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notesSlides/notesSlide12.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8"/>
  </p:notesMasterIdLst>
  <p:sldIdLst>
    <p:sldId id="403" r:id="rId2"/>
    <p:sldId id="265" r:id="rId3"/>
    <p:sldId id="264" r:id="rId4"/>
    <p:sldId id="270" r:id="rId5"/>
    <p:sldId id="260" r:id="rId6"/>
    <p:sldId id="332" r:id="rId7"/>
    <p:sldId id="262" r:id="rId8"/>
    <p:sldId id="287" r:id="rId9"/>
    <p:sldId id="263" r:id="rId10"/>
    <p:sldId id="273" r:id="rId11"/>
    <p:sldId id="276" r:id="rId12"/>
    <p:sldId id="277" r:id="rId13"/>
    <p:sldId id="278" r:id="rId14"/>
    <p:sldId id="279" r:id="rId15"/>
    <p:sldId id="280" r:id="rId16"/>
    <p:sldId id="272" r:id="rId17"/>
    <p:sldId id="281" r:id="rId18"/>
    <p:sldId id="282" r:id="rId19"/>
    <p:sldId id="288" r:id="rId20"/>
    <p:sldId id="296" r:id="rId21"/>
    <p:sldId id="304" r:id="rId22"/>
    <p:sldId id="289" r:id="rId23"/>
    <p:sldId id="295" r:id="rId24"/>
    <p:sldId id="305" r:id="rId25"/>
    <p:sldId id="303" r:id="rId26"/>
    <p:sldId id="307" r:id="rId27"/>
    <p:sldId id="299" r:id="rId28"/>
    <p:sldId id="297" r:id="rId29"/>
    <p:sldId id="300" r:id="rId30"/>
    <p:sldId id="326" r:id="rId31"/>
    <p:sldId id="328" r:id="rId32"/>
    <p:sldId id="317" r:id="rId33"/>
    <p:sldId id="322" r:id="rId34"/>
    <p:sldId id="320" r:id="rId35"/>
    <p:sldId id="318" r:id="rId36"/>
    <p:sldId id="323" r:id="rId37"/>
    <p:sldId id="321" r:id="rId38"/>
    <p:sldId id="324" r:id="rId39"/>
    <p:sldId id="315" r:id="rId40"/>
    <p:sldId id="314" r:id="rId41"/>
    <p:sldId id="308" r:id="rId42"/>
    <p:sldId id="330" r:id="rId43"/>
    <p:sldId id="331" r:id="rId44"/>
    <p:sldId id="329" r:id="rId45"/>
    <p:sldId id="344" r:id="rId46"/>
    <p:sldId id="343" r:id="rId47"/>
    <p:sldId id="333" r:id="rId48"/>
    <p:sldId id="334" r:id="rId49"/>
    <p:sldId id="301" r:id="rId50"/>
    <p:sldId id="293" r:id="rId51"/>
    <p:sldId id="312" r:id="rId52"/>
    <p:sldId id="309" r:id="rId53"/>
    <p:sldId id="302" r:id="rId54"/>
    <p:sldId id="294" r:id="rId55"/>
    <p:sldId id="335" r:id="rId56"/>
    <p:sldId id="337" r:id="rId57"/>
    <p:sldId id="290" r:id="rId58"/>
    <p:sldId id="339" r:id="rId59"/>
    <p:sldId id="310" r:id="rId60"/>
    <p:sldId id="347" r:id="rId61"/>
    <p:sldId id="340" r:id="rId62"/>
    <p:sldId id="336" r:id="rId63"/>
    <p:sldId id="341" r:id="rId64"/>
    <p:sldId id="286" r:id="rId65"/>
    <p:sldId id="342" r:id="rId66"/>
    <p:sldId id="346" r:id="rId67"/>
    <p:sldId id="345" r:id="rId68"/>
    <p:sldId id="285" r:id="rId69"/>
    <p:sldId id="349" r:id="rId70"/>
    <p:sldId id="355" r:id="rId71"/>
    <p:sldId id="350" r:id="rId72"/>
    <p:sldId id="356" r:id="rId73"/>
    <p:sldId id="353" r:id="rId74"/>
    <p:sldId id="357" r:id="rId75"/>
    <p:sldId id="358" r:id="rId76"/>
    <p:sldId id="360" r:id="rId77"/>
    <p:sldId id="359" r:id="rId78"/>
    <p:sldId id="366" r:id="rId79"/>
    <p:sldId id="365" r:id="rId80"/>
    <p:sldId id="367" r:id="rId81"/>
    <p:sldId id="351" r:id="rId82"/>
    <p:sldId id="369" r:id="rId83"/>
    <p:sldId id="362" r:id="rId84"/>
    <p:sldId id="364" r:id="rId85"/>
    <p:sldId id="370" r:id="rId86"/>
    <p:sldId id="371" r:id="rId87"/>
    <p:sldId id="374" r:id="rId88"/>
    <p:sldId id="372" r:id="rId89"/>
    <p:sldId id="375" r:id="rId90"/>
    <p:sldId id="378" r:id="rId91"/>
    <p:sldId id="376" r:id="rId92"/>
    <p:sldId id="352" r:id="rId93"/>
    <p:sldId id="379" r:id="rId94"/>
    <p:sldId id="373" r:id="rId95"/>
    <p:sldId id="386" r:id="rId96"/>
    <p:sldId id="385" r:id="rId97"/>
    <p:sldId id="380" r:id="rId98"/>
    <p:sldId id="338" r:id="rId99"/>
    <p:sldId id="398" r:id="rId100"/>
    <p:sldId id="399" r:id="rId101"/>
    <p:sldId id="390" r:id="rId102"/>
    <p:sldId id="419" r:id="rId103"/>
    <p:sldId id="420" r:id="rId104"/>
    <p:sldId id="435" r:id="rId105"/>
    <p:sldId id="437" r:id="rId106"/>
    <p:sldId id="436" r:id="rId107"/>
    <p:sldId id="434" r:id="rId108"/>
    <p:sldId id="438" r:id="rId109"/>
    <p:sldId id="433" r:id="rId110"/>
    <p:sldId id="442" r:id="rId111"/>
    <p:sldId id="444" r:id="rId112"/>
    <p:sldId id="422" r:id="rId113"/>
    <p:sldId id="439" r:id="rId114"/>
    <p:sldId id="441" r:id="rId115"/>
    <p:sldId id="440" r:id="rId116"/>
    <p:sldId id="424" r:id="rId117"/>
    <p:sldId id="425" r:id="rId118"/>
    <p:sldId id="430" r:id="rId119"/>
    <p:sldId id="418" r:id="rId120"/>
    <p:sldId id="404" r:id="rId121"/>
    <p:sldId id="393" r:id="rId122"/>
    <p:sldId id="394" r:id="rId123"/>
    <p:sldId id="392" r:id="rId124"/>
    <p:sldId id="391" r:id="rId125"/>
    <p:sldId id="395" r:id="rId126"/>
    <p:sldId id="396" r:id="rId127"/>
    <p:sldId id="348" r:id="rId128"/>
    <p:sldId id="402" r:id="rId129"/>
    <p:sldId id="400" r:id="rId130"/>
    <p:sldId id="397" r:id="rId131"/>
    <p:sldId id="401" r:id="rId132"/>
    <p:sldId id="284" r:id="rId133"/>
    <p:sldId id="432" r:id="rId134"/>
    <p:sldId id="446" r:id="rId135"/>
    <p:sldId id="445" r:id="rId136"/>
    <p:sldId id="268" r:id="rId1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showPr>
  <p:clrMru>
    <a:srgbClr val="AFDAE7"/>
    <a:srgbClr val="008000"/>
    <a:srgbClr val="CC9900"/>
    <a:srgbClr val="009A72"/>
    <a:srgbClr val="00CC99"/>
    <a:srgbClr val="002060"/>
    <a:srgbClr val="2F0AB6"/>
    <a:srgbClr val="F9F9F9"/>
    <a:srgbClr val="D9FFE6"/>
    <a:srgbClr val="17171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1048" autoAdjust="0"/>
    <p:restoredTop sz="95906" autoAdjust="0"/>
  </p:normalViewPr>
  <p:slideViewPr>
    <p:cSldViewPr>
      <p:cViewPr varScale="1">
        <p:scale>
          <a:sx n="48" d="100"/>
          <a:sy n="48" d="100"/>
        </p:scale>
        <p:origin x="-614"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19"/>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27233E-BC4C-4C52-975A-0311F88C97DC}" type="datetimeFigureOut">
              <a:rPr lang="en-US" smtClean="0"/>
              <a:pPr/>
              <a:t>2/18/2020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E22892-91C6-4DB7-AB69-11F2C68E8D1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acadian-home.or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acadian-home.org/"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acadian-home.org/"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acadian-home.or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acadian-home.org/"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acadian-home.org/"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acadian-home.or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acadian-home.or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Diaspora</a:t>
            </a:r>
            <a:r>
              <a:rPr lang="en-US" baseline="0" dirty="0" smtClean="0"/>
              <a:t> = die-ass’-</a:t>
            </a:r>
            <a:r>
              <a:rPr lang="en-US" baseline="0" dirty="0" err="1" smtClean="0"/>
              <a:t>pora</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38</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a:t>
            </a:r>
            <a:r>
              <a:rPr lang="en-US" baseline="0" dirty="0" smtClean="0"/>
              <a:t> and pictures from:  </a:t>
            </a:r>
            <a:r>
              <a:rPr lang="en-US" dirty="0" smtClean="0">
                <a:hlinkClick r:id="rId3"/>
              </a:rPr>
              <a:t>http://www.acadian-home.org/</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39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a:t>
            </a:r>
            <a:r>
              <a:rPr lang="en-US" baseline="0" dirty="0" smtClean="0"/>
              <a:t> and pictures from:  </a:t>
            </a:r>
            <a:r>
              <a:rPr lang="en-US" dirty="0" smtClean="0">
                <a:hlinkClick r:id="rId3"/>
              </a:rPr>
              <a:t>http://www.acadian-home.org/</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40</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a:t>
            </a:r>
            <a:r>
              <a:rPr lang="en-US" baseline="0" dirty="0" smtClean="0"/>
              <a:t> and pictures from:  </a:t>
            </a:r>
            <a:r>
              <a:rPr lang="en-US" dirty="0" smtClean="0">
                <a:hlinkClick r:id="rId3"/>
              </a:rPr>
              <a:t>http://www.acadian-home.org/</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41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a:t>
            </a:r>
            <a:r>
              <a:rPr lang="en-US" baseline="0" dirty="0" smtClean="0"/>
              <a:t> and pictures from:  </a:t>
            </a:r>
            <a:r>
              <a:rPr lang="en-US" dirty="0" smtClean="0">
                <a:hlinkClick r:id="rId3"/>
              </a:rPr>
              <a:t>http://www.acadian-home.org/</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42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a:t>
            </a:r>
            <a:r>
              <a:rPr lang="en-US" baseline="0" dirty="0" smtClean="0"/>
              <a:t> and pictures from:  </a:t>
            </a:r>
            <a:r>
              <a:rPr lang="en-US" dirty="0" smtClean="0">
                <a:hlinkClick r:id="rId3"/>
              </a:rPr>
              <a:t>http://www.acadian-home.org/</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48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49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a:t>
            </a:r>
            <a:r>
              <a:rPr lang="en-US" baseline="0" dirty="0" smtClean="0"/>
              <a:t> and pictures from:  </a:t>
            </a:r>
            <a:r>
              <a:rPr lang="en-US" dirty="0" smtClean="0">
                <a:hlinkClick r:id="rId3"/>
              </a:rPr>
              <a:t>http://www.acadian-home.org/</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51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t>
            </a:r>
            <a:r>
              <a:rPr lang="en-US" baseline="0" dirty="0" smtClean="0"/>
              <a:t> </a:t>
            </a:r>
            <a:r>
              <a:rPr lang="en-US" baseline="0" dirty="0" err="1" smtClean="0"/>
              <a:t>Domingue</a:t>
            </a:r>
            <a:r>
              <a:rPr lang="en-US" baseline="0" dirty="0" smtClean="0"/>
              <a:t> = San’-doe-</a:t>
            </a:r>
            <a:r>
              <a:rPr lang="en-US" baseline="0" dirty="0" err="1" smtClean="0"/>
              <a:t>mang</a:t>
            </a:r>
            <a:r>
              <a:rPr lang="en-US" baseline="0" dirty="0" smtClean="0"/>
              <a:t>  Guadalupe = </a:t>
            </a:r>
            <a:r>
              <a:rPr lang="en-US" baseline="0" dirty="0" err="1" smtClean="0"/>
              <a:t>Gwa</a:t>
            </a:r>
            <a:r>
              <a:rPr lang="en-US" baseline="0" dirty="0" smtClean="0"/>
              <a:t>’-de-</a:t>
            </a:r>
            <a:r>
              <a:rPr lang="en-US" baseline="0" dirty="0" err="1" smtClean="0"/>
              <a:t>loup</a:t>
            </a:r>
            <a:r>
              <a:rPr lang="en-US" baseline="0" dirty="0" smtClean="0"/>
              <a:t>  </a:t>
            </a:r>
          </a:p>
          <a:p>
            <a:r>
              <a:rPr lang="en-US" baseline="0" dirty="0" smtClean="0"/>
              <a:t>Martinique = Mar’-tin-</a:t>
            </a:r>
            <a:r>
              <a:rPr lang="en-US" baseline="0" dirty="0" err="1" smtClean="0"/>
              <a:t>yeek</a:t>
            </a:r>
            <a:r>
              <a:rPr lang="en-US" baseline="0" dirty="0" smtClean="0"/>
              <a:t>  Guiana = Ghee-ah’-nah</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65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t>
            </a:r>
            <a:r>
              <a:rPr lang="en-US" baseline="0" dirty="0" smtClean="0"/>
              <a:t> </a:t>
            </a:r>
            <a:r>
              <a:rPr lang="en-US" baseline="0" dirty="0" err="1" smtClean="0"/>
              <a:t>Domingue</a:t>
            </a:r>
            <a:r>
              <a:rPr lang="en-US" baseline="0" dirty="0" smtClean="0"/>
              <a:t> = San’-doe-</a:t>
            </a:r>
            <a:r>
              <a:rPr lang="en-US" baseline="0" dirty="0" err="1" smtClean="0"/>
              <a:t>mang</a:t>
            </a:r>
            <a:r>
              <a:rPr lang="en-US" baseline="0" dirty="0" smtClean="0"/>
              <a:t>  Guadalupe = </a:t>
            </a:r>
            <a:r>
              <a:rPr lang="en-US" baseline="0" dirty="0" err="1" smtClean="0"/>
              <a:t>Gwa</a:t>
            </a:r>
            <a:r>
              <a:rPr lang="en-US" baseline="0" dirty="0" smtClean="0"/>
              <a:t>’-de-</a:t>
            </a:r>
            <a:r>
              <a:rPr lang="en-US" baseline="0" dirty="0" err="1" smtClean="0"/>
              <a:t>loup</a:t>
            </a:r>
            <a:r>
              <a:rPr lang="en-US" baseline="0" dirty="0" smtClean="0"/>
              <a:t>  </a:t>
            </a:r>
          </a:p>
          <a:p>
            <a:r>
              <a:rPr lang="en-US" baseline="0" dirty="0" smtClean="0"/>
              <a:t>Martinique = Mar’-tin-</a:t>
            </a:r>
            <a:r>
              <a:rPr lang="en-US" baseline="0" dirty="0" err="1" smtClean="0"/>
              <a:t>yeek</a:t>
            </a:r>
            <a:r>
              <a:rPr lang="en-US" baseline="0" dirty="0" smtClean="0"/>
              <a:t>  Guiana = Ghee-ah’-nah</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86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5</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t>
            </a:r>
            <a:r>
              <a:rPr lang="en-US" baseline="0" dirty="0" smtClean="0"/>
              <a:t> </a:t>
            </a:r>
            <a:r>
              <a:rPr lang="en-US" baseline="0" dirty="0" err="1" smtClean="0"/>
              <a:t>Domingue</a:t>
            </a:r>
            <a:r>
              <a:rPr lang="en-US" baseline="0" dirty="0" smtClean="0"/>
              <a:t> = San’-doe-</a:t>
            </a:r>
            <a:r>
              <a:rPr lang="en-US" baseline="0" dirty="0" err="1" smtClean="0"/>
              <a:t>mang</a:t>
            </a:r>
            <a:r>
              <a:rPr lang="en-US" baseline="0" dirty="0" smtClean="0"/>
              <a:t>  Guadalupe = </a:t>
            </a:r>
            <a:r>
              <a:rPr lang="en-US" baseline="0" dirty="0" err="1" smtClean="0"/>
              <a:t>Gwa</a:t>
            </a:r>
            <a:r>
              <a:rPr lang="en-US" baseline="0" dirty="0" smtClean="0"/>
              <a:t>’-de-</a:t>
            </a:r>
            <a:r>
              <a:rPr lang="en-US" baseline="0" dirty="0" err="1" smtClean="0"/>
              <a:t>loup</a:t>
            </a:r>
            <a:r>
              <a:rPr lang="en-US" baseline="0" dirty="0" smtClean="0"/>
              <a:t>  </a:t>
            </a:r>
          </a:p>
          <a:p>
            <a:r>
              <a:rPr lang="en-US" baseline="0" dirty="0" smtClean="0"/>
              <a:t>Martinique = Mar’-tin-</a:t>
            </a:r>
            <a:r>
              <a:rPr lang="en-US" baseline="0" dirty="0" err="1" smtClean="0"/>
              <a:t>yeek</a:t>
            </a:r>
            <a:r>
              <a:rPr lang="en-US" baseline="0" dirty="0" smtClean="0"/>
              <a:t>  Guiana = Ghee-ah’-nah</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87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t>
            </a:r>
            <a:r>
              <a:rPr lang="en-US" baseline="0" dirty="0" smtClean="0"/>
              <a:t> </a:t>
            </a:r>
            <a:r>
              <a:rPr lang="en-US" baseline="0" dirty="0" err="1" smtClean="0"/>
              <a:t>Domingue</a:t>
            </a:r>
            <a:r>
              <a:rPr lang="en-US" baseline="0" dirty="0" smtClean="0"/>
              <a:t> = San’-doe-</a:t>
            </a:r>
            <a:r>
              <a:rPr lang="en-US" baseline="0" dirty="0" err="1" smtClean="0"/>
              <a:t>mang</a:t>
            </a:r>
            <a:r>
              <a:rPr lang="en-US" baseline="0" dirty="0" smtClean="0"/>
              <a:t>  Guadalupe = </a:t>
            </a:r>
            <a:r>
              <a:rPr lang="en-US" baseline="0" dirty="0" err="1" smtClean="0"/>
              <a:t>Gwa</a:t>
            </a:r>
            <a:r>
              <a:rPr lang="en-US" baseline="0" dirty="0" smtClean="0"/>
              <a:t>’-de-</a:t>
            </a:r>
            <a:r>
              <a:rPr lang="en-US" baseline="0" dirty="0" err="1" smtClean="0"/>
              <a:t>loup</a:t>
            </a:r>
            <a:r>
              <a:rPr lang="en-US" baseline="0" dirty="0" smtClean="0"/>
              <a:t>  </a:t>
            </a:r>
          </a:p>
          <a:p>
            <a:r>
              <a:rPr lang="en-US" baseline="0" dirty="0" smtClean="0"/>
              <a:t>Martinique = Mar’-tin-</a:t>
            </a:r>
            <a:r>
              <a:rPr lang="en-US" baseline="0" dirty="0" err="1" smtClean="0"/>
              <a:t>yeek</a:t>
            </a:r>
            <a:r>
              <a:rPr lang="en-US" baseline="0" dirty="0" smtClean="0"/>
              <a:t>  Guiana = Ghee-ah’-nah</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93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t>
            </a:r>
            <a:r>
              <a:rPr lang="en-US" baseline="0" dirty="0" smtClean="0"/>
              <a:t> </a:t>
            </a:r>
            <a:r>
              <a:rPr lang="en-US" baseline="0" dirty="0" err="1" smtClean="0"/>
              <a:t>Domingue</a:t>
            </a:r>
            <a:r>
              <a:rPr lang="en-US" baseline="0" dirty="0" smtClean="0"/>
              <a:t> = San’-doe-</a:t>
            </a:r>
            <a:r>
              <a:rPr lang="en-US" baseline="0" dirty="0" err="1" smtClean="0"/>
              <a:t>mang</a:t>
            </a:r>
            <a:r>
              <a:rPr lang="en-US" baseline="0" dirty="0" smtClean="0"/>
              <a:t>  Guadalupe = </a:t>
            </a:r>
            <a:r>
              <a:rPr lang="en-US" baseline="0" dirty="0" err="1" smtClean="0"/>
              <a:t>Gwa</a:t>
            </a:r>
            <a:r>
              <a:rPr lang="en-US" baseline="0" dirty="0" smtClean="0"/>
              <a:t>’-de-</a:t>
            </a:r>
            <a:r>
              <a:rPr lang="en-US" baseline="0" dirty="0" err="1" smtClean="0"/>
              <a:t>loup</a:t>
            </a:r>
            <a:r>
              <a:rPr lang="en-US" baseline="0" dirty="0" smtClean="0"/>
              <a:t>  </a:t>
            </a:r>
          </a:p>
          <a:p>
            <a:r>
              <a:rPr lang="en-US" baseline="0" dirty="0" smtClean="0"/>
              <a:t>Martinique = Mar’-tin-</a:t>
            </a:r>
            <a:r>
              <a:rPr lang="en-US" baseline="0" dirty="0" err="1" smtClean="0"/>
              <a:t>yeek</a:t>
            </a:r>
            <a:r>
              <a:rPr lang="en-US" baseline="0" dirty="0" smtClean="0"/>
              <a:t>  Guiana = Ghee-ah’-nah</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95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a:t>
            </a:r>
            <a:r>
              <a:rPr lang="en-US" baseline="0" dirty="0" smtClean="0"/>
              <a:t> and pictures from:  </a:t>
            </a:r>
            <a:r>
              <a:rPr lang="en-US" dirty="0" smtClean="0">
                <a:hlinkClick r:id="rId3"/>
              </a:rPr>
              <a:t>http://www.acadian-home.org/</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29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a:t>
            </a:r>
            <a:r>
              <a:rPr lang="en-US" baseline="0" dirty="0" smtClean="0"/>
              <a:t> and pictures from:  </a:t>
            </a:r>
            <a:r>
              <a:rPr lang="en-US" dirty="0" smtClean="0">
                <a:hlinkClick r:id="rId3"/>
              </a:rPr>
              <a:t>http://www.acadian-home.org/</a:t>
            </a:r>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31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32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34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36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E22892-91C6-4DB7-AB69-11F2C68E8D16}" type="slidenum">
              <a:rPr lang="en-US" smtClean="0"/>
              <a:pPr/>
              <a:t>37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EAF52F-85DB-420E-B620-3C2F9A06514B}" type="datetimeFigureOut">
              <a:rPr lang="en-US" smtClean="0"/>
              <a:pPr/>
              <a:t>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B1-1CDB-4222-9FF0-B4BCE0A78B0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EAF52F-85DB-420E-B620-3C2F9A06514B}" type="datetimeFigureOut">
              <a:rPr lang="en-US" smtClean="0"/>
              <a:pPr/>
              <a:t>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B1-1CDB-4222-9FF0-B4BCE0A78B0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EAF52F-85DB-420E-B620-3C2F9A06514B}" type="datetimeFigureOut">
              <a:rPr lang="en-US" smtClean="0"/>
              <a:pPr/>
              <a:t>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B1-1CDB-4222-9FF0-B4BCE0A78B0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EAF52F-85DB-420E-B620-3C2F9A06514B}" type="datetimeFigureOut">
              <a:rPr lang="en-US" smtClean="0"/>
              <a:pPr/>
              <a:t>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B1-1CDB-4222-9FF0-B4BCE0A78B0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EAF52F-85DB-420E-B620-3C2F9A06514B}" type="datetimeFigureOut">
              <a:rPr lang="en-US" smtClean="0"/>
              <a:pPr/>
              <a:t>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B1-1CDB-4222-9FF0-B4BCE0A78B0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EAF52F-85DB-420E-B620-3C2F9A06514B}" type="datetimeFigureOut">
              <a:rPr lang="en-US" smtClean="0"/>
              <a:pPr/>
              <a:t>2/18/2020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AF2BB1-1CDB-4222-9FF0-B4BCE0A78B0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EAF52F-85DB-420E-B620-3C2F9A06514B}" type="datetimeFigureOut">
              <a:rPr lang="en-US" smtClean="0"/>
              <a:pPr/>
              <a:t>2/18/2020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AF2BB1-1CDB-4222-9FF0-B4BCE0A78B0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EAF52F-85DB-420E-B620-3C2F9A06514B}" type="datetimeFigureOut">
              <a:rPr lang="en-US" smtClean="0"/>
              <a:pPr/>
              <a:t>2/18/2020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AF2BB1-1CDB-4222-9FF0-B4BCE0A78B0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EAF52F-85DB-420E-B620-3C2F9A06514B}" type="datetimeFigureOut">
              <a:rPr lang="en-US" smtClean="0"/>
              <a:pPr/>
              <a:t>2/18/2020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AF2BB1-1CDB-4222-9FF0-B4BCE0A78B0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EAF52F-85DB-420E-B620-3C2F9A06514B}" type="datetimeFigureOut">
              <a:rPr lang="en-US" smtClean="0"/>
              <a:pPr/>
              <a:t>2/18/2020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AF2BB1-1CDB-4222-9FF0-B4BCE0A78B0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EAF52F-85DB-420E-B620-3C2F9A06514B}" type="datetimeFigureOut">
              <a:rPr lang="en-US" smtClean="0"/>
              <a:pPr/>
              <a:t>2/18/2020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AF2BB1-1CDB-4222-9FF0-B4BCE0A78B0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EAF52F-85DB-420E-B620-3C2F9A06514B}" type="datetimeFigureOut">
              <a:rPr lang="en-US" smtClean="0"/>
              <a:pPr/>
              <a:t>2/18/2020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F2BB1-1CDB-4222-9FF0-B4BCE0A78B0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1.png"/><Relationship Id="rId4" Type="http://schemas.openxmlformats.org/officeDocument/2006/relationships/image" Target="../media/image86.png"/><Relationship Id="rId9" Type="http://schemas.openxmlformats.org/officeDocument/2006/relationships/image" Target="../media/image90.png"/></Relationships>
</file>

<file path=ppt/slides/_rels/slide10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102.xml.rels><?xml version="1.0" encoding="UTF-8" standalone="yes"?>
<Relationships xmlns="http://schemas.openxmlformats.org/package/2006/relationships"><Relationship Id="rId2" Type="http://schemas.openxmlformats.org/officeDocument/2006/relationships/hyperlink" Target="http://www.landscapeofgrandpre.ca/deportation-and-new-settlement-1755ndash1810.html" TargetMode="Externa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hyperlink" Target="https://www.thecanadianencyclopedia.ca/en/article/the-deportation-of-the-acadians-feature" TargetMode="Externa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gif"/></Relationships>
</file>

<file path=ppt/slides/_rels/slide105.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hyperlink" Target="https://www.louisiana101.com/rr_flag_history.html" TargetMode="External"/><Relationship Id="rId1" Type="http://schemas.openxmlformats.org/officeDocument/2006/relationships/slideLayout" Target="../slideLayouts/slideLayout7.xml"/><Relationship Id="rId5" Type="http://schemas.openxmlformats.org/officeDocument/2006/relationships/image" Target="../media/image97.gif"/><Relationship Id="rId4" Type="http://schemas.openxmlformats.org/officeDocument/2006/relationships/image" Target="../media/image96.png"/></Relationships>
</file>

<file path=ppt/slides/_rels/slide106.xml.rels><?xml version="1.0" encoding="UTF-8" standalone="yes"?>
<Relationships xmlns="http://schemas.openxmlformats.org/package/2006/relationships"><Relationship Id="rId2" Type="http://schemas.openxmlformats.org/officeDocument/2006/relationships/hyperlink" Target="https://en.wikipedia.org/wiki/Louisiana_(New_France)" TargetMode="Externa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hyperlink" Target="https://www.genealogyblog.com/?p=35059" TargetMode="Externa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5.gif"/><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10.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98.jpeg"/><Relationship Id="rId4" Type="http://schemas.openxmlformats.org/officeDocument/2006/relationships/image" Target="../media/image31.png"/></Relationships>
</file>

<file path=ppt/slides/_rels/slide111.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11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hyperlink" Target="https://3.bp.blogspot.com/" TargetMode="Externa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hyperlink" Target="http://blog.bayoupigeon.com/" TargetMode="External"/><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hyperlink" Target="https://3.bp.blogspot.com/" TargetMode="External"/><Relationship Id="rId2" Type="http://schemas.openxmlformats.org/officeDocument/2006/relationships/image" Target="../media/image103.png"/><Relationship Id="rId1" Type="http://schemas.openxmlformats.org/officeDocument/2006/relationships/slideLayout" Target="../slideLayouts/slideLayout7.xml"/><Relationship Id="rId5" Type="http://schemas.openxmlformats.org/officeDocument/2006/relationships/image" Target="../media/image105.jpeg"/><Relationship Id="rId4" Type="http://schemas.openxmlformats.org/officeDocument/2006/relationships/image" Target="../media/image104.png"/></Relationships>
</file>

<file path=ppt/slides/_rels/slide11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117.xml.rels><?xml version="1.0" encoding="UTF-8" standalone="yes"?>
<Relationships xmlns="http://schemas.openxmlformats.org/package/2006/relationships"><Relationship Id="rId2" Type="http://schemas.openxmlformats.org/officeDocument/2006/relationships/hyperlink" Target="http://www.acadian-cajun.com/exla.htm" TargetMode="Externa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hyperlink" Target="https://64parishes.org/entry/french-colonial-louisiana" TargetMode="Externa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8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121.xml.rels><?xml version="1.0" encoding="UTF-8" standalone="yes"?>
<Relationships xmlns="http://schemas.openxmlformats.org/package/2006/relationships"><Relationship Id="rId2" Type="http://schemas.openxmlformats.org/officeDocument/2006/relationships/hyperlink" Target="http://www.landscapeofgrandpre.ca/deportation-and-new-settlement-1755ndash1810.html" TargetMode="Externa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hyperlink" Target="https://en.wikipedia.org/wiki/Quebec_Act" TargetMode="External"/><Relationship Id="rId2" Type="http://schemas.openxmlformats.org/officeDocument/2006/relationships/hyperlink" Target="https://en.wikipedia.org/wiki/James_Murray_(British_Army_officer,_born_1721)" TargetMode="Externa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hyperlink" Target="http://www.landscapeofgrandpre.ca/deportation-and-new-settlement-1755ndash1810.html" TargetMode="Externa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hyperlink" Target="https://umaine.edu/canam/publications/st-croix/acadian-deportation-migration-resettlement/" TargetMode="External"/><Relationship Id="rId2" Type="http://schemas.openxmlformats.org/officeDocument/2006/relationships/hyperlink" Target="https://en.wikipedia.org/wiki/History_of_the_Acadians" TargetMode="External"/><Relationship Id="rId1" Type="http://schemas.openxmlformats.org/officeDocument/2006/relationships/slideLayout" Target="../slideLayouts/slideLayout7.xml"/><Relationship Id="rId4" Type="http://schemas.openxmlformats.org/officeDocument/2006/relationships/hyperlink" Target="https://en.wikipedia.org/wiki/Michael_Francklin" TargetMode="External"/></Relationships>
</file>

<file path=ppt/slides/_rels/slide125.xml.rels><?xml version="1.0" encoding="UTF-8" standalone="yes"?>
<Relationships xmlns="http://schemas.openxmlformats.org/package/2006/relationships"><Relationship Id="rId2" Type="http://schemas.openxmlformats.org/officeDocument/2006/relationships/hyperlink" Target="https://montrealrampage.com/1764-return-of-the-acadians-other-quebec-curios/" TargetMode="Externa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hyperlink" Target="https://en.wikipedia.org/wiki/Expulsion_of_the_Acadians" TargetMode="Externa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hyperlink" Target="https://en.wikipedia.org/wiki/Expulsion_of_the_Acadians" TargetMode="Externa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3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s://www.canadiangeographic.ca/article/mapping-acadian-deportations" TargetMode="Externa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131.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7.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5.png"/></Relationships>
</file>

<file path=ppt/slides/_rels/slide1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www.acadian-home.org/Paul-Delaney-Chronology.html" TargetMode="Externa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34.xml.rels><?xml version="1.0" encoding="UTF-8" standalone="yes"?>
<Relationships xmlns="http://schemas.openxmlformats.org/package/2006/relationships"><Relationship Id="rId13" Type="http://schemas.openxmlformats.org/officeDocument/2006/relationships/hyperlink" Target="http://www.acadian-home.org/Paul-Delaney-Chronology.html" TargetMode="External"/><Relationship Id="rId18" Type="http://schemas.openxmlformats.org/officeDocument/2006/relationships/hyperlink" Target="http://www.canadiangeographic.ca/article/mapping-acadian-deportations" TargetMode="External"/><Relationship Id="rId26" Type="http://schemas.openxmlformats.org/officeDocument/2006/relationships/hyperlink" Target="http://www.en.wikipedia.org/wiki/Saint-Domingue" TargetMode="External"/><Relationship Id="rId39" Type="http://schemas.openxmlformats.org/officeDocument/2006/relationships/hyperlink" Target="http://www.mapsofthepast.com/n-england-mass-bay-n-hampshire-conn-rhode-isl-1755.html" TargetMode="External"/><Relationship Id="rId3" Type="http://schemas.openxmlformats.org/officeDocument/2006/relationships/image" Target="../media/image115.jpeg"/><Relationship Id="rId21" Type="http://schemas.openxmlformats.org/officeDocument/2006/relationships/hyperlink" Target="http://www.en.wikipedia.org/wiki/Expulsion_of_the_Acadians" TargetMode="External"/><Relationship Id="rId34" Type="http://schemas.openxmlformats.org/officeDocument/2006/relationships/hyperlink" Target="http://www.history.com/topics/france/seven-years-war" TargetMode="External"/><Relationship Id="rId42" Type="http://schemas.openxmlformats.org/officeDocument/2006/relationships/hyperlink" Target="http://www.nc.cdc.gov/travel/destinations/traveler/none/french-guiana" TargetMode="External"/><Relationship Id="rId47" Type="http://schemas.openxmlformats.org/officeDocument/2006/relationships/hyperlink" Target="http://www.sup.org/books/extra/?id=27600&amp;i=Introduction.html" TargetMode="External"/><Relationship Id="rId50" Type="http://schemas.openxmlformats.org/officeDocument/2006/relationships/hyperlink" Target="http://www.thecanadianencyclopedia.ca/en/article/the-deportation-of-the-acadians-feature" TargetMode="External"/><Relationship Id="rId7" Type="http://schemas.openxmlformats.org/officeDocument/2006/relationships/hyperlink" Target="mailto:Perrin@plddo.com" TargetMode="External"/><Relationship Id="rId12" Type="http://schemas.openxmlformats.org/officeDocument/2006/relationships/hyperlink" Target="http://www.acadian-home.org/acadians-new-york.html" TargetMode="External"/><Relationship Id="rId17" Type="http://schemas.openxmlformats.org/officeDocument/2006/relationships/hyperlink" Target="http://www.breauxbridgela.net/project/scholastique-p-breaux/" TargetMode="External"/><Relationship Id="rId25" Type="http://schemas.openxmlformats.org/officeDocument/2006/relationships/hyperlink" Target="http://www.en.wikipedia.org/wiki/James_Murray_(British_Army_officer,_born_1721)" TargetMode="External"/><Relationship Id="rId33" Type="http://schemas.openxmlformats.org/officeDocument/2006/relationships/hyperlink" Target="http://www.genealogyblog.com/?p=35059" TargetMode="External"/><Relationship Id="rId38" Type="http://schemas.openxmlformats.org/officeDocument/2006/relationships/hyperlink" Target="http://www.landscapeofgrandpre.ca/deportation-and-new-settlement-1755ndash1810.html" TargetMode="External"/><Relationship Id="rId46" Type="http://schemas.openxmlformats.org/officeDocument/2006/relationships/hyperlink" Target="http://www.slideplayer.com/slide/766922/2/images/8/Early+Acadian+Settlement+in+Louisiana.jpg" TargetMode="External"/><Relationship Id="rId2" Type="http://schemas.openxmlformats.org/officeDocument/2006/relationships/slideLayout" Target="../slideLayouts/slideLayout7.xml"/><Relationship Id="rId16" Type="http://schemas.openxmlformats.org/officeDocument/2006/relationships/hyperlink" Target="http://www.asiapacificms.com/articles/argentine_sovereignty/falklands_map_mid.jpg" TargetMode="External"/><Relationship Id="rId20" Type="http://schemas.openxmlformats.org/officeDocument/2006/relationships/hyperlink" Target="http://www.collections.leventhalmap.org/search/commonwealth:q524nd38h" TargetMode="External"/><Relationship Id="rId29" Type="http://schemas.openxmlformats.org/officeDocument/2006/relationships/hyperlink" Target="http://www.en.wikipedia.org/wiki/Timeline_of_the_history_of_the_Falkland_Islands" TargetMode="External"/><Relationship Id="rId41" Type="http://schemas.openxmlformats.org/officeDocument/2006/relationships/hyperlink" Target="http://www.myneworleans.com/the-legacy-of-native-acadiana/" TargetMode="External"/><Relationship Id="rId54" Type="http://schemas.openxmlformats.org/officeDocument/2006/relationships/image" Target="../media/image116.png"/><Relationship Id="rId1" Type="http://schemas.openxmlformats.org/officeDocument/2006/relationships/audio" Target="file:///E:\Class%204-Existential%20Excitement.mp3" TargetMode="External"/><Relationship Id="rId6" Type="http://schemas.openxmlformats.org/officeDocument/2006/relationships/hyperlink" Target="http://www.dancecajun.com/" TargetMode="External"/><Relationship Id="rId11" Type="http://schemas.openxmlformats.org/officeDocument/2006/relationships/hyperlink" Target="http://www.acadian-home.org/acadians-georgia.html" TargetMode="External"/><Relationship Id="rId24" Type="http://schemas.openxmlformats.org/officeDocument/2006/relationships/hyperlink" Target="http://www.en.wikipedia.org/wiki/History_of_the_Acadians" TargetMode="External"/><Relationship Id="rId32" Type="http://schemas.openxmlformats.org/officeDocument/2006/relationships/hyperlink" Target="http://www.falklandsbiographies.org/biographies/364" TargetMode="External"/><Relationship Id="rId37" Type="http://schemas.openxmlformats.org/officeDocument/2006/relationships/hyperlink" Target="http://www.hwlongfellow.org/poems_poem.php?pid=301" TargetMode="External"/><Relationship Id="rId40" Type="http://schemas.openxmlformats.org/officeDocument/2006/relationships/hyperlink" Target="http://www.montrealrampage.com/1764-return-of-the-acadians-other-quebec-curios/" TargetMode="External"/><Relationship Id="rId45" Type="http://schemas.openxmlformats.org/officeDocument/2006/relationships/hyperlink" Target="http://www.quora.com/Where-did-French-Acadians-originally-come-from" TargetMode="External"/><Relationship Id="rId53" Type="http://schemas.openxmlformats.org/officeDocument/2006/relationships/hyperlink" Target="http://www.youtube.com/watch?v=DqcRau1dntg&amp;feature=youtu.be" TargetMode="External"/><Relationship Id="rId5" Type="http://schemas.openxmlformats.org/officeDocument/2006/relationships/hyperlink" Target="mailto:jodie_bacque@nps.gov" TargetMode="External"/><Relationship Id="rId15" Type="http://schemas.openxmlformats.org/officeDocument/2006/relationships/hyperlink" Target="http://www.archive.org/stream/jstor-4242196/4242196_djvu.txt" TargetMode="External"/><Relationship Id="rId23" Type="http://schemas.openxmlformats.org/officeDocument/2006/relationships/hyperlink" Target="http://www.en.wikipedia.org/wiki/Hispaniola" TargetMode="External"/><Relationship Id="rId28" Type="http://schemas.openxmlformats.org/officeDocument/2006/relationships/hyperlink" Target="http://www.en.wikipedia.org/wiki/Seven_Years'_War" TargetMode="External"/><Relationship Id="rId36" Type="http://schemas.openxmlformats.org/officeDocument/2006/relationships/hyperlink" Target="http://www.hwlongfellow.org/poems_poem.php?pid=269" TargetMode="External"/><Relationship Id="rId49" Type="http://schemas.openxmlformats.org/officeDocument/2006/relationships/hyperlink" Target="http://www.thecanadianencyclopedia.ca/en/article/history-of-acadia" TargetMode="External"/><Relationship Id="rId10" Type="http://schemas.openxmlformats.org/officeDocument/2006/relationships/hyperlink" Target="http://www.acadian-home.org/" TargetMode="External"/><Relationship Id="rId19" Type="http://schemas.openxmlformats.org/officeDocument/2006/relationships/hyperlink" Target="http://www.cdnhistorybits.wordpress.com/2016/12/13/was-the-acadian-expulsion-justified/" TargetMode="External"/><Relationship Id="rId31" Type="http://schemas.openxmlformats.org/officeDocument/2006/relationships/hyperlink" Target="http://www.everyculture.com/multi/A-Br/Acadians.html" TargetMode="External"/><Relationship Id="rId44" Type="http://schemas.openxmlformats.org/officeDocument/2006/relationships/hyperlink" Target="http://www.poets.org/poem/evangeline-tale-acadie" TargetMode="External"/><Relationship Id="rId52" Type="http://schemas.openxmlformats.org/officeDocument/2006/relationships/hyperlink" Target="http://www.wikiwand.com/en/French_colonial_empire" TargetMode="External"/><Relationship Id="rId4" Type="http://schemas.openxmlformats.org/officeDocument/2006/relationships/hyperlink" Target="https://www.aadnc-aandc.gc.ca/eng/1100100019246/1100100019247" TargetMode="External"/><Relationship Id="rId9" Type="http://schemas.openxmlformats.org/officeDocument/2006/relationships/hyperlink" Target="http://www.acadian-cajun.com/exga.htm" TargetMode="External"/><Relationship Id="rId14" Type="http://schemas.openxmlformats.org/officeDocument/2006/relationships/hyperlink" Target="http://www.aculty.marianopolis.edu/c.belanger/quebechistory/encyclopedia/SevenYearsWar-TheAcadianExiles.htm" TargetMode="External"/><Relationship Id="rId22" Type="http://schemas.openxmlformats.org/officeDocument/2006/relationships/hyperlink" Target="http://www.en.wikipedia.org/wiki/Falkland_Islands" TargetMode="External"/><Relationship Id="rId27" Type="http://schemas.openxmlformats.org/officeDocument/2006/relationships/hyperlink" Target="http://www.en.wikipedia.org/wiki/Saint-Domingue_expedition" TargetMode="External"/><Relationship Id="rId30" Type="http://schemas.openxmlformats.org/officeDocument/2006/relationships/hyperlink" Target="http://www.erenow.net/modern/aneighteenthcenturyhistory/4.php" TargetMode="External"/><Relationship Id="rId35" Type="http://schemas.openxmlformats.org/officeDocument/2006/relationships/hyperlink" Target="http://www.history.state.gov/milestones/1750-1775/treaty-of-paris" TargetMode="External"/><Relationship Id="rId43" Type="http://schemas.openxmlformats.org/officeDocument/2006/relationships/hyperlink" Target="http://www.pinterest.com/pin/64457838393974681/" TargetMode="External"/><Relationship Id="rId48" Type="http://schemas.openxmlformats.org/officeDocument/2006/relationships/hyperlink" Target="http://www.thecajuns.com/acadcoas.htm" TargetMode="External"/><Relationship Id="rId8" Type="http://schemas.openxmlformats.org/officeDocument/2006/relationships/hyperlink" Target="http://www.64parishes.org/entry/french-colonial-louisiana" TargetMode="External"/><Relationship Id="rId51" Type="http://schemas.openxmlformats.org/officeDocument/2006/relationships/hyperlink" Target="http://www.umaine.edu/canam/publications/st-croix/acadian-deportation-migration-resettlement/"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36.xml.rels><?xml version="1.0" encoding="UTF-8" standalone="yes"?>
<Relationships xmlns="http://schemas.openxmlformats.org/package/2006/relationships"><Relationship Id="rId13" Type="http://schemas.openxmlformats.org/officeDocument/2006/relationships/hyperlink" Target="http://www.archive.org/stream/jstor-4242196/4242196_djvu.txt" TargetMode="External"/><Relationship Id="rId18" Type="http://schemas.openxmlformats.org/officeDocument/2006/relationships/hyperlink" Target="http://www.collections.leventhalmap.org/search/commonwealth:q524nd38h" TargetMode="External"/><Relationship Id="rId26" Type="http://schemas.openxmlformats.org/officeDocument/2006/relationships/hyperlink" Target="http://www.en.wikipedia.org/wiki/Seven_Years'_War" TargetMode="External"/><Relationship Id="rId39" Type="http://schemas.openxmlformats.org/officeDocument/2006/relationships/hyperlink" Target="http://www.myneworleans.com/the-legacy-of-native-acadiana/" TargetMode="External"/><Relationship Id="rId3" Type="http://schemas.openxmlformats.org/officeDocument/2006/relationships/hyperlink" Target="mailto:jodie_bacque@nps.gov" TargetMode="External"/><Relationship Id="rId21" Type="http://schemas.openxmlformats.org/officeDocument/2006/relationships/hyperlink" Target="http://www.en.wikipedia.org/wiki/Hispaniola" TargetMode="External"/><Relationship Id="rId34" Type="http://schemas.openxmlformats.org/officeDocument/2006/relationships/hyperlink" Target="http://www.hwlongfellow.org/poems_poem.php?pid=269" TargetMode="External"/><Relationship Id="rId42" Type="http://schemas.openxmlformats.org/officeDocument/2006/relationships/hyperlink" Target="http://www.poets.org/poem/evangeline-tale-acadie" TargetMode="External"/><Relationship Id="rId47" Type="http://schemas.openxmlformats.org/officeDocument/2006/relationships/hyperlink" Target="http://www.thecanadianencyclopedia.ca/en/article/history-of-acadia" TargetMode="External"/><Relationship Id="rId50" Type="http://schemas.openxmlformats.org/officeDocument/2006/relationships/hyperlink" Target="http://www.wikiwand.com/en/French_colonial_empire" TargetMode="External"/><Relationship Id="rId7" Type="http://schemas.openxmlformats.org/officeDocument/2006/relationships/hyperlink" Target="http://www.acadian-cajun.com/exga.htm" TargetMode="External"/><Relationship Id="rId12" Type="http://schemas.openxmlformats.org/officeDocument/2006/relationships/hyperlink" Target="http://www.aculty.marianopolis.edu/c.belanger/quebechistory/encyclopedia/SevenYearsWar-TheAcadianExiles.htm" TargetMode="External"/><Relationship Id="rId17" Type="http://schemas.openxmlformats.org/officeDocument/2006/relationships/hyperlink" Target="http://www.cdnhistorybits.wordpress.com/2016/12/13/was-the-acadian-expulsion-justified/" TargetMode="External"/><Relationship Id="rId25" Type="http://schemas.openxmlformats.org/officeDocument/2006/relationships/hyperlink" Target="http://www.en.wikipedia.org/wiki/Saint-Domingue_expedition" TargetMode="External"/><Relationship Id="rId33" Type="http://schemas.openxmlformats.org/officeDocument/2006/relationships/hyperlink" Target="http://www.history.state.gov/milestones/1750-1775/treaty-of-paris" TargetMode="External"/><Relationship Id="rId38" Type="http://schemas.openxmlformats.org/officeDocument/2006/relationships/hyperlink" Target="http://www.montrealrampage.com/1764-return-of-the-acadians-other-quebec-curios/" TargetMode="External"/><Relationship Id="rId46" Type="http://schemas.openxmlformats.org/officeDocument/2006/relationships/hyperlink" Target="http://www.thecajuns.com/acadcoas.htm" TargetMode="External"/><Relationship Id="rId2" Type="http://schemas.openxmlformats.org/officeDocument/2006/relationships/hyperlink" Target="https://www.aadnc-aandc.gc.ca/eng/1100100019246/1100100019247" TargetMode="External"/><Relationship Id="rId16" Type="http://schemas.openxmlformats.org/officeDocument/2006/relationships/hyperlink" Target="http://www.canadiangeographic.ca/article/mapping-acadian-deportations" TargetMode="External"/><Relationship Id="rId20" Type="http://schemas.openxmlformats.org/officeDocument/2006/relationships/hyperlink" Target="http://www.en.wikipedia.org/wiki/Falkland_Islands" TargetMode="External"/><Relationship Id="rId29" Type="http://schemas.openxmlformats.org/officeDocument/2006/relationships/hyperlink" Target="http://www.everyculture.com/multi/A-Br/Acadians.html" TargetMode="External"/><Relationship Id="rId41" Type="http://schemas.openxmlformats.org/officeDocument/2006/relationships/hyperlink" Target="http://www.pinterest.com/pin/64457838393974681/" TargetMode="External"/><Relationship Id="rId1" Type="http://schemas.openxmlformats.org/officeDocument/2006/relationships/slideLayout" Target="../slideLayouts/slideLayout7.xml"/><Relationship Id="rId6" Type="http://schemas.openxmlformats.org/officeDocument/2006/relationships/hyperlink" Target="http://www.64parishes.org/entry/french-colonial-louisiana" TargetMode="External"/><Relationship Id="rId11" Type="http://schemas.openxmlformats.org/officeDocument/2006/relationships/hyperlink" Target="http://www.acadian-home.org/Paul-Delaney-Chronology.html" TargetMode="External"/><Relationship Id="rId24" Type="http://schemas.openxmlformats.org/officeDocument/2006/relationships/hyperlink" Target="http://www.en.wikipedia.org/wiki/Saint-Domingue" TargetMode="External"/><Relationship Id="rId32" Type="http://schemas.openxmlformats.org/officeDocument/2006/relationships/hyperlink" Target="http://www.history.com/topics/france/seven-years-war" TargetMode="External"/><Relationship Id="rId37" Type="http://schemas.openxmlformats.org/officeDocument/2006/relationships/hyperlink" Target="http://www.mapsofthepast.com/n-england-mass-bay-n-hampshire-conn-rhode-isl-1755.html" TargetMode="External"/><Relationship Id="rId40" Type="http://schemas.openxmlformats.org/officeDocument/2006/relationships/hyperlink" Target="http://www.nc.cdc.gov/travel/destinations/traveler/none/french-guiana" TargetMode="External"/><Relationship Id="rId45" Type="http://schemas.openxmlformats.org/officeDocument/2006/relationships/hyperlink" Target="http://www.sup.org/books/extra/?id=27600&amp;i=Introduction.html" TargetMode="External"/><Relationship Id="rId5" Type="http://schemas.openxmlformats.org/officeDocument/2006/relationships/hyperlink" Target="mailto:Perrin@plddo.com" TargetMode="External"/><Relationship Id="rId15" Type="http://schemas.openxmlformats.org/officeDocument/2006/relationships/hyperlink" Target="http://www.breauxbridgela.net/project/scholastique-p-breaux/" TargetMode="External"/><Relationship Id="rId23" Type="http://schemas.openxmlformats.org/officeDocument/2006/relationships/hyperlink" Target="http://www.en.wikipedia.org/wiki/James_Murray_(British_Army_officer,_born_1721)" TargetMode="External"/><Relationship Id="rId28" Type="http://schemas.openxmlformats.org/officeDocument/2006/relationships/hyperlink" Target="http://www.erenow.net/modern/aneighteenthcenturyhistory/4.php" TargetMode="External"/><Relationship Id="rId36" Type="http://schemas.openxmlformats.org/officeDocument/2006/relationships/hyperlink" Target="http://www.landscapeofgrandpre.ca/deportation-and-new-settlement-1755ndash1810.html" TargetMode="External"/><Relationship Id="rId49" Type="http://schemas.openxmlformats.org/officeDocument/2006/relationships/hyperlink" Target="http://www.umaine.edu/canam/publications/st-croix/acadian-deportation-migration-resettlement/" TargetMode="External"/><Relationship Id="rId10" Type="http://schemas.openxmlformats.org/officeDocument/2006/relationships/hyperlink" Target="http://www.acadian-home.org/acadians-new-york.html" TargetMode="External"/><Relationship Id="rId19" Type="http://schemas.openxmlformats.org/officeDocument/2006/relationships/hyperlink" Target="http://www.en.wikipedia.org/wiki/Expulsion_of_the_Acadians" TargetMode="External"/><Relationship Id="rId31" Type="http://schemas.openxmlformats.org/officeDocument/2006/relationships/hyperlink" Target="http://www.genealogyblog.com/?p=35059" TargetMode="External"/><Relationship Id="rId44" Type="http://schemas.openxmlformats.org/officeDocument/2006/relationships/hyperlink" Target="http://www.slideplayer.com/slide/766922/2/images/8/Early+Acadian+Settlement+in+Louisiana.jpg" TargetMode="External"/><Relationship Id="rId4" Type="http://schemas.openxmlformats.org/officeDocument/2006/relationships/hyperlink" Target="http://www.dancecajun.com/" TargetMode="External"/><Relationship Id="rId9" Type="http://schemas.openxmlformats.org/officeDocument/2006/relationships/hyperlink" Target="http://www.acadian-home.org/acadians-georgia.html" TargetMode="External"/><Relationship Id="rId14" Type="http://schemas.openxmlformats.org/officeDocument/2006/relationships/hyperlink" Target="http://www.asiapacificms.com/articles/argentine_sovereignty/falklands_map_mid.jpg" TargetMode="External"/><Relationship Id="rId22" Type="http://schemas.openxmlformats.org/officeDocument/2006/relationships/hyperlink" Target="http://www.en.wikipedia.org/wiki/History_of_the_Acadians" TargetMode="External"/><Relationship Id="rId27" Type="http://schemas.openxmlformats.org/officeDocument/2006/relationships/hyperlink" Target="http://www.en.wikipedia.org/wiki/Timeline_of_the_history_of_the_Falkland_Islands" TargetMode="External"/><Relationship Id="rId30" Type="http://schemas.openxmlformats.org/officeDocument/2006/relationships/hyperlink" Target="http://www.falklandsbiographies.org/biographies/364" TargetMode="External"/><Relationship Id="rId35" Type="http://schemas.openxmlformats.org/officeDocument/2006/relationships/hyperlink" Target="http://www.hwlongfellow.org/poems_poem.php?pid=301" TargetMode="External"/><Relationship Id="rId43" Type="http://schemas.openxmlformats.org/officeDocument/2006/relationships/hyperlink" Target="http://www.quora.com/Where-did-French-Acadians-originally-come-from" TargetMode="External"/><Relationship Id="rId48" Type="http://schemas.openxmlformats.org/officeDocument/2006/relationships/hyperlink" Target="http://www.thecanadianencyclopedia.ca/en/article/the-deportation-of-the-acadians-feature" TargetMode="External"/><Relationship Id="rId8" Type="http://schemas.openxmlformats.org/officeDocument/2006/relationships/hyperlink" Target="http://www.acadian-home.org/" TargetMode="External"/><Relationship Id="rId51" Type="http://schemas.openxmlformats.org/officeDocument/2006/relationships/hyperlink" Target="http://www.youtube.com/watch?v=DqcRau1dntg&amp;feature=youtu.b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hyperlink" Target="https://www.hwlongfellow.org/poems_poem.php?pid=269"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hyperlink" Target="https://en.wikipedia.org/wiki/Seven_Years'_War"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s://www.history.com/topics/france/seven-years-war"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7.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2" Type="http://schemas.openxmlformats.org/officeDocument/2006/relationships/hyperlink" Target="https://archive.org/stream/jstor-4242196/4242196_djvu.txt"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http://faculty.marianopolis.edu/c.belanger/quebechistory/encyclopedia/SevenYearsWar-TheAcadianExiles.htm"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hyperlink" Target="https://umaine.edu/canam/publications/st-croix/acadian-deportation-migration-resettlement/"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hyperlink" Target="https://www.cajuncountry.org/breaux-bridge.php" TargetMode="External"/><Relationship Id="rId3" Type="http://schemas.openxmlformats.org/officeDocument/2006/relationships/hyperlink" Target="https://en.wikipedia.org/wiki/Expulsion_of_the_Acadians" TargetMode="External"/><Relationship Id="rId7" Type="http://schemas.openxmlformats.org/officeDocument/2006/relationships/hyperlink" Target="https://www.hwlongfellow.org/poems_poem.php?pid=303" TargetMode="External"/><Relationship Id="rId2" Type="http://schemas.openxmlformats.org/officeDocument/2006/relationships/hyperlink" Target="https://www.hwlongfellow.org/poems_poem.php?pid=301" TargetMode="External"/><Relationship Id="rId1" Type="http://schemas.openxmlformats.org/officeDocument/2006/relationships/slideLayout" Target="../slideLayouts/slideLayout7.xml"/><Relationship Id="rId6" Type="http://schemas.openxmlformats.org/officeDocument/2006/relationships/hyperlink" Target="https://www.hwlongfellow.org/poems_poem.php?pid=302" TargetMode="External"/><Relationship Id="rId5" Type="http://schemas.openxmlformats.org/officeDocument/2006/relationships/hyperlink" Target="https://umaine.edu/canam/publications/st-croix/acadian-deportation-migration-resettlement/" TargetMode="External"/><Relationship Id="rId10" Type="http://schemas.openxmlformats.org/officeDocument/2006/relationships/hyperlink" Target="https://www.youtube.com/watch?v=3_AescSs6GA" TargetMode="External"/><Relationship Id="rId4" Type="http://schemas.openxmlformats.org/officeDocument/2006/relationships/hyperlink" Target="https://www.canadiangeographic.ca/article/mapping-acadian-deportations" TargetMode="External"/><Relationship Id="rId9" Type="http://schemas.openxmlformats.org/officeDocument/2006/relationships/hyperlink" Target="http://breauxbridgela.net/project/scholastique-p-breaux/"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www.acadian-home.org/acadians-new-york.html" TargetMode="External"/><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9.png"/></Relationships>
</file>

<file path=ppt/slides/_rels/slide3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31.png"/><Relationship Id="rId4" Type="http://schemas.openxmlformats.org/officeDocument/2006/relationships/image" Target="../media/image21.png"/><Relationship Id="rId9"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erenow.net/modern/aneighteenthcenturyhistory/4.php"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hyperlink" Target="https://www.mapsofthepast.com/n-england-mass-bay-n-hampshire-conn-rhode-isl-1755.htm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38.png"/></Relationships>
</file>

<file path=ppt/slides/_rels/slide4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0.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39.png"/><Relationship Id="rId9"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31.png"/><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2" Type="http://schemas.openxmlformats.org/officeDocument/2006/relationships/hyperlink" Target="https://en.wikipedia.org/wiki/Duke_William_(ship)"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1.png"/><Relationship Id="rId7" Type="http://schemas.openxmlformats.org/officeDocument/2006/relationships/image" Target="../media/image4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2.png"/></Relationships>
</file>

<file path=ppt/slides/_rels/slide4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50.png"/><Relationship Id="rId4" Type="http://schemas.openxmlformats.org/officeDocument/2006/relationships/image" Target="../media/image21.png"/><Relationship Id="rId9"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hyperlink" Target="http://www.acadian-home.org/acadians-georgia.html"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s://en.wikipedia.org/wiki/Expulsion_of_the_Acadians"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acadian-home.org/Paul-Delaney-Chronology.html"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hyperlink" Target="https://en.wikipedia.org/wiki/History_of_the_Acadians"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hyperlink" Target="https://en.wikipedia.org/wiki/Expulsion_of_the_Acadians"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6.png"/><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2" Type="http://schemas.openxmlformats.org/officeDocument/2006/relationships/hyperlink" Target="https://www.wikiwand.com/en/French_colonial_empire"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hyperlink" Target="https://history.state.gov/milestones/1750-1775/treaty-of-paris"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hyperlink" Target="http://www.acadian-cajun.com/exga.htm"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2" Type="http://schemas.openxmlformats.org/officeDocument/2006/relationships/hyperlink" Target="https://en.wikipedia.org/wiki/Expulsion_of_the_Acadians"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7.png"/><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7.png"/><Relationship Id="rId4" Type="http://schemas.openxmlformats.org/officeDocument/2006/relationships/image" Target="../media/image6.png"/></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watch?v=DqcRau1dntg&amp;feature=youtu.be" TargetMode="External"/><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56.png"/></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56.png"/></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s://www.pinterest.com/pin/64457838393974681/" TargetMode="External"/><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s://www.sup.org/books/extra/?id=27600&amp;i=Introduction.html" TargetMode="External"/><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nc.cdc.gov/travel/destinations/traveler/none/french-guiana" TargetMode="Externa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hyperlink" Target="https://en.wikipedia.org/wiki/Hispaniola"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cdnhistorybits.wordpress.com/2016/12/13/was-the-acadian-expulsion-justified/"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hyperlink" Target="https://en.wikipedia.org/wiki/Saint-Domingue" TargetMode="Externa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8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collections.leventhalmap.org/search/commonwealth:q524nd38h" TargetMode="Externa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hyperlink" Target="https://en.wikipedia.org/wiki/Saint-Domingue_expedition" TargetMode="External"/><Relationship Id="rId4" Type="http://schemas.openxmlformats.org/officeDocument/2006/relationships/image" Target="../media/image65.png"/></Relationships>
</file>

<file path=ppt/slides/_rels/slide84.xml.rels><?xml version="1.0" encoding="UTF-8" standalone="yes"?>
<Relationships xmlns="http://schemas.openxmlformats.org/package/2006/relationships"><Relationship Id="rId3" Type="http://schemas.openxmlformats.org/officeDocument/2006/relationships/hyperlink" Target="https://commons.wikimedia.org/wiki/File:Le_mole_St._Nicolas_dans_l'isle_de_St._Domingue,_vu_du_mouillage_-_N._Ozanne_del._;_Jeanne_Fa._Ozanne_sculp._LCCN2004672475.jpg" TargetMode="External"/><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6.png"/><Relationship Id="rId4" Type="http://schemas.openxmlformats.org/officeDocument/2006/relationships/image" Target="../media/image55.png"/></Relationships>
</file>

<file path=ppt/slides/_rels/slide8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55.png"/><Relationship Id="rId7"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5.png"/><Relationship Id="rId4" Type="http://schemas.openxmlformats.org/officeDocument/2006/relationships/image" Target="../media/image56.png"/><Relationship Id="rId9" Type="http://schemas.openxmlformats.org/officeDocument/2006/relationships/image" Target="../media/image73.png"/></Relationships>
</file>

<file path=ppt/slides/_rels/slide88.xml.rels><?xml version="1.0" encoding="UTF-8" standalone="yes"?>
<Relationships xmlns="http://schemas.openxmlformats.org/package/2006/relationships"><Relationship Id="rId3" Type="http://schemas.openxmlformats.org/officeDocument/2006/relationships/hyperlink" Target="http://www.asiapacificms.com/articles/argentine_sovereignty/falklands_map_mid.jpg" TargetMode="External"/><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89.xml.rels><?xml version="1.0" encoding="UTF-8" standalone="yes"?>
<Relationships xmlns="http://schemas.openxmlformats.org/package/2006/relationships"><Relationship Id="rId2" Type="http://schemas.openxmlformats.org/officeDocument/2006/relationships/hyperlink" Target="https://en.wikipedia.org/wiki/Falkland_Islands"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hyperlink" Target="https://en.wikipedia.org/wiki/File:Louis_Antoine_de_Bougainville_-_Portrait_par_Jean-Pierre_Franquel.jpg" TargetMode="External"/><Relationship Id="rId2" Type="http://schemas.openxmlformats.org/officeDocument/2006/relationships/hyperlink" Target="https://en.wikipedia.org/wiki/Timeline_of_the_history_of_the_Falkland_Islands" TargetMode="External"/><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9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books.google.com/books?id=0DDqCQAAQBAJ&amp;pg=PA376&amp;lpg=PA376&amp;dq=falkland+in+french+empire+after+1763&amp;source=bl&amp;ots=EHKB__fHo1&amp;sig=ACfU3U0ObQBREzhdIE8fcf3g6TOxLu57ig&amp;hl=en&amp;ppis=_e&amp;sa=X&amp;ved=2ahUKEwjEsOH4zb3nAhVNIKwKHdWQD_wQ6AEwDHoECAkQAQ" TargetMode="Externa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hyperlink" Target="https://www.falklandsbiographies.org/biographies/364" TargetMode="Externa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3.png"/><Relationship Id="rId4" Type="http://schemas.openxmlformats.org/officeDocument/2006/relationships/image" Target="../media/image71.png"/></Relationships>
</file>

<file path=ppt/slides/_rels/slide9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en.wikipedia.org/wiki/Port_William,_Falkland_Islands" TargetMode="Externa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0.png"/></Relationships>
</file>

<file path=ppt/slides/_rels/slide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9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0.png"/><Relationship Id="rId7" Type="http://schemas.openxmlformats.org/officeDocument/2006/relationships/image" Target="../media/image8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6" descr="Related image"/>
          <p:cNvPicPr>
            <a:picLocks noChangeAspect="1" noChangeArrowheads="1"/>
          </p:cNvPicPr>
          <p:nvPr/>
        </p:nvPicPr>
        <p:blipFill>
          <a:blip r:embed="rId2"/>
          <a:srcRect/>
          <a:stretch>
            <a:fillRect/>
          </a:stretch>
        </p:blipFill>
        <p:spPr bwMode="auto">
          <a:xfrm>
            <a:off x="0" y="1"/>
            <a:ext cx="9144000" cy="6858000"/>
          </a:xfrm>
          <a:prstGeom prst="rect">
            <a:avLst/>
          </a:prstGeom>
          <a:noFill/>
        </p:spPr>
      </p:pic>
      <p:sp>
        <p:nvSpPr>
          <p:cNvPr id="14" name="Rectangle 13"/>
          <p:cNvSpPr/>
          <p:nvPr/>
        </p:nvSpPr>
        <p:spPr>
          <a:xfrm>
            <a:off x="0" y="0"/>
            <a:ext cx="9144000" cy="6858000"/>
          </a:xfrm>
          <a:prstGeom prst="rect">
            <a:avLst/>
          </a:prstGeom>
          <a:blipFill dpi="0" rotWithShape="1">
            <a:blip r:embed="rId3">
              <a:alphaModFix amt="70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04800" y="4038600"/>
            <a:ext cx="8686800" cy="27976890"/>
          </a:xfrm>
          <a:prstGeom prst="rect">
            <a:avLst/>
          </a:prstGeom>
          <a:noFill/>
        </p:spPr>
        <p:txBody>
          <a:bodyPr wrap="square">
            <a:spAutoFit/>
          </a:bodyPr>
          <a:lstStyle/>
          <a:p>
            <a:pPr algn="ctr">
              <a:lnSpc>
                <a:spcPct val="150000"/>
              </a:lnSpc>
            </a:pPr>
            <a:r>
              <a:rPr lang="en-US" sz="3600" b="1" dirty="0" smtClean="0">
                <a:latin typeface="Tempus Sans ITC" pitchFamily="82" charset="0"/>
              </a:rPr>
              <a:t>Many a weary year had passed</a:t>
            </a:r>
          </a:p>
          <a:p>
            <a:pPr algn="ctr">
              <a:lnSpc>
                <a:spcPct val="150000"/>
              </a:lnSpc>
            </a:pPr>
            <a:r>
              <a:rPr lang="en-US" sz="3600" b="1" dirty="0" smtClean="0">
                <a:latin typeface="Tempus Sans ITC" pitchFamily="82" charset="0"/>
              </a:rPr>
              <a:t> since the burning of Grand-</a:t>
            </a:r>
            <a:r>
              <a:rPr lang="en-US" sz="3600" b="1" dirty="0" err="1" smtClean="0">
                <a:latin typeface="Tempus Sans ITC" pitchFamily="82" charset="0"/>
              </a:rPr>
              <a:t>Pré</a:t>
            </a:r>
            <a:r>
              <a:rPr lang="en-US" sz="3600" b="1" dirty="0" smtClean="0">
                <a:latin typeface="Tempus Sans ITC" pitchFamily="82" charset="0"/>
              </a:rPr>
              <a:t>,</a:t>
            </a:r>
          </a:p>
          <a:p>
            <a:pPr algn="ctr">
              <a:lnSpc>
                <a:spcPct val="150000"/>
              </a:lnSpc>
            </a:pPr>
            <a:r>
              <a:rPr lang="en-US" sz="3600" b="1" dirty="0" smtClean="0">
                <a:latin typeface="Tempus Sans ITC" pitchFamily="82" charset="0"/>
              </a:rPr>
              <a:t>When on the falling tide </a:t>
            </a:r>
          </a:p>
          <a:p>
            <a:pPr algn="ctr">
              <a:lnSpc>
                <a:spcPct val="150000"/>
              </a:lnSpc>
            </a:pPr>
            <a:r>
              <a:rPr lang="en-US" sz="3600" b="1" dirty="0" smtClean="0">
                <a:latin typeface="Tempus Sans ITC" pitchFamily="82" charset="0"/>
              </a:rPr>
              <a:t>the freighted vessels departed,</a:t>
            </a:r>
          </a:p>
          <a:p>
            <a:pPr algn="ctr">
              <a:lnSpc>
                <a:spcPct val="150000"/>
              </a:lnSpc>
            </a:pPr>
            <a:r>
              <a:rPr lang="en-US" sz="3600" b="1" dirty="0" smtClean="0">
                <a:latin typeface="Tempus Sans ITC" pitchFamily="82" charset="0"/>
              </a:rPr>
              <a:t>Bearing a nation, </a:t>
            </a:r>
          </a:p>
          <a:p>
            <a:pPr algn="ctr">
              <a:lnSpc>
                <a:spcPct val="150000"/>
              </a:lnSpc>
            </a:pPr>
            <a:r>
              <a:rPr lang="en-US" sz="3600" b="1" dirty="0" smtClean="0">
                <a:latin typeface="Tempus Sans ITC" pitchFamily="82" charset="0"/>
              </a:rPr>
              <a:t>with all its household goods, into exile.</a:t>
            </a:r>
            <a:endParaRPr lang="en-US" sz="2400" b="1" dirty="0" smtClean="0">
              <a:latin typeface="Tempus Sans ITC" pitchFamily="82" charset="0"/>
            </a:endParaRPr>
          </a:p>
          <a:p>
            <a:pPr algn="ctr">
              <a:lnSpc>
                <a:spcPct val="150000"/>
              </a:lnSpc>
            </a:pPr>
            <a:r>
              <a:rPr lang="en-US" sz="3600" b="1" dirty="0" smtClean="0">
                <a:latin typeface="Tempus Sans ITC" pitchFamily="82" charset="0"/>
              </a:rPr>
              <a:t>Exile without an end, </a:t>
            </a:r>
          </a:p>
          <a:p>
            <a:pPr algn="ctr">
              <a:lnSpc>
                <a:spcPct val="150000"/>
              </a:lnSpc>
            </a:pPr>
            <a:r>
              <a:rPr lang="en-US" sz="3600" b="1" dirty="0" smtClean="0">
                <a:latin typeface="Tempus Sans ITC" pitchFamily="82" charset="0"/>
              </a:rPr>
              <a:t>and without an example in story.</a:t>
            </a:r>
          </a:p>
          <a:p>
            <a:pPr algn="ctr">
              <a:lnSpc>
                <a:spcPct val="150000"/>
              </a:lnSpc>
            </a:pPr>
            <a:endParaRPr lang="en-US" sz="2400" b="1" dirty="0" smtClean="0">
              <a:latin typeface="Tempus Sans ITC" pitchFamily="82" charset="0"/>
            </a:endParaRPr>
          </a:p>
          <a:p>
            <a:pPr algn="ctr">
              <a:lnSpc>
                <a:spcPct val="150000"/>
              </a:lnSpc>
            </a:pPr>
            <a:r>
              <a:rPr lang="en-US" sz="3600" b="1" dirty="0" smtClean="0">
                <a:latin typeface="Tempus Sans ITC" pitchFamily="82" charset="0"/>
              </a:rPr>
              <a:t>Far asunder, on separate coasts, </a:t>
            </a:r>
          </a:p>
          <a:p>
            <a:pPr algn="ctr">
              <a:lnSpc>
                <a:spcPct val="150000"/>
              </a:lnSpc>
            </a:pPr>
            <a:r>
              <a:rPr lang="en-US" sz="3600" b="1" dirty="0" smtClean="0">
                <a:latin typeface="Tempus Sans ITC" pitchFamily="82" charset="0"/>
              </a:rPr>
              <a:t>the Acadians landed;</a:t>
            </a:r>
          </a:p>
          <a:p>
            <a:pPr algn="ctr">
              <a:lnSpc>
                <a:spcPct val="150000"/>
              </a:lnSpc>
            </a:pPr>
            <a:r>
              <a:rPr lang="en-US" sz="3600" b="1" dirty="0" smtClean="0">
                <a:latin typeface="Tempus Sans ITC" pitchFamily="82" charset="0"/>
              </a:rPr>
              <a:t>Scattered were they, like flakes of snow </a:t>
            </a:r>
          </a:p>
          <a:p>
            <a:pPr algn="ctr">
              <a:lnSpc>
                <a:spcPct val="150000"/>
              </a:lnSpc>
            </a:pPr>
            <a:r>
              <a:rPr lang="en-US" sz="3600" b="1" dirty="0" smtClean="0">
                <a:latin typeface="Tempus Sans ITC" pitchFamily="82" charset="0"/>
              </a:rPr>
              <a:t>when the wind from the northeast</a:t>
            </a:r>
          </a:p>
          <a:p>
            <a:pPr algn="ctr">
              <a:lnSpc>
                <a:spcPct val="150000"/>
              </a:lnSpc>
            </a:pPr>
            <a:r>
              <a:rPr lang="en-US" sz="3600" b="1" dirty="0" smtClean="0">
                <a:latin typeface="Tempus Sans ITC" pitchFamily="82" charset="0"/>
              </a:rPr>
              <a:t>Strikes aslant through the fogs </a:t>
            </a:r>
          </a:p>
          <a:p>
            <a:pPr algn="ctr">
              <a:lnSpc>
                <a:spcPct val="150000"/>
              </a:lnSpc>
            </a:pPr>
            <a:r>
              <a:rPr lang="en-US" sz="3600" b="1" dirty="0" smtClean="0">
                <a:latin typeface="Tempus Sans ITC" pitchFamily="82" charset="0"/>
              </a:rPr>
              <a:t>that darken the Banks of Newfoundland.</a:t>
            </a:r>
          </a:p>
          <a:p>
            <a:pPr algn="ctr">
              <a:lnSpc>
                <a:spcPct val="150000"/>
              </a:lnSpc>
            </a:pPr>
            <a:endParaRPr lang="en-US" sz="2400" b="1" dirty="0" smtClean="0">
              <a:latin typeface="Tempus Sans ITC" pitchFamily="82" charset="0"/>
            </a:endParaRPr>
          </a:p>
          <a:p>
            <a:pPr algn="ctr">
              <a:lnSpc>
                <a:spcPct val="150000"/>
              </a:lnSpc>
            </a:pPr>
            <a:r>
              <a:rPr lang="en-US" sz="3600" b="1" dirty="0" smtClean="0">
                <a:latin typeface="Tempus Sans ITC" pitchFamily="82" charset="0"/>
              </a:rPr>
              <a:t>Friendless, homeless, hopeless, </a:t>
            </a:r>
          </a:p>
          <a:p>
            <a:pPr algn="ctr">
              <a:lnSpc>
                <a:spcPct val="150000"/>
              </a:lnSpc>
            </a:pPr>
            <a:r>
              <a:rPr lang="en-US" sz="3600" b="1" dirty="0" smtClean="0">
                <a:latin typeface="Tempus Sans ITC" pitchFamily="82" charset="0"/>
              </a:rPr>
              <a:t>they wandered from city to city,</a:t>
            </a:r>
          </a:p>
          <a:p>
            <a:pPr algn="ctr">
              <a:lnSpc>
                <a:spcPct val="150000"/>
              </a:lnSpc>
            </a:pPr>
            <a:r>
              <a:rPr lang="en-US" sz="3600" b="1" dirty="0" smtClean="0">
                <a:latin typeface="Tempus Sans ITC" pitchFamily="82" charset="0"/>
              </a:rPr>
              <a:t>From the cold lakes of the North</a:t>
            </a:r>
          </a:p>
          <a:p>
            <a:pPr algn="ctr">
              <a:lnSpc>
                <a:spcPct val="150000"/>
              </a:lnSpc>
            </a:pPr>
            <a:r>
              <a:rPr lang="en-US" sz="3600" b="1" dirty="0" smtClean="0">
                <a:latin typeface="Tempus Sans ITC" pitchFamily="82" charset="0"/>
              </a:rPr>
              <a:t> to sultry Southern savannas,</a:t>
            </a:r>
          </a:p>
          <a:p>
            <a:pPr algn="ctr">
              <a:lnSpc>
                <a:spcPct val="150000"/>
              </a:lnSpc>
            </a:pPr>
            <a:r>
              <a:rPr lang="en-US" sz="3600" b="1" dirty="0" smtClean="0">
                <a:latin typeface="Tempus Sans ITC" pitchFamily="82" charset="0"/>
              </a:rPr>
              <a:t>From the bleak shores of the sea </a:t>
            </a:r>
          </a:p>
          <a:p>
            <a:pPr algn="ctr">
              <a:lnSpc>
                <a:spcPct val="150000"/>
              </a:lnSpc>
            </a:pPr>
            <a:r>
              <a:rPr lang="en-US" sz="3600" b="1" dirty="0" smtClean="0">
                <a:latin typeface="Tempus Sans ITC" pitchFamily="82" charset="0"/>
              </a:rPr>
              <a:t>to the lands where the Father of Waters</a:t>
            </a:r>
          </a:p>
          <a:p>
            <a:pPr algn="ctr">
              <a:lnSpc>
                <a:spcPct val="150000"/>
              </a:lnSpc>
            </a:pPr>
            <a:r>
              <a:rPr lang="en-US" sz="3600" b="1" dirty="0" smtClean="0">
                <a:latin typeface="Tempus Sans ITC" pitchFamily="82" charset="0"/>
              </a:rPr>
              <a:t>Seizes the hills in his hands, </a:t>
            </a:r>
          </a:p>
          <a:p>
            <a:pPr algn="ctr">
              <a:lnSpc>
                <a:spcPct val="150000"/>
              </a:lnSpc>
            </a:pPr>
            <a:r>
              <a:rPr lang="en-US" sz="3600" b="1" dirty="0" smtClean="0">
                <a:latin typeface="Tempus Sans ITC" pitchFamily="82" charset="0"/>
              </a:rPr>
              <a:t>and drags them down to the ocean,</a:t>
            </a:r>
          </a:p>
          <a:p>
            <a:pPr algn="ctr">
              <a:lnSpc>
                <a:spcPct val="150000"/>
              </a:lnSpc>
            </a:pPr>
            <a:r>
              <a:rPr lang="en-US" sz="3600" b="1" dirty="0" smtClean="0">
                <a:latin typeface="Tempus Sans ITC" pitchFamily="82" charset="0"/>
              </a:rPr>
              <a:t>Deep in their sands to bury </a:t>
            </a:r>
          </a:p>
          <a:p>
            <a:pPr algn="ctr">
              <a:lnSpc>
                <a:spcPct val="150000"/>
              </a:lnSpc>
            </a:pPr>
            <a:r>
              <a:rPr lang="en-US" sz="3600" b="1" dirty="0" smtClean="0">
                <a:latin typeface="Tempus Sans ITC" pitchFamily="82" charset="0"/>
              </a:rPr>
              <a:t>the scattered bones of the mammoth.</a:t>
            </a:r>
          </a:p>
          <a:p>
            <a:pPr algn="ctr">
              <a:lnSpc>
                <a:spcPct val="150000"/>
              </a:lnSpc>
            </a:pPr>
            <a:endParaRPr lang="en-US" sz="2400" b="1" dirty="0" smtClean="0">
              <a:latin typeface="Tempus Sans ITC" pitchFamily="82" charset="0"/>
            </a:endParaRPr>
          </a:p>
          <a:p>
            <a:pPr algn="ctr">
              <a:lnSpc>
                <a:spcPct val="150000"/>
              </a:lnSpc>
            </a:pPr>
            <a:r>
              <a:rPr lang="en-US" sz="3600" b="1" dirty="0" smtClean="0">
                <a:latin typeface="Tempus Sans ITC" pitchFamily="82" charset="0"/>
              </a:rPr>
              <a:t>Friends they sought and homes; </a:t>
            </a:r>
          </a:p>
          <a:p>
            <a:pPr algn="ctr">
              <a:lnSpc>
                <a:spcPct val="150000"/>
              </a:lnSpc>
            </a:pPr>
            <a:r>
              <a:rPr lang="en-US" sz="3600" b="1" dirty="0" smtClean="0">
                <a:latin typeface="Tempus Sans ITC" pitchFamily="82" charset="0"/>
              </a:rPr>
              <a:t>and many - despairing, heartbroken -</a:t>
            </a:r>
          </a:p>
          <a:p>
            <a:pPr algn="ctr">
              <a:lnSpc>
                <a:spcPct val="150000"/>
              </a:lnSpc>
            </a:pPr>
            <a:r>
              <a:rPr lang="en-US" sz="3600" b="1" dirty="0" smtClean="0">
                <a:latin typeface="Tempus Sans ITC" pitchFamily="82" charset="0"/>
              </a:rPr>
              <a:t>Asked of the earth but a grave, </a:t>
            </a:r>
          </a:p>
          <a:p>
            <a:pPr algn="ctr">
              <a:lnSpc>
                <a:spcPct val="150000"/>
              </a:lnSpc>
            </a:pPr>
            <a:r>
              <a:rPr lang="en-US" sz="3600" b="1" dirty="0" smtClean="0">
                <a:latin typeface="Tempus Sans ITC" pitchFamily="82" charset="0"/>
              </a:rPr>
              <a:t>and no longer a friend nor a fireside.</a:t>
            </a:r>
            <a:r>
              <a:rPr lang="en-US" sz="3600" dirty="0" smtClean="0"/>
              <a:t> </a:t>
            </a:r>
            <a:r>
              <a:rPr lang="en-US" sz="3600" b="1" dirty="0" smtClean="0">
                <a:latin typeface="Tempus Sans ITC" pitchFamily="82" charset="0"/>
              </a:rPr>
              <a:t>Written, their history stands </a:t>
            </a:r>
          </a:p>
          <a:p>
            <a:pPr algn="ctr">
              <a:lnSpc>
                <a:spcPct val="150000"/>
              </a:lnSpc>
            </a:pPr>
            <a:r>
              <a:rPr lang="en-US" sz="3600" b="1" dirty="0" smtClean="0">
                <a:latin typeface="Tempus Sans ITC" pitchFamily="82" charset="0"/>
              </a:rPr>
              <a:t>on tablets of stone in the churchyards.</a:t>
            </a:r>
          </a:p>
          <a:p>
            <a:pPr algn="ctr">
              <a:lnSpc>
                <a:spcPct val="150000"/>
              </a:lnSpc>
            </a:pPr>
            <a:endParaRPr lang="en-US" sz="1000" dirty="0" smtClean="0">
              <a:solidFill>
                <a:schemeClr val="accent6">
                  <a:lumMod val="50000"/>
                </a:schemeClr>
              </a:solidFill>
              <a:effectLst>
                <a:outerShdw dist="50800" dir="7200000" algn="ctr" rotWithShape="0">
                  <a:schemeClr val="tx1"/>
                </a:outerShdw>
              </a:effectLst>
            </a:endParaRPr>
          </a:p>
          <a:p>
            <a:pPr algn="ctr">
              <a:lnSpc>
                <a:spcPct val="150000"/>
              </a:lnSpc>
            </a:pPr>
            <a:endParaRPr lang="en-US" sz="1000" dirty="0" smtClean="0">
              <a:solidFill>
                <a:schemeClr val="accent6">
                  <a:lumMod val="50000"/>
                </a:schemeClr>
              </a:solidFill>
              <a:effectLst>
                <a:outerShdw dist="50800" dir="7200000" algn="ctr" rotWithShape="0">
                  <a:schemeClr val="tx1"/>
                </a:outerShdw>
              </a:effectLst>
            </a:endParaRPr>
          </a:p>
          <a:p>
            <a:pPr algn="ctr">
              <a:lnSpc>
                <a:spcPct val="150000"/>
              </a:lnSpc>
            </a:pPr>
            <a:r>
              <a:rPr lang="en-US" sz="3600" dirty="0" smtClean="0">
                <a:solidFill>
                  <a:schemeClr val="accent6">
                    <a:lumMod val="50000"/>
                  </a:schemeClr>
                </a:solidFill>
                <a:effectLst>
                  <a:outerShdw dist="50800" dir="7200000" algn="ctr" rotWithShape="0">
                    <a:schemeClr val="tx1"/>
                  </a:outerShdw>
                </a:effectLst>
              </a:rPr>
              <a:t>		- </a:t>
            </a:r>
            <a:r>
              <a:rPr lang="en-US" sz="2800" dirty="0" smtClean="0">
                <a:solidFill>
                  <a:schemeClr val="accent6">
                    <a:lumMod val="50000"/>
                  </a:schemeClr>
                </a:solidFill>
                <a:effectLst>
                  <a:outerShdw dist="50800" dir="7200000" algn="ctr" rotWithShape="0">
                    <a:schemeClr val="tx1"/>
                  </a:outerShdw>
                </a:effectLst>
              </a:rPr>
              <a:t>Henry Wadsworth Longfellow</a:t>
            </a:r>
            <a:endParaRPr lang="en-US" sz="2800" dirty="0">
              <a:solidFill>
                <a:schemeClr val="accent6">
                  <a:lumMod val="50000"/>
                </a:schemeClr>
              </a:solidFill>
              <a:effectLst>
                <a:outerShdw dist="50800" dir="7200000" algn="ctr" rotWithShape="0">
                  <a:schemeClr val="tx1"/>
                </a:outerShdw>
              </a:effectLst>
            </a:endParaRPr>
          </a:p>
        </p:txBody>
      </p:sp>
      <p:sp>
        <p:nvSpPr>
          <p:cNvPr id="5" name="Rectangle 4"/>
          <p:cNvSpPr/>
          <p:nvPr/>
        </p:nvSpPr>
        <p:spPr>
          <a:xfrm>
            <a:off x="0" y="1143000"/>
            <a:ext cx="9144000" cy="5355312"/>
          </a:xfrm>
          <a:prstGeom prst="rect">
            <a:avLst/>
          </a:prstGeom>
        </p:spPr>
        <p:txBody>
          <a:bodyPr wrap="square">
            <a:spAutoFit/>
          </a:bodyPr>
          <a:lstStyle/>
          <a:p>
            <a:pPr>
              <a:lnSpc>
                <a:spcPct val="150000"/>
              </a:lnSpc>
            </a:pPr>
            <a:r>
              <a:rPr lang="en-US" sz="6000" b="1" spc="200" dirty="0" smtClean="0">
                <a:solidFill>
                  <a:schemeClr val="accent6">
                    <a:lumMod val="50000"/>
                  </a:schemeClr>
                </a:solidFill>
                <a:effectLst>
                  <a:outerShdw dist="50800" dir="7200000" algn="ctr" rotWithShape="0">
                    <a:schemeClr val="tx1"/>
                  </a:outerShdw>
                </a:effectLst>
                <a:latin typeface="Tempus Sans ITC" pitchFamily="82" charset="0"/>
              </a:rPr>
              <a:t>    </a:t>
            </a:r>
            <a:r>
              <a:rPr lang="en-US" sz="6000" spc="200" dirty="0" smtClean="0">
                <a:ln>
                  <a:solidFill>
                    <a:schemeClr val="accent6">
                      <a:lumMod val="50000"/>
                    </a:schemeClr>
                  </a:solidFill>
                </a:ln>
                <a:solidFill>
                  <a:schemeClr val="accent6">
                    <a:lumMod val="50000"/>
                  </a:schemeClr>
                </a:solidFill>
                <a:effectLst>
                  <a:outerShdw dist="50800" dir="7200000" algn="ctr" rotWithShape="0">
                    <a:schemeClr val="tx1"/>
                  </a:outerShdw>
                </a:effectLst>
                <a:latin typeface="Tempus Sans ITC" pitchFamily="82" charset="0"/>
              </a:rPr>
              <a:t>Evangeline: </a:t>
            </a:r>
          </a:p>
          <a:p>
            <a:pPr algn="ctr">
              <a:lnSpc>
                <a:spcPct val="150000"/>
              </a:lnSpc>
            </a:pPr>
            <a:r>
              <a:rPr lang="en-US" sz="6000" spc="200" dirty="0" smtClean="0">
                <a:ln>
                  <a:solidFill>
                    <a:schemeClr val="accent6">
                      <a:lumMod val="50000"/>
                    </a:schemeClr>
                  </a:solidFill>
                </a:ln>
                <a:solidFill>
                  <a:schemeClr val="accent6">
                    <a:lumMod val="50000"/>
                  </a:schemeClr>
                </a:solidFill>
                <a:effectLst>
                  <a:outerShdw dist="50800" dir="7200000" algn="ctr" rotWithShape="0">
                    <a:schemeClr val="tx1"/>
                  </a:outerShdw>
                </a:effectLst>
                <a:latin typeface="Tempus Sans ITC" pitchFamily="82" charset="0"/>
              </a:rPr>
              <a:t>A Tale of </a:t>
            </a:r>
            <a:r>
              <a:rPr lang="en-US" sz="6000" spc="200" dirty="0" err="1" smtClean="0">
                <a:ln>
                  <a:solidFill>
                    <a:schemeClr val="accent6">
                      <a:lumMod val="50000"/>
                    </a:schemeClr>
                  </a:solidFill>
                </a:ln>
                <a:solidFill>
                  <a:schemeClr val="accent6">
                    <a:lumMod val="50000"/>
                  </a:schemeClr>
                </a:solidFill>
                <a:effectLst>
                  <a:outerShdw dist="50800" dir="7200000" algn="ctr" rotWithShape="0">
                    <a:schemeClr val="tx1"/>
                  </a:outerShdw>
                </a:effectLst>
                <a:latin typeface="Tempus Sans ITC" pitchFamily="82" charset="0"/>
              </a:rPr>
              <a:t>Acadie</a:t>
            </a:r>
            <a:endParaRPr lang="en-US" sz="6000" spc="200" dirty="0" smtClean="0">
              <a:ln>
                <a:solidFill>
                  <a:schemeClr val="accent6">
                    <a:lumMod val="50000"/>
                  </a:schemeClr>
                </a:solidFill>
              </a:ln>
              <a:solidFill>
                <a:schemeClr val="accent6">
                  <a:lumMod val="50000"/>
                </a:schemeClr>
              </a:solidFill>
              <a:effectLst>
                <a:outerShdw dist="50800" dir="7200000" algn="ctr" rotWithShape="0">
                  <a:schemeClr val="tx1"/>
                </a:outerShdw>
              </a:effectLst>
              <a:latin typeface="Tempus Sans ITC" pitchFamily="82" charset="0"/>
            </a:endParaRPr>
          </a:p>
          <a:p>
            <a:pPr algn="ctr">
              <a:lnSpc>
                <a:spcPct val="150000"/>
              </a:lnSpc>
            </a:pPr>
            <a:endParaRPr lang="en-US" sz="4400" b="1" spc="200" dirty="0" smtClean="0">
              <a:solidFill>
                <a:schemeClr val="accent6">
                  <a:lumMod val="50000"/>
                </a:schemeClr>
              </a:solidFill>
              <a:latin typeface="Tempus Sans ITC" pitchFamily="82" charset="0"/>
            </a:endParaRPr>
          </a:p>
          <a:p>
            <a:pPr algn="ctr">
              <a:lnSpc>
                <a:spcPct val="150000"/>
              </a:lnSpc>
            </a:pPr>
            <a:endParaRPr lang="en-US" sz="2800" b="1" spc="200" dirty="0" smtClean="0">
              <a:solidFill>
                <a:schemeClr val="accent6">
                  <a:lumMod val="50000"/>
                </a:schemeClr>
              </a:solidFill>
              <a:latin typeface="Tempus Sans ITC" pitchFamily="82" charset="0"/>
            </a:endParaRPr>
          </a:p>
          <a:p>
            <a:pPr>
              <a:lnSpc>
                <a:spcPct val="150000"/>
              </a:lnSpc>
            </a:pPr>
            <a:r>
              <a:rPr lang="en-US" sz="3600" dirty="0" smtClean="0">
                <a:solidFill>
                  <a:schemeClr val="accent6">
                    <a:lumMod val="50000"/>
                  </a:schemeClr>
                </a:solidFill>
              </a:rPr>
              <a:t>	</a:t>
            </a:r>
            <a:r>
              <a:rPr lang="en-US" sz="3600" dirty="0" smtClean="0">
                <a:solidFill>
                  <a:schemeClr val="accent6">
                    <a:lumMod val="50000"/>
                  </a:schemeClr>
                </a:solidFill>
                <a:effectLst>
                  <a:outerShdw dist="50800" dir="7200000" algn="ctr" rotWithShape="0">
                    <a:schemeClr val="tx1"/>
                  </a:outerShdw>
                </a:effectLst>
              </a:rPr>
              <a:t>		  </a:t>
            </a:r>
            <a:r>
              <a:rPr lang="en-US" sz="3600" b="1" dirty="0" smtClean="0">
                <a:solidFill>
                  <a:schemeClr val="accent6">
                    <a:lumMod val="50000"/>
                  </a:schemeClr>
                </a:solidFill>
                <a:effectLst>
                  <a:outerShdw dist="50800" dir="7200000" algn="ctr" rotWithShape="0">
                    <a:schemeClr val="tx1"/>
                  </a:outerShdw>
                </a:effectLst>
              </a:rPr>
              <a:t>- </a:t>
            </a:r>
            <a:r>
              <a:rPr lang="en-US" sz="2800" b="1" dirty="0" smtClean="0">
                <a:solidFill>
                  <a:schemeClr val="accent6">
                    <a:lumMod val="50000"/>
                  </a:schemeClr>
                </a:solidFill>
                <a:effectLst>
                  <a:outerShdw dist="50800" dir="7200000" algn="ctr" rotWithShape="0">
                    <a:schemeClr val="tx1"/>
                  </a:outerShdw>
                </a:effectLst>
              </a:rPr>
              <a:t>Henry Wadsworth Longfellow</a:t>
            </a:r>
            <a:endParaRPr lang="en-US" sz="2800" b="1" dirty="0">
              <a:solidFill>
                <a:schemeClr val="accent6">
                  <a:lumMod val="50000"/>
                </a:schemeClr>
              </a:solidFill>
              <a:effectLst>
                <a:outerShdw dist="50800" dir="7200000" algn="ctr" rotWithShape="0">
                  <a:schemeClr val="tx1"/>
                </a:outerShdw>
              </a:effectLst>
            </a:endParaRPr>
          </a:p>
        </p:txBody>
      </p:sp>
      <p:sp>
        <p:nvSpPr>
          <p:cNvPr id="1028" name="AutoShape 4" descr="Image result for evening oce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Image result for evening oce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0" y="0"/>
            <a:ext cx="5029200" cy="8309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4800" b="1" dirty="0" smtClean="0">
                <a:solidFill>
                  <a:srgbClr val="984807"/>
                </a:solidFill>
                <a:effectLst>
                  <a:outerShdw dist="50800" dir="7200000" algn="ctr" rotWithShape="0">
                    <a:schemeClr val="tx1"/>
                  </a:outerShdw>
                </a:effectLst>
                <a:latin typeface="Tempus Sans ITC" pitchFamily="82" charset="0"/>
              </a:rPr>
              <a:t>Migration Encore:</a:t>
            </a:r>
          </a:p>
        </p:txBody>
      </p:sp>
      <p:sp>
        <p:nvSpPr>
          <p:cNvPr id="11" name="Rectangle 10"/>
          <p:cNvSpPr/>
          <p:nvPr/>
        </p:nvSpPr>
        <p:spPr>
          <a:xfrm>
            <a:off x="4724400" y="0"/>
            <a:ext cx="4114800" cy="830997"/>
          </a:xfrm>
          <a:prstGeom prst="rect">
            <a:avLst/>
          </a:prstGeom>
        </p:spPr>
        <p:txBody>
          <a:bodyPr wrap="square">
            <a:spAutoFit/>
          </a:bodyPr>
          <a:lstStyle/>
          <a:p>
            <a:pPr algn="ctr"/>
            <a:r>
              <a:rPr lang="en-US" sz="4800" b="1" spc="200" dirty="0" smtClean="0">
                <a:solidFill>
                  <a:schemeClr val="accent6">
                    <a:lumMod val="50000"/>
                  </a:schemeClr>
                </a:solidFill>
                <a:effectLst>
                  <a:outerShdw dist="50800" dir="7200000" algn="ctr" rotWithShape="0">
                    <a:schemeClr val="tx1"/>
                  </a:outerShdw>
                </a:effectLst>
                <a:latin typeface="Tempus Sans ITC" pitchFamily="82" charset="0"/>
              </a:rPr>
              <a:t>The Acadians</a:t>
            </a:r>
            <a:endParaRPr lang="en-US" sz="4800" dirty="0">
              <a:solidFill>
                <a:schemeClr val="accent6">
                  <a:lumMod val="50000"/>
                </a:schemeClr>
              </a:solidFill>
              <a:effectLst>
                <a:outerShdw dist="50800" dir="7200000" algn="ctr" rotWithShape="0">
                  <a:schemeClr val="tx1"/>
                </a:outerShdw>
              </a:effectLst>
            </a:endParaRPr>
          </a:p>
        </p:txBody>
      </p:sp>
    </p:spTree>
  </p:cSld>
  <p:clrMapOvr>
    <a:masterClrMapping/>
  </p:clrMapOvr>
  <p:transition advTm="1842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11"/>
                                        </p:tgtEl>
                                      </p:cBhvr>
                                    </p:animEffect>
                                    <p:set>
                                      <p:cBhvr>
                                        <p:cTn id="10" dur="1" fill="hold">
                                          <p:stCondLst>
                                            <p:cond delay="1999"/>
                                          </p:stCondLst>
                                        </p:cTn>
                                        <p:tgtEl>
                                          <p:spTgt spid="11"/>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30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3000"/>
                                        <p:tgtEl>
                                          <p:spTgt spid="2"/>
                                        </p:tgtEl>
                                      </p:cBhvr>
                                    </p:animEffect>
                                  </p:childTnLst>
                                </p:cTn>
                              </p:par>
                              <p:par>
                                <p:cTn id="17" presetID="64" presetClass="path" presetSubtype="0" decel="50000" fill="hold" nodeType="withEffect">
                                  <p:stCondLst>
                                    <p:cond delay="2000"/>
                                  </p:stCondLst>
                                  <p:childTnLst>
                                    <p:animMotion origin="layout" path="M -3.33333E-6 7.58589E-7 L -3.33333E-6 -3.71386 " pathEditMode="fixed" rAng="0" ptsTypes="AA">
                                      <p:cBhvr>
                                        <p:cTn id="18" dur="95000" fill="hold"/>
                                        <p:tgtEl>
                                          <p:spTgt spid="2"/>
                                        </p:tgtEl>
                                        <p:attrNameLst>
                                          <p:attrName>ppt_x</p:attrName>
                                          <p:attrName>ppt_y</p:attrName>
                                        </p:attrNameLst>
                                      </p:cBhvr>
                                      <p:rCtr x="0" y="-1857"/>
                                    </p:animMotion>
                                  </p:childTnLst>
                                </p:cTn>
                              </p:par>
                              <p:par>
                                <p:cTn id="19" presetID="10" presetClass="exit" presetSubtype="0" fill="hold" nodeType="withEffect">
                                  <p:stCondLst>
                                    <p:cond delay="99000"/>
                                  </p:stCondLst>
                                  <p:childTnLst>
                                    <p:animEffect transition="out" filter="fade">
                                      <p:cBhvr>
                                        <p:cTn id="20" dur="3000"/>
                                        <p:tgtEl>
                                          <p:spTgt spid="2"/>
                                        </p:tgtEl>
                                      </p:cBhvr>
                                    </p:animEffect>
                                    <p:set>
                                      <p:cBhvr>
                                        <p:cTn id="21" dur="1" fill="hold">
                                          <p:stCondLst>
                                            <p:cond delay="2999"/>
                                          </p:stCondLst>
                                        </p:cTn>
                                        <p:tgtEl>
                                          <p:spTgt spid="2"/>
                                        </p:tgtEl>
                                        <p:attrNameLst>
                                          <p:attrName>style.visibility</p:attrName>
                                        </p:attrNameLst>
                                      </p:cBhvr>
                                      <p:to>
                                        <p:strVal val="hidden"/>
                                      </p:to>
                                    </p:set>
                                  </p:childTnLst>
                                </p:cTn>
                              </p:par>
                              <p:par>
                                <p:cTn id="22" presetID="10" presetClass="entr" presetSubtype="0" fill="hold" nodeType="withEffect">
                                  <p:stCondLst>
                                    <p:cond delay="9900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3000"/>
                                        <p:tgtEl>
                                          <p:spTgt spid="5"/>
                                        </p:tgtEl>
                                      </p:cBhvr>
                                    </p:animEffect>
                                  </p:childTnLst>
                                </p:cTn>
                              </p:par>
                              <p:par>
                                <p:cTn id="25" presetID="10" presetClass="exit" presetSubtype="0" fill="hold" nodeType="withEffect">
                                  <p:stCondLst>
                                    <p:cond delay="114000"/>
                                  </p:stCondLst>
                                  <p:childTnLst>
                                    <p:animEffect transition="out" filter="fade">
                                      <p:cBhvr>
                                        <p:cTn id="26" dur="3000"/>
                                        <p:tgtEl>
                                          <p:spTgt spid="5"/>
                                        </p:tgtEl>
                                      </p:cBhvr>
                                    </p:animEffect>
                                    <p:set>
                                      <p:cBhvr>
                                        <p:cTn id="27" dur="1" fill="hold">
                                          <p:stCondLst>
                                            <p:cond delay="2999"/>
                                          </p:stCondLst>
                                        </p:cTn>
                                        <p:tgtEl>
                                          <p:spTgt spid="5"/>
                                        </p:tgtEl>
                                        <p:attrNameLst>
                                          <p:attrName>style.visibility</p:attrName>
                                        </p:attrNameLst>
                                      </p:cBhvr>
                                      <p:to>
                                        <p:strVal val="hidden"/>
                                      </p:to>
                                    </p:set>
                                  </p:childTnLst>
                                </p:cTn>
                              </p:par>
                              <p:par>
                                <p:cTn id="28" presetID="10" presetClass="exit" presetSubtype="0" fill="hold" nodeType="withEffect">
                                  <p:stCondLst>
                                    <p:cond delay="114000"/>
                                  </p:stCondLst>
                                  <p:childTnLst>
                                    <p:animEffect transition="out" filter="fade">
                                      <p:cBhvr>
                                        <p:cTn id="29" dur="3000"/>
                                        <p:tgtEl>
                                          <p:spTgt spid="14"/>
                                        </p:tgtEl>
                                      </p:cBhvr>
                                    </p:animEffect>
                                    <p:set>
                                      <p:cBhvr>
                                        <p:cTn id="30" dur="1" fill="hold">
                                          <p:stCondLst>
                                            <p:cond delay="2999"/>
                                          </p:stCondLst>
                                        </p:cTn>
                                        <p:tgtEl>
                                          <p:spTgt spid="14"/>
                                        </p:tgtEl>
                                        <p:attrNameLst>
                                          <p:attrName>style.visibility</p:attrName>
                                        </p:attrNameLst>
                                      </p:cBhvr>
                                      <p:to>
                                        <p:strVal val="hidden"/>
                                      </p:to>
                                    </p:set>
                                  </p:childTnLst>
                                </p:cTn>
                              </p:par>
                              <p:par>
                                <p:cTn id="31" presetID="10" presetClass="entr" presetSubtype="0" fill="hold" nodeType="withEffect">
                                  <p:stCondLst>
                                    <p:cond delay="11400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3000"/>
                                        <p:tgtEl>
                                          <p:spTgt spid="4"/>
                                        </p:tgtEl>
                                      </p:cBhvr>
                                    </p:animEffect>
                                  </p:childTnLst>
                                </p:cTn>
                              </p:par>
                              <p:par>
                                <p:cTn id="34" presetID="10" presetClass="entr" presetSubtype="0" fill="hold" nodeType="withEffect">
                                  <p:stCondLst>
                                    <p:cond delay="1140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63500">
            <a:noFill/>
            <a:miter lim="800000"/>
            <a:headEnd/>
            <a:tailEnd/>
          </a:ln>
          <a:effectLst/>
        </p:spPr>
      </p:pic>
      <p:sp>
        <p:nvSpPr>
          <p:cNvPr id="3" name="Freeform 2"/>
          <p:cNvSpPr/>
          <p:nvPr/>
        </p:nvSpPr>
        <p:spPr>
          <a:xfrm>
            <a:off x="2209801" y="2762839"/>
            <a:ext cx="740790" cy="402734"/>
          </a:xfrm>
          <a:custGeom>
            <a:avLst/>
            <a:gdLst>
              <a:gd name="connsiteX0" fmla="*/ 565609 w 565609"/>
              <a:gd name="connsiteY0" fmla="*/ 0 h 452487"/>
              <a:gd name="connsiteX1" fmla="*/ 348792 w 565609"/>
              <a:gd name="connsiteY1" fmla="*/ 301658 h 452487"/>
              <a:gd name="connsiteX2" fmla="*/ 0 w 565609"/>
              <a:gd name="connsiteY2" fmla="*/ 452487 h 452487"/>
              <a:gd name="connsiteX0" fmla="*/ 565609 w 565609"/>
              <a:gd name="connsiteY0" fmla="*/ 0 h 354702"/>
              <a:gd name="connsiteX1" fmla="*/ 348792 w 565609"/>
              <a:gd name="connsiteY1" fmla="*/ 301658 h 354702"/>
              <a:gd name="connsiteX2" fmla="*/ 0 w 565609"/>
              <a:gd name="connsiteY2" fmla="*/ 318263 h 354702"/>
            </a:gdLst>
            <a:ahLst/>
            <a:cxnLst>
              <a:cxn ang="0">
                <a:pos x="connsiteX0" y="connsiteY0"/>
              </a:cxn>
              <a:cxn ang="0">
                <a:pos x="connsiteX1" y="connsiteY1"/>
              </a:cxn>
              <a:cxn ang="0">
                <a:pos x="connsiteX2" y="connsiteY2"/>
              </a:cxn>
            </a:cxnLst>
            <a:rect l="l" t="t" r="r" b="b"/>
            <a:pathLst>
              <a:path w="565609" h="354702">
                <a:moveTo>
                  <a:pt x="565609" y="0"/>
                </a:moveTo>
                <a:cubicBezTo>
                  <a:pt x="504334" y="113122"/>
                  <a:pt x="443060" y="248614"/>
                  <a:pt x="348792" y="301658"/>
                </a:cubicBezTo>
                <a:cubicBezTo>
                  <a:pt x="254524" y="354702"/>
                  <a:pt x="127262" y="280555"/>
                  <a:pt x="0" y="318263"/>
                </a:cubicBezTo>
              </a:path>
            </a:pathLst>
          </a:custGeom>
          <a:ln w="152400">
            <a:solidFill>
              <a:srgbClr val="FF0000"/>
            </a:solidFill>
            <a:tailEnd type="triangle" w="sm" len="sm"/>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Freeform 3"/>
          <p:cNvSpPr/>
          <p:nvPr/>
        </p:nvSpPr>
        <p:spPr>
          <a:xfrm rot="159533">
            <a:off x="3276600" y="1014301"/>
            <a:ext cx="4343400" cy="1567992"/>
          </a:xfrm>
          <a:custGeom>
            <a:avLst/>
            <a:gdLst>
              <a:gd name="connsiteX0" fmla="*/ 0 w 4292338"/>
              <a:gd name="connsiteY0" fmla="*/ 1567992 h 1567992"/>
              <a:gd name="connsiteX1" fmla="*/ 999241 w 4292338"/>
              <a:gd name="connsiteY1" fmla="*/ 1049517 h 1567992"/>
              <a:gd name="connsiteX2" fmla="*/ 2318994 w 4292338"/>
              <a:gd name="connsiteY2" fmla="*/ 210532 h 1567992"/>
              <a:gd name="connsiteX3" fmla="*/ 3440784 w 4292338"/>
              <a:gd name="connsiteY3" fmla="*/ 12569 h 1567992"/>
              <a:gd name="connsiteX4" fmla="*/ 4157221 w 4292338"/>
              <a:gd name="connsiteY4" fmla="*/ 285946 h 1567992"/>
              <a:gd name="connsiteX5" fmla="*/ 4251489 w 4292338"/>
              <a:gd name="connsiteY5" fmla="*/ 361361 h 156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2338" h="1567992">
                <a:moveTo>
                  <a:pt x="0" y="1567992"/>
                </a:moveTo>
                <a:cubicBezTo>
                  <a:pt x="306371" y="1421876"/>
                  <a:pt x="612742" y="1275760"/>
                  <a:pt x="999241" y="1049517"/>
                </a:cubicBezTo>
                <a:cubicBezTo>
                  <a:pt x="1385740" y="823274"/>
                  <a:pt x="1912070" y="383357"/>
                  <a:pt x="2318994" y="210532"/>
                </a:cubicBezTo>
                <a:cubicBezTo>
                  <a:pt x="2725918" y="37707"/>
                  <a:pt x="3134413" y="0"/>
                  <a:pt x="3440784" y="12569"/>
                </a:cubicBezTo>
                <a:cubicBezTo>
                  <a:pt x="3747155" y="25138"/>
                  <a:pt x="4022104" y="227814"/>
                  <a:pt x="4157221" y="285946"/>
                </a:cubicBezTo>
                <a:cubicBezTo>
                  <a:pt x="4292338" y="344078"/>
                  <a:pt x="4271913" y="352719"/>
                  <a:pt x="4251489" y="361361"/>
                </a:cubicBezTo>
              </a:path>
            </a:pathLst>
          </a:custGeom>
          <a:ln w="3175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3026004" y="2648932"/>
            <a:ext cx="735290" cy="3902697"/>
          </a:xfrm>
          <a:custGeom>
            <a:avLst/>
            <a:gdLst>
              <a:gd name="connsiteX0" fmla="*/ 0 w 735290"/>
              <a:gd name="connsiteY0" fmla="*/ 0 h 3902697"/>
              <a:gd name="connsiteX1" fmla="*/ 348792 w 735290"/>
              <a:gd name="connsiteY1" fmla="*/ 1206631 h 3902697"/>
              <a:gd name="connsiteX2" fmla="*/ 603316 w 735290"/>
              <a:gd name="connsiteY2" fmla="*/ 2215299 h 3902697"/>
              <a:gd name="connsiteX3" fmla="*/ 716437 w 735290"/>
              <a:gd name="connsiteY3" fmla="*/ 2988297 h 3902697"/>
              <a:gd name="connsiteX4" fmla="*/ 716437 w 735290"/>
              <a:gd name="connsiteY4" fmla="*/ 3450210 h 3902697"/>
              <a:gd name="connsiteX5" fmla="*/ 659876 w 735290"/>
              <a:gd name="connsiteY5" fmla="*/ 3902697 h 390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290" h="3902697">
                <a:moveTo>
                  <a:pt x="0" y="0"/>
                </a:moveTo>
                <a:cubicBezTo>
                  <a:pt x="124119" y="418707"/>
                  <a:pt x="248239" y="837415"/>
                  <a:pt x="348792" y="1206631"/>
                </a:cubicBezTo>
                <a:cubicBezTo>
                  <a:pt x="449345" y="1575847"/>
                  <a:pt x="542042" y="1918355"/>
                  <a:pt x="603316" y="2215299"/>
                </a:cubicBezTo>
                <a:cubicBezTo>
                  <a:pt x="664590" y="2512243"/>
                  <a:pt x="697584" y="2782479"/>
                  <a:pt x="716437" y="2988297"/>
                </a:cubicBezTo>
                <a:cubicBezTo>
                  <a:pt x="735290" y="3194115"/>
                  <a:pt x="725864" y="3297810"/>
                  <a:pt x="716437" y="3450210"/>
                </a:cubicBezTo>
                <a:cubicBezTo>
                  <a:pt x="707010" y="3602610"/>
                  <a:pt x="683443" y="3752653"/>
                  <a:pt x="659876" y="3902697"/>
                </a:cubicBezTo>
              </a:path>
            </a:pathLst>
          </a:custGeom>
          <a:ln w="50800">
            <a:solidFill>
              <a:srgbClr val="FF0000"/>
            </a:solidFill>
            <a:tailEnd type="triangle" w="lg" len="lg"/>
          </a:ln>
          <a:effectLst>
            <a:outerShdw dist="38100" dir="8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3" name="TextBox 12"/>
          <p:cNvSpPr txBox="1"/>
          <p:nvPr/>
        </p:nvSpPr>
        <p:spPr>
          <a:xfrm>
            <a:off x="0" y="0"/>
            <a:ext cx="9144000" cy="769441"/>
          </a:xfrm>
          <a:prstGeom prst="rect">
            <a:avLst/>
          </a:prstGeom>
        </p:spPr>
        <p:txBody>
          <a:bodyPr wrap="square" rtlCol="0">
            <a:spAutoFit/>
          </a:bodyPr>
          <a:lstStyle/>
          <a:p>
            <a:r>
              <a:rPr lang="en-US" sz="4400" b="1" dirty="0" smtClean="0">
                <a:solidFill>
                  <a:srgbClr val="002060"/>
                </a:solidFill>
              </a:rPr>
              <a:t>	The </a:t>
            </a:r>
            <a:r>
              <a:rPr lang="en-US" sz="4400" b="1" dirty="0" err="1" smtClean="0">
                <a:solidFill>
                  <a:srgbClr val="002060"/>
                </a:solidFill>
              </a:rPr>
              <a:t>Acadien</a:t>
            </a:r>
            <a:r>
              <a:rPr lang="en-US" sz="4400" b="1" dirty="0" smtClean="0">
                <a:solidFill>
                  <a:srgbClr val="002060"/>
                </a:solidFill>
              </a:rPr>
              <a:t> Diaspora</a:t>
            </a:r>
          </a:p>
        </p:txBody>
      </p:sp>
      <p:sp useBgFill="1">
        <p:nvSpPr>
          <p:cNvPr id="21" name="TextBox 20"/>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1764</a:t>
            </a:r>
            <a:endParaRPr lang="en-US" sz="4800" b="1" dirty="0">
              <a:solidFill>
                <a:srgbClr val="002060"/>
              </a:solidFill>
            </a:endParaRPr>
          </a:p>
        </p:txBody>
      </p:sp>
      <p:sp useBgFill="1">
        <p:nvSpPr>
          <p:cNvPr id="22" name="TextBox 21"/>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1765</a:t>
            </a:r>
            <a:endParaRPr lang="en-US" sz="4800" b="1" dirty="0">
              <a:solidFill>
                <a:srgbClr val="002060"/>
              </a:solidFill>
            </a:endParaRPr>
          </a:p>
        </p:txBody>
      </p:sp>
      <p:sp useBgFill="1">
        <p:nvSpPr>
          <p:cNvPr id="16" name="TextBox 15"/>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1766</a:t>
            </a:r>
            <a:endParaRPr lang="en-US" sz="4800" b="1" dirty="0">
              <a:solidFill>
                <a:srgbClr val="002060"/>
              </a:solidFill>
            </a:endParaRPr>
          </a:p>
        </p:txBody>
      </p:sp>
      <p:sp>
        <p:nvSpPr>
          <p:cNvPr id="19" name="Freeform 18"/>
          <p:cNvSpPr/>
          <p:nvPr/>
        </p:nvSpPr>
        <p:spPr>
          <a:xfrm>
            <a:off x="3773978" y="2377440"/>
            <a:ext cx="4172989" cy="4172989"/>
          </a:xfrm>
          <a:custGeom>
            <a:avLst/>
            <a:gdLst>
              <a:gd name="connsiteX0" fmla="*/ 4172989 w 4172989"/>
              <a:gd name="connsiteY0" fmla="*/ 0 h 4172989"/>
              <a:gd name="connsiteX1" fmla="*/ 2443942 w 4172989"/>
              <a:gd name="connsiteY1" fmla="*/ 1213658 h 4172989"/>
              <a:gd name="connsiteX2" fmla="*/ 1180407 w 4172989"/>
              <a:gd name="connsiteY2" fmla="*/ 2244436 h 4172989"/>
              <a:gd name="connsiteX3" fmla="*/ 465513 w 4172989"/>
              <a:gd name="connsiteY3" fmla="*/ 3108960 h 4172989"/>
              <a:gd name="connsiteX4" fmla="*/ 0 w 4172989"/>
              <a:gd name="connsiteY4" fmla="*/ 4172989 h 4172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2989" h="4172989">
                <a:moveTo>
                  <a:pt x="4172989" y="0"/>
                </a:moveTo>
                <a:cubicBezTo>
                  <a:pt x="3557847" y="419792"/>
                  <a:pt x="2942706" y="839585"/>
                  <a:pt x="2443942" y="1213658"/>
                </a:cubicBezTo>
                <a:cubicBezTo>
                  <a:pt x="1945178" y="1587731"/>
                  <a:pt x="1510145" y="1928552"/>
                  <a:pt x="1180407" y="2244436"/>
                </a:cubicBezTo>
                <a:cubicBezTo>
                  <a:pt x="850669" y="2560320"/>
                  <a:pt x="662247" y="2787535"/>
                  <a:pt x="465513" y="3108960"/>
                </a:cubicBezTo>
                <a:cubicBezTo>
                  <a:pt x="268779" y="3430385"/>
                  <a:pt x="74814" y="3987338"/>
                  <a:pt x="0" y="4172989"/>
                </a:cubicBezTo>
              </a:path>
            </a:pathLst>
          </a:custGeom>
          <a:ln w="50800">
            <a:solidFill>
              <a:schemeClr val="tx1"/>
            </a:solidFill>
            <a:tailEnd type="triangle" w="lg" len="lg"/>
          </a:ln>
          <a:effectLst>
            <a:outerShdw dist="50800" dir="30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2286000" y="2639504"/>
            <a:ext cx="735291" cy="2694495"/>
          </a:xfrm>
          <a:custGeom>
            <a:avLst/>
            <a:gdLst>
              <a:gd name="connsiteX0" fmla="*/ 626883 w 659877"/>
              <a:gd name="connsiteY0" fmla="*/ 0 h 2645790"/>
              <a:gd name="connsiteX1" fmla="*/ 636310 w 659877"/>
              <a:gd name="connsiteY1" fmla="*/ 952107 h 2645790"/>
              <a:gd name="connsiteX2" fmla="*/ 485481 w 659877"/>
              <a:gd name="connsiteY2" fmla="*/ 1602557 h 2645790"/>
              <a:gd name="connsiteX3" fmla="*/ 80128 w 659877"/>
              <a:gd name="connsiteY3" fmla="*/ 2479250 h 2645790"/>
              <a:gd name="connsiteX4" fmla="*/ 4714 w 659877"/>
              <a:gd name="connsiteY4" fmla="*/ 2601798 h 264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877" h="2645790">
                <a:moveTo>
                  <a:pt x="626883" y="0"/>
                </a:moveTo>
                <a:cubicBezTo>
                  <a:pt x="643380" y="342507"/>
                  <a:pt x="659877" y="685014"/>
                  <a:pt x="636310" y="952107"/>
                </a:cubicBezTo>
                <a:cubicBezTo>
                  <a:pt x="612743" y="1219200"/>
                  <a:pt x="578178" y="1348033"/>
                  <a:pt x="485481" y="1602557"/>
                </a:cubicBezTo>
                <a:cubicBezTo>
                  <a:pt x="392784" y="1857081"/>
                  <a:pt x="160256" y="2312710"/>
                  <a:pt x="80128" y="2479250"/>
                </a:cubicBezTo>
                <a:cubicBezTo>
                  <a:pt x="0" y="2645790"/>
                  <a:pt x="2357" y="2623794"/>
                  <a:pt x="4714" y="2601798"/>
                </a:cubicBezTo>
              </a:path>
            </a:pathLst>
          </a:custGeom>
          <a:ln w="63500">
            <a:solidFill>
              <a:srgbClr val="FF0000"/>
            </a:solidFill>
            <a:tailEnd type="triangle" w="lg" len="lg"/>
          </a:ln>
          <a:effectLst>
            <a:outerShdw dist="38100" dir="9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rot="60000">
            <a:off x="1645920" y="4004109"/>
            <a:ext cx="664143" cy="1193533"/>
          </a:xfrm>
          <a:custGeom>
            <a:avLst/>
            <a:gdLst>
              <a:gd name="connsiteX0" fmla="*/ 0 w 664143"/>
              <a:gd name="connsiteY0" fmla="*/ 0 h 1193533"/>
              <a:gd name="connsiteX1" fmla="*/ 298383 w 664143"/>
              <a:gd name="connsiteY1" fmla="*/ 317634 h 1193533"/>
              <a:gd name="connsiteX2" fmla="*/ 500514 w 664143"/>
              <a:gd name="connsiteY2" fmla="*/ 635268 h 1193533"/>
              <a:gd name="connsiteX3" fmla="*/ 664143 w 664143"/>
              <a:gd name="connsiteY3" fmla="*/ 1193533 h 1193533"/>
            </a:gdLst>
            <a:ahLst/>
            <a:cxnLst>
              <a:cxn ang="0">
                <a:pos x="connsiteX0" y="connsiteY0"/>
              </a:cxn>
              <a:cxn ang="0">
                <a:pos x="connsiteX1" y="connsiteY1"/>
              </a:cxn>
              <a:cxn ang="0">
                <a:pos x="connsiteX2" y="connsiteY2"/>
              </a:cxn>
              <a:cxn ang="0">
                <a:pos x="connsiteX3" y="connsiteY3"/>
              </a:cxn>
            </a:cxnLst>
            <a:rect l="l" t="t" r="r" b="b"/>
            <a:pathLst>
              <a:path w="664143" h="1193533">
                <a:moveTo>
                  <a:pt x="0" y="0"/>
                </a:moveTo>
                <a:cubicBezTo>
                  <a:pt x="107482" y="105878"/>
                  <a:pt x="214964" y="211756"/>
                  <a:pt x="298383" y="317634"/>
                </a:cubicBezTo>
                <a:cubicBezTo>
                  <a:pt x="381802" y="423512"/>
                  <a:pt x="439554" y="489285"/>
                  <a:pt x="500514" y="635268"/>
                </a:cubicBezTo>
                <a:cubicBezTo>
                  <a:pt x="561474" y="781251"/>
                  <a:pt x="664143" y="1193533"/>
                  <a:pt x="664143" y="1193533"/>
                </a:cubicBezTo>
              </a:path>
            </a:pathLst>
          </a:custGeom>
          <a:ln w="381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2156059" y="3185962"/>
            <a:ext cx="251861" cy="2030931"/>
          </a:xfrm>
          <a:custGeom>
            <a:avLst/>
            <a:gdLst>
              <a:gd name="connsiteX0" fmla="*/ 0 w 251861"/>
              <a:gd name="connsiteY0" fmla="*/ 0 h 2030931"/>
              <a:gd name="connsiteX1" fmla="*/ 192505 w 251861"/>
              <a:gd name="connsiteY1" fmla="*/ 587141 h 2030931"/>
              <a:gd name="connsiteX2" fmla="*/ 250257 w 251861"/>
              <a:gd name="connsiteY2" fmla="*/ 1068404 h 2030931"/>
              <a:gd name="connsiteX3" fmla="*/ 202130 w 251861"/>
              <a:gd name="connsiteY3" fmla="*/ 2030931 h 2030931"/>
            </a:gdLst>
            <a:ahLst/>
            <a:cxnLst>
              <a:cxn ang="0">
                <a:pos x="connsiteX0" y="connsiteY0"/>
              </a:cxn>
              <a:cxn ang="0">
                <a:pos x="connsiteX1" y="connsiteY1"/>
              </a:cxn>
              <a:cxn ang="0">
                <a:pos x="connsiteX2" y="connsiteY2"/>
              </a:cxn>
              <a:cxn ang="0">
                <a:pos x="connsiteX3" y="connsiteY3"/>
              </a:cxn>
            </a:cxnLst>
            <a:rect l="l" t="t" r="r" b="b"/>
            <a:pathLst>
              <a:path w="251861" h="2030931">
                <a:moveTo>
                  <a:pt x="0" y="0"/>
                </a:moveTo>
                <a:cubicBezTo>
                  <a:pt x="75397" y="204537"/>
                  <a:pt x="150795" y="409074"/>
                  <a:pt x="192505" y="587141"/>
                </a:cubicBezTo>
                <a:cubicBezTo>
                  <a:pt x="234215" y="765208"/>
                  <a:pt x="248653" y="827772"/>
                  <a:pt x="250257" y="1068404"/>
                </a:cubicBezTo>
                <a:cubicBezTo>
                  <a:pt x="251861" y="1309036"/>
                  <a:pt x="226995" y="1669983"/>
                  <a:pt x="202130" y="2030931"/>
                </a:cubicBezTo>
              </a:path>
            </a:pathLst>
          </a:custGeom>
          <a:ln w="508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5606143" y="2394857"/>
            <a:ext cx="2329543" cy="4495800"/>
          </a:xfrm>
          <a:custGeom>
            <a:avLst/>
            <a:gdLst>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329543 w 2329543"/>
              <a:gd name="connsiteY0" fmla="*/ 0 h 4495800"/>
              <a:gd name="connsiteX1" fmla="*/ 1360714 w 2329543"/>
              <a:gd name="connsiteY1" fmla="*/ 707572 h 4495800"/>
              <a:gd name="connsiteX2" fmla="*/ 827314 w 2329543"/>
              <a:gd name="connsiteY2" fmla="*/ 1415143 h 4495800"/>
              <a:gd name="connsiteX3" fmla="*/ 381000 w 2329543"/>
              <a:gd name="connsiteY3" fmla="*/ 2416629 h 4495800"/>
              <a:gd name="connsiteX4" fmla="*/ 152400 w 2329543"/>
              <a:gd name="connsiteY4" fmla="*/ 3385457 h 4495800"/>
              <a:gd name="connsiteX5" fmla="*/ 0 w 2329543"/>
              <a:gd name="connsiteY5" fmla="*/ 4495800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9543" h="4495800">
                <a:moveTo>
                  <a:pt x="2329543" y="0"/>
                </a:moveTo>
                <a:cubicBezTo>
                  <a:pt x="2002064" y="235857"/>
                  <a:pt x="1611086" y="471715"/>
                  <a:pt x="1360714" y="707572"/>
                </a:cubicBezTo>
                <a:cubicBezTo>
                  <a:pt x="1110343" y="943429"/>
                  <a:pt x="990600" y="1130300"/>
                  <a:pt x="827314" y="1415143"/>
                </a:cubicBezTo>
                <a:cubicBezTo>
                  <a:pt x="664028" y="1699986"/>
                  <a:pt x="493486" y="2088243"/>
                  <a:pt x="381000" y="2416629"/>
                </a:cubicBezTo>
                <a:cubicBezTo>
                  <a:pt x="268514" y="2745015"/>
                  <a:pt x="215900" y="3038929"/>
                  <a:pt x="152400" y="3385457"/>
                </a:cubicBezTo>
                <a:cubicBezTo>
                  <a:pt x="88900" y="3731986"/>
                  <a:pt x="23586" y="4359729"/>
                  <a:pt x="0" y="4495800"/>
                </a:cubicBezTo>
              </a:path>
            </a:pathLst>
          </a:custGeom>
          <a:ln w="50800">
            <a:solidFill>
              <a:schemeClr val="tx1"/>
            </a:solidFill>
            <a:tailEnd type="triangle" w="lg" len="lg"/>
          </a:ln>
          <a:effectLst>
            <a:outerShdw dist="50800" dir="24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7" name="TextBox 26"/>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1767</a:t>
            </a:r>
            <a:endParaRPr lang="en-US" sz="4800" b="1" dirty="0">
              <a:solidFill>
                <a:srgbClr val="002060"/>
              </a:solidFill>
            </a:endParaRPr>
          </a:p>
        </p:txBody>
      </p:sp>
      <p:sp>
        <p:nvSpPr>
          <p:cNvPr id="30" name="Freeform 29"/>
          <p:cNvSpPr/>
          <p:nvPr/>
        </p:nvSpPr>
        <p:spPr>
          <a:xfrm>
            <a:off x="914400" y="3352799"/>
            <a:ext cx="1219200" cy="1511301"/>
          </a:xfrm>
          <a:custGeom>
            <a:avLst/>
            <a:gdLst>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77132 h 1477505"/>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77132 h 1477505"/>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00932 h 1477505"/>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8203" h="1465193">
                <a:moveTo>
                  <a:pt x="1030638" y="0"/>
                </a:moveTo>
                <a:cubicBezTo>
                  <a:pt x="1081007" y="143359"/>
                  <a:pt x="1131377" y="286719"/>
                  <a:pt x="1154624" y="441702"/>
                </a:cubicBezTo>
                <a:cubicBezTo>
                  <a:pt x="1177871" y="596685"/>
                  <a:pt x="1188203" y="795579"/>
                  <a:pt x="1170122" y="929898"/>
                </a:cubicBezTo>
                <a:cubicBezTo>
                  <a:pt x="1152041" y="1064217"/>
                  <a:pt x="1123628" y="1159790"/>
                  <a:pt x="1046136" y="1247614"/>
                </a:cubicBezTo>
                <a:cubicBezTo>
                  <a:pt x="968645" y="1335438"/>
                  <a:pt x="836909" y="1448489"/>
                  <a:pt x="705173" y="1456841"/>
                </a:cubicBezTo>
                <a:cubicBezTo>
                  <a:pt x="573437" y="1465193"/>
                  <a:pt x="373251" y="1373710"/>
                  <a:pt x="255722" y="1297725"/>
                </a:cubicBezTo>
                <a:cubicBezTo>
                  <a:pt x="138193" y="1221740"/>
                  <a:pt x="40037" y="1066800"/>
                  <a:pt x="0" y="1000932"/>
                </a:cubicBezTo>
              </a:path>
            </a:pathLst>
          </a:custGeom>
          <a:ln w="76200">
            <a:solidFill>
              <a:srgbClr val="FFFF00"/>
            </a:solidFill>
            <a:tailEnd type="triangle" w="med" len="med"/>
          </a:ln>
          <a:effectLst>
            <a:outerShdw dist="50800" dir="15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726393" y="4520725"/>
            <a:ext cx="1521151" cy="803305"/>
          </a:xfrm>
          <a:custGeom>
            <a:avLst/>
            <a:gdLst>
              <a:gd name="connsiteX0" fmla="*/ 1521151 w 1521151"/>
              <a:gd name="connsiteY0" fmla="*/ 803305 h 803305"/>
              <a:gd name="connsiteX1" fmla="*/ 1256231 w 1521151"/>
              <a:gd name="connsiteY1" fmla="*/ 572568 h 803305"/>
              <a:gd name="connsiteX2" fmla="*/ 1093861 w 1521151"/>
              <a:gd name="connsiteY2" fmla="*/ 470019 h 803305"/>
              <a:gd name="connsiteX3" fmla="*/ 811850 w 1521151"/>
              <a:gd name="connsiteY3" fmla="*/ 393107 h 803305"/>
              <a:gd name="connsiteX4" fmla="*/ 487110 w 1521151"/>
              <a:gd name="connsiteY4" fmla="*/ 358924 h 803305"/>
              <a:gd name="connsiteX5" fmla="*/ 324740 w 1521151"/>
              <a:gd name="connsiteY5" fmla="*/ 350378 h 803305"/>
              <a:gd name="connsiteX6" fmla="*/ 85457 w 1521151"/>
              <a:gd name="connsiteY6" fmla="*/ 136733 h 803305"/>
              <a:gd name="connsiteX7" fmla="*/ 0 w 1521151"/>
              <a:gd name="connsiteY7" fmla="*/ 0 h 803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151" h="803305">
                <a:moveTo>
                  <a:pt x="1521151" y="803305"/>
                </a:moveTo>
                <a:cubicBezTo>
                  <a:pt x="1424298" y="715710"/>
                  <a:pt x="1327446" y="628116"/>
                  <a:pt x="1256231" y="572568"/>
                </a:cubicBezTo>
                <a:cubicBezTo>
                  <a:pt x="1185016" y="517020"/>
                  <a:pt x="1167924" y="499929"/>
                  <a:pt x="1093861" y="470019"/>
                </a:cubicBezTo>
                <a:cubicBezTo>
                  <a:pt x="1019798" y="440109"/>
                  <a:pt x="912975" y="411623"/>
                  <a:pt x="811850" y="393107"/>
                </a:cubicBezTo>
                <a:cubicBezTo>
                  <a:pt x="710725" y="374591"/>
                  <a:pt x="568295" y="366045"/>
                  <a:pt x="487110" y="358924"/>
                </a:cubicBezTo>
                <a:cubicBezTo>
                  <a:pt x="405925" y="351803"/>
                  <a:pt x="391682" y="387410"/>
                  <a:pt x="324740" y="350378"/>
                </a:cubicBezTo>
                <a:cubicBezTo>
                  <a:pt x="257798" y="313346"/>
                  <a:pt x="139580" y="195129"/>
                  <a:pt x="85457" y="136733"/>
                </a:cubicBezTo>
                <a:cubicBezTo>
                  <a:pt x="31334" y="78337"/>
                  <a:pt x="15667" y="39168"/>
                  <a:pt x="0" y="0"/>
                </a:cubicBezTo>
              </a:path>
            </a:pathLst>
          </a:custGeom>
          <a:ln w="50800">
            <a:solidFill>
              <a:srgbClr val="FFFF00"/>
            </a:solidFill>
            <a:tailEnd type="triangle" w="lg" len="lg"/>
          </a:ln>
          <a:effectLst>
            <a:outerShdw dist="50800" dir="6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3" name="Picture 2"/>
          <p:cNvPicPr>
            <a:picLocks noChangeAspect="1" noChangeArrowheads="1"/>
          </p:cNvPicPr>
          <p:nvPr/>
        </p:nvPicPr>
        <p:blipFill>
          <a:blip r:embed="rId2"/>
          <a:srcRect t="6504" r="88350" b="85908"/>
          <a:stretch>
            <a:fillRect/>
          </a:stretch>
        </p:blipFill>
        <p:spPr bwMode="auto">
          <a:xfrm>
            <a:off x="152400" y="3733800"/>
            <a:ext cx="838200" cy="533400"/>
          </a:xfrm>
          <a:prstGeom prst="rect">
            <a:avLst/>
          </a:prstGeom>
          <a:noFill/>
          <a:ln w="63500">
            <a:noFill/>
            <a:miter lim="800000"/>
            <a:headEnd/>
            <a:tailEnd/>
          </a:ln>
          <a:effectLst/>
        </p:spPr>
      </p:pic>
      <p:grpSp>
        <p:nvGrpSpPr>
          <p:cNvPr id="39" name="Group 38"/>
          <p:cNvGrpSpPr/>
          <p:nvPr/>
        </p:nvGrpSpPr>
        <p:grpSpPr>
          <a:xfrm>
            <a:off x="0" y="2819400"/>
            <a:ext cx="1600200" cy="997393"/>
            <a:chOff x="0" y="2819400"/>
            <a:chExt cx="1600200" cy="997393"/>
          </a:xfrm>
        </p:grpSpPr>
        <p:pic>
          <p:nvPicPr>
            <p:cNvPr id="35" name="Picture 2"/>
            <p:cNvPicPr>
              <a:picLocks noChangeAspect="1" noChangeArrowheads="1"/>
            </p:cNvPicPr>
            <p:nvPr/>
          </p:nvPicPr>
          <p:blipFill>
            <a:blip r:embed="rId2"/>
            <a:srcRect t="6504" r="88350" b="85908"/>
            <a:stretch>
              <a:fillRect/>
            </a:stretch>
          </p:blipFill>
          <p:spPr bwMode="auto">
            <a:xfrm>
              <a:off x="0" y="2819400"/>
              <a:ext cx="1600200" cy="381000"/>
            </a:xfrm>
            <a:prstGeom prst="rect">
              <a:avLst/>
            </a:prstGeom>
            <a:noFill/>
            <a:ln w="63500">
              <a:noFill/>
              <a:miter lim="800000"/>
              <a:headEnd/>
              <a:tailEnd/>
            </a:ln>
            <a:effectLst/>
          </p:spPr>
        </p:pic>
        <p:sp>
          <p:nvSpPr>
            <p:cNvPr id="32" name="TextBox 31"/>
            <p:cNvSpPr txBox="1"/>
            <p:nvPr/>
          </p:nvSpPr>
          <p:spPr>
            <a:xfrm rot="20645831">
              <a:off x="88387" y="2985796"/>
              <a:ext cx="1330621" cy="830997"/>
            </a:xfrm>
            <a:prstGeom prst="rect">
              <a:avLst/>
            </a:prstGeom>
            <a:noFill/>
          </p:spPr>
          <p:txBody>
            <a:bodyPr wrap="none" rtlCol="0">
              <a:spAutoFit/>
            </a:bodyPr>
            <a:lstStyle/>
            <a:p>
              <a:pPr algn="ctr"/>
              <a:r>
                <a:rPr lang="en-US" sz="2400" b="1" dirty="0" smtClean="0"/>
                <a:t>First</a:t>
              </a:r>
            </a:p>
            <a:p>
              <a:pPr algn="ctr"/>
              <a:r>
                <a:rPr lang="en-US" sz="2400" b="1" dirty="0" smtClean="0"/>
                <a:t>Acadians</a:t>
              </a:r>
              <a:endParaRPr lang="en-US" sz="2400" b="1" dirty="0"/>
            </a:p>
          </p:txBody>
        </p:sp>
      </p:grpSp>
      <p:sp>
        <p:nvSpPr>
          <p:cNvPr id="37" name="5-Point Star 36"/>
          <p:cNvSpPr/>
          <p:nvPr/>
        </p:nvSpPr>
        <p:spPr>
          <a:xfrm>
            <a:off x="609600" y="3886200"/>
            <a:ext cx="457200" cy="457200"/>
          </a:xfrm>
          <a:prstGeom prst="star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2209800" y="3124200"/>
            <a:ext cx="825094" cy="2667000"/>
          </a:xfrm>
          <a:custGeom>
            <a:avLst/>
            <a:gdLst>
              <a:gd name="connsiteX0" fmla="*/ 0 w 251861"/>
              <a:gd name="connsiteY0" fmla="*/ 0 h 2030931"/>
              <a:gd name="connsiteX1" fmla="*/ 192505 w 251861"/>
              <a:gd name="connsiteY1" fmla="*/ 587141 h 2030931"/>
              <a:gd name="connsiteX2" fmla="*/ 250257 w 251861"/>
              <a:gd name="connsiteY2" fmla="*/ 1068404 h 2030931"/>
              <a:gd name="connsiteX3" fmla="*/ 202130 w 251861"/>
              <a:gd name="connsiteY3" fmla="*/ 2030931 h 2030931"/>
              <a:gd name="connsiteX0" fmla="*/ 0 w 259493"/>
              <a:gd name="connsiteY0" fmla="*/ 0 h 2030931"/>
              <a:gd name="connsiteX1" fmla="*/ 146712 w 259493"/>
              <a:gd name="connsiteY1" fmla="*/ 703194 h 2030931"/>
              <a:gd name="connsiteX2" fmla="*/ 250257 w 259493"/>
              <a:gd name="connsiteY2" fmla="*/ 1068404 h 2030931"/>
              <a:gd name="connsiteX3" fmla="*/ 202130 w 259493"/>
              <a:gd name="connsiteY3" fmla="*/ 2030931 h 2030931"/>
              <a:gd name="connsiteX0" fmla="*/ 0 w 202130"/>
              <a:gd name="connsiteY0" fmla="*/ 0 h 2030931"/>
              <a:gd name="connsiteX1" fmla="*/ 146712 w 202130"/>
              <a:gd name="connsiteY1" fmla="*/ 703194 h 2030931"/>
              <a:gd name="connsiteX2" fmla="*/ 202130 w 202130"/>
              <a:gd name="connsiteY2" fmla="*/ 2030931 h 2030931"/>
              <a:gd name="connsiteX0" fmla="*/ 0 w 247923"/>
              <a:gd name="connsiteY0" fmla="*/ 0 h 2030931"/>
              <a:gd name="connsiteX1" fmla="*/ 146712 w 247923"/>
              <a:gd name="connsiteY1" fmla="*/ 703194 h 2030931"/>
              <a:gd name="connsiteX2" fmla="*/ 247923 w 247923"/>
              <a:gd name="connsiteY2" fmla="*/ 2030931 h 2030931"/>
            </a:gdLst>
            <a:ahLst/>
            <a:cxnLst>
              <a:cxn ang="0">
                <a:pos x="connsiteX0" y="connsiteY0"/>
              </a:cxn>
              <a:cxn ang="0">
                <a:pos x="connsiteX1" y="connsiteY1"/>
              </a:cxn>
              <a:cxn ang="0">
                <a:pos x="connsiteX2" y="connsiteY2"/>
              </a:cxn>
            </a:cxnLst>
            <a:rect l="l" t="t" r="r" b="b"/>
            <a:pathLst>
              <a:path w="247923" h="2030931">
                <a:moveTo>
                  <a:pt x="0" y="0"/>
                </a:moveTo>
                <a:cubicBezTo>
                  <a:pt x="75397" y="204537"/>
                  <a:pt x="105392" y="364706"/>
                  <a:pt x="146712" y="703194"/>
                </a:cubicBezTo>
                <a:cubicBezTo>
                  <a:pt x="188033" y="1041683"/>
                  <a:pt x="236378" y="1754319"/>
                  <a:pt x="247923" y="2030931"/>
                </a:cubicBezTo>
              </a:path>
            </a:pathLst>
          </a:custGeom>
          <a:ln w="508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p:nvSpPr>
        <p:spPr>
          <a:xfrm rot="348801">
            <a:off x="3142131" y="1214271"/>
            <a:ext cx="4641019" cy="1710657"/>
          </a:xfrm>
          <a:custGeom>
            <a:avLst/>
            <a:gdLst>
              <a:gd name="connsiteX0" fmla="*/ 0 w 4292338"/>
              <a:gd name="connsiteY0" fmla="*/ 1567992 h 1567992"/>
              <a:gd name="connsiteX1" fmla="*/ 999241 w 4292338"/>
              <a:gd name="connsiteY1" fmla="*/ 1049517 h 1567992"/>
              <a:gd name="connsiteX2" fmla="*/ 2318994 w 4292338"/>
              <a:gd name="connsiteY2" fmla="*/ 210532 h 1567992"/>
              <a:gd name="connsiteX3" fmla="*/ 3440784 w 4292338"/>
              <a:gd name="connsiteY3" fmla="*/ 12569 h 1567992"/>
              <a:gd name="connsiteX4" fmla="*/ 4157221 w 4292338"/>
              <a:gd name="connsiteY4" fmla="*/ 285946 h 1567992"/>
              <a:gd name="connsiteX5" fmla="*/ 4251489 w 4292338"/>
              <a:gd name="connsiteY5" fmla="*/ 361361 h 1567992"/>
              <a:gd name="connsiteX0" fmla="*/ 0 w 4157221"/>
              <a:gd name="connsiteY0" fmla="*/ 1567992 h 1567992"/>
              <a:gd name="connsiteX1" fmla="*/ 999241 w 4157221"/>
              <a:gd name="connsiteY1" fmla="*/ 1049517 h 1567992"/>
              <a:gd name="connsiteX2" fmla="*/ 2318994 w 4157221"/>
              <a:gd name="connsiteY2" fmla="*/ 210532 h 1567992"/>
              <a:gd name="connsiteX3" fmla="*/ 3440784 w 4157221"/>
              <a:gd name="connsiteY3" fmla="*/ 12569 h 1567992"/>
              <a:gd name="connsiteX4" fmla="*/ 4157221 w 4157221"/>
              <a:gd name="connsiteY4" fmla="*/ 285946 h 1567992"/>
              <a:gd name="connsiteX0" fmla="*/ 0 w 4244038"/>
              <a:gd name="connsiteY0" fmla="*/ 1593661 h 1593661"/>
              <a:gd name="connsiteX1" fmla="*/ 999241 w 4244038"/>
              <a:gd name="connsiteY1" fmla="*/ 1075186 h 1593661"/>
              <a:gd name="connsiteX2" fmla="*/ 2318994 w 4244038"/>
              <a:gd name="connsiteY2" fmla="*/ 236201 h 1593661"/>
              <a:gd name="connsiteX3" fmla="*/ 3440784 w 4244038"/>
              <a:gd name="connsiteY3" fmla="*/ 38238 h 1593661"/>
              <a:gd name="connsiteX4" fmla="*/ 4244038 w 4244038"/>
              <a:gd name="connsiteY4" fmla="*/ 465626 h 1593661"/>
              <a:gd name="connsiteX0" fmla="*/ 0 w 4244038"/>
              <a:gd name="connsiteY0" fmla="*/ 1593660 h 1593660"/>
              <a:gd name="connsiteX1" fmla="*/ 1010275 w 4244038"/>
              <a:gd name="connsiteY1" fmla="*/ 1161823 h 1593660"/>
              <a:gd name="connsiteX2" fmla="*/ 2318994 w 4244038"/>
              <a:gd name="connsiteY2" fmla="*/ 236200 h 1593660"/>
              <a:gd name="connsiteX3" fmla="*/ 3440784 w 4244038"/>
              <a:gd name="connsiteY3" fmla="*/ 38237 h 1593660"/>
              <a:gd name="connsiteX4" fmla="*/ 4244038 w 4244038"/>
              <a:gd name="connsiteY4" fmla="*/ 465625 h 1593660"/>
              <a:gd name="connsiteX0" fmla="*/ 129179 w 4373217"/>
              <a:gd name="connsiteY0" fmla="*/ 1593660 h 1908068"/>
              <a:gd name="connsiteX1" fmla="*/ 168379 w 4373217"/>
              <a:gd name="connsiteY1" fmla="*/ 1836095 h 1908068"/>
              <a:gd name="connsiteX2" fmla="*/ 1139454 w 4373217"/>
              <a:gd name="connsiteY2" fmla="*/ 1161823 h 1908068"/>
              <a:gd name="connsiteX3" fmla="*/ 2448173 w 4373217"/>
              <a:gd name="connsiteY3" fmla="*/ 236200 h 1908068"/>
              <a:gd name="connsiteX4" fmla="*/ 3569963 w 4373217"/>
              <a:gd name="connsiteY4" fmla="*/ 38237 h 1908068"/>
              <a:gd name="connsiteX5" fmla="*/ 4373217 w 4373217"/>
              <a:gd name="connsiteY5" fmla="*/ 465625 h 1908068"/>
              <a:gd name="connsiteX0" fmla="*/ 0 w 4204838"/>
              <a:gd name="connsiteY0" fmla="*/ 1836095 h 1836095"/>
              <a:gd name="connsiteX1" fmla="*/ 971075 w 4204838"/>
              <a:gd name="connsiteY1" fmla="*/ 1161823 h 1836095"/>
              <a:gd name="connsiteX2" fmla="*/ 2279794 w 4204838"/>
              <a:gd name="connsiteY2" fmla="*/ 236200 h 1836095"/>
              <a:gd name="connsiteX3" fmla="*/ 3401584 w 4204838"/>
              <a:gd name="connsiteY3" fmla="*/ 38237 h 1836095"/>
              <a:gd name="connsiteX4" fmla="*/ 4204838 w 4204838"/>
              <a:gd name="connsiteY4" fmla="*/ 465625 h 1836095"/>
              <a:gd name="connsiteX0" fmla="*/ 0 w 4260614"/>
              <a:gd name="connsiteY0" fmla="*/ 1822523 h 1822523"/>
              <a:gd name="connsiteX1" fmla="*/ 971075 w 4260614"/>
              <a:gd name="connsiteY1" fmla="*/ 1148251 h 1822523"/>
              <a:gd name="connsiteX2" fmla="*/ 2279794 w 4260614"/>
              <a:gd name="connsiteY2" fmla="*/ 222628 h 1822523"/>
              <a:gd name="connsiteX3" fmla="*/ 3401584 w 4260614"/>
              <a:gd name="connsiteY3" fmla="*/ 24665 h 1822523"/>
              <a:gd name="connsiteX4" fmla="*/ 4260614 w 4260614"/>
              <a:gd name="connsiteY4" fmla="*/ 370616 h 1822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614" h="1822523">
                <a:moveTo>
                  <a:pt x="0" y="1822523"/>
                </a:moveTo>
                <a:cubicBezTo>
                  <a:pt x="168379" y="1750550"/>
                  <a:pt x="591109" y="1414900"/>
                  <a:pt x="971075" y="1148251"/>
                </a:cubicBezTo>
                <a:cubicBezTo>
                  <a:pt x="1351041" y="881602"/>
                  <a:pt x="1874709" y="409892"/>
                  <a:pt x="2279794" y="222628"/>
                </a:cubicBezTo>
                <a:cubicBezTo>
                  <a:pt x="2684879" y="35364"/>
                  <a:pt x="3071447" y="0"/>
                  <a:pt x="3401584" y="24665"/>
                </a:cubicBezTo>
                <a:cubicBezTo>
                  <a:pt x="3731721" y="49330"/>
                  <a:pt x="4125497" y="312484"/>
                  <a:pt x="4260614" y="370616"/>
                </a:cubicBezTo>
              </a:path>
            </a:pathLst>
          </a:custGeom>
          <a:ln w="149225">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040520" y="1981200"/>
            <a:ext cx="617080" cy="616145"/>
          </a:xfrm>
          <a:custGeom>
            <a:avLst/>
            <a:gdLst>
              <a:gd name="connsiteX0" fmla="*/ 0 w 633909"/>
              <a:gd name="connsiteY0" fmla="*/ 302930 h 302930"/>
              <a:gd name="connsiteX1" fmla="*/ 258052 w 633909"/>
              <a:gd name="connsiteY1" fmla="*/ 224392 h 302930"/>
              <a:gd name="connsiteX2" fmla="*/ 482444 w 633909"/>
              <a:gd name="connsiteY2" fmla="*/ 112196 h 302930"/>
              <a:gd name="connsiteX3" fmla="*/ 633909 w 633909"/>
              <a:gd name="connsiteY3" fmla="*/ 0 h 302930"/>
            </a:gdLst>
            <a:ahLst/>
            <a:cxnLst>
              <a:cxn ang="0">
                <a:pos x="connsiteX0" y="connsiteY0"/>
              </a:cxn>
              <a:cxn ang="0">
                <a:pos x="connsiteX1" y="connsiteY1"/>
              </a:cxn>
              <a:cxn ang="0">
                <a:pos x="connsiteX2" y="connsiteY2"/>
              </a:cxn>
              <a:cxn ang="0">
                <a:pos x="connsiteX3" y="connsiteY3"/>
              </a:cxn>
            </a:cxnLst>
            <a:rect l="l" t="t" r="r" b="b"/>
            <a:pathLst>
              <a:path w="633909" h="302930">
                <a:moveTo>
                  <a:pt x="0" y="302930"/>
                </a:moveTo>
                <a:cubicBezTo>
                  <a:pt x="88822" y="279555"/>
                  <a:pt x="177645" y="256181"/>
                  <a:pt x="258052" y="224392"/>
                </a:cubicBezTo>
                <a:cubicBezTo>
                  <a:pt x="338459" y="192603"/>
                  <a:pt x="419801" y="149595"/>
                  <a:pt x="482444" y="112196"/>
                </a:cubicBezTo>
                <a:cubicBezTo>
                  <a:pt x="545087" y="74797"/>
                  <a:pt x="609600" y="17764"/>
                  <a:pt x="633909" y="0"/>
                </a:cubicBezTo>
              </a:path>
            </a:pathLst>
          </a:custGeom>
          <a:ln w="50800">
            <a:solidFill>
              <a:srgbClr val="FF0000"/>
            </a:solidFill>
            <a:tailEnd type="triangle" w="med" len="med"/>
          </a:ln>
          <a:effectLst>
            <a:outerShdw dist="50800" dir="3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2802904" y="2226297"/>
            <a:ext cx="551467" cy="491765"/>
          </a:xfrm>
          <a:custGeom>
            <a:avLst/>
            <a:gdLst>
              <a:gd name="connsiteX0" fmla="*/ 175966 w 551467"/>
              <a:gd name="connsiteY0" fmla="*/ 252952 h 491765"/>
              <a:gd name="connsiteX1" fmla="*/ 91125 w 551467"/>
              <a:gd name="connsiteY1" fmla="*/ 205818 h 491765"/>
              <a:gd name="connsiteX2" fmla="*/ 213673 w 551467"/>
              <a:gd name="connsiteY2" fmla="*/ 177538 h 491765"/>
              <a:gd name="connsiteX3" fmla="*/ 345649 w 551467"/>
              <a:gd name="connsiteY3" fmla="*/ 205818 h 491765"/>
              <a:gd name="connsiteX4" fmla="*/ 402209 w 551467"/>
              <a:gd name="connsiteY4" fmla="*/ 73843 h 491765"/>
              <a:gd name="connsiteX5" fmla="*/ 421063 w 551467"/>
              <a:gd name="connsiteY5" fmla="*/ 7856 h 491765"/>
              <a:gd name="connsiteX6" fmla="*/ 487051 w 551467"/>
              <a:gd name="connsiteY6" fmla="*/ 120977 h 491765"/>
              <a:gd name="connsiteX7" fmla="*/ 543611 w 551467"/>
              <a:gd name="connsiteY7" fmla="*/ 158684 h 491765"/>
              <a:gd name="connsiteX8" fmla="*/ 439917 w 551467"/>
              <a:gd name="connsiteY8" fmla="*/ 215245 h 491765"/>
              <a:gd name="connsiteX9" fmla="*/ 336222 w 551467"/>
              <a:gd name="connsiteY9" fmla="*/ 300087 h 491765"/>
              <a:gd name="connsiteX10" fmla="*/ 241954 w 551467"/>
              <a:gd name="connsiteY10" fmla="*/ 347221 h 491765"/>
              <a:gd name="connsiteX11" fmla="*/ 119405 w 551467"/>
              <a:gd name="connsiteY11" fmla="*/ 469769 h 491765"/>
              <a:gd name="connsiteX12" fmla="*/ 81698 w 551467"/>
              <a:gd name="connsiteY12" fmla="*/ 479196 h 491765"/>
              <a:gd name="connsiteX13" fmla="*/ 6284 w 551467"/>
              <a:gd name="connsiteY13" fmla="*/ 422635 h 491765"/>
              <a:gd name="connsiteX14" fmla="*/ 43991 w 551467"/>
              <a:gd name="connsiteY14" fmla="*/ 318940 h 491765"/>
              <a:gd name="connsiteX15" fmla="*/ 175966 w 551467"/>
              <a:gd name="connsiteY15" fmla="*/ 252952 h 49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1467" h="491765">
                <a:moveTo>
                  <a:pt x="175966" y="252952"/>
                </a:moveTo>
                <a:cubicBezTo>
                  <a:pt x="183822" y="234098"/>
                  <a:pt x="84841" y="218387"/>
                  <a:pt x="91125" y="205818"/>
                </a:cubicBezTo>
                <a:cubicBezTo>
                  <a:pt x="97409" y="193249"/>
                  <a:pt x="171252" y="177538"/>
                  <a:pt x="213673" y="177538"/>
                </a:cubicBezTo>
                <a:cubicBezTo>
                  <a:pt x="256094" y="177538"/>
                  <a:pt x="314226" y="223101"/>
                  <a:pt x="345649" y="205818"/>
                </a:cubicBezTo>
                <a:cubicBezTo>
                  <a:pt x="377072" y="188535"/>
                  <a:pt x="389640" y="106837"/>
                  <a:pt x="402209" y="73843"/>
                </a:cubicBezTo>
                <a:cubicBezTo>
                  <a:pt x="414778" y="40849"/>
                  <a:pt x="406923" y="0"/>
                  <a:pt x="421063" y="7856"/>
                </a:cubicBezTo>
                <a:cubicBezTo>
                  <a:pt x="435203" y="15712"/>
                  <a:pt x="466626" y="95839"/>
                  <a:pt x="487051" y="120977"/>
                </a:cubicBezTo>
                <a:cubicBezTo>
                  <a:pt x="507476" y="146115"/>
                  <a:pt x="551467" y="142973"/>
                  <a:pt x="543611" y="158684"/>
                </a:cubicBezTo>
                <a:cubicBezTo>
                  <a:pt x="535755" y="174395"/>
                  <a:pt x="474482" y="191678"/>
                  <a:pt x="439917" y="215245"/>
                </a:cubicBezTo>
                <a:cubicBezTo>
                  <a:pt x="405352" y="238812"/>
                  <a:pt x="369216" y="278091"/>
                  <a:pt x="336222" y="300087"/>
                </a:cubicBezTo>
                <a:cubicBezTo>
                  <a:pt x="303228" y="322083"/>
                  <a:pt x="278090" y="318941"/>
                  <a:pt x="241954" y="347221"/>
                </a:cubicBezTo>
                <a:cubicBezTo>
                  <a:pt x="205818" y="375501"/>
                  <a:pt x="146114" y="447773"/>
                  <a:pt x="119405" y="469769"/>
                </a:cubicBezTo>
                <a:cubicBezTo>
                  <a:pt x="92696" y="491765"/>
                  <a:pt x="100551" y="487052"/>
                  <a:pt x="81698" y="479196"/>
                </a:cubicBezTo>
                <a:cubicBezTo>
                  <a:pt x="62845" y="471340"/>
                  <a:pt x="12568" y="449344"/>
                  <a:pt x="6284" y="422635"/>
                </a:cubicBezTo>
                <a:cubicBezTo>
                  <a:pt x="0" y="395926"/>
                  <a:pt x="21995" y="344078"/>
                  <a:pt x="43991" y="318940"/>
                </a:cubicBezTo>
                <a:cubicBezTo>
                  <a:pt x="65987" y="293802"/>
                  <a:pt x="168110" y="271806"/>
                  <a:pt x="175966" y="252952"/>
                </a:cubicBezTo>
                <a:close/>
              </a:path>
            </a:pathLst>
          </a:cu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
          <p:cNvPicPr>
            <a:picLocks noChangeAspect="1" noChangeArrowheads="1"/>
          </p:cNvPicPr>
          <p:nvPr/>
        </p:nvPicPr>
        <p:blipFill>
          <a:blip r:embed="rId3"/>
          <a:srcRect l="5737" t="3326" r="80331" b="88912"/>
          <a:stretch>
            <a:fillRect/>
          </a:stretch>
        </p:blipFill>
        <p:spPr bwMode="auto">
          <a:xfrm>
            <a:off x="7391400" y="4876800"/>
            <a:ext cx="1295400" cy="533400"/>
          </a:xfrm>
          <a:prstGeom prst="rect">
            <a:avLst/>
          </a:prstGeom>
          <a:noFill/>
          <a:ln w="9525">
            <a:noFill/>
            <a:miter lim="800000"/>
            <a:headEnd/>
            <a:tailEnd/>
          </a:ln>
          <a:effectLst/>
        </p:spPr>
      </p:pic>
      <p:sp>
        <p:nvSpPr>
          <p:cNvPr id="41" name="Freeform 40"/>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01600">
            <a:solidFill>
              <a:srgbClr val="FF0000">
                <a:alpha val="69000"/>
              </a:srgbClr>
            </a:solidFill>
          </a:ln>
          <a:effectLst>
            <a:outerShdw blurRad="190500" dist="38100" dir="11400000" sx="110000" sy="11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Right Arrow 41"/>
          <p:cNvSpPr/>
          <p:nvPr/>
        </p:nvSpPr>
        <p:spPr>
          <a:xfrm>
            <a:off x="5638800" y="6477000"/>
            <a:ext cx="1295400" cy="457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p:cNvSpPr/>
          <p:nvPr/>
        </p:nvSpPr>
        <p:spPr>
          <a:xfrm>
            <a:off x="5638800" y="5791200"/>
            <a:ext cx="1295400" cy="457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233394" y="1478437"/>
            <a:ext cx="4462806" cy="1198775"/>
          </a:xfrm>
          <a:custGeom>
            <a:avLst/>
            <a:gdLst>
              <a:gd name="connsiteX0" fmla="*/ 0 w 4421171"/>
              <a:gd name="connsiteY0" fmla="*/ 1198775 h 1198775"/>
              <a:gd name="connsiteX1" fmla="*/ 1932495 w 4421171"/>
              <a:gd name="connsiteY1" fmla="*/ 303229 h 1198775"/>
              <a:gd name="connsiteX2" fmla="*/ 3035431 w 4421171"/>
              <a:gd name="connsiteY2" fmla="*/ 20425 h 1198775"/>
              <a:gd name="connsiteX3" fmla="*/ 3883843 w 4421171"/>
              <a:gd name="connsiteY3" fmla="*/ 180681 h 1198775"/>
              <a:gd name="connsiteX4" fmla="*/ 4421171 w 4421171"/>
              <a:gd name="connsiteY4" fmla="*/ 491765 h 119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1171" h="1198775">
                <a:moveTo>
                  <a:pt x="0" y="1198775"/>
                </a:moveTo>
                <a:cubicBezTo>
                  <a:pt x="713295" y="849198"/>
                  <a:pt x="1426590" y="499621"/>
                  <a:pt x="1932495" y="303229"/>
                </a:cubicBezTo>
                <a:cubicBezTo>
                  <a:pt x="2438400" y="106837"/>
                  <a:pt x="2710206" y="40850"/>
                  <a:pt x="3035431" y="20425"/>
                </a:cubicBezTo>
                <a:cubicBezTo>
                  <a:pt x="3360656" y="0"/>
                  <a:pt x="3652886" y="102124"/>
                  <a:pt x="3883843" y="180681"/>
                </a:cubicBezTo>
                <a:cubicBezTo>
                  <a:pt x="4114800" y="259238"/>
                  <a:pt x="4330045" y="443060"/>
                  <a:pt x="4421171" y="491765"/>
                </a:cubicBezTo>
              </a:path>
            </a:pathLst>
          </a:custGeom>
          <a:ln w="1016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3374796" y="1640264"/>
            <a:ext cx="4392891" cy="933254"/>
          </a:xfrm>
          <a:custGeom>
            <a:avLst/>
            <a:gdLst>
              <a:gd name="connsiteX0" fmla="*/ 0 w 4392891"/>
              <a:gd name="connsiteY0" fmla="*/ 933254 h 933254"/>
              <a:gd name="connsiteX1" fmla="*/ 1329179 w 4392891"/>
              <a:gd name="connsiteY1" fmla="*/ 424206 h 933254"/>
              <a:gd name="connsiteX2" fmla="*/ 2384981 w 4392891"/>
              <a:gd name="connsiteY2" fmla="*/ 113122 h 933254"/>
              <a:gd name="connsiteX3" fmla="*/ 3026004 w 4392891"/>
              <a:gd name="connsiteY3" fmla="*/ 28280 h 933254"/>
              <a:gd name="connsiteX4" fmla="*/ 3827282 w 4392891"/>
              <a:gd name="connsiteY4" fmla="*/ 282804 h 933254"/>
              <a:gd name="connsiteX5" fmla="*/ 4392891 w 4392891"/>
              <a:gd name="connsiteY5" fmla="*/ 565608 h 93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2891" h="933254">
                <a:moveTo>
                  <a:pt x="0" y="933254"/>
                </a:moveTo>
                <a:cubicBezTo>
                  <a:pt x="465841" y="747074"/>
                  <a:pt x="931682" y="560895"/>
                  <a:pt x="1329179" y="424206"/>
                </a:cubicBezTo>
                <a:cubicBezTo>
                  <a:pt x="1726676" y="287517"/>
                  <a:pt x="2102177" y="179110"/>
                  <a:pt x="2384981" y="113122"/>
                </a:cubicBezTo>
                <a:cubicBezTo>
                  <a:pt x="2667785" y="47134"/>
                  <a:pt x="2785621" y="0"/>
                  <a:pt x="3026004" y="28280"/>
                </a:cubicBezTo>
                <a:cubicBezTo>
                  <a:pt x="3266387" y="56560"/>
                  <a:pt x="3599467" y="193249"/>
                  <a:pt x="3827282" y="282804"/>
                </a:cubicBezTo>
                <a:cubicBezTo>
                  <a:pt x="4055097" y="372359"/>
                  <a:pt x="4223994" y="468983"/>
                  <a:pt x="4392891" y="565608"/>
                </a:cubicBezTo>
              </a:path>
            </a:pathLst>
          </a:custGeom>
          <a:ln w="1016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2485148" y="2473929"/>
            <a:ext cx="1144403" cy="435695"/>
          </a:xfrm>
          <a:custGeom>
            <a:avLst/>
            <a:gdLst>
              <a:gd name="connsiteX0" fmla="*/ 0 w 1144403"/>
              <a:gd name="connsiteY0" fmla="*/ 370248 h 435695"/>
              <a:gd name="connsiteX1" fmla="*/ 314150 w 1144403"/>
              <a:gd name="connsiteY1" fmla="*/ 415126 h 435695"/>
              <a:gd name="connsiteX2" fmla="*/ 774155 w 1144403"/>
              <a:gd name="connsiteY2" fmla="*/ 246832 h 435695"/>
              <a:gd name="connsiteX3" fmla="*/ 1144403 w 1144403"/>
              <a:gd name="connsiteY3" fmla="*/ 0 h 435695"/>
            </a:gdLst>
            <a:ahLst/>
            <a:cxnLst>
              <a:cxn ang="0">
                <a:pos x="connsiteX0" y="connsiteY0"/>
              </a:cxn>
              <a:cxn ang="0">
                <a:pos x="connsiteX1" y="connsiteY1"/>
              </a:cxn>
              <a:cxn ang="0">
                <a:pos x="connsiteX2" y="connsiteY2"/>
              </a:cxn>
              <a:cxn ang="0">
                <a:pos x="connsiteX3" y="connsiteY3"/>
              </a:cxn>
            </a:cxnLst>
            <a:rect l="l" t="t" r="r" b="b"/>
            <a:pathLst>
              <a:path w="1144403" h="435695">
                <a:moveTo>
                  <a:pt x="0" y="370248"/>
                </a:moveTo>
                <a:cubicBezTo>
                  <a:pt x="92562" y="402971"/>
                  <a:pt x="185124" y="435695"/>
                  <a:pt x="314150" y="415126"/>
                </a:cubicBezTo>
                <a:cubicBezTo>
                  <a:pt x="443176" y="394557"/>
                  <a:pt x="635780" y="316020"/>
                  <a:pt x="774155" y="246832"/>
                </a:cubicBezTo>
                <a:cubicBezTo>
                  <a:pt x="912530" y="177644"/>
                  <a:pt x="1028466" y="88822"/>
                  <a:pt x="1144403" y="0"/>
                </a:cubicBezTo>
              </a:path>
            </a:pathLst>
          </a:custGeom>
          <a:ln w="50800">
            <a:solidFill>
              <a:srgbClr val="FFFF00"/>
            </a:solidFill>
            <a:tailEnd type="triangle" w="med" len="sm"/>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4" name="Group 43"/>
          <p:cNvGrpSpPr/>
          <p:nvPr/>
        </p:nvGrpSpPr>
        <p:grpSpPr>
          <a:xfrm>
            <a:off x="1981200" y="5304609"/>
            <a:ext cx="914400" cy="211183"/>
            <a:chOff x="1981200" y="5304609"/>
            <a:chExt cx="914400" cy="211183"/>
          </a:xfrm>
        </p:grpSpPr>
        <p:pic>
          <p:nvPicPr>
            <p:cNvPr id="45" name="Picture 2"/>
            <p:cNvPicPr preferRelativeResize="0">
              <a:picLocks noChangeArrowheads="1"/>
            </p:cNvPicPr>
            <p:nvPr/>
          </p:nvPicPr>
          <p:blipFill>
            <a:blip r:embed="rId4"/>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46" name="Freeform 45"/>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7772400" y="1447800"/>
            <a:ext cx="550333" cy="917222"/>
          </a:xfrm>
          <a:custGeom>
            <a:avLst/>
            <a:gdLst>
              <a:gd name="connsiteX0" fmla="*/ 0 w 321733"/>
              <a:gd name="connsiteY0" fmla="*/ 36689 h 764822"/>
              <a:gd name="connsiteX1" fmla="*/ 186267 w 321733"/>
              <a:gd name="connsiteY1" fmla="*/ 121356 h 764822"/>
              <a:gd name="connsiteX2" fmla="*/ 321733 w 321733"/>
              <a:gd name="connsiteY2" fmla="*/ 764822 h 764822"/>
            </a:gdLst>
            <a:ahLst/>
            <a:cxnLst>
              <a:cxn ang="0">
                <a:pos x="connsiteX0" y="connsiteY0"/>
              </a:cxn>
              <a:cxn ang="0">
                <a:pos x="connsiteX1" y="connsiteY1"/>
              </a:cxn>
              <a:cxn ang="0">
                <a:pos x="connsiteX2" y="connsiteY2"/>
              </a:cxn>
            </a:cxnLst>
            <a:rect l="l" t="t" r="r" b="b"/>
            <a:pathLst>
              <a:path w="321733" h="764822">
                <a:moveTo>
                  <a:pt x="0" y="36689"/>
                </a:moveTo>
                <a:cubicBezTo>
                  <a:pt x="66322" y="18344"/>
                  <a:pt x="132645" y="0"/>
                  <a:pt x="186267" y="121356"/>
                </a:cubicBezTo>
                <a:cubicBezTo>
                  <a:pt x="239889" y="242712"/>
                  <a:pt x="280811" y="503767"/>
                  <a:pt x="321733" y="764822"/>
                </a:cubicBezTo>
              </a:path>
            </a:pathLst>
          </a:custGeom>
          <a:ln w="63500">
            <a:solidFill>
              <a:srgbClr val="FF0000"/>
            </a:solidFill>
            <a:tailEnd type="triangle"/>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8" name="Picture 3"/>
          <p:cNvPicPr>
            <a:picLocks noChangeAspect="1" noChangeArrowheads="1"/>
          </p:cNvPicPr>
          <p:nvPr/>
        </p:nvPicPr>
        <p:blipFill>
          <a:blip r:embed="rId5"/>
          <a:srcRect/>
          <a:stretch>
            <a:fillRect/>
          </a:stretch>
        </p:blipFill>
        <p:spPr bwMode="auto">
          <a:xfrm>
            <a:off x="6858000" y="5454472"/>
            <a:ext cx="1752600" cy="1479728"/>
          </a:xfrm>
          <a:prstGeom prst="rect">
            <a:avLst/>
          </a:prstGeom>
          <a:noFill/>
          <a:ln w="9525">
            <a:noFill/>
            <a:miter lim="800000"/>
            <a:headEnd/>
            <a:tailEnd/>
          </a:ln>
          <a:effectLst/>
        </p:spPr>
      </p:pic>
      <p:sp>
        <p:nvSpPr>
          <p:cNvPr id="49" name="TextBox 48"/>
          <p:cNvSpPr txBox="1"/>
          <p:nvPr/>
        </p:nvSpPr>
        <p:spPr>
          <a:xfrm>
            <a:off x="228600" y="838200"/>
            <a:ext cx="1905000" cy="769441"/>
          </a:xfrm>
          <a:prstGeom prst="rect">
            <a:avLst/>
          </a:prstGeom>
          <a:noFill/>
        </p:spPr>
        <p:txBody>
          <a:bodyPr wrap="square" rtlCol="0">
            <a:spAutoFit/>
          </a:bodyPr>
          <a:lstStyle/>
          <a:p>
            <a:r>
              <a:rPr lang="en-US" sz="4400" b="1" dirty="0" smtClean="0">
                <a:solidFill>
                  <a:srgbClr val="002060"/>
                </a:solidFill>
              </a:rPr>
              <a:t> WHEN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grpId="1" nodeType="withEffect">
                                  <p:stCondLst>
                                    <p:cond delay="0"/>
                                  </p:stCondLst>
                                  <p:childTnLst>
                                    <p:anim calcmode="lin" valueType="num">
                                      <p:cBhvr>
                                        <p:cTn id="6" dur="1000"/>
                                        <p:tgtEl>
                                          <p:spTgt spid="21"/>
                                        </p:tgtEl>
                                        <p:attrNameLst>
                                          <p:attrName>ppt_w</p:attrName>
                                        </p:attrNameLst>
                                      </p:cBhvr>
                                      <p:tavLst>
                                        <p:tav tm="0">
                                          <p:val>
                                            <p:strVal val="ppt_w"/>
                                          </p:val>
                                        </p:tav>
                                        <p:tav tm="100000">
                                          <p:val>
                                            <p:fltVal val="0"/>
                                          </p:val>
                                        </p:tav>
                                      </p:tavLst>
                                    </p:anim>
                                    <p:anim calcmode="lin" valueType="num">
                                      <p:cBhvr>
                                        <p:cTn id="7" dur="1000"/>
                                        <p:tgtEl>
                                          <p:spTgt spid="21"/>
                                        </p:tgtEl>
                                        <p:attrNameLst>
                                          <p:attrName>ppt_h</p:attrName>
                                        </p:attrNameLst>
                                      </p:cBhvr>
                                      <p:tavLst>
                                        <p:tav tm="0">
                                          <p:val>
                                            <p:strVal val="ppt_h"/>
                                          </p:val>
                                        </p:tav>
                                        <p:tav tm="100000">
                                          <p:val>
                                            <p:fltVal val="0"/>
                                          </p:val>
                                        </p:tav>
                                      </p:tavLst>
                                    </p:anim>
                                    <p:anim calcmode="lin" valueType="num">
                                      <p:cBhvr>
                                        <p:cTn id="8" dur="1000"/>
                                        <p:tgtEl>
                                          <p:spTgt spid="21"/>
                                        </p:tgtEl>
                                        <p:attrNameLst>
                                          <p:attrName>style.rotation</p:attrName>
                                        </p:attrNameLst>
                                      </p:cBhvr>
                                      <p:tavLst>
                                        <p:tav tm="0">
                                          <p:val>
                                            <p:fltVal val="0"/>
                                          </p:val>
                                        </p:tav>
                                        <p:tav tm="100000">
                                          <p:val>
                                            <p:fltVal val="360"/>
                                          </p:val>
                                        </p:tav>
                                      </p:tavLst>
                                    </p:anim>
                                    <p:animEffect transition="out" filter="fade">
                                      <p:cBhvr>
                                        <p:cTn id="9" dur="1000"/>
                                        <p:tgtEl>
                                          <p:spTgt spid="21"/>
                                        </p:tgtEl>
                                      </p:cBhvr>
                                    </p:animEffect>
                                    <p:set>
                                      <p:cBhvr>
                                        <p:cTn id="10" dur="1" fill="hold">
                                          <p:stCondLst>
                                            <p:cond delay="999"/>
                                          </p:stCondLst>
                                        </p:cTn>
                                        <p:tgtEl>
                                          <p:spTgt spid="21"/>
                                        </p:tgtEl>
                                        <p:attrNameLst>
                                          <p:attrName>style.visibility</p:attrName>
                                        </p:attrNameLst>
                                      </p:cBhvr>
                                      <p:to>
                                        <p:strVal val="hidden"/>
                                      </p:to>
                                    </p:set>
                                  </p:childTnLst>
                                </p:cTn>
                              </p:par>
                              <p:par>
                                <p:cTn id="11" presetID="49" presetClass="entr" presetSubtype="0" decel="10000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fltVal val="0"/>
                                          </p:val>
                                        </p:tav>
                                        <p:tav tm="100000">
                                          <p:val>
                                            <p:strVal val="#ppt_w"/>
                                          </p:val>
                                        </p:tav>
                                      </p:tavLst>
                                    </p:anim>
                                    <p:anim calcmode="lin" valueType="num">
                                      <p:cBhvr>
                                        <p:cTn id="14" dur="1000" fill="hold"/>
                                        <p:tgtEl>
                                          <p:spTgt spid="22"/>
                                        </p:tgtEl>
                                        <p:attrNameLst>
                                          <p:attrName>ppt_h</p:attrName>
                                        </p:attrNameLst>
                                      </p:cBhvr>
                                      <p:tavLst>
                                        <p:tav tm="0">
                                          <p:val>
                                            <p:fltVal val="0"/>
                                          </p:val>
                                        </p:tav>
                                        <p:tav tm="100000">
                                          <p:val>
                                            <p:strVal val="#ppt_h"/>
                                          </p:val>
                                        </p:tav>
                                      </p:tavLst>
                                    </p:anim>
                                    <p:anim calcmode="lin" valueType="num">
                                      <p:cBhvr>
                                        <p:cTn id="15" dur="1000" fill="hold"/>
                                        <p:tgtEl>
                                          <p:spTgt spid="22"/>
                                        </p:tgtEl>
                                        <p:attrNameLst>
                                          <p:attrName>style.rotation</p:attrName>
                                        </p:attrNameLst>
                                      </p:cBhvr>
                                      <p:tavLst>
                                        <p:tav tm="0">
                                          <p:val>
                                            <p:fltVal val="360"/>
                                          </p:val>
                                        </p:tav>
                                        <p:tav tm="100000">
                                          <p:val>
                                            <p:fltVal val="0"/>
                                          </p:val>
                                        </p:tav>
                                      </p:tavLst>
                                    </p:anim>
                                    <p:animEffect transition="in" filter="fade">
                                      <p:cBhvr>
                                        <p:cTn id="16" dur="1000"/>
                                        <p:tgtEl>
                                          <p:spTgt spid="22"/>
                                        </p:tgtEl>
                                      </p:cBhvr>
                                    </p:animEffect>
                                  </p:childTnLst>
                                </p:cTn>
                              </p:par>
                            </p:childTnLst>
                          </p:cTn>
                        </p:par>
                        <p:par>
                          <p:cTn id="17" fill="hold">
                            <p:stCondLst>
                              <p:cond delay="1000"/>
                            </p:stCondLst>
                            <p:childTnLst>
                              <p:par>
                                <p:cTn id="18" presetID="47" presetClass="exit" presetSubtype="0" fill="hold" grpId="0" nodeType="afterEffect">
                                  <p:stCondLst>
                                    <p:cond delay="0"/>
                                  </p:stCondLst>
                                  <p:childTnLst>
                                    <p:animEffect transition="out" filter="fade">
                                      <p:cBhvr>
                                        <p:cTn id="19" dur="1000"/>
                                        <p:tgtEl>
                                          <p:spTgt spid="42"/>
                                        </p:tgtEl>
                                      </p:cBhvr>
                                    </p:animEffect>
                                    <p:anim calcmode="lin" valueType="num">
                                      <p:cBhvr>
                                        <p:cTn id="20" dur="1000"/>
                                        <p:tgtEl>
                                          <p:spTgt spid="42"/>
                                        </p:tgtEl>
                                        <p:attrNameLst>
                                          <p:attrName>ppt_x</p:attrName>
                                        </p:attrNameLst>
                                      </p:cBhvr>
                                      <p:tavLst>
                                        <p:tav tm="0">
                                          <p:val>
                                            <p:strVal val="ppt_x"/>
                                          </p:val>
                                        </p:tav>
                                        <p:tav tm="100000">
                                          <p:val>
                                            <p:strVal val="ppt_x"/>
                                          </p:val>
                                        </p:tav>
                                      </p:tavLst>
                                    </p:anim>
                                    <p:anim calcmode="lin" valueType="num">
                                      <p:cBhvr>
                                        <p:cTn id="21" dur="1000"/>
                                        <p:tgtEl>
                                          <p:spTgt spid="42"/>
                                        </p:tgtEl>
                                        <p:attrNameLst>
                                          <p:attrName>ppt_y</p:attrName>
                                        </p:attrNameLst>
                                      </p:cBhvr>
                                      <p:tavLst>
                                        <p:tav tm="0">
                                          <p:val>
                                            <p:strVal val="ppt_y"/>
                                          </p:val>
                                        </p:tav>
                                        <p:tav tm="100000">
                                          <p:val>
                                            <p:strVal val="ppt_y-.1"/>
                                          </p:val>
                                        </p:tav>
                                      </p:tavLst>
                                    </p:anim>
                                    <p:set>
                                      <p:cBhvr>
                                        <p:cTn id="22" dur="1" fill="hold">
                                          <p:stCondLst>
                                            <p:cond delay="999"/>
                                          </p:stCondLst>
                                        </p:cTn>
                                        <p:tgtEl>
                                          <p:spTgt spid="42"/>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1000"/>
                                        <p:tgtEl>
                                          <p:spTgt spid="43"/>
                                        </p:tgtEl>
                                      </p:cBhvr>
                                    </p:animEffect>
                                    <p:anim calcmode="lin" valueType="num">
                                      <p:cBhvr>
                                        <p:cTn id="26" dur="1000" fill="hold"/>
                                        <p:tgtEl>
                                          <p:spTgt spid="43"/>
                                        </p:tgtEl>
                                        <p:attrNameLst>
                                          <p:attrName>ppt_x</p:attrName>
                                        </p:attrNameLst>
                                      </p:cBhvr>
                                      <p:tavLst>
                                        <p:tav tm="0">
                                          <p:val>
                                            <p:strVal val="#ppt_x"/>
                                          </p:val>
                                        </p:tav>
                                        <p:tav tm="100000">
                                          <p:val>
                                            <p:strVal val="#ppt_x"/>
                                          </p:val>
                                        </p:tav>
                                      </p:tavLst>
                                    </p:anim>
                                    <p:anim calcmode="lin" valueType="num">
                                      <p:cBhvr>
                                        <p:cTn id="2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xit" presetSubtype="0" fill="hold" grpId="1" nodeType="clickEffect">
                                  <p:stCondLst>
                                    <p:cond delay="0"/>
                                  </p:stCondLst>
                                  <p:childTnLst>
                                    <p:animEffect transition="out" filter="fade">
                                      <p:cBhvr>
                                        <p:cTn id="36" dur="1000"/>
                                        <p:tgtEl>
                                          <p:spTgt spid="43"/>
                                        </p:tgtEl>
                                      </p:cBhvr>
                                    </p:animEffect>
                                    <p:anim calcmode="lin" valueType="num">
                                      <p:cBhvr>
                                        <p:cTn id="37" dur="1000"/>
                                        <p:tgtEl>
                                          <p:spTgt spid="43"/>
                                        </p:tgtEl>
                                        <p:attrNameLst>
                                          <p:attrName>ppt_x</p:attrName>
                                        </p:attrNameLst>
                                      </p:cBhvr>
                                      <p:tavLst>
                                        <p:tav tm="0">
                                          <p:val>
                                            <p:strVal val="ppt_x"/>
                                          </p:val>
                                        </p:tav>
                                        <p:tav tm="100000">
                                          <p:val>
                                            <p:strVal val="ppt_x"/>
                                          </p:val>
                                        </p:tav>
                                      </p:tavLst>
                                    </p:anim>
                                    <p:anim calcmode="lin" valueType="num">
                                      <p:cBhvr>
                                        <p:cTn id="38" dur="1000"/>
                                        <p:tgtEl>
                                          <p:spTgt spid="43"/>
                                        </p:tgtEl>
                                        <p:attrNameLst>
                                          <p:attrName>ppt_y</p:attrName>
                                        </p:attrNameLst>
                                      </p:cBhvr>
                                      <p:tavLst>
                                        <p:tav tm="0">
                                          <p:val>
                                            <p:strVal val="ppt_y"/>
                                          </p:val>
                                        </p:tav>
                                        <p:tav tm="100000">
                                          <p:val>
                                            <p:strVal val="ppt_y+.1"/>
                                          </p:val>
                                        </p:tav>
                                      </p:tavLst>
                                    </p:anim>
                                    <p:set>
                                      <p:cBhvr>
                                        <p:cTn id="39" dur="1" fill="hold">
                                          <p:stCondLst>
                                            <p:cond delay="999"/>
                                          </p:stCondLst>
                                        </p:cTn>
                                        <p:tgtEl>
                                          <p:spTgt spid="43"/>
                                        </p:tgtEl>
                                        <p:attrNameLst>
                                          <p:attrName>style.visibility</p:attrName>
                                        </p:attrNameLst>
                                      </p:cBhvr>
                                      <p:to>
                                        <p:strVal val="hidden"/>
                                      </p:to>
                                    </p:set>
                                  </p:childTnLst>
                                </p:cTn>
                              </p:par>
                              <p:par>
                                <p:cTn id="40" presetID="47" presetClass="entr" presetSubtype="0" fill="hold" grpId="1"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up)">
                                      <p:cBhvr>
                                        <p:cTn id="49" dur="2000"/>
                                        <p:tgtEl>
                                          <p:spTgt spid="18"/>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up)">
                                      <p:cBhvr>
                                        <p:cTn id="52" dur="20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right)">
                                      <p:cBhvr>
                                        <p:cTn id="57" dur="2000"/>
                                        <p:tgtEl>
                                          <p:spTgt spid="31"/>
                                        </p:tgtEl>
                                      </p:cBhvr>
                                    </p:animEffect>
                                  </p:childTnLst>
                                </p:cTn>
                              </p:par>
                            </p:childTnLst>
                          </p:cTn>
                        </p:par>
                        <p:par>
                          <p:cTn id="58" fill="hold">
                            <p:stCondLst>
                              <p:cond delay="2000"/>
                            </p:stCondLst>
                            <p:childTnLst>
                              <p:par>
                                <p:cTn id="59" presetID="49" presetClass="entr" presetSubtype="0" decel="100000" fill="hold" grpId="0" nodeType="after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p:cTn id="61" dur="1000" fill="hold"/>
                                        <p:tgtEl>
                                          <p:spTgt spid="37"/>
                                        </p:tgtEl>
                                        <p:attrNameLst>
                                          <p:attrName>ppt_w</p:attrName>
                                        </p:attrNameLst>
                                      </p:cBhvr>
                                      <p:tavLst>
                                        <p:tav tm="0">
                                          <p:val>
                                            <p:fltVal val="0"/>
                                          </p:val>
                                        </p:tav>
                                        <p:tav tm="100000">
                                          <p:val>
                                            <p:strVal val="#ppt_w"/>
                                          </p:val>
                                        </p:tav>
                                      </p:tavLst>
                                    </p:anim>
                                    <p:anim calcmode="lin" valueType="num">
                                      <p:cBhvr>
                                        <p:cTn id="62" dur="1000" fill="hold"/>
                                        <p:tgtEl>
                                          <p:spTgt spid="37"/>
                                        </p:tgtEl>
                                        <p:attrNameLst>
                                          <p:attrName>ppt_h</p:attrName>
                                        </p:attrNameLst>
                                      </p:cBhvr>
                                      <p:tavLst>
                                        <p:tav tm="0">
                                          <p:val>
                                            <p:fltVal val="0"/>
                                          </p:val>
                                        </p:tav>
                                        <p:tav tm="100000">
                                          <p:val>
                                            <p:strVal val="#ppt_h"/>
                                          </p:val>
                                        </p:tav>
                                      </p:tavLst>
                                    </p:anim>
                                    <p:anim calcmode="lin" valueType="num">
                                      <p:cBhvr>
                                        <p:cTn id="63" dur="1000" fill="hold"/>
                                        <p:tgtEl>
                                          <p:spTgt spid="37"/>
                                        </p:tgtEl>
                                        <p:attrNameLst>
                                          <p:attrName>style.rotation</p:attrName>
                                        </p:attrNameLst>
                                      </p:cBhvr>
                                      <p:tavLst>
                                        <p:tav tm="0">
                                          <p:val>
                                            <p:fltVal val="360"/>
                                          </p:val>
                                        </p:tav>
                                        <p:tav tm="100000">
                                          <p:val>
                                            <p:fltVal val="0"/>
                                          </p:val>
                                        </p:tav>
                                      </p:tavLst>
                                    </p:anim>
                                    <p:animEffect transition="in" filter="fade">
                                      <p:cBhvr>
                                        <p:cTn id="64" dur="1000"/>
                                        <p:tgtEl>
                                          <p:spTgt spid="37"/>
                                        </p:tgtEl>
                                      </p:cBhvr>
                                    </p:animEffect>
                                  </p:childTnLst>
                                </p:cTn>
                              </p:par>
                              <p:par>
                                <p:cTn id="65" presetID="10" presetClass="entr" presetSubtype="0" fill="hold"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1000"/>
                                        <p:tgtEl>
                                          <p:spTgt spid="33"/>
                                        </p:tgtEl>
                                      </p:cBhvr>
                                    </p:animEffect>
                                  </p:childTnLst>
                                </p:cTn>
                              </p:par>
                              <p:par>
                                <p:cTn id="68" presetID="10" presetClass="entr" presetSubtype="0" fill="hold" nodeType="with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1000"/>
                                        <p:tgtEl>
                                          <p:spTgt spid="39"/>
                                        </p:tgtEl>
                                      </p:cBhvr>
                                    </p:animEffect>
                                  </p:childTnLst>
                                </p:cTn>
                              </p:par>
                            </p:childTnLst>
                          </p:cTn>
                        </p:par>
                      </p:childTnLst>
                    </p:cTn>
                  </p:par>
                  <p:par>
                    <p:cTn id="71" fill="hold">
                      <p:stCondLst>
                        <p:cond delay="indefinite"/>
                      </p:stCondLst>
                      <p:childTnLst>
                        <p:par>
                          <p:cTn id="72" fill="hold">
                            <p:stCondLst>
                              <p:cond delay="0"/>
                            </p:stCondLst>
                            <p:childTnLst>
                              <p:par>
                                <p:cTn id="73" presetID="49" presetClass="exit" presetSubtype="0" accel="100000" fill="hold" grpId="1" nodeType="clickEffect">
                                  <p:stCondLst>
                                    <p:cond delay="0"/>
                                  </p:stCondLst>
                                  <p:childTnLst>
                                    <p:anim calcmode="lin" valueType="num">
                                      <p:cBhvr>
                                        <p:cTn id="74" dur="1000"/>
                                        <p:tgtEl>
                                          <p:spTgt spid="22"/>
                                        </p:tgtEl>
                                        <p:attrNameLst>
                                          <p:attrName>ppt_w</p:attrName>
                                        </p:attrNameLst>
                                      </p:cBhvr>
                                      <p:tavLst>
                                        <p:tav tm="0">
                                          <p:val>
                                            <p:strVal val="ppt_w"/>
                                          </p:val>
                                        </p:tav>
                                        <p:tav tm="100000">
                                          <p:val>
                                            <p:fltVal val="0"/>
                                          </p:val>
                                        </p:tav>
                                      </p:tavLst>
                                    </p:anim>
                                    <p:anim calcmode="lin" valueType="num">
                                      <p:cBhvr>
                                        <p:cTn id="75" dur="1000"/>
                                        <p:tgtEl>
                                          <p:spTgt spid="22"/>
                                        </p:tgtEl>
                                        <p:attrNameLst>
                                          <p:attrName>ppt_h</p:attrName>
                                        </p:attrNameLst>
                                      </p:cBhvr>
                                      <p:tavLst>
                                        <p:tav tm="0">
                                          <p:val>
                                            <p:strVal val="ppt_h"/>
                                          </p:val>
                                        </p:tav>
                                        <p:tav tm="100000">
                                          <p:val>
                                            <p:fltVal val="0"/>
                                          </p:val>
                                        </p:tav>
                                      </p:tavLst>
                                    </p:anim>
                                    <p:anim calcmode="lin" valueType="num">
                                      <p:cBhvr>
                                        <p:cTn id="76" dur="1000"/>
                                        <p:tgtEl>
                                          <p:spTgt spid="22"/>
                                        </p:tgtEl>
                                        <p:attrNameLst>
                                          <p:attrName>style.rotation</p:attrName>
                                        </p:attrNameLst>
                                      </p:cBhvr>
                                      <p:tavLst>
                                        <p:tav tm="0">
                                          <p:val>
                                            <p:fltVal val="0"/>
                                          </p:val>
                                        </p:tav>
                                        <p:tav tm="100000">
                                          <p:val>
                                            <p:fltVal val="360"/>
                                          </p:val>
                                        </p:tav>
                                      </p:tavLst>
                                    </p:anim>
                                    <p:animEffect transition="out" filter="fade">
                                      <p:cBhvr>
                                        <p:cTn id="77" dur="1000"/>
                                        <p:tgtEl>
                                          <p:spTgt spid="22"/>
                                        </p:tgtEl>
                                      </p:cBhvr>
                                    </p:animEffect>
                                    <p:set>
                                      <p:cBhvr>
                                        <p:cTn id="78" dur="1" fill="hold">
                                          <p:stCondLst>
                                            <p:cond delay="999"/>
                                          </p:stCondLst>
                                        </p:cTn>
                                        <p:tgtEl>
                                          <p:spTgt spid="22"/>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39"/>
                                        </p:tgtEl>
                                      </p:cBhvr>
                                    </p:animEffect>
                                    <p:set>
                                      <p:cBhvr>
                                        <p:cTn id="81" dur="1" fill="hold">
                                          <p:stCondLst>
                                            <p:cond delay="999"/>
                                          </p:stCondLst>
                                        </p:cTn>
                                        <p:tgtEl>
                                          <p:spTgt spid="39"/>
                                        </p:tgtEl>
                                        <p:attrNameLst>
                                          <p:attrName>style.visibility</p:attrName>
                                        </p:attrNameLst>
                                      </p:cBhvr>
                                      <p:to>
                                        <p:strVal val="hidden"/>
                                      </p:to>
                                    </p:set>
                                  </p:childTnLst>
                                </p:cTn>
                              </p:par>
                              <p:par>
                                <p:cTn id="82" presetID="49" presetClass="entr" presetSubtype="0" decel="100000" fill="hold" grpId="0" nodeType="with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p:cTn id="84" dur="1000" fill="hold"/>
                                        <p:tgtEl>
                                          <p:spTgt spid="16"/>
                                        </p:tgtEl>
                                        <p:attrNameLst>
                                          <p:attrName>ppt_w</p:attrName>
                                        </p:attrNameLst>
                                      </p:cBhvr>
                                      <p:tavLst>
                                        <p:tav tm="0">
                                          <p:val>
                                            <p:fltVal val="0"/>
                                          </p:val>
                                        </p:tav>
                                        <p:tav tm="100000">
                                          <p:val>
                                            <p:strVal val="#ppt_w"/>
                                          </p:val>
                                        </p:tav>
                                      </p:tavLst>
                                    </p:anim>
                                    <p:anim calcmode="lin" valueType="num">
                                      <p:cBhvr>
                                        <p:cTn id="85" dur="1000" fill="hold"/>
                                        <p:tgtEl>
                                          <p:spTgt spid="16"/>
                                        </p:tgtEl>
                                        <p:attrNameLst>
                                          <p:attrName>ppt_h</p:attrName>
                                        </p:attrNameLst>
                                      </p:cBhvr>
                                      <p:tavLst>
                                        <p:tav tm="0">
                                          <p:val>
                                            <p:fltVal val="0"/>
                                          </p:val>
                                        </p:tav>
                                        <p:tav tm="100000">
                                          <p:val>
                                            <p:strVal val="#ppt_h"/>
                                          </p:val>
                                        </p:tav>
                                      </p:tavLst>
                                    </p:anim>
                                    <p:anim calcmode="lin" valueType="num">
                                      <p:cBhvr>
                                        <p:cTn id="86" dur="1000" fill="hold"/>
                                        <p:tgtEl>
                                          <p:spTgt spid="16"/>
                                        </p:tgtEl>
                                        <p:attrNameLst>
                                          <p:attrName>style.rotation</p:attrName>
                                        </p:attrNameLst>
                                      </p:cBhvr>
                                      <p:tavLst>
                                        <p:tav tm="0">
                                          <p:val>
                                            <p:fltVal val="360"/>
                                          </p:val>
                                        </p:tav>
                                        <p:tav tm="100000">
                                          <p:val>
                                            <p:fltVal val="0"/>
                                          </p:val>
                                        </p:tav>
                                      </p:tavLst>
                                    </p:anim>
                                    <p:animEffect transition="in" filter="fade">
                                      <p:cBhvr>
                                        <p:cTn id="87" dur="1000"/>
                                        <p:tgtEl>
                                          <p:spTgt spid="16"/>
                                        </p:tgtEl>
                                      </p:cBhvr>
                                    </p:animEffect>
                                  </p:childTnLst>
                                </p:cTn>
                              </p:par>
                            </p:childTnLst>
                          </p:cTn>
                        </p:par>
                        <p:par>
                          <p:cTn id="88" fill="hold">
                            <p:stCondLst>
                              <p:cond delay="1000"/>
                            </p:stCondLst>
                            <p:childTnLst>
                              <p:par>
                                <p:cTn id="89" presetID="49" presetClass="exit" presetSubtype="0" accel="100000" fill="hold" grpId="1" nodeType="afterEffect">
                                  <p:stCondLst>
                                    <p:cond delay="0"/>
                                  </p:stCondLst>
                                  <p:childTnLst>
                                    <p:anim calcmode="lin" valueType="num">
                                      <p:cBhvr>
                                        <p:cTn id="90" dur="1000"/>
                                        <p:tgtEl>
                                          <p:spTgt spid="16"/>
                                        </p:tgtEl>
                                        <p:attrNameLst>
                                          <p:attrName>ppt_w</p:attrName>
                                        </p:attrNameLst>
                                      </p:cBhvr>
                                      <p:tavLst>
                                        <p:tav tm="0">
                                          <p:val>
                                            <p:strVal val="ppt_w"/>
                                          </p:val>
                                        </p:tav>
                                        <p:tav tm="100000">
                                          <p:val>
                                            <p:fltVal val="0"/>
                                          </p:val>
                                        </p:tav>
                                      </p:tavLst>
                                    </p:anim>
                                    <p:anim calcmode="lin" valueType="num">
                                      <p:cBhvr>
                                        <p:cTn id="91" dur="1000"/>
                                        <p:tgtEl>
                                          <p:spTgt spid="16"/>
                                        </p:tgtEl>
                                        <p:attrNameLst>
                                          <p:attrName>ppt_h</p:attrName>
                                        </p:attrNameLst>
                                      </p:cBhvr>
                                      <p:tavLst>
                                        <p:tav tm="0">
                                          <p:val>
                                            <p:strVal val="ppt_h"/>
                                          </p:val>
                                        </p:tav>
                                        <p:tav tm="100000">
                                          <p:val>
                                            <p:fltVal val="0"/>
                                          </p:val>
                                        </p:tav>
                                      </p:tavLst>
                                    </p:anim>
                                    <p:anim calcmode="lin" valueType="num">
                                      <p:cBhvr>
                                        <p:cTn id="92" dur="1000"/>
                                        <p:tgtEl>
                                          <p:spTgt spid="16"/>
                                        </p:tgtEl>
                                        <p:attrNameLst>
                                          <p:attrName>style.rotation</p:attrName>
                                        </p:attrNameLst>
                                      </p:cBhvr>
                                      <p:tavLst>
                                        <p:tav tm="0">
                                          <p:val>
                                            <p:fltVal val="0"/>
                                          </p:val>
                                        </p:tav>
                                        <p:tav tm="100000">
                                          <p:val>
                                            <p:fltVal val="360"/>
                                          </p:val>
                                        </p:tav>
                                      </p:tavLst>
                                    </p:anim>
                                    <p:animEffect transition="out" filter="fade">
                                      <p:cBhvr>
                                        <p:cTn id="93" dur="1000"/>
                                        <p:tgtEl>
                                          <p:spTgt spid="16"/>
                                        </p:tgtEl>
                                      </p:cBhvr>
                                    </p:animEffect>
                                    <p:set>
                                      <p:cBhvr>
                                        <p:cTn id="94" dur="1" fill="hold">
                                          <p:stCondLst>
                                            <p:cond delay="999"/>
                                          </p:stCondLst>
                                        </p:cTn>
                                        <p:tgtEl>
                                          <p:spTgt spid="16"/>
                                        </p:tgtEl>
                                        <p:attrNameLst>
                                          <p:attrName>style.visibility</p:attrName>
                                        </p:attrNameLst>
                                      </p:cBhvr>
                                      <p:to>
                                        <p:strVal val="hidden"/>
                                      </p:to>
                                    </p:set>
                                  </p:childTnLst>
                                </p:cTn>
                              </p:par>
                              <p:par>
                                <p:cTn id="95" presetID="49" presetClass="entr" presetSubtype="0" decel="100000" fill="hold" grpId="0" nodeType="with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p:cTn id="97" dur="1000" fill="hold"/>
                                        <p:tgtEl>
                                          <p:spTgt spid="27"/>
                                        </p:tgtEl>
                                        <p:attrNameLst>
                                          <p:attrName>ppt_w</p:attrName>
                                        </p:attrNameLst>
                                      </p:cBhvr>
                                      <p:tavLst>
                                        <p:tav tm="0">
                                          <p:val>
                                            <p:fltVal val="0"/>
                                          </p:val>
                                        </p:tav>
                                        <p:tav tm="100000">
                                          <p:val>
                                            <p:strVal val="#ppt_w"/>
                                          </p:val>
                                        </p:tav>
                                      </p:tavLst>
                                    </p:anim>
                                    <p:anim calcmode="lin" valueType="num">
                                      <p:cBhvr>
                                        <p:cTn id="98" dur="1000" fill="hold"/>
                                        <p:tgtEl>
                                          <p:spTgt spid="27"/>
                                        </p:tgtEl>
                                        <p:attrNameLst>
                                          <p:attrName>ppt_h</p:attrName>
                                        </p:attrNameLst>
                                      </p:cBhvr>
                                      <p:tavLst>
                                        <p:tav tm="0">
                                          <p:val>
                                            <p:fltVal val="0"/>
                                          </p:val>
                                        </p:tav>
                                        <p:tav tm="100000">
                                          <p:val>
                                            <p:strVal val="#ppt_h"/>
                                          </p:val>
                                        </p:tav>
                                      </p:tavLst>
                                    </p:anim>
                                    <p:anim calcmode="lin" valueType="num">
                                      <p:cBhvr>
                                        <p:cTn id="99" dur="1000" fill="hold"/>
                                        <p:tgtEl>
                                          <p:spTgt spid="27"/>
                                        </p:tgtEl>
                                        <p:attrNameLst>
                                          <p:attrName>style.rotation</p:attrName>
                                        </p:attrNameLst>
                                      </p:cBhvr>
                                      <p:tavLst>
                                        <p:tav tm="0">
                                          <p:val>
                                            <p:fltVal val="360"/>
                                          </p:val>
                                        </p:tav>
                                        <p:tav tm="100000">
                                          <p:val>
                                            <p:fltVal val="0"/>
                                          </p:val>
                                        </p:tav>
                                      </p:tavLst>
                                    </p:anim>
                                    <p:animEffect transition="in" filter="fade">
                                      <p:cBhvr>
                                        <p:cTn id="100" dur="1000"/>
                                        <p:tgtEl>
                                          <p:spTgt spid="27"/>
                                        </p:tgtEl>
                                      </p:cBhvr>
                                    </p:animEffect>
                                  </p:childTnLst>
                                </p:cTn>
                              </p:par>
                            </p:childTnLst>
                          </p:cTn>
                        </p:par>
                      </p:childTnLst>
                    </p:cTn>
                  </p:par>
                  <p:par>
                    <p:cTn id="101" fill="hold">
                      <p:stCondLst>
                        <p:cond delay="indefinite"/>
                      </p:stCondLst>
                      <p:childTnLst>
                        <p:par>
                          <p:cTn id="102" fill="hold">
                            <p:stCondLst>
                              <p:cond delay="0"/>
                            </p:stCondLst>
                            <p:childTnLst>
                              <p:par>
                                <p:cTn id="103" presetID="6" presetClass="entr" presetSubtype="16" fill="hold" grpId="0" nodeType="click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circle(in)">
                                      <p:cBhvr>
                                        <p:cTn id="105" dur="3000"/>
                                        <p:tgtEl>
                                          <p:spTgt spid="30"/>
                                        </p:tgtEl>
                                      </p:cBhvr>
                                    </p:animEffect>
                                  </p:childTnLst>
                                </p:cTn>
                              </p:par>
                            </p:childTnLst>
                          </p:cTn>
                        </p:par>
                        <p:par>
                          <p:cTn id="106" fill="hold">
                            <p:stCondLst>
                              <p:cond delay="3000"/>
                            </p:stCondLst>
                            <p:childTnLst>
                              <p:par>
                                <p:cTn id="107" presetID="8" presetClass="emph" presetSubtype="0" fill="hold" grpId="1" nodeType="afterEffect">
                                  <p:stCondLst>
                                    <p:cond delay="0"/>
                                  </p:stCondLst>
                                  <p:childTnLst>
                                    <p:animRot by="21600000">
                                      <p:cBhvr>
                                        <p:cTn id="108" dur="1000" fill="hold"/>
                                        <p:tgtEl>
                                          <p:spTgt spid="37"/>
                                        </p:tgtEl>
                                        <p:attrNameLst>
                                          <p:attrName>r</p:attrName>
                                        </p:attrNameLst>
                                      </p:cBhvr>
                                    </p:animRot>
                                  </p:childTnLst>
                                </p:cTn>
                              </p:par>
                            </p:childTnLst>
                          </p:cTn>
                        </p:par>
                      </p:childTnLst>
                    </p:cTn>
                  </p:par>
                  <p:par>
                    <p:cTn id="109" fill="hold">
                      <p:stCondLst>
                        <p:cond delay="indefinite"/>
                      </p:stCondLst>
                      <p:childTnLst>
                        <p:par>
                          <p:cTn id="110" fill="hold">
                            <p:stCondLst>
                              <p:cond delay="0"/>
                            </p:stCondLst>
                            <p:childTnLst>
                              <p:par>
                                <p:cTn id="111" presetID="47" presetClass="exit" presetSubtype="0" fill="hold" grpId="2" nodeType="clickEffect">
                                  <p:stCondLst>
                                    <p:cond delay="0"/>
                                  </p:stCondLst>
                                  <p:childTnLst>
                                    <p:animEffect transition="out" filter="fade">
                                      <p:cBhvr>
                                        <p:cTn id="112" dur="1000"/>
                                        <p:tgtEl>
                                          <p:spTgt spid="42"/>
                                        </p:tgtEl>
                                      </p:cBhvr>
                                    </p:animEffect>
                                    <p:anim calcmode="lin" valueType="num">
                                      <p:cBhvr>
                                        <p:cTn id="113" dur="1000"/>
                                        <p:tgtEl>
                                          <p:spTgt spid="42"/>
                                        </p:tgtEl>
                                        <p:attrNameLst>
                                          <p:attrName>ppt_x</p:attrName>
                                        </p:attrNameLst>
                                      </p:cBhvr>
                                      <p:tavLst>
                                        <p:tav tm="0">
                                          <p:val>
                                            <p:strVal val="ppt_x"/>
                                          </p:val>
                                        </p:tav>
                                        <p:tav tm="100000">
                                          <p:val>
                                            <p:strVal val="ppt_x"/>
                                          </p:val>
                                        </p:tav>
                                      </p:tavLst>
                                    </p:anim>
                                    <p:anim calcmode="lin" valueType="num">
                                      <p:cBhvr>
                                        <p:cTn id="114" dur="1000"/>
                                        <p:tgtEl>
                                          <p:spTgt spid="42"/>
                                        </p:tgtEl>
                                        <p:attrNameLst>
                                          <p:attrName>ppt_y</p:attrName>
                                        </p:attrNameLst>
                                      </p:cBhvr>
                                      <p:tavLst>
                                        <p:tav tm="0">
                                          <p:val>
                                            <p:strVal val="ppt_y"/>
                                          </p:val>
                                        </p:tav>
                                        <p:tav tm="100000">
                                          <p:val>
                                            <p:strVal val="ppt_y-.1"/>
                                          </p:val>
                                        </p:tav>
                                      </p:tavLst>
                                    </p:anim>
                                    <p:set>
                                      <p:cBhvr>
                                        <p:cTn id="115" dur="1" fill="hold">
                                          <p:stCondLst>
                                            <p:cond delay="999"/>
                                          </p:stCondLst>
                                        </p:cTn>
                                        <p:tgtEl>
                                          <p:spTgt spid="42"/>
                                        </p:tgtEl>
                                        <p:attrNameLst>
                                          <p:attrName>style.visibility</p:attrName>
                                        </p:attrNameLst>
                                      </p:cBhvr>
                                      <p:to>
                                        <p:strVal val="hidden"/>
                                      </p:to>
                                    </p:set>
                                  </p:childTnLst>
                                </p:cTn>
                              </p:par>
                              <p:par>
                                <p:cTn id="116" presetID="42" presetClass="entr" presetSubtype="0" fill="hold" grpId="2" nodeType="withEffect">
                                  <p:stCondLst>
                                    <p:cond delay="0"/>
                                  </p:stCondLst>
                                  <p:childTnLst>
                                    <p:set>
                                      <p:cBhvr>
                                        <p:cTn id="117" dur="1" fill="hold">
                                          <p:stCondLst>
                                            <p:cond delay="0"/>
                                          </p:stCondLst>
                                        </p:cTn>
                                        <p:tgtEl>
                                          <p:spTgt spid="43"/>
                                        </p:tgtEl>
                                        <p:attrNameLst>
                                          <p:attrName>style.visibility</p:attrName>
                                        </p:attrNameLst>
                                      </p:cBhvr>
                                      <p:to>
                                        <p:strVal val="visible"/>
                                      </p:to>
                                    </p:set>
                                    <p:animEffect transition="in" filter="fade">
                                      <p:cBhvr>
                                        <p:cTn id="118" dur="1000"/>
                                        <p:tgtEl>
                                          <p:spTgt spid="43"/>
                                        </p:tgtEl>
                                      </p:cBhvr>
                                    </p:animEffect>
                                    <p:anim calcmode="lin" valueType="num">
                                      <p:cBhvr>
                                        <p:cTn id="119" dur="1000" fill="hold"/>
                                        <p:tgtEl>
                                          <p:spTgt spid="43"/>
                                        </p:tgtEl>
                                        <p:attrNameLst>
                                          <p:attrName>ppt_x</p:attrName>
                                        </p:attrNameLst>
                                      </p:cBhvr>
                                      <p:tavLst>
                                        <p:tav tm="0">
                                          <p:val>
                                            <p:strVal val="#ppt_x"/>
                                          </p:val>
                                        </p:tav>
                                        <p:tav tm="100000">
                                          <p:val>
                                            <p:strVal val="#ppt_x"/>
                                          </p:val>
                                        </p:tav>
                                      </p:tavLst>
                                    </p:anim>
                                    <p:anim calcmode="lin" valueType="num">
                                      <p:cBhvr>
                                        <p:cTn id="12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nodeType="clickEffect">
                                  <p:stCondLst>
                                    <p:cond delay="0"/>
                                  </p:stCondLst>
                                  <p:childTnLst>
                                    <p:set>
                                      <p:cBhvr>
                                        <p:cTn id="124" dur="1" fill="hold">
                                          <p:stCondLst>
                                            <p:cond delay="0"/>
                                          </p:stCondLst>
                                        </p:cTn>
                                        <p:tgtEl>
                                          <p:spTgt spid="28"/>
                                        </p:tgtEl>
                                        <p:attrNameLst>
                                          <p:attrName>style.visibility</p:attrName>
                                        </p:attrNameLst>
                                      </p:cBhvr>
                                      <p:to>
                                        <p:strVal val="visible"/>
                                      </p:to>
                                    </p:set>
                                    <p:animEffect transition="in" filter="wipe(left)">
                                      <p:cBhvr>
                                        <p:cTn id="125"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1" animBg="1"/>
      <p:bldP spid="22" grpId="0" animBg="1"/>
      <p:bldP spid="22" grpId="1" animBg="1"/>
      <p:bldP spid="16" grpId="0" animBg="1"/>
      <p:bldP spid="16" grpId="1" animBg="1"/>
      <p:bldP spid="27" grpId="0" animBg="1"/>
      <p:bldP spid="30" grpId="0" animBg="1"/>
      <p:bldP spid="31" grpId="0" animBg="1"/>
      <p:bldP spid="37" grpId="0" animBg="1"/>
      <p:bldP spid="37" grpId="1" animBg="1"/>
      <p:bldP spid="34" grpId="0" animBg="1"/>
      <p:bldP spid="42" grpId="0" animBg="1"/>
      <p:bldP spid="42" grpId="1" animBg="1"/>
      <p:bldP spid="42" grpId="2" animBg="1"/>
      <p:bldP spid="43" grpId="0" animBg="1"/>
      <p:bldP spid="43" grpId="1" animBg="1"/>
      <p:bldP spid="43" grpId="2" animBg="1"/>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40"/>
          <p:cNvGrpSpPr/>
          <p:nvPr/>
        </p:nvGrpSpPr>
        <p:grpSpPr>
          <a:xfrm>
            <a:off x="3429000" y="0"/>
            <a:ext cx="5715000" cy="5105400"/>
            <a:chOff x="2438400" y="457200"/>
            <a:chExt cx="5715000" cy="5105400"/>
          </a:xfrm>
        </p:grpSpPr>
        <p:grpSp>
          <p:nvGrpSpPr>
            <p:cNvPr id="3" name="Group 39"/>
            <p:cNvGrpSpPr/>
            <p:nvPr/>
          </p:nvGrpSpPr>
          <p:grpSpPr>
            <a:xfrm>
              <a:off x="2438400" y="457200"/>
              <a:ext cx="5715000" cy="5105400"/>
              <a:chOff x="2438400" y="457200"/>
              <a:chExt cx="5715000" cy="5105400"/>
            </a:xfrm>
          </p:grpSpPr>
          <p:grpSp>
            <p:nvGrpSpPr>
              <p:cNvPr id="6" name="Group 31"/>
              <p:cNvGrpSpPr/>
              <p:nvPr/>
            </p:nvGrpSpPr>
            <p:grpSpPr>
              <a:xfrm>
                <a:off x="2438400" y="457200"/>
                <a:ext cx="5715000" cy="5105400"/>
                <a:chOff x="2438400" y="457200"/>
                <a:chExt cx="5715000" cy="5105400"/>
              </a:xfrm>
            </p:grpSpPr>
            <p:grpSp>
              <p:nvGrpSpPr>
                <p:cNvPr id="12" name="Group 29"/>
                <p:cNvGrpSpPr/>
                <p:nvPr/>
              </p:nvGrpSpPr>
              <p:grpSpPr>
                <a:xfrm>
                  <a:off x="2438400" y="457200"/>
                  <a:ext cx="5715000" cy="5105400"/>
                  <a:chOff x="2438400" y="457200"/>
                  <a:chExt cx="5715000" cy="5105400"/>
                </a:xfrm>
              </p:grpSpPr>
              <p:pic>
                <p:nvPicPr>
                  <p:cNvPr id="141315" name="Picture 3"/>
                  <p:cNvPicPr preferRelativeResize="0">
                    <a:picLocks noChangeArrowheads="1"/>
                  </p:cNvPicPr>
                  <p:nvPr/>
                </p:nvPicPr>
                <p:blipFill>
                  <a:blip r:embed="rId2"/>
                  <a:srcRect l="22064" t="6667" r="990" b="18889"/>
                  <a:stretch>
                    <a:fillRect/>
                  </a:stretch>
                </p:blipFill>
                <p:spPr bwMode="auto">
                  <a:xfrm>
                    <a:off x="2438400" y="457200"/>
                    <a:ext cx="5715000" cy="5105400"/>
                  </a:xfrm>
                  <a:prstGeom prst="rect">
                    <a:avLst/>
                  </a:prstGeom>
                  <a:noFill/>
                  <a:ln w="50800">
                    <a:solidFill>
                      <a:schemeClr val="tx1"/>
                    </a:solidFill>
                    <a:miter lim="800000"/>
                    <a:headEnd/>
                    <a:tailEnd/>
                  </a:ln>
                  <a:effectLst/>
                </p:spPr>
              </p:pic>
              <p:sp>
                <p:nvSpPr>
                  <p:cNvPr id="17" name="TextBox 16"/>
                  <p:cNvSpPr txBox="1"/>
                  <p:nvPr/>
                </p:nvSpPr>
                <p:spPr>
                  <a:xfrm>
                    <a:off x="2438400" y="457200"/>
                    <a:ext cx="1568250" cy="461665"/>
                  </a:xfrm>
                  <a:prstGeom prst="rect">
                    <a:avLst/>
                  </a:prstGeom>
                  <a:solidFill>
                    <a:srgbClr val="F9F9F9"/>
                  </a:solidFill>
                  <a:ln w="12700">
                    <a:solidFill>
                      <a:schemeClr val="tx1"/>
                    </a:solidFill>
                  </a:ln>
                </p:spPr>
                <p:txBody>
                  <a:bodyPr wrap="none" rtlCol="0">
                    <a:spAutoFit/>
                  </a:bodyPr>
                  <a:lstStyle/>
                  <a:p>
                    <a:r>
                      <a:rPr lang="en-US" sz="2400" b="1" dirty="0" smtClean="0"/>
                      <a:t>POST-1763</a:t>
                    </a:r>
                    <a:endParaRPr lang="en-US" sz="2400" b="1" dirty="0"/>
                  </a:p>
                </p:txBody>
              </p:sp>
              <p:pic>
                <p:nvPicPr>
                  <p:cNvPr id="23" name="Picture 4"/>
                  <p:cNvPicPr>
                    <a:picLocks noChangeAspect="1" noChangeArrowheads="1"/>
                  </p:cNvPicPr>
                  <p:nvPr/>
                </p:nvPicPr>
                <p:blipFill>
                  <a:blip r:embed="rId3"/>
                  <a:srcRect/>
                  <a:stretch>
                    <a:fillRect/>
                  </a:stretch>
                </p:blipFill>
                <p:spPr bwMode="auto">
                  <a:xfrm>
                    <a:off x="2892425" y="5086350"/>
                    <a:ext cx="688975" cy="476250"/>
                  </a:xfrm>
                  <a:prstGeom prst="rect">
                    <a:avLst/>
                  </a:prstGeom>
                  <a:noFill/>
                  <a:ln w="9525">
                    <a:noFill/>
                    <a:miter lim="800000"/>
                    <a:headEnd/>
                    <a:tailEnd/>
                  </a:ln>
                  <a:effectLst/>
                </p:spPr>
              </p:pic>
              <p:pic>
                <p:nvPicPr>
                  <p:cNvPr id="25" name="Picture 3"/>
                  <p:cNvPicPr preferRelativeResize="0">
                    <a:picLocks noChangeArrowheads="1"/>
                  </p:cNvPicPr>
                  <p:nvPr/>
                </p:nvPicPr>
                <p:blipFill>
                  <a:blip r:embed="rId2"/>
                  <a:srcRect l="67206" t="63334" r="2016" b="28889"/>
                  <a:stretch>
                    <a:fillRect/>
                  </a:stretch>
                </p:blipFill>
                <p:spPr bwMode="auto">
                  <a:xfrm>
                    <a:off x="5791200" y="4800600"/>
                    <a:ext cx="2286000" cy="762000"/>
                  </a:xfrm>
                  <a:prstGeom prst="rect">
                    <a:avLst/>
                  </a:prstGeom>
                  <a:noFill/>
                  <a:ln w="9525">
                    <a:noFill/>
                    <a:miter lim="800000"/>
                    <a:headEnd/>
                    <a:tailEnd/>
                  </a:ln>
                  <a:effectLst/>
                </p:spPr>
              </p:pic>
              <p:pic>
                <p:nvPicPr>
                  <p:cNvPr id="26" name="Picture 3"/>
                  <p:cNvPicPr preferRelativeResize="0">
                    <a:picLocks noChangeArrowheads="1"/>
                  </p:cNvPicPr>
                  <p:nvPr/>
                </p:nvPicPr>
                <p:blipFill>
                  <a:blip r:embed="rId4" cstate="print"/>
                  <a:srcRect l="67206" t="63334" r="2016" b="28889"/>
                  <a:stretch>
                    <a:fillRect/>
                  </a:stretch>
                </p:blipFill>
                <p:spPr bwMode="auto">
                  <a:xfrm rot="19625598">
                    <a:off x="5577840" y="4754880"/>
                    <a:ext cx="609600" cy="304800"/>
                  </a:xfrm>
                  <a:prstGeom prst="rect">
                    <a:avLst/>
                  </a:prstGeom>
                  <a:noFill/>
                  <a:ln w="9525">
                    <a:noFill/>
                    <a:miter lim="800000"/>
                    <a:headEnd/>
                    <a:tailEnd/>
                  </a:ln>
                  <a:effectLst/>
                </p:spPr>
              </p:pic>
              <p:pic>
                <p:nvPicPr>
                  <p:cNvPr id="27" name="Picture 3"/>
                  <p:cNvPicPr preferRelativeResize="0">
                    <a:picLocks noChangeArrowheads="1"/>
                  </p:cNvPicPr>
                  <p:nvPr/>
                </p:nvPicPr>
                <p:blipFill>
                  <a:blip r:embed="rId5" cstate="print"/>
                  <a:srcRect l="67206" t="63334" r="2016" b="28889"/>
                  <a:stretch>
                    <a:fillRect/>
                  </a:stretch>
                </p:blipFill>
                <p:spPr bwMode="auto">
                  <a:xfrm>
                    <a:off x="7010400" y="2057400"/>
                    <a:ext cx="990600" cy="304800"/>
                  </a:xfrm>
                  <a:prstGeom prst="rect">
                    <a:avLst/>
                  </a:prstGeom>
                  <a:noFill/>
                  <a:ln w="9525">
                    <a:noFill/>
                    <a:miter lim="800000"/>
                    <a:headEnd/>
                    <a:tailEnd/>
                  </a:ln>
                  <a:effectLst/>
                </p:spPr>
              </p:pic>
              <p:pic>
                <p:nvPicPr>
                  <p:cNvPr id="28" name="Picture 3"/>
                  <p:cNvPicPr preferRelativeResize="0">
                    <a:picLocks noChangeArrowheads="1"/>
                  </p:cNvPicPr>
                  <p:nvPr/>
                </p:nvPicPr>
                <p:blipFill>
                  <a:blip r:embed="rId2"/>
                  <a:srcRect l="67206" t="63334" r="2016" b="28889"/>
                  <a:stretch>
                    <a:fillRect/>
                  </a:stretch>
                </p:blipFill>
                <p:spPr bwMode="auto">
                  <a:xfrm>
                    <a:off x="6611112" y="2514600"/>
                    <a:ext cx="1466088" cy="579120"/>
                  </a:xfrm>
                  <a:prstGeom prst="rect">
                    <a:avLst/>
                  </a:prstGeom>
                  <a:noFill/>
                  <a:ln w="9525">
                    <a:noFill/>
                    <a:miter lim="800000"/>
                    <a:headEnd/>
                    <a:tailEnd/>
                  </a:ln>
                  <a:effectLst/>
                </p:spPr>
              </p:pic>
              <p:pic>
                <p:nvPicPr>
                  <p:cNvPr id="29" name="Picture 3"/>
                  <p:cNvPicPr preferRelativeResize="0">
                    <a:picLocks noChangeArrowheads="1"/>
                  </p:cNvPicPr>
                  <p:nvPr/>
                </p:nvPicPr>
                <p:blipFill>
                  <a:blip r:embed="rId6" cstate="print"/>
                  <a:srcRect l="67206" t="63334" r="2016" b="28889"/>
                  <a:stretch>
                    <a:fillRect/>
                  </a:stretch>
                </p:blipFill>
                <p:spPr bwMode="auto">
                  <a:xfrm rot="20041091">
                    <a:off x="6734992" y="2023140"/>
                    <a:ext cx="367608" cy="218991"/>
                  </a:xfrm>
                  <a:prstGeom prst="rect">
                    <a:avLst/>
                  </a:prstGeom>
                  <a:noFill/>
                  <a:ln w="9525">
                    <a:noFill/>
                    <a:miter lim="800000"/>
                    <a:headEnd/>
                    <a:tailEnd/>
                  </a:ln>
                  <a:effectLst/>
                </p:spPr>
              </p:pic>
            </p:grpSp>
            <p:sp>
              <p:nvSpPr>
                <p:cNvPr id="31" name="TextBox 30"/>
                <p:cNvSpPr txBox="1"/>
                <p:nvPr/>
              </p:nvSpPr>
              <p:spPr>
                <a:xfrm>
                  <a:off x="6391656" y="2057400"/>
                  <a:ext cx="378630" cy="1015663"/>
                </a:xfrm>
                <a:prstGeom prst="rect">
                  <a:avLst/>
                </a:prstGeom>
                <a:noFill/>
              </p:spPr>
              <p:txBody>
                <a:bodyPr wrap="none" rtlCol="0">
                  <a:spAutoFit/>
                </a:bodyPr>
                <a:lstStyle/>
                <a:p>
                  <a:r>
                    <a:rPr lang="en-US" sz="6000" dirty="0" smtClean="0">
                      <a:solidFill>
                        <a:schemeClr val="accent5">
                          <a:lumMod val="40000"/>
                          <a:lumOff val="60000"/>
                        </a:schemeClr>
                      </a:solidFill>
                    </a:rPr>
                    <a:t>.</a:t>
                  </a:r>
                  <a:endParaRPr lang="en-US" sz="6000" dirty="0">
                    <a:solidFill>
                      <a:schemeClr val="accent5">
                        <a:lumMod val="40000"/>
                        <a:lumOff val="60000"/>
                      </a:schemeClr>
                    </a:solidFill>
                  </a:endParaRPr>
                </a:p>
              </p:txBody>
            </p:sp>
          </p:grpSp>
          <p:pic>
            <p:nvPicPr>
              <p:cNvPr id="36" name="Picture 3"/>
              <p:cNvPicPr preferRelativeResize="0">
                <a:picLocks noChangeArrowheads="1"/>
              </p:cNvPicPr>
              <p:nvPr/>
            </p:nvPicPr>
            <p:blipFill>
              <a:blip r:embed="rId2"/>
              <a:srcRect l="31298" t="36667" r="55365" b="61111"/>
              <a:stretch>
                <a:fillRect/>
              </a:stretch>
            </p:blipFill>
            <p:spPr bwMode="auto">
              <a:xfrm>
                <a:off x="4636008" y="3895344"/>
                <a:ext cx="758952" cy="210312"/>
              </a:xfrm>
              <a:prstGeom prst="rect">
                <a:avLst/>
              </a:prstGeom>
              <a:noFill/>
              <a:ln w="50800">
                <a:noFill/>
                <a:miter lim="800000"/>
                <a:headEnd/>
                <a:tailEnd/>
              </a:ln>
              <a:effectLst/>
            </p:spPr>
          </p:pic>
          <p:pic>
            <p:nvPicPr>
              <p:cNvPr id="37" name="Picture 3"/>
              <p:cNvPicPr preferRelativeResize="0">
                <a:picLocks noChangeArrowheads="1"/>
              </p:cNvPicPr>
              <p:nvPr/>
            </p:nvPicPr>
            <p:blipFill>
              <a:blip r:embed="rId7" cstate="print"/>
              <a:srcRect l="31298" t="36667" r="55365" b="61111"/>
              <a:stretch>
                <a:fillRect/>
              </a:stretch>
            </p:blipFill>
            <p:spPr bwMode="auto">
              <a:xfrm>
                <a:off x="5266944" y="3904488"/>
                <a:ext cx="195072" cy="67056"/>
              </a:xfrm>
              <a:prstGeom prst="rect">
                <a:avLst/>
              </a:prstGeom>
              <a:noFill/>
              <a:ln w="50800">
                <a:noFill/>
                <a:miter lim="800000"/>
                <a:headEnd/>
                <a:tailEnd/>
              </a:ln>
              <a:effectLst/>
            </p:spPr>
          </p:pic>
          <p:pic>
            <p:nvPicPr>
              <p:cNvPr id="39" name="Picture 3"/>
              <p:cNvPicPr preferRelativeResize="0">
                <a:picLocks noChangeArrowheads="1"/>
              </p:cNvPicPr>
              <p:nvPr/>
            </p:nvPicPr>
            <p:blipFill>
              <a:blip r:embed="rId7" cstate="print"/>
              <a:srcRect l="31298" t="36667" r="55365" b="61111"/>
              <a:stretch>
                <a:fillRect/>
              </a:stretch>
            </p:blipFill>
            <p:spPr bwMode="auto">
              <a:xfrm rot="6351125">
                <a:off x="4535424" y="3959352"/>
                <a:ext cx="195072" cy="67056"/>
              </a:xfrm>
              <a:prstGeom prst="rect">
                <a:avLst/>
              </a:prstGeom>
              <a:noFill/>
              <a:ln w="50800">
                <a:noFill/>
                <a:miter lim="800000"/>
                <a:headEnd/>
                <a:tailEnd/>
              </a:ln>
              <a:effectLst/>
            </p:spPr>
          </p:pic>
        </p:grpSp>
        <p:sp>
          <p:nvSpPr>
            <p:cNvPr id="38" name="Freeform 37"/>
            <p:cNvSpPr/>
            <p:nvPr/>
          </p:nvSpPr>
          <p:spPr>
            <a:xfrm>
              <a:off x="5298510" y="3883068"/>
              <a:ext cx="100208" cy="219206"/>
            </a:xfrm>
            <a:custGeom>
              <a:avLst/>
              <a:gdLst>
                <a:gd name="connsiteX0" fmla="*/ 0 w 100208"/>
                <a:gd name="connsiteY0" fmla="*/ 219206 h 219206"/>
                <a:gd name="connsiteX1" fmla="*/ 37578 w 100208"/>
                <a:gd name="connsiteY1" fmla="*/ 156576 h 219206"/>
                <a:gd name="connsiteX2" fmla="*/ 31315 w 100208"/>
                <a:gd name="connsiteY2" fmla="*/ 131524 h 219206"/>
                <a:gd name="connsiteX3" fmla="*/ 37578 w 100208"/>
                <a:gd name="connsiteY3" fmla="*/ 112735 h 219206"/>
                <a:gd name="connsiteX4" fmla="*/ 62630 w 100208"/>
                <a:gd name="connsiteY4" fmla="*/ 93946 h 219206"/>
                <a:gd name="connsiteX5" fmla="*/ 50104 w 100208"/>
                <a:gd name="connsiteY5" fmla="*/ 50105 h 219206"/>
                <a:gd name="connsiteX6" fmla="*/ 75156 w 100208"/>
                <a:gd name="connsiteY6" fmla="*/ 37579 h 219206"/>
                <a:gd name="connsiteX7" fmla="*/ 100208 w 100208"/>
                <a:gd name="connsiteY7" fmla="*/ 0 h 219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208" h="219206">
                  <a:moveTo>
                    <a:pt x="0" y="219206"/>
                  </a:moveTo>
                  <a:cubicBezTo>
                    <a:pt x="16179" y="195198"/>
                    <a:pt x="32359" y="171190"/>
                    <a:pt x="37578" y="156576"/>
                  </a:cubicBezTo>
                  <a:cubicBezTo>
                    <a:pt x="42797" y="141962"/>
                    <a:pt x="31315" y="138831"/>
                    <a:pt x="31315" y="131524"/>
                  </a:cubicBezTo>
                  <a:cubicBezTo>
                    <a:pt x="31315" y="124217"/>
                    <a:pt x="32359" y="118998"/>
                    <a:pt x="37578" y="112735"/>
                  </a:cubicBezTo>
                  <a:cubicBezTo>
                    <a:pt x="42797" y="106472"/>
                    <a:pt x="60542" y="104384"/>
                    <a:pt x="62630" y="93946"/>
                  </a:cubicBezTo>
                  <a:cubicBezTo>
                    <a:pt x="64718" y="83508"/>
                    <a:pt x="48016" y="59499"/>
                    <a:pt x="50104" y="50105"/>
                  </a:cubicBezTo>
                  <a:cubicBezTo>
                    <a:pt x="52192" y="40711"/>
                    <a:pt x="66805" y="45930"/>
                    <a:pt x="75156" y="37579"/>
                  </a:cubicBezTo>
                  <a:cubicBezTo>
                    <a:pt x="83507" y="29228"/>
                    <a:pt x="91857" y="14614"/>
                    <a:pt x="100208" y="0"/>
                  </a:cubicBezTo>
                </a:path>
              </a:pathLst>
            </a:custGeom>
            <a:ln w="12700">
              <a:solidFill>
                <a:srgbClr val="008000"/>
              </a:solidFill>
            </a:ln>
            <a:effectLst>
              <a:outerShdw blurRad="12700" dir="5400000" algn="ctr" rotWithShape="0">
                <a:srgbClr val="008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 name="Group 34"/>
          <p:cNvGrpSpPr/>
          <p:nvPr/>
        </p:nvGrpSpPr>
        <p:grpSpPr>
          <a:xfrm>
            <a:off x="0" y="1752600"/>
            <a:ext cx="5715000" cy="5105400"/>
            <a:chOff x="2438400" y="457200"/>
            <a:chExt cx="5715000" cy="5105400"/>
          </a:xfrm>
        </p:grpSpPr>
        <p:grpSp>
          <p:nvGrpSpPr>
            <p:cNvPr id="14" name="Group 33"/>
            <p:cNvGrpSpPr/>
            <p:nvPr/>
          </p:nvGrpSpPr>
          <p:grpSpPr>
            <a:xfrm>
              <a:off x="2438400" y="457200"/>
              <a:ext cx="5715000" cy="5105400"/>
              <a:chOff x="2438400" y="457200"/>
              <a:chExt cx="5715000" cy="5105400"/>
            </a:xfrm>
          </p:grpSpPr>
          <p:grpSp>
            <p:nvGrpSpPr>
              <p:cNvPr id="15" name="Group 23"/>
              <p:cNvGrpSpPr/>
              <p:nvPr/>
            </p:nvGrpSpPr>
            <p:grpSpPr>
              <a:xfrm>
                <a:off x="2438400" y="457200"/>
                <a:ext cx="5715000" cy="5105400"/>
                <a:chOff x="2438400" y="457200"/>
                <a:chExt cx="5715000" cy="5105400"/>
              </a:xfrm>
            </p:grpSpPr>
            <p:grpSp>
              <p:nvGrpSpPr>
                <p:cNvPr id="16" name="Group 5"/>
                <p:cNvGrpSpPr/>
                <p:nvPr/>
              </p:nvGrpSpPr>
              <p:grpSpPr>
                <a:xfrm>
                  <a:off x="2438400" y="457200"/>
                  <a:ext cx="5715000" cy="5105400"/>
                  <a:chOff x="2438400" y="457200"/>
                  <a:chExt cx="5715000" cy="5105400"/>
                </a:xfrm>
              </p:grpSpPr>
              <p:pic>
                <p:nvPicPr>
                  <p:cNvPr id="4" name="Picture 3"/>
                  <p:cNvPicPr preferRelativeResize="0">
                    <a:picLocks noChangeArrowheads="1"/>
                  </p:cNvPicPr>
                  <p:nvPr/>
                </p:nvPicPr>
                <p:blipFill>
                  <a:blip r:embed="rId8"/>
                  <a:srcRect l="22520" t="6918" r="1260" b="18791"/>
                  <a:stretch>
                    <a:fillRect/>
                  </a:stretch>
                </p:blipFill>
                <p:spPr bwMode="auto">
                  <a:xfrm>
                    <a:off x="2438400" y="457200"/>
                    <a:ext cx="5715000" cy="5105400"/>
                  </a:xfrm>
                  <a:prstGeom prst="rect">
                    <a:avLst/>
                  </a:prstGeom>
                  <a:noFill/>
                  <a:ln w="50800">
                    <a:solidFill>
                      <a:schemeClr val="tx1"/>
                    </a:solidFill>
                    <a:miter lim="800000"/>
                    <a:headEnd/>
                    <a:tailEnd/>
                  </a:ln>
                  <a:effectLst/>
                </p:spPr>
              </p:pic>
              <p:sp>
                <p:nvSpPr>
                  <p:cNvPr id="5" name="TextBox 4"/>
                  <p:cNvSpPr txBox="1"/>
                  <p:nvPr/>
                </p:nvSpPr>
                <p:spPr>
                  <a:xfrm>
                    <a:off x="2438400" y="457200"/>
                    <a:ext cx="1388522" cy="461665"/>
                  </a:xfrm>
                  <a:prstGeom prst="rect">
                    <a:avLst/>
                  </a:prstGeom>
                  <a:solidFill>
                    <a:srgbClr val="F9F9F9"/>
                  </a:solidFill>
                  <a:ln w="12700">
                    <a:solidFill>
                      <a:schemeClr val="tx1"/>
                    </a:solidFill>
                  </a:ln>
                </p:spPr>
                <p:txBody>
                  <a:bodyPr wrap="none" rtlCol="0">
                    <a:spAutoFit/>
                  </a:bodyPr>
                  <a:lstStyle/>
                  <a:p>
                    <a:r>
                      <a:rPr lang="en-US" sz="2400" b="1" dirty="0" smtClean="0"/>
                      <a:t>PRE-1763</a:t>
                    </a:r>
                    <a:endParaRPr lang="en-US" sz="2400" b="1" dirty="0"/>
                  </a:p>
                </p:txBody>
              </p:sp>
            </p:grpSp>
            <p:pic>
              <p:nvPicPr>
                <p:cNvPr id="7" name="Picture 6"/>
                <p:cNvPicPr preferRelativeResize="0">
                  <a:picLocks noChangeArrowheads="1"/>
                </p:cNvPicPr>
                <p:nvPr/>
              </p:nvPicPr>
              <p:blipFill>
                <a:blip r:embed="rId8"/>
                <a:srcRect l="67236" t="65686" r="4309" b="28770"/>
                <a:stretch>
                  <a:fillRect/>
                </a:stretch>
              </p:blipFill>
              <p:spPr bwMode="auto">
                <a:xfrm>
                  <a:off x="5852160" y="4724400"/>
                  <a:ext cx="2267712" cy="838200"/>
                </a:xfrm>
                <a:prstGeom prst="rect">
                  <a:avLst/>
                </a:prstGeom>
                <a:noFill/>
                <a:ln w="50800">
                  <a:noFill/>
                  <a:miter lim="800000"/>
                  <a:headEnd/>
                  <a:tailEnd/>
                </a:ln>
                <a:effectLst/>
              </p:spPr>
            </p:pic>
            <p:pic>
              <p:nvPicPr>
                <p:cNvPr id="8" name="Picture 7"/>
                <p:cNvPicPr preferRelativeResize="0">
                  <a:picLocks noChangeArrowheads="1"/>
                </p:cNvPicPr>
                <p:nvPr/>
              </p:nvPicPr>
              <p:blipFill>
                <a:blip r:embed="rId8"/>
                <a:srcRect l="67236" t="65686" r="4309" b="28770"/>
                <a:stretch>
                  <a:fillRect/>
                </a:stretch>
              </p:blipFill>
              <p:spPr bwMode="auto">
                <a:xfrm>
                  <a:off x="5669280" y="4876800"/>
                  <a:ext cx="533400" cy="304800"/>
                </a:xfrm>
                <a:prstGeom prst="rect">
                  <a:avLst/>
                </a:prstGeom>
                <a:noFill/>
                <a:ln w="50800">
                  <a:noFill/>
                  <a:miter lim="800000"/>
                  <a:headEnd/>
                  <a:tailEnd/>
                </a:ln>
                <a:effectLst/>
              </p:spPr>
            </p:pic>
            <p:pic>
              <p:nvPicPr>
                <p:cNvPr id="9" name="Picture 8"/>
                <p:cNvPicPr preferRelativeResize="0">
                  <a:picLocks noChangeArrowheads="1"/>
                </p:cNvPicPr>
                <p:nvPr/>
              </p:nvPicPr>
              <p:blipFill>
                <a:blip r:embed="rId8"/>
                <a:srcRect l="67236" t="65686" r="4309" b="28770"/>
                <a:stretch>
                  <a:fillRect/>
                </a:stretch>
              </p:blipFill>
              <p:spPr bwMode="auto">
                <a:xfrm>
                  <a:off x="6611112" y="2542032"/>
                  <a:ext cx="1447800" cy="609600"/>
                </a:xfrm>
                <a:prstGeom prst="rect">
                  <a:avLst/>
                </a:prstGeom>
                <a:noFill/>
                <a:ln w="50800">
                  <a:noFill/>
                  <a:miter lim="800000"/>
                  <a:headEnd/>
                  <a:tailEnd/>
                </a:ln>
                <a:effectLst/>
              </p:spPr>
            </p:pic>
            <p:pic>
              <p:nvPicPr>
                <p:cNvPr id="10" name="Picture 9"/>
                <p:cNvPicPr preferRelativeResize="0">
                  <a:picLocks noChangeArrowheads="1"/>
                </p:cNvPicPr>
                <p:nvPr/>
              </p:nvPicPr>
              <p:blipFill>
                <a:blip r:embed="rId8"/>
                <a:srcRect l="67236" t="65686" r="4309" b="28770"/>
                <a:stretch>
                  <a:fillRect/>
                </a:stretch>
              </p:blipFill>
              <p:spPr bwMode="auto">
                <a:xfrm>
                  <a:off x="7004304" y="2057400"/>
                  <a:ext cx="914400" cy="304800"/>
                </a:xfrm>
                <a:prstGeom prst="rect">
                  <a:avLst/>
                </a:prstGeom>
                <a:noFill/>
                <a:ln w="50800">
                  <a:noFill/>
                  <a:miter lim="800000"/>
                  <a:headEnd/>
                  <a:tailEnd/>
                </a:ln>
                <a:effectLst/>
              </p:spPr>
            </p:pic>
            <p:pic>
              <p:nvPicPr>
                <p:cNvPr id="11" name="Picture 10"/>
                <p:cNvPicPr preferRelativeResize="0">
                  <a:picLocks noChangeArrowheads="1"/>
                </p:cNvPicPr>
                <p:nvPr/>
              </p:nvPicPr>
              <p:blipFill>
                <a:blip r:embed="rId9" cstate="print"/>
                <a:srcRect l="67236" t="65686" r="4309" b="28770"/>
                <a:stretch>
                  <a:fillRect/>
                </a:stretch>
              </p:blipFill>
              <p:spPr bwMode="auto">
                <a:xfrm rot="20598411">
                  <a:off x="6748272" y="2075688"/>
                  <a:ext cx="411480" cy="102704"/>
                </a:xfrm>
                <a:prstGeom prst="rect">
                  <a:avLst/>
                </a:prstGeom>
                <a:noFill/>
                <a:ln w="50800">
                  <a:noFill/>
                  <a:miter lim="800000"/>
                  <a:headEnd/>
                  <a:tailEnd/>
                </a:ln>
                <a:effectLst/>
              </p:spPr>
            </p:pic>
            <p:pic>
              <p:nvPicPr>
                <p:cNvPr id="1028" name="Picture 4"/>
                <p:cNvPicPr>
                  <a:picLocks noChangeAspect="1" noChangeArrowheads="1"/>
                </p:cNvPicPr>
                <p:nvPr/>
              </p:nvPicPr>
              <p:blipFill>
                <a:blip r:embed="rId3"/>
                <a:srcRect t="16750"/>
                <a:stretch>
                  <a:fillRect/>
                </a:stretch>
              </p:blipFill>
              <p:spPr bwMode="auto">
                <a:xfrm>
                  <a:off x="2895600" y="5093208"/>
                  <a:ext cx="706286" cy="466344"/>
                </a:xfrm>
                <a:prstGeom prst="rect">
                  <a:avLst/>
                </a:prstGeom>
                <a:noFill/>
                <a:ln w="9525">
                  <a:noFill/>
                  <a:miter lim="800000"/>
                  <a:headEnd/>
                  <a:tailEnd/>
                </a:ln>
                <a:effectLst/>
              </p:spPr>
            </p:pic>
          </p:grpSp>
          <p:sp>
            <p:nvSpPr>
              <p:cNvPr id="33" name="TextBox 32"/>
              <p:cNvSpPr txBox="1"/>
              <p:nvPr/>
            </p:nvSpPr>
            <p:spPr>
              <a:xfrm>
                <a:off x="6391656" y="2057400"/>
                <a:ext cx="378630" cy="1015663"/>
              </a:xfrm>
              <a:prstGeom prst="rect">
                <a:avLst/>
              </a:prstGeom>
              <a:noFill/>
            </p:spPr>
            <p:txBody>
              <a:bodyPr wrap="none" rtlCol="0">
                <a:spAutoFit/>
              </a:bodyPr>
              <a:lstStyle/>
              <a:p>
                <a:r>
                  <a:rPr lang="en-US" sz="6000" dirty="0" smtClean="0">
                    <a:solidFill>
                      <a:schemeClr val="accent5">
                        <a:lumMod val="40000"/>
                        <a:lumOff val="60000"/>
                      </a:schemeClr>
                    </a:solidFill>
                  </a:rPr>
                  <a:t>.</a:t>
                </a:r>
                <a:endParaRPr lang="en-US" sz="6000" dirty="0">
                  <a:solidFill>
                    <a:schemeClr val="accent5">
                      <a:lumMod val="40000"/>
                      <a:lumOff val="60000"/>
                    </a:schemeClr>
                  </a:solidFill>
                </a:endParaRPr>
              </a:p>
            </p:txBody>
          </p:sp>
        </p:grpSp>
        <p:pic>
          <p:nvPicPr>
            <p:cNvPr id="19" name="Picture 18"/>
            <p:cNvPicPr preferRelativeResize="0">
              <a:picLocks noChangeArrowheads="1"/>
            </p:cNvPicPr>
            <p:nvPr/>
          </p:nvPicPr>
          <p:blipFill>
            <a:blip r:embed="rId10" cstate="print"/>
            <a:srcRect l="67236" t="65686" r="4309" b="28770"/>
            <a:stretch>
              <a:fillRect/>
            </a:stretch>
          </p:blipFill>
          <p:spPr bwMode="auto">
            <a:xfrm>
              <a:off x="4325112" y="5449824"/>
              <a:ext cx="1179576" cy="109728"/>
            </a:xfrm>
            <a:prstGeom prst="rect">
              <a:avLst/>
            </a:prstGeom>
            <a:noFill/>
            <a:ln w="50800">
              <a:noFill/>
              <a:miter lim="800000"/>
              <a:headEnd/>
              <a:tailEnd/>
            </a:ln>
            <a:effectLst/>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6200" y="829937"/>
            <a:ext cx="6781800" cy="6028063"/>
            <a:chOff x="-76200" y="829937"/>
            <a:chExt cx="6781800" cy="6028063"/>
          </a:xfrm>
        </p:grpSpPr>
        <p:pic>
          <p:nvPicPr>
            <p:cNvPr id="1026" name="Picture 2"/>
            <p:cNvPicPr>
              <a:picLocks noChangeAspect="1" noChangeArrowheads="1"/>
            </p:cNvPicPr>
            <p:nvPr/>
          </p:nvPicPr>
          <p:blipFill>
            <a:blip r:embed="rId2"/>
            <a:srcRect/>
            <a:stretch>
              <a:fillRect/>
            </a:stretch>
          </p:blipFill>
          <p:spPr bwMode="auto">
            <a:xfrm>
              <a:off x="-76200" y="829937"/>
              <a:ext cx="6781800" cy="6028063"/>
            </a:xfrm>
            <a:prstGeom prst="rect">
              <a:avLst/>
            </a:prstGeom>
            <a:noFill/>
            <a:ln w="9525">
              <a:noFill/>
              <a:miter lim="800000"/>
              <a:headEnd/>
              <a:tailEnd/>
            </a:ln>
            <a:effectLst/>
          </p:spPr>
        </p:pic>
        <p:pic>
          <p:nvPicPr>
            <p:cNvPr id="4" name="Picture 2"/>
            <p:cNvPicPr>
              <a:picLocks noChangeAspect="1" noChangeArrowheads="1"/>
            </p:cNvPicPr>
            <p:nvPr/>
          </p:nvPicPr>
          <p:blipFill>
            <a:blip r:embed="rId2"/>
            <a:srcRect l="79775" t="30475" r="1124" b="60676"/>
            <a:stretch>
              <a:fillRect/>
            </a:stretch>
          </p:blipFill>
          <p:spPr bwMode="auto">
            <a:xfrm>
              <a:off x="4343400" y="2133600"/>
              <a:ext cx="2286000" cy="533400"/>
            </a:xfrm>
            <a:prstGeom prst="rect">
              <a:avLst/>
            </a:prstGeom>
            <a:noFill/>
            <a:ln w="9525">
              <a:noFill/>
              <a:miter lim="800000"/>
              <a:headEnd/>
              <a:tailEnd/>
            </a:ln>
            <a:effectLst/>
          </p:spPr>
        </p:pic>
        <p:cxnSp>
          <p:nvCxnSpPr>
            <p:cNvPr id="5" name="Straight Connector 4"/>
            <p:cNvCxnSpPr/>
            <p:nvPr/>
          </p:nvCxnSpPr>
          <p:spPr>
            <a:xfrm>
              <a:off x="4352544" y="2133600"/>
              <a:ext cx="2057400" cy="1588"/>
            </a:xfrm>
            <a:prstGeom prst="line">
              <a:avLst/>
            </a:prstGeom>
            <a:ln w="38100">
              <a:solidFill>
                <a:schemeClr val="bg1">
                  <a:lumMod val="65000"/>
                </a:schemeClr>
              </a:solidFill>
            </a:ln>
            <a:effectLst>
              <a:outerShdw dir="5400000" algn="ctr" rotWithShape="0">
                <a:schemeClr val="bg1">
                  <a:lumMod val="75000"/>
                </a:schemeClr>
              </a:outerShdw>
            </a:effectLst>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a:blip r:embed="rId2"/>
            <a:srcRect l="58427" t="26683" r="34831" b="69525"/>
            <a:stretch>
              <a:fillRect/>
            </a:stretch>
          </p:blipFill>
          <p:spPr bwMode="auto">
            <a:xfrm rot="20767683">
              <a:off x="4196797" y="2559141"/>
              <a:ext cx="457200" cy="302437"/>
            </a:xfrm>
            <a:prstGeom prst="rect">
              <a:avLst/>
            </a:prstGeom>
            <a:noFill/>
            <a:ln w="9525">
              <a:noFill/>
              <a:miter lim="800000"/>
              <a:headEnd/>
              <a:tailEnd/>
            </a:ln>
            <a:effectLst/>
          </p:spPr>
        </p:pic>
      </p:grpSp>
      <p:sp>
        <p:nvSpPr>
          <p:cNvPr id="14" name="TextBox 13"/>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Nation Building		The Settlers</a:t>
            </a:r>
          </a:p>
        </p:txBody>
      </p:sp>
      <p:sp>
        <p:nvSpPr>
          <p:cNvPr id="15" name="TextBox 14"/>
          <p:cNvSpPr txBox="1"/>
          <p:nvPr/>
        </p:nvSpPr>
        <p:spPr>
          <a:xfrm>
            <a:off x="58766" y="914400"/>
            <a:ext cx="3834127" cy="584775"/>
          </a:xfrm>
          <a:prstGeom prst="rect">
            <a:avLst/>
          </a:prstGeom>
          <a:solidFill>
            <a:schemeClr val="bg1"/>
          </a:solidFill>
          <a:ln w="76200">
            <a:solidFill>
              <a:schemeClr val="tx1"/>
            </a:solidFill>
          </a:ln>
        </p:spPr>
        <p:txBody>
          <a:bodyPr wrap="none" rtlCol="0">
            <a:spAutoFit/>
          </a:bodyPr>
          <a:lstStyle/>
          <a:p>
            <a:r>
              <a:rPr lang="en-US" sz="3200" b="1" dirty="0" smtClean="0"/>
              <a:t>1763 – Treaty of Paris</a:t>
            </a:r>
            <a:endParaRPr lang="en-US" sz="3200" b="1" dirty="0"/>
          </a:p>
        </p:txBody>
      </p:sp>
      <p:pic>
        <p:nvPicPr>
          <p:cNvPr id="1030" name="Picture 6" descr="C:\Users\Sandra\AppData\Local\Microsoft\Windows\INetCache\IE\U3FRR2B4\1024px-Xmark01.svg[1].png"/>
          <p:cNvPicPr>
            <a:picLocks noChangeAspect="1" noChangeArrowheads="1"/>
          </p:cNvPicPr>
          <p:nvPr/>
        </p:nvPicPr>
        <p:blipFill>
          <a:blip r:embed="rId3" cstate="print">
            <a:duotone>
              <a:prstClr val="black"/>
              <a:schemeClr val="tx2">
                <a:tint val="45000"/>
                <a:satMod val="400000"/>
              </a:schemeClr>
            </a:duotone>
          </a:blip>
          <a:srcRect/>
          <a:stretch>
            <a:fillRect/>
          </a:stretch>
        </p:blipFill>
        <p:spPr bwMode="auto">
          <a:xfrm>
            <a:off x="4800600" y="1263751"/>
            <a:ext cx="1752600" cy="565049"/>
          </a:xfrm>
          <a:prstGeom prst="rect">
            <a:avLst/>
          </a:prstGeom>
          <a:noFill/>
        </p:spPr>
      </p:pic>
      <p:cxnSp>
        <p:nvCxnSpPr>
          <p:cNvPr id="23" name="Straight Arrow Connector 22"/>
          <p:cNvCxnSpPr/>
          <p:nvPr/>
        </p:nvCxnSpPr>
        <p:spPr>
          <a:xfrm rot="5400000">
            <a:off x="1447800" y="2667000"/>
            <a:ext cx="4038600" cy="2514600"/>
          </a:xfrm>
          <a:prstGeom prst="straightConnector1">
            <a:avLst/>
          </a:prstGeom>
          <a:ln w="76200">
            <a:solidFill>
              <a:schemeClr val="tx1"/>
            </a:solidFill>
            <a:prstDash val="solid"/>
            <a:tailEnd type="triangle" w="lg" len="lg"/>
          </a:ln>
          <a:effectLst>
            <a:outerShdw dist="114300" dir="4800000" algn="ctr" rotWithShape="0">
              <a:srgbClr val="00CC99"/>
            </a:outerShdw>
          </a:effectLst>
        </p:spPr>
        <p:style>
          <a:lnRef idx="1">
            <a:schemeClr val="accent1"/>
          </a:lnRef>
          <a:fillRef idx="0">
            <a:schemeClr val="accent1"/>
          </a:fillRef>
          <a:effectRef idx="0">
            <a:schemeClr val="accent1"/>
          </a:effectRef>
          <a:fontRef idx="minor">
            <a:schemeClr val="tx1"/>
          </a:fontRef>
        </p:style>
      </p:cxnSp>
      <p:pic>
        <p:nvPicPr>
          <p:cNvPr id="28" name="Picture 2"/>
          <p:cNvPicPr>
            <a:picLocks noChangeAspect="1" noChangeArrowheads="1"/>
          </p:cNvPicPr>
          <p:nvPr/>
        </p:nvPicPr>
        <p:blipFill>
          <a:blip r:embed="rId2"/>
          <a:srcRect l="16160" t="37872" r="67416" b="55846"/>
          <a:stretch>
            <a:fillRect/>
          </a:stretch>
        </p:blipFill>
        <p:spPr bwMode="auto">
          <a:xfrm rot="20937261">
            <a:off x="1359670" y="3413647"/>
            <a:ext cx="1580990" cy="477928"/>
          </a:xfrm>
          <a:prstGeom prst="rect">
            <a:avLst/>
          </a:prstGeom>
          <a:noFill/>
          <a:ln w="9525">
            <a:noFill/>
            <a:miter lim="800000"/>
            <a:headEnd/>
            <a:tailEnd/>
          </a:ln>
          <a:effectLst/>
        </p:spPr>
      </p:pic>
      <p:sp>
        <p:nvSpPr>
          <p:cNvPr id="27" name="TextBox 26"/>
          <p:cNvSpPr txBox="1"/>
          <p:nvPr/>
        </p:nvSpPr>
        <p:spPr>
          <a:xfrm>
            <a:off x="1447800" y="3276600"/>
            <a:ext cx="1253869" cy="584775"/>
          </a:xfrm>
          <a:prstGeom prst="rect">
            <a:avLst/>
          </a:prstGeom>
          <a:noFill/>
        </p:spPr>
        <p:txBody>
          <a:bodyPr wrap="none" rtlCol="0">
            <a:spAutoFit/>
          </a:bodyPr>
          <a:lstStyle/>
          <a:p>
            <a:r>
              <a:rPr lang="en-US" sz="3200" dirty="0" smtClean="0">
                <a:ln w="19050">
                  <a:solidFill>
                    <a:schemeClr val="tx1"/>
                  </a:solidFill>
                </a:ln>
                <a:solidFill>
                  <a:srgbClr val="FFC000"/>
                </a:solidFill>
              </a:rPr>
              <a:t>British</a:t>
            </a:r>
            <a:endParaRPr lang="en-US" sz="3200" dirty="0">
              <a:ln w="19050">
                <a:solidFill>
                  <a:schemeClr val="tx1"/>
                </a:solidFill>
              </a:ln>
              <a:solidFill>
                <a:srgbClr val="FFC000"/>
              </a:solidFill>
            </a:endParaRPr>
          </a:p>
        </p:txBody>
      </p:sp>
      <p:pic>
        <p:nvPicPr>
          <p:cNvPr id="32" name="Picture 2"/>
          <p:cNvPicPr>
            <a:picLocks noChangeAspect="1" noChangeArrowheads="1"/>
          </p:cNvPicPr>
          <p:nvPr/>
        </p:nvPicPr>
        <p:blipFill>
          <a:blip r:embed="rId2"/>
          <a:srcRect l="19101" t="77059" r="65169" b="15357"/>
          <a:stretch>
            <a:fillRect/>
          </a:stretch>
        </p:blipFill>
        <p:spPr bwMode="auto">
          <a:xfrm>
            <a:off x="1039516" y="5040086"/>
            <a:ext cx="1371600" cy="446314"/>
          </a:xfrm>
          <a:prstGeom prst="rect">
            <a:avLst/>
          </a:prstGeom>
          <a:noFill/>
          <a:ln w="9525">
            <a:noFill/>
            <a:miter lim="800000"/>
            <a:headEnd/>
            <a:tailEnd/>
          </a:ln>
          <a:effectLst/>
        </p:spPr>
      </p:pic>
      <p:sp>
        <p:nvSpPr>
          <p:cNvPr id="31" name="TextBox 30"/>
          <p:cNvSpPr txBox="1"/>
          <p:nvPr/>
        </p:nvSpPr>
        <p:spPr>
          <a:xfrm>
            <a:off x="1039516" y="4825425"/>
            <a:ext cx="1475084" cy="584775"/>
          </a:xfrm>
          <a:prstGeom prst="rect">
            <a:avLst/>
          </a:prstGeom>
          <a:noFill/>
        </p:spPr>
        <p:txBody>
          <a:bodyPr wrap="none" rtlCol="0">
            <a:spAutoFit/>
          </a:bodyPr>
          <a:lstStyle/>
          <a:p>
            <a:r>
              <a:rPr lang="en-US" sz="3200" dirty="0" smtClean="0">
                <a:ln w="19050">
                  <a:solidFill>
                    <a:schemeClr val="tx1"/>
                  </a:solidFill>
                </a:ln>
                <a:solidFill>
                  <a:srgbClr val="00CC99"/>
                </a:solidFill>
              </a:rPr>
              <a:t>Spanish</a:t>
            </a:r>
            <a:endParaRPr lang="en-US" sz="3200" dirty="0">
              <a:ln w="19050">
                <a:solidFill>
                  <a:schemeClr val="tx1"/>
                </a:solidFill>
              </a:ln>
              <a:solidFill>
                <a:srgbClr val="00CC99"/>
              </a:solidFill>
            </a:endParaRPr>
          </a:p>
        </p:txBody>
      </p:sp>
      <p:cxnSp>
        <p:nvCxnSpPr>
          <p:cNvPr id="19" name="Straight Arrow Connector 18"/>
          <p:cNvCxnSpPr/>
          <p:nvPr/>
        </p:nvCxnSpPr>
        <p:spPr>
          <a:xfrm rot="5400000">
            <a:off x="2476500" y="1562100"/>
            <a:ext cx="2590800" cy="1752600"/>
          </a:xfrm>
          <a:prstGeom prst="straightConnector1">
            <a:avLst/>
          </a:prstGeom>
          <a:ln w="76200">
            <a:solidFill>
              <a:schemeClr val="tx1"/>
            </a:solidFill>
            <a:prstDash val="solid"/>
            <a:tailEnd type="triangle" w="lg" len="lg"/>
          </a:ln>
          <a:effectLst>
            <a:outerShdw dist="114300" dir="4800000" algn="ctr" rotWithShape="0">
              <a:srgbClr val="FFC000"/>
            </a:outerShdw>
          </a:effectLst>
        </p:spPr>
        <p:style>
          <a:lnRef idx="1">
            <a:schemeClr val="accent1"/>
          </a:lnRef>
          <a:fillRef idx="0">
            <a:schemeClr val="accent1"/>
          </a:fillRef>
          <a:effectRef idx="0">
            <a:schemeClr val="accent1"/>
          </a:effectRef>
          <a:fontRef idx="minor">
            <a:schemeClr val="tx1"/>
          </a:fontRef>
        </p:style>
      </p:cxnSp>
      <p:sp useBgFill="1">
        <p:nvSpPr>
          <p:cNvPr id="36" name="TextBox 35"/>
          <p:cNvSpPr txBox="1"/>
          <p:nvPr/>
        </p:nvSpPr>
        <p:spPr>
          <a:xfrm>
            <a:off x="5181600" y="2133600"/>
            <a:ext cx="3962400" cy="523220"/>
          </a:xfrm>
          <a:prstGeom prst="rect">
            <a:avLst/>
          </a:prstGeom>
        </p:spPr>
        <p:txBody>
          <a:bodyPr wrap="square" rtlCol="0">
            <a:spAutoFit/>
          </a:bodyPr>
          <a:lstStyle/>
          <a:p>
            <a:r>
              <a:rPr lang="en-US" sz="2800" b="1" dirty="0" smtClean="0"/>
              <a:t>Building Colonial Empires</a:t>
            </a:r>
          </a:p>
        </p:txBody>
      </p:sp>
      <p:cxnSp>
        <p:nvCxnSpPr>
          <p:cNvPr id="26" name="Straight Arrow Connector 25"/>
          <p:cNvCxnSpPr/>
          <p:nvPr/>
        </p:nvCxnSpPr>
        <p:spPr>
          <a:xfrm>
            <a:off x="6172200" y="3505200"/>
            <a:ext cx="952500" cy="1588"/>
          </a:xfrm>
          <a:prstGeom prst="straightConnector1">
            <a:avLst/>
          </a:prstGeom>
          <a:ln w="76200">
            <a:solidFill>
              <a:schemeClr val="tx1"/>
            </a:solidFill>
            <a:prstDash val="solid"/>
            <a:tailEnd type="triangle" w="lg" len="lg"/>
          </a:ln>
          <a:effectLst>
            <a:outerShdw dist="63500" dir="4800000" algn="ctr" rotWithShape="0">
              <a:srgbClr val="00CC99"/>
            </a:outerShdw>
          </a:effectLst>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057400" y="5715000"/>
            <a:ext cx="990600" cy="7620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
          <p:cNvPicPr>
            <a:picLocks noChangeAspect="1" noChangeArrowheads="1"/>
          </p:cNvPicPr>
          <p:nvPr/>
        </p:nvPicPr>
        <p:blipFill>
          <a:blip r:embed="rId4"/>
          <a:srcRect/>
          <a:stretch>
            <a:fillRect/>
          </a:stretch>
        </p:blipFill>
        <p:spPr bwMode="auto">
          <a:xfrm>
            <a:off x="5105400" y="3441930"/>
            <a:ext cx="4038600" cy="3416070"/>
          </a:xfrm>
          <a:prstGeom prst="rect">
            <a:avLst/>
          </a:prstGeom>
          <a:noFill/>
          <a:ln w="9525">
            <a:noFill/>
            <a:miter lim="800000"/>
            <a:headEnd/>
            <a:tailEnd/>
          </a:ln>
          <a:effectLst/>
        </p:spPr>
      </p:pic>
      <p:sp>
        <p:nvSpPr>
          <p:cNvPr id="33" name="TextBox 32"/>
          <p:cNvSpPr txBox="1"/>
          <p:nvPr/>
        </p:nvSpPr>
        <p:spPr>
          <a:xfrm>
            <a:off x="152400" y="540603"/>
            <a:ext cx="3695242" cy="830997"/>
          </a:xfrm>
          <a:prstGeom prst="rect">
            <a:avLst/>
          </a:prstGeom>
          <a:noFill/>
        </p:spPr>
        <p:txBody>
          <a:bodyPr wrap="none" rtlCol="0">
            <a:spAutoFit/>
          </a:bodyPr>
          <a:lstStyle/>
          <a:p>
            <a:r>
              <a:rPr lang="en-US" sz="4800" dirty="0" smtClean="0">
                <a:ln w="19050">
                  <a:solidFill>
                    <a:schemeClr val="tx1"/>
                  </a:solidFill>
                </a:ln>
                <a:solidFill>
                  <a:srgbClr val="00CC99"/>
                </a:solidFill>
              </a:rPr>
              <a:t>Spanish Lands</a:t>
            </a:r>
            <a:endParaRPr lang="en-US" sz="4800" dirty="0">
              <a:ln w="19050">
                <a:solidFill>
                  <a:schemeClr val="tx1"/>
                </a:solidFill>
              </a:ln>
              <a:solidFill>
                <a:srgbClr val="00CC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wipe(left)">
                                      <p:cBhvr>
                                        <p:cTn id="7" dur="10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1000"/>
                                        <p:tgtEl>
                                          <p:spTgt spid="19"/>
                                        </p:tgtEl>
                                      </p:cBhvr>
                                    </p:animEffect>
                                  </p:childTnLst>
                                </p:cTn>
                              </p:par>
                            </p:childTnLst>
                          </p:cTn>
                        </p:par>
                        <p:par>
                          <p:cTn id="13" fill="hold">
                            <p:stCondLst>
                              <p:cond delay="1000"/>
                            </p:stCondLst>
                            <p:childTnLst>
                              <p:par>
                                <p:cTn id="14" presetID="53" presetClass="entr" presetSubtype="0"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p:cTn id="16" dur="1000" fill="hold"/>
                                        <p:tgtEl>
                                          <p:spTgt spid="27"/>
                                        </p:tgtEl>
                                        <p:attrNameLst>
                                          <p:attrName>ppt_w</p:attrName>
                                        </p:attrNameLst>
                                      </p:cBhvr>
                                      <p:tavLst>
                                        <p:tav tm="0">
                                          <p:val>
                                            <p:fltVal val="0"/>
                                          </p:val>
                                        </p:tav>
                                        <p:tav tm="100000">
                                          <p:val>
                                            <p:strVal val="#ppt_w"/>
                                          </p:val>
                                        </p:tav>
                                      </p:tavLst>
                                    </p:anim>
                                    <p:anim calcmode="lin" valueType="num">
                                      <p:cBhvr>
                                        <p:cTn id="17" dur="1000" fill="hold"/>
                                        <p:tgtEl>
                                          <p:spTgt spid="27"/>
                                        </p:tgtEl>
                                        <p:attrNameLst>
                                          <p:attrName>ppt_h</p:attrName>
                                        </p:attrNameLst>
                                      </p:cBhvr>
                                      <p:tavLst>
                                        <p:tav tm="0">
                                          <p:val>
                                            <p:fltVal val="0"/>
                                          </p:val>
                                        </p:tav>
                                        <p:tav tm="100000">
                                          <p:val>
                                            <p:strVal val="#ppt_h"/>
                                          </p:val>
                                        </p:tav>
                                      </p:tavLst>
                                    </p:anim>
                                    <p:animEffect transition="in" filter="fade">
                                      <p:cBhvr>
                                        <p:cTn id="18" dur="1000"/>
                                        <p:tgtEl>
                                          <p:spTgt spid="27"/>
                                        </p:tgtEl>
                                      </p:cBhvr>
                                    </p:animEffect>
                                  </p:childTnLst>
                                </p:cTn>
                              </p:par>
                              <p:par>
                                <p:cTn id="19" presetID="10"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1000"/>
                                        <p:tgtEl>
                                          <p:spTgt spid="23"/>
                                        </p:tgtEl>
                                      </p:cBhvr>
                                    </p:animEffect>
                                  </p:childTnLst>
                                </p:cTn>
                              </p:par>
                            </p:childTnLst>
                          </p:cTn>
                        </p:par>
                        <p:par>
                          <p:cTn id="27" fill="hold">
                            <p:stCondLst>
                              <p:cond delay="1000"/>
                            </p:stCondLst>
                            <p:childTnLst>
                              <p:par>
                                <p:cTn id="28" presetID="53" presetClass="entr" presetSubtype="0"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Effect transition="in" filter="fade">
                                      <p:cBhvr>
                                        <p:cTn id="32" dur="1000"/>
                                        <p:tgtEl>
                                          <p:spTgt spid="31"/>
                                        </p:tgtEl>
                                      </p:cBhvr>
                                    </p:animEffect>
                                  </p:childTnLst>
                                </p:cTn>
                              </p:par>
                              <p:par>
                                <p:cTn id="33" presetID="10"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left)">
                                      <p:cBhvr>
                                        <p:cTn id="40" dur="1000"/>
                                        <p:tgtEl>
                                          <p:spTgt spid="36"/>
                                        </p:tgtEl>
                                      </p:cBhvr>
                                    </p:animEffect>
                                  </p:childTnLst>
                                </p:cTn>
                              </p:par>
                            </p:childTnLst>
                          </p:cTn>
                        </p:par>
                        <p:par>
                          <p:cTn id="41" fill="hold">
                            <p:stCondLst>
                              <p:cond delay="1000"/>
                            </p:stCondLst>
                            <p:childTnLst>
                              <p:par>
                                <p:cTn id="42" presetID="63" presetClass="path" presetSubtype="0" accel="50000" decel="50000" fill="hold" grpId="1" nodeType="afterEffect">
                                  <p:stCondLst>
                                    <p:cond delay="0"/>
                                  </p:stCondLst>
                                  <p:childTnLst>
                                    <p:animMotion origin="layout" path="M 2.77778E-7 -3.7037E-7 L 0.62309 -0.08704 " pathEditMode="relative" rAng="0" ptsTypes="AA">
                                      <p:cBhvr>
                                        <p:cTn id="43" dur="1000" fill="hold"/>
                                        <p:tgtEl>
                                          <p:spTgt spid="27"/>
                                        </p:tgtEl>
                                        <p:attrNameLst>
                                          <p:attrName>ppt_x</p:attrName>
                                          <p:attrName>ppt_y</p:attrName>
                                        </p:attrNameLst>
                                      </p:cBhvr>
                                      <p:rCtr x="311" y="-44"/>
                                    </p:animMotion>
                                  </p:childTnLst>
                                </p:cTn>
                              </p:par>
                              <p:par>
                                <p:cTn id="44" presetID="63" presetClass="path" presetSubtype="0" accel="50000" decel="50000" fill="hold" grpId="1" nodeType="withEffect">
                                  <p:stCondLst>
                                    <p:cond delay="0"/>
                                  </p:stCondLst>
                                  <p:childTnLst>
                                    <p:animMotion origin="layout" path="M -8.33333E-7 -4.07407E-6 L 0.6724 -0.24421 " pathEditMode="relative" rAng="0" ptsTypes="AA">
                                      <p:cBhvr>
                                        <p:cTn id="45" dur="1000" fill="hold"/>
                                        <p:tgtEl>
                                          <p:spTgt spid="31"/>
                                        </p:tgtEl>
                                        <p:attrNameLst>
                                          <p:attrName>ppt_x</p:attrName>
                                          <p:attrName>ppt_y</p:attrName>
                                        </p:attrNameLst>
                                      </p:cBhvr>
                                      <p:rCtr x="336" y="-122"/>
                                    </p:animMotion>
                                  </p:childTnLst>
                                </p:cTn>
                              </p:par>
                              <p:par>
                                <p:cTn id="46" presetID="10" presetClass="exit" presetSubtype="0" fill="hold" nodeType="withEffect">
                                  <p:stCondLst>
                                    <p:cond delay="0"/>
                                  </p:stCondLst>
                                  <p:childTnLst>
                                    <p:animEffect transition="out" filter="fade">
                                      <p:cBhvr>
                                        <p:cTn id="47" dur="1000"/>
                                        <p:tgtEl>
                                          <p:spTgt spid="19"/>
                                        </p:tgtEl>
                                      </p:cBhvr>
                                    </p:animEffect>
                                    <p:set>
                                      <p:cBhvr>
                                        <p:cTn id="48" dur="1" fill="hold">
                                          <p:stCondLst>
                                            <p:cond delay="999"/>
                                          </p:stCondLst>
                                        </p:cTn>
                                        <p:tgtEl>
                                          <p:spTgt spid="19"/>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1000"/>
                                        <p:tgtEl>
                                          <p:spTgt spid="23"/>
                                        </p:tgtEl>
                                      </p:cBhvr>
                                    </p:animEffect>
                                    <p:set>
                                      <p:cBhvr>
                                        <p:cTn id="51" dur="1" fill="hold">
                                          <p:stCondLst>
                                            <p:cond delay="999"/>
                                          </p:stCondLst>
                                        </p:cTn>
                                        <p:tgtEl>
                                          <p:spTgt spid="2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left)">
                                      <p:cBhvr>
                                        <p:cTn id="56" dur="10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3"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wipe(left)">
                                      <p:cBhvr>
                                        <p:cTn id="61" dur="1000"/>
                                        <p:tgtEl>
                                          <p:spTgt spid="29"/>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mph" presetSubtype="0" fill="hold" grpId="0" nodeType="clickEffect">
                                  <p:stCondLst>
                                    <p:cond delay="0"/>
                                  </p:stCondLst>
                                  <p:childTnLst>
                                    <p:animScale>
                                      <p:cBhvr>
                                        <p:cTn id="65" dur="1000" fill="hold"/>
                                        <p:tgtEl>
                                          <p:spTgt spid="29"/>
                                        </p:tgtEl>
                                      </p:cBhvr>
                                      <p:by x="300000" y="300000"/>
                                    </p:animScale>
                                  </p:childTnLst>
                                </p:cTn>
                              </p:par>
                              <p:par>
                                <p:cTn id="66" presetID="63" presetClass="path" presetSubtype="0" accel="50000" decel="50000" fill="hold" grpId="1" nodeType="withEffect">
                                  <p:stCondLst>
                                    <p:cond delay="0"/>
                                  </p:stCondLst>
                                  <p:childTnLst>
                                    <p:animMotion origin="layout" path="M 0 1.11111E-6 L 0.52083 -0.16667 " pathEditMode="relative" rAng="0" ptsTypes="AA">
                                      <p:cBhvr>
                                        <p:cTn id="67" dur="1000" fill="hold"/>
                                        <p:tgtEl>
                                          <p:spTgt spid="29"/>
                                        </p:tgtEl>
                                        <p:attrNameLst>
                                          <p:attrName>ppt_x</p:attrName>
                                          <p:attrName>ppt_y</p:attrName>
                                        </p:attrNameLst>
                                      </p:cBhvr>
                                      <p:rCtr x="260" y="-83"/>
                                    </p:animMotion>
                                  </p:childTnLst>
                                </p:cTn>
                              </p:par>
                              <p:par>
                                <p:cTn id="68" presetID="10" presetClass="exit" presetSubtype="0" fill="hold" nodeType="withEffect">
                                  <p:stCondLst>
                                    <p:cond delay="0"/>
                                  </p:stCondLst>
                                  <p:childTnLst>
                                    <p:animEffect transition="out" filter="fade">
                                      <p:cBhvr>
                                        <p:cTn id="69" dur="1000"/>
                                        <p:tgtEl>
                                          <p:spTgt spid="7"/>
                                        </p:tgtEl>
                                      </p:cBhvr>
                                    </p:animEffect>
                                    <p:set>
                                      <p:cBhvr>
                                        <p:cTn id="70" dur="1" fill="hold">
                                          <p:stCondLst>
                                            <p:cond delay="999"/>
                                          </p:stCondLst>
                                        </p:cTn>
                                        <p:tgtEl>
                                          <p:spTgt spid="7"/>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1000"/>
                                        <p:tgtEl>
                                          <p:spTgt spid="26"/>
                                        </p:tgtEl>
                                      </p:cBhvr>
                                    </p:animEffect>
                                    <p:set>
                                      <p:cBhvr>
                                        <p:cTn id="73" dur="1" fill="hold">
                                          <p:stCondLst>
                                            <p:cond delay="999"/>
                                          </p:stCondLst>
                                        </p:cTn>
                                        <p:tgtEl>
                                          <p:spTgt spid="26"/>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1000"/>
                                        <p:tgtEl>
                                          <p:spTgt spid="27"/>
                                        </p:tgtEl>
                                      </p:cBhvr>
                                    </p:animEffect>
                                    <p:set>
                                      <p:cBhvr>
                                        <p:cTn id="76" dur="1" fill="hold">
                                          <p:stCondLst>
                                            <p:cond delay="999"/>
                                          </p:stCondLst>
                                        </p:cTn>
                                        <p:tgtEl>
                                          <p:spTgt spid="27"/>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36"/>
                                        </p:tgtEl>
                                      </p:cBhvr>
                                    </p:animEffect>
                                    <p:set>
                                      <p:cBhvr>
                                        <p:cTn id="79" dur="1" fill="hold">
                                          <p:stCondLst>
                                            <p:cond delay="999"/>
                                          </p:stCondLst>
                                        </p:cTn>
                                        <p:tgtEl>
                                          <p:spTgt spid="36"/>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1000"/>
                                        <p:tgtEl>
                                          <p:spTgt spid="1030"/>
                                        </p:tgtEl>
                                      </p:cBhvr>
                                    </p:animEffect>
                                    <p:set>
                                      <p:cBhvr>
                                        <p:cTn id="82" dur="1" fill="hold">
                                          <p:stCondLst>
                                            <p:cond delay="999"/>
                                          </p:stCondLst>
                                        </p:cTn>
                                        <p:tgtEl>
                                          <p:spTgt spid="103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1000"/>
                                        <p:tgtEl>
                                          <p:spTgt spid="28"/>
                                        </p:tgtEl>
                                      </p:cBhvr>
                                    </p:animEffect>
                                    <p:set>
                                      <p:cBhvr>
                                        <p:cTn id="85" dur="1" fill="hold">
                                          <p:stCondLst>
                                            <p:cond delay="999"/>
                                          </p:stCondLst>
                                        </p:cTn>
                                        <p:tgtEl>
                                          <p:spTgt spid="28"/>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1000"/>
                                        <p:tgtEl>
                                          <p:spTgt spid="15"/>
                                        </p:tgtEl>
                                      </p:cBhvr>
                                    </p:animEffect>
                                    <p:set>
                                      <p:cBhvr>
                                        <p:cTn id="88" dur="1" fill="hold">
                                          <p:stCondLst>
                                            <p:cond delay="9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1000"/>
                                        <p:tgtEl>
                                          <p:spTgt spid="32"/>
                                        </p:tgtEl>
                                      </p:cBhvr>
                                    </p:animEffect>
                                    <p:set>
                                      <p:cBhvr>
                                        <p:cTn id="91" dur="1" fill="hold">
                                          <p:stCondLst>
                                            <p:cond delay="999"/>
                                          </p:stCondLst>
                                        </p:cTn>
                                        <p:tgtEl>
                                          <p:spTgt spid="32"/>
                                        </p:tgtEl>
                                        <p:attrNameLst>
                                          <p:attrName>style.visibility</p:attrName>
                                        </p:attrNameLst>
                                      </p:cBhvr>
                                      <p:to>
                                        <p:strVal val="hidden"/>
                                      </p:to>
                                    </p:set>
                                  </p:childTnLst>
                                </p:cTn>
                              </p:par>
                              <p:par>
                                <p:cTn id="92" presetID="35" presetClass="path" presetSubtype="0" accel="50000" decel="50000" fill="hold" grpId="3" nodeType="withEffect">
                                  <p:stCondLst>
                                    <p:cond delay="0"/>
                                  </p:stCondLst>
                                  <p:childTnLst>
                                    <p:animMotion origin="layout" path="M 0.66406 -0.2463 L -0.0276 -0.61297 " pathEditMode="relative" rAng="0" ptsTypes="AA">
                                      <p:cBhvr>
                                        <p:cTn id="93" dur="1000" fill="hold"/>
                                        <p:tgtEl>
                                          <p:spTgt spid="31"/>
                                        </p:tgtEl>
                                        <p:attrNameLst>
                                          <p:attrName>ppt_x</p:attrName>
                                          <p:attrName>ppt_y</p:attrName>
                                        </p:attrNameLst>
                                      </p:cBhvr>
                                      <p:rCtr x="-346" y="-183"/>
                                    </p:animMotion>
                                  </p:childTnLst>
                                </p:cTn>
                              </p:par>
                              <p:par>
                                <p:cTn id="94" presetID="10" presetClass="exit" presetSubtype="0" fill="hold" grpId="2" nodeType="withEffect">
                                  <p:stCondLst>
                                    <p:cond delay="500"/>
                                  </p:stCondLst>
                                  <p:childTnLst>
                                    <p:animEffect transition="out" filter="fade">
                                      <p:cBhvr>
                                        <p:cTn id="95" dur="1000"/>
                                        <p:tgtEl>
                                          <p:spTgt spid="31"/>
                                        </p:tgtEl>
                                      </p:cBhvr>
                                    </p:animEffect>
                                    <p:set>
                                      <p:cBhvr>
                                        <p:cTn id="96" dur="1" fill="hold">
                                          <p:stCondLst>
                                            <p:cond delay="999"/>
                                          </p:stCondLst>
                                        </p:cTn>
                                        <p:tgtEl>
                                          <p:spTgt spid="31"/>
                                        </p:tgtEl>
                                        <p:attrNameLst>
                                          <p:attrName>style.visibility</p:attrName>
                                        </p:attrNameLst>
                                      </p:cBhvr>
                                      <p:to>
                                        <p:strVal val="hidden"/>
                                      </p:to>
                                    </p:set>
                                  </p:childTnLst>
                                </p:cTn>
                              </p:par>
                              <p:par>
                                <p:cTn id="97" presetID="10" presetClass="exit" presetSubtype="0" fill="hold" grpId="2" nodeType="withEffect">
                                  <p:stCondLst>
                                    <p:cond delay="500"/>
                                  </p:stCondLst>
                                  <p:childTnLst>
                                    <p:animEffect transition="out" filter="fade">
                                      <p:cBhvr>
                                        <p:cTn id="98" dur="1000"/>
                                        <p:tgtEl>
                                          <p:spTgt spid="29"/>
                                        </p:tgtEl>
                                      </p:cBhvr>
                                    </p:animEffect>
                                    <p:set>
                                      <p:cBhvr>
                                        <p:cTn id="99" dur="1" fill="hold">
                                          <p:stCondLst>
                                            <p:cond delay="999"/>
                                          </p:stCondLst>
                                        </p:cTn>
                                        <p:tgtEl>
                                          <p:spTgt spid="29"/>
                                        </p:tgtEl>
                                        <p:attrNameLst>
                                          <p:attrName>style.visibility</p:attrName>
                                        </p:attrNameLst>
                                      </p:cBhvr>
                                      <p:to>
                                        <p:strVal val="hidden"/>
                                      </p:to>
                                    </p:set>
                                  </p:childTnLst>
                                </p:cTn>
                              </p:par>
                              <p:par>
                                <p:cTn id="100" presetID="10" presetClass="entr" presetSubtype="0" fill="hold" nodeType="withEffect">
                                  <p:stCondLst>
                                    <p:cond delay="500"/>
                                  </p:stCondLst>
                                  <p:childTnLst>
                                    <p:set>
                                      <p:cBhvr>
                                        <p:cTn id="101" dur="1" fill="hold">
                                          <p:stCondLst>
                                            <p:cond delay="0"/>
                                          </p:stCondLst>
                                        </p:cTn>
                                        <p:tgtEl>
                                          <p:spTgt spid="30"/>
                                        </p:tgtEl>
                                        <p:attrNameLst>
                                          <p:attrName>style.visibility</p:attrName>
                                        </p:attrNameLst>
                                      </p:cBhvr>
                                      <p:to>
                                        <p:strVal val="visible"/>
                                      </p:to>
                                    </p:set>
                                    <p:animEffect transition="in" filter="fade">
                                      <p:cBhvr>
                                        <p:cTn id="102" dur="1000"/>
                                        <p:tgtEl>
                                          <p:spTgt spid="30"/>
                                        </p:tgtEl>
                                      </p:cBhvr>
                                    </p:animEffect>
                                  </p:childTnLst>
                                </p:cTn>
                              </p:par>
                              <p:par>
                                <p:cTn id="103" presetID="10" presetClass="entr" presetSubtype="0" fill="hold" grpId="0" nodeType="withEffect">
                                  <p:stCondLst>
                                    <p:cond delay="500"/>
                                  </p:stCondLst>
                                  <p:childTnLst>
                                    <p:set>
                                      <p:cBhvr>
                                        <p:cTn id="104" dur="1" fill="hold">
                                          <p:stCondLst>
                                            <p:cond delay="0"/>
                                          </p:stCondLst>
                                        </p:cTn>
                                        <p:tgtEl>
                                          <p:spTgt spid="33"/>
                                        </p:tgtEl>
                                        <p:attrNameLst>
                                          <p:attrName>style.visibility</p:attrName>
                                        </p:attrNameLst>
                                      </p:cBhvr>
                                      <p:to>
                                        <p:strVal val="visible"/>
                                      </p:to>
                                    </p:set>
                                    <p:animEffect transition="in" filter="fade">
                                      <p:cBhvr>
                                        <p:cTn id="105"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7" grpId="0"/>
      <p:bldP spid="27" grpId="1"/>
      <p:bldP spid="27" grpId="2"/>
      <p:bldP spid="31" grpId="0"/>
      <p:bldP spid="31" grpId="1"/>
      <p:bldP spid="31" grpId="2"/>
      <p:bldP spid="31" grpId="3"/>
      <p:bldP spid="36" grpId="0" animBg="1"/>
      <p:bldP spid="36" grpId="1" animBg="1"/>
      <p:bldP spid="29" grpId="0" animBg="1"/>
      <p:bldP spid="29" grpId="1" animBg="1"/>
      <p:bldP spid="29" grpId="2" animBg="1"/>
      <p:bldP spid="29" grpId="3" animBg="1"/>
      <p:bldP spid="33" grpId="0"/>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2031325"/>
          </a:xfrm>
          <a:prstGeom prst="rect">
            <a:avLst/>
          </a:prstGeom>
        </p:spPr>
        <p:txBody>
          <a:bodyPr wrap="square">
            <a:spAutoFit/>
          </a:bodyPr>
          <a:lstStyle/>
          <a:p>
            <a:r>
              <a:rPr lang="en-US" dirty="0" smtClean="0">
                <a:hlinkClick r:id="rId2"/>
              </a:rPr>
              <a:t>http://www.landscapeofgrandpre.ca/deportation-and-new-settlement-1755ndash1810.html</a:t>
            </a:r>
            <a:endParaRPr lang="en-US" dirty="0" smtClean="0"/>
          </a:p>
          <a:p>
            <a:r>
              <a:rPr lang="en-US" dirty="0" smtClean="0"/>
              <a:t>	 Acadians had settled in Louisiana as early as 1764. Some families came from Nova Scotia via Santo Domingo, in 1764–1765, while most of the other families went directly from Maryland and from other Anglo-American colonies, through the Caribbean. They were joined in 1785 by the large group from France that had not succeeded in resettling among the French. Acadians were concentrated principally in southern Louisiana and exerted much influence in politics and in the economy. </a:t>
            </a:r>
            <a:endParaRPr lang="en-US" dirty="0"/>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5632311"/>
          </a:xfrm>
          <a:prstGeom prst="rect">
            <a:avLst/>
          </a:prstGeom>
        </p:spPr>
        <p:txBody>
          <a:bodyPr wrap="square">
            <a:spAutoFit/>
          </a:bodyPr>
          <a:lstStyle/>
          <a:p>
            <a:r>
              <a:rPr lang="en-US" dirty="0" smtClean="0">
                <a:hlinkClick r:id="rId2"/>
              </a:rPr>
              <a:t>https://www.thecanadianencyclopedia.ca/en/article/the-deportation-of-the-acadians-feature</a:t>
            </a:r>
            <a:endParaRPr lang="en-US" dirty="0" smtClean="0"/>
          </a:p>
          <a:p>
            <a:r>
              <a:rPr lang="en-US" dirty="0" smtClean="0"/>
              <a:t>	Between 1755 and 1763, approximately 10,000 Acadians were deported. They were shipped to many points around the Atlantic. Large numbers were landed in the English colonies, others in France or the Caribbean. Thousands died of disease or starvation in the squalid conditions on board ship. To make matters worse, the inhabitants of the English colonies, who had not been informed of the imminent arrival of disease-ridden refugees, were furious. Many Acadians were forced, like the legendary Evangeline of Longfellow's poem, to wander interminably in search of loved ones or a home.</a:t>
            </a:r>
          </a:p>
          <a:p>
            <a:r>
              <a:rPr lang="en-US" dirty="0" smtClean="0"/>
              <a:t>	Although the Acadians were not actually shipped to Louisiana by the British, many were attracted to the area by the familiarity of the language and remained to develop the culture now known as "Cajun.“</a:t>
            </a:r>
          </a:p>
          <a:p>
            <a:r>
              <a:rPr lang="en-US" dirty="0" smtClean="0"/>
              <a:t>	The migrations of the Acadians to a new Acadia continued into the 1820s. Throughout the ordeal they maintained their sense of identity, as indeed they do today ‒ a remarkable demonstration of human will in the face of cruelty.</a:t>
            </a:r>
          </a:p>
          <a:p>
            <a:r>
              <a:rPr lang="en-US" dirty="0" smtClean="0"/>
              <a:t>	Some Acadians resisted, notably Joseph </a:t>
            </a:r>
            <a:r>
              <a:rPr lang="en-US" dirty="0" err="1" smtClean="0"/>
              <a:t>Beausoleil</a:t>
            </a:r>
            <a:r>
              <a:rPr lang="en-US" dirty="0" smtClean="0"/>
              <a:t> Brossard, who launched a number of retaliatory raids against the British troops. Many escaped to the forests, where the British continued to hunt them down for the next five years. A group of 1,500 fled for New France, others to Cape Breton and the upper reaches of the </a:t>
            </a:r>
            <a:r>
              <a:rPr lang="en-US" dirty="0" err="1" smtClean="0"/>
              <a:t>Peticoudiac</a:t>
            </a:r>
            <a:r>
              <a:rPr lang="en-US" dirty="0" smtClean="0"/>
              <a:t> River. Of some 3,100 Acadians deported after the fall of </a:t>
            </a:r>
            <a:r>
              <a:rPr lang="en-US" dirty="0" err="1" smtClean="0"/>
              <a:t>Louisbourg</a:t>
            </a:r>
            <a:r>
              <a:rPr lang="en-US" dirty="0" smtClean="0"/>
              <a:t> in 1758, an estimated 1,649 died by drowning or disease, a fatality rate of 53 per cent</a:t>
            </a:r>
            <a:endParaRPr lang="en-US" dirty="0"/>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srcRect/>
          <a:stretch>
            <a:fillRect/>
          </a:stretch>
        </p:blipFill>
        <p:spPr bwMode="auto">
          <a:xfrm>
            <a:off x="5105400" y="3441930"/>
            <a:ext cx="4038600" cy="3416070"/>
          </a:xfrm>
          <a:prstGeom prst="rect">
            <a:avLst/>
          </a:prstGeom>
          <a:noFill/>
          <a:ln w="9525">
            <a:noFill/>
            <a:miter lim="800000"/>
            <a:headEnd/>
            <a:tailEnd/>
          </a:ln>
          <a:effectLst/>
        </p:spPr>
      </p:pic>
      <p:sp>
        <p:nvSpPr>
          <p:cNvPr id="24" name="Freeform 23"/>
          <p:cNvSpPr/>
          <p:nvPr/>
        </p:nvSpPr>
        <p:spPr>
          <a:xfrm>
            <a:off x="6172200" y="5486400"/>
            <a:ext cx="3192517" cy="880241"/>
          </a:xfrm>
          <a:custGeom>
            <a:avLst/>
            <a:gdLst>
              <a:gd name="connsiteX0" fmla="*/ 3042745 w 3042745"/>
              <a:gd name="connsiteY0" fmla="*/ 599090 h 754117"/>
              <a:gd name="connsiteX1" fmla="*/ 2270235 w 3042745"/>
              <a:gd name="connsiteY1" fmla="*/ 740979 h 754117"/>
              <a:gd name="connsiteX2" fmla="*/ 1213945 w 3042745"/>
              <a:gd name="connsiteY2" fmla="*/ 520262 h 754117"/>
              <a:gd name="connsiteX3" fmla="*/ 0 w 3042745"/>
              <a:gd name="connsiteY3" fmla="*/ 0 h 754117"/>
            </a:gdLst>
            <a:ahLst/>
            <a:cxnLst>
              <a:cxn ang="0">
                <a:pos x="connsiteX0" y="connsiteY0"/>
              </a:cxn>
              <a:cxn ang="0">
                <a:pos x="connsiteX1" y="connsiteY1"/>
              </a:cxn>
              <a:cxn ang="0">
                <a:pos x="connsiteX2" y="connsiteY2"/>
              </a:cxn>
              <a:cxn ang="0">
                <a:pos x="connsiteX3" y="connsiteY3"/>
              </a:cxn>
            </a:cxnLst>
            <a:rect l="l" t="t" r="r" b="b"/>
            <a:pathLst>
              <a:path w="3042745" h="754117">
                <a:moveTo>
                  <a:pt x="3042745" y="599090"/>
                </a:moveTo>
                <a:cubicBezTo>
                  <a:pt x="2808890" y="676603"/>
                  <a:pt x="2575035" y="754117"/>
                  <a:pt x="2270235" y="740979"/>
                </a:cubicBezTo>
                <a:cubicBezTo>
                  <a:pt x="1965435" y="727841"/>
                  <a:pt x="1592318" y="643759"/>
                  <a:pt x="1213945" y="520262"/>
                </a:cubicBezTo>
                <a:cubicBezTo>
                  <a:pt x="835573" y="396766"/>
                  <a:pt x="417786" y="198383"/>
                  <a:pt x="0" y="0"/>
                </a:cubicBezTo>
              </a:path>
            </a:pathLst>
          </a:custGeom>
          <a:ln w="381000">
            <a:solidFill>
              <a:srgbClr val="FF0000">
                <a:alpha val="57000"/>
              </a:srgbClr>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1" name="TextBox 20"/>
          <p:cNvSpPr txBox="1"/>
          <p:nvPr/>
        </p:nvSpPr>
        <p:spPr>
          <a:xfrm>
            <a:off x="0" y="2829580"/>
            <a:ext cx="9144000" cy="523220"/>
          </a:xfrm>
          <a:prstGeom prst="rect">
            <a:avLst/>
          </a:prstGeom>
        </p:spPr>
        <p:txBody>
          <a:bodyPr wrap="square" rtlCol="0">
            <a:spAutoFit/>
          </a:bodyPr>
          <a:lstStyle/>
          <a:p>
            <a:pPr>
              <a:buFont typeface="Arial" pitchFamily="34" charset="0"/>
              <a:buChar char="•"/>
            </a:pPr>
            <a:r>
              <a:rPr lang="en-US" sz="2800" dirty="0" smtClean="0"/>
              <a:t> 1764: Acadians begin migration to Louisiana</a:t>
            </a:r>
          </a:p>
        </p:txBody>
      </p:sp>
      <p:sp>
        <p:nvSpPr>
          <p:cNvPr id="14" name="TextBox 13"/>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Nation Building		The Settlers</a:t>
            </a:r>
          </a:p>
        </p:txBody>
      </p:sp>
      <p:sp>
        <p:nvSpPr>
          <p:cNvPr id="33" name="TextBox 32"/>
          <p:cNvSpPr txBox="1"/>
          <p:nvPr/>
        </p:nvSpPr>
        <p:spPr>
          <a:xfrm>
            <a:off x="152400" y="540603"/>
            <a:ext cx="3695242" cy="830997"/>
          </a:xfrm>
          <a:prstGeom prst="rect">
            <a:avLst/>
          </a:prstGeom>
          <a:noFill/>
        </p:spPr>
        <p:txBody>
          <a:bodyPr wrap="none" rtlCol="0">
            <a:spAutoFit/>
          </a:bodyPr>
          <a:lstStyle/>
          <a:p>
            <a:r>
              <a:rPr lang="en-US" sz="4800" dirty="0" smtClean="0">
                <a:ln w="19050">
                  <a:solidFill>
                    <a:schemeClr val="tx1"/>
                  </a:solidFill>
                </a:ln>
                <a:solidFill>
                  <a:srgbClr val="00CC99"/>
                </a:solidFill>
              </a:rPr>
              <a:t>Spanish Lands</a:t>
            </a:r>
            <a:endParaRPr lang="en-US" sz="4800" dirty="0">
              <a:ln w="19050">
                <a:solidFill>
                  <a:schemeClr val="tx1"/>
                </a:solidFill>
              </a:ln>
              <a:solidFill>
                <a:srgbClr val="00CC99"/>
              </a:solidFill>
            </a:endParaRPr>
          </a:p>
        </p:txBody>
      </p:sp>
      <p:pic>
        <p:nvPicPr>
          <p:cNvPr id="13" name="Picture 2"/>
          <p:cNvPicPr>
            <a:picLocks noChangeAspect="1" noChangeArrowheads="1"/>
          </p:cNvPicPr>
          <p:nvPr/>
        </p:nvPicPr>
        <p:blipFill>
          <a:blip r:embed="rId2"/>
          <a:srcRect l="5660" t="2231" r="60378" b="79924"/>
          <a:stretch>
            <a:fillRect/>
          </a:stretch>
        </p:blipFill>
        <p:spPr bwMode="auto">
          <a:xfrm>
            <a:off x="5334000" y="3352800"/>
            <a:ext cx="1447800" cy="990600"/>
          </a:xfrm>
          <a:prstGeom prst="rect">
            <a:avLst/>
          </a:prstGeom>
          <a:noFill/>
          <a:ln w="9525">
            <a:noFill/>
            <a:miter lim="800000"/>
            <a:headEnd/>
            <a:tailEnd/>
          </a:ln>
          <a:effectLst/>
        </p:spPr>
      </p:pic>
      <p:sp useBgFill="1">
        <p:nvSpPr>
          <p:cNvPr id="15" name="TextBox 14"/>
          <p:cNvSpPr txBox="1"/>
          <p:nvPr/>
        </p:nvSpPr>
        <p:spPr>
          <a:xfrm>
            <a:off x="0" y="1297472"/>
            <a:ext cx="9144000" cy="523220"/>
          </a:xfrm>
          <a:prstGeom prst="rect">
            <a:avLst/>
          </a:prstGeom>
        </p:spPr>
        <p:txBody>
          <a:bodyPr wrap="square" rtlCol="0">
            <a:spAutoFit/>
          </a:bodyPr>
          <a:lstStyle/>
          <a:p>
            <a:pPr>
              <a:buFont typeface="Arial" pitchFamily="34" charset="0"/>
              <a:buChar char="•"/>
            </a:pPr>
            <a:r>
              <a:rPr lang="en-US" sz="2800" dirty="0" smtClean="0"/>
              <a:t> 1682: early European explorations; France claimed region </a:t>
            </a:r>
          </a:p>
        </p:txBody>
      </p:sp>
      <p:sp useBgFill="1">
        <p:nvSpPr>
          <p:cNvPr id="16" name="TextBox 15"/>
          <p:cNvSpPr txBox="1"/>
          <p:nvPr/>
        </p:nvSpPr>
        <p:spPr>
          <a:xfrm>
            <a:off x="0" y="1810512"/>
            <a:ext cx="9144000" cy="523220"/>
          </a:xfrm>
          <a:prstGeom prst="rect">
            <a:avLst/>
          </a:prstGeom>
        </p:spPr>
        <p:txBody>
          <a:bodyPr wrap="square" rtlCol="0">
            <a:spAutoFit/>
          </a:bodyPr>
          <a:lstStyle/>
          <a:p>
            <a:pPr>
              <a:buFont typeface="Arial" pitchFamily="34" charset="0"/>
              <a:buChar char="•"/>
            </a:pPr>
            <a:r>
              <a:rPr lang="en-US" sz="2800" dirty="0" smtClean="0"/>
              <a:t> 1718: French founded New Orleans, hundreds of colonists</a:t>
            </a:r>
          </a:p>
        </p:txBody>
      </p:sp>
      <p:pic>
        <p:nvPicPr>
          <p:cNvPr id="20" name="Picture 2"/>
          <p:cNvPicPr>
            <a:picLocks noChangeAspect="1" noChangeArrowheads="1"/>
          </p:cNvPicPr>
          <p:nvPr/>
        </p:nvPicPr>
        <p:blipFill>
          <a:blip r:embed="rId2"/>
          <a:srcRect l="13208" t="21928" r="71698" b="69150"/>
          <a:stretch>
            <a:fillRect/>
          </a:stretch>
        </p:blipFill>
        <p:spPr bwMode="auto">
          <a:xfrm>
            <a:off x="1919352" y="5105401"/>
            <a:ext cx="2194555" cy="457199"/>
          </a:xfrm>
          <a:prstGeom prst="rect">
            <a:avLst/>
          </a:prstGeom>
          <a:noFill/>
          <a:ln w="9525">
            <a:noFill/>
            <a:miter lim="800000"/>
            <a:headEnd/>
            <a:tailEnd/>
          </a:ln>
          <a:effectLst/>
        </p:spPr>
      </p:pic>
      <p:pic>
        <p:nvPicPr>
          <p:cNvPr id="19" name="Picture 2"/>
          <p:cNvPicPr>
            <a:picLocks noChangeAspect="1" noChangeArrowheads="1"/>
          </p:cNvPicPr>
          <p:nvPr/>
        </p:nvPicPr>
        <p:blipFill>
          <a:blip r:embed="rId2"/>
          <a:srcRect l="13208" t="21928" r="71698" b="69150"/>
          <a:stretch>
            <a:fillRect/>
          </a:stretch>
        </p:blipFill>
        <p:spPr bwMode="auto">
          <a:xfrm>
            <a:off x="1157353" y="4777770"/>
            <a:ext cx="3505200" cy="381000"/>
          </a:xfrm>
          <a:prstGeom prst="rect">
            <a:avLst/>
          </a:prstGeom>
          <a:noFill/>
          <a:ln w="9525">
            <a:noFill/>
            <a:miter lim="800000"/>
            <a:headEnd/>
            <a:tailEnd/>
          </a:ln>
          <a:effectLst/>
        </p:spPr>
      </p:pic>
      <p:sp>
        <p:nvSpPr>
          <p:cNvPr id="18" name="TextBox 17"/>
          <p:cNvSpPr txBox="1"/>
          <p:nvPr/>
        </p:nvSpPr>
        <p:spPr>
          <a:xfrm>
            <a:off x="1107922" y="4730859"/>
            <a:ext cx="3692678" cy="907941"/>
          </a:xfrm>
          <a:prstGeom prst="rect">
            <a:avLst/>
          </a:prstGeom>
          <a:noFill/>
        </p:spPr>
        <p:txBody>
          <a:bodyPr wrap="none" rtlCol="0">
            <a:spAutoFit/>
          </a:bodyPr>
          <a:lstStyle/>
          <a:p>
            <a:r>
              <a:rPr lang="en-US" sz="2700" b="1" spc="-180" dirty="0" smtClean="0">
                <a:latin typeface="Times New Roman" pitchFamily="18" charset="0"/>
                <a:cs typeface="Times New Roman" pitchFamily="18" charset="0"/>
              </a:rPr>
              <a:t>CARTE  DE  LOUISIANE</a:t>
            </a:r>
          </a:p>
          <a:p>
            <a:pPr algn="ctr"/>
            <a:endParaRPr lang="en-US" sz="800" b="1" spc="-220" dirty="0" smtClean="0">
              <a:latin typeface="Times New Roman" pitchFamily="18" charset="0"/>
              <a:cs typeface="Times New Roman" pitchFamily="18" charset="0"/>
            </a:endParaRPr>
          </a:p>
          <a:p>
            <a:pPr algn="ctr"/>
            <a:r>
              <a:rPr lang="en-US" b="1" spc="-220" dirty="0" smtClean="0">
                <a:latin typeface="Times New Roman" pitchFamily="18" charset="0"/>
                <a:cs typeface="Times New Roman" pitchFamily="18" charset="0"/>
              </a:rPr>
              <a:t>PAYS  DE  LOUISIANE</a:t>
            </a:r>
            <a:endParaRPr lang="en-US" b="1" spc="-220" dirty="0">
              <a:latin typeface="Times New Roman" pitchFamily="18" charset="0"/>
              <a:cs typeface="Times New Roman" pitchFamily="18" charset="0"/>
            </a:endParaRPr>
          </a:p>
        </p:txBody>
      </p:sp>
      <p:sp>
        <p:nvSpPr>
          <p:cNvPr id="22" name="TextBox 21"/>
          <p:cNvSpPr txBox="1"/>
          <p:nvPr/>
        </p:nvSpPr>
        <p:spPr>
          <a:xfrm>
            <a:off x="1219200" y="4724400"/>
            <a:ext cx="3442096" cy="784830"/>
          </a:xfrm>
          <a:prstGeom prst="rect">
            <a:avLst/>
          </a:prstGeom>
          <a:noFill/>
        </p:spPr>
        <p:txBody>
          <a:bodyPr wrap="none" rtlCol="0">
            <a:spAutoFit/>
          </a:bodyPr>
          <a:lstStyle/>
          <a:p>
            <a:r>
              <a:rPr lang="en-US" sz="2700" b="1" spc="-180" dirty="0" smtClean="0">
                <a:latin typeface="Times New Roman" pitchFamily="18" charset="0"/>
                <a:cs typeface="Times New Roman" pitchFamily="18" charset="0"/>
              </a:rPr>
              <a:t>MAP   OF   LOUISIANA</a:t>
            </a:r>
            <a:endParaRPr lang="en-US" sz="800" b="1" spc="-220" dirty="0" smtClean="0">
              <a:latin typeface="Times New Roman" pitchFamily="18" charset="0"/>
              <a:cs typeface="Times New Roman" pitchFamily="18" charset="0"/>
            </a:endParaRPr>
          </a:p>
          <a:p>
            <a:pPr algn="ctr"/>
            <a:r>
              <a:rPr lang="en-US" b="1" spc="-220" dirty="0" smtClean="0">
                <a:latin typeface="Times New Roman" pitchFamily="18" charset="0"/>
                <a:cs typeface="Times New Roman" pitchFamily="18" charset="0"/>
              </a:rPr>
              <a:t>COUNTRY  OF    LOUISIANA</a:t>
            </a:r>
            <a:endParaRPr lang="en-US" b="1" spc="-220" dirty="0">
              <a:latin typeface="Times New Roman" pitchFamily="18" charset="0"/>
              <a:cs typeface="Times New Roman" pitchFamily="18" charset="0"/>
            </a:endParaRPr>
          </a:p>
        </p:txBody>
      </p:sp>
      <p:sp>
        <p:nvSpPr>
          <p:cNvPr id="23" name="5-Point Star 22"/>
          <p:cNvSpPr/>
          <p:nvPr/>
        </p:nvSpPr>
        <p:spPr>
          <a:xfrm>
            <a:off x="7010400" y="5791200"/>
            <a:ext cx="3810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TextBox 24"/>
          <p:cNvSpPr txBox="1"/>
          <p:nvPr/>
        </p:nvSpPr>
        <p:spPr>
          <a:xfrm>
            <a:off x="0" y="2296180"/>
            <a:ext cx="9144000" cy="523220"/>
          </a:xfrm>
          <a:prstGeom prst="rect">
            <a:avLst/>
          </a:prstGeom>
        </p:spPr>
        <p:txBody>
          <a:bodyPr wrap="square" rtlCol="0">
            <a:spAutoFit/>
          </a:bodyPr>
          <a:lstStyle/>
          <a:p>
            <a:pPr>
              <a:buFont typeface="Arial" pitchFamily="34" charset="0"/>
              <a:buChar char="•"/>
            </a:pPr>
            <a:r>
              <a:rPr lang="en-US" sz="2800" dirty="0" smtClean="0"/>
              <a:t> 1763: 7 Years’ War ends – France cedes Louisiana to Spain</a:t>
            </a:r>
          </a:p>
        </p:txBody>
      </p:sp>
      <p:pic>
        <p:nvPicPr>
          <p:cNvPr id="26" name="Picture 2" descr="Pavillon royal de la France.svg"/>
          <p:cNvPicPr>
            <a:picLocks noChangeAspect="1" noChangeArrowheads="1"/>
          </p:cNvPicPr>
          <p:nvPr/>
        </p:nvPicPr>
        <p:blipFill>
          <a:blip r:embed="rId3" cstate="print"/>
          <a:srcRect/>
          <a:stretch>
            <a:fillRect/>
          </a:stretch>
        </p:blipFill>
        <p:spPr bwMode="auto">
          <a:xfrm rot="1557452">
            <a:off x="7263437" y="3123049"/>
            <a:ext cx="2029695" cy="1275819"/>
          </a:xfrm>
          <a:prstGeom prst="rect">
            <a:avLst/>
          </a:prstGeom>
          <a:noFill/>
        </p:spPr>
      </p:pic>
      <p:pic>
        <p:nvPicPr>
          <p:cNvPr id="27" name="Picture 2" descr="https://www.louisiana101.com/i-bour.gif"/>
          <p:cNvPicPr>
            <a:picLocks noChangeAspect="1" noChangeArrowheads="1"/>
          </p:cNvPicPr>
          <p:nvPr/>
        </p:nvPicPr>
        <p:blipFill>
          <a:blip r:embed="rId4"/>
          <a:srcRect r="9226" b="4335"/>
          <a:stretch>
            <a:fillRect/>
          </a:stretch>
        </p:blipFill>
        <p:spPr bwMode="auto">
          <a:xfrm rot="1515928">
            <a:off x="7260024" y="3165511"/>
            <a:ext cx="2018013" cy="1264933"/>
          </a:xfrm>
          <a:prstGeom prst="rect">
            <a:avLst/>
          </a:prstGeom>
          <a:noFill/>
        </p:spPr>
      </p:pic>
      <p:sp useBgFill="1">
        <p:nvSpPr>
          <p:cNvPr id="28" name="TextBox 27"/>
          <p:cNvSpPr txBox="1"/>
          <p:nvPr/>
        </p:nvSpPr>
        <p:spPr>
          <a:xfrm>
            <a:off x="0" y="3429000"/>
            <a:ext cx="4927952" cy="584775"/>
          </a:xfrm>
          <a:prstGeom prst="rect">
            <a:avLst/>
          </a:prstGeom>
        </p:spPr>
        <p:txBody>
          <a:bodyPr wrap="none" rtlCol="0">
            <a:spAutoFit/>
          </a:bodyPr>
          <a:lstStyle/>
          <a:p>
            <a:r>
              <a:rPr lang="en-US" sz="3200" b="1" dirty="0" smtClean="0">
                <a:ln>
                  <a:solidFill>
                    <a:srgbClr val="002060"/>
                  </a:solidFill>
                </a:ln>
                <a:solidFill>
                  <a:srgbClr val="002060"/>
                </a:solidFill>
                <a:latin typeface="Tempus Sans ITC" pitchFamily="82" charset="0"/>
              </a:rPr>
              <a:t>Where do they come from?</a:t>
            </a:r>
            <a:endParaRPr lang="en-US" sz="3200" b="1" dirty="0">
              <a:ln>
                <a:solidFill>
                  <a:srgbClr val="002060"/>
                </a:solidFill>
              </a:ln>
              <a:solidFill>
                <a:srgbClr val="002060"/>
              </a:solidFill>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childTnLst>
                                </p:cTn>
                              </p:par>
                              <p:par>
                                <p:cTn id="7" presetID="6" presetClass="emph" presetSubtype="0" fill="hold" nodeType="withEffect">
                                  <p:stCondLst>
                                    <p:cond delay="500"/>
                                  </p:stCondLst>
                                  <p:childTnLst>
                                    <p:animScale>
                                      <p:cBhvr>
                                        <p:cTn id="8" dur="1000" fill="hold"/>
                                        <p:tgtEl>
                                          <p:spTgt spid="13"/>
                                        </p:tgtEl>
                                      </p:cBhvr>
                                      <p:by x="300000" y="300000"/>
                                    </p:animScale>
                                  </p:childTnLst>
                                </p:cTn>
                              </p:par>
                              <p:par>
                                <p:cTn id="9" presetID="64" presetClass="path" presetSubtype="0" accel="50000" decel="50000" fill="hold" nodeType="withEffect">
                                  <p:stCondLst>
                                    <p:cond delay="500"/>
                                  </p:stCondLst>
                                  <p:childTnLst>
                                    <p:animMotion origin="layout" path="M 1.11022E-16 -1.11111E-6 L -0.35417 0.22778 " pathEditMode="relative" rAng="0" ptsTypes="AA">
                                      <p:cBhvr>
                                        <p:cTn id="10" dur="1000" fill="hold"/>
                                        <p:tgtEl>
                                          <p:spTgt spid="13"/>
                                        </p:tgtEl>
                                        <p:attrNameLst>
                                          <p:attrName>ppt_x</p:attrName>
                                          <p:attrName>ppt_y</p:attrName>
                                        </p:attrNameLst>
                                      </p:cBhvr>
                                      <p:rCtr x="-177" y="114"/>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53"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1000" fill="hold"/>
                                        <p:tgtEl>
                                          <p:spTgt spid="18"/>
                                        </p:tgtEl>
                                        <p:attrNameLst>
                                          <p:attrName>ppt_w</p:attrName>
                                        </p:attrNameLst>
                                      </p:cBhvr>
                                      <p:tavLst>
                                        <p:tav tm="0">
                                          <p:val>
                                            <p:fltVal val="0"/>
                                          </p:val>
                                        </p:tav>
                                        <p:tav tm="100000">
                                          <p:val>
                                            <p:strVal val="#ppt_w"/>
                                          </p:val>
                                        </p:tav>
                                      </p:tavLst>
                                    </p:anim>
                                    <p:anim calcmode="lin" valueType="num">
                                      <p:cBhvr>
                                        <p:cTn id="22" dur="1000" fill="hold"/>
                                        <p:tgtEl>
                                          <p:spTgt spid="18"/>
                                        </p:tgtEl>
                                        <p:attrNameLst>
                                          <p:attrName>ppt_h</p:attrName>
                                        </p:attrNameLst>
                                      </p:cBhvr>
                                      <p:tavLst>
                                        <p:tav tm="0">
                                          <p:val>
                                            <p:fltVal val="0"/>
                                          </p:val>
                                        </p:tav>
                                        <p:tav tm="100000">
                                          <p:val>
                                            <p:strVal val="#ppt_h"/>
                                          </p:val>
                                        </p:tav>
                                      </p:tavLst>
                                    </p:anim>
                                    <p:animEffect transition="in" filter="fade">
                                      <p:cBhvr>
                                        <p:cTn id="23" dur="1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0" fill="hold" grpId="1" nodeType="clickEffect">
                                  <p:stCondLst>
                                    <p:cond delay="0"/>
                                  </p:stCondLst>
                                  <p:childTnLst>
                                    <p:anim calcmode="lin" valueType="num">
                                      <p:cBhvr>
                                        <p:cTn id="27" dur="1000"/>
                                        <p:tgtEl>
                                          <p:spTgt spid="18"/>
                                        </p:tgtEl>
                                        <p:attrNameLst>
                                          <p:attrName>ppt_w</p:attrName>
                                        </p:attrNameLst>
                                      </p:cBhvr>
                                      <p:tavLst>
                                        <p:tav tm="0">
                                          <p:val>
                                            <p:strVal val="ppt_w"/>
                                          </p:val>
                                        </p:tav>
                                        <p:tav tm="100000">
                                          <p:val>
                                            <p:fltVal val="0"/>
                                          </p:val>
                                        </p:tav>
                                      </p:tavLst>
                                    </p:anim>
                                    <p:anim calcmode="lin" valueType="num">
                                      <p:cBhvr>
                                        <p:cTn id="28" dur="1000"/>
                                        <p:tgtEl>
                                          <p:spTgt spid="18"/>
                                        </p:tgtEl>
                                        <p:attrNameLst>
                                          <p:attrName>ppt_h</p:attrName>
                                        </p:attrNameLst>
                                      </p:cBhvr>
                                      <p:tavLst>
                                        <p:tav tm="0">
                                          <p:val>
                                            <p:strVal val="ppt_h"/>
                                          </p:val>
                                        </p:tav>
                                        <p:tav tm="100000">
                                          <p:val>
                                            <p:fltVal val="0"/>
                                          </p:val>
                                        </p:tav>
                                      </p:tavLst>
                                    </p:anim>
                                    <p:animEffect transition="out" filter="fade">
                                      <p:cBhvr>
                                        <p:cTn id="29" dur="1000"/>
                                        <p:tgtEl>
                                          <p:spTgt spid="18"/>
                                        </p:tgtEl>
                                      </p:cBhvr>
                                    </p:animEffect>
                                    <p:set>
                                      <p:cBhvr>
                                        <p:cTn id="30" dur="1" fill="hold">
                                          <p:stCondLst>
                                            <p:cond delay="999"/>
                                          </p:stCondLst>
                                        </p:cTn>
                                        <p:tgtEl>
                                          <p:spTgt spid="18"/>
                                        </p:tgtEl>
                                        <p:attrNameLst>
                                          <p:attrName>style.visibility</p:attrName>
                                        </p:attrNameLst>
                                      </p:cBhvr>
                                      <p:to>
                                        <p:strVal val="hidden"/>
                                      </p:to>
                                    </p:set>
                                  </p:childTnLst>
                                </p:cTn>
                              </p:par>
                              <p:par>
                                <p:cTn id="31" presetID="53"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1000" fill="hold"/>
                                        <p:tgtEl>
                                          <p:spTgt spid="22"/>
                                        </p:tgtEl>
                                        <p:attrNameLst>
                                          <p:attrName>ppt_w</p:attrName>
                                        </p:attrNameLst>
                                      </p:cBhvr>
                                      <p:tavLst>
                                        <p:tav tm="0">
                                          <p:val>
                                            <p:fltVal val="0"/>
                                          </p:val>
                                        </p:tav>
                                        <p:tav tm="100000">
                                          <p:val>
                                            <p:strVal val="#ppt_w"/>
                                          </p:val>
                                        </p:tav>
                                      </p:tavLst>
                                    </p:anim>
                                    <p:anim calcmode="lin" valueType="num">
                                      <p:cBhvr>
                                        <p:cTn id="34" dur="1000" fill="hold"/>
                                        <p:tgtEl>
                                          <p:spTgt spid="22"/>
                                        </p:tgtEl>
                                        <p:attrNameLst>
                                          <p:attrName>ppt_h</p:attrName>
                                        </p:attrNameLst>
                                      </p:cBhvr>
                                      <p:tavLst>
                                        <p:tav tm="0">
                                          <p:val>
                                            <p:fltVal val="0"/>
                                          </p:val>
                                        </p:tav>
                                        <p:tav tm="100000">
                                          <p:val>
                                            <p:strVal val="#ppt_h"/>
                                          </p:val>
                                        </p:tav>
                                      </p:tavLst>
                                    </p:anim>
                                    <p:animEffect transition="in" filter="fade">
                                      <p:cBhvr>
                                        <p:cTn id="35" dur="10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childTnLst>
                                </p:cTn>
                              </p:par>
                              <p:par>
                                <p:cTn id="41" presetID="31" presetClass="entr" presetSubtype="0" fill="hold" nodeType="withEffect">
                                  <p:stCondLst>
                                    <p:cond delay="0"/>
                                  </p:stCondLst>
                                  <p:iterate type="lt">
                                    <p:tmPct val="5000"/>
                                  </p:iterate>
                                  <p:childTnLst>
                                    <p:set>
                                      <p:cBhvr>
                                        <p:cTn id="42" dur="1" fill="hold">
                                          <p:stCondLst>
                                            <p:cond delay="0"/>
                                          </p:stCondLst>
                                        </p:cTn>
                                        <p:tgtEl>
                                          <p:spTgt spid="26"/>
                                        </p:tgtEl>
                                        <p:attrNameLst>
                                          <p:attrName>style.visibility</p:attrName>
                                        </p:attrNameLst>
                                      </p:cBhvr>
                                      <p:to>
                                        <p:strVal val="visible"/>
                                      </p:to>
                                    </p:set>
                                    <p:anim calcmode="lin" valueType="num">
                                      <p:cBhvr>
                                        <p:cTn id="43" dur="1000" fill="hold"/>
                                        <p:tgtEl>
                                          <p:spTgt spid="26"/>
                                        </p:tgtEl>
                                        <p:attrNameLst>
                                          <p:attrName>ppt_w</p:attrName>
                                        </p:attrNameLst>
                                      </p:cBhvr>
                                      <p:tavLst>
                                        <p:tav tm="0">
                                          <p:val>
                                            <p:fltVal val="0"/>
                                          </p:val>
                                        </p:tav>
                                        <p:tav tm="100000">
                                          <p:val>
                                            <p:strVal val="#ppt_w"/>
                                          </p:val>
                                        </p:tav>
                                      </p:tavLst>
                                    </p:anim>
                                    <p:anim calcmode="lin" valueType="num">
                                      <p:cBhvr>
                                        <p:cTn id="44" dur="1000" fill="hold"/>
                                        <p:tgtEl>
                                          <p:spTgt spid="26"/>
                                        </p:tgtEl>
                                        <p:attrNameLst>
                                          <p:attrName>ppt_h</p:attrName>
                                        </p:attrNameLst>
                                      </p:cBhvr>
                                      <p:tavLst>
                                        <p:tav tm="0">
                                          <p:val>
                                            <p:fltVal val="0"/>
                                          </p:val>
                                        </p:tav>
                                        <p:tav tm="100000">
                                          <p:val>
                                            <p:strVal val="#ppt_h"/>
                                          </p:val>
                                        </p:tav>
                                      </p:tavLst>
                                    </p:anim>
                                    <p:anim calcmode="lin" valueType="num">
                                      <p:cBhvr>
                                        <p:cTn id="45" dur="1000" fill="hold"/>
                                        <p:tgtEl>
                                          <p:spTgt spid="26"/>
                                        </p:tgtEl>
                                        <p:attrNameLst>
                                          <p:attrName>style.rotation</p:attrName>
                                        </p:attrNameLst>
                                      </p:cBhvr>
                                      <p:tavLst>
                                        <p:tav tm="0">
                                          <p:val>
                                            <p:fltVal val="90"/>
                                          </p:val>
                                        </p:tav>
                                        <p:tav tm="100000">
                                          <p:val>
                                            <p:fltVal val="0"/>
                                          </p:val>
                                        </p:tav>
                                      </p:tavLst>
                                    </p:anim>
                                    <p:animEffect transition="in" filter="fade">
                                      <p:cBhvr>
                                        <p:cTn id="46" dur="10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childTnLst>
                                </p:cTn>
                              </p:par>
                              <p:par>
                                <p:cTn id="52" presetID="3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800" decel="100000"/>
                                        <p:tgtEl>
                                          <p:spTgt spid="23"/>
                                        </p:tgtEl>
                                      </p:cBhvr>
                                    </p:animEffect>
                                    <p:anim calcmode="lin" valueType="num">
                                      <p:cBhvr>
                                        <p:cTn id="55" dur="800" decel="100000" fill="hold"/>
                                        <p:tgtEl>
                                          <p:spTgt spid="23"/>
                                        </p:tgtEl>
                                        <p:attrNameLst>
                                          <p:attrName>style.rotation</p:attrName>
                                        </p:attrNameLst>
                                      </p:cBhvr>
                                      <p:tavLst>
                                        <p:tav tm="0">
                                          <p:val>
                                            <p:fltVal val="-90"/>
                                          </p:val>
                                        </p:tav>
                                        <p:tav tm="100000">
                                          <p:val>
                                            <p:fltVal val="0"/>
                                          </p:val>
                                        </p:tav>
                                      </p:tavLst>
                                    </p:anim>
                                    <p:anim calcmode="lin" valueType="num">
                                      <p:cBhvr>
                                        <p:cTn id="56" dur="800" decel="100000" fill="hold"/>
                                        <p:tgtEl>
                                          <p:spTgt spid="23"/>
                                        </p:tgtEl>
                                        <p:attrNameLst>
                                          <p:attrName>ppt_x</p:attrName>
                                        </p:attrNameLst>
                                      </p:cBhvr>
                                      <p:tavLst>
                                        <p:tav tm="0">
                                          <p:val>
                                            <p:strVal val="#ppt_x+0.4"/>
                                          </p:val>
                                        </p:tav>
                                        <p:tav tm="100000">
                                          <p:val>
                                            <p:strVal val="#ppt_x-0.05"/>
                                          </p:val>
                                        </p:tav>
                                      </p:tavLst>
                                    </p:anim>
                                    <p:anim calcmode="lin" valueType="num">
                                      <p:cBhvr>
                                        <p:cTn id="57" dur="800" decel="100000" fill="hold"/>
                                        <p:tgtEl>
                                          <p:spTgt spid="23"/>
                                        </p:tgtEl>
                                        <p:attrNameLst>
                                          <p:attrName>ppt_y</p:attrName>
                                        </p:attrNameLst>
                                      </p:cBhvr>
                                      <p:tavLst>
                                        <p:tav tm="0">
                                          <p:val>
                                            <p:strVal val="#ppt_y-0.4"/>
                                          </p:val>
                                        </p:tav>
                                        <p:tav tm="100000">
                                          <p:val>
                                            <p:strVal val="#ppt_y+0.1"/>
                                          </p:val>
                                        </p:tav>
                                      </p:tavLst>
                                    </p:anim>
                                    <p:anim calcmode="lin" valueType="num">
                                      <p:cBhvr>
                                        <p:cTn id="58"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59"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10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31" presetClass="exit" presetSubtype="0" fill="hold" nodeType="clickEffect">
                                  <p:stCondLst>
                                    <p:cond delay="0"/>
                                  </p:stCondLst>
                                  <p:iterate type="lt">
                                    <p:tmPct val="5000"/>
                                  </p:iterate>
                                  <p:childTnLst>
                                    <p:anim calcmode="lin" valueType="num">
                                      <p:cBhvr>
                                        <p:cTn id="68" dur="1000"/>
                                        <p:tgtEl>
                                          <p:spTgt spid="26"/>
                                        </p:tgtEl>
                                        <p:attrNameLst>
                                          <p:attrName>ppt_w</p:attrName>
                                        </p:attrNameLst>
                                      </p:cBhvr>
                                      <p:tavLst>
                                        <p:tav tm="0">
                                          <p:val>
                                            <p:strVal val="ppt_w"/>
                                          </p:val>
                                        </p:tav>
                                        <p:tav tm="100000">
                                          <p:val>
                                            <p:fltVal val="0"/>
                                          </p:val>
                                        </p:tav>
                                      </p:tavLst>
                                    </p:anim>
                                    <p:anim calcmode="lin" valueType="num">
                                      <p:cBhvr>
                                        <p:cTn id="69" dur="1000"/>
                                        <p:tgtEl>
                                          <p:spTgt spid="26"/>
                                        </p:tgtEl>
                                        <p:attrNameLst>
                                          <p:attrName>ppt_h</p:attrName>
                                        </p:attrNameLst>
                                      </p:cBhvr>
                                      <p:tavLst>
                                        <p:tav tm="0">
                                          <p:val>
                                            <p:strVal val="ppt_h"/>
                                          </p:val>
                                        </p:tav>
                                        <p:tav tm="100000">
                                          <p:val>
                                            <p:fltVal val="0"/>
                                          </p:val>
                                        </p:tav>
                                      </p:tavLst>
                                    </p:anim>
                                    <p:anim calcmode="lin" valueType="num">
                                      <p:cBhvr>
                                        <p:cTn id="70" dur="1000"/>
                                        <p:tgtEl>
                                          <p:spTgt spid="26"/>
                                        </p:tgtEl>
                                        <p:attrNameLst>
                                          <p:attrName>style.rotation</p:attrName>
                                        </p:attrNameLst>
                                      </p:cBhvr>
                                      <p:tavLst>
                                        <p:tav tm="0">
                                          <p:val>
                                            <p:fltVal val="0"/>
                                          </p:val>
                                        </p:tav>
                                        <p:tav tm="100000">
                                          <p:val>
                                            <p:fltVal val="90"/>
                                          </p:val>
                                        </p:tav>
                                      </p:tavLst>
                                    </p:anim>
                                    <p:animEffect transition="out" filter="fade">
                                      <p:cBhvr>
                                        <p:cTn id="71" dur="1000"/>
                                        <p:tgtEl>
                                          <p:spTgt spid="26"/>
                                        </p:tgtEl>
                                      </p:cBhvr>
                                    </p:animEffect>
                                    <p:set>
                                      <p:cBhvr>
                                        <p:cTn id="72" dur="1" fill="hold">
                                          <p:stCondLst>
                                            <p:cond delay="999"/>
                                          </p:stCondLst>
                                        </p:cTn>
                                        <p:tgtEl>
                                          <p:spTgt spid="26"/>
                                        </p:tgtEl>
                                        <p:attrNameLst>
                                          <p:attrName>style.visibility</p:attrName>
                                        </p:attrNameLst>
                                      </p:cBhvr>
                                      <p:to>
                                        <p:strVal val="hidden"/>
                                      </p:to>
                                    </p:set>
                                  </p:childTnLst>
                                </p:cTn>
                              </p:par>
                              <p:par>
                                <p:cTn id="73" presetID="31" presetClass="entr" presetSubtype="0" fill="hold" nodeType="withEffect">
                                  <p:stCondLst>
                                    <p:cond delay="0"/>
                                  </p:stCondLst>
                                  <p:iterate type="lt">
                                    <p:tmPct val="5000"/>
                                  </p:iterate>
                                  <p:childTnLst>
                                    <p:set>
                                      <p:cBhvr>
                                        <p:cTn id="74" dur="1" fill="hold">
                                          <p:stCondLst>
                                            <p:cond delay="0"/>
                                          </p:stCondLst>
                                        </p:cTn>
                                        <p:tgtEl>
                                          <p:spTgt spid="27"/>
                                        </p:tgtEl>
                                        <p:attrNameLst>
                                          <p:attrName>style.visibility</p:attrName>
                                        </p:attrNameLst>
                                      </p:cBhvr>
                                      <p:to>
                                        <p:strVal val="visible"/>
                                      </p:to>
                                    </p:set>
                                    <p:anim calcmode="lin" valueType="num">
                                      <p:cBhvr>
                                        <p:cTn id="75" dur="1000" fill="hold"/>
                                        <p:tgtEl>
                                          <p:spTgt spid="27"/>
                                        </p:tgtEl>
                                        <p:attrNameLst>
                                          <p:attrName>ppt_w</p:attrName>
                                        </p:attrNameLst>
                                      </p:cBhvr>
                                      <p:tavLst>
                                        <p:tav tm="0">
                                          <p:val>
                                            <p:fltVal val="0"/>
                                          </p:val>
                                        </p:tav>
                                        <p:tav tm="100000">
                                          <p:val>
                                            <p:strVal val="#ppt_w"/>
                                          </p:val>
                                        </p:tav>
                                      </p:tavLst>
                                    </p:anim>
                                    <p:anim calcmode="lin" valueType="num">
                                      <p:cBhvr>
                                        <p:cTn id="76" dur="1000" fill="hold"/>
                                        <p:tgtEl>
                                          <p:spTgt spid="27"/>
                                        </p:tgtEl>
                                        <p:attrNameLst>
                                          <p:attrName>ppt_h</p:attrName>
                                        </p:attrNameLst>
                                      </p:cBhvr>
                                      <p:tavLst>
                                        <p:tav tm="0">
                                          <p:val>
                                            <p:fltVal val="0"/>
                                          </p:val>
                                        </p:tav>
                                        <p:tav tm="100000">
                                          <p:val>
                                            <p:strVal val="#ppt_h"/>
                                          </p:val>
                                        </p:tav>
                                      </p:tavLst>
                                    </p:anim>
                                    <p:anim calcmode="lin" valueType="num">
                                      <p:cBhvr>
                                        <p:cTn id="77" dur="1000" fill="hold"/>
                                        <p:tgtEl>
                                          <p:spTgt spid="27"/>
                                        </p:tgtEl>
                                        <p:attrNameLst>
                                          <p:attrName>style.rotation</p:attrName>
                                        </p:attrNameLst>
                                      </p:cBhvr>
                                      <p:tavLst>
                                        <p:tav tm="0">
                                          <p:val>
                                            <p:fltVal val="90"/>
                                          </p:val>
                                        </p:tav>
                                        <p:tav tm="100000">
                                          <p:val>
                                            <p:fltVal val="0"/>
                                          </p:val>
                                        </p:tav>
                                      </p:tavLst>
                                    </p:anim>
                                    <p:animEffect transition="in" filter="fade">
                                      <p:cBhvr>
                                        <p:cTn id="78" dur="1000"/>
                                        <p:tgtEl>
                                          <p:spTgt spid="27"/>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childTnLst>
                                </p:cTn>
                              </p:par>
                              <p:par>
                                <p:cTn id="84" presetID="22" presetClass="entr" presetSubtype="2" fill="hold" grpId="0" nodeType="with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right)">
                                      <p:cBhvr>
                                        <p:cTn id="86" dur="2000"/>
                                        <p:tgtEl>
                                          <p:spTgt spid="24"/>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1000"/>
                                        <p:tgtEl>
                                          <p:spTgt spid="13"/>
                                        </p:tgtEl>
                                      </p:cBhvr>
                                    </p:animEffect>
                                    <p:set>
                                      <p:cBhvr>
                                        <p:cTn id="91" dur="1" fill="hold">
                                          <p:stCondLst>
                                            <p:cond delay="999"/>
                                          </p:stCondLst>
                                        </p:cTn>
                                        <p:tgtEl>
                                          <p:spTgt spid="13"/>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22"/>
                                        </p:tgtEl>
                                      </p:cBhvr>
                                    </p:animEffect>
                                    <p:set>
                                      <p:cBhvr>
                                        <p:cTn id="94" dur="1" fill="hold">
                                          <p:stCondLst>
                                            <p:cond delay="9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1000"/>
                                        <p:tgtEl>
                                          <p:spTgt spid="20"/>
                                        </p:tgtEl>
                                      </p:cBhvr>
                                    </p:animEffect>
                                    <p:set>
                                      <p:cBhvr>
                                        <p:cTn id="97" dur="1" fill="hold">
                                          <p:stCondLst>
                                            <p:cond delay="999"/>
                                          </p:stCondLst>
                                        </p:cTn>
                                        <p:tgtEl>
                                          <p:spTgt spid="20"/>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1000"/>
                                        <p:tgtEl>
                                          <p:spTgt spid="19"/>
                                        </p:tgtEl>
                                      </p:cBhvr>
                                    </p:animEffect>
                                    <p:set>
                                      <p:cBhvr>
                                        <p:cTn id="100" dur="1" fill="hold">
                                          <p:stCondLst>
                                            <p:cond delay="999"/>
                                          </p:stCondLst>
                                        </p:cTn>
                                        <p:tgtEl>
                                          <p:spTgt spid="19"/>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1000"/>
                                        <p:tgtEl>
                                          <p:spTgt spid="18"/>
                                        </p:tgtEl>
                                      </p:cBhvr>
                                    </p:animEffect>
                                    <p:set>
                                      <p:cBhvr>
                                        <p:cTn id="103" dur="1" fill="hold">
                                          <p:stCondLst>
                                            <p:cond delay="999"/>
                                          </p:stCondLst>
                                        </p:cTn>
                                        <p:tgtEl>
                                          <p:spTgt spid="18"/>
                                        </p:tgtEl>
                                        <p:attrNameLst>
                                          <p:attrName>style.visibility</p:attrName>
                                        </p:attrNameLst>
                                      </p:cBhvr>
                                      <p:to>
                                        <p:strVal val="hidden"/>
                                      </p:to>
                                    </p:set>
                                  </p:childTnLst>
                                </p:cTn>
                              </p:par>
                            </p:childTnLst>
                          </p:cTn>
                        </p:par>
                        <p:par>
                          <p:cTn id="104" fill="hold">
                            <p:stCondLst>
                              <p:cond delay="1000"/>
                            </p:stCondLst>
                            <p:childTnLst>
                              <p:par>
                                <p:cTn id="105" presetID="22" presetClass="entr" presetSubtype="8" fill="hold" grpId="0" nodeType="after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wipe(left)">
                                      <p:cBhvr>
                                        <p:cTn id="10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bldP spid="15" grpId="0" animBg="1"/>
      <p:bldP spid="16" grpId="0" animBg="1"/>
      <p:bldP spid="18" grpId="0"/>
      <p:bldP spid="18" grpId="1"/>
      <p:bldP spid="18" grpId="2"/>
      <p:bldP spid="22" grpId="0"/>
      <p:bldP spid="22" grpId="1"/>
      <p:bldP spid="23" grpId="0" animBg="1"/>
      <p:bldP spid="25" grpId="0" animBg="1"/>
      <p:bldP spid="28"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p:cNvGrpSpPr/>
          <p:nvPr/>
        </p:nvGrpSpPr>
        <p:grpSpPr>
          <a:xfrm>
            <a:off x="0" y="55900"/>
            <a:ext cx="9144000" cy="8679299"/>
            <a:chOff x="0" y="55900"/>
            <a:chExt cx="9144000" cy="8679299"/>
          </a:xfrm>
        </p:grpSpPr>
        <p:sp useBgFill="1">
          <p:nvSpPr>
            <p:cNvPr id="3" name="Rectangle 2"/>
            <p:cNvSpPr/>
            <p:nvPr/>
          </p:nvSpPr>
          <p:spPr>
            <a:xfrm>
              <a:off x="0" y="55900"/>
              <a:ext cx="9144000" cy="8679299"/>
            </a:xfrm>
            <a:prstGeom prst="rect">
              <a:avLst/>
            </a:prstGeom>
          </p:spPr>
          <p:txBody>
            <a:bodyPr wrap="square">
              <a:spAutoFit/>
            </a:bodyPr>
            <a:lstStyle/>
            <a:p>
              <a:r>
                <a:rPr lang="en-US" dirty="0" smtClean="0">
                  <a:hlinkClick r:id="rId2"/>
                </a:rPr>
                <a:t>https://www.louisiana101.com/rr_flag_history.html</a:t>
              </a:r>
              <a:endParaRPr lang="en-US" dirty="0" smtClean="0"/>
            </a:p>
            <a:p>
              <a:endParaRPr lang="en-US" dirty="0" smtClean="0"/>
            </a:p>
            <a:p>
              <a:r>
                <a:rPr lang="en-US" dirty="0" smtClean="0"/>
                <a:t/>
              </a:r>
              <a:br>
                <a:rPr lang="en-US" dirty="0" smtClean="0"/>
              </a:br>
              <a:r>
                <a:rPr lang="en-US" dirty="0" smtClean="0"/>
                <a:t/>
              </a:r>
              <a:br>
                <a:rPr lang="en-US" dirty="0" smtClean="0"/>
              </a:br>
              <a:r>
                <a:rPr lang="en-US" i="1" dirty="0" smtClean="0">
                  <a:solidFill>
                    <a:srgbClr val="000000"/>
                  </a:solidFill>
                  <a:latin typeface="Times New Roman"/>
                </a:rPr>
                <a:t>Bourbon Spain [1769]  </a:t>
              </a:r>
              <a:r>
                <a:rPr lang="en-US" dirty="0" smtClean="0"/>
                <a:t/>
              </a:r>
              <a:br>
                <a:rPr lang="en-US" dirty="0" smtClean="0"/>
              </a:br>
              <a:r>
                <a:rPr lang="en-US" b="1" dirty="0" smtClean="0">
                  <a:solidFill>
                    <a:srgbClr val="000000"/>
                  </a:solidFill>
                </a:rPr>
                <a:t>1769</a:t>
              </a:r>
              <a:r>
                <a:rPr lang="en-US" dirty="0" smtClean="0">
                  <a:solidFill>
                    <a:srgbClr val="000000"/>
                  </a:solidFill>
                </a:rPr>
                <a:t>   Spanish Governor Alejandro O'Reilly finally established firm control of Louisiana for Spain. O'Reilly divided the province into 12 administrative districts called posts and 22 ecclesiastical parishes. The system of posts died with the end of Spanish rule, but parishes ultimately persisted as the primary county-level administrative unit under territorial and state governments.</a:t>
              </a:r>
              <a:endParaRPr lang="en-US" dirty="0" smtClean="0"/>
            </a:p>
            <a:p>
              <a:endParaRPr lang="en-US" dirty="0" smtClean="0"/>
            </a:p>
            <a:p>
              <a:endParaRPr lang="en-US" dirty="0" smtClean="0"/>
            </a:p>
            <a:p>
              <a:endParaRPr lang="en-US" dirty="0" smtClean="0"/>
            </a:p>
            <a:p>
              <a:r>
                <a:rPr lang="en-US" dirty="0" smtClean="0"/>
                <a:t/>
              </a:r>
              <a:br>
                <a:rPr lang="en-US" dirty="0" smtClean="0"/>
              </a:br>
              <a:r>
                <a:rPr lang="en-US" i="1" dirty="0" smtClean="0">
                  <a:solidFill>
                    <a:srgbClr val="000000"/>
                  </a:solidFill>
                  <a:latin typeface="Times New Roman"/>
                </a:rPr>
                <a:t>French Tri-Color [1803] </a:t>
              </a:r>
              <a:r>
                <a:rPr lang="en-US" dirty="0" smtClean="0"/>
                <a:t/>
              </a:r>
              <a:br>
                <a:rPr lang="en-US" dirty="0" smtClean="0"/>
              </a:br>
              <a:r>
                <a:rPr lang="en-US" b="1" dirty="0" smtClean="0">
                  <a:solidFill>
                    <a:srgbClr val="000000"/>
                  </a:solidFill>
                </a:rPr>
                <a:t>1800</a:t>
              </a:r>
              <a:r>
                <a:rPr lang="en-US" dirty="0" smtClean="0">
                  <a:solidFill>
                    <a:srgbClr val="000000"/>
                  </a:solidFill>
                </a:rPr>
                <a:t>  Spain officially returned the Louisiana territory West of the Mississippi to France by the secret Treaty of San Ildefonso to avoid the continued deficits the colony caused and the growing possibility that Spain might have to fight the restless Americans to retain control of the lands. (France did not actually take control until November 1803.)</a:t>
              </a:r>
              <a:r>
                <a:rPr lang="en-US" dirty="0" smtClean="0"/>
                <a:t/>
              </a:r>
              <a:br>
                <a:rPr lang="en-US" dirty="0" smtClean="0"/>
              </a:br>
              <a:endParaRPr lang="en-US" dirty="0" smtClean="0"/>
            </a:p>
            <a:p>
              <a:endParaRPr lang="en-US" dirty="0" smtClean="0"/>
            </a:p>
            <a:p>
              <a:r>
                <a:rPr lang="en-US" dirty="0" smtClean="0"/>
                <a:t/>
              </a:r>
              <a:br>
                <a:rPr lang="en-US" dirty="0" smtClean="0"/>
              </a:br>
              <a:r>
                <a:rPr lang="en-US" i="1" dirty="0" smtClean="0">
                  <a:solidFill>
                    <a:srgbClr val="000000"/>
                  </a:solidFill>
                  <a:latin typeface="Times New Roman"/>
                </a:rPr>
                <a:t>U.S. Flag of 15 Stars [1803]</a:t>
              </a:r>
              <a:r>
                <a:rPr lang="en-US" dirty="0" smtClean="0"/>
                <a:t/>
              </a:r>
              <a:br>
                <a:rPr lang="en-US" dirty="0" smtClean="0"/>
              </a:br>
              <a:r>
                <a:rPr lang="en-US" i="1" dirty="0" smtClean="0">
                  <a:solidFill>
                    <a:srgbClr val="000000"/>
                  </a:solidFill>
                  <a:latin typeface="Times New Roman"/>
                </a:rPr>
                <a:t>"The Star Spangled Banner" </a:t>
              </a:r>
              <a:r>
                <a:rPr lang="en-US" dirty="0" smtClean="0"/>
                <a:t/>
              </a:r>
              <a:br>
                <a:rPr lang="en-US" dirty="0" smtClean="0"/>
              </a:br>
              <a:r>
                <a:rPr lang="en-US" b="1" dirty="0" smtClean="0">
                  <a:solidFill>
                    <a:srgbClr val="000000"/>
                  </a:solidFill>
                </a:rPr>
                <a:t>1803 </a:t>
              </a:r>
              <a:r>
                <a:rPr lang="en-US" dirty="0" smtClean="0">
                  <a:solidFill>
                    <a:srgbClr val="000000"/>
                  </a:solidFill>
                </a:rPr>
                <a:t>  The United States purchased from Napoleon the territory of Louisiana for $15,000,000. Upon concluding the purchase Robert Livingston, America's Minister to France, said of the transfer, "We have lived long, but this is the noblest work of our whole lives ... From this day the United States will take their place among the powers of the first rank ... The instruments which we have just signed will cause no tears to be shed; they prepare ages of happiness for innumerable generations of human creatures."</a:t>
              </a:r>
              <a:endParaRPr lang="en-US" dirty="0"/>
            </a:p>
          </p:txBody>
        </p:sp>
        <p:pic>
          <p:nvPicPr>
            <p:cNvPr id="1026" name="Picture 2" descr="https://www.louisiana101.com/i-bour.gif"/>
            <p:cNvPicPr>
              <a:picLocks noChangeAspect="1" noChangeArrowheads="1"/>
            </p:cNvPicPr>
            <p:nvPr/>
          </p:nvPicPr>
          <p:blipFill>
            <a:blip r:embed="rId3"/>
            <a:srcRect/>
            <a:stretch>
              <a:fillRect/>
            </a:stretch>
          </p:blipFill>
          <p:spPr bwMode="auto">
            <a:xfrm>
              <a:off x="5867400" y="228600"/>
              <a:ext cx="1841674" cy="1095376"/>
            </a:xfrm>
            <a:prstGeom prst="rect">
              <a:avLst/>
            </a:prstGeom>
            <a:noFill/>
          </p:spPr>
        </p:pic>
        <p:pic>
          <p:nvPicPr>
            <p:cNvPr id="1027" name="Picture 3"/>
            <p:cNvPicPr>
              <a:picLocks noChangeAspect="1" noChangeArrowheads="1"/>
            </p:cNvPicPr>
            <p:nvPr/>
          </p:nvPicPr>
          <p:blipFill>
            <a:blip r:embed="rId4"/>
            <a:srcRect/>
            <a:stretch>
              <a:fillRect/>
            </a:stretch>
          </p:blipFill>
          <p:spPr bwMode="auto">
            <a:xfrm>
              <a:off x="5867400" y="2819400"/>
              <a:ext cx="1905000" cy="1270000"/>
            </a:xfrm>
            <a:prstGeom prst="rect">
              <a:avLst/>
            </a:prstGeom>
            <a:noFill/>
            <a:ln w="9525">
              <a:noFill/>
              <a:miter lim="800000"/>
              <a:headEnd/>
              <a:tailEnd/>
            </a:ln>
            <a:effectLst/>
          </p:spPr>
        </p:pic>
        <p:pic>
          <p:nvPicPr>
            <p:cNvPr id="1029" name="Picture 5" descr="https://www.louisiana101.com/i-15star.gif"/>
            <p:cNvPicPr>
              <a:picLocks noChangeAspect="1" noChangeArrowheads="1"/>
            </p:cNvPicPr>
            <p:nvPr/>
          </p:nvPicPr>
          <p:blipFill>
            <a:blip r:embed="rId5"/>
            <a:srcRect/>
            <a:stretch>
              <a:fillRect/>
            </a:stretch>
          </p:blipFill>
          <p:spPr bwMode="auto">
            <a:xfrm>
              <a:off x="5791200" y="5500475"/>
              <a:ext cx="2124075" cy="1281325"/>
            </a:xfrm>
            <a:prstGeom prst="rect">
              <a:avLst/>
            </a:prstGeom>
            <a:noFill/>
          </p:spPr>
        </p:pic>
      </p:gr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3416320"/>
          </a:xfrm>
          <a:prstGeom prst="rect">
            <a:avLst/>
          </a:prstGeom>
        </p:spPr>
        <p:txBody>
          <a:bodyPr wrap="square">
            <a:spAutoFit/>
          </a:bodyPr>
          <a:lstStyle/>
          <a:p>
            <a:r>
              <a:rPr lang="en-US" dirty="0" smtClean="0">
                <a:hlinkClick r:id="rId2"/>
              </a:rPr>
              <a:t>https://en.wikipedia.org/wiki/Louisiana_(New_France)</a:t>
            </a:r>
            <a:endParaRPr lang="en-US" dirty="0" smtClean="0"/>
          </a:p>
          <a:p>
            <a:r>
              <a:rPr lang="en-US" dirty="0" smtClean="0"/>
              <a:t>	Lower Louisiana consisted of lands in the Lower Mississippi River watershed, including settlements in what are now the U.S. states of Arkansas, Louisiana, Mississippi, and Alabama. The French first explored it in the 1660s, and a few trading posts were established in the following years; serious attempt at settlement began with the establishment of Fort </a:t>
            </a:r>
            <a:r>
              <a:rPr lang="en-US" dirty="0" err="1" smtClean="0"/>
              <a:t>Maurepas</a:t>
            </a:r>
            <a:r>
              <a:rPr lang="en-US" dirty="0" smtClean="0"/>
              <a:t>, near modern Biloxi, Mississippi, in 1699. A colonial government soon emerged, with its capital originally at Mobile, later at Biloxi and finally at New Orleans (in 1722, four years after the city's founding). The government was led by a governor-general, and Louisiana became an increasingly important colony in the early 18th century.</a:t>
            </a:r>
          </a:p>
          <a:p>
            <a:r>
              <a:rPr lang="en-US" dirty="0" smtClean="0"/>
              <a:t>	The earliest settlers of Upper Louisiana mostly came from French Canada, while Lower Louisiana was colonized by people from all over the French colonial empire, with various waves coming from Canada, France, and the French West Indies.</a:t>
            </a:r>
            <a:endParaRPr lang="en-US" dirty="0"/>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6684228"/>
          </a:xfrm>
          <a:prstGeom prst="rect">
            <a:avLst/>
          </a:prstGeom>
        </p:spPr>
        <p:txBody>
          <a:bodyPr wrap="square">
            <a:spAutoFit/>
          </a:bodyPr>
          <a:lstStyle/>
          <a:p>
            <a:r>
              <a:rPr lang="en-US" dirty="0" smtClean="0">
                <a:hlinkClick r:id="rId2"/>
              </a:rPr>
              <a:t>https://www.genealogyblog.com/?p=35059</a:t>
            </a:r>
            <a:endParaRPr lang="en-US" b="1" dirty="0" smtClean="0"/>
          </a:p>
          <a:p>
            <a:endParaRPr lang="en-US" b="1" dirty="0" smtClean="0"/>
          </a:p>
          <a:p>
            <a:r>
              <a:rPr lang="en-US" b="1" dirty="0" smtClean="0"/>
              <a:t>Acadian-Cajun Timeline, 1603-1805</a:t>
            </a:r>
          </a:p>
          <a:p>
            <a:endParaRPr lang="en-US" dirty="0" smtClean="0"/>
          </a:p>
          <a:p>
            <a:r>
              <a:rPr lang="en-US" dirty="0" smtClean="0"/>
              <a:t>1718. La Nouvelle-Orleans (New Orleans) was founded by Jean-</a:t>
            </a:r>
            <a:r>
              <a:rPr lang="en-US" dirty="0" err="1" smtClean="0"/>
              <a:t>Baptiste</a:t>
            </a:r>
            <a:r>
              <a:rPr lang="en-US" dirty="0" smtClean="0"/>
              <a:t> Le Moyne (</a:t>
            </a:r>
            <a:r>
              <a:rPr lang="en-US" dirty="0" err="1" smtClean="0"/>
              <a:t>Sieur</a:t>
            </a:r>
            <a:r>
              <a:rPr lang="en-US" dirty="0" smtClean="0"/>
              <a:t> de Bienville). It was named for Philippe II, Duke of Orleans, the Regent of France. That year saw hundreds of French colonists arriving in Louisiana.</a:t>
            </a:r>
          </a:p>
          <a:p>
            <a:r>
              <a:rPr lang="en-US" dirty="0" smtClean="0"/>
              <a:t>1719. Baton Rouge was established by the French as a military post.</a:t>
            </a:r>
          </a:p>
          <a:p>
            <a:r>
              <a:rPr lang="en-US" dirty="0" smtClean="0"/>
              <a:t>1721 Arkansas Post. French and German colonists abandoned Arkansas Post, the largest settlement of all of French Louisiana. As a failed farming community, Arkansas Post was typical of the French efforts to colonize North America south of the Great Lakes. Arkansas Post continued as a trading post, and the French presence in the Mississippi Basin now became one of mostly single French fur trappers and traders paddling their canoes from one trading post to the next.</a:t>
            </a:r>
          </a:p>
          <a:p>
            <a:r>
              <a:rPr lang="en-US" dirty="0" smtClean="0"/>
              <a:t>1721 German Coast. A group of German immigrants, who had first settled at Arkansas Post, acquired farm land on the east side of the Mississippi River north of New Orleans. Many of them were formerly of the German-speaking Alsace-Lorraine area of France. They easily adapted themselves to the French culture of Louisiana, and later intermarried with the French Acadians coming into the same area. Their main settlements were at </a:t>
            </a:r>
            <a:r>
              <a:rPr lang="en-US" dirty="0" err="1" smtClean="0"/>
              <a:t>Karlstein</a:t>
            </a:r>
            <a:r>
              <a:rPr lang="en-US" dirty="0" smtClean="0"/>
              <a:t>, </a:t>
            </a:r>
            <a:r>
              <a:rPr lang="en-US" dirty="0" err="1" smtClean="0"/>
              <a:t>Hoffen</a:t>
            </a:r>
            <a:r>
              <a:rPr lang="en-US" dirty="0" smtClean="0"/>
              <a:t>, </a:t>
            </a:r>
            <a:r>
              <a:rPr lang="en-US" dirty="0" err="1" smtClean="0"/>
              <a:t>Mariental</a:t>
            </a:r>
            <a:r>
              <a:rPr lang="en-US" dirty="0" smtClean="0"/>
              <a:t>, and Augsburg, all part of the German Coast. The farms they operated were to become the main source of food for New Orleans for decades.</a:t>
            </a:r>
          </a:p>
          <a:p>
            <a:r>
              <a:rPr lang="en-US" dirty="0" smtClean="0"/>
              <a:t>1755-1758 Expulsion of the Acadians. At the beginning of the French and Indian War, the British completed their conquest of Acadia, and in 1755, began forcibly removing Acadians from their homes. (The British remembered the forced deportations imposed by the French against the English in Newfoundland back in 1696). The first expulsions were to the lower British colonies but in 1758 they began transporting Acadians back to France. Those Acadians who avoided deportation made their way to other French-speaking areas, such as present Québec, present New Brunswick, or present Maine. For an historical reference to the era, re-read Longfellow’s poem, “Evangeline,” which was based on the events of the Acadian expulsions.</a:t>
            </a:r>
          </a:p>
          <a:p>
            <a:r>
              <a:rPr lang="en-US" dirty="0" smtClean="0"/>
              <a:t>1763. The Treaty of Paris of 1763 ended the French and Indian War (it was called the Seven Years War in Canada and Europe). France was the big loser, and lost virtually all of its remaining North American claims. The areas east of the Mississippi and all of Acadia/Nova Scotia and Québec were lost to Britain; the areas west of the Mississippi went to Spain. After the Treaty of Paris, George III issued a proclamation renaming the Province of Québec as the Province of Canada. He also issued the Proclamation Line of 1763, in which Indian Reserves were established west of the Appalachian Mountain Range, limiting western migrations by all of the British colonies. Soon after the treaty, all French military personnel left their North American posts. But, French civilian settlements continued in Lower Louisiana, such as New Orleans, Baton Rouge, Arkansas Post, and Natchez; and in Upper Louisiana, such as Prairie du </a:t>
            </a:r>
            <a:r>
              <a:rPr lang="en-US" dirty="0" err="1" smtClean="0"/>
              <a:t>Chien</a:t>
            </a:r>
            <a:r>
              <a:rPr lang="en-US" dirty="0" smtClean="0"/>
              <a:t>, Kaskaskia, and Vincennes. Spain did not take military control of Spanish Louisiana until 1766 (at New Orleans) and 1770 (at St. Louis).</a:t>
            </a:r>
          </a:p>
          <a:p>
            <a:r>
              <a:rPr lang="en-US" dirty="0" smtClean="0"/>
              <a:t>1764-1765 Acadian Coast. Per terms of the Treaty of Paris, the British were given the right to remove the remaining French Acadians, but agreed to provide resettlement assistance. The destinations were not always clear, and the displaced Acadians were sometimes loaded onto ships headed to Boston, New York, Baltimore, Norfolk, Charleston, Savannah, or Mobile. After a few initial families made their way to New Orleans via Mobile in early 1764, several shiploads of Acadians arrived in New Orleans in early 1765. Their first settlements were on the west side of the Mississippi River, near the present areas of St. James and Ascension Parishes. That first area became known as the Acadian Coast. Today there are 22 parishes of Louisiana considered part of </a:t>
            </a:r>
            <a:r>
              <a:rPr lang="en-US" dirty="0" err="1" smtClean="0"/>
              <a:t>Acadiana</a:t>
            </a:r>
            <a:r>
              <a:rPr lang="en-US" dirty="0" smtClean="0"/>
              <a:t>, a modern description of the region of southern Louisiana west of the Mississippi River first settled by French Acadians. For more details on the first Acadians in Louisiana, visit the Acadian-Cajun Genealogy &amp; History website. </a:t>
            </a:r>
          </a:p>
          <a:p>
            <a:r>
              <a:rPr lang="en-US" dirty="0" smtClean="0"/>
              <a:t>See www.acadian-cajun.com/hiscaj2b.htm.</a:t>
            </a:r>
          </a:p>
          <a:p>
            <a:r>
              <a:rPr lang="en-US" dirty="0" smtClean="0"/>
              <a:t>1766. Antonio de </a:t>
            </a:r>
            <a:r>
              <a:rPr lang="en-US" dirty="0" err="1" smtClean="0"/>
              <a:t>Ulloa</a:t>
            </a:r>
            <a:r>
              <a:rPr lang="en-US" dirty="0" smtClean="0"/>
              <a:t> became the first Spanish governor of Louisiana, headquartered at New Orleans. He was a brilliant scientist (discoverer of the element Platinum), highly regarded by Spanish Royalty, but rose to his highest level of incompetence as a military leader.</a:t>
            </a:r>
          </a:p>
          <a:p>
            <a:r>
              <a:rPr lang="en-US" dirty="0" smtClean="0"/>
              <a:t>1768. The Louisiana Rebellion of 1768 was an attempt by a combined armed force of French Acadians, French Creoles and German Coast settlers around New Orleans to stop the handover of French La </a:t>
            </a:r>
            <a:r>
              <a:rPr lang="en-US" dirty="0" err="1" smtClean="0"/>
              <a:t>Louisiane</a:t>
            </a:r>
            <a:r>
              <a:rPr lang="en-US" dirty="0" smtClean="0"/>
              <a:t> to Spain.  The rebels forced Spanish Governor de </a:t>
            </a:r>
            <a:r>
              <a:rPr lang="en-US" dirty="0" err="1" smtClean="0"/>
              <a:t>Ulloa</a:t>
            </a:r>
            <a:r>
              <a:rPr lang="en-US" dirty="0" smtClean="0"/>
              <a:t> to leave New Orleans and return to Spain, but his replacement Alejandro O’Reilly was able to crush the rebellion. O’Reilly, an Irishman turned Cuban, was responsible for establishing military rule in Spanish Louisiana.</a:t>
            </a:r>
          </a:p>
          <a:p>
            <a:r>
              <a:rPr lang="en-US" dirty="0" smtClean="0"/>
              <a:t>1777-1778. During the Revolutionary War, a number of French-speaking Acadians from Louisiana joined their counterparts from the leftover French settlements of Kaskaskia and Vincennes. They were added to the Virginia Militia force commanded by General George Rogers Clark. General Clark later noted that the fiercely anti-British fighters he gained from the French communities contributed greatly to his monumental victories against the British in the conquest of the Old Northwest.</a:t>
            </a:r>
          </a:p>
          <a:p>
            <a:r>
              <a:rPr lang="en-US" dirty="0" smtClean="0"/>
              <a:t>1783 United States of America. The treaty of Paris of 1783 first recognized the United States as an independent nation, with borders from the Atlantic Ocean to the Mississippi River, and from present Maine to Georgia. The treaty also reaffirmed the claims of Britain to present Canada; and Spain’s claim to East Florida, West Florida, New Spain (including Nuevo Mexico &amp; </a:t>
            </a:r>
            <a:r>
              <a:rPr lang="en-US" dirty="0" err="1" smtClean="0"/>
              <a:t>Tejas</a:t>
            </a:r>
            <a:r>
              <a:rPr lang="en-US" dirty="0" smtClean="0"/>
              <a:t>), and Louisiana west of the Mississippi River.</a:t>
            </a:r>
          </a:p>
          <a:p>
            <a:r>
              <a:rPr lang="en-US" dirty="0" smtClean="0"/>
              <a:t>1800-1802 Louisiana. In Europe, Napoleon defeated the Spanish in battle and gained title to Louisiana again after trading them a couple of duchies in Italy. However, Napoleon found that his troops in the Caribbean were under siege and unable to provide much help in establishing a French government in Louisiana. Several months later, when American emissaries showed up in Paris trying to buy New Orleans from him, Napoleon decided to unload the entire tract. – legally described as “the drainage of the Mississippi and Missouri Rivers.”</a:t>
            </a:r>
          </a:p>
          <a:p>
            <a:r>
              <a:rPr lang="en-US" dirty="0" smtClean="0"/>
              <a:t>1803 Louisiana Purchase. President Thomas Jefferson urged Congress to vote in favor, and the U.S. purchased the huge area from France, doubling the size of the United States. But, disputed claims to areas of Lower Louisiana now existed between Spain and the U.S., in particular, the area between the Red River and Sabine River in present Louisiana; and the area of West Florida, east of the Mississippi River.</a:t>
            </a:r>
          </a:p>
          <a:p>
            <a:r>
              <a:rPr lang="en-US" dirty="0" smtClean="0"/>
              <a:t>1804-1805. In 1804, Congress divided the Louisiana Purchase into two jurisdictions: Louisiana District and Orleans Territory. The latter had north and south bounds the same as the present state of Louisiana, but did not include its present Florida Parishes, and its northwest corner extended on an indefinite line west into Spanish </a:t>
            </a:r>
            <a:r>
              <a:rPr lang="en-US" dirty="0" err="1" smtClean="0"/>
              <a:t>Tejas</a:t>
            </a:r>
            <a:r>
              <a:rPr lang="en-US" dirty="0" smtClean="0"/>
              <a:t>. The first capital of Orleans Territory was New Orleans. For a year, Louisiana District was attached to Indiana Territory for judicial administration, but became Louisiana Territory with its own Governor on July 4, 1805. St. Louis was the first capital of Louisiana Territory.</a:t>
            </a:r>
          </a:p>
          <a:p>
            <a:r>
              <a:rPr lang="en-US" dirty="0" smtClean="0"/>
              <a:t>1812. April 30th. The same area as old Orleans Territory became Louisiana, the 18th state in the Union. New Orleans became the first state capital.</a:t>
            </a:r>
          </a:p>
          <a:p>
            <a:r>
              <a:rPr lang="en-US" dirty="0" smtClean="0"/>
              <a:t>1812. June 4th. Louisiana Territory was renamed Missouri Territory. For about five weeks in 1812, a Louisiana Territory and a State of Louisiana existed at the same time.</a:t>
            </a:r>
            <a:endParaRPr lang="en-US" dirty="0"/>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0" y="0"/>
            <a:ext cx="9364717" cy="6366641"/>
            <a:chOff x="0" y="0"/>
            <a:chExt cx="9364717" cy="6366641"/>
          </a:xfrm>
        </p:grpSpPr>
        <p:sp>
          <p:nvSpPr>
            <p:cNvPr id="24" name="Freeform 23"/>
            <p:cNvSpPr/>
            <p:nvPr/>
          </p:nvSpPr>
          <p:spPr>
            <a:xfrm>
              <a:off x="6172200" y="5486400"/>
              <a:ext cx="3192517" cy="880241"/>
            </a:xfrm>
            <a:custGeom>
              <a:avLst/>
              <a:gdLst>
                <a:gd name="connsiteX0" fmla="*/ 3042745 w 3042745"/>
                <a:gd name="connsiteY0" fmla="*/ 599090 h 754117"/>
                <a:gd name="connsiteX1" fmla="*/ 2270235 w 3042745"/>
                <a:gd name="connsiteY1" fmla="*/ 740979 h 754117"/>
                <a:gd name="connsiteX2" fmla="*/ 1213945 w 3042745"/>
                <a:gd name="connsiteY2" fmla="*/ 520262 h 754117"/>
                <a:gd name="connsiteX3" fmla="*/ 0 w 3042745"/>
                <a:gd name="connsiteY3" fmla="*/ 0 h 754117"/>
              </a:gdLst>
              <a:ahLst/>
              <a:cxnLst>
                <a:cxn ang="0">
                  <a:pos x="connsiteX0" y="connsiteY0"/>
                </a:cxn>
                <a:cxn ang="0">
                  <a:pos x="connsiteX1" y="connsiteY1"/>
                </a:cxn>
                <a:cxn ang="0">
                  <a:pos x="connsiteX2" y="connsiteY2"/>
                </a:cxn>
                <a:cxn ang="0">
                  <a:pos x="connsiteX3" y="connsiteY3"/>
                </a:cxn>
              </a:cxnLst>
              <a:rect l="l" t="t" r="r" b="b"/>
              <a:pathLst>
                <a:path w="3042745" h="754117">
                  <a:moveTo>
                    <a:pt x="3042745" y="599090"/>
                  </a:moveTo>
                  <a:cubicBezTo>
                    <a:pt x="2808890" y="676603"/>
                    <a:pt x="2575035" y="754117"/>
                    <a:pt x="2270235" y="740979"/>
                  </a:cubicBezTo>
                  <a:cubicBezTo>
                    <a:pt x="1965435" y="727841"/>
                    <a:pt x="1592318" y="643759"/>
                    <a:pt x="1213945" y="520262"/>
                  </a:cubicBezTo>
                  <a:cubicBezTo>
                    <a:pt x="835573" y="396766"/>
                    <a:pt x="417786" y="198383"/>
                    <a:pt x="0" y="0"/>
                  </a:cubicBezTo>
                </a:path>
              </a:pathLst>
            </a:custGeom>
            <a:ln w="381000">
              <a:solidFill>
                <a:srgbClr val="FF0000">
                  <a:alpha val="57000"/>
                </a:srgbClr>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1" name="TextBox 20"/>
            <p:cNvSpPr txBox="1"/>
            <p:nvPr/>
          </p:nvSpPr>
          <p:spPr>
            <a:xfrm>
              <a:off x="0" y="2829580"/>
              <a:ext cx="9144000" cy="523220"/>
            </a:xfrm>
            <a:prstGeom prst="rect">
              <a:avLst/>
            </a:prstGeom>
          </p:spPr>
          <p:txBody>
            <a:bodyPr wrap="square" rtlCol="0">
              <a:spAutoFit/>
            </a:bodyPr>
            <a:lstStyle/>
            <a:p>
              <a:pPr>
                <a:buFont typeface="Arial" pitchFamily="34" charset="0"/>
                <a:buChar char="•"/>
              </a:pPr>
              <a:r>
                <a:rPr lang="en-US" sz="2800" dirty="0" smtClean="0"/>
                <a:t> 1764: Acadians begin migration to Louisiana</a:t>
              </a:r>
            </a:p>
          </p:txBody>
        </p:sp>
        <p:sp>
          <p:nvSpPr>
            <p:cNvPr id="14" name="TextBox 13"/>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Nation Building		The Settlers</a:t>
              </a:r>
            </a:p>
          </p:txBody>
        </p:sp>
        <p:sp useBgFill="1">
          <p:nvSpPr>
            <p:cNvPr id="15" name="TextBox 14"/>
            <p:cNvSpPr txBox="1"/>
            <p:nvPr/>
          </p:nvSpPr>
          <p:spPr>
            <a:xfrm>
              <a:off x="0" y="1297472"/>
              <a:ext cx="9144000" cy="523220"/>
            </a:xfrm>
            <a:prstGeom prst="rect">
              <a:avLst/>
            </a:prstGeom>
          </p:spPr>
          <p:txBody>
            <a:bodyPr wrap="square" rtlCol="0">
              <a:spAutoFit/>
            </a:bodyPr>
            <a:lstStyle/>
            <a:p>
              <a:pPr>
                <a:buFont typeface="Arial" pitchFamily="34" charset="0"/>
                <a:buChar char="•"/>
              </a:pPr>
              <a:r>
                <a:rPr lang="en-US" sz="2800" dirty="0" smtClean="0"/>
                <a:t> 1682: early European explorations; France claimed region </a:t>
              </a:r>
            </a:p>
          </p:txBody>
        </p:sp>
        <p:sp useBgFill="1">
          <p:nvSpPr>
            <p:cNvPr id="16" name="TextBox 15"/>
            <p:cNvSpPr txBox="1"/>
            <p:nvPr/>
          </p:nvSpPr>
          <p:spPr>
            <a:xfrm>
              <a:off x="0" y="1810512"/>
              <a:ext cx="9144000" cy="523220"/>
            </a:xfrm>
            <a:prstGeom prst="rect">
              <a:avLst/>
            </a:prstGeom>
          </p:spPr>
          <p:txBody>
            <a:bodyPr wrap="square" rtlCol="0">
              <a:spAutoFit/>
            </a:bodyPr>
            <a:lstStyle/>
            <a:p>
              <a:pPr>
                <a:buFont typeface="Arial" pitchFamily="34" charset="0"/>
                <a:buChar char="•"/>
              </a:pPr>
              <a:r>
                <a:rPr lang="en-US" sz="2800" dirty="0" smtClean="0"/>
                <a:t> 1718: French founded of New Orleans, hundreds of colonists</a:t>
              </a:r>
            </a:p>
          </p:txBody>
        </p:sp>
        <p:sp useBgFill="1">
          <p:nvSpPr>
            <p:cNvPr id="25" name="TextBox 24"/>
            <p:cNvSpPr txBox="1"/>
            <p:nvPr/>
          </p:nvSpPr>
          <p:spPr>
            <a:xfrm>
              <a:off x="0" y="2296180"/>
              <a:ext cx="9144000" cy="523220"/>
            </a:xfrm>
            <a:prstGeom prst="rect">
              <a:avLst/>
            </a:prstGeom>
          </p:spPr>
          <p:txBody>
            <a:bodyPr wrap="square" rtlCol="0">
              <a:spAutoFit/>
            </a:bodyPr>
            <a:lstStyle/>
            <a:p>
              <a:pPr>
                <a:buFont typeface="Arial" pitchFamily="34" charset="0"/>
                <a:buChar char="•"/>
              </a:pPr>
              <a:r>
                <a:rPr lang="en-US" sz="2800" dirty="0" smtClean="0"/>
                <a:t> 1763: 7 Years’ War ends – France cedes Louisiana to Spain</a:t>
              </a:r>
            </a:p>
          </p:txBody>
        </p:sp>
        <p:pic>
          <p:nvPicPr>
            <p:cNvPr id="27" name="Picture 2" descr="https://www.louisiana101.com/i-bour.gif"/>
            <p:cNvPicPr>
              <a:picLocks noChangeAspect="1" noChangeArrowheads="1"/>
            </p:cNvPicPr>
            <p:nvPr/>
          </p:nvPicPr>
          <p:blipFill>
            <a:blip r:embed="rId2"/>
            <a:srcRect r="9226" b="4335"/>
            <a:stretch>
              <a:fillRect/>
            </a:stretch>
          </p:blipFill>
          <p:spPr bwMode="auto">
            <a:xfrm rot="1515928">
              <a:off x="7260024" y="3165511"/>
              <a:ext cx="2018013" cy="1264933"/>
            </a:xfrm>
            <a:prstGeom prst="rect">
              <a:avLst/>
            </a:prstGeom>
            <a:noFill/>
          </p:spPr>
        </p:pic>
      </p:grpSp>
      <p:grpSp>
        <p:nvGrpSpPr>
          <p:cNvPr id="34" name="Group 33"/>
          <p:cNvGrpSpPr/>
          <p:nvPr/>
        </p:nvGrpSpPr>
        <p:grpSpPr>
          <a:xfrm>
            <a:off x="5105400" y="3441930"/>
            <a:ext cx="4038600" cy="3416070"/>
            <a:chOff x="5105400" y="3441930"/>
            <a:chExt cx="4038600" cy="3416070"/>
          </a:xfrm>
        </p:grpSpPr>
        <p:pic>
          <p:nvPicPr>
            <p:cNvPr id="12" name="Picture 2"/>
            <p:cNvPicPr>
              <a:picLocks noChangeAspect="1" noChangeArrowheads="1"/>
            </p:cNvPicPr>
            <p:nvPr/>
          </p:nvPicPr>
          <p:blipFill>
            <a:blip r:embed="rId3"/>
            <a:srcRect/>
            <a:stretch>
              <a:fillRect/>
            </a:stretch>
          </p:blipFill>
          <p:spPr bwMode="auto">
            <a:xfrm>
              <a:off x="5105400" y="3441930"/>
              <a:ext cx="4038600" cy="3416070"/>
            </a:xfrm>
            <a:prstGeom prst="rect">
              <a:avLst/>
            </a:prstGeom>
            <a:noFill/>
            <a:ln w="9525">
              <a:noFill/>
              <a:miter lim="800000"/>
              <a:headEnd/>
              <a:tailEnd/>
            </a:ln>
            <a:effectLst/>
          </p:spPr>
        </p:pic>
        <p:sp>
          <p:nvSpPr>
            <p:cNvPr id="23" name="5-Point Star 22"/>
            <p:cNvSpPr/>
            <p:nvPr/>
          </p:nvSpPr>
          <p:spPr>
            <a:xfrm>
              <a:off x="7010400" y="5791200"/>
              <a:ext cx="3810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152400" y="540603"/>
            <a:ext cx="3695242" cy="830997"/>
          </a:xfrm>
          <a:prstGeom prst="rect">
            <a:avLst/>
          </a:prstGeom>
          <a:noFill/>
        </p:spPr>
        <p:txBody>
          <a:bodyPr wrap="none" rtlCol="0">
            <a:spAutoFit/>
          </a:bodyPr>
          <a:lstStyle/>
          <a:p>
            <a:r>
              <a:rPr lang="en-US" sz="4800" dirty="0" smtClean="0">
                <a:ln w="19050">
                  <a:solidFill>
                    <a:schemeClr val="tx1"/>
                  </a:solidFill>
                </a:ln>
                <a:solidFill>
                  <a:srgbClr val="00CC99"/>
                </a:solidFill>
              </a:rPr>
              <a:t>Spanish Lands</a:t>
            </a:r>
            <a:endParaRPr lang="en-US" sz="4800" dirty="0">
              <a:ln w="19050">
                <a:solidFill>
                  <a:schemeClr val="tx1"/>
                </a:solidFill>
              </a:ln>
              <a:solidFill>
                <a:srgbClr val="00CC99"/>
              </a:solidFill>
            </a:endParaRPr>
          </a:p>
        </p:txBody>
      </p:sp>
      <p:sp>
        <p:nvSpPr>
          <p:cNvPr id="31" name="TextBox 30"/>
          <p:cNvSpPr txBox="1"/>
          <p:nvPr/>
        </p:nvSpPr>
        <p:spPr>
          <a:xfrm>
            <a:off x="2133600" y="2829580"/>
            <a:ext cx="4724400" cy="523220"/>
          </a:xfrm>
          <a:prstGeom prst="rect">
            <a:avLst/>
          </a:prstGeom>
          <a:noFill/>
        </p:spPr>
        <p:txBody>
          <a:bodyPr wrap="square" rtlCol="0">
            <a:spAutoFit/>
          </a:bodyPr>
          <a:lstStyle/>
          <a:p>
            <a:r>
              <a:rPr lang="en-US" sz="2800" dirty="0" smtClean="0"/>
              <a:t>Acadian migration to Louisiana</a:t>
            </a:r>
          </a:p>
        </p:txBody>
      </p:sp>
      <p:sp>
        <p:nvSpPr>
          <p:cNvPr id="32" name="TextBox 31"/>
          <p:cNvSpPr txBox="1"/>
          <p:nvPr/>
        </p:nvSpPr>
        <p:spPr>
          <a:xfrm>
            <a:off x="0" y="0"/>
            <a:ext cx="9144000" cy="769441"/>
          </a:xfrm>
          <a:prstGeom prst="rect">
            <a:avLst/>
          </a:prstGeom>
          <a:noFill/>
        </p:spPr>
        <p:txBody>
          <a:bodyPr wrap="square" rtlCol="0">
            <a:spAutoFit/>
          </a:bodyPr>
          <a:lstStyle/>
          <a:p>
            <a:pPr algn="ctr"/>
            <a:r>
              <a:rPr lang="en-US" sz="4400" b="1" dirty="0" smtClean="0">
                <a:solidFill>
                  <a:srgbClr val="002060"/>
                </a:solidFill>
              </a:rPr>
              <a:t>Acadian migration to Louisiana</a:t>
            </a:r>
          </a:p>
        </p:txBody>
      </p:sp>
      <p:grpSp>
        <p:nvGrpSpPr>
          <p:cNvPr id="38" name="Group 37"/>
          <p:cNvGrpSpPr/>
          <p:nvPr/>
        </p:nvGrpSpPr>
        <p:grpSpPr>
          <a:xfrm>
            <a:off x="1286182" y="1371601"/>
            <a:ext cx="6486218" cy="5486400"/>
            <a:chOff x="1286182" y="1371601"/>
            <a:chExt cx="6486218" cy="5486400"/>
          </a:xfrm>
        </p:grpSpPr>
        <p:pic>
          <p:nvPicPr>
            <p:cNvPr id="36" name="Picture 2"/>
            <p:cNvPicPr>
              <a:picLocks noChangeAspect="1" noChangeArrowheads="1"/>
            </p:cNvPicPr>
            <p:nvPr/>
          </p:nvPicPr>
          <p:blipFill>
            <a:blip r:embed="rId3"/>
            <a:srcRect/>
            <a:stretch>
              <a:fillRect/>
            </a:stretch>
          </p:blipFill>
          <p:spPr bwMode="auto">
            <a:xfrm>
              <a:off x="1286182" y="1371601"/>
              <a:ext cx="6486218" cy="5486400"/>
            </a:xfrm>
            <a:prstGeom prst="rect">
              <a:avLst/>
            </a:prstGeom>
            <a:noFill/>
            <a:ln w="9525">
              <a:noFill/>
              <a:miter lim="800000"/>
              <a:headEnd/>
              <a:tailEnd/>
            </a:ln>
            <a:effectLst/>
          </p:spPr>
        </p:pic>
        <p:sp>
          <p:nvSpPr>
            <p:cNvPr id="37" name="5-Point Star 36"/>
            <p:cNvSpPr/>
            <p:nvPr/>
          </p:nvSpPr>
          <p:spPr>
            <a:xfrm>
              <a:off x="4572000" y="5257800"/>
              <a:ext cx="3810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9" name="Picture 2" descr="https://www.louisiana101.com/i-bour.gif"/>
          <p:cNvPicPr>
            <a:picLocks noChangeAspect="1" noChangeArrowheads="1"/>
          </p:cNvPicPr>
          <p:nvPr/>
        </p:nvPicPr>
        <p:blipFill>
          <a:blip r:embed="rId2"/>
          <a:srcRect r="9226" b="4335"/>
          <a:stretch>
            <a:fillRect/>
          </a:stretch>
        </p:blipFill>
        <p:spPr bwMode="auto">
          <a:xfrm rot="1515928">
            <a:off x="6421823" y="1055955"/>
            <a:ext cx="2018013" cy="126493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6" presetClass="emph" presetSubtype="0" fill="hold" grpId="1" nodeType="withEffect">
                                  <p:stCondLst>
                                    <p:cond delay="0"/>
                                  </p:stCondLst>
                                  <p:childTnLst>
                                    <p:animScale>
                                      <p:cBhvr>
                                        <p:cTn id="8" dur="1000" fill="hold"/>
                                        <p:tgtEl>
                                          <p:spTgt spid="31"/>
                                        </p:tgtEl>
                                      </p:cBhvr>
                                      <p:by x="150000" y="150000"/>
                                    </p:animScale>
                                  </p:childTnLst>
                                </p:cTn>
                              </p:par>
                              <p:par>
                                <p:cTn id="9" presetID="3" presetClass="emph" presetSubtype="2" fill="hold" grpId="2" nodeType="withEffect">
                                  <p:stCondLst>
                                    <p:cond delay="0"/>
                                  </p:stCondLst>
                                  <p:childTnLst>
                                    <p:animClr clrSpc="rgb">
                                      <p:cBhvr override="childStyle">
                                        <p:cTn id="10" dur="1000" fill="hold"/>
                                        <p:tgtEl>
                                          <p:spTgt spid="31"/>
                                        </p:tgtEl>
                                        <p:attrNameLst>
                                          <p:attrName>style.color</p:attrName>
                                        </p:attrNameLst>
                                      </p:cBhvr>
                                      <p:to>
                                        <a:schemeClr val="tx2"/>
                                      </p:to>
                                    </p:animClr>
                                  </p:childTnLst>
                                </p:cTn>
                              </p:par>
                              <p:par>
                                <p:cTn id="11" presetID="64" presetClass="path" presetSubtype="0" accel="50000" decel="50000" fill="hold" grpId="3" nodeType="withEffect">
                                  <p:stCondLst>
                                    <p:cond delay="0"/>
                                  </p:stCondLst>
                                  <p:childTnLst>
                                    <p:animMotion origin="layout" path="M 3.33333E-6 -4.44444E-6 L 0.025 -0.39513 " pathEditMode="relative" rAng="0" ptsTypes="AA">
                                      <p:cBhvr>
                                        <p:cTn id="12" dur="1000" fill="hold"/>
                                        <p:tgtEl>
                                          <p:spTgt spid="31"/>
                                        </p:tgtEl>
                                        <p:attrNameLst>
                                          <p:attrName>ppt_x</p:attrName>
                                          <p:attrName>ppt_y</p:attrName>
                                        </p:attrNameLst>
                                      </p:cBhvr>
                                      <p:rCtr x="13" y="-198"/>
                                    </p:animMotion>
                                  </p:childTnLst>
                                </p:cTn>
                              </p:par>
                              <p:par>
                                <p:cTn id="13" presetID="6" presetClass="emph" presetSubtype="0" fill="hold" nodeType="withEffect">
                                  <p:stCondLst>
                                    <p:cond delay="0"/>
                                  </p:stCondLst>
                                  <p:childTnLst>
                                    <p:animScale>
                                      <p:cBhvr>
                                        <p:cTn id="14" dur="1000" fill="hold"/>
                                        <p:tgtEl>
                                          <p:spTgt spid="34"/>
                                        </p:tgtEl>
                                      </p:cBhvr>
                                      <p:by x="150000" y="150000"/>
                                    </p:animScale>
                                  </p:childTnLst>
                                </p:cTn>
                              </p:par>
                              <p:par>
                                <p:cTn id="15" presetID="35" presetClass="path" presetSubtype="0" accel="50000" decel="50000" fill="hold" nodeType="withEffect">
                                  <p:stCondLst>
                                    <p:cond delay="0"/>
                                  </p:stCondLst>
                                  <p:childTnLst>
                                    <p:animMotion origin="layout" path="M 0 4.44444E-6 L -0.30833 -0.16667 " pathEditMode="relative" rAng="0" ptsTypes="AA">
                                      <p:cBhvr>
                                        <p:cTn id="16" dur="1000" fill="hold"/>
                                        <p:tgtEl>
                                          <p:spTgt spid="34"/>
                                        </p:tgtEl>
                                        <p:attrNameLst>
                                          <p:attrName>ppt_x</p:attrName>
                                          <p:attrName>ppt_y</p:attrName>
                                        </p:attrNameLst>
                                      </p:cBhvr>
                                      <p:rCtr x="-154" y="-83"/>
                                    </p:animMotion>
                                  </p:childTnLst>
                                </p:cTn>
                              </p:par>
                              <p:par>
                                <p:cTn id="17" presetID="42"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par>
                                <p:cTn id="22" presetID="10" presetClass="exit" presetSubtype="0" fill="hold" nodeType="withEffect">
                                  <p:stCondLst>
                                    <p:cond delay="0"/>
                                  </p:stCondLst>
                                  <p:childTnLst>
                                    <p:animEffect transition="out" filter="fade">
                                      <p:cBhvr>
                                        <p:cTn id="23" dur="1000"/>
                                        <p:tgtEl>
                                          <p:spTgt spid="35"/>
                                        </p:tgtEl>
                                      </p:cBhvr>
                                    </p:animEffect>
                                    <p:set>
                                      <p:cBhvr>
                                        <p:cTn id="24" dur="1" fill="hold">
                                          <p:stCondLst>
                                            <p:cond delay="999"/>
                                          </p:stCondLst>
                                        </p:cTn>
                                        <p:tgtEl>
                                          <p:spTgt spid="35"/>
                                        </p:tgtEl>
                                        <p:attrNameLst>
                                          <p:attrName>style.visibility</p:attrName>
                                        </p:attrNameLst>
                                      </p:cBhvr>
                                      <p:to>
                                        <p:strVal val="hidden"/>
                                      </p:to>
                                    </p:set>
                                  </p:childTnLst>
                                </p:cTn>
                              </p:par>
                              <p:par>
                                <p:cTn id="25" presetID="10" presetClass="exit" presetSubtype="0" fill="hold" grpId="4" nodeType="withEffect">
                                  <p:stCondLst>
                                    <p:cond delay="500"/>
                                  </p:stCondLst>
                                  <p:childTnLst>
                                    <p:animEffect transition="out" filter="fade">
                                      <p:cBhvr>
                                        <p:cTn id="26" dur="1000"/>
                                        <p:tgtEl>
                                          <p:spTgt spid="31"/>
                                        </p:tgtEl>
                                      </p:cBhvr>
                                    </p:animEffect>
                                    <p:set>
                                      <p:cBhvr>
                                        <p:cTn id="27" dur="1" fill="hold">
                                          <p:stCondLst>
                                            <p:cond delay="999"/>
                                          </p:stCondLst>
                                        </p:cTn>
                                        <p:tgtEl>
                                          <p:spTgt spid="31"/>
                                        </p:tgtEl>
                                        <p:attrNameLst>
                                          <p:attrName>style.visibility</p:attrName>
                                        </p:attrNameLst>
                                      </p:cBhvr>
                                      <p:to>
                                        <p:strVal val="hidden"/>
                                      </p:to>
                                    </p:set>
                                  </p:childTnLst>
                                </p:cTn>
                              </p:par>
                              <p:par>
                                <p:cTn id="28" presetID="10" presetClass="entr" presetSubtype="0" fill="hold" grpId="0" nodeType="withEffect">
                                  <p:stCondLst>
                                    <p:cond delay="50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childTnLst>
                                </p:cTn>
                              </p:par>
                              <p:par>
                                <p:cTn id="31" presetID="10" presetClass="exit" presetSubtype="0" fill="hold" nodeType="withEffect">
                                  <p:stCondLst>
                                    <p:cond delay="500"/>
                                  </p:stCondLst>
                                  <p:childTnLst>
                                    <p:animEffect transition="out" filter="fade">
                                      <p:cBhvr>
                                        <p:cTn id="32" dur="1000"/>
                                        <p:tgtEl>
                                          <p:spTgt spid="34"/>
                                        </p:tgtEl>
                                      </p:cBhvr>
                                    </p:animEffect>
                                    <p:set>
                                      <p:cBhvr>
                                        <p:cTn id="33" dur="1" fill="hold">
                                          <p:stCondLst>
                                            <p:cond delay="999"/>
                                          </p:stCondLst>
                                        </p:cTn>
                                        <p:tgtEl>
                                          <p:spTgt spid="34"/>
                                        </p:tgtEl>
                                        <p:attrNameLst>
                                          <p:attrName>style.visibility</p:attrName>
                                        </p:attrNameLst>
                                      </p:cBhvr>
                                      <p:to>
                                        <p:strVal val="hidden"/>
                                      </p:to>
                                    </p:set>
                                  </p:childTnLst>
                                </p:cTn>
                              </p:par>
                              <p:par>
                                <p:cTn id="34" presetID="10" presetClass="entr" presetSubtype="0" fill="hold" nodeType="withEffect">
                                  <p:stCondLst>
                                    <p:cond delay="50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1" grpId="2"/>
      <p:bldP spid="31" grpId="3"/>
      <p:bldP spid="31" grpId="4"/>
      <p:bldP spid="3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1286182" y="1371601"/>
            <a:ext cx="6486218" cy="5486400"/>
          </a:xfrm>
          <a:prstGeom prst="rect">
            <a:avLst/>
          </a:prstGeom>
          <a:noFill/>
          <a:ln w="9525">
            <a:noFill/>
            <a:miter lim="800000"/>
            <a:headEnd/>
            <a:tailEnd/>
          </a:ln>
          <a:effectLst/>
        </p:spPr>
      </p:pic>
      <p:sp>
        <p:nvSpPr>
          <p:cNvPr id="13" name="TextBox 12"/>
          <p:cNvSpPr txBox="1"/>
          <p:nvPr/>
        </p:nvSpPr>
        <p:spPr>
          <a:xfrm>
            <a:off x="0" y="0"/>
            <a:ext cx="9144000" cy="769441"/>
          </a:xfrm>
          <a:prstGeom prst="rect">
            <a:avLst/>
          </a:prstGeom>
          <a:noFill/>
        </p:spPr>
        <p:txBody>
          <a:bodyPr wrap="square" rtlCol="0">
            <a:spAutoFit/>
          </a:bodyPr>
          <a:lstStyle/>
          <a:p>
            <a:pPr algn="ctr"/>
            <a:r>
              <a:rPr lang="en-US" sz="4400" b="1" dirty="0" smtClean="0">
                <a:solidFill>
                  <a:srgbClr val="002060"/>
                </a:solidFill>
              </a:rPr>
              <a:t>Acadian migration to Louisiana</a:t>
            </a:r>
          </a:p>
        </p:txBody>
      </p:sp>
      <p:sp>
        <p:nvSpPr>
          <p:cNvPr id="33" name="TextBox 32"/>
          <p:cNvSpPr txBox="1"/>
          <p:nvPr/>
        </p:nvSpPr>
        <p:spPr>
          <a:xfrm>
            <a:off x="152400" y="540603"/>
            <a:ext cx="3695242" cy="830997"/>
          </a:xfrm>
          <a:prstGeom prst="rect">
            <a:avLst/>
          </a:prstGeom>
          <a:noFill/>
        </p:spPr>
        <p:txBody>
          <a:bodyPr wrap="none" rtlCol="0">
            <a:spAutoFit/>
          </a:bodyPr>
          <a:lstStyle/>
          <a:p>
            <a:r>
              <a:rPr lang="en-US" sz="4800" dirty="0" smtClean="0">
                <a:ln w="19050">
                  <a:solidFill>
                    <a:schemeClr val="tx1"/>
                  </a:solidFill>
                </a:ln>
                <a:solidFill>
                  <a:srgbClr val="00CC99"/>
                </a:solidFill>
              </a:rPr>
              <a:t>Spanish Lands</a:t>
            </a:r>
            <a:endParaRPr lang="en-US" sz="4800" dirty="0">
              <a:ln w="19050">
                <a:solidFill>
                  <a:schemeClr val="tx1"/>
                </a:solidFill>
              </a:ln>
              <a:solidFill>
                <a:srgbClr val="00CC99"/>
              </a:solidFill>
            </a:endParaRPr>
          </a:p>
        </p:txBody>
      </p:sp>
      <p:sp>
        <p:nvSpPr>
          <p:cNvPr id="37" name="Freeform 36"/>
          <p:cNvSpPr/>
          <p:nvPr/>
        </p:nvSpPr>
        <p:spPr>
          <a:xfrm>
            <a:off x="3614057" y="1582058"/>
            <a:ext cx="1970314" cy="4753428"/>
          </a:xfrm>
          <a:custGeom>
            <a:avLst/>
            <a:gdLst>
              <a:gd name="connsiteX0" fmla="*/ 1970314 w 1970314"/>
              <a:gd name="connsiteY0" fmla="*/ 4753428 h 4753428"/>
              <a:gd name="connsiteX1" fmla="*/ 1894114 w 1970314"/>
              <a:gd name="connsiteY1" fmla="*/ 4720771 h 4753428"/>
              <a:gd name="connsiteX2" fmla="*/ 1665514 w 1970314"/>
              <a:gd name="connsiteY2" fmla="*/ 4601028 h 4753428"/>
              <a:gd name="connsiteX3" fmla="*/ 1578429 w 1970314"/>
              <a:gd name="connsiteY3" fmla="*/ 4459513 h 4753428"/>
              <a:gd name="connsiteX4" fmla="*/ 1578429 w 1970314"/>
              <a:gd name="connsiteY4" fmla="*/ 4350656 h 4753428"/>
              <a:gd name="connsiteX5" fmla="*/ 1426029 w 1970314"/>
              <a:gd name="connsiteY5" fmla="*/ 4220028 h 4753428"/>
              <a:gd name="connsiteX6" fmla="*/ 1295400 w 1970314"/>
              <a:gd name="connsiteY6" fmla="*/ 4089399 h 4753428"/>
              <a:gd name="connsiteX7" fmla="*/ 1284514 w 1970314"/>
              <a:gd name="connsiteY7" fmla="*/ 3958771 h 4753428"/>
              <a:gd name="connsiteX8" fmla="*/ 1382486 w 1970314"/>
              <a:gd name="connsiteY8" fmla="*/ 3849913 h 4753428"/>
              <a:gd name="connsiteX9" fmla="*/ 1251857 w 1970314"/>
              <a:gd name="connsiteY9" fmla="*/ 3730171 h 4753428"/>
              <a:gd name="connsiteX10" fmla="*/ 1121229 w 1970314"/>
              <a:gd name="connsiteY10" fmla="*/ 3730171 h 4753428"/>
              <a:gd name="connsiteX11" fmla="*/ 947057 w 1970314"/>
              <a:gd name="connsiteY11" fmla="*/ 3675742 h 4753428"/>
              <a:gd name="connsiteX12" fmla="*/ 914400 w 1970314"/>
              <a:gd name="connsiteY12" fmla="*/ 3534228 h 4753428"/>
              <a:gd name="connsiteX13" fmla="*/ 762000 w 1970314"/>
              <a:gd name="connsiteY13" fmla="*/ 3523342 h 4753428"/>
              <a:gd name="connsiteX14" fmla="*/ 620486 w 1970314"/>
              <a:gd name="connsiteY14" fmla="*/ 3555999 h 4753428"/>
              <a:gd name="connsiteX15" fmla="*/ 511629 w 1970314"/>
              <a:gd name="connsiteY15" fmla="*/ 3545113 h 4753428"/>
              <a:gd name="connsiteX16" fmla="*/ 478972 w 1970314"/>
              <a:gd name="connsiteY16" fmla="*/ 3381828 h 4753428"/>
              <a:gd name="connsiteX17" fmla="*/ 381000 w 1970314"/>
              <a:gd name="connsiteY17" fmla="*/ 3305628 h 4753428"/>
              <a:gd name="connsiteX18" fmla="*/ 261257 w 1970314"/>
              <a:gd name="connsiteY18" fmla="*/ 3272971 h 4753428"/>
              <a:gd name="connsiteX19" fmla="*/ 217714 w 1970314"/>
              <a:gd name="connsiteY19" fmla="*/ 3153228 h 4753428"/>
              <a:gd name="connsiteX20" fmla="*/ 206829 w 1970314"/>
              <a:gd name="connsiteY20" fmla="*/ 3044371 h 4753428"/>
              <a:gd name="connsiteX21" fmla="*/ 163286 w 1970314"/>
              <a:gd name="connsiteY21" fmla="*/ 2989942 h 4753428"/>
              <a:gd name="connsiteX22" fmla="*/ 97972 w 1970314"/>
              <a:gd name="connsiteY22" fmla="*/ 2848428 h 4753428"/>
              <a:gd name="connsiteX23" fmla="*/ 0 w 1970314"/>
              <a:gd name="connsiteY23" fmla="*/ 2750456 h 4753428"/>
              <a:gd name="connsiteX24" fmla="*/ 97972 w 1970314"/>
              <a:gd name="connsiteY24" fmla="*/ 2587171 h 4753428"/>
              <a:gd name="connsiteX25" fmla="*/ 130629 w 1970314"/>
              <a:gd name="connsiteY25" fmla="*/ 2478313 h 4753428"/>
              <a:gd name="connsiteX26" fmla="*/ 206829 w 1970314"/>
              <a:gd name="connsiteY26" fmla="*/ 2336799 h 4753428"/>
              <a:gd name="connsiteX27" fmla="*/ 206829 w 1970314"/>
              <a:gd name="connsiteY27" fmla="*/ 2217056 h 4753428"/>
              <a:gd name="connsiteX28" fmla="*/ 272143 w 1970314"/>
              <a:gd name="connsiteY28" fmla="*/ 2021113 h 4753428"/>
              <a:gd name="connsiteX29" fmla="*/ 359229 w 1970314"/>
              <a:gd name="connsiteY29" fmla="*/ 1912256 h 4753428"/>
              <a:gd name="connsiteX30" fmla="*/ 359229 w 1970314"/>
              <a:gd name="connsiteY30" fmla="*/ 1814285 h 4753428"/>
              <a:gd name="connsiteX31" fmla="*/ 522514 w 1970314"/>
              <a:gd name="connsiteY31" fmla="*/ 1683656 h 4753428"/>
              <a:gd name="connsiteX32" fmla="*/ 587829 w 1970314"/>
              <a:gd name="connsiteY32" fmla="*/ 1574799 h 4753428"/>
              <a:gd name="connsiteX33" fmla="*/ 642257 w 1970314"/>
              <a:gd name="connsiteY33" fmla="*/ 1411513 h 4753428"/>
              <a:gd name="connsiteX34" fmla="*/ 609600 w 1970314"/>
              <a:gd name="connsiteY34" fmla="*/ 1302656 h 4753428"/>
              <a:gd name="connsiteX35" fmla="*/ 762000 w 1970314"/>
              <a:gd name="connsiteY35" fmla="*/ 1193799 h 4753428"/>
              <a:gd name="connsiteX36" fmla="*/ 859972 w 1970314"/>
              <a:gd name="connsiteY36" fmla="*/ 1084942 h 4753428"/>
              <a:gd name="connsiteX37" fmla="*/ 772886 w 1970314"/>
              <a:gd name="connsiteY37" fmla="*/ 1074056 h 4753428"/>
              <a:gd name="connsiteX38" fmla="*/ 707572 w 1970314"/>
              <a:gd name="connsiteY38" fmla="*/ 1019628 h 4753428"/>
              <a:gd name="connsiteX39" fmla="*/ 642257 w 1970314"/>
              <a:gd name="connsiteY39" fmla="*/ 878113 h 4753428"/>
              <a:gd name="connsiteX40" fmla="*/ 631372 w 1970314"/>
              <a:gd name="connsiteY40" fmla="*/ 747485 h 4753428"/>
              <a:gd name="connsiteX41" fmla="*/ 642257 w 1970314"/>
              <a:gd name="connsiteY41" fmla="*/ 660399 h 4753428"/>
              <a:gd name="connsiteX42" fmla="*/ 555172 w 1970314"/>
              <a:gd name="connsiteY42" fmla="*/ 529771 h 4753428"/>
              <a:gd name="connsiteX43" fmla="*/ 544286 w 1970314"/>
              <a:gd name="connsiteY43" fmla="*/ 464456 h 4753428"/>
              <a:gd name="connsiteX44" fmla="*/ 446314 w 1970314"/>
              <a:gd name="connsiteY44" fmla="*/ 388256 h 4753428"/>
              <a:gd name="connsiteX45" fmla="*/ 511629 w 1970314"/>
              <a:gd name="connsiteY45" fmla="*/ 192313 h 4753428"/>
              <a:gd name="connsiteX46" fmla="*/ 489857 w 1970314"/>
              <a:gd name="connsiteY46" fmla="*/ 29028 h 4753428"/>
              <a:gd name="connsiteX47" fmla="*/ 511629 w 1970314"/>
              <a:gd name="connsiteY47" fmla="*/ 18142 h 475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70314" h="4753428">
                <a:moveTo>
                  <a:pt x="1970314" y="4753428"/>
                </a:moveTo>
                <a:cubicBezTo>
                  <a:pt x="1957614" y="4749799"/>
                  <a:pt x="1944914" y="4746171"/>
                  <a:pt x="1894114" y="4720771"/>
                </a:cubicBezTo>
                <a:cubicBezTo>
                  <a:pt x="1843314" y="4695371"/>
                  <a:pt x="1718128" y="4644571"/>
                  <a:pt x="1665514" y="4601028"/>
                </a:cubicBezTo>
                <a:cubicBezTo>
                  <a:pt x="1612900" y="4557485"/>
                  <a:pt x="1592943" y="4501242"/>
                  <a:pt x="1578429" y="4459513"/>
                </a:cubicBezTo>
                <a:cubicBezTo>
                  <a:pt x="1563915" y="4417784"/>
                  <a:pt x="1603829" y="4390570"/>
                  <a:pt x="1578429" y="4350656"/>
                </a:cubicBezTo>
                <a:cubicBezTo>
                  <a:pt x="1553029" y="4310742"/>
                  <a:pt x="1473200" y="4263571"/>
                  <a:pt x="1426029" y="4220028"/>
                </a:cubicBezTo>
                <a:cubicBezTo>
                  <a:pt x="1378858" y="4176485"/>
                  <a:pt x="1318986" y="4132942"/>
                  <a:pt x="1295400" y="4089399"/>
                </a:cubicBezTo>
                <a:cubicBezTo>
                  <a:pt x="1271814" y="4045856"/>
                  <a:pt x="1270000" y="3998685"/>
                  <a:pt x="1284514" y="3958771"/>
                </a:cubicBezTo>
                <a:cubicBezTo>
                  <a:pt x="1299028" y="3918857"/>
                  <a:pt x="1387929" y="3888013"/>
                  <a:pt x="1382486" y="3849913"/>
                </a:cubicBezTo>
                <a:cubicBezTo>
                  <a:pt x="1377043" y="3811813"/>
                  <a:pt x="1295400" y="3750128"/>
                  <a:pt x="1251857" y="3730171"/>
                </a:cubicBezTo>
                <a:cubicBezTo>
                  <a:pt x="1208314" y="3710214"/>
                  <a:pt x="1172029" y="3739242"/>
                  <a:pt x="1121229" y="3730171"/>
                </a:cubicBezTo>
                <a:cubicBezTo>
                  <a:pt x="1070429" y="3721100"/>
                  <a:pt x="981528" y="3708399"/>
                  <a:pt x="947057" y="3675742"/>
                </a:cubicBezTo>
                <a:cubicBezTo>
                  <a:pt x="912586" y="3643085"/>
                  <a:pt x="945243" y="3559628"/>
                  <a:pt x="914400" y="3534228"/>
                </a:cubicBezTo>
                <a:cubicBezTo>
                  <a:pt x="883557" y="3508828"/>
                  <a:pt x="810986" y="3519714"/>
                  <a:pt x="762000" y="3523342"/>
                </a:cubicBezTo>
                <a:cubicBezTo>
                  <a:pt x="713014" y="3526971"/>
                  <a:pt x="662215" y="3552370"/>
                  <a:pt x="620486" y="3555999"/>
                </a:cubicBezTo>
                <a:cubicBezTo>
                  <a:pt x="578757" y="3559628"/>
                  <a:pt x="535215" y="3574141"/>
                  <a:pt x="511629" y="3545113"/>
                </a:cubicBezTo>
                <a:cubicBezTo>
                  <a:pt x="488043" y="3516085"/>
                  <a:pt x="500744" y="3421742"/>
                  <a:pt x="478972" y="3381828"/>
                </a:cubicBezTo>
                <a:cubicBezTo>
                  <a:pt x="457201" y="3341914"/>
                  <a:pt x="417286" y="3323771"/>
                  <a:pt x="381000" y="3305628"/>
                </a:cubicBezTo>
                <a:cubicBezTo>
                  <a:pt x="344714" y="3287485"/>
                  <a:pt x="288471" y="3298371"/>
                  <a:pt x="261257" y="3272971"/>
                </a:cubicBezTo>
                <a:cubicBezTo>
                  <a:pt x="234043" y="3247571"/>
                  <a:pt x="226785" y="3191328"/>
                  <a:pt x="217714" y="3153228"/>
                </a:cubicBezTo>
                <a:cubicBezTo>
                  <a:pt x="208643" y="3115128"/>
                  <a:pt x="215900" y="3071585"/>
                  <a:pt x="206829" y="3044371"/>
                </a:cubicBezTo>
                <a:cubicBezTo>
                  <a:pt x="197758" y="3017157"/>
                  <a:pt x="181429" y="3022599"/>
                  <a:pt x="163286" y="2989942"/>
                </a:cubicBezTo>
                <a:cubicBezTo>
                  <a:pt x="145143" y="2957285"/>
                  <a:pt x="125186" y="2888342"/>
                  <a:pt x="97972" y="2848428"/>
                </a:cubicBezTo>
                <a:cubicBezTo>
                  <a:pt x="70758" y="2808514"/>
                  <a:pt x="0" y="2793999"/>
                  <a:pt x="0" y="2750456"/>
                </a:cubicBezTo>
                <a:cubicBezTo>
                  <a:pt x="0" y="2706913"/>
                  <a:pt x="76201" y="2632528"/>
                  <a:pt x="97972" y="2587171"/>
                </a:cubicBezTo>
                <a:cubicBezTo>
                  <a:pt x="119743" y="2541814"/>
                  <a:pt x="112486" y="2520042"/>
                  <a:pt x="130629" y="2478313"/>
                </a:cubicBezTo>
                <a:cubicBezTo>
                  <a:pt x="148772" y="2436584"/>
                  <a:pt x="194129" y="2380342"/>
                  <a:pt x="206829" y="2336799"/>
                </a:cubicBezTo>
                <a:cubicBezTo>
                  <a:pt x="219529" y="2293256"/>
                  <a:pt x="195943" y="2269670"/>
                  <a:pt x="206829" y="2217056"/>
                </a:cubicBezTo>
                <a:cubicBezTo>
                  <a:pt x="217715" y="2164442"/>
                  <a:pt x="246743" y="2071913"/>
                  <a:pt x="272143" y="2021113"/>
                </a:cubicBezTo>
                <a:cubicBezTo>
                  <a:pt x="297543" y="1970313"/>
                  <a:pt x="344715" y="1946727"/>
                  <a:pt x="359229" y="1912256"/>
                </a:cubicBezTo>
                <a:cubicBezTo>
                  <a:pt x="373743" y="1877785"/>
                  <a:pt x="332015" y="1852385"/>
                  <a:pt x="359229" y="1814285"/>
                </a:cubicBezTo>
                <a:cubicBezTo>
                  <a:pt x="386443" y="1776185"/>
                  <a:pt x="484414" y="1723570"/>
                  <a:pt x="522514" y="1683656"/>
                </a:cubicBezTo>
                <a:cubicBezTo>
                  <a:pt x="560614" y="1643742"/>
                  <a:pt x="567872" y="1620156"/>
                  <a:pt x="587829" y="1574799"/>
                </a:cubicBezTo>
                <a:cubicBezTo>
                  <a:pt x="607786" y="1529442"/>
                  <a:pt x="638629" y="1456870"/>
                  <a:pt x="642257" y="1411513"/>
                </a:cubicBezTo>
                <a:cubicBezTo>
                  <a:pt x="645886" y="1366156"/>
                  <a:pt x="589643" y="1338942"/>
                  <a:pt x="609600" y="1302656"/>
                </a:cubicBezTo>
                <a:cubicBezTo>
                  <a:pt x="629557" y="1266370"/>
                  <a:pt x="720271" y="1230085"/>
                  <a:pt x="762000" y="1193799"/>
                </a:cubicBezTo>
                <a:cubicBezTo>
                  <a:pt x="803729" y="1157513"/>
                  <a:pt x="858158" y="1104899"/>
                  <a:pt x="859972" y="1084942"/>
                </a:cubicBezTo>
                <a:cubicBezTo>
                  <a:pt x="861786" y="1064985"/>
                  <a:pt x="798286" y="1084942"/>
                  <a:pt x="772886" y="1074056"/>
                </a:cubicBezTo>
                <a:cubicBezTo>
                  <a:pt x="747486" y="1063170"/>
                  <a:pt x="729343" y="1052285"/>
                  <a:pt x="707572" y="1019628"/>
                </a:cubicBezTo>
                <a:cubicBezTo>
                  <a:pt x="685801" y="986971"/>
                  <a:pt x="654957" y="923470"/>
                  <a:pt x="642257" y="878113"/>
                </a:cubicBezTo>
                <a:cubicBezTo>
                  <a:pt x="629557" y="832756"/>
                  <a:pt x="631372" y="783771"/>
                  <a:pt x="631372" y="747485"/>
                </a:cubicBezTo>
                <a:cubicBezTo>
                  <a:pt x="631372" y="711199"/>
                  <a:pt x="654957" y="696685"/>
                  <a:pt x="642257" y="660399"/>
                </a:cubicBezTo>
                <a:cubicBezTo>
                  <a:pt x="629557" y="624113"/>
                  <a:pt x="571500" y="562428"/>
                  <a:pt x="555172" y="529771"/>
                </a:cubicBezTo>
                <a:cubicBezTo>
                  <a:pt x="538844" y="497114"/>
                  <a:pt x="562429" y="488042"/>
                  <a:pt x="544286" y="464456"/>
                </a:cubicBezTo>
                <a:cubicBezTo>
                  <a:pt x="526143" y="440870"/>
                  <a:pt x="451757" y="433613"/>
                  <a:pt x="446314" y="388256"/>
                </a:cubicBezTo>
                <a:cubicBezTo>
                  <a:pt x="440871" y="342899"/>
                  <a:pt x="504372" y="252184"/>
                  <a:pt x="511629" y="192313"/>
                </a:cubicBezTo>
                <a:cubicBezTo>
                  <a:pt x="518886" y="132442"/>
                  <a:pt x="489857" y="58056"/>
                  <a:pt x="489857" y="29028"/>
                </a:cubicBezTo>
                <a:cubicBezTo>
                  <a:pt x="489857" y="0"/>
                  <a:pt x="511629" y="18142"/>
                  <a:pt x="511629" y="18142"/>
                </a:cubicBezTo>
              </a:path>
            </a:pathLst>
          </a:custGeom>
          <a:ln w="50800">
            <a:solidFill>
              <a:srgbClr val="0070C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1524000" y="4814570"/>
            <a:ext cx="6146496" cy="1706880"/>
          </a:xfrm>
          <a:custGeom>
            <a:avLst/>
            <a:gdLst>
              <a:gd name="connsiteX0" fmla="*/ 0 w 6096000"/>
              <a:gd name="connsiteY0" fmla="*/ 519430 h 1607820"/>
              <a:gd name="connsiteX1" fmla="*/ 129540 w 6096000"/>
              <a:gd name="connsiteY1" fmla="*/ 648970 h 1607820"/>
              <a:gd name="connsiteX2" fmla="*/ 266700 w 6096000"/>
              <a:gd name="connsiteY2" fmla="*/ 763270 h 1607820"/>
              <a:gd name="connsiteX3" fmla="*/ 426720 w 6096000"/>
              <a:gd name="connsiteY3" fmla="*/ 748030 h 1607820"/>
              <a:gd name="connsiteX4" fmla="*/ 678180 w 6096000"/>
              <a:gd name="connsiteY4" fmla="*/ 580390 h 1607820"/>
              <a:gd name="connsiteX5" fmla="*/ 975360 w 6096000"/>
              <a:gd name="connsiteY5" fmla="*/ 519430 h 1607820"/>
              <a:gd name="connsiteX6" fmla="*/ 1379220 w 6096000"/>
              <a:gd name="connsiteY6" fmla="*/ 504190 h 1607820"/>
              <a:gd name="connsiteX7" fmla="*/ 1630680 w 6096000"/>
              <a:gd name="connsiteY7" fmla="*/ 557530 h 1607820"/>
              <a:gd name="connsiteX8" fmla="*/ 1729740 w 6096000"/>
              <a:gd name="connsiteY8" fmla="*/ 519430 h 1607820"/>
              <a:gd name="connsiteX9" fmla="*/ 1943100 w 6096000"/>
              <a:gd name="connsiteY9" fmla="*/ 519430 h 1607820"/>
              <a:gd name="connsiteX10" fmla="*/ 2133600 w 6096000"/>
              <a:gd name="connsiteY10" fmla="*/ 542290 h 1607820"/>
              <a:gd name="connsiteX11" fmla="*/ 2255520 w 6096000"/>
              <a:gd name="connsiteY11" fmla="*/ 626110 h 1607820"/>
              <a:gd name="connsiteX12" fmla="*/ 2392680 w 6096000"/>
              <a:gd name="connsiteY12" fmla="*/ 656590 h 1607820"/>
              <a:gd name="connsiteX13" fmla="*/ 2484120 w 6096000"/>
              <a:gd name="connsiteY13" fmla="*/ 763270 h 1607820"/>
              <a:gd name="connsiteX14" fmla="*/ 2583180 w 6096000"/>
              <a:gd name="connsiteY14" fmla="*/ 770890 h 1607820"/>
              <a:gd name="connsiteX15" fmla="*/ 2598420 w 6096000"/>
              <a:gd name="connsiteY15" fmla="*/ 839470 h 1607820"/>
              <a:gd name="connsiteX16" fmla="*/ 2590800 w 6096000"/>
              <a:gd name="connsiteY16" fmla="*/ 946150 h 1607820"/>
              <a:gd name="connsiteX17" fmla="*/ 2674620 w 6096000"/>
              <a:gd name="connsiteY17" fmla="*/ 938530 h 1607820"/>
              <a:gd name="connsiteX18" fmla="*/ 2689860 w 6096000"/>
              <a:gd name="connsiteY18" fmla="*/ 991870 h 1607820"/>
              <a:gd name="connsiteX19" fmla="*/ 2804160 w 6096000"/>
              <a:gd name="connsiteY19" fmla="*/ 877570 h 1607820"/>
              <a:gd name="connsiteX20" fmla="*/ 3025140 w 6096000"/>
              <a:gd name="connsiteY20" fmla="*/ 877570 h 1607820"/>
              <a:gd name="connsiteX21" fmla="*/ 3063240 w 6096000"/>
              <a:gd name="connsiteY21" fmla="*/ 1037590 h 1607820"/>
              <a:gd name="connsiteX22" fmla="*/ 3131820 w 6096000"/>
              <a:gd name="connsiteY22" fmla="*/ 1022350 h 1607820"/>
              <a:gd name="connsiteX23" fmla="*/ 3337560 w 6096000"/>
              <a:gd name="connsiteY23" fmla="*/ 1098550 h 1607820"/>
              <a:gd name="connsiteX24" fmla="*/ 3528060 w 6096000"/>
              <a:gd name="connsiteY24" fmla="*/ 1205230 h 1607820"/>
              <a:gd name="connsiteX25" fmla="*/ 3573780 w 6096000"/>
              <a:gd name="connsiteY25" fmla="*/ 1395730 h 1607820"/>
              <a:gd name="connsiteX26" fmla="*/ 3695700 w 6096000"/>
              <a:gd name="connsiteY26" fmla="*/ 1456690 h 1607820"/>
              <a:gd name="connsiteX27" fmla="*/ 3855720 w 6096000"/>
              <a:gd name="connsiteY27" fmla="*/ 1464310 h 1607820"/>
              <a:gd name="connsiteX28" fmla="*/ 3916680 w 6096000"/>
              <a:gd name="connsiteY28" fmla="*/ 1593850 h 1607820"/>
              <a:gd name="connsiteX29" fmla="*/ 4008120 w 6096000"/>
              <a:gd name="connsiteY29" fmla="*/ 1548130 h 1607820"/>
              <a:gd name="connsiteX30" fmla="*/ 3985260 w 6096000"/>
              <a:gd name="connsiteY30" fmla="*/ 1289050 h 1607820"/>
              <a:gd name="connsiteX31" fmla="*/ 3931920 w 6096000"/>
              <a:gd name="connsiteY31" fmla="*/ 1083310 h 1607820"/>
              <a:gd name="connsiteX32" fmla="*/ 4023360 w 6096000"/>
              <a:gd name="connsiteY32" fmla="*/ 854710 h 1607820"/>
              <a:gd name="connsiteX33" fmla="*/ 4168140 w 6096000"/>
              <a:gd name="connsiteY33" fmla="*/ 709930 h 1607820"/>
              <a:gd name="connsiteX34" fmla="*/ 4351020 w 6096000"/>
              <a:gd name="connsiteY34" fmla="*/ 626110 h 1607820"/>
              <a:gd name="connsiteX35" fmla="*/ 4442460 w 6096000"/>
              <a:gd name="connsiteY35" fmla="*/ 572770 h 1607820"/>
              <a:gd name="connsiteX36" fmla="*/ 4328160 w 6096000"/>
              <a:gd name="connsiteY36" fmla="*/ 527050 h 1607820"/>
              <a:gd name="connsiteX37" fmla="*/ 4137660 w 6096000"/>
              <a:gd name="connsiteY37" fmla="*/ 534670 h 1607820"/>
              <a:gd name="connsiteX38" fmla="*/ 4122420 w 6096000"/>
              <a:gd name="connsiteY38" fmla="*/ 458470 h 1607820"/>
              <a:gd name="connsiteX39" fmla="*/ 3939540 w 6096000"/>
              <a:gd name="connsiteY39" fmla="*/ 466090 h 1607820"/>
              <a:gd name="connsiteX40" fmla="*/ 3817620 w 6096000"/>
              <a:gd name="connsiteY40" fmla="*/ 488950 h 1607820"/>
              <a:gd name="connsiteX41" fmla="*/ 3787140 w 6096000"/>
              <a:gd name="connsiteY41" fmla="*/ 412750 h 1607820"/>
              <a:gd name="connsiteX42" fmla="*/ 3893820 w 6096000"/>
              <a:gd name="connsiteY42" fmla="*/ 336550 h 1607820"/>
              <a:gd name="connsiteX43" fmla="*/ 4107180 w 6096000"/>
              <a:gd name="connsiteY43" fmla="*/ 306070 h 1607820"/>
              <a:gd name="connsiteX44" fmla="*/ 4183380 w 6096000"/>
              <a:gd name="connsiteY44" fmla="*/ 260350 h 1607820"/>
              <a:gd name="connsiteX45" fmla="*/ 4213860 w 6096000"/>
              <a:gd name="connsiteY45" fmla="*/ 168910 h 1607820"/>
              <a:gd name="connsiteX46" fmla="*/ 4282440 w 6096000"/>
              <a:gd name="connsiteY46" fmla="*/ 222250 h 1607820"/>
              <a:gd name="connsiteX47" fmla="*/ 4541520 w 6096000"/>
              <a:gd name="connsiteY47" fmla="*/ 123190 h 1607820"/>
              <a:gd name="connsiteX48" fmla="*/ 4625340 w 6096000"/>
              <a:gd name="connsiteY48" fmla="*/ 92710 h 1607820"/>
              <a:gd name="connsiteX49" fmla="*/ 4770120 w 6096000"/>
              <a:gd name="connsiteY49" fmla="*/ 115570 h 1607820"/>
              <a:gd name="connsiteX50" fmla="*/ 4968240 w 6096000"/>
              <a:gd name="connsiteY50" fmla="*/ 16510 h 1607820"/>
              <a:gd name="connsiteX51" fmla="*/ 5029200 w 6096000"/>
              <a:gd name="connsiteY51" fmla="*/ 16510 h 1607820"/>
              <a:gd name="connsiteX52" fmla="*/ 5120640 w 6096000"/>
              <a:gd name="connsiteY52" fmla="*/ 77470 h 1607820"/>
              <a:gd name="connsiteX53" fmla="*/ 5189220 w 6096000"/>
              <a:gd name="connsiteY53" fmla="*/ 39370 h 1607820"/>
              <a:gd name="connsiteX54" fmla="*/ 5410200 w 6096000"/>
              <a:gd name="connsiteY54" fmla="*/ 69850 h 1607820"/>
              <a:gd name="connsiteX55" fmla="*/ 5524500 w 6096000"/>
              <a:gd name="connsiteY55" fmla="*/ 92710 h 1607820"/>
              <a:gd name="connsiteX56" fmla="*/ 5608320 w 6096000"/>
              <a:gd name="connsiteY56" fmla="*/ 184150 h 1607820"/>
              <a:gd name="connsiteX57" fmla="*/ 5775960 w 6096000"/>
              <a:gd name="connsiteY57" fmla="*/ 107950 h 1607820"/>
              <a:gd name="connsiteX58" fmla="*/ 5859780 w 6096000"/>
              <a:gd name="connsiteY58" fmla="*/ 16510 h 1607820"/>
              <a:gd name="connsiteX59" fmla="*/ 6096000 w 6096000"/>
              <a:gd name="connsiteY59" fmla="*/ 62230 h 1607820"/>
              <a:gd name="connsiteX0" fmla="*/ 0 w 5862320"/>
              <a:gd name="connsiteY0" fmla="*/ 762000 h 1905000"/>
              <a:gd name="connsiteX1" fmla="*/ 129540 w 5862320"/>
              <a:gd name="connsiteY1" fmla="*/ 891540 h 1905000"/>
              <a:gd name="connsiteX2" fmla="*/ 266700 w 5862320"/>
              <a:gd name="connsiteY2" fmla="*/ 1005840 h 1905000"/>
              <a:gd name="connsiteX3" fmla="*/ 426720 w 5862320"/>
              <a:gd name="connsiteY3" fmla="*/ 990600 h 1905000"/>
              <a:gd name="connsiteX4" fmla="*/ 678180 w 5862320"/>
              <a:gd name="connsiteY4" fmla="*/ 822960 h 1905000"/>
              <a:gd name="connsiteX5" fmla="*/ 975360 w 5862320"/>
              <a:gd name="connsiteY5" fmla="*/ 762000 h 1905000"/>
              <a:gd name="connsiteX6" fmla="*/ 1379220 w 5862320"/>
              <a:gd name="connsiteY6" fmla="*/ 746760 h 1905000"/>
              <a:gd name="connsiteX7" fmla="*/ 1630680 w 5862320"/>
              <a:gd name="connsiteY7" fmla="*/ 800100 h 1905000"/>
              <a:gd name="connsiteX8" fmla="*/ 1729740 w 5862320"/>
              <a:gd name="connsiteY8" fmla="*/ 762000 h 1905000"/>
              <a:gd name="connsiteX9" fmla="*/ 1943100 w 5862320"/>
              <a:gd name="connsiteY9" fmla="*/ 762000 h 1905000"/>
              <a:gd name="connsiteX10" fmla="*/ 2133600 w 5862320"/>
              <a:gd name="connsiteY10" fmla="*/ 784860 h 1905000"/>
              <a:gd name="connsiteX11" fmla="*/ 2255520 w 5862320"/>
              <a:gd name="connsiteY11" fmla="*/ 868680 h 1905000"/>
              <a:gd name="connsiteX12" fmla="*/ 2392680 w 5862320"/>
              <a:gd name="connsiteY12" fmla="*/ 899160 h 1905000"/>
              <a:gd name="connsiteX13" fmla="*/ 2484120 w 5862320"/>
              <a:gd name="connsiteY13" fmla="*/ 1005840 h 1905000"/>
              <a:gd name="connsiteX14" fmla="*/ 2583180 w 5862320"/>
              <a:gd name="connsiteY14" fmla="*/ 1013460 h 1905000"/>
              <a:gd name="connsiteX15" fmla="*/ 2598420 w 5862320"/>
              <a:gd name="connsiteY15" fmla="*/ 1082040 h 1905000"/>
              <a:gd name="connsiteX16" fmla="*/ 2590800 w 5862320"/>
              <a:gd name="connsiteY16" fmla="*/ 1188720 h 1905000"/>
              <a:gd name="connsiteX17" fmla="*/ 2674620 w 5862320"/>
              <a:gd name="connsiteY17" fmla="*/ 1181100 h 1905000"/>
              <a:gd name="connsiteX18" fmla="*/ 2689860 w 5862320"/>
              <a:gd name="connsiteY18" fmla="*/ 1234440 h 1905000"/>
              <a:gd name="connsiteX19" fmla="*/ 2804160 w 5862320"/>
              <a:gd name="connsiteY19" fmla="*/ 1120140 h 1905000"/>
              <a:gd name="connsiteX20" fmla="*/ 3025140 w 5862320"/>
              <a:gd name="connsiteY20" fmla="*/ 1120140 h 1905000"/>
              <a:gd name="connsiteX21" fmla="*/ 3063240 w 5862320"/>
              <a:gd name="connsiteY21" fmla="*/ 1280160 h 1905000"/>
              <a:gd name="connsiteX22" fmla="*/ 3131820 w 5862320"/>
              <a:gd name="connsiteY22" fmla="*/ 1264920 h 1905000"/>
              <a:gd name="connsiteX23" fmla="*/ 3337560 w 5862320"/>
              <a:gd name="connsiteY23" fmla="*/ 1341120 h 1905000"/>
              <a:gd name="connsiteX24" fmla="*/ 3528060 w 5862320"/>
              <a:gd name="connsiteY24" fmla="*/ 1447800 h 1905000"/>
              <a:gd name="connsiteX25" fmla="*/ 3573780 w 5862320"/>
              <a:gd name="connsiteY25" fmla="*/ 1638300 h 1905000"/>
              <a:gd name="connsiteX26" fmla="*/ 3695700 w 5862320"/>
              <a:gd name="connsiteY26" fmla="*/ 1699260 h 1905000"/>
              <a:gd name="connsiteX27" fmla="*/ 3855720 w 5862320"/>
              <a:gd name="connsiteY27" fmla="*/ 1706880 h 1905000"/>
              <a:gd name="connsiteX28" fmla="*/ 3916680 w 5862320"/>
              <a:gd name="connsiteY28" fmla="*/ 1836420 h 1905000"/>
              <a:gd name="connsiteX29" fmla="*/ 4008120 w 5862320"/>
              <a:gd name="connsiteY29" fmla="*/ 1790700 h 1905000"/>
              <a:gd name="connsiteX30" fmla="*/ 3985260 w 5862320"/>
              <a:gd name="connsiteY30" fmla="*/ 1531620 h 1905000"/>
              <a:gd name="connsiteX31" fmla="*/ 3931920 w 5862320"/>
              <a:gd name="connsiteY31" fmla="*/ 1325880 h 1905000"/>
              <a:gd name="connsiteX32" fmla="*/ 4023360 w 5862320"/>
              <a:gd name="connsiteY32" fmla="*/ 1097280 h 1905000"/>
              <a:gd name="connsiteX33" fmla="*/ 4168140 w 5862320"/>
              <a:gd name="connsiteY33" fmla="*/ 952500 h 1905000"/>
              <a:gd name="connsiteX34" fmla="*/ 4351020 w 5862320"/>
              <a:gd name="connsiteY34" fmla="*/ 868680 h 1905000"/>
              <a:gd name="connsiteX35" fmla="*/ 4442460 w 5862320"/>
              <a:gd name="connsiteY35" fmla="*/ 815340 h 1905000"/>
              <a:gd name="connsiteX36" fmla="*/ 4328160 w 5862320"/>
              <a:gd name="connsiteY36" fmla="*/ 769620 h 1905000"/>
              <a:gd name="connsiteX37" fmla="*/ 4137660 w 5862320"/>
              <a:gd name="connsiteY37" fmla="*/ 777240 h 1905000"/>
              <a:gd name="connsiteX38" fmla="*/ 4122420 w 5862320"/>
              <a:gd name="connsiteY38" fmla="*/ 701040 h 1905000"/>
              <a:gd name="connsiteX39" fmla="*/ 3939540 w 5862320"/>
              <a:gd name="connsiteY39" fmla="*/ 708660 h 1905000"/>
              <a:gd name="connsiteX40" fmla="*/ 3817620 w 5862320"/>
              <a:gd name="connsiteY40" fmla="*/ 731520 h 1905000"/>
              <a:gd name="connsiteX41" fmla="*/ 3787140 w 5862320"/>
              <a:gd name="connsiteY41" fmla="*/ 655320 h 1905000"/>
              <a:gd name="connsiteX42" fmla="*/ 3893820 w 5862320"/>
              <a:gd name="connsiteY42" fmla="*/ 579120 h 1905000"/>
              <a:gd name="connsiteX43" fmla="*/ 4107180 w 5862320"/>
              <a:gd name="connsiteY43" fmla="*/ 548640 h 1905000"/>
              <a:gd name="connsiteX44" fmla="*/ 4183380 w 5862320"/>
              <a:gd name="connsiteY44" fmla="*/ 502920 h 1905000"/>
              <a:gd name="connsiteX45" fmla="*/ 4213860 w 5862320"/>
              <a:gd name="connsiteY45" fmla="*/ 411480 h 1905000"/>
              <a:gd name="connsiteX46" fmla="*/ 4282440 w 5862320"/>
              <a:gd name="connsiteY46" fmla="*/ 464820 h 1905000"/>
              <a:gd name="connsiteX47" fmla="*/ 4541520 w 5862320"/>
              <a:gd name="connsiteY47" fmla="*/ 365760 h 1905000"/>
              <a:gd name="connsiteX48" fmla="*/ 4625340 w 5862320"/>
              <a:gd name="connsiteY48" fmla="*/ 335280 h 1905000"/>
              <a:gd name="connsiteX49" fmla="*/ 4770120 w 5862320"/>
              <a:gd name="connsiteY49" fmla="*/ 358140 h 1905000"/>
              <a:gd name="connsiteX50" fmla="*/ 4968240 w 5862320"/>
              <a:gd name="connsiteY50" fmla="*/ 259080 h 1905000"/>
              <a:gd name="connsiteX51" fmla="*/ 5029200 w 5862320"/>
              <a:gd name="connsiteY51" fmla="*/ 259080 h 1905000"/>
              <a:gd name="connsiteX52" fmla="*/ 5120640 w 5862320"/>
              <a:gd name="connsiteY52" fmla="*/ 320040 h 1905000"/>
              <a:gd name="connsiteX53" fmla="*/ 5189220 w 5862320"/>
              <a:gd name="connsiteY53" fmla="*/ 281940 h 1905000"/>
              <a:gd name="connsiteX54" fmla="*/ 5410200 w 5862320"/>
              <a:gd name="connsiteY54" fmla="*/ 312420 h 1905000"/>
              <a:gd name="connsiteX55" fmla="*/ 5524500 w 5862320"/>
              <a:gd name="connsiteY55" fmla="*/ 335280 h 1905000"/>
              <a:gd name="connsiteX56" fmla="*/ 5608320 w 5862320"/>
              <a:gd name="connsiteY56" fmla="*/ 426720 h 1905000"/>
              <a:gd name="connsiteX57" fmla="*/ 5775960 w 5862320"/>
              <a:gd name="connsiteY57" fmla="*/ 350520 h 1905000"/>
              <a:gd name="connsiteX58" fmla="*/ 5859780 w 5862320"/>
              <a:gd name="connsiteY58" fmla="*/ 259080 h 1905000"/>
              <a:gd name="connsiteX59" fmla="*/ 5791200 w 5862320"/>
              <a:gd name="connsiteY59" fmla="*/ 1905000 h 1905000"/>
              <a:gd name="connsiteX0" fmla="*/ 0 w 5943600"/>
              <a:gd name="connsiteY0" fmla="*/ 762000 h 1905000"/>
              <a:gd name="connsiteX1" fmla="*/ 129540 w 5943600"/>
              <a:gd name="connsiteY1" fmla="*/ 891540 h 1905000"/>
              <a:gd name="connsiteX2" fmla="*/ 266700 w 5943600"/>
              <a:gd name="connsiteY2" fmla="*/ 1005840 h 1905000"/>
              <a:gd name="connsiteX3" fmla="*/ 426720 w 5943600"/>
              <a:gd name="connsiteY3" fmla="*/ 990600 h 1905000"/>
              <a:gd name="connsiteX4" fmla="*/ 678180 w 5943600"/>
              <a:gd name="connsiteY4" fmla="*/ 822960 h 1905000"/>
              <a:gd name="connsiteX5" fmla="*/ 975360 w 5943600"/>
              <a:gd name="connsiteY5" fmla="*/ 762000 h 1905000"/>
              <a:gd name="connsiteX6" fmla="*/ 1379220 w 5943600"/>
              <a:gd name="connsiteY6" fmla="*/ 746760 h 1905000"/>
              <a:gd name="connsiteX7" fmla="*/ 1630680 w 5943600"/>
              <a:gd name="connsiteY7" fmla="*/ 800100 h 1905000"/>
              <a:gd name="connsiteX8" fmla="*/ 1729740 w 5943600"/>
              <a:gd name="connsiteY8" fmla="*/ 762000 h 1905000"/>
              <a:gd name="connsiteX9" fmla="*/ 1943100 w 5943600"/>
              <a:gd name="connsiteY9" fmla="*/ 762000 h 1905000"/>
              <a:gd name="connsiteX10" fmla="*/ 2133600 w 5943600"/>
              <a:gd name="connsiteY10" fmla="*/ 784860 h 1905000"/>
              <a:gd name="connsiteX11" fmla="*/ 2255520 w 5943600"/>
              <a:gd name="connsiteY11" fmla="*/ 868680 h 1905000"/>
              <a:gd name="connsiteX12" fmla="*/ 2392680 w 5943600"/>
              <a:gd name="connsiteY12" fmla="*/ 899160 h 1905000"/>
              <a:gd name="connsiteX13" fmla="*/ 2484120 w 5943600"/>
              <a:gd name="connsiteY13" fmla="*/ 1005840 h 1905000"/>
              <a:gd name="connsiteX14" fmla="*/ 2583180 w 5943600"/>
              <a:gd name="connsiteY14" fmla="*/ 1013460 h 1905000"/>
              <a:gd name="connsiteX15" fmla="*/ 2598420 w 5943600"/>
              <a:gd name="connsiteY15" fmla="*/ 1082040 h 1905000"/>
              <a:gd name="connsiteX16" fmla="*/ 2590800 w 5943600"/>
              <a:gd name="connsiteY16" fmla="*/ 1188720 h 1905000"/>
              <a:gd name="connsiteX17" fmla="*/ 2674620 w 5943600"/>
              <a:gd name="connsiteY17" fmla="*/ 1181100 h 1905000"/>
              <a:gd name="connsiteX18" fmla="*/ 2689860 w 5943600"/>
              <a:gd name="connsiteY18" fmla="*/ 1234440 h 1905000"/>
              <a:gd name="connsiteX19" fmla="*/ 2804160 w 5943600"/>
              <a:gd name="connsiteY19" fmla="*/ 1120140 h 1905000"/>
              <a:gd name="connsiteX20" fmla="*/ 3025140 w 5943600"/>
              <a:gd name="connsiteY20" fmla="*/ 1120140 h 1905000"/>
              <a:gd name="connsiteX21" fmla="*/ 3063240 w 5943600"/>
              <a:gd name="connsiteY21" fmla="*/ 1280160 h 1905000"/>
              <a:gd name="connsiteX22" fmla="*/ 3131820 w 5943600"/>
              <a:gd name="connsiteY22" fmla="*/ 1264920 h 1905000"/>
              <a:gd name="connsiteX23" fmla="*/ 3337560 w 5943600"/>
              <a:gd name="connsiteY23" fmla="*/ 1341120 h 1905000"/>
              <a:gd name="connsiteX24" fmla="*/ 3528060 w 5943600"/>
              <a:gd name="connsiteY24" fmla="*/ 1447800 h 1905000"/>
              <a:gd name="connsiteX25" fmla="*/ 3573780 w 5943600"/>
              <a:gd name="connsiteY25" fmla="*/ 1638300 h 1905000"/>
              <a:gd name="connsiteX26" fmla="*/ 3695700 w 5943600"/>
              <a:gd name="connsiteY26" fmla="*/ 1699260 h 1905000"/>
              <a:gd name="connsiteX27" fmla="*/ 3855720 w 5943600"/>
              <a:gd name="connsiteY27" fmla="*/ 1706880 h 1905000"/>
              <a:gd name="connsiteX28" fmla="*/ 3916680 w 5943600"/>
              <a:gd name="connsiteY28" fmla="*/ 1836420 h 1905000"/>
              <a:gd name="connsiteX29" fmla="*/ 4008120 w 5943600"/>
              <a:gd name="connsiteY29" fmla="*/ 1790700 h 1905000"/>
              <a:gd name="connsiteX30" fmla="*/ 3985260 w 5943600"/>
              <a:gd name="connsiteY30" fmla="*/ 1531620 h 1905000"/>
              <a:gd name="connsiteX31" fmla="*/ 3931920 w 5943600"/>
              <a:gd name="connsiteY31" fmla="*/ 1325880 h 1905000"/>
              <a:gd name="connsiteX32" fmla="*/ 4023360 w 5943600"/>
              <a:gd name="connsiteY32" fmla="*/ 1097280 h 1905000"/>
              <a:gd name="connsiteX33" fmla="*/ 4168140 w 5943600"/>
              <a:gd name="connsiteY33" fmla="*/ 952500 h 1905000"/>
              <a:gd name="connsiteX34" fmla="*/ 4351020 w 5943600"/>
              <a:gd name="connsiteY34" fmla="*/ 868680 h 1905000"/>
              <a:gd name="connsiteX35" fmla="*/ 4442460 w 5943600"/>
              <a:gd name="connsiteY35" fmla="*/ 815340 h 1905000"/>
              <a:gd name="connsiteX36" fmla="*/ 4328160 w 5943600"/>
              <a:gd name="connsiteY36" fmla="*/ 769620 h 1905000"/>
              <a:gd name="connsiteX37" fmla="*/ 4137660 w 5943600"/>
              <a:gd name="connsiteY37" fmla="*/ 777240 h 1905000"/>
              <a:gd name="connsiteX38" fmla="*/ 4122420 w 5943600"/>
              <a:gd name="connsiteY38" fmla="*/ 701040 h 1905000"/>
              <a:gd name="connsiteX39" fmla="*/ 3939540 w 5943600"/>
              <a:gd name="connsiteY39" fmla="*/ 708660 h 1905000"/>
              <a:gd name="connsiteX40" fmla="*/ 3817620 w 5943600"/>
              <a:gd name="connsiteY40" fmla="*/ 731520 h 1905000"/>
              <a:gd name="connsiteX41" fmla="*/ 3787140 w 5943600"/>
              <a:gd name="connsiteY41" fmla="*/ 655320 h 1905000"/>
              <a:gd name="connsiteX42" fmla="*/ 3893820 w 5943600"/>
              <a:gd name="connsiteY42" fmla="*/ 579120 h 1905000"/>
              <a:gd name="connsiteX43" fmla="*/ 4107180 w 5943600"/>
              <a:gd name="connsiteY43" fmla="*/ 548640 h 1905000"/>
              <a:gd name="connsiteX44" fmla="*/ 4183380 w 5943600"/>
              <a:gd name="connsiteY44" fmla="*/ 502920 h 1905000"/>
              <a:gd name="connsiteX45" fmla="*/ 4213860 w 5943600"/>
              <a:gd name="connsiteY45" fmla="*/ 411480 h 1905000"/>
              <a:gd name="connsiteX46" fmla="*/ 4282440 w 5943600"/>
              <a:gd name="connsiteY46" fmla="*/ 464820 h 1905000"/>
              <a:gd name="connsiteX47" fmla="*/ 4541520 w 5943600"/>
              <a:gd name="connsiteY47" fmla="*/ 365760 h 1905000"/>
              <a:gd name="connsiteX48" fmla="*/ 4625340 w 5943600"/>
              <a:gd name="connsiteY48" fmla="*/ 335280 h 1905000"/>
              <a:gd name="connsiteX49" fmla="*/ 4770120 w 5943600"/>
              <a:gd name="connsiteY49" fmla="*/ 358140 h 1905000"/>
              <a:gd name="connsiteX50" fmla="*/ 4968240 w 5943600"/>
              <a:gd name="connsiteY50" fmla="*/ 259080 h 1905000"/>
              <a:gd name="connsiteX51" fmla="*/ 5029200 w 5943600"/>
              <a:gd name="connsiteY51" fmla="*/ 259080 h 1905000"/>
              <a:gd name="connsiteX52" fmla="*/ 5120640 w 5943600"/>
              <a:gd name="connsiteY52" fmla="*/ 320040 h 1905000"/>
              <a:gd name="connsiteX53" fmla="*/ 5189220 w 5943600"/>
              <a:gd name="connsiteY53" fmla="*/ 281940 h 1905000"/>
              <a:gd name="connsiteX54" fmla="*/ 5410200 w 5943600"/>
              <a:gd name="connsiteY54" fmla="*/ 312420 h 1905000"/>
              <a:gd name="connsiteX55" fmla="*/ 5524500 w 5943600"/>
              <a:gd name="connsiteY55" fmla="*/ 335280 h 1905000"/>
              <a:gd name="connsiteX56" fmla="*/ 5608320 w 5943600"/>
              <a:gd name="connsiteY56" fmla="*/ 426720 h 1905000"/>
              <a:gd name="connsiteX57" fmla="*/ 5775960 w 5943600"/>
              <a:gd name="connsiteY57" fmla="*/ 350520 h 1905000"/>
              <a:gd name="connsiteX58" fmla="*/ 5859780 w 5943600"/>
              <a:gd name="connsiteY58" fmla="*/ 259080 h 1905000"/>
              <a:gd name="connsiteX59" fmla="*/ 5943600 w 5943600"/>
              <a:gd name="connsiteY59" fmla="*/ 1905000 h 1905000"/>
              <a:gd name="connsiteX0" fmla="*/ 0 w 5963920"/>
              <a:gd name="connsiteY0" fmla="*/ 762000 h 1905000"/>
              <a:gd name="connsiteX1" fmla="*/ 129540 w 5963920"/>
              <a:gd name="connsiteY1" fmla="*/ 891540 h 1905000"/>
              <a:gd name="connsiteX2" fmla="*/ 266700 w 5963920"/>
              <a:gd name="connsiteY2" fmla="*/ 1005840 h 1905000"/>
              <a:gd name="connsiteX3" fmla="*/ 426720 w 5963920"/>
              <a:gd name="connsiteY3" fmla="*/ 990600 h 1905000"/>
              <a:gd name="connsiteX4" fmla="*/ 678180 w 5963920"/>
              <a:gd name="connsiteY4" fmla="*/ 822960 h 1905000"/>
              <a:gd name="connsiteX5" fmla="*/ 975360 w 5963920"/>
              <a:gd name="connsiteY5" fmla="*/ 762000 h 1905000"/>
              <a:gd name="connsiteX6" fmla="*/ 1379220 w 5963920"/>
              <a:gd name="connsiteY6" fmla="*/ 746760 h 1905000"/>
              <a:gd name="connsiteX7" fmla="*/ 1630680 w 5963920"/>
              <a:gd name="connsiteY7" fmla="*/ 800100 h 1905000"/>
              <a:gd name="connsiteX8" fmla="*/ 1729740 w 5963920"/>
              <a:gd name="connsiteY8" fmla="*/ 762000 h 1905000"/>
              <a:gd name="connsiteX9" fmla="*/ 1943100 w 5963920"/>
              <a:gd name="connsiteY9" fmla="*/ 762000 h 1905000"/>
              <a:gd name="connsiteX10" fmla="*/ 2133600 w 5963920"/>
              <a:gd name="connsiteY10" fmla="*/ 784860 h 1905000"/>
              <a:gd name="connsiteX11" fmla="*/ 2255520 w 5963920"/>
              <a:gd name="connsiteY11" fmla="*/ 868680 h 1905000"/>
              <a:gd name="connsiteX12" fmla="*/ 2392680 w 5963920"/>
              <a:gd name="connsiteY12" fmla="*/ 899160 h 1905000"/>
              <a:gd name="connsiteX13" fmla="*/ 2484120 w 5963920"/>
              <a:gd name="connsiteY13" fmla="*/ 1005840 h 1905000"/>
              <a:gd name="connsiteX14" fmla="*/ 2583180 w 5963920"/>
              <a:gd name="connsiteY14" fmla="*/ 1013460 h 1905000"/>
              <a:gd name="connsiteX15" fmla="*/ 2598420 w 5963920"/>
              <a:gd name="connsiteY15" fmla="*/ 1082040 h 1905000"/>
              <a:gd name="connsiteX16" fmla="*/ 2590800 w 5963920"/>
              <a:gd name="connsiteY16" fmla="*/ 1188720 h 1905000"/>
              <a:gd name="connsiteX17" fmla="*/ 2674620 w 5963920"/>
              <a:gd name="connsiteY17" fmla="*/ 1181100 h 1905000"/>
              <a:gd name="connsiteX18" fmla="*/ 2689860 w 5963920"/>
              <a:gd name="connsiteY18" fmla="*/ 1234440 h 1905000"/>
              <a:gd name="connsiteX19" fmla="*/ 2804160 w 5963920"/>
              <a:gd name="connsiteY19" fmla="*/ 1120140 h 1905000"/>
              <a:gd name="connsiteX20" fmla="*/ 3025140 w 5963920"/>
              <a:gd name="connsiteY20" fmla="*/ 1120140 h 1905000"/>
              <a:gd name="connsiteX21" fmla="*/ 3063240 w 5963920"/>
              <a:gd name="connsiteY21" fmla="*/ 1280160 h 1905000"/>
              <a:gd name="connsiteX22" fmla="*/ 3131820 w 5963920"/>
              <a:gd name="connsiteY22" fmla="*/ 1264920 h 1905000"/>
              <a:gd name="connsiteX23" fmla="*/ 3337560 w 5963920"/>
              <a:gd name="connsiteY23" fmla="*/ 1341120 h 1905000"/>
              <a:gd name="connsiteX24" fmla="*/ 3528060 w 5963920"/>
              <a:gd name="connsiteY24" fmla="*/ 1447800 h 1905000"/>
              <a:gd name="connsiteX25" fmla="*/ 3573780 w 5963920"/>
              <a:gd name="connsiteY25" fmla="*/ 1638300 h 1905000"/>
              <a:gd name="connsiteX26" fmla="*/ 3695700 w 5963920"/>
              <a:gd name="connsiteY26" fmla="*/ 1699260 h 1905000"/>
              <a:gd name="connsiteX27" fmla="*/ 3855720 w 5963920"/>
              <a:gd name="connsiteY27" fmla="*/ 1706880 h 1905000"/>
              <a:gd name="connsiteX28" fmla="*/ 3916680 w 5963920"/>
              <a:gd name="connsiteY28" fmla="*/ 1836420 h 1905000"/>
              <a:gd name="connsiteX29" fmla="*/ 4008120 w 5963920"/>
              <a:gd name="connsiteY29" fmla="*/ 1790700 h 1905000"/>
              <a:gd name="connsiteX30" fmla="*/ 3985260 w 5963920"/>
              <a:gd name="connsiteY30" fmla="*/ 1531620 h 1905000"/>
              <a:gd name="connsiteX31" fmla="*/ 3931920 w 5963920"/>
              <a:gd name="connsiteY31" fmla="*/ 1325880 h 1905000"/>
              <a:gd name="connsiteX32" fmla="*/ 4023360 w 5963920"/>
              <a:gd name="connsiteY32" fmla="*/ 1097280 h 1905000"/>
              <a:gd name="connsiteX33" fmla="*/ 4168140 w 5963920"/>
              <a:gd name="connsiteY33" fmla="*/ 952500 h 1905000"/>
              <a:gd name="connsiteX34" fmla="*/ 4351020 w 5963920"/>
              <a:gd name="connsiteY34" fmla="*/ 868680 h 1905000"/>
              <a:gd name="connsiteX35" fmla="*/ 4442460 w 5963920"/>
              <a:gd name="connsiteY35" fmla="*/ 815340 h 1905000"/>
              <a:gd name="connsiteX36" fmla="*/ 4328160 w 5963920"/>
              <a:gd name="connsiteY36" fmla="*/ 769620 h 1905000"/>
              <a:gd name="connsiteX37" fmla="*/ 4137660 w 5963920"/>
              <a:gd name="connsiteY37" fmla="*/ 777240 h 1905000"/>
              <a:gd name="connsiteX38" fmla="*/ 4122420 w 5963920"/>
              <a:gd name="connsiteY38" fmla="*/ 701040 h 1905000"/>
              <a:gd name="connsiteX39" fmla="*/ 3939540 w 5963920"/>
              <a:gd name="connsiteY39" fmla="*/ 708660 h 1905000"/>
              <a:gd name="connsiteX40" fmla="*/ 3817620 w 5963920"/>
              <a:gd name="connsiteY40" fmla="*/ 731520 h 1905000"/>
              <a:gd name="connsiteX41" fmla="*/ 3787140 w 5963920"/>
              <a:gd name="connsiteY41" fmla="*/ 655320 h 1905000"/>
              <a:gd name="connsiteX42" fmla="*/ 3893820 w 5963920"/>
              <a:gd name="connsiteY42" fmla="*/ 579120 h 1905000"/>
              <a:gd name="connsiteX43" fmla="*/ 4107180 w 5963920"/>
              <a:gd name="connsiteY43" fmla="*/ 548640 h 1905000"/>
              <a:gd name="connsiteX44" fmla="*/ 4183380 w 5963920"/>
              <a:gd name="connsiteY44" fmla="*/ 502920 h 1905000"/>
              <a:gd name="connsiteX45" fmla="*/ 4213860 w 5963920"/>
              <a:gd name="connsiteY45" fmla="*/ 411480 h 1905000"/>
              <a:gd name="connsiteX46" fmla="*/ 4282440 w 5963920"/>
              <a:gd name="connsiteY46" fmla="*/ 464820 h 1905000"/>
              <a:gd name="connsiteX47" fmla="*/ 4541520 w 5963920"/>
              <a:gd name="connsiteY47" fmla="*/ 365760 h 1905000"/>
              <a:gd name="connsiteX48" fmla="*/ 4625340 w 5963920"/>
              <a:gd name="connsiteY48" fmla="*/ 335280 h 1905000"/>
              <a:gd name="connsiteX49" fmla="*/ 4770120 w 5963920"/>
              <a:gd name="connsiteY49" fmla="*/ 358140 h 1905000"/>
              <a:gd name="connsiteX50" fmla="*/ 4968240 w 5963920"/>
              <a:gd name="connsiteY50" fmla="*/ 259080 h 1905000"/>
              <a:gd name="connsiteX51" fmla="*/ 5029200 w 5963920"/>
              <a:gd name="connsiteY51" fmla="*/ 259080 h 1905000"/>
              <a:gd name="connsiteX52" fmla="*/ 5120640 w 5963920"/>
              <a:gd name="connsiteY52" fmla="*/ 320040 h 1905000"/>
              <a:gd name="connsiteX53" fmla="*/ 5189220 w 5963920"/>
              <a:gd name="connsiteY53" fmla="*/ 281940 h 1905000"/>
              <a:gd name="connsiteX54" fmla="*/ 5410200 w 5963920"/>
              <a:gd name="connsiteY54" fmla="*/ 312420 h 1905000"/>
              <a:gd name="connsiteX55" fmla="*/ 5524500 w 5963920"/>
              <a:gd name="connsiteY55" fmla="*/ 335280 h 1905000"/>
              <a:gd name="connsiteX56" fmla="*/ 5608320 w 5963920"/>
              <a:gd name="connsiteY56" fmla="*/ 426720 h 1905000"/>
              <a:gd name="connsiteX57" fmla="*/ 5775960 w 5963920"/>
              <a:gd name="connsiteY57" fmla="*/ 350520 h 1905000"/>
              <a:gd name="connsiteX58" fmla="*/ 5935980 w 5963920"/>
              <a:gd name="connsiteY58" fmla="*/ 259080 h 1905000"/>
              <a:gd name="connsiteX59" fmla="*/ 5943600 w 5963920"/>
              <a:gd name="connsiteY59" fmla="*/ 1905000 h 1905000"/>
              <a:gd name="connsiteX0" fmla="*/ 0 w 6116320"/>
              <a:gd name="connsiteY0" fmla="*/ 1905000 h 1949450"/>
              <a:gd name="connsiteX1" fmla="*/ 281940 w 6116320"/>
              <a:gd name="connsiteY1" fmla="*/ 891540 h 1949450"/>
              <a:gd name="connsiteX2" fmla="*/ 419100 w 6116320"/>
              <a:gd name="connsiteY2" fmla="*/ 1005840 h 1949450"/>
              <a:gd name="connsiteX3" fmla="*/ 579120 w 6116320"/>
              <a:gd name="connsiteY3" fmla="*/ 990600 h 1949450"/>
              <a:gd name="connsiteX4" fmla="*/ 830580 w 6116320"/>
              <a:gd name="connsiteY4" fmla="*/ 822960 h 1949450"/>
              <a:gd name="connsiteX5" fmla="*/ 1127760 w 6116320"/>
              <a:gd name="connsiteY5" fmla="*/ 762000 h 1949450"/>
              <a:gd name="connsiteX6" fmla="*/ 1531620 w 6116320"/>
              <a:gd name="connsiteY6" fmla="*/ 746760 h 1949450"/>
              <a:gd name="connsiteX7" fmla="*/ 1783080 w 6116320"/>
              <a:gd name="connsiteY7" fmla="*/ 800100 h 1949450"/>
              <a:gd name="connsiteX8" fmla="*/ 1882140 w 6116320"/>
              <a:gd name="connsiteY8" fmla="*/ 762000 h 1949450"/>
              <a:gd name="connsiteX9" fmla="*/ 2095500 w 6116320"/>
              <a:gd name="connsiteY9" fmla="*/ 762000 h 1949450"/>
              <a:gd name="connsiteX10" fmla="*/ 2286000 w 6116320"/>
              <a:gd name="connsiteY10" fmla="*/ 784860 h 1949450"/>
              <a:gd name="connsiteX11" fmla="*/ 2407920 w 6116320"/>
              <a:gd name="connsiteY11" fmla="*/ 868680 h 1949450"/>
              <a:gd name="connsiteX12" fmla="*/ 2545080 w 6116320"/>
              <a:gd name="connsiteY12" fmla="*/ 899160 h 1949450"/>
              <a:gd name="connsiteX13" fmla="*/ 2636520 w 6116320"/>
              <a:gd name="connsiteY13" fmla="*/ 1005840 h 1949450"/>
              <a:gd name="connsiteX14" fmla="*/ 2735580 w 6116320"/>
              <a:gd name="connsiteY14" fmla="*/ 1013460 h 1949450"/>
              <a:gd name="connsiteX15" fmla="*/ 2750820 w 6116320"/>
              <a:gd name="connsiteY15" fmla="*/ 1082040 h 1949450"/>
              <a:gd name="connsiteX16" fmla="*/ 2743200 w 6116320"/>
              <a:gd name="connsiteY16" fmla="*/ 1188720 h 1949450"/>
              <a:gd name="connsiteX17" fmla="*/ 2827020 w 6116320"/>
              <a:gd name="connsiteY17" fmla="*/ 1181100 h 1949450"/>
              <a:gd name="connsiteX18" fmla="*/ 2842260 w 6116320"/>
              <a:gd name="connsiteY18" fmla="*/ 1234440 h 1949450"/>
              <a:gd name="connsiteX19" fmla="*/ 2956560 w 6116320"/>
              <a:gd name="connsiteY19" fmla="*/ 1120140 h 1949450"/>
              <a:gd name="connsiteX20" fmla="*/ 3177540 w 6116320"/>
              <a:gd name="connsiteY20" fmla="*/ 1120140 h 1949450"/>
              <a:gd name="connsiteX21" fmla="*/ 3215640 w 6116320"/>
              <a:gd name="connsiteY21" fmla="*/ 1280160 h 1949450"/>
              <a:gd name="connsiteX22" fmla="*/ 3284220 w 6116320"/>
              <a:gd name="connsiteY22" fmla="*/ 1264920 h 1949450"/>
              <a:gd name="connsiteX23" fmla="*/ 3489960 w 6116320"/>
              <a:gd name="connsiteY23" fmla="*/ 1341120 h 1949450"/>
              <a:gd name="connsiteX24" fmla="*/ 3680460 w 6116320"/>
              <a:gd name="connsiteY24" fmla="*/ 1447800 h 1949450"/>
              <a:gd name="connsiteX25" fmla="*/ 3726180 w 6116320"/>
              <a:gd name="connsiteY25" fmla="*/ 1638300 h 1949450"/>
              <a:gd name="connsiteX26" fmla="*/ 3848100 w 6116320"/>
              <a:gd name="connsiteY26" fmla="*/ 1699260 h 1949450"/>
              <a:gd name="connsiteX27" fmla="*/ 4008120 w 6116320"/>
              <a:gd name="connsiteY27" fmla="*/ 1706880 h 1949450"/>
              <a:gd name="connsiteX28" fmla="*/ 4069080 w 6116320"/>
              <a:gd name="connsiteY28" fmla="*/ 1836420 h 1949450"/>
              <a:gd name="connsiteX29" fmla="*/ 4160520 w 6116320"/>
              <a:gd name="connsiteY29" fmla="*/ 1790700 h 1949450"/>
              <a:gd name="connsiteX30" fmla="*/ 4137660 w 6116320"/>
              <a:gd name="connsiteY30" fmla="*/ 1531620 h 1949450"/>
              <a:gd name="connsiteX31" fmla="*/ 4084320 w 6116320"/>
              <a:gd name="connsiteY31" fmla="*/ 1325880 h 1949450"/>
              <a:gd name="connsiteX32" fmla="*/ 4175760 w 6116320"/>
              <a:gd name="connsiteY32" fmla="*/ 1097280 h 1949450"/>
              <a:gd name="connsiteX33" fmla="*/ 4320540 w 6116320"/>
              <a:gd name="connsiteY33" fmla="*/ 952500 h 1949450"/>
              <a:gd name="connsiteX34" fmla="*/ 4503420 w 6116320"/>
              <a:gd name="connsiteY34" fmla="*/ 868680 h 1949450"/>
              <a:gd name="connsiteX35" fmla="*/ 4594860 w 6116320"/>
              <a:gd name="connsiteY35" fmla="*/ 815340 h 1949450"/>
              <a:gd name="connsiteX36" fmla="*/ 4480560 w 6116320"/>
              <a:gd name="connsiteY36" fmla="*/ 769620 h 1949450"/>
              <a:gd name="connsiteX37" fmla="*/ 4290060 w 6116320"/>
              <a:gd name="connsiteY37" fmla="*/ 777240 h 1949450"/>
              <a:gd name="connsiteX38" fmla="*/ 4274820 w 6116320"/>
              <a:gd name="connsiteY38" fmla="*/ 701040 h 1949450"/>
              <a:gd name="connsiteX39" fmla="*/ 4091940 w 6116320"/>
              <a:gd name="connsiteY39" fmla="*/ 708660 h 1949450"/>
              <a:gd name="connsiteX40" fmla="*/ 3970020 w 6116320"/>
              <a:gd name="connsiteY40" fmla="*/ 731520 h 1949450"/>
              <a:gd name="connsiteX41" fmla="*/ 3939540 w 6116320"/>
              <a:gd name="connsiteY41" fmla="*/ 655320 h 1949450"/>
              <a:gd name="connsiteX42" fmla="*/ 4046220 w 6116320"/>
              <a:gd name="connsiteY42" fmla="*/ 579120 h 1949450"/>
              <a:gd name="connsiteX43" fmla="*/ 4259580 w 6116320"/>
              <a:gd name="connsiteY43" fmla="*/ 548640 h 1949450"/>
              <a:gd name="connsiteX44" fmla="*/ 4335780 w 6116320"/>
              <a:gd name="connsiteY44" fmla="*/ 502920 h 1949450"/>
              <a:gd name="connsiteX45" fmla="*/ 4366260 w 6116320"/>
              <a:gd name="connsiteY45" fmla="*/ 411480 h 1949450"/>
              <a:gd name="connsiteX46" fmla="*/ 4434840 w 6116320"/>
              <a:gd name="connsiteY46" fmla="*/ 464820 h 1949450"/>
              <a:gd name="connsiteX47" fmla="*/ 4693920 w 6116320"/>
              <a:gd name="connsiteY47" fmla="*/ 365760 h 1949450"/>
              <a:gd name="connsiteX48" fmla="*/ 4777740 w 6116320"/>
              <a:gd name="connsiteY48" fmla="*/ 335280 h 1949450"/>
              <a:gd name="connsiteX49" fmla="*/ 4922520 w 6116320"/>
              <a:gd name="connsiteY49" fmla="*/ 358140 h 1949450"/>
              <a:gd name="connsiteX50" fmla="*/ 5120640 w 6116320"/>
              <a:gd name="connsiteY50" fmla="*/ 259080 h 1949450"/>
              <a:gd name="connsiteX51" fmla="*/ 5181600 w 6116320"/>
              <a:gd name="connsiteY51" fmla="*/ 259080 h 1949450"/>
              <a:gd name="connsiteX52" fmla="*/ 5273040 w 6116320"/>
              <a:gd name="connsiteY52" fmla="*/ 320040 h 1949450"/>
              <a:gd name="connsiteX53" fmla="*/ 5341620 w 6116320"/>
              <a:gd name="connsiteY53" fmla="*/ 281940 h 1949450"/>
              <a:gd name="connsiteX54" fmla="*/ 5562600 w 6116320"/>
              <a:gd name="connsiteY54" fmla="*/ 312420 h 1949450"/>
              <a:gd name="connsiteX55" fmla="*/ 5676900 w 6116320"/>
              <a:gd name="connsiteY55" fmla="*/ 335280 h 1949450"/>
              <a:gd name="connsiteX56" fmla="*/ 5760720 w 6116320"/>
              <a:gd name="connsiteY56" fmla="*/ 426720 h 1949450"/>
              <a:gd name="connsiteX57" fmla="*/ 5928360 w 6116320"/>
              <a:gd name="connsiteY57" fmla="*/ 350520 h 1949450"/>
              <a:gd name="connsiteX58" fmla="*/ 6088380 w 6116320"/>
              <a:gd name="connsiteY58" fmla="*/ 259080 h 1949450"/>
              <a:gd name="connsiteX59" fmla="*/ 6096000 w 6116320"/>
              <a:gd name="connsiteY59" fmla="*/ 1905000 h 1949450"/>
              <a:gd name="connsiteX0" fmla="*/ 92710 w 6209030"/>
              <a:gd name="connsiteY0" fmla="*/ 1905000 h 1949450"/>
              <a:gd name="connsiteX1" fmla="*/ 69850 w 6209030"/>
              <a:gd name="connsiteY1" fmla="*/ 662940 h 1949450"/>
              <a:gd name="connsiteX2" fmla="*/ 511810 w 6209030"/>
              <a:gd name="connsiteY2" fmla="*/ 1005840 h 1949450"/>
              <a:gd name="connsiteX3" fmla="*/ 671830 w 6209030"/>
              <a:gd name="connsiteY3" fmla="*/ 990600 h 1949450"/>
              <a:gd name="connsiteX4" fmla="*/ 923290 w 6209030"/>
              <a:gd name="connsiteY4" fmla="*/ 822960 h 1949450"/>
              <a:gd name="connsiteX5" fmla="*/ 1220470 w 6209030"/>
              <a:gd name="connsiteY5" fmla="*/ 762000 h 1949450"/>
              <a:gd name="connsiteX6" fmla="*/ 1624330 w 6209030"/>
              <a:gd name="connsiteY6" fmla="*/ 746760 h 1949450"/>
              <a:gd name="connsiteX7" fmla="*/ 1875790 w 6209030"/>
              <a:gd name="connsiteY7" fmla="*/ 800100 h 1949450"/>
              <a:gd name="connsiteX8" fmla="*/ 1974850 w 6209030"/>
              <a:gd name="connsiteY8" fmla="*/ 762000 h 1949450"/>
              <a:gd name="connsiteX9" fmla="*/ 2188210 w 6209030"/>
              <a:gd name="connsiteY9" fmla="*/ 762000 h 1949450"/>
              <a:gd name="connsiteX10" fmla="*/ 2378710 w 6209030"/>
              <a:gd name="connsiteY10" fmla="*/ 784860 h 1949450"/>
              <a:gd name="connsiteX11" fmla="*/ 2500630 w 6209030"/>
              <a:gd name="connsiteY11" fmla="*/ 868680 h 1949450"/>
              <a:gd name="connsiteX12" fmla="*/ 2637790 w 6209030"/>
              <a:gd name="connsiteY12" fmla="*/ 899160 h 1949450"/>
              <a:gd name="connsiteX13" fmla="*/ 2729230 w 6209030"/>
              <a:gd name="connsiteY13" fmla="*/ 1005840 h 1949450"/>
              <a:gd name="connsiteX14" fmla="*/ 2828290 w 6209030"/>
              <a:gd name="connsiteY14" fmla="*/ 1013460 h 1949450"/>
              <a:gd name="connsiteX15" fmla="*/ 2843530 w 6209030"/>
              <a:gd name="connsiteY15" fmla="*/ 1082040 h 1949450"/>
              <a:gd name="connsiteX16" fmla="*/ 2835910 w 6209030"/>
              <a:gd name="connsiteY16" fmla="*/ 1188720 h 1949450"/>
              <a:gd name="connsiteX17" fmla="*/ 2919730 w 6209030"/>
              <a:gd name="connsiteY17" fmla="*/ 1181100 h 1949450"/>
              <a:gd name="connsiteX18" fmla="*/ 2934970 w 6209030"/>
              <a:gd name="connsiteY18" fmla="*/ 1234440 h 1949450"/>
              <a:gd name="connsiteX19" fmla="*/ 3049270 w 6209030"/>
              <a:gd name="connsiteY19" fmla="*/ 1120140 h 1949450"/>
              <a:gd name="connsiteX20" fmla="*/ 3270250 w 6209030"/>
              <a:gd name="connsiteY20" fmla="*/ 1120140 h 1949450"/>
              <a:gd name="connsiteX21" fmla="*/ 3308350 w 6209030"/>
              <a:gd name="connsiteY21" fmla="*/ 1280160 h 1949450"/>
              <a:gd name="connsiteX22" fmla="*/ 3376930 w 6209030"/>
              <a:gd name="connsiteY22" fmla="*/ 1264920 h 1949450"/>
              <a:gd name="connsiteX23" fmla="*/ 3582670 w 6209030"/>
              <a:gd name="connsiteY23" fmla="*/ 1341120 h 1949450"/>
              <a:gd name="connsiteX24" fmla="*/ 3773170 w 6209030"/>
              <a:gd name="connsiteY24" fmla="*/ 1447800 h 1949450"/>
              <a:gd name="connsiteX25" fmla="*/ 3818890 w 6209030"/>
              <a:gd name="connsiteY25" fmla="*/ 1638300 h 1949450"/>
              <a:gd name="connsiteX26" fmla="*/ 3940810 w 6209030"/>
              <a:gd name="connsiteY26" fmla="*/ 1699260 h 1949450"/>
              <a:gd name="connsiteX27" fmla="*/ 4100830 w 6209030"/>
              <a:gd name="connsiteY27" fmla="*/ 1706880 h 1949450"/>
              <a:gd name="connsiteX28" fmla="*/ 4161790 w 6209030"/>
              <a:gd name="connsiteY28" fmla="*/ 1836420 h 1949450"/>
              <a:gd name="connsiteX29" fmla="*/ 4253230 w 6209030"/>
              <a:gd name="connsiteY29" fmla="*/ 1790700 h 1949450"/>
              <a:gd name="connsiteX30" fmla="*/ 4230370 w 6209030"/>
              <a:gd name="connsiteY30" fmla="*/ 1531620 h 1949450"/>
              <a:gd name="connsiteX31" fmla="*/ 4177030 w 6209030"/>
              <a:gd name="connsiteY31" fmla="*/ 1325880 h 1949450"/>
              <a:gd name="connsiteX32" fmla="*/ 4268470 w 6209030"/>
              <a:gd name="connsiteY32" fmla="*/ 1097280 h 1949450"/>
              <a:gd name="connsiteX33" fmla="*/ 4413250 w 6209030"/>
              <a:gd name="connsiteY33" fmla="*/ 952500 h 1949450"/>
              <a:gd name="connsiteX34" fmla="*/ 4596130 w 6209030"/>
              <a:gd name="connsiteY34" fmla="*/ 868680 h 1949450"/>
              <a:gd name="connsiteX35" fmla="*/ 4687570 w 6209030"/>
              <a:gd name="connsiteY35" fmla="*/ 815340 h 1949450"/>
              <a:gd name="connsiteX36" fmla="*/ 4573270 w 6209030"/>
              <a:gd name="connsiteY36" fmla="*/ 769620 h 1949450"/>
              <a:gd name="connsiteX37" fmla="*/ 4382770 w 6209030"/>
              <a:gd name="connsiteY37" fmla="*/ 777240 h 1949450"/>
              <a:gd name="connsiteX38" fmla="*/ 4367530 w 6209030"/>
              <a:gd name="connsiteY38" fmla="*/ 701040 h 1949450"/>
              <a:gd name="connsiteX39" fmla="*/ 4184650 w 6209030"/>
              <a:gd name="connsiteY39" fmla="*/ 708660 h 1949450"/>
              <a:gd name="connsiteX40" fmla="*/ 4062730 w 6209030"/>
              <a:gd name="connsiteY40" fmla="*/ 731520 h 1949450"/>
              <a:gd name="connsiteX41" fmla="*/ 4032250 w 6209030"/>
              <a:gd name="connsiteY41" fmla="*/ 655320 h 1949450"/>
              <a:gd name="connsiteX42" fmla="*/ 4138930 w 6209030"/>
              <a:gd name="connsiteY42" fmla="*/ 579120 h 1949450"/>
              <a:gd name="connsiteX43" fmla="*/ 4352290 w 6209030"/>
              <a:gd name="connsiteY43" fmla="*/ 548640 h 1949450"/>
              <a:gd name="connsiteX44" fmla="*/ 4428490 w 6209030"/>
              <a:gd name="connsiteY44" fmla="*/ 502920 h 1949450"/>
              <a:gd name="connsiteX45" fmla="*/ 4458970 w 6209030"/>
              <a:gd name="connsiteY45" fmla="*/ 411480 h 1949450"/>
              <a:gd name="connsiteX46" fmla="*/ 4527550 w 6209030"/>
              <a:gd name="connsiteY46" fmla="*/ 464820 h 1949450"/>
              <a:gd name="connsiteX47" fmla="*/ 4786630 w 6209030"/>
              <a:gd name="connsiteY47" fmla="*/ 365760 h 1949450"/>
              <a:gd name="connsiteX48" fmla="*/ 4870450 w 6209030"/>
              <a:gd name="connsiteY48" fmla="*/ 335280 h 1949450"/>
              <a:gd name="connsiteX49" fmla="*/ 5015230 w 6209030"/>
              <a:gd name="connsiteY49" fmla="*/ 358140 h 1949450"/>
              <a:gd name="connsiteX50" fmla="*/ 5213350 w 6209030"/>
              <a:gd name="connsiteY50" fmla="*/ 259080 h 1949450"/>
              <a:gd name="connsiteX51" fmla="*/ 5274310 w 6209030"/>
              <a:gd name="connsiteY51" fmla="*/ 259080 h 1949450"/>
              <a:gd name="connsiteX52" fmla="*/ 5365750 w 6209030"/>
              <a:gd name="connsiteY52" fmla="*/ 320040 h 1949450"/>
              <a:gd name="connsiteX53" fmla="*/ 5434330 w 6209030"/>
              <a:gd name="connsiteY53" fmla="*/ 281940 h 1949450"/>
              <a:gd name="connsiteX54" fmla="*/ 5655310 w 6209030"/>
              <a:gd name="connsiteY54" fmla="*/ 312420 h 1949450"/>
              <a:gd name="connsiteX55" fmla="*/ 5769610 w 6209030"/>
              <a:gd name="connsiteY55" fmla="*/ 335280 h 1949450"/>
              <a:gd name="connsiteX56" fmla="*/ 5853430 w 6209030"/>
              <a:gd name="connsiteY56" fmla="*/ 426720 h 1949450"/>
              <a:gd name="connsiteX57" fmla="*/ 6021070 w 6209030"/>
              <a:gd name="connsiteY57" fmla="*/ 350520 h 1949450"/>
              <a:gd name="connsiteX58" fmla="*/ 6181090 w 6209030"/>
              <a:gd name="connsiteY58" fmla="*/ 259080 h 1949450"/>
              <a:gd name="connsiteX59" fmla="*/ 6188710 w 6209030"/>
              <a:gd name="connsiteY59" fmla="*/ 1905000 h 1949450"/>
              <a:gd name="connsiteX0" fmla="*/ 35391 w 6151711"/>
              <a:gd name="connsiteY0" fmla="*/ 1905000 h 1949450"/>
              <a:gd name="connsiteX1" fmla="*/ 12531 w 6151711"/>
              <a:gd name="connsiteY1" fmla="*/ 662940 h 1949450"/>
              <a:gd name="connsiteX2" fmla="*/ 454491 w 6151711"/>
              <a:gd name="connsiteY2" fmla="*/ 1005840 h 1949450"/>
              <a:gd name="connsiteX3" fmla="*/ 614511 w 6151711"/>
              <a:gd name="connsiteY3" fmla="*/ 990600 h 1949450"/>
              <a:gd name="connsiteX4" fmla="*/ 865971 w 6151711"/>
              <a:gd name="connsiteY4" fmla="*/ 822960 h 1949450"/>
              <a:gd name="connsiteX5" fmla="*/ 1163151 w 6151711"/>
              <a:gd name="connsiteY5" fmla="*/ 762000 h 1949450"/>
              <a:gd name="connsiteX6" fmla="*/ 1567011 w 6151711"/>
              <a:gd name="connsiteY6" fmla="*/ 746760 h 1949450"/>
              <a:gd name="connsiteX7" fmla="*/ 1818471 w 6151711"/>
              <a:gd name="connsiteY7" fmla="*/ 800100 h 1949450"/>
              <a:gd name="connsiteX8" fmla="*/ 1917531 w 6151711"/>
              <a:gd name="connsiteY8" fmla="*/ 762000 h 1949450"/>
              <a:gd name="connsiteX9" fmla="*/ 2130891 w 6151711"/>
              <a:gd name="connsiteY9" fmla="*/ 762000 h 1949450"/>
              <a:gd name="connsiteX10" fmla="*/ 2321391 w 6151711"/>
              <a:gd name="connsiteY10" fmla="*/ 784860 h 1949450"/>
              <a:gd name="connsiteX11" fmla="*/ 2443311 w 6151711"/>
              <a:gd name="connsiteY11" fmla="*/ 868680 h 1949450"/>
              <a:gd name="connsiteX12" fmla="*/ 2580471 w 6151711"/>
              <a:gd name="connsiteY12" fmla="*/ 899160 h 1949450"/>
              <a:gd name="connsiteX13" fmla="*/ 2671911 w 6151711"/>
              <a:gd name="connsiteY13" fmla="*/ 1005840 h 1949450"/>
              <a:gd name="connsiteX14" fmla="*/ 2770971 w 6151711"/>
              <a:gd name="connsiteY14" fmla="*/ 1013460 h 1949450"/>
              <a:gd name="connsiteX15" fmla="*/ 2786211 w 6151711"/>
              <a:gd name="connsiteY15" fmla="*/ 1082040 h 1949450"/>
              <a:gd name="connsiteX16" fmla="*/ 2778591 w 6151711"/>
              <a:gd name="connsiteY16" fmla="*/ 1188720 h 1949450"/>
              <a:gd name="connsiteX17" fmla="*/ 2862411 w 6151711"/>
              <a:gd name="connsiteY17" fmla="*/ 1181100 h 1949450"/>
              <a:gd name="connsiteX18" fmla="*/ 2877651 w 6151711"/>
              <a:gd name="connsiteY18" fmla="*/ 1234440 h 1949450"/>
              <a:gd name="connsiteX19" fmla="*/ 2991951 w 6151711"/>
              <a:gd name="connsiteY19" fmla="*/ 1120140 h 1949450"/>
              <a:gd name="connsiteX20" fmla="*/ 3212931 w 6151711"/>
              <a:gd name="connsiteY20" fmla="*/ 1120140 h 1949450"/>
              <a:gd name="connsiteX21" fmla="*/ 3251031 w 6151711"/>
              <a:gd name="connsiteY21" fmla="*/ 1280160 h 1949450"/>
              <a:gd name="connsiteX22" fmla="*/ 3319611 w 6151711"/>
              <a:gd name="connsiteY22" fmla="*/ 1264920 h 1949450"/>
              <a:gd name="connsiteX23" fmla="*/ 3525351 w 6151711"/>
              <a:gd name="connsiteY23" fmla="*/ 1341120 h 1949450"/>
              <a:gd name="connsiteX24" fmla="*/ 3715851 w 6151711"/>
              <a:gd name="connsiteY24" fmla="*/ 1447800 h 1949450"/>
              <a:gd name="connsiteX25" fmla="*/ 3761571 w 6151711"/>
              <a:gd name="connsiteY25" fmla="*/ 1638300 h 1949450"/>
              <a:gd name="connsiteX26" fmla="*/ 3883491 w 6151711"/>
              <a:gd name="connsiteY26" fmla="*/ 1699260 h 1949450"/>
              <a:gd name="connsiteX27" fmla="*/ 4043511 w 6151711"/>
              <a:gd name="connsiteY27" fmla="*/ 1706880 h 1949450"/>
              <a:gd name="connsiteX28" fmla="*/ 4104471 w 6151711"/>
              <a:gd name="connsiteY28" fmla="*/ 1836420 h 1949450"/>
              <a:gd name="connsiteX29" fmla="*/ 4195911 w 6151711"/>
              <a:gd name="connsiteY29" fmla="*/ 1790700 h 1949450"/>
              <a:gd name="connsiteX30" fmla="*/ 4173051 w 6151711"/>
              <a:gd name="connsiteY30" fmla="*/ 1531620 h 1949450"/>
              <a:gd name="connsiteX31" fmla="*/ 4119711 w 6151711"/>
              <a:gd name="connsiteY31" fmla="*/ 1325880 h 1949450"/>
              <a:gd name="connsiteX32" fmla="*/ 4211151 w 6151711"/>
              <a:gd name="connsiteY32" fmla="*/ 1097280 h 1949450"/>
              <a:gd name="connsiteX33" fmla="*/ 4355931 w 6151711"/>
              <a:gd name="connsiteY33" fmla="*/ 952500 h 1949450"/>
              <a:gd name="connsiteX34" fmla="*/ 4538811 w 6151711"/>
              <a:gd name="connsiteY34" fmla="*/ 868680 h 1949450"/>
              <a:gd name="connsiteX35" fmla="*/ 4630251 w 6151711"/>
              <a:gd name="connsiteY35" fmla="*/ 815340 h 1949450"/>
              <a:gd name="connsiteX36" fmla="*/ 4515951 w 6151711"/>
              <a:gd name="connsiteY36" fmla="*/ 769620 h 1949450"/>
              <a:gd name="connsiteX37" fmla="*/ 4325451 w 6151711"/>
              <a:gd name="connsiteY37" fmla="*/ 777240 h 1949450"/>
              <a:gd name="connsiteX38" fmla="*/ 4310211 w 6151711"/>
              <a:gd name="connsiteY38" fmla="*/ 701040 h 1949450"/>
              <a:gd name="connsiteX39" fmla="*/ 4127331 w 6151711"/>
              <a:gd name="connsiteY39" fmla="*/ 708660 h 1949450"/>
              <a:gd name="connsiteX40" fmla="*/ 4005411 w 6151711"/>
              <a:gd name="connsiteY40" fmla="*/ 731520 h 1949450"/>
              <a:gd name="connsiteX41" fmla="*/ 3974931 w 6151711"/>
              <a:gd name="connsiteY41" fmla="*/ 655320 h 1949450"/>
              <a:gd name="connsiteX42" fmla="*/ 4081611 w 6151711"/>
              <a:gd name="connsiteY42" fmla="*/ 579120 h 1949450"/>
              <a:gd name="connsiteX43" fmla="*/ 4294971 w 6151711"/>
              <a:gd name="connsiteY43" fmla="*/ 548640 h 1949450"/>
              <a:gd name="connsiteX44" fmla="*/ 4371171 w 6151711"/>
              <a:gd name="connsiteY44" fmla="*/ 502920 h 1949450"/>
              <a:gd name="connsiteX45" fmla="*/ 4401651 w 6151711"/>
              <a:gd name="connsiteY45" fmla="*/ 411480 h 1949450"/>
              <a:gd name="connsiteX46" fmla="*/ 4470231 w 6151711"/>
              <a:gd name="connsiteY46" fmla="*/ 464820 h 1949450"/>
              <a:gd name="connsiteX47" fmla="*/ 4729311 w 6151711"/>
              <a:gd name="connsiteY47" fmla="*/ 365760 h 1949450"/>
              <a:gd name="connsiteX48" fmla="*/ 4813131 w 6151711"/>
              <a:gd name="connsiteY48" fmla="*/ 335280 h 1949450"/>
              <a:gd name="connsiteX49" fmla="*/ 4957911 w 6151711"/>
              <a:gd name="connsiteY49" fmla="*/ 358140 h 1949450"/>
              <a:gd name="connsiteX50" fmla="*/ 5156031 w 6151711"/>
              <a:gd name="connsiteY50" fmla="*/ 259080 h 1949450"/>
              <a:gd name="connsiteX51" fmla="*/ 5216991 w 6151711"/>
              <a:gd name="connsiteY51" fmla="*/ 259080 h 1949450"/>
              <a:gd name="connsiteX52" fmla="*/ 5308431 w 6151711"/>
              <a:gd name="connsiteY52" fmla="*/ 320040 h 1949450"/>
              <a:gd name="connsiteX53" fmla="*/ 5377011 w 6151711"/>
              <a:gd name="connsiteY53" fmla="*/ 281940 h 1949450"/>
              <a:gd name="connsiteX54" fmla="*/ 5597991 w 6151711"/>
              <a:gd name="connsiteY54" fmla="*/ 312420 h 1949450"/>
              <a:gd name="connsiteX55" fmla="*/ 5712291 w 6151711"/>
              <a:gd name="connsiteY55" fmla="*/ 335280 h 1949450"/>
              <a:gd name="connsiteX56" fmla="*/ 5796111 w 6151711"/>
              <a:gd name="connsiteY56" fmla="*/ 426720 h 1949450"/>
              <a:gd name="connsiteX57" fmla="*/ 5963751 w 6151711"/>
              <a:gd name="connsiteY57" fmla="*/ 350520 h 1949450"/>
              <a:gd name="connsiteX58" fmla="*/ 6123771 w 6151711"/>
              <a:gd name="connsiteY58" fmla="*/ 259080 h 1949450"/>
              <a:gd name="connsiteX59" fmla="*/ 6131391 w 6151711"/>
              <a:gd name="connsiteY59" fmla="*/ 1905000 h 1949450"/>
              <a:gd name="connsiteX0" fmla="*/ 35391 w 6151711"/>
              <a:gd name="connsiteY0" fmla="*/ 1905000 h 1949450"/>
              <a:gd name="connsiteX1" fmla="*/ 12531 w 6151711"/>
              <a:gd name="connsiteY1" fmla="*/ 662940 h 1949450"/>
              <a:gd name="connsiteX2" fmla="*/ 454491 w 6151711"/>
              <a:gd name="connsiteY2" fmla="*/ 1005840 h 1949450"/>
              <a:gd name="connsiteX3" fmla="*/ 614511 w 6151711"/>
              <a:gd name="connsiteY3" fmla="*/ 990600 h 1949450"/>
              <a:gd name="connsiteX4" fmla="*/ 865971 w 6151711"/>
              <a:gd name="connsiteY4" fmla="*/ 822960 h 1949450"/>
              <a:gd name="connsiteX5" fmla="*/ 1163151 w 6151711"/>
              <a:gd name="connsiteY5" fmla="*/ 762000 h 1949450"/>
              <a:gd name="connsiteX6" fmla="*/ 1567011 w 6151711"/>
              <a:gd name="connsiteY6" fmla="*/ 746760 h 1949450"/>
              <a:gd name="connsiteX7" fmla="*/ 1818471 w 6151711"/>
              <a:gd name="connsiteY7" fmla="*/ 800100 h 1949450"/>
              <a:gd name="connsiteX8" fmla="*/ 1917531 w 6151711"/>
              <a:gd name="connsiteY8" fmla="*/ 762000 h 1949450"/>
              <a:gd name="connsiteX9" fmla="*/ 2130891 w 6151711"/>
              <a:gd name="connsiteY9" fmla="*/ 762000 h 1949450"/>
              <a:gd name="connsiteX10" fmla="*/ 2321391 w 6151711"/>
              <a:gd name="connsiteY10" fmla="*/ 784860 h 1949450"/>
              <a:gd name="connsiteX11" fmla="*/ 2443311 w 6151711"/>
              <a:gd name="connsiteY11" fmla="*/ 868680 h 1949450"/>
              <a:gd name="connsiteX12" fmla="*/ 2580471 w 6151711"/>
              <a:gd name="connsiteY12" fmla="*/ 899160 h 1949450"/>
              <a:gd name="connsiteX13" fmla="*/ 2671911 w 6151711"/>
              <a:gd name="connsiteY13" fmla="*/ 1005840 h 1949450"/>
              <a:gd name="connsiteX14" fmla="*/ 2770971 w 6151711"/>
              <a:gd name="connsiteY14" fmla="*/ 1013460 h 1949450"/>
              <a:gd name="connsiteX15" fmla="*/ 2786211 w 6151711"/>
              <a:gd name="connsiteY15" fmla="*/ 1082040 h 1949450"/>
              <a:gd name="connsiteX16" fmla="*/ 2778591 w 6151711"/>
              <a:gd name="connsiteY16" fmla="*/ 1188720 h 1949450"/>
              <a:gd name="connsiteX17" fmla="*/ 2862411 w 6151711"/>
              <a:gd name="connsiteY17" fmla="*/ 1181100 h 1949450"/>
              <a:gd name="connsiteX18" fmla="*/ 2877651 w 6151711"/>
              <a:gd name="connsiteY18" fmla="*/ 1234440 h 1949450"/>
              <a:gd name="connsiteX19" fmla="*/ 2991951 w 6151711"/>
              <a:gd name="connsiteY19" fmla="*/ 1120140 h 1949450"/>
              <a:gd name="connsiteX20" fmla="*/ 3212931 w 6151711"/>
              <a:gd name="connsiteY20" fmla="*/ 1120140 h 1949450"/>
              <a:gd name="connsiteX21" fmla="*/ 3251031 w 6151711"/>
              <a:gd name="connsiteY21" fmla="*/ 1280160 h 1949450"/>
              <a:gd name="connsiteX22" fmla="*/ 3319611 w 6151711"/>
              <a:gd name="connsiteY22" fmla="*/ 1264920 h 1949450"/>
              <a:gd name="connsiteX23" fmla="*/ 3525351 w 6151711"/>
              <a:gd name="connsiteY23" fmla="*/ 1341120 h 1949450"/>
              <a:gd name="connsiteX24" fmla="*/ 3715851 w 6151711"/>
              <a:gd name="connsiteY24" fmla="*/ 1447800 h 1949450"/>
              <a:gd name="connsiteX25" fmla="*/ 3761571 w 6151711"/>
              <a:gd name="connsiteY25" fmla="*/ 1638300 h 1949450"/>
              <a:gd name="connsiteX26" fmla="*/ 3883491 w 6151711"/>
              <a:gd name="connsiteY26" fmla="*/ 1699260 h 1949450"/>
              <a:gd name="connsiteX27" fmla="*/ 4043511 w 6151711"/>
              <a:gd name="connsiteY27" fmla="*/ 1706880 h 1949450"/>
              <a:gd name="connsiteX28" fmla="*/ 4104471 w 6151711"/>
              <a:gd name="connsiteY28" fmla="*/ 1836420 h 1949450"/>
              <a:gd name="connsiteX29" fmla="*/ 4195911 w 6151711"/>
              <a:gd name="connsiteY29" fmla="*/ 1790700 h 1949450"/>
              <a:gd name="connsiteX30" fmla="*/ 4173051 w 6151711"/>
              <a:gd name="connsiteY30" fmla="*/ 1531620 h 1949450"/>
              <a:gd name="connsiteX31" fmla="*/ 4119711 w 6151711"/>
              <a:gd name="connsiteY31" fmla="*/ 1325880 h 1949450"/>
              <a:gd name="connsiteX32" fmla="*/ 4211151 w 6151711"/>
              <a:gd name="connsiteY32" fmla="*/ 1097280 h 1949450"/>
              <a:gd name="connsiteX33" fmla="*/ 4355931 w 6151711"/>
              <a:gd name="connsiteY33" fmla="*/ 952500 h 1949450"/>
              <a:gd name="connsiteX34" fmla="*/ 4538811 w 6151711"/>
              <a:gd name="connsiteY34" fmla="*/ 868680 h 1949450"/>
              <a:gd name="connsiteX35" fmla="*/ 4630251 w 6151711"/>
              <a:gd name="connsiteY35" fmla="*/ 815340 h 1949450"/>
              <a:gd name="connsiteX36" fmla="*/ 4515951 w 6151711"/>
              <a:gd name="connsiteY36" fmla="*/ 769620 h 1949450"/>
              <a:gd name="connsiteX37" fmla="*/ 4325451 w 6151711"/>
              <a:gd name="connsiteY37" fmla="*/ 777240 h 1949450"/>
              <a:gd name="connsiteX38" fmla="*/ 4310211 w 6151711"/>
              <a:gd name="connsiteY38" fmla="*/ 701040 h 1949450"/>
              <a:gd name="connsiteX39" fmla="*/ 4127331 w 6151711"/>
              <a:gd name="connsiteY39" fmla="*/ 708660 h 1949450"/>
              <a:gd name="connsiteX40" fmla="*/ 4005411 w 6151711"/>
              <a:gd name="connsiteY40" fmla="*/ 731520 h 1949450"/>
              <a:gd name="connsiteX41" fmla="*/ 3974931 w 6151711"/>
              <a:gd name="connsiteY41" fmla="*/ 655320 h 1949450"/>
              <a:gd name="connsiteX42" fmla="*/ 4081611 w 6151711"/>
              <a:gd name="connsiteY42" fmla="*/ 579120 h 1949450"/>
              <a:gd name="connsiteX43" fmla="*/ 4294971 w 6151711"/>
              <a:gd name="connsiteY43" fmla="*/ 548640 h 1949450"/>
              <a:gd name="connsiteX44" fmla="*/ 4371171 w 6151711"/>
              <a:gd name="connsiteY44" fmla="*/ 502920 h 1949450"/>
              <a:gd name="connsiteX45" fmla="*/ 4401651 w 6151711"/>
              <a:gd name="connsiteY45" fmla="*/ 411480 h 1949450"/>
              <a:gd name="connsiteX46" fmla="*/ 4470231 w 6151711"/>
              <a:gd name="connsiteY46" fmla="*/ 464820 h 1949450"/>
              <a:gd name="connsiteX47" fmla="*/ 4729311 w 6151711"/>
              <a:gd name="connsiteY47" fmla="*/ 365760 h 1949450"/>
              <a:gd name="connsiteX48" fmla="*/ 4813131 w 6151711"/>
              <a:gd name="connsiteY48" fmla="*/ 335280 h 1949450"/>
              <a:gd name="connsiteX49" fmla="*/ 4957911 w 6151711"/>
              <a:gd name="connsiteY49" fmla="*/ 358140 h 1949450"/>
              <a:gd name="connsiteX50" fmla="*/ 5156031 w 6151711"/>
              <a:gd name="connsiteY50" fmla="*/ 259080 h 1949450"/>
              <a:gd name="connsiteX51" fmla="*/ 5216991 w 6151711"/>
              <a:gd name="connsiteY51" fmla="*/ 259080 h 1949450"/>
              <a:gd name="connsiteX52" fmla="*/ 5308431 w 6151711"/>
              <a:gd name="connsiteY52" fmla="*/ 320040 h 1949450"/>
              <a:gd name="connsiteX53" fmla="*/ 5377011 w 6151711"/>
              <a:gd name="connsiteY53" fmla="*/ 281940 h 1949450"/>
              <a:gd name="connsiteX54" fmla="*/ 5597991 w 6151711"/>
              <a:gd name="connsiteY54" fmla="*/ 312420 h 1949450"/>
              <a:gd name="connsiteX55" fmla="*/ 5712291 w 6151711"/>
              <a:gd name="connsiteY55" fmla="*/ 335280 h 1949450"/>
              <a:gd name="connsiteX56" fmla="*/ 5796111 w 6151711"/>
              <a:gd name="connsiteY56" fmla="*/ 426720 h 1949450"/>
              <a:gd name="connsiteX57" fmla="*/ 5963751 w 6151711"/>
              <a:gd name="connsiteY57" fmla="*/ 350520 h 1949450"/>
              <a:gd name="connsiteX58" fmla="*/ 6123771 w 6151711"/>
              <a:gd name="connsiteY58" fmla="*/ 259080 h 1949450"/>
              <a:gd name="connsiteX59" fmla="*/ 6131391 w 6151711"/>
              <a:gd name="connsiteY59" fmla="*/ 1905000 h 1949450"/>
              <a:gd name="connsiteX60" fmla="*/ 35391 w 6151711"/>
              <a:gd name="connsiteY60" fmla="*/ 1905000 h 1949450"/>
              <a:gd name="connsiteX0" fmla="*/ 35391 w 6304111"/>
              <a:gd name="connsiteY0" fmla="*/ 1828800 h 1873250"/>
              <a:gd name="connsiteX1" fmla="*/ 12531 w 6304111"/>
              <a:gd name="connsiteY1" fmla="*/ 586740 h 1873250"/>
              <a:gd name="connsiteX2" fmla="*/ 454491 w 6304111"/>
              <a:gd name="connsiteY2" fmla="*/ 929640 h 1873250"/>
              <a:gd name="connsiteX3" fmla="*/ 614511 w 6304111"/>
              <a:gd name="connsiteY3" fmla="*/ 914400 h 1873250"/>
              <a:gd name="connsiteX4" fmla="*/ 865971 w 6304111"/>
              <a:gd name="connsiteY4" fmla="*/ 746760 h 1873250"/>
              <a:gd name="connsiteX5" fmla="*/ 1163151 w 6304111"/>
              <a:gd name="connsiteY5" fmla="*/ 685800 h 1873250"/>
              <a:gd name="connsiteX6" fmla="*/ 1567011 w 6304111"/>
              <a:gd name="connsiteY6" fmla="*/ 670560 h 1873250"/>
              <a:gd name="connsiteX7" fmla="*/ 1818471 w 6304111"/>
              <a:gd name="connsiteY7" fmla="*/ 723900 h 1873250"/>
              <a:gd name="connsiteX8" fmla="*/ 1917531 w 6304111"/>
              <a:gd name="connsiteY8" fmla="*/ 685800 h 1873250"/>
              <a:gd name="connsiteX9" fmla="*/ 2130891 w 6304111"/>
              <a:gd name="connsiteY9" fmla="*/ 685800 h 1873250"/>
              <a:gd name="connsiteX10" fmla="*/ 2321391 w 6304111"/>
              <a:gd name="connsiteY10" fmla="*/ 708660 h 1873250"/>
              <a:gd name="connsiteX11" fmla="*/ 2443311 w 6304111"/>
              <a:gd name="connsiteY11" fmla="*/ 792480 h 1873250"/>
              <a:gd name="connsiteX12" fmla="*/ 2580471 w 6304111"/>
              <a:gd name="connsiteY12" fmla="*/ 822960 h 1873250"/>
              <a:gd name="connsiteX13" fmla="*/ 2671911 w 6304111"/>
              <a:gd name="connsiteY13" fmla="*/ 929640 h 1873250"/>
              <a:gd name="connsiteX14" fmla="*/ 2770971 w 6304111"/>
              <a:gd name="connsiteY14" fmla="*/ 937260 h 1873250"/>
              <a:gd name="connsiteX15" fmla="*/ 2786211 w 6304111"/>
              <a:gd name="connsiteY15" fmla="*/ 1005840 h 1873250"/>
              <a:gd name="connsiteX16" fmla="*/ 2778591 w 6304111"/>
              <a:gd name="connsiteY16" fmla="*/ 1112520 h 1873250"/>
              <a:gd name="connsiteX17" fmla="*/ 2862411 w 6304111"/>
              <a:gd name="connsiteY17" fmla="*/ 1104900 h 1873250"/>
              <a:gd name="connsiteX18" fmla="*/ 2877651 w 6304111"/>
              <a:gd name="connsiteY18" fmla="*/ 1158240 h 1873250"/>
              <a:gd name="connsiteX19" fmla="*/ 2991951 w 6304111"/>
              <a:gd name="connsiteY19" fmla="*/ 1043940 h 1873250"/>
              <a:gd name="connsiteX20" fmla="*/ 3212931 w 6304111"/>
              <a:gd name="connsiteY20" fmla="*/ 1043940 h 1873250"/>
              <a:gd name="connsiteX21" fmla="*/ 3251031 w 6304111"/>
              <a:gd name="connsiteY21" fmla="*/ 1203960 h 1873250"/>
              <a:gd name="connsiteX22" fmla="*/ 3319611 w 6304111"/>
              <a:gd name="connsiteY22" fmla="*/ 1188720 h 1873250"/>
              <a:gd name="connsiteX23" fmla="*/ 3525351 w 6304111"/>
              <a:gd name="connsiteY23" fmla="*/ 1264920 h 1873250"/>
              <a:gd name="connsiteX24" fmla="*/ 3715851 w 6304111"/>
              <a:gd name="connsiteY24" fmla="*/ 1371600 h 1873250"/>
              <a:gd name="connsiteX25" fmla="*/ 3761571 w 6304111"/>
              <a:gd name="connsiteY25" fmla="*/ 1562100 h 1873250"/>
              <a:gd name="connsiteX26" fmla="*/ 3883491 w 6304111"/>
              <a:gd name="connsiteY26" fmla="*/ 1623060 h 1873250"/>
              <a:gd name="connsiteX27" fmla="*/ 4043511 w 6304111"/>
              <a:gd name="connsiteY27" fmla="*/ 1630680 h 1873250"/>
              <a:gd name="connsiteX28" fmla="*/ 4104471 w 6304111"/>
              <a:gd name="connsiteY28" fmla="*/ 1760220 h 1873250"/>
              <a:gd name="connsiteX29" fmla="*/ 4195911 w 6304111"/>
              <a:gd name="connsiteY29" fmla="*/ 1714500 h 1873250"/>
              <a:gd name="connsiteX30" fmla="*/ 4173051 w 6304111"/>
              <a:gd name="connsiteY30" fmla="*/ 1455420 h 1873250"/>
              <a:gd name="connsiteX31" fmla="*/ 4119711 w 6304111"/>
              <a:gd name="connsiteY31" fmla="*/ 1249680 h 1873250"/>
              <a:gd name="connsiteX32" fmla="*/ 4211151 w 6304111"/>
              <a:gd name="connsiteY32" fmla="*/ 1021080 h 1873250"/>
              <a:gd name="connsiteX33" fmla="*/ 4355931 w 6304111"/>
              <a:gd name="connsiteY33" fmla="*/ 876300 h 1873250"/>
              <a:gd name="connsiteX34" fmla="*/ 4538811 w 6304111"/>
              <a:gd name="connsiteY34" fmla="*/ 792480 h 1873250"/>
              <a:gd name="connsiteX35" fmla="*/ 4630251 w 6304111"/>
              <a:gd name="connsiteY35" fmla="*/ 739140 h 1873250"/>
              <a:gd name="connsiteX36" fmla="*/ 4515951 w 6304111"/>
              <a:gd name="connsiteY36" fmla="*/ 693420 h 1873250"/>
              <a:gd name="connsiteX37" fmla="*/ 4325451 w 6304111"/>
              <a:gd name="connsiteY37" fmla="*/ 701040 h 1873250"/>
              <a:gd name="connsiteX38" fmla="*/ 4310211 w 6304111"/>
              <a:gd name="connsiteY38" fmla="*/ 624840 h 1873250"/>
              <a:gd name="connsiteX39" fmla="*/ 4127331 w 6304111"/>
              <a:gd name="connsiteY39" fmla="*/ 632460 h 1873250"/>
              <a:gd name="connsiteX40" fmla="*/ 4005411 w 6304111"/>
              <a:gd name="connsiteY40" fmla="*/ 655320 h 1873250"/>
              <a:gd name="connsiteX41" fmla="*/ 3974931 w 6304111"/>
              <a:gd name="connsiteY41" fmla="*/ 579120 h 1873250"/>
              <a:gd name="connsiteX42" fmla="*/ 4081611 w 6304111"/>
              <a:gd name="connsiteY42" fmla="*/ 502920 h 1873250"/>
              <a:gd name="connsiteX43" fmla="*/ 4294971 w 6304111"/>
              <a:gd name="connsiteY43" fmla="*/ 472440 h 1873250"/>
              <a:gd name="connsiteX44" fmla="*/ 4371171 w 6304111"/>
              <a:gd name="connsiteY44" fmla="*/ 426720 h 1873250"/>
              <a:gd name="connsiteX45" fmla="*/ 4401651 w 6304111"/>
              <a:gd name="connsiteY45" fmla="*/ 335280 h 1873250"/>
              <a:gd name="connsiteX46" fmla="*/ 4470231 w 6304111"/>
              <a:gd name="connsiteY46" fmla="*/ 388620 h 1873250"/>
              <a:gd name="connsiteX47" fmla="*/ 4729311 w 6304111"/>
              <a:gd name="connsiteY47" fmla="*/ 289560 h 1873250"/>
              <a:gd name="connsiteX48" fmla="*/ 4813131 w 6304111"/>
              <a:gd name="connsiteY48" fmla="*/ 259080 h 1873250"/>
              <a:gd name="connsiteX49" fmla="*/ 4957911 w 6304111"/>
              <a:gd name="connsiteY49" fmla="*/ 281940 h 1873250"/>
              <a:gd name="connsiteX50" fmla="*/ 5156031 w 6304111"/>
              <a:gd name="connsiteY50" fmla="*/ 182880 h 1873250"/>
              <a:gd name="connsiteX51" fmla="*/ 5216991 w 6304111"/>
              <a:gd name="connsiteY51" fmla="*/ 182880 h 1873250"/>
              <a:gd name="connsiteX52" fmla="*/ 5308431 w 6304111"/>
              <a:gd name="connsiteY52" fmla="*/ 243840 h 1873250"/>
              <a:gd name="connsiteX53" fmla="*/ 5377011 w 6304111"/>
              <a:gd name="connsiteY53" fmla="*/ 205740 h 1873250"/>
              <a:gd name="connsiteX54" fmla="*/ 5597991 w 6304111"/>
              <a:gd name="connsiteY54" fmla="*/ 236220 h 1873250"/>
              <a:gd name="connsiteX55" fmla="*/ 5712291 w 6304111"/>
              <a:gd name="connsiteY55" fmla="*/ 259080 h 1873250"/>
              <a:gd name="connsiteX56" fmla="*/ 5796111 w 6304111"/>
              <a:gd name="connsiteY56" fmla="*/ 350520 h 1873250"/>
              <a:gd name="connsiteX57" fmla="*/ 5963751 w 6304111"/>
              <a:gd name="connsiteY57" fmla="*/ 274320 h 1873250"/>
              <a:gd name="connsiteX58" fmla="*/ 6276171 w 6304111"/>
              <a:gd name="connsiteY58" fmla="*/ 259080 h 1873250"/>
              <a:gd name="connsiteX59" fmla="*/ 6131391 w 6304111"/>
              <a:gd name="connsiteY59" fmla="*/ 1828800 h 1873250"/>
              <a:gd name="connsiteX60" fmla="*/ 35391 w 6304111"/>
              <a:gd name="connsiteY60" fmla="*/ 1828800 h 1873250"/>
              <a:gd name="connsiteX0" fmla="*/ 35391 w 6316811"/>
              <a:gd name="connsiteY0" fmla="*/ 1828800 h 1873250"/>
              <a:gd name="connsiteX1" fmla="*/ 12531 w 6316811"/>
              <a:gd name="connsiteY1" fmla="*/ 586740 h 1873250"/>
              <a:gd name="connsiteX2" fmla="*/ 454491 w 6316811"/>
              <a:gd name="connsiteY2" fmla="*/ 929640 h 1873250"/>
              <a:gd name="connsiteX3" fmla="*/ 614511 w 6316811"/>
              <a:gd name="connsiteY3" fmla="*/ 914400 h 1873250"/>
              <a:gd name="connsiteX4" fmla="*/ 865971 w 6316811"/>
              <a:gd name="connsiteY4" fmla="*/ 746760 h 1873250"/>
              <a:gd name="connsiteX5" fmla="*/ 1163151 w 6316811"/>
              <a:gd name="connsiteY5" fmla="*/ 685800 h 1873250"/>
              <a:gd name="connsiteX6" fmla="*/ 1567011 w 6316811"/>
              <a:gd name="connsiteY6" fmla="*/ 670560 h 1873250"/>
              <a:gd name="connsiteX7" fmla="*/ 1818471 w 6316811"/>
              <a:gd name="connsiteY7" fmla="*/ 723900 h 1873250"/>
              <a:gd name="connsiteX8" fmla="*/ 1917531 w 6316811"/>
              <a:gd name="connsiteY8" fmla="*/ 685800 h 1873250"/>
              <a:gd name="connsiteX9" fmla="*/ 2130891 w 6316811"/>
              <a:gd name="connsiteY9" fmla="*/ 685800 h 1873250"/>
              <a:gd name="connsiteX10" fmla="*/ 2321391 w 6316811"/>
              <a:gd name="connsiteY10" fmla="*/ 708660 h 1873250"/>
              <a:gd name="connsiteX11" fmla="*/ 2443311 w 6316811"/>
              <a:gd name="connsiteY11" fmla="*/ 792480 h 1873250"/>
              <a:gd name="connsiteX12" fmla="*/ 2580471 w 6316811"/>
              <a:gd name="connsiteY12" fmla="*/ 822960 h 1873250"/>
              <a:gd name="connsiteX13" fmla="*/ 2671911 w 6316811"/>
              <a:gd name="connsiteY13" fmla="*/ 929640 h 1873250"/>
              <a:gd name="connsiteX14" fmla="*/ 2770971 w 6316811"/>
              <a:gd name="connsiteY14" fmla="*/ 937260 h 1873250"/>
              <a:gd name="connsiteX15" fmla="*/ 2786211 w 6316811"/>
              <a:gd name="connsiteY15" fmla="*/ 1005840 h 1873250"/>
              <a:gd name="connsiteX16" fmla="*/ 2778591 w 6316811"/>
              <a:gd name="connsiteY16" fmla="*/ 1112520 h 1873250"/>
              <a:gd name="connsiteX17" fmla="*/ 2862411 w 6316811"/>
              <a:gd name="connsiteY17" fmla="*/ 1104900 h 1873250"/>
              <a:gd name="connsiteX18" fmla="*/ 2877651 w 6316811"/>
              <a:gd name="connsiteY18" fmla="*/ 1158240 h 1873250"/>
              <a:gd name="connsiteX19" fmla="*/ 2991951 w 6316811"/>
              <a:gd name="connsiteY19" fmla="*/ 1043940 h 1873250"/>
              <a:gd name="connsiteX20" fmla="*/ 3212931 w 6316811"/>
              <a:gd name="connsiteY20" fmla="*/ 1043940 h 1873250"/>
              <a:gd name="connsiteX21" fmla="*/ 3251031 w 6316811"/>
              <a:gd name="connsiteY21" fmla="*/ 1203960 h 1873250"/>
              <a:gd name="connsiteX22" fmla="*/ 3319611 w 6316811"/>
              <a:gd name="connsiteY22" fmla="*/ 1188720 h 1873250"/>
              <a:gd name="connsiteX23" fmla="*/ 3525351 w 6316811"/>
              <a:gd name="connsiteY23" fmla="*/ 1264920 h 1873250"/>
              <a:gd name="connsiteX24" fmla="*/ 3715851 w 6316811"/>
              <a:gd name="connsiteY24" fmla="*/ 1371600 h 1873250"/>
              <a:gd name="connsiteX25" fmla="*/ 3761571 w 6316811"/>
              <a:gd name="connsiteY25" fmla="*/ 1562100 h 1873250"/>
              <a:gd name="connsiteX26" fmla="*/ 3883491 w 6316811"/>
              <a:gd name="connsiteY26" fmla="*/ 1623060 h 1873250"/>
              <a:gd name="connsiteX27" fmla="*/ 4043511 w 6316811"/>
              <a:gd name="connsiteY27" fmla="*/ 1630680 h 1873250"/>
              <a:gd name="connsiteX28" fmla="*/ 4104471 w 6316811"/>
              <a:gd name="connsiteY28" fmla="*/ 1760220 h 1873250"/>
              <a:gd name="connsiteX29" fmla="*/ 4195911 w 6316811"/>
              <a:gd name="connsiteY29" fmla="*/ 1714500 h 1873250"/>
              <a:gd name="connsiteX30" fmla="*/ 4173051 w 6316811"/>
              <a:gd name="connsiteY30" fmla="*/ 1455420 h 1873250"/>
              <a:gd name="connsiteX31" fmla="*/ 4119711 w 6316811"/>
              <a:gd name="connsiteY31" fmla="*/ 1249680 h 1873250"/>
              <a:gd name="connsiteX32" fmla="*/ 4211151 w 6316811"/>
              <a:gd name="connsiteY32" fmla="*/ 1021080 h 1873250"/>
              <a:gd name="connsiteX33" fmla="*/ 4355931 w 6316811"/>
              <a:gd name="connsiteY33" fmla="*/ 876300 h 1873250"/>
              <a:gd name="connsiteX34" fmla="*/ 4538811 w 6316811"/>
              <a:gd name="connsiteY34" fmla="*/ 792480 h 1873250"/>
              <a:gd name="connsiteX35" fmla="*/ 4630251 w 6316811"/>
              <a:gd name="connsiteY35" fmla="*/ 739140 h 1873250"/>
              <a:gd name="connsiteX36" fmla="*/ 4515951 w 6316811"/>
              <a:gd name="connsiteY36" fmla="*/ 693420 h 1873250"/>
              <a:gd name="connsiteX37" fmla="*/ 4325451 w 6316811"/>
              <a:gd name="connsiteY37" fmla="*/ 701040 h 1873250"/>
              <a:gd name="connsiteX38" fmla="*/ 4310211 w 6316811"/>
              <a:gd name="connsiteY38" fmla="*/ 624840 h 1873250"/>
              <a:gd name="connsiteX39" fmla="*/ 4127331 w 6316811"/>
              <a:gd name="connsiteY39" fmla="*/ 632460 h 1873250"/>
              <a:gd name="connsiteX40" fmla="*/ 4005411 w 6316811"/>
              <a:gd name="connsiteY40" fmla="*/ 655320 h 1873250"/>
              <a:gd name="connsiteX41" fmla="*/ 3974931 w 6316811"/>
              <a:gd name="connsiteY41" fmla="*/ 579120 h 1873250"/>
              <a:gd name="connsiteX42" fmla="*/ 4081611 w 6316811"/>
              <a:gd name="connsiteY42" fmla="*/ 502920 h 1873250"/>
              <a:gd name="connsiteX43" fmla="*/ 4294971 w 6316811"/>
              <a:gd name="connsiteY43" fmla="*/ 472440 h 1873250"/>
              <a:gd name="connsiteX44" fmla="*/ 4371171 w 6316811"/>
              <a:gd name="connsiteY44" fmla="*/ 426720 h 1873250"/>
              <a:gd name="connsiteX45" fmla="*/ 4401651 w 6316811"/>
              <a:gd name="connsiteY45" fmla="*/ 335280 h 1873250"/>
              <a:gd name="connsiteX46" fmla="*/ 4470231 w 6316811"/>
              <a:gd name="connsiteY46" fmla="*/ 388620 h 1873250"/>
              <a:gd name="connsiteX47" fmla="*/ 4729311 w 6316811"/>
              <a:gd name="connsiteY47" fmla="*/ 289560 h 1873250"/>
              <a:gd name="connsiteX48" fmla="*/ 4813131 w 6316811"/>
              <a:gd name="connsiteY48" fmla="*/ 259080 h 1873250"/>
              <a:gd name="connsiteX49" fmla="*/ 4957911 w 6316811"/>
              <a:gd name="connsiteY49" fmla="*/ 281940 h 1873250"/>
              <a:gd name="connsiteX50" fmla="*/ 5156031 w 6316811"/>
              <a:gd name="connsiteY50" fmla="*/ 182880 h 1873250"/>
              <a:gd name="connsiteX51" fmla="*/ 5216991 w 6316811"/>
              <a:gd name="connsiteY51" fmla="*/ 182880 h 1873250"/>
              <a:gd name="connsiteX52" fmla="*/ 5308431 w 6316811"/>
              <a:gd name="connsiteY52" fmla="*/ 243840 h 1873250"/>
              <a:gd name="connsiteX53" fmla="*/ 5377011 w 6316811"/>
              <a:gd name="connsiteY53" fmla="*/ 205740 h 1873250"/>
              <a:gd name="connsiteX54" fmla="*/ 5597991 w 6316811"/>
              <a:gd name="connsiteY54" fmla="*/ 236220 h 1873250"/>
              <a:gd name="connsiteX55" fmla="*/ 5712291 w 6316811"/>
              <a:gd name="connsiteY55" fmla="*/ 259080 h 1873250"/>
              <a:gd name="connsiteX56" fmla="*/ 5796111 w 6316811"/>
              <a:gd name="connsiteY56" fmla="*/ 350520 h 1873250"/>
              <a:gd name="connsiteX57" fmla="*/ 5963751 w 6316811"/>
              <a:gd name="connsiteY57" fmla="*/ 274320 h 1873250"/>
              <a:gd name="connsiteX58" fmla="*/ 6276171 w 6316811"/>
              <a:gd name="connsiteY58" fmla="*/ 259080 h 1873250"/>
              <a:gd name="connsiteX59" fmla="*/ 6207591 w 6316811"/>
              <a:gd name="connsiteY59" fmla="*/ 1828800 h 1873250"/>
              <a:gd name="connsiteX60" fmla="*/ 35391 w 6316811"/>
              <a:gd name="connsiteY60" fmla="*/ 1828800 h 1873250"/>
              <a:gd name="connsiteX0" fmla="*/ 35391 w 6316811"/>
              <a:gd name="connsiteY0" fmla="*/ 1828800 h 1873250"/>
              <a:gd name="connsiteX1" fmla="*/ 12531 w 6316811"/>
              <a:gd name="connsiteY1" fmla="*/ 586740 h 1873250"/>
              <a:gd name="connsiteX2" fmla="*/ 454491 w 6316811"/>
              <a:gd name="connsiteY2" fmla="*/ 929640 h 1873250"/>
              <a:gd name="connsiteX3" fmla="*/ 614511 w 6316811"/>
              <a:gd name="connsiteY3" fmla="*/ 914400 h 1873250"/>
              <a:gd name="connsiteX4" fmla="*/ 865971 w 6316811"/>
              <a:gd name="connsiteY4" fmla="*/ 746760 h 1873250"/>
              <a:gd name="connsiteX5" fmla="*/ 1163151 w 6316811"/>
              <a:gd name="connsiteY5" fmla="*/ 685800 h 1873250"/>
              <a:gd name="connsiteX6" fmla="*/ 1567011 w 6316811"/>
              <a:gd name="connsiteY6" fmla="*/ 670560 h 1873250"/>
              <a:gd name="connsiteX7" fmla="*/ 1818471 w 6316811"/>
              <a:gd name="connsiteY7" fmla="*/ 723900 h 1873250"/>
              <a:gd name="connsiteX8" fmla="*/ 1917531 w 6316811"/>
              <a:gd name="connsiteY8" fmla="*/ 685800 h 1873250"/>
              <a:gd name="connsiteX9" fmla="*/ 2130891 w 6316811"/>
              <a:gd name="connsiteY9" fmla="*/ 685800 h 1873250"/>
              <a:gd name="connsiteX10" fmla="*/ 2321391 w 6316811"/>
              <a:gd name="connsiteY10" fmla="*/ 708660 h 1873250"/>
              <a:gd name="connsiteX11" fmla="*/ 2443311 w 6316811"/>
              <a:gd name="connsiteY11" fmla="*/ 792480 h 1873250"/>
              <a:gd name="connsiteX12" fmla="*/ 2580471 w 6316811"/>
              <a:gd name="connsiteY12" fmla="*/ 822960 h 1873250"/>
              <a:gd name="connsiteX13" fmla="*/ 2671911 w 6316811"/>
              <a:gd name="connsiteY13" fmla="*/ 929640 h 1873250"/>
              <a:gd name="connsiteX14" fmla="*/ 2770971 w 6316811"/>
              <a:gd name="connsiteY14" fmla="*/ 937260 h 1873250"/>
              <a:gd name="connsiteX15" fmla="*/ 2786211 w 6316811"/>
              <a:gd name="connsiteY15" fmla="*/ 1005840 h 1873250"/>
              <a:gd name="connsiteX16" fmla="*/ 2778591 w 6316811"/>
              <a:gd name="connsiteY16" fmla="*/ 1112520 h 1873250"/>
              <a:gd name="connsiteX17" fmla="*/ 2862411 w 6316811"/>
              <a:gd name="connsiteY17" fmla="*/ 1104900 h 1873250"/>
              <a:gd name="connsiteX18" fmla="*/ 2877651 w 6316811"/>
              <a:gd name="connsiteY18" fmla="*/ 1158240 h 1873250"/>
              <a:gd name="connsiteX19" fmla="*/ 2991951 w 6316811"/>
              <a:gd name="connsiteY19" fmla="*/ 1043940 h 1873250"/>
              <a:gd name="connsiteX20" fmla="*/ 3212931 w 6316811"/>
              <a:gd name="connsiteY20" fmla="*/ 1043940 h 1873250"/>
              <a:gd name="connsiteX21" fmla="*/ 3251031 w 6316811"/>
              <a:gd name="connsiteY21" fmla="*/ 1203960 h 1873250"/>
              <a:gd name="connsiteX22" fmla="*/ 3319611 w 6316811"/>
              <a:gd name="connsiteY22" fmla="*/ 1188720 h 1873250"/>
              <a:gd name="connsiteX23" fmla="*/ 3525351 w 6316811"/>
              <a:gd name="connsiteY23" fmla="*/ 1264920 h 1873250"/>
              <a:gd name="connsiteX24" fmla="*/ 3715851 w 6316811"/>
              <a:gd name="connsiteY24" fmla="*/ 1371600 h 1873250"/>
              <a:gd name="connsiteX25" fmla="*/ 3761571 w 6316811"/>
              <a:gd name="connsiteY25" fmla="*/ 1562100 h 1873250"/>
              <a:gd name="connsiteX26" fmla="*/ 3883491 w 6316811"/>
              <a:gd name="connsiteY26" fmla="*/ 1623060 h 1873250"/>
              <a:gd name="connsiteX27" fmla="*/ 4043511 w 6316811"/>
              <a:gd name="connsiteY27" fmla="*/ 1630680 h 1873250"/>
              <a:gd name="connsiteX28" fmla="*/ 4104471 w 6316811"/>
              <a:gd name="connsiteY28" fmla="*/ 1760220 h 1873250"/>
              <a:gd name="connsiteX29" fmla="*/ 4195911 w 6316811"/>
              <a:gd name="connsiteY29" fmla="*/ 1714500 h 1873250"/>
              <a:gd name="connsiteX30" fmla="*/ 4173051 w 6316811"/>
              <a:gd name="connsiteY30" fmla="*/ 1455420 h 1873250"/>
              <a:gd name="connsiteX31" fmla="*/ 4119711 w 6316811"/>
              <a:gd name="connsiteY31" fmla="*/ 1249680 h 1873250"/>
              <a:gd name="connsiteX32" fmla="*/ 4211151 w 6316811"/>
              <a:gd name="connsiteY32" fmla="*/ 1021080 h 1873250"/>
              <a:gd name="connsiteX33" fmla="*/ 4355931 w 6316811"/>
              <a:gd name="connsiteY33" fmla="*/ 876300 h 1873250"/>
              <a:gd name="connsiteX34" fmla="*/ 4538811 w 6316811"/>
              <a:gd name="connsiteY34" fmla="*/ 792480 h 1873250"/>
              <a:gd name="connsiteX35" fmla="*/ 4630251 w 6316811"/>
              <a:gd name="connsiteY35" fmla="*/ 739140 h 1873250"/>
              <a:gd name="connsiteX36" fmla="*/ 4515951 w 6316811"/>
              <a:gd name="connsiteY36" fmla="*/ 693420 h 1873250"/>
              <a:gd name="connsiteX37" fmla="*/ 4325451 w 6316811"/>
              <a:gd name="connsiteY37" fmla="*/ 701040 h 1873250"/>
              <a:gd name="connsiteX38" fmla="*/ 4310211 w 6316811"/>
              <a:gd name="connsiteY38" fmla="*/ 624840 h 1873250"/>
              <a:gd name="connsiteX39" fmla="*/ 4127331 w 6316811"/>
              <a:gd name="connsiteY39" fmla="*/ 632460 h 1873250"/>
              <a:gd name="connsiteX40" fmla="*/ 4005411 w 6316811"/>
              <a:gd name="connsiteY40" fmla="*/ 655320 h 1873250"/>
              <a:gd name="connsiteX41" fmla="*/ 3974931 w 6316811"/>
              <a:gd name="connsiteY41" fmla="*/ 579120 h 1873250"/>
              <a:gd name="connsiteX42" fmla="*/ 4081611 w 6316811"/>
              <a:gd name="connsiteY42" fmla="*/ 502920 h 1873250"/>
              <a:gd name="connsiteX43" fmla="*/ 4294971 w 6316811"/>
              <a:gd name="connsiteY43" fmla="*/ 472440 h 1873250"/>
              <a:gd name="connsiteX44" fmla="*/ 4371171 w 6316811"/>
              <a:gd name="connsiteY44" fmla="*/ 426720 h 1873250"/>
              <a:gd name="connsiteX45" fmla="*/ 4401651 w 6316811"/>
              <a:gd name="connsiteY45" fmla="*/ 335280 h 1873250"/>
              <a:gd name="connsiteX46" fmla="*/ 4470231 w 6316811"/>
              <a:gd name="connsiteY46" fmla="*/ 388620 h 1873250"/>
              <a:gd name="connsiteX47" fmla="*/ 4729311 w 6316811"/>
              <a:gd name="connsiteY47" fmla="*/ 289560 h 1873250"/>
              <a:gd name="connsiteX48" fmla="*/ 4813131 w 6316811"/>
              <a:gd name="connsiteY48" fmla="*/ 259080 h 1873250"/>
              <a:gd name="connsiteX49" fmla="*/ 4957911 w 6316811"/>
              <a:gd name="connsiteY49" fmla="*/ 281940 h 1873250"/>
              <a:gd name="connsiteX50" fmla="*/ 5156031 w 6316811"/>
              <a:gd name="connsiteY50" fmla="*/ 182880 h 1873250"/>
              <a:gd name="connsiteX51" fmla="*/ 5216991 w 6316811"/>
              <a:gd name="connsiteY51" fmla="*/ 182880 h 1873250"/>
              <a:gd name="connsiteX52" fmla="*/ 5308431 w 6316811"/>
              <a:gd name="connsiteY52" fmla="*/ 243840 h 1873250"/>
              <a:gd name="connsiteX53" fmla="*/ 5377011 w 6316811"/>
              <a:gd name="connsiteY53" fmla="*/ 205740 h 1873250"/>
              <a:gd name="connsiteX54" fmla="*/ 5597991 w 6316811"/>
              <a:gd name="connsiteY54" fmla="*/ 236220 h 1873250"/>
              <a:gd name="connsiteX55" fmla="*/ 5712291 w 6316811"/>
              <a:gd name="connsiteY55" fmla="*/ 259080 h 1873250"/>
              <a:gd name="connsiteX56" fmla="*/ 5796111 w 6316811"/>
              <a:gd name="connsiteY56" fmla="*/ 350520 h 1873250"/>
              <a:gd name="connsiteX57" fmla="*/ 5963751 w 6316811"/>
              <a:gd name="connsiteY57" fmla="*/ 274320 h 1873250"/>
              <a:gd name="connsiteX58" fmla="*/ 6276171 w 6316811"/>
              <a:gd name="connsiteY58" fmla="*/ 259080 h 1873250"/>
              <a:gd name="connsiteX59" fmla="*/ 6207591 w 6316811"/>
              <a:gd name="connsiteY59" fmla="*/ 1828800 h 1873250"/>
              <a:gd name="connsiteX60" fmla="*/ 35391 w 6316811"/>
              <a:gd name="connsiteY60" fmla="*/ 1828800 h 1873250"/>
              <a:gd name="connsiteX0" fmla="*/ 35391 w 6316811"/>
              <a:gd name="connsiteY0" fmla="*/ 1828800 h 1873250"/>
              <a:gd name="connsiteX1" fmla="*/ 12531 w 6316811"/>
              <a:gd name="connsiteY1" fmla="*/ 586740 h 1873250"/>
              <a:gd name="connsiteX2" fmla="*/ 454491 w 6316811"/>
              <a:gd name="connsiteY2" fmla="*/ 929640 h 1873250"/>
              <a:gd name="connsiteX3" fmla="*/ 614511 w 6316811"/>
              <a:gd name="connsiteY3" fmla="*/ 914400 h 1873250"/>
              <a:gd name="connsiteX4" fmla="*/ 865971 w 6316811"/>
              <a:gd name="connsiteY4" fmla="*/ 746760 h 1873250"/>
              <a:gd name="connsiteX5" fmla="*/ 1163151 w 6316811"/>
              <a:gd name="connsiteY5" fmla="*/ 685800 h 1873250"/>
              <a:gd name="connsiteX6" fmla="*/ 1567011 w 6316811"/>
              <a:gd name="connsiteY6" fmla="*/ 670560 h 1873250"/>
              <a:gd name="connsiteX7" fmla="*/ 1818471 w 6316811"/>
              <a:gd name="connsiteY7" fmla="*/ 723900 h 1873250"/>
              <a:gd name="connsiteX8" fmla="*/ 1917531 w 6316811"/>
              <a:gd name="connsiteY8" fmla="*/ 685800 h 1873250"/>
              <a:gd name="connsiteX9" fmla="*/ 2130891 w 6316811"/>
              <a:gd name="connsiteY9" fmla="*/ 685800 h 1873250"/>
              <a:gd name="connsiteX10" fmla="*/ 2321391 w 6316811"/>
              <a:gd name="connsiteY10" fmla="*/ 708660 h 1873250"/>
              <a:gd name="connsiteX11" fmla="*/ 2443311 w 6316811"/>
              <a:gd name="connsiteY11" fmla="*/ 792480 h 1873250"/>
              <a:gd name="connsiteX12" fmla="*/ 2580471 w 6316811"/>
              <a:gd name="connsiteY12" fmla="*/ 822960 h 1873250"/>
              <a:gd name="connsiteX13" fmla="*/ 2671911 w 6316811"/>
              <a:gd name="connsiteY13" fmla="*/ 929640 h 1873250"/>
              <a:gd name="connsiteX14" fmla="*/ 2770971 w 6316811"/>
              <a:gd name="connsiteY14" fmla="*/ 937260 h 1873250"/>
              <a:gd name="connsiteX15" fmla="*/ 2786211 w 6316811"/>
              <a:gd name="connsiteY15" fmla="*/ 1005840 h 1873250"/>
              <a:gd name="connsiteX16" fmla="*/ 2778591 w 6316811"/>
              <a:gd name="connsiteY16" fmla="*/ 1112520 h 1873250"/>
              <a:gd name="connsiteX17" fmla="*/ 2862411 w 6316811"/>
              <a:gd name="connsiteY17" fmla="*/ 1104900 h 1873250"/>
              <a:gd name="connsiteX18" fmla="*/ 2877651 w 6316811"/>
              <a:gd name="connsiteY18" fmla="*/ 1158240 h 1873250"/>
              <a:gd name="connsiteX19" fmla="*/ 2991951 w 6316811"/>
              <a:gd name="connsiteY19" fmla="*/ 1043940 h 1873250"/>
              <a:gd name="connsiteX20" fmla="*/ 3212931 w 6316811"/>
              <a:gd name="connsiteY20" fmla="*/ 1043940 h 1873250"/>
              <a:gd name="connsiteX21" fmla="*/ 3251031 w 6316811"/>
              <a:gd name="connsiteY21" fmla="*/ 1203960 h 1873250"/>
              <a:gd name="connsiteX22" fmla="*/ 3319611 w 6316811"/>
              <a:gd name="connsiteY22" fmla="*/ 1188720 h 1873250"/>
              <a:gd name="connsiteX23" fmla="*/ 3525351 w 6316811"/>
              <a:gd name="connsiteY23" fmla="*/ 1264920 h 1873250"/>
              <a:gd name="connsiteX24" fmla="*/ 3715851 w 6316811"/>
              <a:gd name="connsiteY24" fmla="*/ 1371600 h 1873250"/>
              <a:gd name="connsiteX25" fmla="*/ 3761571 w 6316811"/>
              <a:gd name="connsiteY25" fmla="*/ 1562100 h 1873250"/>
              <a:gd name="connsiteX26" fmla="*/ 3883491 w 6316811"/>
              <a:gd name="connsiteY26" fmla="*/ 1623060 h 1873250"/>
              <a:gd name="connsiteX27" fmla="*/ 4043511 w 6316811"/>
              <a:gd name="connsiteY27" fmla="*/ 1630680 h 1873250"/>
              <a:gd name="connsiteX28" fmla="*/ 4104471 w 6316811"/>
              <a:gd name="connsiteY28" fmla="*/ 1760220 h 1873250"/>
              <a:gd name="connsiteX29" fmla="*/ 4195911 w 6316811"/>
              <a:gd name="connsiteY29" fmla="*/ 1714500 h 1873250"/>
              <a:gd name="connsiteX30" fmla="*/ 4173051 w 6316811"/>
              <a:gd name="connsiteY30" fmla="*/ 1455420 h 1873250"/>
              <a:gd name="connsiteX31" fmla="*/ 4119711 w 6316811"/>
              <a:gd name="connsiteY31" fmla="*/ 1249680 h 1873250"/>
              <a:gd name="connsiteX32" fmla="*/ 4211151 w 6316811"/>
              <a:gd name="connsiteY32" fmla="*/ 1021080 h 1873250"/>
              <a:gd name="connsiteX33" fmla="*/ 4355931 w 6316811"/>
              <a:gd name="connsiteY33" fmla="*/ 876300 h 1873250"/>
              <a:gd name="connsiteX34" fmla="*/ 4538811 w 6316811"/>
              <a:gd name="connsiteY34" fmla="*/ 792480 h 1873250"/>
              <a:gd name="connsiteX35" fmla="*/ 4630251 w 6316811"/>
              <a:gd name="connsiteY35" fmla="*/ 739140 h 1873250"/>
              <a:gd name="connsiteX36" fmla="*/ 4515951 w 6316811"/>
              <a:gd name="connsiteY36" fmla="*/ 693420 h 1873250"/>
              <a:gd name="connsiteX37" fmla="*/ 4325451 w 6316811"/>
              <a:gd name="connsiteY37" fmla="*/ 701040 h 1873250"/>
              <a:gd name="connsiteX38" fmla="*/ 4310211 w 6316811"/>
              <a:gd name="connsiteY38" fmla="*/ 624840 h 1873250"/>
              <a:gd name="connsiteX39" fmla="*/ 4127331 w 6316811"/>
              <a:gd name="connsiteY39" fmla="*/ 632460 h 1873250"/>
              <a:gd name="connsiteX40" fmla="*/ 4005411 w 6316811"/>
              <a:gd name="connsiteY40" fmla="*/ 655320 h 1873250"/>
              <a:gd name="connsiteX41" fmla="*/ 3974931 w 6316811"/>
              <a:gd name="connsiteY41" fmla="*/ 579120 h 1873250"/>
              <a:gd name="connsiteX42" fmla="*/ 4081611 w 6316811"/>
              <a:gd name="connsiteY42" fmla="*/ 502920 h 1873250"/>
              <a:gd name="connsiteX43" fmla="*/ 4294971 w 6316811"/>
              <a:gd name="connsiteY43" fmla="*/ 472440 h 1873250"/>
              <a:gd name="connsiteX44" fmla="*/ 4371171 w 6316811"/>
              <a:gd name="connsiteY44" fmla="*/ 426720 h 1873250"/>
              <a:gd name="connsiteX45" fmla="*/ 4401651 w 6316811"/>
              <a:gd name="connsiteY45" fmla="*/ 335280 h 1873250"/>
              <a:gd name="connsiteX46" fmla="*/ 4470231 w 6316811"/>
              <a:gd name="connsiteY46" fmla="*/ 388620 h 1873250"/>
              <a:gd name="connsiteX47" fmla="*/ 4729311 w 6316811"/>
              <a:gd name="connsiteY47" fmla="*/ 289560 h 1873250"/>
              <a:gd name="connsiteX48" fmla="*/ 4813131 w 6316811"/>
              <a:gd name="connsiteY48" fmla="*/ 259080 h 1873250"/>
              <a:gd name="connsiteX49" fmla="*/ 4957911 w 6316811"/>
              <a:gd name="connsiteY49" fmla="*/ 281940 h 1873250"/>
              <a:gd name="connsiteX50" fmla="*/ 5156031 w 6316811"/>
              <a:gd name="connsiteY50" fmla="*/ 182880 h 1873250"/>
              <a:gd name="connsiteX51" fmla="*/ 5216991 w 6316811"/>
              <a:gd name="connsiteY51" fmla="*/ 182880 h 1873250"/>
              <a:gd name="connsiteX52" fmla="*/ 5308431 w 6316811"/>
              <a:gd name="connsiteY52" fmla="*/ 243840 h 1873250"/>
              <a:gd name="connsiteX53" fmla="*/ 5377011 w 6316811"/>
              <a:gd name="connsiteY53" fmla="*/ 205740 h 1873250"/>
              <a:gd name="connsiteX54" fmla="*/ 5597991 w 6316811"/>
              <a:gd name="connsiteY54" fmla="*/ 236220 h 1873250"/>
              <a:gd name="connsiteX55" fmla="*/ 5712291 w 6316811"/>
              <a:gd name="connsiteY55" fmla="*/ 259080 h 1873250"/>
              <a:gd name="connsiteX56" fmla="*/ 5796111 w 6316811"/>
              <a:gd name="connsiteY56" fmla="*/ 350520 h 1873250"/>
              <a:gd name="connsiteX57" fmla="*/ 5963751 w 6316811"/>
              <a:gd name="connsiteY57" fmla="*/ 274320 h 1873250"/>
              <a:gd name="connsiteX58" fmla="*/ 6276171 w 6316811"/>
              <a:gd name="connsiteY58" fmla="*/ 259080 h 1873250"/>
              <a:gd name="connsiteX59" fmla="*/ 6207591 w 6316811"/>
              <a:gd name="connsiteY59" fmla="*/ 1828800 h 1873250"/>
              <a:gd name="connsiteX60" fmla="*/ 35391 w 6316811"/>
              <a:gd name="connsiteY60" fmla="*/ 1828800 h 1873250"/>
              <a:gd name="connsiteX0" fmla="*/ 0 w 6281420"/>
              <a:gd name="connsiteY0" fmla="*/ 1828800 h 1873250"/>
              <a:gd name="connsiteX1" fmla="*/ 205740 w 6281420"/>
              <a:gd name="connsiteY1" fmla="*/ 739140 h 1873250"/>
              <a:gd name="connsiteX2" fmla="*/ 419100 w 6281420"/>
              <a:gd name="connsiteY2" fmla="*/ 929640 h 1873250"/>
              <a:gd name="connsiteX3" fmla="*/ 579120 w 6281420"/>
              <a:gd name="connsiteY3" fmla="*/ 914400 h 1873250"/>
              <a:gd name="connsiteX4" fmla="*/ 830580 w 6281420"/>
              <a:gd name="connsiteY4" fmla="*/ 746760 h 1873250"/>
              <a:gd name="connsiteX5" fmla="*/ 1127760 w 6281420"/>
              <a:gd name="connsiteY5" fmla="*/ 685800 h 1873250"/>
              <a:gd name="connsiteX6" fmla="*/ 1531620 w 6281420"/>
              <a:gd name="connsiteY6" fmla="*/ 670560 h 1873250"/>
              <a:gd name="connsiteX7" fmla="*/ 1783080 w 6281420"/>
              <a:gd name="connsiteY7" fmla="*/ 723900 h 1873250"/>
              <a:gd name="connsiteX8" fmla="*/ 1882140 w 6281420"/>
              <a:gd name="connsiteY8" fmla="*/ 685800 h 1873250"/>
              <a:gd name="connsiteX9" fmla="*/ 2095500 w 6281420"/>
              <a:gd name="connsiteY9" fmla="*/ 685800 h 1873250"/>
              <a:gd name="connsiteX10" fmla="*/ 2286000 w 6281420"/>
              <a:gd name="connsiteY10" fmla="*/ 708660 h 1873250"/>
              <a:gd name="connsiteX11" fmla="*/ 2407920 w 6281420"/>
              <a:gd name="connsiteY11" fmla="*/ 792480 h 1873250"/>
              <a:gd name="connsiteX12" fmla="*/ 2545080 w 6281420"/>
              <a:gd name="connsiteY12" fmla="*/ 822960 h 1873250"/>
              <a:gd name="connsiteX13" fmla="*/ 2636520 w 6281420"/>
              <a:gd name="connsiteY13" fmla="*/ 929640 h 1873250"/>
              <a:gd name="connsiteX14" fmla="*/ 2735580 w 6281420"/>
              <a:gd name="connsiteY14" fmla="*/ 937260 h 1873250"/>
              <a:gd name="connsiteX15" fmla="*/ 2750820 w 6281420"/>
              <a:gd name="connsiteY15" fmla="*/ 1005840 h 1873250"/>
              <a:gd name="connsiteX16" fmla="*/ 2743200 w 6281420"/>
              <a:gd name="connsiteY16" fmla="*/ 1112520 h 1873250"/>
              <a:gd name="connsiteX17" fmla="*/ 2827020 w 6281420"/>
              <a:gd name="connsiteY17" fmla="*/ 1104900 h 1873250"/>
              <a:gd name="connsiteX18" fmla="*/ 2842260 w 6281420"/>
              <a:gd name="connsiteY18" fmla="*/ 1158240 h 1873250"/>
              <a:gd name="connsiteX19" fmla="*/ 2956560 w 6281420"/>
              <a:gd name="connsiteY19" fmla="*/ 1043940 h 1873250"/>
              <a:gd name="connsiteX20" fmla="*/ 3177540 w 6281420"/>
              <a:gd name="connsiteY20" fmla="*/ 1043940 h 1873250"/>
              <a:gd name="connsiteX21" fmla="*/ 3215640 w 6281420"/>
              <a:gd name="connsiteY21" fmla="*/ 1203960 h 1873250"/>
              <a:gd name="connsiteX22" fmla="*/ 3284220 w 6281420"/>
              <a:gd name="connsiteY22" fmla="*/ 1188720 h 1873250"/>
              <a:gd name="connsiteX23" fmla="*/ 3489960 w 6281420"/>
              <a:gd name="connsiteY23" fmla="*/ 1264920 h 1873250"/>
              <a:gd name="connsiteX24" fmla="*/ 3680460 w 6281420"/>
              <a:gd name="connsiteY24" fmla="*/ 1371600 h 1873250"/>
              <a:gd name="connsiteX25" fmla="*/ 3726180 w 6281420"/>
              <a:gd name="connsiteY25" fmla="*/ 1562100 h 1873250"/>
              <a:gd name="connsiteX26" fmla="*/ 3848100 w 6281420"/>
              <a:gd name="connsiteY26" fmla="*/ 1623060 h 1873250"/>
              <a:gd name="connsiteX27" fmla="*/ 4008120 w 6281420"/>
              <a:gd name="connsiteY27" fmla="*/ 1630680 h 1873250"/>
              <a:gd name="connsiteX28" fmla="*/ 4069080 w 6281420"/>
              <a:gd name="connsiteY28" fmla="*/ 1760220 h 1873250"/>
              <a:gd name="connsiteX29" fmla="*/ 4160520 w 6281420"/>
              <a:gd name="connsiteY29" fmla="*/ 1714500 h 1873250"/>
              <a:gd name="connsiteX30" fmla="*/ 4137660 w 6281420"/>
              <a:gd name="connsiteY30" fmla="*/ 1455420 h 1873250"/>
              <a:gd name="connsiteX31" fmla="*/ 4084320 w 6281420"/>
              <a:gd name="connsiteY31" fmla="*/ 1249680 h 1873250"/>
              <a:gd name="connsiteX32" fmla="*/ 4175760 w 6281420"/>
              <a:gd name="connsiteY32" fmla="*/ 1021080 h 1873250"/>
              <a:gd name="connsiteX33" fmla="*/ 4320540 w 6281420"/>
              <a:gd name="connsiteY33" fmla="*/ 876300 h 1873250"/>
              <a:gd name="connsiteX34" fmla="*/ 4503420 w 6281420"/>
              <a:gd name="connsiteY34" fmla="*/ 792480 h 1873250"/>
              <a:gd name="connsiteX35" fmla="*/ 4594860 w 6281420"/>
              <a:gd name="connsiteY35" fmla="*/ 739140 h 1873250"/>
              <a:gd name="connsiteX36" fmla="*/ 4480560 w 6281420"/>
              <a:gd name="connsiteY36" fmla="*/ 693420 h 1873250"/>
              <a:gd name="connsiteX37" fmla="*/ 4290060 w 6281420"/>
              <a:gd name="connsiteY37" fmla="*/ 701040 h 1873250"/>
              <a:gd name="connsiteX38" fmla="*/ 4274820 w 6281420"/>
              <a:gd name="connsiteY38" fmla="*/ 624840 h 1873250"/>
              <a:gd name="connsiteX39" fmla="*/ 4091940 w 6281420"/>
              <a:gd name="connsiteY39" fmla="*/ 632460 h 1873250"/>
              <a:gd name="connsiteX40" fmla="*/ 3970020 w 6281420"/>
              <a:gd name="connsiteY40" fmla="*/ 655320 h 1873250"/>
              <a:gd name="connsiteX41" fmla="*/ 3939540 w 6281420"/>
              <a:gd name="connsiteY41" fmla="*/ 579120 h 1873250"/>
              <a:gd name="connsiteX42" fmla="*/ 4046220 w 6281420"/>
              <a:gd name="connsiteY42" fmla="*/ 502920 h 1873250"/>
              <a:gd name="connsiteX43" fmla="*/ 4259580 w 6281420"/>
              <a:gd name="connsiteY43" fmla="*/ 472440 h 1873250"/>
              <a:gd name="connsiteX44" fmla="*/ 4335780 w 6281420"/>
              <a:gd name="connsiteY44" fmla="*/ 426720 h 1873250"/>
              <a:gd name="connsiteX45" fmla="*/ 4366260 w 6281420"/>
              <a:gd name="connsiteY45" fmla="*/ 335280 h 1873250"/>
              <a:gd name="connsiteX46" fmla="*/ 4434840 w 6281420"/>
              <a:gd name="connsiteY46" fmla="*/ 388620 h 1873250"/>
              <a:gd name="connsiteX47" fmla="*/ 4693920 w 6281420"/>
              <a:gd name="connsiteY47" fmla="*/ 289560 h 1873250"/>
              <a:gd name="connsiteX48" fmla="*/ 4777740 w 6281420"/>
              <a:gd name="connsiteY48" fmla="*/ 259080 h 1873250"/>
              <a:gd name="connsiteX49" fmla="*/ 4922520 w 6281420"/>
              <a:gd name="connsiteY49" fmla="*/ 281940 h 1873250"/>
              <a:gd name="connsiteX50" fmla="*/ 5120640 w 6281420"/>
              <a:gd name="connsiteY50" fmla="*/ 182880 h 1873250"/>
              <a:gd name="connsiteX51" fmla="*/ 5181600 w 6281420"/>
              <a:gd name="connsiteY51" fmla="*/ 182880 h 1873250"/>
              <a:gd name="connsiteX52" fmla="*/ 5273040 w 6281420"/>
              <a:gd name="connsiteY52" fmla="*/ 243840 h 1873250"/>
              <a:gd name="connsiteX53" fmla="*/ 5341620 w 6281420"/>
              <a:gd name="connsiteY53" fmla="*/ 205740 h 1873250"/>
              <a:gd name="connsiteX54" fmla="*/ 5562600 w 6281420"/>
              <a:gd name="connsiteY54" fmla="*/ 236220 h 1873250"/>
              <a:gd name="connsiteX55" fmla="*/ 5676900 w 6281420"/>
              <a:gd name="connsiteY55" fmla="*/ 259080 h 1873250"/>
              <a:gd name="connsiteX56" fmla="*/ 5760720 w 6281420"/>
              <a:gd name="connsiteY56" fmla="*/ 350520 h 1873250"/>
              <a:gd name="connsiteX57" fmla="*/ 5928360 w 6281420"/>
              <a:gd name="connsiteY57" fmla="*/ 274320 h 1873250"/>
              <a:gd name="connsiteX58" fmla="*/ 6240780 w 6281420"/>
              <a:gd name="connsiteY58" fmla="*/ 259080 h 1873250"/>
              <a:gd name="connsiteX59" fmla="*/ 6172200 w 6281420"/>
              <a:gd name="connsiteY59" fmla="*/ 1828800 h 1873250"/>
              <a:gd name="connsiteX60" fmla="*/ 0 w 6281420"/>
              <a:gd name="connsiteY60" fmla="*/ 1828800 h 1873250"/>
              <a:gd name="connsiteX0" fmla="*/ 0 w 6129020"/>
              <a:gd name="connsiteY0" fmla="*/ 1828800 h 1873250"/>
              <a:gd name="connsiteX1" fmla="*/ 53340 w 6129020"/>
              <a:gd name="connsiteY1" fmla="*/ 739140 h 1873250"/>
              <a:gd name="connsiteX2" fmla="*/ 266700 w 6129020"/>
              <a:gd name="connsiteY2" fmla="*/ 929640 h 1873250"/>
              <a:gd name="connsiteX3" fmla="*/ 426720 w 6129020"/>
              <a:gd name="connsiteY3" fmla="*/ 914400 h 1873250"/>
              <a:gd name="connsiteX4" fmla="*/ 678180 w 6129020"/>
              <a:gd name="connsiteY4" fmla="*/ 746760 h 1873250"/>
              <a:gd name="connsiteX5" fmla="*/ 975360 w 6129020"/>
              <a:gd name="connsiteY5" fmla="*/ 685800 h 1873250"/>
              <a:gd name="connsiteX6" fmla="*/ 1379220 w 6129020"/>
              <a:gd name="connsiteY6" fmla="*/ 670560 h 1873250"/>
              <a:gd name="connsiteX7" fmla="*/ 1630680 w 6129020"/>
              <a:gd name="connsiteY7" fmla="*/ 723900 h 1873250"/>
              <a:gd name="connsiteX8" fmla="*/ 1729740 w 6129020"/>
              <a:gd name="connsiteY8" fmla="*/ 685800 h 1873250"/>
              <a:gd name="connsiteX9" fmla="*/ 1943100 w 6129020"/>
              <a:gd name="connsiteY9" fmla="*/ 685800 h 1873250"/>
              <a:gd name="connsiteX10" fmla="*/ 2133600 w 6129020"/>
              <a:gd name="connsiteY10" fmla="*/ 708660 h 1873250"/>
              <a:gd name="connsiteX11" fmla="*/ 2255520 w 6129020"/>
              <a:gd name="connsiteY11" fmla="*/ 792480 h 1873250"/>
              <a:gd name="connsiteX12" fmla="*/ 2392680 w 6129020"/>
              <a:gd name="connsiteY12" fmla="*/ 822960 h 1873250"/>
              <a:gd name="connsiteX13" fmla="*/ 2484120 w 6129020"/>
              <a:gd name="connsiteY13" fmla="*/ 929640 h 1873250"/>
              <a:gd name="connsiteX14" fmla="*/ 2583180 w 6129020"/>
              <a:gd name="connsiteY14" fmla="*/ 937260 h 1873250"/>
              <a:gd name="connsiteX15" fmla="*/ 2598420 w 6129020"/>
              <a:gd name="connsiteY15" fmla="*/ 1005840 h 1873250"/>
              <a:gd name="connsiteX16" fmla="*/ 2590800 w 6129020"/>
              <a:gd name="connsiteY16" fmla="*/ 1112520 h 1873250"/>
              <a:gd name="connsiteX17" fmla="*/ 2674620 w 6129020"/>
              <a:gd name="connsiteY17" fmla="*/ 1104900 h 1873250"/>
              <a:gd name="connsiteX18" fmla="*/ 2689860 w 6129020"/>
              <a:gd name="connsiteY18" fmla="*/ 1158240 h 1873250"/>
              <a:gd name="connsiteX19" fmla="*/ 2804160 w 6129020"/>
              <a:gd name="connsiteY19" fmla="*/ 1043940 h 1873250"/>
              <a:gd name="connsiteX20" fmla="*/ 3025140 w 6129020"/>
              <a:gd name="connsiteY20" fmla="*/ 1043940 h 1873250"/>
              <a:gd name="connsiteX21" fmla="*/ 3063240 w 6129020"/>
              <a:gd name="connsiteY21" fmla="*/ 1203960 h 1873250"/>
              <a:gd name="connsiteX22" fmla="*/ 3131820 w 6129020"/>
              <a:gd name="connsiteY22" fmla="*/ 1188720 h 1873250"/>
              <a:gd name="connsiteX23" fmla="*/ 3337560 w 6129020"/>
              <a:gd name="connsiteY23" fmla="*/ 1264920 h 1873250"/>
              <a:gd name="connsiteX24" fmla="*/ 3528060 w 6129020"/>
              <a:gd name="connsiteY24" fmla="*/ 1371600 h 1873250"/>
              <a:gd name="connsiteX25" fmla="*/ 3573780 w 6129020"/>
              <a:gd name="connsiteY25" fmla="*/ 1562100 h 1873250"/>
              <a:gd name="connsiteX26" fmla="*/ 3695700 w 6129020"/>
              <a:gd name="connsiteY26" fmla="*/ 1623060 h 1873250"/>
              <a:gd name="connsiteX27" fmla="*/ 3855720 w 6129020"/>
              <a:gd name="connsiteY27" fmla="*/ 1630680 h 1873250"/>
              <a:gd name="connsiteX28" fmla="*/ 3916680 w 6129020"/>
              <a:gd name="connsiteY28" fmla="*/ 1760220 h 1873250"/>
              <a:gd name="connsiteX29" fmla="*/ 4008120 w 6129020"/>
              <a:gd name="connsiteY29" fmla="*/ 1714500 h 1873250"/>
              <a:gd name="connsiteX30" fmla="*/ 3985260 w 6129020"/>
              <a:gd name="connsiteY30" fmla="*/ 1455420 h 1873250"/>
              <a:gd name="connsiteX31" fmla="*/ 3931920 w 6129020"/>
              <a:gd name="connsiteY31" fmla="*/ 1249680 h 1873250"/>
              <a:gd name="connsiteX32" fmla="*/ 4023360 w 6129020"/>
              <a:gd name="connsiteY32" fmla="*/ 1021080 h 1873250"/>
              <a:gd name="connsiteX33" fmla="*/ 4168140 w 6129020"/>
              <a:gd name="connsiteY33" fmla="*/ 876300 h 1873250"/>
              <a:gd name="connsiteX34" fmla="*/ 4351020 w 6129020"/>
              <a:gd name="connsiteY34" fmla="*/ 792480 h 1873250"/>
              <a:gd name="connsiteX35" fmla="*/ 4442460 w 6129020"/>
              <a:gd name="connsiteY35" fmla="*/ 739140 h 1873250"/>
              <a:gd name="connsiteX36" fmla="*/ 4328160 w 6129020"/>
              <a:gd name="connsiteY36" fmla="*/ 693420 h 1873250"/>
              <a:gd name="connsiteX37" fmla="*/ 4137660 w 6129020"/>
              <a:gd name="connsiteY37" fmla="*/ 701040 h 1873250"/>
              <a:gd name="connsiteX38" fmla="*/ 4122420 w 6129020"/>
              <a:gd name="connsiteY38" fmla="*/ 624840 h 1873250"/>
              <a:gd name="connsiteX39" fmla="*/ 3939540 w 6129020"/>
              <a:gd name="connsiteY39" fmla="*/ 632460 h 1873250"/>
              <a:gd name="connsiteX40" fmla="*/ 3817620 w 6129020"/>
              <a:gd name="connsiteY40" fmla="*/ 655320 h 1873250"/>
              <a:gd name="connsiteX41" fmla="*/ 3787140 w 6129020"/>
              <a:gd name="connsiteY41" fmla="*/ 579120 h 1873250"/>
              <a:gd name="connsiteX42" fmla="*/ 3893820 w 6129020"/>
              <a:gd name="connsiteY42" fmla="*/ 502920 h 1873250"/>
              <a:gd name="connsiteX43" fmla="*/ 4107180 w 6129020"/>
              <a:gd name="connsiteY43" fmla="*/ 472440 h 1873250"/>
              <a:gd name="connsiteX44" fmla="*/ 4183380 w 6129020"/>
              <a:gd name="connsiteY44" fmla="*/ 426720 h 1873250"/>
              <a:gd name="connsiteX45" fmla="*/ 4213860 w 6129020"/>
              <a:gd name="connsiteY45" fmla="*/ 335280 h 1873250"/>
              <a:gd name="connsiteX46" fmla="*/ 4282440 w 6129020"/>
              <a:gd name="connsiteY46" fmla="*/ 388620 h 1873250"/>
              <a:gd name="connsiteX47" fmla="*/ 4541520 w 6129020"/>
              <a:gd name="connsiteY47" fmla="*/ 289560 h 1873250"/>
              <a:gd name="connsiteX48" fmla="*/ 4625340 w 6129020"/>
              <a:gd name="connsiteY48" fmla="*/ 259080 h 1873250"/>
              <a:gd name="connsiteX49" fmla="*/ 4770120 w 6129020"/>
              <a:gd name="connsiteY49" fmla="*/ 281940 h 1873250"/>
              <a:gd name="connsiteX50" fmla="*/ 4968240 w 6129020"/>
              <a:gd name="connsiteY50" fmla="*/ 182880 h 1873250"/>
              <a:gd name="connsiteX51" fmla="*/ 5029200 w 6129020"/>
              <a:gd name="connsiteY51" fmla="*/ 182880 h 1873250"/>
              <a:gd name="connsiteX52" fmla="*/ 5120640 w 6129020"/>
              <a:gd name="connsiteY52" fmla="*/ 243840 h 1873250"/>
              <a:gd name="connsiteX53" fmla="*/ 5189220 w 6129020"/>
              <a:gd name="connsiteY53" fmla="*/ 205740 h 1873250"/>
              <a:gd name="connsiteX54" fmla="*/ 5410200 w 6129020"/>
              <a:gd name="connsiteY54" fmla="*/ 236220 h 1873250"/>
              <a:gd name="connsiteX55" fmla="*/ 5524500 w 6129020"/>
              <a:gd name="connsiteY55" fmla="*/ 259080 h 1873250"/>
              <a:gd name="connsiteX56" fmla="*/ 5608320 w 6129020"/>
              <a:gd name="connsiteY56" fmla="*/ 350520 h 1873250"/>
              <a:gd name="connsiteX57" fmla="*/ 5775960 w 6129020"/>
              <a:gd name="connsiteY57" fmla="*/ 274320 h 1873250"/>
              <a:gd name="connsiteX58" fmla="*/ 6088380 w 6129020"/>
              <a:gd name="connsiteY58" fmla="*/ 259080 h 1873250"/>
              <a:gd name="connsiteX59" fmla="*/ 6019800 w 6129020"/>
              <a:gd name="connsiteY59" fmla="*/ 1828800 h 1873250"/>
              <a:gd name="connsiteX60" fmla="*/ 0 w 6129020"/>
              <a:gd name="connsiteY60" fmla="*/ 1828800 h 1873250"/>
              <a:gd name="connsiteX0" fmla="*/ 35391 w 6164411"/>
              <a:gd name="connsiteY0" fmla="*/ 1828800 h 1873250"/>
              <a:gd name="connsiteX1" fmla="*/ 12531 w 6164411"/>
              <a:gd name="connsiteY1" fmla="*/ 739140 h 1873250"/>
              <a:gd name="connsiteX2" fmla="*/ 302091 w 6164411"/>
              <a:gd name="connsiteY2" fmla="*/ 929640 h 1873250"/>
              <a:gd name="connsiteX3" fmla="*/ 462111 w 6164411"/>
              <a:gd name="connsiteY3" fmla="*/ 914400 h 1873250"/>
              <a:gd name="connsiteX4" fmla="*/ 713571 w 6164411"/>
              <a:gd name="connsiteY4" fmla="*/ 746760 h 1873250"/>
              <a:gd name="connsiteX5" fmla="*/ 1010751 w 6164411"/>
              <a:gd name="connsiteY5" fmla="*/ 685800 h 1873250"/>
              <a:gd name="connsiteX6" fmla="*/ 1414611 w 6164411"/>
              <a:gd name="connsiteY6" fmla="*/ 670560 h 1873250"/>
              <a:gd name="connsiteX7" fmla="*/ 1666071 w 6164411"/>
              <a:gd name="connsiteY7" fmla="*/ 723900 h 1873250"/>
              <a:gd name="connsiteX8" fmla="*/ 1765131 w 6164411"/>
              <a:gd name="connsiteY8" fmla="*/ 685800 h 1873250"/>
              <a:gd name="connsiteX9" fmla="*/ 1978491 w 6164411"/>
              <a:gd name="connsiteY9" fmla="*/ 685800 h 1873250"/>
              <a:gd name="connsiteX10" fmla="*/ 2168991 w 6164411"/>
              <a:gd name="connsiteY10" fmla="*/ 708660 h 1873250"/>
              <a:gd name="connsiteX11" fmla="*/ 2290911 w 6164411"/>
              <a:gd name="connsiteY11" fmla="*/ 792480 h 1873250"/>
              <a:gd name="connsiteX12" fmla="*/ 2428071 w 6164411"/>
              <a:gd name="connsiteY12" fmla="*/ 822960 h 1873250"/>
              <a:gd name="connsiteX13" fmla="*/ 2519511 w 6164411"/>
              <a:gd name="connsiteY13" fmla="*/ 929640 h 1873250"/>
              <a:gd name="connsiteX14" fmla="*/ 2618571 w 6164411"/>
              <a:gd name="connsiteY14" fmla="*/ 937260 h 1873250"/>
              <a:gd name="connsiteX15" fmla="*/ 2633811 w 6164411"/>
              <a:gd name="connsiteY15" fmla="*/ 1005840 h 1873250"/>
              <a:gd name="connsiteX16" fmla="*/ 2626191 w 6164411"/>
              <a:gd name="connsiteY16" fmla="*/ 1112520 h 1873250"/>
              <a:gd name="connsiteX17" fmla="*/ 2710011 w 6164411"/>
              <a:gd name="connsiteY17" fmla="*/ 1104900 h 1873250"/>
              <a:gd name="connsiteX18" fmla="*/ 2725251 w 6164411"/>
              <a:gd name="connsiteY18" fmla="*/ 1158240 h 1873250"/>
              <a:gd name="connsiteX19" fmla="*/ 2839551 w 6164411"/>
              <a:gd name="connsiteY19" fmla="*/ 1043940 h 1873250"/>
              <a:gd name="connsiteX20" fmla="*/ 3060531 w 6164411"/>
              <a:gd name="connsiteY20" fmla="*/ 1043940 h 1873250"/>
              <a:gd name="connsiteX21" fmla="*/ 3098631 w 6164411"/>
              <a:gd name="connsiteY21" fmla="*/ 1203960 h 1873250"/>
              <a:gd name="connsiteX22" fmla="*/ 3167211 w 6164411"/>
              <a:gd name="connsiteY22" fmla="*/ 1188720 h 1873250"/>
              <a:gd name="connsiteX23" fmla="*/ 3372951 w 6164411"/>
              <a:gd name="connsiteY23" fmla="*/ 1264920 h 1873250"/>
              <a:gd name="connsiteX24" fmla="*/ 3563451 w 6164411"/>
              <a:gd name="connsiteY24" fmla="*/ 1371600 h 1873250"/>
              <a:gd name="connsiteX25" fmla="*/ 3609171 w 6164411"/>
              <a:gd name="connsiteY25" fmla="*/ 1562100 h 1873250"/>
              <a:gd name="connsiteX26" fmla="*/ 3731091 w 6164411"/>
              <a:gd name="connsiteY26" fmla="*/ 1623060 h 1873250"/>
              <a:gd name="connsiteX27" fmla="*/ 3891111 w 6164411"/>
              <a:gd name="connsiteY27" fmla="*/ 1630680 h 1873250"/>
              <a:gd name="connsiteX28" fmla="*/ 3952071 w 6164411"/>
              <a:gd name="connsiteY28" fmla="*/ 1760220 h 1873250"/>
              <a:gd name="connsiteX29" fmla="*/ 4043511 w 6164411"/>
              <a:gd name="connsiteY29" fmla="*/ 1714500 h 1873250"/>
              <a:gd name="connsiteX30" fmla="*/ 4020651 w 6164411"/>
              <a:gd name="connsiteY30" fmla="*/ 1455420 h 1873250"/>
              <a:gd name="connsiteX31" fmla="*/ 3967311 w 6164411"/>
              <a:gd name="connsiteY31" fmla="*/ 1249680 h 1873250"/>
              <a:gd name="connsiteX32" fmla="*/ 4058751 w 6164411"/>
              <a:gd name="connsiteY32" fmla="*/ 1021080 h 1873250"/>
              <a:gd name="connsiteX33" fmla="*/ 4203531 w 6164411"/>
              <a:gd name="connsiteY33" fmla="*/ 876300 h 1873250"/>
              <a:gd name="connsiteX34" fmla="*/ 4386411 w 6164411"/>
              <a:gd name="connsiteY34" fmla="*/ 792480 h 1873250"/>
              <a:gd name="connsiteX35" fmla="*/ 4477851 w 6164411"/>
              <a:gd name="connsiteY35" fmla="*/ 739140 h 1873250"/>
              <a:gd name="connsiteX36" fmla="*/ 4363551 w 6164411"/>
              <a:gd name="connsiteY36" fmla="*/ 693420 h 1873250"/>
              <a:gd name="connsiteX37" fmla="*/ 4173051 w 6164411"/>
              <a:gd name="connsiteY37" fmla="*/ 701040 h 1873250"/>
              <a:gd name="connsiteX38" fmla="*/ 4157811 w 6164411"/>
              <a:gd name="connsiteY38" fmla="*/ 624840 h 1873250"/>
              <a:gd name="connsiteX39" fmla="*/ 3974931 w 6164411"/>
              <a:gd name="connsiteY39" fmla="*/ 632460 h 1873250"/>
              <a:gd name="connsiteX40" fmla="*/ 3853011 w 6164411"/>
              <a:gd name="connsiteY40" fmla="*/ 655320 h 1873250"/>
              <a:gd name="connsiteX41" fmla="*/ 3822531 w 6164411"/>
              <a:gd name="connsiteY41" fmla="*/ 579120 h 1873250"/>
              <a:gd name="connsiteX42" fmla="*/ 3929211 w 6164411"/>
              <a:gd name="connsiteY42" fmla="*/ 502920 h 1873250"/>
              <a:gd name="connsiteX43" fmla="*/ 4142571 w 6164411"/>
              <a:gd name="connsiteY43" fmla="*/ 472440 h 1873250"/>
              <a:gd name="connsiteX44" fmla="*/ 4218771 w 6164411"/>
              <a:gd name="connsiteY44" fmla="*/ 426720 h 1873250"/>
              <a:gd name="connsiteX45" fmla="*/ 4249251 w 6164411"/>
              <a:gd name="connsiteY45" fmla="*/ 335280 h 1873250"/>
              <a:gd name="connsiteX46" fmla="*/ 4317831 w 6164411"/>
              <a:gd name="connsiteY46" fmla="*/ 388620 h 1873250"/>
              <a:gd name="connsiteX47" fmla="*/ 4576911 w 6164411"/>
              <a:gd name="connsiteY47" fmla="*/ 289560 h 1873250"/>
              <a:gd name="connsiteX48" fmla="*/ 4660731 w 6164411"/>
              <a:gd name="connsiteY48" fmla="*/ 259080 h 1873250"/>
              <a:gd name="connsiteX49" fmla="*/ 4805511 w 6164411"/>
              <a:gd name="connsiteY49" fmla="*/ 281940 h 1873250"/>
              <a:gd name="connsiteX50" fmla="*/ 5003631 w 6164411"/>
              <a:gd name="connsiteY50" fmla="*/ 182880 h 1873250"/>
              <a:gd name="connsiteX51" fmla="*/ 5064591 w 6164411"/>
              <a:gd name="connsiteY51" fmla="*/ 182880 h 1873250"/>
              <a:gd name="connsiteX52" fmla="*/ 5156031 w 6164411"/>
              <a:gd name="connsiteY52" fmla="*/ 243840 h 1873250"/>
              <a:gd name="connsiteX53" fmla="*/ 5224611 w 6164411"/>
              <a:gd name="connsiteY53" fmla="*/ 205740 h 1873250"/>
              <a:gd name="connsiteX54" fmla="*/ 5445591 w 6164411"/>
              <a:gd name="connsiteY54" fmla="*/ 236220 h 1873250"/>
              <a:gd name="connsiteX55" fmla="*/ 5559891 w 6164411"/>
              <a:gd name="connsiteY55" fmla="*/ 259080 h 1873250"/>
              <a:gd name="connsiteX56" fmla="*/ 5643711 w 6164411"/>
              <a:gd name="connsiteY56" fmla="*/ 350520 h 1873250"/>
              <a:gd name="connsiteX57" fmla="*/ 5811351 w 6164411"/>
              <a:gd name="connsiteY57" fmla="*/ 274320 h 1873250"/>
              <a:gd name="connsiteX58" fmla="*/ 6123771 w 6164411"/>
              <a:gd name="connsiteY58" fmla="*/ 259080 h 1873250"/>
              <a:gd name="connsiteX59" fmla="*/ 6055191 w 6164411"/>
              <a:gd name="connsiteY59" fmla="*/ 1828800 h 1873250"/>
              <a:gd name="connsiteX60" fmla="*/ 35391 w 6164411"/>
              <a:gd name="connsiteY60" fmla="*/ 1828800 h 1873250"/>
              <a:gd name="connsiteX0" fmla="*/ 35391 w 6164411"/>
              <a:gd name="connsiteY0" fmla="*/ 1828800 h 1873250"/>
              <a:gd name="connsiteX1" fmla="*/ 12531 w 6164411"/>
              <a:gd name="connsiteY1" fmla="*/ 739140 h 1873250"/>
              <a:gd name="connsiteX2" fmla="*/ 302091 w 6164411"/>
              <a:gd name="connsiteY2" fmla="*/ 929640 h 1873250"/>
              <a:gd name="connsiteX3" fmla="*/ 462111 w 6164411"/>
              <a:gd name="connsiteY3" fmla="*/ 914400 h 1873250"/>
              <a:gd name="connsiteX4" fmla="*/ 713571 w 6164411"/>
              <a:gd name="connsiteY4" fmla="*/ 746760 h 1873250"/>
              <a:gd name="connsiteX5" fmla="*/ 1010751 w 6164411"/>
              <a:gd name="connsiteY5" fmla="*/ 685800 h 1873250"/>
              <a:gd name="connsiteX6" fmla="*/ 1414611 w 6164411"/>
              <a:gd name="connsiteY6" fmla="*/ 670560 h 1873250"/>
              <a:gd name="connsiteX7" fmla="*/ 1666071 w 6164411"/>
              <a:gd name="connsiteY7" fmla="*/ 723900 h 1873250"/>
              <a:gd name="connsiteX8" fmla="*/ 1765131 w 6164411"/>
              <a:gd name="connsiteY8" fmla="*/ 685800 h 1873250"/>
              <a:gd name="connsiteX9" fmla="*/ 1978491 w 6164411"/>
              <a:gd name="connsiteY9" fmla="*/ 685800 h 1873250"/>
              <a:gd name="connsiteX10" fmla="*/ 2168991 w 6164411"/>
              <a:gd name="connsiteY10" fmla="*/ 708660 h 1873250"/>
              <a:gd name="connsiteX11" fmla="*/ 2290911 w 6164411"/>
              <a:gd name="connsiteY11" fmla="*/ 792480 h 1873250"/>
              <a:gd name="connsiteX12" fmla="*/ 2428071 w 6164411"/>
              <a:gd name="connsiteY12" fmla="*/ 822960 h 1873250"/>
              <a:gd name="connsiteX13" fmla="*/ 2519511 w 6164411"/>
              <a:gd name="connsiteY13" fmla="*/ 929640 h 1873250"/>
              <a:gd name="connsiteX14" fmla="*/ 2618571 w 6164411"/>
              <a:gd name="connsiteY14" fmla="*/ 937260 h 1873250"/>
              <a:gd name="connsiteX15" fmla="*/ 2633811 w 6164411"/>
              <a:gd name="connsiteY15" fmla="*/ 1005840 h 1873250"/>
              <a:gd name="connsiteX16" fmla="*/ 2626191 w 6164411"/>
              <a:gd name="connsiteY16" fmla="*/ 1112520 h 1873250"/>
              <a:gd name="connsiteX17" fmla="*/ 2710011 w 6164411"/>
              <a:gd name="connsiteY17" fmla="*/ 1104900 h 1873250"/>
              <a:gd name="connsiteX18" fmla="*/ 2725251 w 6164411"/>
              <a:gd name="connsiteY18" fmla="*/ 1158240 h 1873250"/>
              <a:gd name="connsiteX19" fmla="*/ 2839551 w 6164411"/>
              <a:gd name="connsiteY19" fmla="*/ 1043940 h 1873250"/>
              <a:gd name="connsiteX20" fmla="*/ 3060531 w 6164411"/>
              <a:gd name="connsiteY20" fmla="*/ 1043940 h 1873250"/>
              <a:gd name="connsiteX21" fmla="*/ 3098631 w 6164411"/>
              <a:gd name="connsiteY21" fmla="*/ 1203960 h 1873250"/>
              <a:gd name="connsiteX22" fmla="*/ 3167211 w 6164411"/>
              <a:gd name="connsiteY22" fmla="*/ 1188720 h 1873250"/>
              <a:gd name="connsiteX23" fmla="*/ 3372951 w 6164411"/>
              <a:gd name="connsiteY23" fmla="*/ 1264920 h 1873250"/>
              <a:gd name="connsiteX24" fmla="*/ 3563451 w 6164411"/>
              <a:gd name="connsiteY24" fmla="*/ 1371600 h 1873250"/>
              <a:gd name="connsiteX25" fmla="*/ 3609171 w 6164411"/>
              <a:gd name="connsiteY25" fmla="*/ 1562100 h 1873250"/>
              <a:gd name="connsiteX26" fmla="*/ 3731091 w 6164411"/>
              <a:gd name="connsiteY26" fmla="*/ 1623060 h 1873250"/>
              <a:gd name="connsiteX27" fmla="*/ 3891111 w 6164411"/>
              <a:gd name="connsiteY27" fmla="*/ 1630680 h 1873250"/>
              <a:gd name="connsiteX28" fmla="*/ 3952071 w 6164411"/>
              <a:gd name="connsiteY28" fmla="*/ 1760220 h 1873250"/>
              <a:gd name="connsiteX29" fmla="*/ 4043511 w 6164411"/>
              <a:gd name="connsiteY29" fmla="*/ 1714500 h 1873250"/>
              <a:gd name="connsiteX30" fmla="*/ 4020651 w 6164411"/>
              <a:gd name="connsiteY30" fmla="*/ 1455420 h 1873250"/>
              <a:gd name="connsiteX31" fmla="*/ 3967311 w 6164411"/>
              <a:gd name="connsiteY31" fmla="*/ 1249680 h 1873250"/>
              <a:gd name="connsiteX32" fmla="*/ 4058751 w 6164411"/>
              <a:gd name="connsiteY32" fmla="*/ 1021080 h 1873250"/>
              <a:gd name="connsiteX33" fmla="*/ 4203531 w 6164411"/>
              <a:gd name="connsiteY33" fmla="*/ 876300 h 1873250"/>
              <a:gd name="connsiteX34" fmla="*/ 4386411 w 6164411"/>
              <a:gd name="connsiteY34" fmla="*/ 792480 h 1873250"/>
              <a:gd name="connsiteX35" fmla="*/ 4477851 w 6164411"/>
              <a:gd name="connsiteY35" fmla="*/ 739140 h 1873250"/>
              <a:gd name="connsiteX36" fmla="*/ 4363551 w 6164411"/>
              <a:gd name="connsiteY36" fmla="*/ 693420 h 1873250"/>
              <a:gd name="connsiteX37" fmla="*/ 4173051 w 6164411"/>
              <a:gd name="connsiteY37" fmla="*/ 701040 h 1873250"/>
              <a:gd name="connsiteX38" fmla="*/ 4157811 w 6164411"/>
              <a:gd name="connsiteY38" fmla="*/ 624840 h 1873250"/>
              <a:gd name="connsiteX39" fmla="*/ 3974931 w 6164411"/>
              <a:gd name="connsiteY39" fmla="*/ 632460 h 1873250"/>
              <a:gd name="connsiteX40" fmla="*/ 3853011 w 6164411"/>
              <a:gd name="connsiteY40" fmla="*/ 655320 h 1873250"/>
              <a:gd name="connsiteX41" fmla="*/ 3822531 w 6164411"/>
              <a:gd name="connsiteY41" fmla="*/ 579120 h 1873250"/>
              <a:gd name="connsiteX42" fmla="*/ 3929211 w 6164411"/>
              <a:gd name="connsiteY42" fmla="*/ 502920 h 1873250"/>
              <a:gd name="connsiteX43" fmla="*/ 4142571 w 6164411"/>
              <a:gd name="connsiteY43" fmla="*/ 472440 h 1873250"/>
              <a:gd name="connsiteX44" fmla="*/ 4218771 w 6164411"/>
              <a:gd name="connsiteY44" fmla="*/ 426720 h 1873250"/>
              <a:gd name="connsiteX45" fmla="*/ 4249251 w 6164411"/>
              <a:gd name="connsiteY45" fmla="*/ 335280 h 1873250"/>
              <a:gd name="connsiteX46" fmla="*/ 4317831 w 6164411"/>
              <a:gd name="connsiteY46" fmla="*/ 388620 h 1873250"/>
              <a:gd name="connsiteX47" fmla="*/ 4576911 w 6164411"/>
              <a:gd name="connsiteY47" fmla="*/ 289560 h 1873250"/>
              <a:gd name="connsiteX48" fmla="*/ 4660731 w 6164411"/>
              <a:gd name="connsiteY48" fmla="*/ 259080 h 1873250"/>
              <a:gd name="connsiteX49" fmla="*/ 4805511 w 6164411"/>
              <a:gd name="connsiteY49" fmla="*/ 281940 h 1873250"/>
              <a:gd name="connsiteX50" fmla="*/ 5003631 w 6164411"/>
              <a:gd name="connsiteY50" fmla="*/ 182880 h 1873250"/>
              <a:gd name="connsiteX51" fmla="*/ 5064591 w 6164411"/>
              <a:gd name="connsiteY51" fmla="*/ 182880 h 1873250"/>
              <a:gd name="connsiteX52" fmla="*/ 5156031 w 6164411"/>
              <a:gd name="connsiteY52" fmla="*/ 243840 h 1873250"/>
              <a:gd name="connsiteX53" fmla="*/ 5224611 w 6164411"/>
              <a:gd name="connsiteY53" fmla="*/ 205740 h 1873250"/>
              <a:gd name="connsiteX54" fmla="*/ 5445591 w 6164411"/>
              <a:gd name="connsiteY54" fmla="*/ 236220 h 1873250"/>
              <a:gd name="connsiteX55" fmla="*/ 5559891 w 6164411"/>
              <a:gd name="connsiteY55" fmla="*/ 259080 h 1873250"/>
              <a:gd name="connsiteX56" fmla="*/ 5643711 w 6164411"/>
              <a:gd name="connsiteY56" fmla="*/ 350520 h 1873250"/>
              <a:gd name="connsiteX57" fmla="*/ 5811351 w 6164411"/>
              <a:gd name="connsiteY57" fmla="*/ 274320 h 1873250"/>
              <a:gd name="connsiteX58" fmla="*/ 6123771 w 6164411"/>
              <a:gd name="connsiteY58" fmla="*/ 259080 h 1873250"/>
              <a:gd name="connsiteX59" fmla="*/ 6055191 w 6164411"/>
              <a:gd name="connsiteY59" fmla="*/ 1828800 h 1873250"/>
              <a:gd name="connsiteX60" fmla="*/ 35391 w 6164411"/>
              <a:gd name="connsiteY60" fmla="*/ 1828800 h 1873250"/>
              <a:gd name="connsiteX0" fmla="*/ 35391 w 6177111"/>
              <a:gd name="connsiteY0" fmla="*/ 1828800 h 1873250"/>
              <a:gd name="connsiteX1" fmla="*/ 12531 w 6177111"/>
              <a:gd name="connsiteY1" fmla="*/ 739140 h 1873250"/>
              <a:gd name="connsiteX2" fmla="*/ 302091 w 6177111"/>
              <a:gd name="connsiteY2" fmla="*/ 929640 h 1873250"/>
              <a:gd name="connsiteX3" fmla="*/ 462111 w 6177111"/>
              <a:gd name="connsiteY3" fmla="*/ 914400 h 1873250"/>
              <a:gd name="connsiteX4" fmla="*/ 713571 w 6177111"/>
              <a:gd name="connsiteY4" fmla="*/ 746760 h 1873250"/>
              <a:gd name="connsiteX5" fmla="*/ 1010751 w 6177111"/>
              <a:gd name="connsiteY5" fmla="*/ 685800 h 1873250"/>
              <a:gd name="connsiteX6" fmla="*/ 1414611 w 6177111"/>
              <a:gd name="connsiteY6" fmla="*/ 670560 h 1873250"/>
              <a:gd name="connsiteX7" fmla="*/ 1666071 w 6177111"/>
              <a:gd name="connsiteY7" fmla="*/ 723900 h 1873250"/>
              <a:gd name="connsiteX8" fmla="*/ 1765131 w 6177111"/>
              <a:gd name="connsiteY8" fmla="*/ 685800 h 1873250"/>
              <a:gd name="connsiteX9" fmla="*/ 1978491 w 6177111"/>
              <a:gd name="connsiteY9" fmla="*/ 685800 h 1873250"/>
              <a:gd name="connsiteX10" fmla="*/ 2168991 w 6177111"/>
              <a:gd name="connsiteY10" fmla="*/ 708660 h 1873250"/>
              <a:gd name="connsiteX11" fmla="*/ 2290911 w 6177111"/>
              <a:gd name="connsiteY11" fmla="*/ 792480 h 1873250"/>
              <a:gd name="connsiteX12" fmla="*/ 2428071 w 6177111"/>
              <a:gd name="connsiteY12" fmla="*/ 822960 h 1873250"/>
              <a:gd name="connsiteX13" fmla="*/ 2519511 w 6177111"/>
              <a:gd name="connsiteY13" fmla="*/ 929640 h 1873250"/>
              <a:gd name="connsiteX14" fmla="*/ 2618571 w 6177111"/>
              <a:gd name="connsiteY14" fmla="*/ 937260 h 1873250"/>
              <a:gd name="connsiteX15" fmla="*/ 2633811 w 6177111"/>
              <a:gd name="connsiteY15" fmla="*/ 1005840 h 1873250"/>
              <a:gd name="connsiteX16" fmla="*/ 2626191 w 6177111"/>
              <a:gd name="connsiteY16" fmla="*/ 1112520 h 1873250"/>
              <a:gd name="connsiteX17" fmla="*/ 2710011 w 6177111"/>
              <a:gd name="connsiteY17" fmla="*/ 1104900 h 1873250"/>
              <a:gd name="connsiteX18" fmla="*/ 2725251 w 6177111"/>
              <a:gd name="connsiteY18" fmla="*/ 1158240 h 1873250"/>
              <a:gd name="connsiteX19" fmla="*/ 2839551 w 6177111"/>
              <a:gd name="connsiteY19" fmla="*/ 1043940 h 1873250"/>
              <a:gd name="connsiteX20" fmla="*/ 3060531 w 6177111"/>
              <a:gd name="connsiteY20" fmla="*/ 1043940 h 1873250"/>
              <a:gd name="connsiteX21" fmla="*/ 3098631 w 6177111"/>
              <a:gd name="connsiteY21" fmla="*/ 1203960 h 1873250"/>
              <a:gd name="connsiteX22" fmla="*/ 3167211 w 6177111"/>
              <a:gd name="connsiteY22" fmla="*/ 1188720 h 1873250"/>
              <a:gd name="connsiteX23" fmla="*/ 3372951 w 6177111"/>
              <a:gd name="connsiteY23" fmla="*/ 1264920 h 1873250"/>
              <a:gd name="connsiteX24" fmla="*/ 3563451 w 6177111"/>
              <a:gd name="connsiteY24" fmla="*/ 1371600 h 1873250"/>
              <a:gd name="connsiteX25" fmla="*/ 3609171 w 6177111"/>
              <a:gd name="connsiteY25" fmla="*/ 1562100 h 1873250"/>
              <a:gd name="connsiteX26" fmla="*/ 3731091 w 6177111"/>
              <a:gd name="connsiteY26" fmla="*/ 1623060 h 1873250"/>
              <a:gd name="connsiteX27" fmla="*/ 3891111 w 6177111"/>
              <a:gd name="connsiteY27" fmla="*/ 1630680 h 1873250"/>
              <a:gd name="connsiteX28" fmla="*/ 3952071 w 6177111"/>
              <a:gd name="connsiteY28" fmla="*/ 1760220 h 1873250"/>
              <a:gd name="connsiteX29" fmla="*/ 4043511 w 6177111"/>
              <a:gd name="connsiteY29" fmla="*/ 1714500 h 1873250"/>
              <a:gd name="connsiteX30" fmla="*/ 4020651 w 6177111"/>
              <a:gd name="connsiteY30" fmla="*/ 1455420 h 1873250"/>
              <a:gd name="connsiteX31" fmla="*/ 3967311 w 6177111"/>
              <a:gd name="connsiteY31" fmla="*/ 1249680 h 1873250"/>
              <a:gd name="connsiteX32" fmla="*/ 4058751 w 6177111"/>
              <a:gd name="connsiteY32" fmla="*/ 1021080 h 1873250"/>
              <a:gd name="connsiteX33" fmla="*/ 4203531 w 6177111"/>
              <a:gd name="connsiteY33" fmla="*/ 876300 h 1873250"/>
              <a:gd name="connsiteX34" fmla="*/ 4386411 w 6177111"/>
              <a:gd name="connsiteY34" fmla="*/ 792480 h 1873250"/>
              <a:gd name="connsiteX35" fmla="*/ 4477851 w 6177111"/>
              <a:gd name="connsiteY35" fmla="*/ 739140 h 1873250"/>
              <a:gd name="connsiteX36" fmla="*/ 4363551 w 6177111"/>
              <a:gd name="connsiteY36" fmla="*/ 693420 h 1873250"/>
              <a:gd name="connsiteX37" fmla="*/ 4173051 w 6177111"/>
              <a:gd name="connsiteY37" fmla="*/ 701040 h 1873250"/>
              <a:gd name="connsiteX38" fmla="*/ 4157811 w 6177111"/>
              <a:gd name="connsiteY38" fmla="*/ 624840 h 1873250"/>
              <a:gd name="connsiteX39" fmla="*/ 3974931 w 6177111"/>
              <a:gd name="connsiteY39" fmla="*/ 632460 h 1873250"/>
              <a:gd name="connsiteX40" fmla="*/ 3853011 w 6177111"/>
              <a:gd name="connsiteY40" fmla="*/ 655320 h 1873250"/>
              <a:gd name="connsiteX41" fmla="*/ 3822531 w 6177111"/>
              <a:gd name="connsiteY41" fmla="*/ 579120 h 1873250"/>
              <a:gd name="connsiteX42" fmla="*/ 3929211 w 6177111"/>
              <a:gd name="connsiteY42" fmla="*/ 502920 h 1873250"/>
              <a:gd name="connsiteX43" fmla="*/ 4142571 w 6177111"/>
              <a:gd name="connsiteY43" fmla="*/ 472440 h 1873250"/>
              <a:gd name="connsiteX44" fmla="*/ 4218771 w 6177111"/>
              <a:gd name="connsiteY44" fmla="*/ 426720 h 1873250"/>
              <a:gd name="connsiteX45" fmla="*/ 4249251 w 6177111"/>
              <a:gd name="connsiteY45" fmla="*/ 335280 h 1873250"/>
              <a:gd name="connsiteX46" fmla="*/ 4317831 w 6177111"/>
              <a:gd name="connsiteY46" fmla="*/ 388620 h 1873250"/>
              <a:gd name="connsiteX47" fmla="*/ 4576911 w 6177111"/>
              <a:gd name="connsiteY47" fmla="*/ 289560 h 1873250"/>
              <a:gd name="connsiteX48" fmla="*/ 4660731 w 6177111"/>
              <a:gd name="connsiteY48" fmla="*/ 259080 h 1873250"/>
              <a:gd name="connsiteX49" fmla="*/ 4805511 w 6177111"/>
              <a:gd name="connsiteY49" fmla="*/ 281940 h 1873250"/>
              <a:gd name="connsiteX50" fmla="*/ 5003631 w 6177111"/>
              <a:gd name="connsiteY50" fmla="*/ 182880 h 1873250"/>
              <a:gd name="connsiteX51" fmla="*/ 5064591 w 6177111"/>
              <a:gd name="connsiteY51" fmla="*/ 182880 h 1873250"/>
              <a:gd name="connsiteX52" fmla="*/ 5156031 w 6177111"/>
              <a:gd name="connsiteY52" fmla="*/ 243840 h 1873250"/>
              <a:gd name="connsiteX53" fmla="*/ 5224611 w 6177111"/>
              <a:gd name="connsiteY53" fmla="*/ 205740 h 1873250"/>
              <a:gd name="connsiteX54" fmla="*/ 5445591 w 6177111"/>
              <a:gd name="connsiteY54" fmla="*/ 236220 h 1873250"/>
              <a:gd name="connsiteX55" fmla="*/ 5559891 w 6177111"/>
              <a:gd name="connsiteY55" fmla="*/ 259080 h 1873250"/>
              <a:gd name="connsiteX56" fmla="*/ 5643711 w 6177111"/>
              <a:gd name="connsiteY56" fmla="*/ 350520 h 1873250"/>
              <a:gd name="connsiteX57" fmla="*/ 5811351 w 6177111"/>
              <a:gd name="connsiteY57" fmla="*/ 274320 h 1873250"/>
              <a:gd name="connsiteX58" fmla="*/ 6123771 w 6177111"/>
              <a:gd name="connsiteY58" fmla="*/ 259080 h 1873250"/>
              <a:gd name="connsiteX59" fmla="*/ 6131391 w 6177111"/>
              <a:gd name="connsiteY59" fmla="*/ 1828800 h 1873250"/>
              <a:gd name="connsiteX60" fmla="*/ 35391 w 6177111"/>
              <a:gd name="connsiteY60" fmla="*/ 1828800 h 1873250"/>
              <a:gd name="connsiteX0" fmla="*/ 35391 w 6152161"/>
              <a:gd name="connsiteY0" fmla="*/ 1828800 h 1873250"/>
              <a:gd name="connsiteX1" fmla="*/ 12531 w 6152161"/>
              <a:gd name="connsiteY1" fmla="*/ 739140 h 1873250"/>
              <a:gd name="connsiteX2" fmla="*/ 302091 w 6152161"/>
              <a:gd name="connsiteY2" fmla="*/ 929640 h 1873250"/>
              <a:gd name="connsiteX3" fmla="*/ 462111 w 6152161"/>
              <a:gd name="connsiteY3" fmla="*/ 914400 h 1873250"/>
              <a:gd name="connsiteX4" fmla="*/ 713571 w 6152161"/>
              <a:gd name="connsiteY4" fmla="*/ 746760 h 1873250"/>
              <a:gd name="connsiteX5" fmla="*/ 1010751 w 6152161"/>
              <a:gd name="connsiteY5" fmla="*/ 685800 h 1873250"/>
              <a:gd name="connsiteX6" fmla="*/ 1414611 w 6152161"/>
              <a:gd name="connsiteY6" fmla="*/ 670560 h 1873250"/>
              <a:gd name="connsiteX7" fmla="*/ 1666071 w 6152161"/>
              <a:gd name="connsiteY7" fmla="*/ 723900 h 1873250"/>
              <a:gd name="connsiteX8" fmla="*/ 1765131 w 6152161"/>
              <a:gd name="connsiteY8" fmla="*/ 685800 h 1873250"/>
              <a:gd name="connsiteX9" fmla="*/ 1978491 w 6152161"/>
              <a:gd name="connsiteY9" fmla="*/ 685800 h 1873250"/>
              <a:gd name="connsiteX10" fmla="*/ 2168991 w 6152161"/>
              <a:gd name="connsiteY10" fmla="*/ 708660 h 1873250"/>
              <a:gd name="connsiteX11" fmla="*/ 2290911 w 6152161"/>
              <a:gd name="connsiteY11" fmla="*/ 792480 h 1873250"/>
              <a:gd name="connsiteX12" fmla="*/ 2428071 w 6152161"/>
              <a:gd name="connsiteY12" fmla="*/ 822960 h 1873250"/>
              <a:gd name="connsiteX13" fmla="*/ 2519511 w 6152161"/>
              <a:gd name="connsiteY13" fmla="*/ 929640 h 1873250"/>
              <a:gd name="connsiteX14" fmla="*/ 2618571 w 6152161"/>
              <a:gd name="connsiteY14" fmla="*/ 937260 h 1873250"/>
              <a:gd name="connsiteX15" fmla="*/ 2633811 w 6152161"/>
              <a:gd name="connsiteY15" fmla="*/ 1005840 h 1873250"/>
              <a:gd name="connsiteX16" fmla="*/ 2626191 w 6152161"/>
              <a:gd name="connsiteY16" fmla="*/ 1112520 h 1873250"/>
              <a:gd name="connsiteX17" fmla="*/ 2710011 w 6152161"/>
              <a:gd name="connsiteY17" fmla="*/ 1104900 h 1873250"/>
              <a:gd name="connsiteX18" fmla="*/ 2725251 w 6152161"/>
              <a:gd name="connsiteY18" fmla="*/ 1158240 h 1873250"/>
              <a:gd name="connsiteX19" fmla="*/ 2839551 w 6152161"/>
              <a:gd name="connsiteY19" fmla="*/ 1043940 h 1873250"/>
              <a:gd name="connsiteX20" fmla="*/ 3060531 w 6152161"/>
              <a:gd name="connsiteY20" fmla="*/ 1043940 h 1873250"/>
              <a:gd name="connsiteX21" fmla="*/ 3098631 w 6152161"/>
              <a:gd name="connsiteY21" fmla="*/ 1203960 h 1873250"/>
              <a:gd name="connsiteX22" fmla="*/ 3167211 w 6152161"/>
              <a:gd name="connsiteY22" fmla="*/ 1188720 h 1873250"/>
              <a:gd name="connsiteX23" fmla="*/ 3372951 w 6152161"/>
              <a:gd name="connsiteY23" fmla="*/ 1264920 h 1873250"/>
              <a:gd name="connsiteX24" fmla="*/ 3563451 w 6152161"/>
              <a:gd name="connsiteY24" fmla="*/ 1371600 h 1873250"/>
              <a:gd name="connsiteX25" fmla="*/ 3609171 w 6152161"/>
              <a:gd name="connsiteY25" fmla="*/ 1562100 h 1873250"/>
              <a:gd name="connsiteX26" fmla="*/ 3731091 w 6152161"/>
              <a:gd name="connsiteY26" fmla="*/ 1623060 h 1873250"/>
              <a:gd name="connsiteX27" fmla="*/ 3891111 w 6152161"/>
              <a:gd name="connsiteY27" fmla="*/ 1630680 h 1873250"/>
              <a:gd name="connsiteX28" fmla="*/ 3952071 w 6152161"/>
              <a:gd name="connsiteY28" fmla="*/ 1760220 h 1873250"/>
              <a:gd name="connsiteX29" fmla="*/ 4043511 w 6152161"/>
              <a:gd name="connsiteY29" fmla="*/ 1714500 h 1873250"/>
              <a:gd name="connsiteX30" fmla="*/ 4020651 w 6152161"/>
              <a:gd name="connsiteY30" fmla="*/ 1455420 h 1873250"/>
              <a:gd name="connsiteX31" fmla="*/ 3967311 w 6152161"/>
              <a:gd name="connsiteY31" fmla="*/ 1249680 h 1873250"/>
              <a:gd name="connsiteX32" fmla="*/ 4058751 w 6152161"/>
              <a:gd name="connsiteY32" fmla="*/ 1021080 h 1873250"/>
              <a:gd name="connsiteX33" fmla="*/ 4203531 w 6152161"/>
              <a:gd name="connsiteY33" fmla="*/ 876300 h 1873250"/>
              <a:gd name="connsiteX34" fmla="*/ 4386411 w 6152161"/>
              <a:gd name="connsiteY34" fmla="*/ 792480 h 1873250"/>
              <a:gd name="connsiteX35" fmla="*/ 4477851 w 6152161"/>
              <a:gd name="connsiteY35" fmla="*/ 739140 h 1873250"/>
              <a:gd name="connsiteX36" fmla="*/ 4363551 w 6152161"/>
              <a:gd name="connsiteY36" fmla="*/ 693420 h 1873250"/>
              <a:gd name="connsiteX37" fmla="*/ 4173051 w 6152161"/>
              <a:gd name="connsiteY37" fmla="*/ 701040 h 1873250"/>
              <a:gd name="connsiteX38" fmla="*/ 4157811 w 6152161"/>
              <a:gd name="connsiteY38" fmla="*/ 624840 h 1873250"/>
              <a:gd name="connsiteX39" fmla="*/ 3974931 w 6152161"/>
              <a:gd name="connsiteY39" fmla="*/ 632460 h 1873250"/>
              <a:gd name="connsiteX40" fmla="*/ 3853011 w 6152161"/>
              <a:gd name="connsiteY40" fmla="*/ 655320 h 1873250"/>
              <a:gd name="connsiteX41" fmla="*/ 3822531 w 6152161"/>
              <a:gd name="connsiteY41" fmla="*/ 579120 h 1873250"/>
              <a:gd name="connsiteX42" fmla="*/ 3929211 w 6152161"/>
              <a:gd name="connsiteY42" fmla="*/ 502920 h 1873250"/>
              <a:gd name="connsiteX43" fmla="*/ 4142571 w 6152161"/>
              <a:gd name="connsiteY43" fmla="*/ 472440 h 1873250"/>
              <a:gd name="connsiteX44" fmla="*/ 4218771 w 6152161"/>
              <a:gd name="connsiteY44" fmla="*/ 426720 h 1873250"/>
              <a:gd name="connsiteX45" fmla="*/ 4249251 w 6152161"/>
              <a:gd name="connsiteY45" fmla="*/ 335280 h 1873250"/>
              <a:gd name="connsiteX46" fmla="*/ 4317831 w 6152161"/>
              <a:gd name="connsiteY46" fmla="*/ 388620 h 1873250"/>
              <a:gd name="connsiteX47" fmla="*/ 4576911 w 6152161"/>
              <a:gd name="connsiteY47" fmla="*/ 289560 h 1873250"/>
              <a:gd name="connsiteX48" fmla="*/ 4660731 w 6152161"/>
              <a:gd name="connsiteY48" fmla="*/ 259080 h 1873250"/>
              <a:gd name="connsiteX49" fmla="*/ 4805511 w 6152161"/>
              <a:gd name="connsiteY49" fmla="*/ 281940 h 1873250"/>
              <a:gd name="connsiteX50" fmla="*/ 5003631 w 6152161"/>
              <a:gd name="connsiteY50" fmla="*/ 182880 h 1873250"/>
              <a:gd name="connsiteX51" fmla="*/ 5064591 w 6152161"/>
              <a:gd name="connsiteY51" fmla="*/ 182880 h 1873250"/>
              <a:gd name="connsiteX52" fmla="*/ 5156031 w 6152161"/>
              <a:gd name="connsiteY52" fmla="*/ 243840 h 1873250"/>
              <a:gd name="connsiteX53" fmla="*/ 5224611 w 6152161"/>
              <a:gd name="connsiteY53" fmla="*/ 205740 h 1873250"/>
              <a:gd name="connsiteX54" fmla="*/ 5445591 w 6152161"/>
              <a:gd name="connsiteY54" fmla="*/ 236220 h 1873250"/>
              <a:gd name="connsiteX55" fmla="*/ 5559891 w 6152161"/>
              <a:gd name="connsiteY55" fmla="*/ 259080 h 1873250"/>
              <a:gd name="connsiteX56" fmla="*/ 5643711 w 6152161"/>
              <a:gd name="connsiteY56" fmla="*/ 350520 h 1873250"/>
              <a:gd name="connsiteX57" fmla="*/ 5811351 w 6152161"/>
              <a:gd name="connsiteY57" fmla="*/ 274320 h 1873250"/>
              <a:gd name="connsiteX58" fmla="*/ 6123771 w 6152161"/>
              <a:gd name="connsiteY58" fmla="*/ 259080 h 1873250"/>
              <a:gd name="connsiteX59" fmla="*/ 6131391 w 6152161"/>
              <a:gd name="connsiteY59" fmla="*/ 1828800 h 1873250"/>
              <a:gd name="connsiteX60" fmla="*/ 35391 w 6152161"/>
              <a:gd name="connsiteY60" fmla="*/ 1828800 h 1873250"/>
              <a:gd name="connsiteX0" fmla="*/ 35391 w 6152161"/>
              <a:gd name="connsiteY0" fmla="*/ 1662430 h 1706880"/>
              <a:gd name="connsiteX1" fmla="*/ 12531 w 6152161"/>
              <a:gd name="connsiteY1" fmla="*/ 572770 h 1706880"/>
              <a:gd name="connsiteX2" fmla="*/ 302091 w 6152161"/>
              <a:gd name="connsiteY2" fmla="*/ 763270 h 1706880"/>
              <a:gd name="connsiteX3" fmla="*/ 462111 w 6152161"/>
              <a:gd name="connsiteY3" fmla="*/ 748030 h 1706880"/>
              <a:gd name="connsiteX4" fmla="*/ 713571 w 6152161"/>
              <a:gd name="connsiteY4" fmla="*/ 580390 h 1706880"/>
              <a:gd name="connsiteX5" fmla="*/ 1010751 w 6152161"/>
              <a:gd name="connsiteY5" fmla="*/ 519430 h 1706880"/>
              <a:gd name="connsiteX6" fmla="*/ 1414611 w 6152161"/>
              <a:gd name="connsiteY6" fmla="*/ 504190 h 1706880"/>
              <a:gd name="connsiteX7" fmla="*/ 1666071 w 6152161"/>
              <a:gd name="connsiteY7" fmla="*/ 557530 h 1706880"/>
              <a:gd name="connsiteX8" fmla="*/ 1765131 w 6152161"/>
              <a:gd name="connsiteY8" fmla="*/ 519430 h 1706880"/>
              <a:gd name="connsiteX9" fmla="*/ 1978491 w 6152161"/>
              <a:gd name="connsiteY9" fmla="*/ 519430 h 1706880"/>
              <a:gd name="connsiteX10" fmla="*/ 2168991 w 6152161"/>
              <a:gd name="connsiteY10" fmla="*/ 542290 h 1706880"/>
              <a:gd name="connsiteX11" fmla="*/ 2290911 w 6152161"/>
              <a:gd name="connsiteY11" fmla="*/ 626110 h 1706880"/>
              <a:gd name="connsiteX12" fmla="*/ 2428071 w 6152161"/>
              <a:gd name="connsiteY12" fmla="*/ 656590 h 1706880"/>
              <a:gd name="connsiteX13" fmla="*/ 2519511 w 6152161"/>
              <a:gd name="connsiteY13" fmla="*/ 763270 h 1706880"/>
              <a:gd name="connsiteX14" fmla="*/ 2618571 w 6152161"/>
              <a:gd name="connsiteY14" fmla="*/ 770890 h 1706880"/>
              <a:gd name="connsiteX15" fmla="*/ 2633811 w 6152161"/>
              <a:gd name="connsiteY15" fmla="*/ 839470 h 1706880"/>
              <a:gd name="connsiteX16" fmla="*/ 2626191 w 6152161"/>
              <a:gd name="connsiteY16" fmla="*/ 946150 h 1706880"/>
              <a:gd name="connsiteX17" fmla="*/ 2710011 w 6152161"/>
              <a:gd name="connsiteY17" fmla="*/ 938530 h 1706880"/>
              <a:gd name="connsiteX18" fmla="*/ 2725251 w 6152161"/>
              <a:gd name="connsiteY18" fmla="*/ 991870 h 1706880"/>
              <a:gd name="connsiteX19" fmla="*/ 2839551 w 6152161"/>
              <a:gd name="connsiteY19" fmla="*/ 877570 h 1706880"/>
              <a:gd name="connsiteX20" fmla="*/ 3060531 w 6152161"/>
              <a:gd name="connsiteY20" fmla="*/ 877570 h 1706880"/>
              <a:gd name="connsiteX21" fmla="*/ 3098631 w 6152161"/>
              <a:gd name="connsiteY21" fmla="*/ 1037590 h 1706880"/>
              <a:gd name="connsiteX22" fmla="*/ 3167211 w 6152161"/>
              <a:gd name="connsiteY22" fmla="*/ 1022350 h 1706880"/>
              <a:gd name="connsiteX23" fmla="*/ 3372951 w 6152161"/>
              <a:gd name="connsiteY23" fmla="*/ 1098550 h 1706880"/>
              <a:gd name="connsiteX24" fmla="*/ 3563451 w 6152161"/>
              <a:gd name="connsiteY24" fmla="*/ 1205230 h 1706880"/>
              <a:gd name="connsiteX25" fmla="*/ 3609171 w 6152161"/>
              <a:gd name="connsiteY25" fmla="*/ 1395730 h 1706880"/>
              <a:gd name="connsiteX26" fmla="*/ 3731091 w 6152161"/>
              <a:gd name="connsiteY26" fmla="*/ 1456690 h 1706880"/>
              <a:gd name="connsiteX27" fmla="*/ 3891111 w 6152161"/>
              <a:gd name="connsiteY27" fmla="*/ 1464310 h 1706880"/>
              <a:gd name="connsiteX28" fmla="*/ 3952071 w 6152161"/>
              <a:gd name="connsiteY28" fmla="*/ 1593850 h 1706880"/>
              <a:gd name="connsiteX29" fmla="*/ 4043511 w 6152161"/>
              <a:gd name="connsiteY29" fmla="*/ 1548130 h 1706880"/>
              <a:gd name="connsiteX30" fmla="*/ 4020651 w 6152161"/>
              <a:gd name="connsiteY30" fmla="*/ 1289050 h 1706880"/>
              <a:gd name="connsiteX31" fmla="*/ 3967311 w 6152161"/>
              <a:gd name="connsiteY31" fmla="*/ 1083310 h 1706880"/>
              <a:gd name="connsiteX32" fmla="*/ 4058751 w 6152161"/>
              <a:gd name="connsiteY32" fmla="*/ 854710 h 1706880"/>
              <a:gd name="connsiteX33" fmla="*/ 4203531 w 6152161"/>
              <a:gd name="connsiteY33" fmla="*/ 709930 h 1706880"/>
              <a:gd name="connsiteX34" fmla="*/ 4386411 w 6152161"/>
              <a:gd name="connsiteY34" fmla="*/ 626110 h 1706880"/>
              <a:gd name="connsiteX35" fmla="*/ 4477851 w 6152161"/>
              <a:gd name="connsiteY35" fmla="*/ 572770 h 1706880"/>
              <a:gd name="connsiteX36" fmla="*/ 4363551 w 6152161"/>
              <a:gd name="connsiteY36" fmla="*/ 527050 h 1706880"/>
              <a:gd name="connsiteX37" fmla="*/ 4173051 w 6152161"/>
              <a:gd name="connsiteY37" fmla="*/ 534670 h 1706880"/>
              <a:gd name="connsiteX38" fmla="*/ 4157811 w 6152161"/>
              <a:gd name="connsiteY38" fmla="*/ 458470 h 1706880"/>
              <a:gd name="connsiteX39" fmla="*/ 3974931 w 6152161"/>
              <a:gd name="connsiteY39" fmla="*/ 466090 h 1706880"/>
              <a:gd name="connsiteX40" fmla="*/ 3853011 w 6152161"/>
              <a:gd name="connsiteY40" fmla="*/ 488950 h 1706880"/>
              <a:gd name="connsiteX41" fmla="*/ 3822531 w 6152161"/>
              <a:gd name="connsiteY41" fmla="*/ 412750 h 1706880"/>
              <a:gd name="connsiteX42" fmla="*/ 3929211 w 6152161"/>
              <a:gd name="connsiteY42" fmla="*/ 336550 h 1706880"/>
              <a:gd name="connsiteX43" fmla="*/ 4142571 w 6152161"/>
              <a:gd name="connsiteY43" fmla="*/ 306070 h 1706880"/>
              <a:gd name="connsiteX44" fmla="*/ 4218771 w 6152161"/>
              <a:gd name="connsiteY44" fmla="*/ 260350 h 1706880"/>
              <a:gd name="connsiteX45" fmla="*/ 4249251 w 6152161"/>
              <a:gd name="connsiteY45" fmla="*/ 168910 h 1706880"/>
              <a:gd name="connsiteX46" fmla="*/ 4317831 w 6152161"/>
              <a:gd name="connsiteY46" fmla="*/ 222250 h 1706880"/>
              <a:gd name="connsiteX47" fmla="*/ 4576911 w 6152161"/>
              <a:gd name="connsiteY47" fmla="*/ 123190 h 1706880"/>
              <a:gd name="connsiteX48" fmla="*/ 4660731 w 6152161"/>
              <a:gd name="connsiteY48" fmla="*/ 92710 h 1706880"/>
              <a:gd name="connsiteX49" fmla="*/ 4805511 w 6152161"/>
              <a:gd name="connsiteY49" fmla="*/ 115570 h 1706880"/>
              <a:gd name="connsiteX50" fmla="*/ 5003631 w 6152161"/>
              <a:gd name="connsiteY50" fmla="*/ 16510 h 1706880"/>
              <a:gd name="connsiteX51" fmla="*/ 5064591 w 6152161"/>
              <a:gd name="connsiteY51" fmla="*/ 16510 h 1706880"/>
              <a:gd name="connsiteX52" fmla="*/ 5156031 w 6152161"/>
              <a:gd name="connsiteY52" fmla="*/ 77470 h 1706880"/>
              <a:gd name="connsiteX53" fmla="*/ 5224611 w 6152161"/>
              <a:gd name="connsiteY53" fmla="*/ 39370 h 1706880"/>
              <a:gd name="connsiteX54" fmla="*/ 5445591 w 6152161"/>
              <a:gd name="connsiteY54" fmla="*/ 69850 h 1706880"/>
              <a:gd name="connsiteX55" fmla="*/ 5559891 w 6152161"/>
              <a:gd name="connsiteY55" fmla="*/ 92710 h 1706880"/>
              <a:gd name="connsiteX56" fmla="*/ 5643711 w 6152161"/>
              <a:gd name="connsiteY56" fmla="*/ 184150 h 1706880"/>
              <a:gd name="connsiteX57" fmla="*/ 5811351 w 6152161"/>
              <a:gd name="connsiteY57" fmla="*/ 107950 h 1706880"/>
              <a:gd name="connsiteX58" fmla="*/ 6123771 w 6152161"/>
              <a:gd name="connsiteY58" fmla="*/ 92710 h 1706880"/>
              <a:gd name="connsiteX59" fmla="*/ 6131391 w 6152161"/>
              <a:gd name="connsiteY59" fmla="*/ 1662430 h 1706880"/>
              <a:gd name="connsiteX60" fmla="*/ 35391 w 6152161"/>
              <a:gd name="connsiteY60" fmla="*/ 1662430 h 1706880"/>
              <a:gd name="connsiteX0" fmla="*/ 35391 w 6146496"/>
              <a:gd name="connsiteY0" fmla="*/ 1662430 h 1706880"/>
              <a:gd name="connsiteX1" fmla="*/ 12531 w 6146496"/>
              <a:gd name="connsiteY1" fmla="*/ 572770 h 1706880"/>
              <a:gd name="connsiteX2" fmla="*/ 302091 w 6146496"/>
              <a:gd name="connsiteY2" fmla="*/ 763270 h 1706880"/>
              <a:gd name="connsiteX3" fmla="*/ 462111 w 6146496"/>
              <a:gd name="connsiteY3" fmla="*/ 748030 h 1706880"/>
              <a:gd name="connsiteX4" fmla="*/ 713571 w 6146496"/>
              <a:gd name="connsiteY4" fmla="*/ 580390 h 1706880"/>
              <a:gd name="connsiteX5" fmla="*/ 1010751 w 6146496"/>
              <a:gd name="connsiteY5" fmla="*/ 519430 h 1706880"/>
              <a:gd name="connsiteX6" fmla="*/ 1414611 w 6146496"/>
              <a:gd name="connsiteY6" fmla="*/ 504190 h 1706880"/>
              <a:gd name="connsiteX7" fmla="*/ 1666071 w 6146496"/>
              <a:gd name="connsiteY7" fmla="*/ 557530 h 1706880"/>
              <a:gd name="connsiteX8" fmla="*/ 1765131 w 6146496"/>
              <a:gd name="connsiteY8" fmla="*/ 519430 h 1706880"/>
              <a:gd name="connsiteX9" fmla="*/ 1978491 w 6146496"/>
              <a:gd name="connsiteY9" fmla="*/ 519430 h 1706880"/>
              <a:gd name="connsiteX10" fmla="*/ 2168991 w 6146496"/>
              <a:gd name="connsiteY10" fmla="*/ 542290 h 1706880"/>
              <a:gd name="connsiteX11" fmla="*/ 2290911 w 6146496"/>
              <a:gd name="connsiteY11" fmla="*/ 626110 h 1706880"/>
              <a:gd name="connsiteX12" fmla="*/ 2428071 w 6146496"/>
              <a:gd name="connsiteY12" fmla="*/ 656590 h 1706880"/>
              <a:gd name="connsiteX13" fmla="*/ 2519511 w 6146496"/>
              <a:gd name="connsiteY13" fmla="*/ 763270 h 1706880"/>
              <a:gd name="connsiteX14" fmla="*/ 2618571 w 6146496"/>
              <a:gd name="connsiteY14" fmla="*/ 770890 h 1706880"/>
              <a:gd name="connsiteX15" fmla="*/ 2633811 w 6146496"/>
              <a:gd name="connsiteY15" fmla="*/ 839470 h 1706880"/>
              <a:gd name="connsiteX16" fmla="*/ 2626191 w 6146496"/>
              <a:gd name="connsiteY16" fmla="*/ 946150 h 1706880"/>
              <a:gd name="connsiteX17" fmla="*/ 2710011 w 6146496"/>
              <a:gd name="connsiteY17" fmla="*/ 938530 h 1706880"/>
              <a:gd name="connsiteX18" fmla="*/ 2725251 w 6146496"/>
              <a:gd name="connsiteY18" fmla="*/ 991870 h 1706880"/>
              <a:gd name="connsiteX19" fmla="*/ 2839551 w 6146496"/>
              <a:gd name="connsiteY19" fmla="*/ 877570 h 1706880"/>
              <a:gd name="connsiteX20" fmla="*/ 3060531 w 6146496"/>
              <a:gd name="connsiteY20" fmla="*/ 877570 h 1706880"/>
              <a:gd name="connsiteX21" fmla="*/ 3098631 w 6146496"/>
              <a:gd name="connsiteY21" fmla="*/ 1037590 h 1706880"/>
              <a:gd name="connsiteX22" fmla="*/ 3167211 w 6146496"/>
              <a:gd name="connsiteY22" fmla="*/ 1022350 h 1706880"/>
              <a:gd name="connsiteX23" fmla="*/ 3372951 w 6146496"/>
              <a:gd name="connsiteY23" fmla="*/ 1098550 h 1706880"/>
              <a:gd name="connsiteX24" fmla="*/ 3563451 w 6146496"/>
              <a:gd name="connsiteY24" fmla="*/ 1205230 h 1706880"/>
              <a:gd name="connsiteX25" fmla="*/ 3609171 w 6146496"/>
              <a:gd name="connsiteY25" fmla="*/ 1395730 h 1706880"/>
              <a:gd name="connsiteX26" fmla="*/ 3731091 w 6146496"/>
              <a:gd name="connsiteY26" fmla="*/ 1456690 h 1706880"/>
              <a:gd name="connsiteX27" fmla="*/ 3891111 w 6146496"/>
              <a:gd name="connsiteY27" fmla="*/ 1464310 h 1706880"/>
              <a:gd name="connsiteX28" fmla="*/ 3952071 w 6146496"/>
              <a:gd name="connsiteY28" fmla="*/ 1593850 h 1706880"/>
              <a:gd name="connsiteX29" fmla="*/ 4043511 w 6146496"/>
              <a:gd name="connsiteY29" fmla="*/ 1548130 h 1706880"/>
              <a:gd name="connsiteX30" fmla="*/ 4020651 w 6146496"/>
              <a:gd name="connsiteY30" fmla="*/ 1289050 h 1706880"/>
              <a:gd name="connsiteX31" fmla="*/ 3967311 w 6146496"/>
              <a:gd name="connsiteY31" fmla="*/ 1083310 h 1706880"/>
              <a:gd name="connsiteX32" fmla="*/ 4058751 w 6146496"/>
              <a:gd name="connsiteY32" fmla="*/ 854710 h 1706880"/>
              <a:gd name="connsiteX33" fmla="*/ 4203531 w 6146496"/>
              <a:gd name="connsiteY33" fmla="*/ 709930 h 1706880"/>
              <a:gd name="connsiteX34" fmla="*/ 4386411 w 6146496"/>
              <a:gd name="connsiteY34" fmla="*/ 626110 h 1706880"/>
              <a:gd name="connsiteX35" fmla="*/ 4477851 w 6146496"/>
              <a:gd name="connsiteY35" fmla="*/ 572770 h 1706880"/>
              <a:gd name="connsiteX36" fmla="*/ 4363551 w 6146496"/>
              <a:gd name="connsiteY36" fmla="*/ 527050 h 1706880"/>
              <a:gd name="connsiteX37" fmla="*/ 4173051 w 6146496"/>
              <a:gd name="connsiteY37" fmla="*/ 534670 h 1706880"/>
              <a:gd name="connsiteX38" fmla="*/ 4157811 w 6146496"/>
              <a:gd name="connsiteY38" fmla="*/ 458470 h 1706880"/>
              <a:gd name="connsiteX39" fmla="*/ 3974931 w 6146496"/>
              <a:gd name="connsiteY39" fmla="*/ 466090 h 1706880"/>
              <a:gd name="connsiteX40" fmla="*/ 3853011 w 6146496"/>
              <a:gd name="connsiteY40" fmla="*/ 488950 h 1706880"/>
              <a:gd name="connsiteX41" fmla="*/ 3822531 w 6146496"/>
              <a:gd name="connsiteY41" fmla="*/ 412750 h 1706880"/>
              <a:gd name="connsiteX42" fmla="*/ 3929211 w 6146496"/>
              <a:gd name="connsiteY42" fmla="*/ 336550 h 1706880"/>
              <a:gd name="connsiteX43" fmla="*/ 4142571 w 6146496"/>
              <a:gd name="connsiteY43" fmla="*/ 306070 h 1706880"/>
              <a:gd name="connsiteX44" fmla="*/ 4218771 w 6146496"/>
              <a:gd name="connsiteY44" fmla="*/ 260350 h 1706880"/>
              <a:gd name="connsiteX45" fmla="*/ 4249251 w 6146496"/>
              <a:gd name="connsiteY45" fmla="*/ 168910 h 1706880"/>
              <a:gd name="connsiteX46" fmla="*/ 4317831 w 6146496"/>
              <a:gd name="connsiteY46" fmla="*/ 222250 h 1706880"/>
              <a:gd name="connsiteX47" fmla="*/ 4576911 w 6146496"/>
              <a:gd name="connsiteY47" fmla="*/ 123190 h 1706880"/>
              <a:gd name="connsiteX48" fmla="*/ 4660731 w 6146496"/>
              <a:gd name="connsiteY48" fmla="*/ 92710 h 1706880"/>
              <a:gd name="connsiteX49" fmla="*/ 4805511 w 6146496"/>
              <a:gd name="connsiteY49" fmla="*/ 115570 h 1706880"/>
              <a:gd name="connsiteX50" fmla="*/ 5003631 w 6146496"/>
              <a:gd name="connsiteY50" fmla="*/ 16510 h 1706880"/>
              <a:gd name="connsiteX51" fmla="*/ 5064591 w 6146496"/>
              <a:gd name="connsiteY51" fmla="*/ 16510 h 1706880"/>
              <a:gd name="connsiteX52" fmla="*/ 5156031 w 6146496"/>
              <a:gd name="connsiteY52" fmla="*/ 77470 h 1706880"/>
              <a:gd name="connsiteX53" fmla="*/ 5224611 w 6146496"/>
              <a:gd name="connsiteY53" fmla="*/ 39370 h 1706880"/>
              <a:gd name="connsiteX54" fmla="*/ 5445591 w 6146496"/>
              <a:gd name="connsiteY54" fmla="*/ 69850 h 1706880"/>
              <a:gd name="connsiteX55" fmla="*/ 5559891 w 6146496"/>
              <a:gd name="connsiteY55" fmla="*/ 92710 h 1706880"/>
              <a:gd name="connsiteX56" fmla="*/ 5643711 w 6146496"/>
              <a:gd name="connsiteY56" fmla="*/ 184150 h 1706880"/>
              <a:gd name="connsiteX57" fmla="*/ 5811351 w 6146496"/>
              <a:gd name="connsiteY57" fmla="*/ 107950 h 1706880"/>
              <a:gd name="connsiteX58" fmla="*/ 6123771 w 6146496"/>
              <a:gd name="connsiteY58" fmla="*/ 92710 h 1706880"/>
              <a:gd name="connsiteX59" fmla="*/ 6131391 w 6146496"/>
              <a:gd name="connsiteY59" fmla="*/ 1662430 h 1706880"/>
              <a:gd name="connsiteX60" fmla="*/ 35391 w 6146496"/>
              <a:gd name="connsiteY60" fmla="*/ 1662430 h 170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146496" h="1706880">
                <a:moveTo>
                  <a:pt x="35391" y="1662430"/>
                </a:moveTo>
                <a:cubicBezTo>
                  <a:pt x="77936" y="1706880"/>
                  <a:pt x="0" y="766462"/>
                  <a:pt x="12531" y="572770"/>
                </a:cubicBezTo>
                <a:cubicBezTo>
                  <a:pt x="124864" y="703434"/>
                  <a:pt x="227161" y="734060"/>
                  <a:pt x="302091" y="763270"/>
                </a:cubicBezTo>
                <a:cubicBezTo>
                  <a:pt x="377021" y="792480"/>
                  <a:pt x="393531" y="778510"/>
                  <a:pt x="462111" y="748030"/>
                </a:cubicBezTo>
                <a:cubicBezTo>
                  <a:pt x="530691" y="717550"/>
                  <a:pt x="622131" y="618490"/>
                  <a:pt x="713571" y="580390"/>
                </a:cubicBezTo>
                <a:cubicBezTo>
                  <a:pt x="805011" y="542290"/>
                  <a:pt x="893911" y="532130"/>
                  <a:pt x="1010751" y="519430"/>
                </a:cubicBezTo>
                <a:cubicBezTo>
                  <a:pt x="1127591" y="506730"/>
                  <a:pt x="1305391" y="497840"/>
                  <a:pt x="1414611" y="504190"/>
                </a:cubicBezTo>
                <a:cubicBezTo>
                  <a:pt x="1523831" y="510540"/>
                  <a:pt x="1607651" y="554990"/>
                  <a:pt x="1666071" y="557530"/>
                </a:cubicBezTo>
                <a:cubicBezTo>
                  <a:pt x="1724491" y="560070"/>
                  <a:pt x="1713061" y="525780"/>
                  <a:pt x="1765131" y="519430"/>
                </a:cubicBezTo>
                <a:cubicBezTo>
                  <a:pt x="1817201" y="513080"/>
                  <a:pt x="1911181" y="515620"/>
                  <a:pt x="1978491" y="519430"/>
                </a:cubicBezTo>
                <a:cubicBezTo>
                  <a:pt x="2045801" y="523240"/>
                  <a:pt x="2116921" y="524510"/>
                  <a:pt x="2168991" y="542290"/>
                </a:cubicBezTo>
                <a:cubicBezTo>
                  <a:pt x="2221061" y="560070"/>
                  <a:pt x="2247731" y="607060"/>
                  <a:pt x="2290911" y="626110"/>
                </a:cubicBezTo>
                <a:cubicBezTo>
                  <a:pt x="2334091" y="645160"/>
                  <a:pt x="2389971" y="633730"/>
                  <a:pt x="2428071" y="656590"/>
                </a:cubicBezTo>
                <a:cubicBezTo>
                  <a:pt x="2466171" y="679450"/>
                  <a:pt x="2487761" y="744220"/>
                  <a:pt x="2519511" y="763270"/>
                </a:cubicBezTo>
                <a:cubicBezTo>
                  <a:pt x="2551261" y="782320"/>
                  <a:pt x="2599521" y="758190"/>
                  <a:pt x="2618571" y="770890"/>
                </a:cubicBezTo>
                <a:cubicBezTo>
                  <a:pt x="2637621" y="783590"/>
                  <a:pt x="2632541" y="810260"/>
                  <a:pt x="2633811" y="839470"/>
                </a:cubicBezTo>
                <a:cubicBezTo>
                  <a:pt x="2635081" y="868680"/>
                  <a:pt x="2613491" y="929640"/>
                  <a:pt x="2626191" y="946150"/>
                </a:cubicBezTo>
                <a:cubicBezTo>
                  <a:pt x="2638891" y="962660"/>
                  <a:pt x="2693501" y="930910"/>
                  <a:pt x="2710011" y="938530"/>
                </a:cubicBezTo>
                <a:cubicBezTo>
                  <a:pt x="2726521" y="946150"/>
                  <a:pt x="2703661" y="1002030"/>
                  <a:pt x="2725251" y="991870"/>
                </a:cubicBezTo>
                <a:cubicBezTo>
                  <a:pt x="2746841" y="981710"/>
                  <a:pt x="2783671" y="896620"/>
                  <a:pt x="2839551" y="877570"/>
                </a:cubicBezTo>
                <a:cubicBezTo>
                  <a:pt x="2895431" y="858520"/>
                  <a:pt x="3017351" y="850900"/>
                  <a:pt x="3060531" y="877570"/>
                </a:cubicBezTo>
                <a:cubicBezTo>
                  <a:pt x="3103711" y="904240"/>
                  <a:pt x="3080851" y="1013460"/>
                  <a:pt x="3098631" y="1037590"/>
                </a:cubicBezTo>
                <a:cubicBezTo>
                  <a:pt x="3116411" y="1061720"/>
                  <a:pt x="3121491" y="1012190"/>
                  <a:pt x="3167211" y="1022350"/>
                </a:cubicBezTo>
                <a:cubicBezTo>
                  <a:pt x="3212931" y="1032510"/>
                  <a:pt x="3306911" y="1068070"/>
                  <a:pt x="3372951" y="1098550"/>
                </a:cubicBezTo>
                <a:cubicBezTo>
                  <a:pt x="3438991" y="1129030"/>
                  <a:pt x="3524081" y="1155700"/>
                  <a:pt x="3563451" y="1205230"/>
                </a:cubicBezTo>
                <a:cubicBezTo>
                  <a:pt x="3602821" y="1254760"/>
                  <a:pt x="3581231" y="1353820"/>
                  <a:pt x="3609171" y="1395730"/>
                </a:cubicBezTo>
                <a:cubicBezTo>
                  <a:pt x="3637111" y="1437640"/>
                  <a:pt x="3684101" y="1445260"/>
                  <a:pt x="3731091" y="1456690"/>
                </a:cubicBezTo>
                <a:cubicBezTo>
                  <a:pt x="3778081" y="1468120"/>
                  <a:pt x="3854281" y="1441450"/>
                  <a:pt x="3891111" y="1464310"/>
                </a:cubicBezTo>
                <a:cubicBezTo>
                  <a:pt x="3927941" y="1487170"/>
                  <a:pt x="3926671" y="1579880"/>
                  <a:pt x="3952071" y="1593850"/>
                </a:cubicBezTo>
                <a:cubicBezTo>
                  <a:pt x="3977471" y="1607820"/>
                  <a:pt x="4032081" y="1598930"/>
                  <a:pt x="4043511" y="1548130"/>
                </a:cubicBezTo>
                <a:cubicBezTo>
                  <a:pt x="4054941" y="1497330"/>
                  <a:pt x="4033351" y="1366520"/>
                  <a:pt x="4020651" y="1289050"/>
                </a:cubicBezTo>
                <a:cubicBezTo>
                  <a:pt x="4007951" y="1211580"/>
                  <a:pt x="3960961" y="1155700"/>
                  <a:pt x="3967311" y="1083310"/>
                </a:cubicBezTo>
                <a:cubicBezTo>
                  <a:pt x="3973661" y="1010920"/>
                  <a:pt x="4019381" y="916940"/>
                  <a:pt x="4058751" y="854710"/>
                </a:cubicBezTo>
                <a:cubicBezTo>
                  <a:pt x="4098121" y="792480"/>
                  <a:pt x="4148921" y="748030"/>
                  <a:pt x="4203531" y="709930"/>
                </a:cubicBezTo>
                <a:cubicBezTo>
                  <a:pt x="4258141" y="671830"/>
                  <a:pt x="4340691" y="648970"/>
                  <a:pt x="4386411" y="626110"/>
                </a:cubicBezTo>
                <a:cubicBezTo>
                  <a:pt x="4432131" y="603250"/>
                  <a:pt x="4481661" y="589280"/>
                  <a:pt x="4477851" y="572770"/>
                </a:cubicBezTo>
                <a:cubicBezTo>
                  <a:pt x="4474041" y="556260"/>
                  <a:pt x="4414351" y="533400"/>
                  <a:pt x="4363551" y="527050"/>
                </a:cubicBezTo>
                <a:cubicBezTo>
                  <a:pt x="4312751" y="520700"/>
                  <a:pt x="4207341" y="546100"/>
                  <a:pt x="4173051" y="534670"/>
                </a:cubicBezTo>
                <a:cubicBezTo>
                  <a:pt x="4138761" y="523240"/>
                  <a:pt x="4190831" y="469900"/>
                  <a:pt x="4157811" y="458470"/>
                </a:cubicBezTo>
                <a:cubicBezTo>
                  <a:pt x="4124791" y="447040"/>
                  <a:pt x="4025731" y="461010"/>
                  <a:pt x="3974931" y="466090"/>
                </a:cubicBezTo>
                <a:cubicBezTo>
                  <a:pt x="3924131" y="471170"/>
                  <a:pt x="3878411" y="497840"/>
                  <a:pt x="3853011" y="488950"/>
                </a:cubicBezTo>
                <a:cubicBezTo>
                  <a:pt x="3827611" y="480060"/>
                  <a:pt x="3809831" y="438150"/>
                  <a:pt x="3822531" y="412750"/>
                </a:cubicBezTo>
                <a:cubicBezTo>
                  <a:pt x="3835231" y="387350"/>
                  <a:pt x="3875871" y="354330"/>
                  <a:pt x="3929211" y="336550"/>
                </a:cubicBezTo>
                <a:cubicBezTo>
                  <a:pt x="3982551" y="318770"/>
                  <a:pt x="4094311" y="318770"/>
                  <a:pt x="4142571" y="306070"/>
                </a:cubicBezTo>
                <a:cubicBezTo>
                  <a:pt x="4190831" y="293370"/>
                  <a:pt x="4200991" y="283210"/>
                  <a:pt x="4218771" y="260350"/>
                </a:cubicBezTo>
                <a:cubicBezTo>
                  <a:pt x="4236551" y="237490"/>
                  <a:pt x="4232741" y="175260"/>
                  <a:pt x="4249251" y="168910"/>
                </a:cubicBezTo>
                <a:cubicBezTo>
                  <a:pt x="4265761" y="162560"/>
                  <a:pt x="4263221" y="229870"/>
                  <a:pt x="4317831" y="222250"/>
                </a:cubicBezTo>
                <a:cubicBezTo>
                  <a:pt x="4372441" y="214630"/>
                  <a:pt x="4519761" y="144780"/>
                  <a:pt x="4576911" y="123190"/>
                </a:cubicBezTo>
                <a:cubicBezTo>
                  <a:pt x="4634061" y="101600"/>
                  <a:pt x="4622631" y="93980"/>
                  <a:pt x="4660731" y="92710"/>
                </a:cubicBezTo>
                <a:cubicBezTo>
                  <a:pt x="4698831" y="91440"/>
                  <a:pt x="4748361" y="128270"/>
                  <a:pt x="4805511" y="115570"/>
                </a:cubicBezTo>
                <a:cubicBezTo>
                  <a:pt x="4862661" y="102870"/>
                  <a:pt x="4960451" y="33020"/>
                  <a:pt x="5003631" y="16510"/>
                </a:cubicBezTo>
                <a:cubicBezTo>
                  <a:pt x="5046811" y="0"/>
                  <a:pt x="5039191" y="6350"/>
                  <a:pt x="5064591" y="16510"/>
                </a:cubicBezTo>
                <a:cubicBezTo>
                  <a:pt x="5089991" y="26670"/>
                  <a:pt x="5129361" y="73660"/>
                  <a:pt x="5156031" y="77470"/>
                </a:cubicBezTo>
                <a:cubicBezTo>
                  <a:pt x="5182701" y="81280"/>
                  <a:pt x="5176351" y="40640"/>
                  <a:pt x="5224611" y="39370"/>
                </a:cubicBezTo>
                <a:cubicBezTo>
                  <a:pt x="5272871" y="38100"/>
                  <a:pt x="5389711" y="60960"/>
                  <a:pt x="5445591" y="69850"/>
                </a:cubicBezTo>
                <a:cubicBezTo>
                  <a:pt x="5501471" y="78740"/>
                  <a:pt x="5526871" y="73660"/>
                  <a:pt x="5559891" y="92710"/>
                </a:cubicBezTo>
                <a:cubicBezTo>
                  <a:pt x="5592911" y="111760"/>
                  <a:pt x="5601801" y="181610"/>
                  <a:pt x="5643711" y="184150"/>
                </a:cubicBezTo>
                <a:cubicBezTo>
                  <a:pt x="5685621" y="186690"/>
                  <a:pt x="5731341" y="123190"/>
                  <a:pt x="5811351" y="107950"/>
                </a:cubicBezTo>
                <a:cubicBezTo>
                  <a:pt x="5891361" y="92710"/>
                  <a:pt x="5943656" y="32559"/>
                  <a:pt x="6123771" y="92710"/>
                </a:cubicBezTo>
                <a:cubicBezTo>
                  <a:pt x="6122490" y="598597"/>
                  <a:pt x="6146496" y="1446272"/>
                  <a:pt x="6131391" y="1662430"/>
                </a:cubicBezTo>
                <a:lnTo>
                  <a:pt x="35391" y="1662430"/>
                </a:lnTo>
                <a:close/>
              </a:path>
            </a:pathLst>
          </a:custGeom>
          <a:solidFill>
            <a:schemeClr val="accent1">
              <a:lumMod val="40000"/>
              <a:lumOff val="60000"/>
            </a:schemeClr>
          </a:solidFill>
          <a:ln w="38100">
            <a:no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a:off x="1905000" y="5943600"/>
            <a:ext cx="2047484" cy="461665"/>
          </a:xfrm>
          <a:prstGeom prst="rect">
            <a:avLst/>
          </a:prstGeom>
          <a:noFill/>
        </p:spPr>
        <p:txBody>
          <a:bodyPr wrap="none" rtlCol="0">
            <a:spAutoFit/>
          </a:bodyPr>
          <a:lstStyle/>
          <a:p>
            <a:r>
              <a:rPr lang="en-US" sz="2400" dirty="0" smtClean="0">
                <a:solidFill>
                  <a:srgbClr val="2F0AB6"/>
                </a:solidFill>
                <a:effectLst>
                  <a:outerShdw dist="25400" dir="5400000" algn="ctr" rotWithShape="0">
                    <a:schemeClr val="tx1"/>
                  </a:outerShdw>
                </a:effectLst>
              </a:rPr>
              <a:t>Gulf of Mexico</a:t>
            </a:r>
            <a:endParaRPr lang="en-US" sz="2400" dirty="0">
              <a:solidFill>
                <a:srgbClr val="2F0AB6"/>
              </a:solidFill>
              <a:effectLst>
                <a:outerShdw dist="25400" dir="5400000" algn="ctr" rotWithShape="0">
                  <a:schemeClr val="tx1"/>
                </a:outerShdw>
              </a:effectLst>
            </a:endParaRPr>
          </a:p>
        </p:txBody>
      </p:sp>
      <p:sp>
        <p:nvSpPr>
          <p:cNvPr id="35" name="Freeform 34"/>
          <p:cNvSpPr/>
          <p:nvPr/>
        </p:nvSpPr>
        <p:spPr>
          <a:xfrm>
            <a:off x="1524000" y="4800600"/>
            <a:ext cx="6096000" cy="1607820"/>
          </a:xfrm>
          <a:custGeom>
            <a:avLst/>
            <a:gdLst>
              <a:gd name="connsiteX0" fmla="*/ 0 w 6096000"/>
              <a:gd name="connsiteY0" fmla="*/ 519430 h 1607820"/>
              <a:gd name="connsiteX1" fmla="*/ 129540 w 6096000"/>
              <a:gd name="connsiteY1" fmla="*/ 648970 h 1607820"/>
              <a:gd name="connsiteX2" fmla="*/ 266700 w 6096000"/>
              <a:gd name="connsiteY2" fmla="*/ 763270 h 1607820"/>
              <a:gd name="connsiteX3" fmla="*/ 426720 w 6096000"/>
              <a:gd name="connsiteY3" fmla="*/ 748030 h 1607820"/>
              <a:gd name="connsiteX4" fmla="*/ 678180 w 6096000"/>
              <a:gd name="connsiteY4" fmla="*/ 580390 h 1607820"/>
              <a:gd name="connsiteX5" fmla="*/ 975360 w 6096000"/>
              <a:gd name="connsiteY5" fmla="*/ 519430 h 1607820"/>
              <a:gd name="connsiteX6" fmla="*/ 1379220 w 6096000"/>
              <a:gd name="connsiteY6" fmla="*/ 504190 h 1607820"/>
              <a:gd name="connsiteX7" fmla="*/ 1630680 w 6096000"/>
              <a:gd name="connsiteY7" fmla="*/ 557530 h 1607820"/>
              <a:gd name="connsiteX8" fmla="*/ 1729740 w 6096000"/>
              <a:gd name="connsiteY8" fmla="*/ 519430 h 1607820"/>
              <a:gd name="connsiteX9" fmla="*/ 1943100 w 6096000"/>
              <a:gd name="connsiteY9" fmla="*/ 519430 h 1607820"/>
              <a:gd name="connsiteX10" fmla="*/ 2133600 w 6096000"/>
              <a:gd name="connsiteY10" fmla="*/ 542290 h 1607820"/>
              <a:gd name="connsiteX11" fmla="*/ 2255520 w 6096000"/>
              <a:gd name="connsiteY11" fmla="*/ 626110 h 1607820"/>
              <a:gd name="connsiteX12" fmla="*/ 2392680 w 6096000"/>
              <a:gd name="connsiteY12" fmla="*/ 656590 h 1607820"/>
              <a:gd name="connsiteX13" fmla="*/ 2484120 w 6096000"/>
              <a:gd name="connsiteY13" fmla="*/ 763270 h 1607820"/>
              <a:gd name="connsiteX14" fmla="*/ 2583180 w 6096000"/>
              <a:gd name="connsiteY14" fmla="*/ 770890 h 1607820"/>
              <a:gd name="connsiteX15" fmla="*/ 2598420 w 6096000"/>
              <a:gd name="connsiteY15" fmla="*/ 839470 h 1607820"/>
              <a:gd name="connsiteX16" fmla="*/ 2590800 w 6096000"/>
              <a:gd name="connsiteY16" fmla="*/ 946150 h 1607820"/>
              <a:gd name="connsiteX17" fmla="*/ 2674620 w 6096000"/>
              <a:gd name="connsiteY17" fmla="*/ 938530 h 1607820"/>
              <a:gd name="connsiteX18" fmla="*/ 2689860 w 6096000"/>
              <a:gd name="connsiteY18" fmla="*/ 991870 h 1607820"/>
              <a:gd name="connsiteX19" fmla="*/ 2804160 w 6096000"/>
              <a:gd name="connsiteY19" fmla="*/ 877570 h 1607820"/>
              <a:gd name="connsiteX20" fmla="*/ 3025140 w 6096000"/>
              <a:gd name="connsiteY20" fmla="*/ 877570 h 1607820"/>
              <a:gd name="connsiteX21" fmla="*/ 3063240 w 6096000"/>
              <a:gd name="connsiteY21" fmla="*/ 1037590 h 1607820"/>
              <a:gd name="connsiteX22" fmla="*/ 3131820 w 6096000"/>
              <a:gd name="connsiteY22" fmla="*/ 1022350 h 1607820"/>
              <a:gd name="connsiteX23" fmla="*/ 3337560 w 6096000"/>
              <a:gd name="connsiteY23" fmla="*/ 1098550 h 1607820"/>
              <a:gd name="connsiteX24" fmla="*/ 3528060 w 6096000"/>
              <a:gd name="connsiteY24" fmla="*/ 1205230 h 1607820"/>
              <a:gd name="connsiteX25" fmla="*/ 3573780 w 6096000"/>
              <a:gd name="connsiteY25" fmla="*/ 1395730 h 1607820"/>
              <a:gd name="connsiteX26" fmla="*/ 3695700 w 6096000"/>
              <a:gd name="connsiteY26" fmla="*/ 1456690 h 1607820"/>
              <a:gd name="connsiteX27" fmla="*/ 3855720 w 6096000"/>
              <a:gd name="connsiteY27" fmla="*/ 1464310 h 1607820"/>
              <a:gd name="connsiteX28" fmla="*/ 3916680 w 6096000"/>
              <a:gd name="connsiteY28" fmla="*/ 1593850 h 1607820"/>
              <a:gd name="connsiteX29" fmla="*/ 4008120 w 6096000"/>
              <a:gd name="connsiteY29" fmla="*/ 1548130 h 1607820"/>
              <a:gd name="connsiteX30" fmla="*/ 3985260 w 6096000"/>
              <a:gd name="connsiteY30" fmla="*/ 1289050 h 1607820"/>
              <a:gd name="connsiteX31" fmla="*/ 3931920 w 6096000"/>
              <a:gd name="connsiteY31" fmla="*/ 1083310 h 1607820"/>
              <a:gd name="connsiteX32" fmla="*/ 4023360 w 6096000"/>
              <a:gd name="connsiteY32" fmla="*/ 854710 h 1607820"/>
              <a:gd name="connsiteX33" fmla="*/ 4168140 w 6096000"/>
              <a:gd name="connsiteY33" fmla="*/ 709930 h 1607820"/>
              <a:gd name="connsiteX34" fmla="*/ 4351020 w 6096000"/>
              <a:gd name="connsiteY34" fmla="*/ 626110 h 1607820"/>
              <a:gd name="connsiteX35" fmla="*/ 4442460 w 6096000"/>
              <a:gd name="connsiteY35" fmla="*/ 572770 h 1607820"/>
              <a:gd name="connsiteX36" fmla="*/ 4328160 w 6096000"/>
              <a:gd name="connsiteY36" fmla="*/ 527050 h 1607820"/>
              <a:gd name="connsiteX37" fmla="*/ 4137660 w 6096000"/>
              <a:gd name="connsiteY37" fmla="*/ 534670 h 1607820"/>
              <a:gd name="connsiteX38" fmla="*/ 4122420 w 6096000"/>
              <a:gd name="connsiteY38" fmla="*/ 458470 h 1607820"/>
              <a:gd name="connsiteX39" fmla="*/ 3939540 w 6096000"/>
              <a:gd name="connsiteY39" fmla="*/ 466090 h 1607820"/>
              <a:gd name="connsiteX40" fmla="*/ 3817620 w 6096000"/>
              <a:gd name="connsiteY40" fmla="*/ 488950 h 1607820"/>
              <a:gd name="connsiteX41" fmla="*/ 3787140 w 6096000"/>
              <a:gd name="connsiteY41" fmla="*/ 412750 h 1607820"/>
              <a:gd name="connsiteX42" fmla="*/ 3893820 w 6096000"/>
              <a:gd name="connsiteY42" fmla="*/ 336550 h 1607820"/>
              <a:gd name="connsiteX43" fmla="*/ 4107180 w 6096000"/>
              <a:gd name="connsiteY43" fmla="*/ 306070 h 1607820"/>
              <a:gd name="connsiteX44" fmla="*/ 4183380 w 6096000"/>
              <a:gd name="connsiteY44" fmla="*/ 260350 h 1607820"/>
              <a:gd name="connsiteX45" fmla="*/ 4213860 w 6096000"/>
              <a:gd name="connsiteY45" fmla="*/ 168910 h 1607820"/>
              <a:gd name="connsiteX46" fmla="*/ 4282440 w 6096000"/>
              <a:gd name="connsiteY46" fmla="*/ 222250 h 1607820"/>
              <a:gd name="connsiteX47" fmla="*/ 4541520 w 6096000"/>
              <a:gd name="connsiteY47" fmla="*/ 123190 h 1607820"/>
              <a:gd name="connsiteX48" fmla="*/ 4625340 w 6096000"/>
              <a:gd name="connsiteY48" fmla="*/ 92710 h 1607820"/>
              <a:gd name="connsiteX49" fmla="*/ 4770120 w 6096000"/>
              <a:gd name="connsiteY49" fmla="*/ 115570 h 1607820"/>
              <a:gd name="connsiteX50" fmla="*/ 4968240 w 6096000"/>
              <a:gd name="connsiteY50" fmla="*/ 16510 h 1607820"/>
              <a:gd name="connsiteX51" fmla="*/ 5029200 w 6096000"/>
              <a:gd name="connsiteY51" fmla="*/ 16510 h 1607820"/>
              <a:gd name="connsiteX52" fmla="*/ 5120640 w 6096000"/>
              <a:gd name="connsiteY52" fmla="*/ 77470 h 1607820"/>
              <a:gd name="connsiteX53" fmla="*/ 5189220 w 6096000"/>
              <a:gd name="connsiteY53" fmla="*/ 39370 h 1607820"/>
              <a:gd name="connsiteX54" fmla="*/ 5410200 w 6096000"/>
              <a:gd name="connsiteY54" fmla="*/ 69850 h 1607820"/>
              <a:gd name="connsiteX55" fmla="*/ 5524500 w 6096000"/>
              <a:gd name="connsiteY55" fmla="*/ 92710 h 1607820"/>
              <a:gd name="connsiteX56" fmla="*/ 5608320 w 6096000"/>
              <a:gd name="connsiteY56" fmla="*/ 184150 h 1607820"/>
              <a:gd name="connsiteX57" fmla="*/ 5775960 w 6096000"/>
              <a:gd name="connsiteY57" fmla="*/ 107950 h 1607820"/>
              <a:gd name="connsiteX58" fmla="*/ 5859780 w 6096000"/>
              <a:gd name="connsiteY58" fmla="*/ 16510 h 1607820"/>
              <a:gd name="connsiteX59" fmla="*/ 6096000 w 6096000"/>
              <a:gd name="connsiteY59" fmla="*/ 62230 h 160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96000" h="1607820">
                <a:moveTo>
                  <a:pt x="0" y="519430"/>
                </a:moveTo>
                <a:cubicBezTo>
                  <a:pt x="42545" y="563880"/>
                  <a:pt x="85090" y="608330"/>
                  <a:pt x="129540" y="648970"/>
                </a:cubicBezTo>
                <a:cubicBezTo>
                  <a:pt x="173990" y="689610"/>
                  <a:pt x="217170" y="746760"/>
                  <a:pt x="266700" y="763270"/>
                </a:cubicBezTo>
                <a:cubicBezTo>
                  <a:pt x="316230" y="779780"/>
                  <a:pt x="358140" y="778510"/>
                  <a:pt x="426720" y="748030"/>
                </a:cubicBezTo>
                <a:cubicBezTo>
                  <a:pt x="495300" y="717550"/>
                  <a:pt x="586740" y="618490"/>
                  <a:pt x="678180" y="580390"/>
                </a:cubicBezTo>
                <a:cubicBezTo>
                  <a:pt x="769620" y="542290"/>
                  <a:pt x="858520" y="532130"/>
                  <a:pt x="975360" y="519430"/>
                </a:cubicBezTo>
                <a:cubicBezTo>
                  <a:pt x="1092200" y="506730"/>
                  <a:pt x="1270000" y="497840"/>
                  <a:pt x="1379220" y="504190"/>
                </a:cubicBezTo>
                <a:cubicBezTo>
                  <a:pt x="1488440" y="510540"/>
                  <a:pt x="1572260" y="554990"/>
                  <a:pt x="1630680" y="557530"/>
                </a:cubicBezTo>
                <a:cubicBezTo>
                  <a:pt x="1689100" y="560070"/>
                  <a:pt x="1677670" y="525780"/>
                  <a:pt x="1729740" y="519430"/>
                </a:cubicBezTo>
                <a:cubicBezTo>
                  <a:pt x="1781810" y="513080"/>
                  <a:pt x="1875790" y="515620"/>
                  <a:pt x="1943100" y="519430"/>
                </a:cubicBezTo>
                <a:cubicBezTo>
                  <a:pt x="2010410" y="523240"/>
                  <a:pt x="2081530" y="524510"/>
                  <a:pt x="2133600" y="542290"/>
                </a:cubicBezTo>
                <a:cubicBezTo>
                  <a:pt x="2185670" y="560070"/>
                  <a:pt x="2212340" y="607060"/>
                  <a:pt x="2255520" y="626110"/>
                </a:cubicBezTo>
                <a:cubicBezTo>
                  <a:pt x="2298700" y="645160"/>
                  <a:pt x="2354580" y="633730"/>
                  <a:pt x="2392680" y="656590"/>
                </a:cubicBezTo>
                <a:cubicBezTo>
                  <a:pt x="2430780" y="679450"/>
                  <a:pt x="2452370" y="744220"/>
                  <a:pt x="2484120" y="763270"/>
                </a:cubicBezTo>
                <a:cubicBezTo>
                  <a:pt x="2515870" y="782320"/>
                  <a:pt x="2564130" y="758190"/>
                  <a:pt x="2583180" y="770890"/>
                </a:cubicBezTo>
                <a:cubicBezTo>
                  <a:pt x="2602230" y="783590"/>
                  <a:pt x="2597150" y="810260"/>
                  <a:pt x="2598420" y="839470"/>
                </a:cubicBezTo>
                <a:cubicBezTo>
                  <a:pt x="2599690" y="868680"/>
                  <a:pt x="2578100" y="929640"/>
                  <a:pt x="2590800" y="946150"/>
                </a:cubicBezTo>
                <a:cubicBezTo>
                  <a:pt x="2603500" y="962660"/>
                  <a:pt x="2658110" y="930910"/>
                  <a:pt x="2674620" y="938530"/>
                </a:cubicBezTo>
                <a:cubicBezTo>
                  <a:pt x="2691130" y="946150"/>
                  <a:pt x="2668270" y="1002030"/>
                  <a:pt x="2689860" y="991870"/>
                </a:cubicBezTo>
                <a:cubicBezTo>
                  <a:pt x="2711450" y="981710"/>
                  <a:pt x="2748280" y="896620"/>
                  <a:pt x="2804160" y="877570"/>
                </a:cubicBezTo>
                <a:cubicBezTo>
                  <a:pt x="2860040" y="858520"/>
                  <a:pt x="2981960" y="850900"/>
                  <a:pt x="3025140" y="877570"/>
                </a:cubicBezTo>
                <a:cubicBezTo>
                  <a:pt x="3068320" y="904240"/>
                  <a:pt x="3045460" y="1013460"/>
                  <a:pt x="3063240" y="1037590"/>
                </a:cubicBezTo>
                <a:cubicBezTo>
                  <a:pt x="3081020" y="1061720"/>
                  <a:pt x="3086100" y="1012190"/>
                  <a:pt x="3131820" y="1022350"/>
                </a:cubicBezTo>
                <a:cubicBezTo>
                  <a:pt x="3177540" y="1032510"/>
                  <a:pt x="3271520" y="1068070"/>
                  <a:pt x="3337560" y="1098550"/>
                </a:cubicBezTo>
                <a:cubicBezTo>
                  <a:pt x="3403600" y="1129030"/>
                  <a:pt x="3488690" y="1155700"/>
                  <a:pt x="3528060" y="1205230"/>
                </a:cubicBezTo>
                <a:cubicBezTo>
                  <a:pt x="3567430" y="1254760"/>
                  <a:pt x="3545840" y="1353820"/>
                  <a:pt x="3573780" y="1395730"/>
                </a:cubicBezTo>
                <a:cubicBezTo>
                  <a:pt x="3601720" y="1437640"/>
                  <a:pt x="3648710" y="1445260"/>
                  <a:pt x="3695700" y="1456690"/>
                </a:cubicBezTo>
                <a:cubicBezTo>
                  <a:pt x="3742690" y="1468120"/>
                  <a:pt x="3818890" y="1441450"/>
                  <a:pt x="3855720" y="1464310"/>
                </a:cubicBezTo>
                <a:cubicBezTo>
                  <a:pt x="3892550" y="1487170"/>
                  <a:pt x="3891280" y="1579880"/>
                  <a:pt x="3916680" y="1593850"/>
                </a:cubicBezTo>
                <a:cubicBezTo>
                  <a:pt x="3942080" y="1607820"/>
                  <a:pt x="3996690" y="1598930"/>
                  <a:pt x="4008120" y="1548130"/>
                </a:cubicBezTo>
                <a:cubicBezTo>
                  <a:pt x="4019550" y="1497330"/>
                  <a:pt x="3997960" y="1366520"/>
                  <a:pt x="3985260" y="1289050"/>
                </a:cubicBezTo>
                <a:cubicBezTo>
                  <a:pt x="3972560" y="1211580"/>
                  <a:pt x="3925570" y="1155700"/>
                  <a:pt x="3931920" y="1083310"/>
                </a:cubicBezTo>
                <a:cubicBezTo>
                  <a:pt x="3938270" y="1010920"/>
                  <a:pt x="3983990" y="916940"/>
                  <a:pt x="4023360" y="854710"/>
                </a:cubicBezTo>
                <a:cubicBezTo>
                  <a:pt x="4062730" y="792480"/>
                  <a:pt x="4113530" y="748030"/>
                  <a:pt x="4168140" y="709930"/>
                </a:cubicBezTo>
                <a:cubicBezTo>
                  <a:pt x="4222750" y="671830"/>
                  <a:pt x="4305300" y="648970"/>
                  <a:pt x="4351020" y="626110"/>
                </a:cubicBezTo>
                <a:cubicBezTo>
                  <a:pt x="4396740" y="603250"/>
                  <a:pt x="4446270" y="589280"/>
                  <a:pt x="4442460" y="572770"/>
                </a:cubicBezTo>
                <a:cubicBezTo>
                  <a:pt x="4438650" y="556260"/>
                  <a:pt x="4378960" y="533400"/>
                  <a:pt x="4328160" y="527050"/>
                </a:cubicBezTo>
                <a:cubicBezTo>
                  <a:pt x="4277360" y="520700"/>
                  <a:pt x="4171950" y="546100"/>
                  <a:pt x="4137660" y="534670"/>
                </a:cubicBezTo>
                <a:cubicBezTo>
                  <a:pt x="4103370" y="523240"/>
                  <a:pt x="4155440" y="469900"/>
                  <a:pt x="4122420" y="458470"/>
                </a:cubicBezTo>
                <a:cubicBezTo>
                  <a:pt x="4089400" y="447040"/>
                  <a:pt x="3990340" y="461010"/>
                  <a:pt x="3939540" y="466090"/>
                </a:cubicBezTo>
                <a:cubicBezTo>
                  <a:pt x="3888740" y="471170"/>
                  <a:pt x="3843020" y="497840"/>
                  <a:pt x="3817620" y="488950"/>
                </a:cubicBezTo>
                <a:cubicBezTo>
                  <a:pt x="3792220" y="480060"/>
                  <a:pt x="3774440" y="438150"/>
                  <a:pt x="3787140" y="412750"/>
                </a:cubicBezTo>
                <a:cubicBezTo>
                  <a:pt x="3799840" y="387350"/>
                  <a:pt x="3840480" y="354330"/>
                  <a:pt x="3893820" y="336550"/>
                </a:cubicBezTo>
                <a:cubicBezTo>
                  <a:pt x="3947160" y="318770"/>
                  <a:pt x="4058920" y="318770"/>
                  <a:pt x="4107180" y="306070"/>
                </a:cubicBezTo>
                <a:cubicBezTo>
                  <a:pt x="4155440" y="293370"/>
                  <a:pt x="4165600" y="283210"/>
                  <a:pt x="4183380" y="260350"/>
                </a:cubicBezTo>
                <a:cubicBezTo>
                  <a:pt x="4201160" y="237490"/>
                  <a:pt x="4197350" y="175260"/>
                  <a:pt x="4213860" y="168910"/>
                </a:cubicBezTo>
                <a:cubicBezTo>
                  <a:pt x="4230370" y="162560"/>
                  <a:pt x="4227830" y="229870"/>
                  <a:pt x="4282440" y="222250"/>
                </a:cubicBezTo>
                <a:cubicBezTo>
                  <a:pt x="4337050" y="214630"/>
                  <a:pt x="4484370" y="144780"/>
                  <a:pt x="4541520" y="123190"/>
                </a:cubicBezTo>
                <a:cubicBezTo>
                  <a:pt x="4598670" y="101600"/>
                  <a:pt x="4587240" y="93980"/>
                  <a:pt x="4625340" y="92710"/>
                </a:cubicBezTo>
                <a:cubicBezTo>
                  <a:pt x="4663440" y="91440"/>
                  <a:pt x="4712970" y="128270"/>
                  <a:pt x="4770120" y="115570"/>
                </a:cubicBezTo>
                <a:cubicBezTo>
                  <a:pt x="4827270" y="102870"/>
                  <a:pt x="4925060" y="33020"/>
                  <a:pt x="4968240" y="16510"/>
                </a:cubicBezTo>
                <a:cubicBezTo>
                  <a:pt x="5011420" y="0"/>
                  <a:pt x="5003800" y="6350"/>
                  <a:pt x="5029200" y="16510"/>
                </a:cubicBezTo>
                <a:cubicBezTo>
                  <a:pt x="5054600" y="26670"/>
                  <a:pt x="5093970" y="73660"/>
                  <a:pt x="5120640" y="77470"/>
                </a:cubicBezTo>
                <a:cubicBezTo>
                  <a:pt x="5147310" y="81280"/>
                  <a:pt x="5140960" y="40640"/>
                  <a:pt x="5189220" y="39370"/>
                </a:cubicBezTo>
                <a:cubicBezTo>
                  <a:pt x="5237480" y="38100"/>
                  <a:pt x="5354320" y="60960"/>
                  <a:pt x="5410200" y="69850"/>
                </a:cubicBezTo>
                <a:cubicBezTo>
                  <a:pt x="5466080" y="78740"/>
                  <a:pt x="5491480" y="73660"/>
                  <a:pt x="5524500" y="92710"/>
                </a:cubicBezTo>
                <a:cubicBezTo>
                  <a:pt x="5557520" y="111760"/>
                  <a:pt x="5566410" y="181610"/>
                  <a:pt x="5608320" y="184150"/>
                </a:cubicBezTo>
                <a:cubicBezTo>
                  <a:pt x="5650230" y="186690"/>
                  <a:pt x="5734050" y="135890"/>
                  <a:pt x="5775960" y="107950"/>
                </a:cubicBezTo>
                <a:cubicBezTo>
                  <a:pt x="5817870" y="80010"/>
                  <a:pt x="5806440" y="24130"/>
                  <a:pt x="5859780" y="16510"/>
                </a:cubicBezTo>
                <a:cubicBezTo>
                  <a:pt x="5913120" y="8890"/>
                  <a:pt x="6004560" y="35560"/>
                  <a:pt x="6096000" y="62230"/>
                </a:cubicBezTo>
              </a:path>
            </a:pathLst>
          </a:custGeom>
          <a:ln w="38100">
            <a:solidFill>
              <a:srgbClr val="00B05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41"/>
          <p:cNvSpPr txBox="1"/>
          <p:nvPr/>
        </p:nvSpPr>
        <p:spPr>
          <a:xfrm>
            <a:off x="3657600" y="609600"/>
            <a:ext cx="2667000" cy="707886"/>
          </a:xfrm>
          <a:prstGeom prst="rect">
            <a:avLst/>
          </a:prstGeom>
          <a:noFill/>
          <a:ln>
            <a:noFill/>
          </a:ln>
        </p:spPr>
        <p:txBody>
          <a:bodyPr wrap="square" rtlCol="0">
            <a:spAutoFit/>
          </a:bodyPr>
          <a:lstStyle/>
          <a:p>
            <a:r>
              <a:rPr lang="en-US" sz="4000" dirty="0" smtClean="0">
                <a:ln w="19050">
                  <a:solidFill>
                    <a:schemeClr val="tx1"/>
                  </a:solidFill>
                </a:ln>
                <a:solidFill>
                  <a:srgbClr val="00CC99"/>
                </a:solidFill>
              </a:rPr>
              <a:t>: 1764-1772</a:t>
            </a:r>
          </a:p>
        </p:txBody>
      </p:sp>
      <p:sp>
        <p:nvSpPr>
          <p:cNvPr id="12" name="5-Point Star 11"/>
          <p:cNvSpPr/>
          <p:nvPr/>
        </p:nvSpPr>
        <p:spPr>
          <a:xfrm>
            <a:off x="4572000" y="5257800"/>
            <a:ext cx="3810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TextBox 17"/>
          <p:cNvSpPr txBox="1"/>
          <p:nvPr/>
        </p:nvSpPr>
        <p:spPr>
          <a:xfrm>
            <a:off x="0" y="1295400"/>
            <a:ext cx="8382000" cy="584775"/>
          </a:xfrm>
          <a:prstGeom prst="rect">
            <a:avLst/>
          </a:prstGeom>
        </p:spPr>
        <p:txBody>
          <a:bodyPr wrap="square" rtlCol="0">
            <a:spAutoFit/>
          </a:bodyPr>
          <a:lstStyle/>
          <a:p>
            <a:r>
              <a:rPr lang="en-US" sz="3200" b="1" dirty="0" smtClean="0">
                <a:solidFill>
                  <a:srgbClr val="009A72"/>
                </a:solidFill>
                <a:effectLst>
                  <a:outerShdw dist="50800" dir="7200000" algn="ctr" rotWithShape="0">
                    <a:schemeClr val="tx1"/>
                  </a:outerShdw>
                </a:effectLst>
                <a:latin typeface="Tempus Sans ITC" pitchFamily="82" charset="0"/>
              </a:rPr>
              <a:t> Where do they come from?</a:t>
            </a:r>
            <a:endParaRPr lang="en-US" sz="3200" b="1" dirty="0">
              <a:solidFill>
                <a:srgbClr val="009A72"/>
              </a:solidFill>
              <a:effectLst>
                <a:outerShdw dist="50800" dir="7200000" algn="ctr" rotWithShape="0">
                  <a:schemeClr val="tx1"/>
                </a:outerShdw>
              </a:effectLst>
              <a:latin typeface="Tempus Sans ITC" pitchFamily="82" charset="0"/>
            </a:endParaRPr>
          </a:p>
        </p:txBody>
      </p:sp>
      <p:sp useBgFill="1">
        <p:nvSpPr>
          <p:cNvPr id="19" name="TextBox 18"/>
          <p:cNvSpPr txBox="1"/>
          <p:nvPr/>
        </p:nvSpPr>
        <p:spPr>
          <a:xfrm>
            <a:off x="0" y="1828800"/>
            <a:ext cx="8001000" cy="523220"/>
          </a:xfrm>
          <a:prstGeom prst="rect">
            <a:avLst/>
          </a:prstGeom>
        </p:spPr>
        <p:txBody>
          <a:bodyPr wrap="square" rtlCol="0">
            <a:spAutoFit/>
          </a:bodyPr>
          <a:lstStyle/>
          <a:p>
            <a:r>
              <a:rPr lang="en-US" sz="2800" b="1" dirty="0" smtClean="0">
                <a:solidFill>
                  <a:srgbClr val="009A72"/>
                </a:solidFill>
                <a:effectLst>
                  <a:outerShdw dist="50800" dir="7200000" algn="ctr" rotWithShape="0">
                    <a:schemeClr val="tx1"/>
                  </a:outerShdw>
                </a:effectLst>
                <a:latin typeface="Tempus Sans ITC" pitchFamily="82" charset="0"/>
              </a:rPr>
              <a:t>    1764: Nova Scotia</a:t>
            </a:r>
            <a:endParaRPr lang="en-US" sz="2800" b="1" dirty="0">
              <a:solidFill>
                <a:srgbClr val="009A72"/>
              </a:solidFill>
              <a:effectLst>
                <a:outerShdw dist="50800" dir="7200000" algn="ctr" rotWithShape="0">
                  <a:schemeClr val="tx1"/>
                </a:outerShdw>
              </a:effectLst>
              <a:latin typeface="Tempus Sans ITC" pitchFamily="82" charset="0"/>
            </a:endParaRPr>
          </a:p>
        </p:txBody>
      </p:sp>
      <p:pic>
        <p:nvPicPr>
          <p:cNvPr id="15" name="Picture 2" descr="https://www.louisiana101.com/i-bour.gif"/>
          <p:cNvPicPr>
            <a:picLocks noChangeAspect="1" noChangeArrowheads="1"/>
          </p:cNvPicPr>
          <p:nvPr/>
        </p:nvPicPr>
        <p:blipFill>
          <a:blip r:embed="rId3"/>
          <a:srcRect r="9226" b="4335"/>
          <a:stretch>
            <a:fillRect/>
          </a:stretch>
        </p:blipFill>
        <p:spPr bwMode="auto">
          <a:xfrm rot="1515928">
            <a:off x="6421823" y="1055955"/>
            <a:ext cx="2018013" cy="1264933"/>
          </a:xfrm>
          <a:prstGeom prst="rect">
            <a:avLst/>
          </a:prstGeom>
          <a:noFill/>
        </p:spPr>
      </p:pic>
      <p:sp useBgFill="1">
        <p:nvSpPr>
          <p:cNvPr id="28" name="TextBox 27"/>
          <p:cNvSpPr txBox="1"/>
          <p:nvPr/>
        </p:nvSpPr>
        <p:spPr>
          <a:xfrm>
            <a:off x="0" y="2286000"/>
            <a:ext cx="6324600" cy="523220"/>
          </a:xfrm>
          <a:prstGeom prst="rect">
            <a:avLst/>
          </a:prstGeom>
        </p:spPr>
        <p:txBody>
          <a:bodyPr wrap="square" rtlCol="0">
            <a:spAutoFit/>
          </a:bodyPr>
          <a:lstStyle/>
          <a:p>
            <a:r>
              <a:rPr lang="en-US" sz="2800" b="1" dirty="0" smtClean="0">
                <a:solidFill>
                  <a:srgbClr val="009A72"/>
                </a:solidFill>
                <a:effectLst>
                  <a:outerShdw dist="50800" dir="7200000" algn="ctr" rotWithShape="0">
                    <a:schemeClr val="tx1"/>
                  </a:outerShdw>
                </a:effectLst>
                <a:latin typeface="Tempus Sans ITC" pitchFamily="82" charset="0"/>
              </a:rPr>
              <a:t>        ‘</a:t>
            </a:r>
            <a:r>
              <a:rPr lang="en-US" sz="2800" b="1" dirty="0" err="1" smtClean="0">
                <a:solidFill>
                  <a:srgbClr val="009A72"/>
                </a:solidFill>
                <a:effectLst>
                  <a:outerShdw dist="50800" dir="7200000" algn="ctr" rotWithShape="0">
                    <a:schemeClr val="tx1"/>
                  </a:outerShdw>
                </a:effectLst>
                <a:latin typeface="Tempus Sans ITC" pitchFamily="82" charset="0"/>
              </a:rPr>
              <a:t>Beausoleil</a:t>
            </a:r>
            <a:r>
              <a:rPr lang="en-US" sz="2800" b="1" dirty="0" smtClean="0">
                <a:solidFill>
                  <a:srgbClr val="009A72"/>
                </a:solidFill>
                <a:effectLst>
                  <a:outerShdw dist="50800" dir="7200000" algn="ctr" rotWithShape="0">
                    <a:schemeClr val="tx1"/>
                  </a:outerShdw>
                </a:effectLst>
                <a:latin typeface="Tempus Sans ITC" pitchFamily="82" charset="0"/>
              </a:rPr>
              <a:t>’ released from prison</a:t>
            </a:r>
            <a:endParaRPr lang="en-US" sz="2800" b="1" dirty="0">
              <a:solidFill>
                <a:srgbClr val="009A72"/>
              </a:solidFill>
              <a:effectLst>
                <a:outerShdw dist="50800" dir="7200000" algn="ctr" rotWithShape="0">
                  <a:schemeClr val="tx1"/>
                </a:outerShdw>
              </a:effectLst>
              <a:latin typeface="Tempus Sans ITC" pitchFamily="82" charset="0"/>
            </a:endParaRPr>
          </a:p>
        </p:txBody>
      </p:sp>
      <p:sp useBgFill="1">
        <p:nvSpPr>
          <p:cNvPr id="29" name="TextBox 28"/>
          <p:cNvSpPr txBox="1"/>
          <p:nvPr/>
        </p:nvSpPr>
        <p:spPr>
          <a:xfrm>
            <a:off x="0" y="2743200"/>
            <a:ext cx="6324600" cy="523220"/>
          </a:xfrm>
          <a:prstGeom prst="rect">
            <a:avLst/>
          </a:prstGeom>
        </p:spPr>
        <p:txBody>
          <a:bodyPr wrap="square" rtlCol="0">
            <a:spAutoFit/>
          </a:bodyPr>
          <a:lstStyle/>
          <a:p>
            <a:r>
              <a:rPr lang="en-US" sz="2800" b="1" dirty="0" smtClean="0">
                <a:solidFill>
                  <a:srgbClr val="009A72"/>
                </a:solidFill>
                <a:effectLst>
                  <a:outerShdw dist="50800" dir="7200000" algn="ctr" rotWithShape="0">
                    <a:schemeClr val="tx1"/>
                  </a:outerShdw>
                </a:effectLst>
                <a:latin typeface="Tempus Sans ITC" pitchFamily="82" charset="0"/>
              </a:rPr>
              <a:t>        hires a ship to sail to Illinois</a:t>
            </a:r>
            <a:endParaRPr lang="en-US" sz="2800" b="1" dirty="0">
              <a:solidFill>
                <a:srgbClr val="009A72"/>
              </a:solidFill>
              <a:effectLst>
                <a:outerShdw dist="50800" dir="7200000" algn="ctr" rotWithShape="0">
                  <a:schemeClr val="tx1"/>
                </a:outerShdw>
              </a:effectLst>
              <a:latin typeface="Tempus Sans ITC" pitchFamily="82" charset="0"/>
            </a:endParaRPr>
          </a:p>
        </p:txBody>
      </p:sp>
      <p:sp useBgFill="1">
        <p:nvSpPr>
          <p:cNvPr id="30" name="TextBox 29"/>
          <p:cNvSpPr txBox="1"/>
          <p:nvPr/>
        </p:nvSpPr>
        <p:spPr>
          <a:xfrm>
            <a:off x="0" y="3200400"/>
            <a:ext cx="6324600" cy="523220"/>
          </a:xfrm>
          <a:prstGeom prst="rect">
            <a:avLst/>
          </a:prstGeom>
        </p:spPr>
        <p:txBody>
          <a:bodyPr wrap="square" rtlCol="0">
            <a:spAutoFit/>
          </a:bodyPr>
          <a:lstStyle/>
          <a:p>
            <a:r>
              <a:rPr lang="en-US" sz="2800" b="1" dirty="0" smtClean="0">
                <a:solidFill>
                  <a:srgbClr val="009A72"/>
                </a:solidFill>
                <a:effectLst>
                  <a:outerShdw dist="50800" dir="7200000" algn="ctr" rotWithShape="0">
                    <a:schemeClr val="tx1"/>
                  </a:outerShdw>
                </a:effectLst>
                <a:latin typeface="Tempus Sans ITC" pitchFamily="82" charset="0"/>
              </a:rPr>
              <a:t>        wife dies in St. </a:t>
            </a:r>
            <a:r>
              <a:rPr lang="en-US" sz="2800" b="1" dirty="0" err="1" smtClean="0">
                <a:solidFill>
                  <a:srgbClr val="009A72"/>
                </a:solidFill>
                <a:effectLst>
                  <a:outerShdw dist="50800" dir="7200000" algn="ctr" rotWithShape="0">
                    <a:schemeClr val="tx1"/>
                  </a:outerShdw>
                </a:effectLst>
                <a:latin typeface="Tempus Sans ITC" pitchFamily="82" charset="0"/>
              </a:rPr>
              <a:t>Domingue</a:t>
            </a:r>
            <a:endParaRPr lang="en-US" sz="2800" b="1" dirty="0" smtClean="0">
              <a:solidFill>
                <a:srgbClr val="009A72"/>
              </a:solidFill>
              <a:effectLst>
                <a:outerShdw dist="50800" dir="7200000" algn="ctr" rotWithShape="0">
                  <a:schemeClr val="tx1"/>
                </a:outerShdw>
              </a:effectLst>
              <a:latin typeface="Tempus Sans ITC" pitchFamily="82" charset="0"/>
            </a:endParaRPr>
          </a:p>
        </p:txBody>
      </p:sp>
      <p:pic>
        <p:nvPicPr>
          <p:cNvPr id="34" name="Picture 4" descr="C:\Users\Sandra\AppData\Local\Microsoft\Windows\INetCache\IE\51KKD49H\SailingShip12[1].png"/>
          <p:cNvPicPr>
            <a:picLocks noChangeAspect="1" noChangeArrowheads="1"/>
          </p:cNvPicPr>
          <p:nvPr/>
        </p:nvPicPr>
        <p:blipFill>
          <a:blip r:embed="rId4" cstate="print"/>
          <a:srcRect r="20000" b="-296"/>
          <a:stretch>
            <a:fillRect/>
          </a:stretch>
        </p:blipFill>
        <p:spPr bwMode="auto">
          <a:xfrm rot="953250">
            <a:off x="9242128" y="4443451"/>
            <a:ext cx="1415277" cy="914400"/>
          </a:xfrm>
          <a:prstGeom prst="rect">
            <a:avLst/>
          </a:prstGeom>
          <a:noFill/>
        </p:spPr>
      </p:pic>
      <p:sp>
        <p:nvSpPr>
          <p:cNvPr id="36" name="Oval 35"/>
          <p:cNvSpPr/>
          <p:nvPr/>
        </p:nvSpPr>
        <p:spPr>
          <a:xfrm rot="2808075">
            <a:off x="3332545" y="4807327"/>
            <a:ext cx="1035296" cy="810571"/>
          </a:xfrm>
          <a:prstGeom prst="ellipse">
            <a:avLst/>
          </a:prstGeom>
          <a:solidFill>
            <a:srgbClr val="FF0000">
              <a:alpha val="6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6288024" y="685800"/>
            <a:ext cx="2779776" cy="3585865"/>
            <a:chOff x="6190488" y="685800"/>
            <a:chExt cx="2779776" cy="3585865"/>
          </a:xfrm>
        </p:grpSpPr>
        <p:pic>
          <p:nvPicPr>
            <p:cNvPr id="27" name="Picture 2" descr="Image result for beausoleil broussard"/>
            <p:cNvPicPr>
              <a:picLocks noChangeAspect="1" noChangeArrowheads="1"/>
            </p:cNvPicPr>
            <p:nvPr/>
          </p:nvPicPr>
          <p:blipFill>
            <a:blip r:embed="rId5"/>
            <a:srcRect/>
            <a:stretch>
              <a:fillRect/>
            </a:stretch>
          </p:blipFill>
          <p:spPr bwMode="auto">
            <a:xfrm>
              <a:off x="6248400" y="685800"/>
              <a:ext cx="2661818" cy="3124200"/>
            </a:xfrm>
            <a:prstGeom prst="rect">
              <a:avLst/>
            </a:prstGeom>
            <a:noFill/>
            <a:ln w="50800">
              <a:solidFill>
                <a:schemeClr val="accent6">
                  <a:lumMod val="50000"/>
                </a:schemeClr>
              </a:solidFill>
            </a:ln>
          </p:spPr>
        </p:pic>
        <p:sp>
          <p:nvSpPr>
            <p:cNvPr id="31" name="TextBox 30"/>
            <p:cNvSpPr txBox="1"/>
            <p:nvPr/>
          </p:nvSpPr>
          <p:spPr>
            <a:xfrm>
              <a:off x="6190488" y="3810000"/>
              <a:ext cx="2779776" cy="461665"/>
            </a:xfrm>
            <a:prstGeom prst="rect">
              <a:avLst/>
            </a:prstGeom>
            <a:solidFill>
              <a:schemeClr val="accent6">
                <a:lumMod val="50000"/>
              </a:schemeClr>
            </a:solidFill>
          </p:spPr>
          <p:txBody>
            <a:bodyPr wrap="square" rtlCol="0">
              <a:spAutoFit/>
            </a:bodyPr>
            <a:lstStyle/>
            <a:p>
              <a:pPr algn="ctr"/>
              <a:r>
                <a:rPr lang="en-US" sz="2400" b="1" dirty="0" smtClean="0">
                  <a:solidFill>
                    <a:schemeClr val="bg1"/>
                  </a:solidFill>
                </a:rPr>
                <a:t>Joseph Broussard</a:t>
              </a:r>
              <a:endParaRPr lang="en-US" sz="2400" b="1" dirty="0">
                <a:solidFill>
                  <a:schemeClr val="bg1"/>
                </a:solidFill>
              </a:endParaRPr>
            </a:p>
          </p:txBody>
        </p:sp>
      </p:grpSp>
      <p:sp useBgFill="1">
        <p:nvSpPr>
          <p:cNvPr id="40" name="TextBox 39"/>
          <p:cNvSpPr txBox="1"/>
          <p:nvPr/>
        </p:nvSpPr>
        <p:spPr>
          <a:xfrm>
            <a:off x="0" y="3657600"/>
            <a:ext cx="6248400" cy="523220"/>
          </a:xfrm>
          <a:prstGeom prst="rect">
            <a:avLst/>
          </a:prstGeom>
        </p:spPr>
        <p:txBody>
          <a:bodyPr wrap="square" rtlCol="0">
            <a:spAutoFit/>
          </a:bodyPr>
          <a:lstStyle/>
          <a:p>
            <a:r>
              <a:rPr lang="en-US" sz="2800" b="1" dirty="0" smtClean="0">
                <a:solidFill>
                  <a:srgbClr val="009A72"/>
                </a:solidFill>
                <a:effectLst>
                  <a:outerShdw dist="50800" dir="7200000" algn="ctr" rotWithShape="0">
                    <a:schemeClr val="tx1"/>
                  </a:outerShdw>
                </a:effectLst>
                <a:latin typeface="Tempus Sans ITC" pitchFamily="82" charset="0"/>
              </a:rPr>
              <a:t>        continue to New Orleans</a:t>
            </a:r>
            <a:endParaRPr lang="en-US" sz="2800" b="1" dirty="0">
              <a:solidFill>
                <a:srgbClr val="009A72"/>
              </a:solidFill>
              <a:effectLst>
                <a:outerShdw dist="50800" dir="7200000" algn="ctr" rotWithShape="0">
                  <a:schemeClr val="tx1"/>
                </a:outerShdw>
              </a:effectLst>
              <a:latin typeface="Tempus Sans ITC" pitchFamily="82" charset="0"/>
            </a:endParaRPr>
          </a:p>
        </p:txBody>
      </p:sp>
      <p:pic>
        <p:nvPicPr>
          <p:cNvPr id="1026" name="Picture 2"/>
          <p:cNvPicPr>
            <a:picLocks noChangeAspect="1" noChangeArrowheads="1"/>
          </p:cNvPicPr>
          <p:nvPr/>
        </p:nvPicPr>
        <p:blipFill>
          <a:blip r:embed="rId6"/>
          <a:srcRect/>
          <a:stretch>
            <a:fillRect/>
          </a:stretch>
        </p:blipFill>
        <p:spPr bwMode="auto">
          <a:xfrm>
            <a:off x="5181600" y="2969498"/>
            <a:ext cx="3962400" cy="3888502"/>
          </a:xfrm>
          <a:prstGeom prst="rect">
            <a:avLst/>
          </a:prstGeom>
          <a:noFill/>
          <a:ln w="9525">
            <a:noFill/>
            <a:miter lim="800000"/>
            <a:headEnd/>
            <a:tailEnd/>
          </a:ln>
          <a:effectLst/>
        </p:spPr>
      </p:pic>
      <p:sp>
        <p:nvSpPr>
          <p:cNvPr id="23" name="Oval 22"/>
          <p:cNvSpPr/>
          <p:nvPr/>
        </p:nvSpPr>
        <p:spPr>
          <a:xfrm>
            <a:off x="8305800" y="39624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6400800" y="4038600"/>
            <a:ext cx="2057400" cy="2733675"/>
          </a:xfrm>
          <a:custGeom>
            <a:avLst/>
            <a:gdLst>
              <a:gd name="connsiteX0" fmla="*/ 1816100 w 1825625"/>
              <a:gd name="connsiteY0" fmla="*/ 0 h 2371725"/>
              <a:gd name="connsiteX1" fmla="*/ 1797050 w 1825625"/>
              <a:gd name="connsiteY1" fmla="*/ 190500 h 2371725"/>
              <a:gd name="connsiteX2" fmla="*/ 1644650 w 1825625"/>
              <a:gd name="connsiteY2" fmla="*/ 495300 h 2371725"/>
              <a:gd name="connsiteX3" fmla="*/ 1473200 w 1825625"/>
              <a:gd name="connsiteY3" fmla="*/ 704850 h 2371725"/>
              <a:gd name="connsiteX4" fmla="*/ 1511300 w 1825625"/>
              <a:gd name="connsiteY4" fmla="*/ 1066800 h 2371725"/>
              <a:gd name="connsiteX5" fmla="*/ 1435100 w 1825625"/>
              <a:gd name="connsiteY5" fmla="*/ 1371600 h 2371725"/>
              <a:gd name="connsiteX6" fmla="*/ 1206500 w 1825625"/>
              <a:gd name="connsiteY6" fmla="*/ 1543050 h 2371725"/>
              <a:gd name="connsiteX7" fmla="*/ 1225550 w 1825625"/>
              <a:gd name="connsiteY7" fmla="*/ 1828800 h 2371725"/>
              <a:gd name="connsiteX8" fmla="*/ 1320800 w 1825625"/>
              <a:gd name="connsiteY8" fmla="*/ 2019300 h 2371725"/>
              <a:gd name="connsiteX9" fmla="*/ 1320800 w 1825625"/>
              <a:gd name="connsiteY9" fmla="*/ 2190750 h 2371725"/>
              <a:gd name="connsiteX10" fmla="*/ 1187450 w 1825625"/>
              <a:gd name="connsiteY10" fmla="*/ 2324100 h 2371725"/>
              <a:gd name="connsiteX11" fmla="*/ 958850 w 1825625"/>
              <a:gd name="connsiteY11" fmla="*/ 2362200 h 2371725"/>
              <a:gd name="connsiteX12" fmla="*/ 863600 w 1825625"/>
              <a:gd name="connsiteY12" fmla="*/ 2266950 h 2371725"/>
              <a:gd name="connsiteX13" fmla="*/ 615950 w 1825625"/>
              <a:gd name="connsiteY13" fmla="*/ 2247900 h 2371725"/>
              <a:gd name="connsiteX14" fmla="*/ 482600 w 1825625"/>
              <a:gd name="connsiteY14" fmla="*/ 2133600 h 2371725"/>
              <a:gd name="connsiteX15" fmla="*/ 292100 w 1825625"/>
              <a:gd name="connsiteY15" fmla="*/ 2076450 h 2371725"/>
              <a:gd name="connsiteX16" fmla="*/ 158750 w 1825625"/>
              <a:gd name="connsiteY16" fmla="*/ 2000250 h 2371725"/>
              <a:gd name="connsiteX17" fmla="*/ 63500 w 1825625"/>
              <a:gd name="connsiteY17" fmla="*/ 1943100 h 2371725"/>
              <a:gd name="connsiteX18" fmla="*/ 25400 w 1825625"/>
              <a:gd name="connsiteY18" fmla="*/ 1638300 h 2371725"/>
              <a:gd name="connsiteX19" fmla="*/ 215900 w 1825625"/>
              <a:gd name="connsiteY19" fmla="*/ 1333500 h 2371725"/>
              <a:gd name="connsiteX20" fmla="*/ 177800 w 1825625"/>
              <a:gd name="connsiteY20" fmla="*/ 1085850 h 237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25625" h="2371725">
                <a:moveTo>
                  <a:pt x="1816100" y="0"/>
                </a:moveTo>
                <a:cubicBezTo>
                  <a:pt x="1820862" y="53975"/>
                  <a:pt x="1825625" y="107950"/>
                  <a:pt x="1797050" y="190500"/>
                </a:cubicBezTo>
                <a:cubicBezTo>
                  <a:pt x="1768475" y="273050"/>
                  <a:pt x="1698625" y="409575"/>
                  <a:pt x="1644650" y="495300"/>
                </a:cubicBezTo>
                <a:cubicBezTo>
                  <a:pt x="1590675" y="581025"/>
                  <a:pt x="1495425" y="609600"/>
                  <a:pt x="1473200" y="704850"/>
                </a:cubicBezTo>
                <a:cubicBezTo>
                  <a:pt x="1450975" y="800100"/>
                  <a:pt x="1517650" y="955675"/>
                  <a:pt x="1511300" y="1066800"/>
                </a:cubicBezTo>
                <a:cubicBezTo>
                  <a:pt x="1504950" y="1177925"/>
                  <a:pt x="1485900" y="1292225"/>
                  <a:pt x="1435100" y="1371600"/>
                </a:cubicBezTo>
                <a:cubicBezTo>
                  <a:pt x="1384300" y="1450975"/>
                  <a:pt x="1241425" y="1466850"/>
                  <a:pt x="1206500" y="1543050"/>
                </a:cubicBezTo>
                <a:cubicBezTo>
                  <a:pt x="1171575" y="1619250"/>
                  <a:pt x="1206500" y="1749425"/>
                  <a:pt x="1225550" y="1828800"/>
                </a:cubicBezTo>
                <a:cubicBezTo>
                  <a:pt x="1244600" y="1908175"/>
                  <a:pt x="1304925" y="1958975"/>
                  <a:pt x="1320800" y="2019300"/>
                </a:cubicBezTo>
                <a:cubicBezTo>
                  <a:pt x="1336675" y="2079625"/>
                  <a:pt x="1343025" y="2139950"/>
                  <a:pt x="1320800" y="2190750"/>
                </a:cubicBezTo>
                <a:cubicBezTo>
                  <a:pt x="1298575" y="2241550"/>
                  <a:pt x="1247775" y="2295525"/>
                  <a:pt x="1187450" y="2324100"/>
                </a:cubicBezTo>
                <a:cubicBezTo>
                  <a:pt x="1127125" y="2352675"/>
                  <a:pt x="1012825" y="2371725"/>
                  <a:pt x="958850" y="2362200"/>
                </a:cubicBezTo>
                <a:cubicBezTo>
                  <a:pt x="904875" y="2352675"/>
                  <a:pt x="920750" y="2286000"/>
                  <a:pt x="863600" y="2266950"/>
                </a:cubicBezTo>
                <a:cubicBezTo>
                  <a:pt x="806450" y="2247900"/>
                  <a:pt x="679450" y="2270125"/>
                  <a:pt x="615950" y="2247900"/>
                </a:cubicBezTo>
                <a:cubicBezTo>
                  <a:pt x="552450" y="2225675"/>
                  <a:pt x="536575" y="2162175"/>
                  <a:pt x="482600" y="2133600"/>
                </a:cubicBezTo>
                <a:cubicBezTo>
                  <a:pt x="428625" y="2105025"/>
                  <a:pt x="346075" y="2098675"/>
                  <a:pt x="292100" y="2076450"/>
                </a:cubicBezTo>
                <a:cubicBezTo>
                  <a:pt x="238125" y="2054225"/>
                  <a:pt x="196850" y="2022475"/>
                  <a:pt x="158750" y="2000250"/>
                </a:cubicBezTo>
                <a:cubicBezTo>
                  <a:pt x="120650" y="1978025"/>
                  <a:pt x="85725" y="2003425"/>
                  <a:pt x="63500" y="1943100"/>
                </a:cubicBezTo>
                <a:cubicBezTo>
                  <a:pt x="41275" y="1882775"/>
                  <a:pt x="0" y="1739900"/>
                  <a:pt x="25400" y="1638300"/>
                </a:cubicBezTo>
                <a:cubicBezTo>
                  <a:pt x="50800" y="1536700"/>
                  <a:pt x="190500" y="1425575"/>
                  <a:pt x="215900" y="1333500"/>
                </a:cubicBezTo>
                <a:cubicBezTo>
                  <a:pt x="241300" y="1241425"/>
                  <a:pt x="209550" y="1163637"/>
                  <a:pt x="177800" y="1085850"/>
                </a:cubicBezTo>
              </a:path>
            </a:pathLst>
          </a:custGeom>
          <a:ln w="63500">
            <a:solidFill>
              <a:srgbClr val="FF0000"/>
            </a:solidFill>
            <a:prstDash val="sysDot"/>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Oval 24"/>
          <p:cNvSpPr/>
          <p:nvPr/>
        </p:nvSpPr>
        <p:spPr>
          <a:xfrm>
            <a:off x="6553200" y="52578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7696973" y="4038600"/>
            <a:ext cx="761227" cy="2708469"/>
          </a:xfrm>
          <a:custGeom>
            <a:avLst/>
            <a:gdLst>
              <a:gd name="connsiteX0" fmla="*/ 1816100 w 1825625"/>
              <a:gd name="connsiteY0" fmla="*/ 0 h 2371725"/>
              <a:gd name="connsiteX1" fmla="*/ 1797050 w 1825625"/>
              <a:gd name="connsiteY1" fmla="*/ 190500 h 2371725"/>
              <a:gd name="connsiteX2" fmla="*/ 1644650 w 1825625"/>
              <a:gd name="connsiteY2" fmla="*/ 495300 h 2371725"/>
              <a:gd name="connsiteX3" fmla="*/ 1473200 w 1825625"/>
              <a:gd name="connsiteY3" fmla="*/ 704850 h 2371725"/>
              <a:gd name="connsiteX4" fmla="*/ 1511300 w 1825625"/>
              <a:gd name="connsiteY4" fmla="*/ 1066800 h 2371725"/>
              <a:gd name="connsiteX5" fmla="*/ 1435100 w 1825625"/>
              <a:gd name="connsiteY5" fmla="*/ 1371600 h 2371725"/>
              <a:gd name="connsiteX6" fmla="*/ 1206500 w 1825625"/>
              <a:gd name="connsiteY6" fmla="*/ 1543050 h 2371725"/>
              <a:gd name="connsiteX7" fmla="*/ 1225550 w 1825625"/>
              <a:gd name="connsiteY7" fmla="*/ 1828800 h 2371725"/>
              <a:gd name="connsiteX8" fmla="*/ 1320800 w 1825625"/>
              <a:gd name="connsiteY8" fmla="*/ 2019300 h 2371725"/>
              <a:gd name="connsiteX9" fmla="*/ 1320800 w 1825625"/>
              <a:gd name="connsiteY9" fmla="*/ 2190750 h 2371725"/>
              <a:gd name="connsiteX10" fmla="*/ 1187450 w 1825625"/>
              <a:gd name="connsiteY10" fmla="*/ 2324100 h 2371725"/>
              <a:gd name="connsiteX11" fmla="*/ 958850 w 1825625"/>
              <a:gd name="connsiteY11" fmla="*/ 2362200 h 2371725"/>
              <a:gd name="connsiteX12" fmla="*/ 863600 w 1825625"/>
              <a:gd name="connsiteY12" fmla="*/ 2266950 h 2371725"/>
              <a:gd name="connsiteX13" fmla="*/ 615950 w 1825625"/>
              <a:gd name="connsiteY13" fmla="*/ 2247900 h 2371725"/>
              <a:gd name="connsiteX14" fmla="*/ 482600 w 1825625"/>
              <a:gd name="connsiteY14" fmla="*/ 2133600 h 2371725"/>
              <a:gd name="connsiteX15" fmla="*/ 292100 w 1825625"/>
              <a:gd name="connsiteY15" fmla="*/ 2076450 h 2371725"/>
              <a:gd name="connsiteX16" fmla="*/ 158750 w 1825625"/>
              <a:gd name="connsiteY16" fmla="*/ 2000250 h 2371725"/>
              <a:gd name="connsiteX17" fmla="*/ 63500 w 1825625"/>
              <a:gd name="connsiteY17" fmla="*/ 1943100 h 2371725"/>
              <a:gd name="connsiteX18" fmla="*/ 25400 w 1825625"/>
              <a:gd name="connsiteY18" fmla="*/ 1638300 h 2371725"/>
              <a:gd name="connsiteX19" fmla="*/ 215900 w 1825625"/>
              <a:gd name="connsiteY19" fmla="*/ 1333500 h 2371725"/>
              <a:gd name="connsiteX20" fmla="*/ 177800 w 1825625"/>
              <a:gd name="connsiteY20" fmla="*/ 1085850 h 2371725"/>
              <a:gd name="connsiteX0" fmla="*/ 1816100 w 1825625"/>
              <a:gd name="connsiteY0" fmla="*/ 0 h 2374900"/>
              <a:gd name="connsiteX1" fmla="*/ 1797050 w 1825625"/>
              <a:gd name="connsiteY1" fmla="*/ 190500 h 2374900"/>
              <a:gd name="connsiteX2" fmla="*/ 1644650 w 1825625"/>
              <a:gd name="connsiteY2" fmla="*/ 495300 h 2374900"/>
              <a:gd name="connsiteX3" fmla="*/ 1473200 w 1825625"/>
              <a:gd name="connsiteY3" fmla="*/ 704850 h 2374900"/>
              <a:gd name="connsiteX4" fmla="*/ 1511300 w 1825625"/>
              <a:gd name="connsiteY4" fmla="*/ 1066800 h 2374900"/>
              <a:gd name="connsiteX5" fmla="*/ 1435100 w 1825625"/>
              <a:gd name="connsiteY5" fmla="*/ 1371600 h 2374900"/>
              <a:gd name="connsiteX6" fmla="*/ 1206500 w 1825625"/>
              <a:gd name="connsiteY6" fmla="*/ 1543050 h 2374900"/>
              <a:gd name="connsiteX7" fmla="*/ 1225550 w 1825625"/>
              <a:gd name="connsiteY7" fmla="*/ 1828800 h 2374900"/>
              <a:gd name="connsiteX8" fmla="*/ 1320800 w 1825625"/>
              <a:gd name="connsiteY8" fmla="*/ 2019300 h 2374900"/>
              <a:gd name="connsiteX9" fmla="*/ 1320800 w 1825625"/>
              <a:gd name="connsiteY9" fmla="*/ 2190750 h 2374900"/>
              <a:gd name="connsiteX10" fmla="*/ 1187450 w 1825625"/>
              <a:gd name="connsiteY10" fmla="*/ 2324100 h 2374900"/>
              <a:gd name="connsiteX11" fmla="*/ 958850 w 1825625"/>
              <a:gd name="connsiteY11" fmla="*/ 2362200 h 2374900"/>
              <a:gd name="connsiteX12" fmla="*/ 615950 w 1825625"/>
              <a:gd name="connsiteY12" fmla="*/ 2247900 h 2374900"/>
              <a:gd name="connsiteX13" fmla="*/ 482600 w 1825625"/>
              <a:gd name="connsiteY13" fmla="*/ 2133600 h 2374900"/>
              <a:gd name="connsiteX14" fmla="*/ 292100 w 1825625"/>
              <a:gd name="connsiteY14" fmla="*/ 2076450 h 2374900"/>
              <a:gd name="connsiteX15" fmla="*/ 158750 w 1825625"/>
              <a:gd name="connsiteY15" fmla="*/ 2000250 h 2374900"/>
              <a:gd name="connsiteX16" fmla="*/ 63500 w 1825625"/>
              <a:gd name="connsiteY16" fmla="*/ 1943100 h 2374900"/>
              <a:gd name="connsiteX17" fmla="*/ 25400 w 1825625"/>
              <a:gd name="connsiteY17" fmla="*/ 1638300 h 2374900"/>
              <a:gd name="connsiteX18" fmla="*/ 215900 w 1825625"/>
              <a:gd name="connsiteY18" fmla="*/ 1333500 h 2374900"/>
              <a:gd name="connsiteX19" fmla="*/ 177800 w 1825625"/>
              <a:gd name="connsiteY19" fmla="*/ 1085850 h 2374900"/>
              <a:gd name="connsiteX0" fmla="*/ 1816100 w 1825625"/>
              <a:gd name="connsiteY0" fmla="*/ 0 h 2393950"/>
              <a:gd name="connsiteX1" fmla="*/ 1797050 w 1825625"/>
              <a:gd name="connsiteY1" fmla="*/ 190500 h 2393950"/>
              <a:gd name="connsiteX2" fmla="*/ 1644650 w 1825625"/>
              <a:gd name="connsiteY2" fmla="*/ 495300 h 2393950"/>
              <a:gd name="connsiteX3" fmla="*/ 1473200 w 1825625"/>
              <a:gd name="connsiteY3" fmla="*/ 704850 h 2393950"/>
              <a:gd name="connsiteX4" fmla="*/ 1511300 w 1825625"/>
              <a:gd name="connsiteY4" fmla="*/ 1066800 h 2393950"/>
              <a:gd name="connsiteX5" fmla="*/ 1435100 w 1825625"/>
              <a:gd name="connsiteY5" fmla="*/ 1371600 h 2393950"/>
              <a:gd name="connsiteX6" fmla="*/ 1206500 w 1825625"/>
              <a:gd name="connsiteY6" fmla="*/ 1543050 h 2393950"/>
              <a:gd name="connsiteX7" fmla="*/ 1225550 w 1825625"/>
              <a:gd name="connsiteY7" fmla="*/ 1828800 h 2393950"/>
              <a:gd name="connsiteX8" fmla="*/ 1320800 w 1825625"/>
              <a:gd name="connsiteY8" fmla="*/ 2019300 h 2393950"/>
              <a:gd name="connsiteX9" fmla="*/ 1320800 w 1825625"/>
              <a:gd name="connsiteY9" fmla="*/ 2190750 h 2393950"/>
              <a:gd name="connsiteX10" fmla="*/ 1187450 w 1825625"/>
              <a:gd name="connsiteY10" fmla="*/ 2324100 h 2393950"/>
              <a:gd name="connsiteX11" fmla="*/ 958850 w 1825625"/>
              <a:gd name="connsiteY11" fmla="*/ 2362200 h 2393950"/>
              <a:gd name="connsiteX12" fmla="*/ 482600 w 1825625"/>
              <a:gd name="connsiteY12" fmla="*/ 2133600 h 2393950"/>
              <a:gd name="connsiteX13" fmla="*/ 292100 w 1825625"/>
              <a:gd name="connsiteY13" fmla="*/ 2076450 h 2393950"/>
              <a:gd name="connsiteX14" fmla="*/ 158750 w 1825625"/>
              <a:gd name="connsiteY14" fmla="*/ 2000250 h 2393950"/>
              <a:gd name="connsiteX15" fmla="*/ 63500 w 1825625"/>
              <a:gd name="connsiteY15" fmla="*/ 1943100 h 2393950"/>
              <a:gd name="connsiteX16" fmla="*/ 25400 w 1825625"/>
              <a:gd name="connsiteY16" fmla="*/ 1638300 h 2393950"/>
              <a:gd name="connsiteX17" fmla="*/ 215900 w 1825625"/>
              <a:gd name="connsiteY17" fmla="*/ 1333500 h 2393950"/>
              <a:gd name="connsiteX18" fmla="*/ 177800 w 1825625"/>
              <a:gd name="connsiteY18" fmla="*/ 1085850 h 2393950"/>
              <a:gd name="connsiteX0" fmla="*/ 1816100 w 1825625"/>
              <a:gd name="connsiteY0" fmla="*/ 0 h 2393950"/>
              <a:gd name="connsiteX1" fmla="*/ 1797050 w 1825625"/>
              <a:gd name="connsiteY1" fmla="*/ 190500 h 2393950"/>
              <a:gd name="connsiteX2" fmla="*/ 1644650 w 1825625"/>
              <a:gd name="connsiteY2" fmla="*/ 495300 h 2393950"/>
              <a:gd name="connsiteX3" fmla="*/ 1473200 w 1825625"/>
              <a:gd name="connsiteY3" fmla="*/ 704850 h 2393950"/>
              <a:gd name="connsiteX4" fmla="*/ 1511300 w 1825625"/>
              <a:gd name="connsiteY4" fmla="*/ 1066800 h 2393950"/>
              <a:gd name="connsiteX5" fmla="*/ 1435100 w 1825625"/>
              <a:gd name="connsiteY5" fmla="*/ 1371600 h 2393950"/>
              <a:gd name="connsiteX6" fmla="*/ 1206500 w 1825625"/>
              <a:gd name="connsiteY6" fmla="*/ 1543050 h 2393950"/>
              <a:gd name="connsiteX7" fmla="*/ 1225550 w 1825625"/>
              <a:gd name="connsiteY7" fmla="*/ 1828800 h 2393950"/>
              <a:gd name="connsiteX8" fmla="*/ 1320800 w 1825625"/>
              <a:gd name="connsiteY8" fmla="*/ 2019300 h 2393950"/>
              <a:gd name="connsiteX9" fmla="*/ 1320800 w 1825625"/>
              <a:gd name="connsiteY9" fmla="*/ 2190750 h 2393950"/>
              <a:gd name="connsiteX10" fmla="*/ 1187450 w 1825625"/>
              <a:gd name="connsiteY10" fmla="*/ 2324100 h 2393950"/>
              <a:gd name="connsiteX11" fmla="*/ 958850 w 1825625"/>
              <a:gd name="connsiteY11" fmla="*/ 2362200 h 2393950"/>
              <a:gd name="connsiteX12" fmla="*/ 482600 w 1825625"/>
              <a:gd name="connsiteY12" fmla="*/ 2133600 h 2393950"/>
              <a:gd name="connsiteX13" fmla="*/ 292100 w 1825625"/>
              <a:gd name="connsiteY13" fmla="*/ 2076450 h 2393950"/>
              <a:gd name="connsiteX14" fmla="*/ 158750 w 1825625"/>
              <a:gd name="connsiteY14" fmla="*/ 2000250 h 2393950"/>
              <a:gd name="connsiteX15" fmla="*/ 63500 w 1825625"/>
              <a:gd name="connsiteY15" fmla="*/ 1943100 h 2393950"/>
              <a:gd name="connsiteX16" fmla="*/ 25400 w 1825625"/>
              <a:gd name="connsiteY16" fmla="*/ 1638300 h 2393950"/>
              <a:gd name="connsiteX17" fmla="*/ 215900 w 1825625"/>
              <a:gd name="connsiteY17" fmla="*/ 1333500 h 2393950"/>
              <a:gd name="connsiteX0" fmla="*/ 1816100 w 1825625"/>
              <a:gd name="connsiteY0" fmla="*/ 0 h 2393950"/>
              <a:gd name="connsiteX1" fmla="*/ 1797050 w 1825625"/>
              <a:gd name="connsiteY1" fmla="*/ 190500 h 2393950"/>
              <a:gd name="connsiteX2" fmla="*/ 1644650 w 1825625"/>
              <a:gd name="connsiteY2" fmla="*/ 495300 h 2393950"/>
              <a:gd name="connsiteX3" fmla="*/ 1473200 w 1825625"/>
              <a:gd name="connsiteY3" fmla="*/ 704850 h 2393950"/>
              <a:gd name="connsiteX4" fmla="*/ 1511300 w 1825625"/>
              <a:gd name="connsiteY4" fmla="*/ 1066800 h 2393950"/>
              <a:gd name="connsiteX5" fmla="*/ 1435100 w 1825625"/>
              <a:gd name="connsiteY5" fmla="*/ 1371600 h 2393950"/>
              <a:gd name="connsiteX6" fmla="*/ 1206500 w 1825625"/>
              <a:gd name="connsiteY6" fmla="*/ 1543050 h 2393950"/>
              <a:gd name="connsiteX7" fmla="*/ 1225550 w 1825625"/>
              <a:gd name="connsiteY7" fmla="*/ 1828800 h 2393950"/>
              <a:gd name="connsiteX8" fmla="*/ 1320800 w 1825625"/>
              <a:gd name="connsiteY8" fmla="*/ 2019300 h 2393950"/>
              <a:gd name="connsiteX9" fmla="*/ 1320800 w 1825625"/>
              <a:gd name="connsiteY9" fmla="*/ 2190750 h 2393950"/>
              <a:gd name="connsiteX10" fmla="*/ 1187450 w 1825625"/>
              <a:gd name="connsiteY10" fmla="*/ 2324100 h 2393950"/>
              <a:gd name="connsiteX11" fmla="*/ 958850 w 1825625"/>
              <a:gd name="connsiteY11" fmla="*/ 2362200 h 2393950"/>
              <a:gd name="connsiteX12" fmla="*/ 482600 w 1825625"/>
              <a:gd name="connsiteY12" fmla="*/ 2133600 h 2393950"/>
              <a:gd name="connsiteX13" fmla="*/ 292100 w 1825625"/>
              <a:gd name="connsiteY13" fmla="*/ 2076450 h 2393950"/>
              <a:gd name="connsiteX14" fmla="*/ 63500 w 1825625"/>
              <a:gd name="connsiteY14" fmla="*/ 1943100 h 2393950"/>
              <a:gd name="connsiteX15" fmla="*/ 25400 w 1825625"/>
              <a:gd name="connsiteY15" fmla="*/ 1638300 h 2393950"/>
              <a:gd name="connsiteX16" fmla="*/ 215900 w 1825625"/>
              <a:gd name="connsiteY16" fmla="*/ 1333500 h 2393950"/>
              <a:gd name="connsiteX0" fmla="*/ 1816100 w 1825625"/>
              <a:gd name="connsiteY0" fmla="*/ 0 h 2393950"/>
              <a:gd name="connsiteX1" fmla="*/ 1797050 w 1825625"/>
              <a:gd name="connsiteY1" fmla="*/ 190500 h 2393950"/>
              <a:gd name="connsiteX2" fmla="*/ 1644650 w 1825625"/>
              <a:gd name="connsiteY2" fmla="*/ 495300 h 2393950"/>
              <a:gd name="connsiteX3" fmla="*/ 1473200 w 1825625"/>
              <a:gd name="connsiteY3" fmla="*/ 704850 h 2393950"/>
              <a:gd name="connsiteX4" fmla="*/ 1511300 w 1825625"/>
              <a:gd name="connsiteY4" fmla="*/ 1066800 h 2393950"/>
              <a:gd name="connsiteX5" fmla="*/ 1435100 w 1825625"/>
              <a:gd name="connsiteY5" fmla="*/ 1371600 h 2393950"/>
              <a:gd name="connsiteX6" fmla="*/ 1206500 w 1825625"/>
              <a:gd name="connsiteY6" fmla="*/ 1543050 h 2393950"/>
              <a:gd name="connsiteX7" fmla="*/ 1225550 w 1825625"/>
              <a:gd name="connsiteY7" fmla="*/ 1828800 h 2393950"/>
              <a:gd name="connsiteX8" fmla="*/ 1320800 w 1825625"/>
              <a:gd name="connsiteY8" fmla="*/ 2019300 h 2393950"/>
              <a:gd name="connsiteX9" fmla="*/ 1320800 w 1825625"/>
              <a:gd name="connsiteY9" fmla="*/ 2190750 h 2393950"/>
              <a:gd name="connsiteX10" fmla="*/ 1187450 w 1825625"/>
              <a:gd name="connsiteY10" fmla="*/ 2324100 h 2393950"/>
              <a:gd name="connsiteX11" fmla="*/ 958850 w 1825625"/>
              <a:gd name="connsiteY11" fmla="*/ 2362200 h 2393950"/>
              <a:gd name="connsiteX12" fmla="*/ 482600 w 1825625"/>
              <a:gd name="connsiteY12" fmla="*/ 2133600 h 2393950"/>
              <a:gd name="connsiteX13" fmla="*/ 292100 w 1825625"/>
              <a:gd name="connsiteY13" fmla="*/ 2076450 h 2393950"/>
              <a:gd name="connsiteX14" fmla="*/ 63500 w 1825625"/>
              <a:gd name="connsiteY14" fmla="*/ 1943100 h 2393950"/>
              <a:gd name="connsiteX15" fmla="*/ 25400 w 1825625"/>
              <a:gd name="connsiteY15" fmla="*/ 1638300 h 2393950"/>
              <a:gd name="connsiteX0" fmla="*/ 1816100 w 1825625"/>
              <a:gd name="connsiteY0" fmla="*/ 0 h 2393950"/>
              <a:gd name="connsiteX1" fmla="*/ 1797050 w 1825625"/>
              <a:gd name="connsiteY1" fmla="*/ 190500 h 2393950"/>
              <a:gd name="connsiteX2" fmla="*/ 1644650 w 1825625"/>
              <a:gd name="connsiteY2" fmla="*/ 495300 h 2393950"/>
              <a:gd name="connsiteX3" fmla="*/ 1473200 w 1825625"/>
              <a:gd name="connsiteY3" fmla="*/ 704850 h 2393950"/>
              <a:gd name="connsiteX4" fmla="*/ 1511300 w 1825625"/>
              <a:gd name="connsiteY4" fmla="*/ 1066800 h 2393950"/>
              <a:gd name="connsiteX5" fmla="*/ 1435100 w 1825625"/>
              <a:gd name="connsiteY5" fmla="*/ 1371600 h 2393950"/>
              <a:gd name="connsiteX6" fmla="*/ 1206500 w 1825625"/>
              <a:gd name="connsiteY6" fmla="*/ 1543050 h 2393950"/>
              <a:gd name="connsiteX7" fmla="*/ 1225550 w 1825625"/>
              <a:gd name="connsiteY7" fmla="*/ 1828800 h 2393950"/>
              <a:gd name="connsiteX8" fmla="*/ 1320800 w 1825625"/>
              <a:gd name="connsiteY8" fmla="*/ 2019300 h 2393950"/>
              <a:gd name="connsiteX9" fmla="*/ 1187450 w 1825625"/>
              <a:gd name="connsiteY9" fmla="*/ 2324100 h 2393950"/>
              <a:gd name="connsiteX10" fmla="*/ 958850 w 1825625"/>
              <a:gd name="connsiteY10" fmla="*/ 2362200 h 2393950"/>
              <a:gd name="connsiteX11" fmla="*/ 482600 w 1825625"/>
              <a:gd name="connsiteY11" fmla="*/ 2133600 h 2393950"/>
              <a:gd name="connsiteX12" fmla="*/ 292100 w 1825625"/>
              <a:gd name="connsiteY12" fmla="*/ 2076450 h 2393950"/>
              <a:gd name="connsiteX13" fmla="*/ 63500 w 1825625"/>
              <a:gd name="connsiteY13" fmla="*/ 1943100 h 2393950"/>
              <a:gd name="connsiteX14" fmla="*/ 25400 w 1825625"/>
              <a:gd name="connsiteY14" fmla="*/ 1638300 h 2393950"/>
              <a:gd name="connsiteX0" fmla="*/ 1816100 w 1825625"/>
              <a:gd name="connsiteY0" fmla="*/ 0 h 2381250"/>
              <a:gd name="connsiteX1" fmla="*/ 1797050 w 1825625"/>
              <a:gd name="connsiteY1" fmla="*/ 190500 h 2381250"/>
              <a:gd name="connsiteX2" fmla="*/ 1644650 w 1825625"/>
              <a:gd name="connsiteY2" fmla="*/ 495300 h 2381250"/>
              <a:gd name="connsiteX3" fmla="*/ 1473200 w 1825625"/>
              <a:gd name="connsiteY3" fmla="*/ 704850 h 2381250"/>
              <a:gd name="connsiteX4" fmla="*/ 1511300 w 1825625"/>
              <a:gd name="connsiteY4" fmla="*/ 1066800 h 2381250"/>
              <a:gd name="connsiteX5" fmla="*/ 1435100 w 1825625"/>
              <a:gd name="connsiteY5" fmla="*/ 1371600 h 2381250"/>
              <a:gd name="connsiteX6" fmla="*/ 1206500 w 1825625"/>
              <a:gd name="connsiteY6" fmla="*/ 1543050 h 2381250"/>
              <a:gd name="connsiteX7" fmla="*/ 1225550 w 1825625"/>
              <a:gd name="connsiteY7" fmla="*/ 1828800 h 2381250"/>
              <a:gd name="connsiteX8" fmla="*/ 1320800 w 1825625"/>
              <a:gd name="connsiteY8" fmla="*/ 2019300 h 2381250"/>
              <a:gd name="connsiteX9" fmla="*/ 958850 w 1825625"/>
              <a:gd name="connsiteY9" fmla="*/ 2362200 h 2381250"/>
              <a:gd name="connsiteX10" fmla="*/ 482600 w 1825625"/>
              <a:gd name="connsiteY10" fmla="*/ 2133600 h 2381250"/>
              <a:gd name="connsiteX11" fmla="*/ 292100 w 1825625"/>
              <a:gd name="connsiteY11" fmla="*/ 2076450 h 2381250"/>
              <a:gd name="connsiteX12" fmla="*/ 63500 w 1825625"/>
              <a:gd name="connsiteY12" fmla="*/ 1943100 h 2381250"/>
              <a:gd name="connsiteX13" fmla="*/ 25400 w 1825625"/>
              <a:gd name="connsiteY13" fmla="*/ 1638300 h 2381250"/>
              <a:gd name="connsiteX0" fmla="*/ 1816100 w 1825625"/>
              <a:gd name="connsiteY0" fmla="*/ 0 h 2143125"/>
              <a:gd name="connsiteX1" fmla="*/ 1797050 w 1825625"/>
              <a:gd name="connsiteY1" fmla="*/ 190500 h 2143125"/>
              <a:gd name="connsiteX2" fmla="*/ 1644650 w 1825625"/>
              <a:gd name="connsiteY2" fmla="*/ 495300 h 2143125"/>
              <a:gd name="connsiteX3" fmla="*/ 1473200 w 1825625"/>
              <a:gd name="connsiteY3" fmla="*/ 704850 h 2143125"/>
              <a:gd name="connsiteX4" fmla="*/ 1511300 w 1825625"/>
              <a:gd name="connsiteY4" fmla="*/ 1066800 h 2143125"/>
              <a:gd name="connsiteX5" fmla="*/ 1435100 w 1825625"/>
              <a:gd name="connsiteY5" fmla="*/ 1371600 h 2143125"/>
              <a:gd name="connsiteX6" fmla="*/ 1206500 w 1825625"/>
              <a:gd name="connsiteY6" fmla="*/ 1543050 h 2143125"/>
              <a:gd name="connsiteX7" fmla="*/ 1225550 w 1825625"/>
              <a:gd name="connsiteY7" fmla="*/ 1828800 h 2143125"/>
              <a:gd name="connsiteX8" fmla="*/ 1320800 w 1825625"/>
              <a:gd name="connsiteY8" fmla="*/ 2019300 h 2143125"/>
              <a:gd name="connsiteX9" fmla="*/ 482600 w 1825625"/>
              <a:gd name="connsiteY9" fmla="*/ 2133600 h 2143125"/>
              <a:gd name="connsiteX10" fmla="*/ 292100 w 1825625"/>
              <a:gd name="connsiteY10" fmla="*/ 2076450 h 2143125"/>
              <a:gd name="connsiteX11" fmla="*/ 63500 w 1825625"/>
              <a:gd name="connsiteY11" fmla="*/ 1943100 h 2143125"/>
              <a:gd name="connsiteX12" fmla="*/ 25400 w 1825625"/>
              <a:gd name="connsiteY12" fmla="*/ 1638300 h 2143125"/>
              <a:gd name="connsiteX0" fmla="*/ 1816100 w 1825625"/>
              <a:gd name="connsiteY0" fmla="*/ 0 h 2089150"/>
              <a:gd name="connsiteX1" fmla="*/ 1797050 w 1825625"/>
              <a:gd name="connsiteY1" fmla="*/ 190500 h 2089150"/>
              <a:gd name="connsiteX2" fmla="*/ 1644650 w 1825625"/>
              <a:gd name="connsiteY2" fmla="*/ 495300 h 2089150"/>
              <a:gd name="connsiteX3" fmla="*/ 1473200 w 1825625"/>
              <a:gd name="connsiteY3" fmla="*/ 704850 h 2089150"/>
              <a:gd name="connsiteX4" fmla="*/ 1511300 w 1825625"/>
              <a:gd name="connsiteY4" fmla="*/ 1066800 h 2089150"/>
              <a:gd name="connsiteX5" fmla="*/ 1435100 w 1825625"/>
              <a:gd name="connsiteY5" fmla="*/ 1371600 h 2089150"/>
              <a:gd name="connsiteX6" fmla="*/ 1206500 w 1825625"/>
              <a:gd name="connsiteY6" fmla="*/ 1543050 h 2089150"/>
              <a:gd name="connsiteX7" fmla="*/ 1225550 w 1825625"/>
              <a:gd name="connsiteY7" fmla="*/ 1828800 h 2089150"/>
              <a:gd name="connsiteX8" fmla="*/ 1320800 w 1825625"/>
              <a:gd name="connsiteY8" fmla="*/ 2019300 h 2089150"/>
              <a:gd name="connsiteX9" fmla="*/ 292100 w 1825625"/>
              <a:gd name="connsiteY9" fmla="*/ 2076450 h 2089150"/>
              <a:gd name="connsiteX10" fmla="*/ 63500 w 1825625"/>
              <a:gd name="connsiteY10" fmla="*/ 1943100 h 2089150"/>
              <a:gd name="connsiteX11" fmla="*/ 25400 w 1825625"/>
              <a:gd name="connsiteY11" fmla="*/ 1638300 h 2089150"/>
              <a:gd name="connsiteX0" fmla="*/ 1816100 w 1825625"/>
              <a:gd name="connsiteY0" fmla="*/ 0 h 2038350"/>
              <a:gd name="connsiteX1" fmla="*/ 1797050 w 1825625"/>
              <a:gd name="connsiteY1" fmla="*/ 190500 h 2038350"/>
              <a:gd name="connsiteX2" fmla="*/ 1644650 w 1825625"/>
              <a:gd name="connsiteY2" fmla="*/ 495300 h 2038350"/>
              <a:gd name="connsiteX3" fmla="*/ 1473200 w 1825625"/>
              <a:gd name="connsiteY3" fmla="*/ 704850 h 2038350"/>
              <a:gd name="connsiteX4" fmla="*/ 1511300 w 1825625"/>
              <a:gd name="connsiteY4" fmla="*/ 1066800 h 2038350"/>
              <a:gd name="connsiteX5" fmla="*/ 1435100 w 1825625"/>
              <a:gd name="connsiteY5" fmla="*/ 1371600 h 2038350"/>
              <a:gd name="connsiteX6" fmla="*/ 1206500 w 1825625"/>
              <a:gd name="connsiteY6" fmla="*/ 1543050 h 2038350"/>
              <a:gd name="connsiteX7" fmla="*/ 1225550 w 1825625"/>
              <a:gd name="connsiteY7" fmla="*/ 1828800 h 2038350"/>
              <a:gd name="connsiteX8" fmla="*/ 1320800 w 1825625"/>
              <a:gd name="connsiteY8" fmla="*/ 2019300 h 2038350"/>
              <a:gd name="connsiteX9" fmla="*/ 63500 w 1825625"/>
              <a:gd name="connsiteY9" fmla="*/ 1943100 h 2038350"/>
              <a:gd name="connsiteX10" fmla="*/ 25400 w 1825625"/>
              <a:gd name="connsiteY10" fmla="*/ 1638300 h 2038350"/>
              <a:gd name="connsiteX0" fmla="*/ 1790700 w 1800225"/>
              <a:gd name="connsiteY0" fmla="*/ 0 h 2051050"/>
              <a:gd name="connsiteX1" fmla="*/ 1771650 w 1800225"/>
              <a:gd name="connsiteY1" fmla="*/ 190500 h 2051050"/>
              <a:gd name="connsiteX2" fmla="*/ 1619250 w 1800225"/>
              <a:gd name="connsiteY2" fmla="*/ 495300 h 2051050"/>
              <a:gd name="connsiteX3" fmla="*/ 1447800 w 1800225"/>
              <a:gd name="connsiteY3" fmla="*/ 704850 h 2051050"/>
              <a:gd name="connsiteX4" fmla="*/ 1485900 w 1800225"/>
              <a:gd name="connsiteY4" fmla="*/ 1066800 h 2051050"/>
              <a:gd name="connsiteX5" fmla="*/ 1409700 w 1800225"/>
              <a:gd name="connsiteY5" fmla="*/ 1371600 h 2051050"/>
              <a:gd name="connsiteX6" fmla="*/ 1181100 w 1800225"/>
              <a:gd name="connsiteY6" fmla="*/ 1543050 h 2051050"/>
              <a:gd name="connsiteX7" fmla="*/ 1200150 w 1800225"/>
              <a:gd name="connsiteY7" fmla="*/ 1828800 h 2051050"/>
              <a:gd name="connsiteX8" fmla="*/ 1295400 w 1800225"/>
              <a:gd name="connsiteY8" fmla="*/ 2019300 h 2051050"/>
              <a:gd name="connsiteX9" fmla="*/ 0 w 1800225"/>
              <a:gd name="connsiteY9" fmla="*/ 1638300 h 2051050"/>
              <a:gd name="connsiteX0" fmla="*/ 644525 w 654050"/>
              <a:gd name="connsiteY0" fmla="*/ 0 h 2051050"/>
              <a:gd name="connsiteX1" fmla="*/ 625475 w 654050"/>
              <a:gd name="connsiteY1" fmla="*/ 190500 h 2051050"/>
              <a:gd name="connsiteX2" fmla="*/ 473075 w 654050"/>
              <a:gd name="connsiteY2" fmla="*/ 495300 h 2051050"/>
              <a:gd name="connsiteX3" fmla="*/ 301625 w 654050"/>
              <a:gd name="connsiteY3" fmla="*/ 704850 h 2051050"/>
              <a:gd name="connsiteX4" fmla="*/ 339725 w 654050"/>
              <a:gd name="connsiteY4" fmla="*/ 1066800 h 2051050"/>
              <a:gd name="connsiteX5" fmla="*/ 263525 w 654050"/>
              <a:gd name="connsiteY5" fmla="*/ 1371600 h 2051050"/>
              <a:gd name="connsiteX6" fmla="*/ 34925 w 654050"/>
              <a:gd name="connsiteY6" fmla="*/ 1543050 h 2051050"/>
              <a:gd name="connsiteX7" fmla="*/ 53975 w 654050"/>
              <a:gd name="connsiteY7" fmla="*/ 1828800 h 2051050"/>
              <a:gd name="connsiteX8" fmla="*/ 149225 w 654050"/>
              <a:gd name="connsiteY8" fmla="*/ 2019300 h 2051050"/>
              <a:gd name="connsiteX0" fmla="*/ 644525 w 654050"/>
              <a:gd name="connsiteY0" fmla="*/ 0 h 2249383"/>
              <a:gd name="connsiteX1" fmla="*/ 625475 w 654050"/>
              <a:gd name="connsiteY1" fmla="*/ 190500 h 2249383"/>
              <a:gd name="connsiteX2" fmla="*/ 473075 w 654050"/>
              <a:gd name="connsiteY2" fmla="*/ 495300 h 2249383"/>
              <a:gd name="connsiteX3" fmla="*/ 301625 w 654050"/>
              <a:gd name="connsiteY3" fmla="*/ 704850 h 2249383"/>
              <a:gd name="connsiteX4" fmla="*/ 339725 w 654050"/>
              <a:gd name="connsiteY4" fmla="*/ 1066800 h 2249383"/>
              <a:gd name="connsiteX5" fmla="*/ 263525 w 654050"/>
              <a:gd name="connsiteY5" fmla="*/ 1371600 h 2249383"/>
              <a:gd name="connsiteX6" fmla="*/ 34925 w 654050"/>
              <a:gd name="connsiteY6" fmla="*/ 1543050 h 2249383"/>
              <a:gd name="connsiteX7" fmla="*/ 53975 w 654050"/>
              <a:gd name="connsiteY7" fmla="*/ 1828800 h 2249383"/>
              <a:gd name="connsiteX8" fmla="*/ 352072 w 654050"/>
              <a:gd name="connsiteY8" fmla="*/ 2217633 h 2249383"/>
              <a:gd name="connsiteX0" fmla="*/ 644525 w 654050"/>
              <a:gd name="connsiteY0" fmla="*/ 0 h 2217633"/>
              <a:gd name="connsiteX1" fmla="*/ 625475 w 654050"/>
              <a:gd name="connsiteY1" fmla="*/ 190500 h 2217633"/>
              <a:gd name="connsiteX2" fmla="*/ 473075 w 654050"/>
              <a:gd name="connsiteY2" fmla="*/ 495300 h 2217633"/>
              <a:gd name="connsiteX3" fmla="*/ 301625 w 654050"/>
              <a:gd name="connsiteY3" fmla="*/ 704850 h 2217633"/>
              <a:gd name="connsiteX4" fmla="*/ 339725 w 654050"/>
              <a:gd name="connsiteY4" fmla="*/ 1066800 h 2217633"/>
              <a:gd name="connsiteX5" fmla="*/ 263525 w 654050"/>
              <a:gd name="connsiteY5" fmla="*/ 1371600 h 2217633"/>
              <a:gd name="connsiteX6" fmla="*/ 34925 w 654050"/>
              <a:gd name="connsiteY6" fmla="*/ 1543050 h 2217633"/>
              <a:gd name="connsiteX7" fmla="*/ 53975 w 654050"/>
              <a:gd name="connsiteY7" fmla="*/ 1828800 h 2217633"/>
              <a:gd name="connsiteX8" fmla="*/ 352072 w 654050"/>
              <a:gd name="connsiteY8" fmla="*/ 2217633 h 2217633"/>
              <a:gd name="connsiteX0" fmla="*/ 665946 w 675471"/>
              <a:gd name="connsiteY0" fmla="*/ 0 h 2349855"/>
              <a:gd name="connsiteX1" fmla="*/ 646896 w 675471"/>
              <a:gd name="connsiteY1" fmla="*/ 190500 h 2349855"/>
              <a:gd name="connsiteX2" fmla="*/ 494496 w 675471"/>
              <a:gd name="connsiteY2" fmla="*/ 495300 h 2349855"/>
              <a:gd name="connsiteX3" fmla="*/ 323046 w 675471"/>
              <a:gd name="connsiteY3" fmla="*/ 704850 h 2349855"/>
              <a:gd name="connsiteX4" fmla="*/ 361146 w 675471"/>
              <a:gd name="connsiteY4" fmla="*/ 1066800 h 2349855"/>
              <a:gd name="connsiteX5" fmla="*/ 284946 w 675471"/>
              <a:gd name="connsiteY5" fmla="*/ 1371600 h 2349855"/>
              <a:gd name="connsiteX6" fmla="*/ 56346 w 675471"/>
              <a:gd name="connsiteY6" fmla="*/ 1543050 h 2349855"/>
              <a:gd name="connsiteX7" fmla="*/ 75396 w 675471"/>
              <a:gd name="connsiteY7" fmla="*/ 1828800 h 2349855"/>
              <a:gd name="connsiteX8" fmla="*/ 508725 w 675471"/>
              <a:gd name="connsiteY8" fmla="*/ 2349855 h 234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471" h="2349855">
                <a:moveTo>
                  <a:pt x="665946" y="0"/>
                </a:moveTo>
                <a:cubicBezTo>
                  <a:pt x="670708" y="53975"/>
                  <a:pt x="675471" y="107950"/>
                  <a:pt x="646896" y="190500"/>
                </a:cubicBezTo>
                <a:cubicBezTo>
                  <a:pt x="618321" y="273050"/>
                  <a:pt x="548471" y="409575"/>
                  <a:pt x="494496" y="495300"/>
                </a:cubicBezTo>
                <a:cubicBezTo>
                  <a:pt x="440521" y="581025"/>
                  <a:pt x="345271" y="609600"/>
                  <a:pt x="323046" y="704850"/>
                </a:cubicBezTo>
                <a:cubicBezTo>
                  <a:pt x="300821" y="800100"/>
                  <a:pt x="367496" y="955675"/>
                  <a:pt x="361146" y="1066800"/>
                </a:cubicBezTo>
                <a:cubicBezTo>
                  <a:pt x="354796" y="1177925"/>
                  <a:pt x="335746" y="1292225"/>
                  <a:pt x="284946" y="1371600"/>
                </a:cubicBezTo>
                <a:cubicBezTo>
                  <a:pt x="234146" y="1450975"/>
                  <a:pt x="91271" y="1466850"/>
                  <a:pt x="56346" y="1543050"/>
                </a:cubicBezTo>
                <a:cubicBezTo>
                  <a:pt x="21421" y="1619250"/>
                  <a:pt x="0" y="1694333"/>
                  <a:pt x="75396" y="1828800"/>
                </a:cubicBezTo>
                <a:cubicBezTo>
                  <a:pt x="150792" y="1963267"/>
                  <a:pt x="430333" y="2253272"/>
                  <a:pt x="508725" y="2349855"/>
                </a:cubicBezTo>
              </a:path>
            </a:pathLst>
          </a:custGeom>
          <a:ln w="63500">
            <a:solidFill>
              <a:srgbClr val="FF0000"/>
            </a:solidFill>
            <a:prstDash val="sysDot"/>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41" name="TextBox 40"/>
          <p:cNvSpPr txBox="1"/>
          <p:nvPr/>
        </p:nvSpPr>
        <p:spPr>
          <a:xfrm>
            <a:off x="0" y="6334780"/>
            <a:ext cx="6553200" cy="523220"/>
          </a:xfrm>
          <a:prstGeom prst="rect">
            <a:avLst/>
          </a:prstGeom>
        </p:spPr>
        <p:txBody>
          <a:bodyPr wrap="square" rtlCol="0">
            <a:spAutoFit/>
          </a:bodyPr>
          <a:lstStyle/>
          <a:p>
            <a:r>
              <a:rPr lang="en-US" sz="2800" b="1" dirty="0" smtClean="0">
                <a:solidFill>
                  <a:srgbClr val="009A72"/>
                </a:solidFill>
                <a:effectLst>
                  <a:outerShdw dist="50800" dir="7200000" algn="ctr" rotWithShape="0">
                    <a:schemeClr val="tx1"/>
                  </a:outerShdw>
                </a:effectLst>
                <a:latin typeface="Tempus Sans ITC" pitchFamily="82" charset="0"/>
              </a:rPr>
              <a:t>        Spanish welcome them to Louisiana</a:t>
            </a:r>
            <a:endParaRPr lang="en-US" sz="2800" b="1" dirty="0">
              <a:solidFill>
                <a:srgbClr val="009A72"/>
              </a:solidFill>
              <a:effectLst>
                <a:outerShdw dist="50800" dir="7200000" algn="ctr" rotWithShape="0">
                  <a:schemeClr val="tx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20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1000"/>
                                        <p:tgtEl>
                                          <p:spTgt spid="42"/>
                                        </p:tgtEl>
                                      </p:cBhvr>
                                    </p:animEffect>
                                  </p:childTnLst>
                                </p:cTn>
                              </p:par>
                              <p:par>
                                <p:cTn id="28" presetID="10" presetClass="exit" presetSubtype="0" fill="hold" grpId="1" nodeType="withEffect">
                                  <p:stCondLst>
                                    <p:cond delay="0"/>
                                  </p:stCondLst>
                                  <p:childTnLst>
                                    <p:animEffect transition="out" filter="fade">
                                      <p:cBhvr>
                                        <p:cTn id="29" dur="1000"/>
                                        <p:tgtEl>
                                          <p:spTgt spid="38"/>
                                        </p:tgtEl>
                                      </p:cBhvr>
                                    </p:animEffect>
                                    <p:set>
                                      <p:cBhvr>
                                        <p:cTn id="30" dur="1" fill="hold">
                                          <p:stCondLst>
                                            <p:cond delay="999"/>
                                          </p:stCondLst>
                                        </p:cTn>
                                        <p:tgtEl>
                                          <p:spTgt spid="3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10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10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000"/>
                                        <p:tgtEl>
                                          <p:spTgt spid="29"/>
                                        </p:tgtEl>
                                      </p:cBhvr>
                                    </p:animEffect>
                                  </p:childTnLst>
                                </p:cTn>
                              </p:par>
                            </p:childTnLst>
                          </p:cTn>
                        </p:par>
                        <p:par>
                          <p:cTn id="56" fill="hold">
                            <p:stCondLst>
                              <p:cond delay="1000"/>
                            </p:stCondLst>
                            <p:childTnLst>
                              <p:par>
                                <p:cTn id="57" presetID="10" presetClass="entr" presetSubtype="0" fill="hold" nodeType="afterEffect">
                                  <p:stCondLst>
                                    <p:cond delay="0"/>
                                  </p:stCondLst>
                                  <p:childTnLst>
                                    <p:set>
                                      <p:cBhvr>
                                        <p:cTn id="58" dur="1" fill="hold">
                                          <p:stCondLst>
                                            <p:cond delay="0"/>
                                          </p:stCondLst>
                                        </p:cTn>
                                        <p:tgtEl>
                                          <p:spTgt spid="1026"/>
                                        </p:tgtEl>
                                        <p:attrNameLst>
                                          <p:attrName>style.visibility</p:attrName>
                                        </p:attrNameLst>
                                      </p:cBhvr>
                                      <p:to>
                                        <p:strVal val="visible"/>
                                      </p:to>
                                    </p:set>
                                    <p:animEffect transition="in" filter="fade">
                                      <p:cBhvr>
                                        <p:cTn id="59" dur="1000"/>
                                        <p:tgtEl>
                                          <p:spTgt spid="1026"/>
                                        </p:tgtEl>
                                      </p:cBhvr>
                                    </p:animEffect>
                                  </p:childTnLst>
                                </p:cTn>
                              </p:par>
                            </p:childTnLst>
                          </p:cTn>
                        </p:par>
                      </p:childTnLst>
                    </p:cTn>
                  </p:par>
                  <p:par>
                    <p:cTn id="60" fill="hold">
                      <p:stCondLst>
                        <p:cond delay="indefinite"/>
                      </p:stCondLst>
                      <p:childTnLst>
                        <p:par>
                          <p:cTn id="61" fill="hold">
                            <p:stCondLst>
                              <p:cond delay="0"/>
                            </p:stCondLst>
                            <p:childTnLst>
                              <p:par>
                                <p:cTn id="62" presetID="30" presetClass="entr" presetSubtype="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800" decel="100000"/>
                                        <p:tgtEl>
                                          <p:spTgt spid="23"/>
                                        </p:tgtEl>
                                      </p:cBhvr>
                                    </p:animEffect>
                                    <p:anim calcmode="lin" valueType="num">
                                      <p:cBhvr>
                                        <p:cTn id="65" dur="800" decel="100000" fill="hold"/>
                                        <p:tgtEl>
                                          <p:spTgt spid="23"/>
                                        </p:tgtEl>
                                        <p:attrNameLst>
                                          <p:attrName>style.rotation</p:attrName>
                                        </p:attrNameLst>
                                      </p:cBhvr>
                                      <p:tavLst>
                                        <p:tav tm="0">
                                          <p:val>
                                            <p:fltVal val="-90"/>
                                          </p:val>
                                        </p:tav>
                                        <p:tav tm="100000">
                                          <p:val>
                                            <p:fltVal val="0"/>
                                          </p:val>
                                        </p:tav>
                                      </p:tavLst>
                                    </p:anim>
                                    <p:anim calcmode="lin" valueType="num">
                                      <p:cBhvr>
                                        <p:cTn id="66" dur="800" decel="100000" fill="hold"/>
                                        <p:tgtEl>
                                          <p:spTgt spid="23"/>
                                        </p:tgtEl>
                                        <p:attrNameLst>
                                          <p:attrName>ppt_x</p:attrName>
                                        </p:attrNameLst>
                                      </p:cBhvr>
                                      <p:tavLst>
                                        <p:tav tm="0">
                                          <p:val>
                                            <p:strVal val="#ppt_x+0.4"/>
                                          </p:val>
                                        </p:tav>
                                        <p:tav tm="100000">
                                          <p:val>
                                            <p:strVal val="#ppt_x-0.05"/>
                                          </p:val>
                                        </p:tav>
                                      </p:tavLst>
                                    </p:anim>
                                    <p:anim calcmode="lin" valueType="num">
                                      <p:cBhvr>
                                        <p:cTn id="67" dur="800" decel="100000" fill="hold"/>
                                        <p:tgtEl>
                                          <p:spTgt spid="23"/>
                                        </p:tgtEl>
                                        <p:attrNameLst>
                                          <p:attrName>ppt_y</p:attrName>
                                        </p:attrNameLst>
                                      </p:cBhvr>
                                      <p:tavLst>
                                        <p:tav tm="0">
                                          <p:val>
                                            <p:strVal val="#ppt_y-0.4"/>
                                          </p:val>
                                        </p:tav>
                                        <p:tav tm="100000">
                                          <p:val>
                                            <p:strVal val="#ppt_y+0.1"/>
                                          </p:val>
                                        </p:tav>
                                      </p:tavLst>
                                    </p:anim>
                                    <p:anim calcmode="lin" valueType="num">
                                      <p:cBhvr>
                                        <p:cTn id="68"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69"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childTnLst>
                          </p:cTn>
                        </p:par>
                        <p:par>
                          <p:cTn id="70" fill="hold">
                            <p:stCondLst>
                              <p:cond delay="1000"/>
                            </p:stCondLst>
                            <p:childTnLst>
                              <p:par>
                                <p:cTn id="71" presetID="22" presetClass="entr" presetSubtype="2" fill="hold" grpId="0" nodeType="after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wipe(right)">
                                      <p:cBhvr>
                                        <p:cTn id="73" dur="5000"/>
                                        <p:tgtEl>
                                          <p:spTgt spid="24"/>
                                        </p:tgtEl>
                                      </p:cBhvr>
                                    </p:animEffect>
                                  </p:childTnLst>
                                </p:cTn>
                              </p:par>
                              <p:par>
                                <p:cTn id="74" presetID="42" presetClass="entr" presetSubtype="0" fill="hold" grpId="0" nodeType="withEffect">
                                  <p:stCondLst>
                                    <p:cond delay="450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1000"/>
                                        <p:tgtEl>
                                          <p:spTgt spid="25"/>
                                        </p:tgtEl>
                                      </p:cBhvr>
                                    </p:animEffect>
                                    <p:anim calcmode="lin" valueType="num">
                                      <p:cBhvr>
                                        <p:cTn id="77" dur="1000" fill="hold"/>
                                        <p:tgtEl>
                                          <p:spTgt spid="25"/>
                                        </p:tgtEl>
                                        <p:attrNameLst>
                                          <p:attrName>ppt_x</p:attrName>
                                        </p:attrNameLst>
                                      </p:cBhvr>
                                      <p:tavLst>
                                        <p:tav tm="0">
                                          <p:val>
                                            <p:strVal val="#ppt_x"/>
                                          </p:val>
                                        </p:tav>
                                        <p:tav tm="100000">
                                          <p:val>
                                            <p:strVal val="#ppt_x"/>
                                          </p:val>
                                        </p:tav>
                                      </p:tavLst>
                                    </p:anim>
                                    <p:anim calcmode="lin" valueType="num">
                                      <p:cBhvr>
                                        <p:cTn id="7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1000"/>
                                        <p:tgtEl>
                                          <p:spTgt spid="24"/>
                                        </p:tgtEl>
                                      </p:cBhvr>
                                    </p:animEffect>
                                    <p:set>
                                      <p:cBhvr>
                                        <p:cTn id="83" dur="1" fill="hold">
                                          <p:stCondLst>
                                            <p:cond delay="999"/>
                                          </p:stCondLst>
                                        </p:cTn>
                                        <p:tgtEl>
                                          <p:spTgt spid="2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1000"/>
                                        <p:tgtEl>
                                          <p:spTgt spid="25"/>
                                        </p:tgtEl>
                                      </p:cBhvr>
                                    </p:animEffect>
                                    <p:set>
                                      <p:cBhvr>
                                        <p:cTn id="86" dur="1" fill="hold">
                                          <p:stCondLst>
                                            <p:cond delay="999"/>
                                          </p:stCondLst>
                                        </p:cTn>
                                        <p:tgtEl>
                                          <p:spTgt spid="25"/>
                                        </p:tgtEl>
                                        <p:attrNameLst>
                                          <p:attrName>style.visibility</p:attrName>
                                        </p:attrNameLst>
                                      </p:cBhvr>
                                      <p:to>
                                        <p:strVal val="hidden"/>
                                      </p:to>
                                    </p:set>
                                  </p:childTnLst>
                                </p:cTn>
                              </p:par>
                              <p:par>
                                <p:cTn id="87" presetID="22" presetClass="entr" presetSubtype="1" fill="hold" grpId="0" nodeType="with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wipe(up)">
                                      <p:cBhvr>
                                        <p:cTn id="89" dur="5000"/>
                                        <p:tgtEl>
                                          <p:spTgt spid="26"/>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fade">
                                      <p:cBhvr>
                                        <p:cTn id="94" dur="1000"/>
                                        <p:tgtEl>
                                          <p:spTgt spid="30"/>
                                        </p:tgtEl>
                                      </p:cBhvr>
                                    </p:animEffect>
                                  </p:childTnLst>
                                </p:cTn>
                              </p:par>
                              <p:par>
                                <p:cTn id="95" presetID="10" presetClass="exit" presetSubtype="0" fill="hold" nodeType="withEffect">
                                  <p:stCondLst>
                                    <p:cond delay="0"/>
                                  </p:stCondLst>
                                  <p:childTnLst>
                                    <p:animEffect transition="out" filter="fade">
                                      <p:cBhvr>
                                        <p:cTn id="96" dur="1000"/>
                                        <p:tgtEl>
                                          <p:spTgt spid="15"/>
                                        </p:tgtEl>
                                      </p:cBhvr>
                                    </p:animEffect>
                                    <p:set>
                                      <p:cBhvr>
                                        <p:cTn id="97" dur="1" fill="hold">
                                          <p:stCondLst>
                                            <p:cond delay="999"/>
                                          </p:stCondLst>
                                        </p:cTn>
                                        <p:tgtEl>
                                          <p:spTgt spid="1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1000"/>
                                        <p:tgtEl>
                                          <p:spTgt spid="26"/>
                                        </p:tgtEl>
                                      </p:cBhvr>
                                    </p:animEffect>
                                    <p:set>
                                      <p:cBhvr>
                                        <p:cTn id="102" dur="1" fill="hold">
                                          <p:stCondLst>
                                            <p:cond delay="999"/>
                                          </p:stCondLst>
                                        </p:cTn>
                                        <p:tgtEl>
                                          <p:spTgt spid="26"/>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1000"/>
                                        <p:tgtEl>
                                          <p:spTgt spid="1026"/>
                                        </p:tgtEl>
                                      </p:cBhvr>
                                    </p:animEffect>
                                    <p:set>
                                      <p:cBhvr>
                                        <p:cTn id="105" dur="1" fill="hold">
                                          <p:stCondLst>
                                            <p:cond delay="999"/>
                                          </p:stCondLst>
                                        </p:cTn>
                                        <p:tgtEl>
                                          <p:spTgt spid="1026"/>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1000"/>
                                        <p:tgtEl>
                                          <p:spTgt spid="23"/>
                                        </p:tgtEl>
                                      </p:cBhvr>
                                    </p:animEffect>
                                    <p:set>
                                      <p:cBhvr>
                                        <p:cTn id="108" dur="1" fill="hold">
                                          <p:stCondLst>
                                            <p:cond delay="999"/>
                                          </p:stCondLst>
                                        </p:cTn>
                                        <p:tgtEl>
                                          <p:spTgt spid="23"/>
                                        </p:tgtEl>
                                        <p:attrNameLst>
                                          <p:attrName>style.visibility</p:attrName>
                                        </p:attrNameLst>
                                      </p:cBhvr>
                                      <p:to>
                                        <p:strVal val="hidden"/>
                                      </p:to>
                                    </p:set>
                                  </p:childTnLst>
                                </p:cTn>
                              </p:par>
                            </p:childTnLst>
                          </p:cTn>
                        </p:par>
                        <p:par>
                          <p:cTn id="109" fill="hold">
                            <p:stCondLst>
                              <p:cond delay="1000"/>
                            </p:stCondLst>
                            <p:childTnLst>
                              <p:par>
                                <p:cTn id="110" presetID="10" presetClass="entr" presetSubtype="0" fill="hold" grpId="0" nodeType="after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fade">
                                      <p:cBhvr>
                                        <p:cTn id="112" dur="1000"/>
                                        <p:tgtEl>
                                          <p:spTgt spid="40"/>
                                        </p:tgtEl>
                                      </p:cBhvr>
                                    </p:animEffect>
                                  </p:childTnLst>
                                </p:cTn>
                              </p:par>
                              <p:par>
                                <p:cTn id="113" presetID="10" presetClass="entr" presetSubtype="0" fill="hold" nodeType="with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fade">
                                      <p:cBhvr>
                                        <p:cTn id="115" dur="1000"/>
                                        <p:tgtEl>
                                          <p:spTgt spid="34"/>
                                        </p:tgtEl>
                                      </p:cBhvr>
                                    </p:animEffect>
                                  </p:childTnLst>
                                </p:cTn>
                              </p:par>
                              <p:par>
                                <p:cTn id="116" presetID="0" presetClass="path" presetSubtype="0" accel="50000" decel="50000" fill="hold" nodeType="withEffect">
                                  <p:stCondLst>
                                    <p:cond delay="0"/>
                                  </p:stCondLst>
                                  <p:childTnLst>
                                    <p:animMotion origin="layout" path="M -3.61111E-6 -2.22222E-6 C -0.06892 0.0007 -0.16684 0.07963 -0.23125 0.08033 C -0.29218 0.10023 -0.32204 0.1132 -0.36562 0.11945 C -0.40781 0.11922 -0.4526 0.12037 -0.49323 0.11829 C -0.54375 0.11621 -0.46875 0.11852 -0.52552 0.1169 C -0.54288 0.11528 -0.55173 0.1132 -0.56232 0.11065 C -0.56666 0.1088 -0.57413 0.10695 -0.57673 0.10509 C -0.57812 0.10417 -0.57812 0.10301 -0.58055 0.10209 C -0.58211 0.10139 -0.58559 0.1007 -0.58784 0.1 C -0.58941 0.09954 -0.59045 0.09908 -0.59201 0.09838 C -0.59444 0.09722 -0.5934 0.0956 -0.59878 0.09445 C -0.60139 0.09398 -0.60468 0.09352 -0.60642 0.09283 C -0.60937 0.0919 -0.60885 0.09074 -0.61336 0.08982 C -0.61614 0.08935 -0.61875 0.08889 -0.62066 0.08843 C -0.62361 0.08727 -0.62725 0.08542 -0.62725 0.08565 " pathEditMode="relative" rAng="0" ptsTypes="fffffffffffffff">
                                      <p:cBhvr>
                                        <p:cTn id="117" dur="3000" fill="hold"/>
                                        <p:tgtEl>
                                          <p:spTgt spid="34"/>
                                        </p:tgtEl>
                                        <p:attrNameLst>
                                          <p:attrName>ppt_x</p:attrName>
                                          <p:attrName>ppt_y</p:attrName>
                                        </p:attrNameLst>
                                      </p:cBhvr>
                                      <p:rCtr x="-314" y="60"/>
                                    </p:animMotion>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41"/>
                                        </p:tgtEl>
                                        <p:attrNameLst>
                                          <p:attrName>style.visibility</p:attrName>
                                        </p:attrNameLst>
                                      </p:cBhvr>
                                      <p:to>
                                        <p:strVal val="visible"/>
                                      </p:to>
                                    </p:set>
                                    <p:animEffect transition="in" filter="fade">
                                      <p:cBhvr>
                                        <p:cTn id="122" dur="1000"/>
                                        <p:tgtEl>
                                          <p:spTgt spid="41"/>
                                        </p:tgtEl>
                                      </p:cBhvr>
                                    </p:animEffect>
                                  </p:childTnLst>
                                </p:cTn>
                              </p:par>
                            </p:childTnLst>
                          </p:cTn>
                        </p:par>
                        <p:par>
                          <p:cTn id="123" fill="hold">
                            <p:stCondLst>
                              <p:cond delay="1000"/>
                            </p:stCondLst>
                            <p:childTnLst>
                              <p:par>
                                <p:cTn id="124" presetID="42" presetClass="entr" presetSubtype="0" fill="hold" grpId="0" nodeType="afterEffect">
                                  <p:stCondLst>
                                    <p:cond delay="0"/>
                                  </p:stCondLst>
                                  <p:childTnLst>
                                    <p:set>
                                      <p:cBhvr>
                                        <p:cTn id="125" dur="1" fill="hold">
                                          <p:stCondLst>
                                            <p:cond delay="0"/>
                                          </p:stCondLst>
                                        </p:cTn>
                                        <p:tgtEl>
                                          <p:spTgt spid="36"/>
                                        </p:tgtEl>
                                        <p:attrNameLst>
                                          <p:attrName>style.visibility</p:attrName>
                                        </p:attrNameLst>
                                      </p:cBhvr>
                                      <p:to>
                                        <p:strVal val="visible"/>
                                      </p:to>
                                    </p:set>
                                    <p:animEffect transition="in" filter="fade">
                                      <p:cBhvr>
                                        <p:cTn id="126" dur="2000"/>
                                        <p:tgtEl>
                                          <p:spTgt spid="36"/>
                                        </p:tgtEl>
                                      </p:cBhvr>
                                    </p:animEffect>
                                    <p:anim calcmode="lin" valueType="num">
                                      <p:cBhvr>
                                        <p:cTn id="127" dur="2000" fill="hold"/>
                                        <p:tgtEl>
                                          <p:spTgt spid="36"/>
                                        </p:tgtEl>
                                        <p:attrNameLst>
                                          <p:attrName>ppt_x</p:attrName>
                                        </p:attrNameLst>
                                      </p:cBhvr>
                                      <p:tavLst>
                                        <p:tav tm="0">
                                          <p:val>
                                            <p:strVal val="#ppt_x"/>
                                          </p:val>
                                        </p:tav>
                                        <p:tav tm="100000">
                                          <p:val>
                                            <p:strVal val="#ppt_x"/>
                                          </p:val>
                                        </p:tav>
                                      </p:tavLst>
                                    </p:anim>
                                    <p:anim calcmode="lin" valueType="num">
                                      <p:cBhvr>
                                        <p:cTn id="128" dur="2000" fill="hold"/>
                                        <p:tgtEl>
                                          <p:spTgt spid="36"/>
                                        </p:tgtEl>
                                        <p:attrNameLst>
                                          <p:attrName>ppt_y</p:attrName>
                                        </p:attrNameLst>
                                      </p:cBhvr>
                                      <p:tavLst>
                                        <p:tav tm="0">
                                          <p:val>
                                            <p:strVal val="#ppt_y+.1"/>
                                          </p:val>
                                        </p:tav>
                                        <p:tav tm="100000">
                                          <p:val>
                                            <p:strVal val="#ppt_y"/>
                                          </p:val>
                                        </p:tav>
                                      </p:tavLst>
                                    </p:anim>
                                  </p:childTnLst>
                                </p:cTn>
                              </p:par>
                              <p:par>
                                <p:cTn id="129" presetID="10" presetClass="exit" presetSubtype="0" fill="hold" nodeType="withEffect">
                                  <p:stCondLst>
                                    <p:cond delay="1000"/>
                                  </p:stCondLst>
                                  <p:childTnLst>
                                    <p:animEffect transition="out" filter="fade">
                                      <p:cBhvr>
                                        <p:cTn id="130" dur="1000"/>
                                        <p:tgtEl>
                                          <p:spTgt spid="34"/>
                                        </p:tgtEl>
                                      </p:cBhvr>
                                    </p:animEffect>
                                    <p:set>
                                      <p:cBhvr>
                                        <p:cTn id="131" dur="1" fill="hold">
                                          <p:stCondLst>
                                            <p:cond delay="9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38" grpId="0"/>
      <p:bldP spid="38" grpId="1"/>
      <p:bldP spid="35" grpId="0" animBg="1"/>
      <p:bldP spid="42" grpId="0"/>
      <p:bldP spid="18" grpId="0" animBg="1"/>
      <p:bldP spid="19" grpId="0" animBg="1"/>
      <p:bldP spid="28" grpId="0" animBg="1"/>
      <p:bldP spid="29" grpId="0" animBg="1"/>
      <p:bldP spid="30" grpId="0" animBg="1"/>
      <p:bldP spid="36" grpId="0" animBg="1"/>
      <p:bldP spid="40" grpId="0" animBg="1"/>
      <p:bldP spid="23" grpId="0" animBg="1"/>
      <p:bldP spid="23" grpId="1" animBg="1"/>
      <p:bldP spid="24" grpId="0" animBg="1"/>
      <p:bldP spid="24" grpId="1" animBg="1"/>
      <p:bldP spid="25" grpId="0" animBg="1"/>
      <p:bldP spid="25" grpId="1" animBg="1"/>
      <p:bldP spid="26" grpId="0" animBg="1"/>
      <p:bldP spid="26" grpId="1" animBg="1"/>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63500">
            <a:noFill/>
            <a:miter lim="800000"/>
            <a:headEnd/>
            <a:tailEnd/>
          </a:ln>
          <a:effectLst/>
        </p:spPr>
      </p:pic>
      <p:sp>
        <p:nvSpPr>
          <p:cNvPr id="4" name="Freeform 3"/>
          <p:cNvSpPr/>
          <p:nvPr/>
        </p:nvSpPr>
        <p:spPr>
          <a:xfrm rot="159533">
            <a:off x="3276600" y="1014301"/>
            <a:ext cx="4343400" cy="1567992"/>
          </a:xfrm>
          <a:custGeom>
            <a:avLst/>
            <a:gdLst>
              <a:gd name="connsiteX0" fmla="*/ 0 w 4292338"/>
              <a:gd name="connsiteY0" fmla="*/ 1567992 h 1567992"/>
              <a:gd name="connsiteX1" fmla="*/ 999241 w 4292338"/>
              <a:gd name="connsiteY1" fmla="*/ 1049517 h 1567992"/>
              <a:gd name="connsiteX2" fmla="*/ 2318994 w 4292338"/>
              <a:gd name="connsiteY2" fmla="*/ 210532 h 1567992"/>
              <a:gd name="connsiteX3" fmla="*/ 3440784 w 4292338"/>
              <a:gd name="connsiteY3" fmla="*/ 12569 h 1567992"/>
              <a:gd name="connsiteX4" fmla="*/ 4157221 w 4292338"/>
              <a:gd name="connsiteY4" fmla="*/ 285946 h 1567992"/>
              <a:gd name="connsiteX5" fmla="*/ 4251489 w 4292338"/>
              <a:gd name="connsiteY5" fmla="*/ 361361 h 156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2338" h="1567992">
                <a:moveTo>
                  <a:pt x="0" y="1567992"/>
                </a:moveTo>
                <a:cubicBezTo>
                  <a:pt x="306371" y="1421876"/>
                  <a:pt x="612742" y="1275760"/>
                  <a:pt x="999241" y="1049517"/>
                </a:cubicBezTo>
                <a:cubicBezTo>
                  <a:pt x="1385740" y="823274"/>
                  <a:pt x="1912070" y="383357"/>
                  <a:pt x="2318994" y="210532"/>
                </a:cubicBezTo>
                <a:cubicBezTo>
                  <a:pt x="2725918" y="37707"/>
                  <a:pt x="3134413" y="0"/>
                  <a:pt x="3440784" y="12569"/>
                </a:cubicBezTo>
                <a:cubicBezTo>
                  <a:pt x="3747155" y="25138"/>
                  <a:pt x="4022104" y="227814"/>
                  <a:pt x="4157221" y="285946"/>
                </a:cubicBezTo>
                <a:cubicBezTo>
                  <a:pt x="4292338" y="344078"/>
                  <a:pt x="4271913" y="352719"/>
                  <a:pt x="4251489" y="361361"/>
                </a:cubicBezTo>
              </a:path>
            </a:pathLst>
          </a:custGeom>
          <a:ln w="3175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rot="348801">
            <a:off x="3142131" y="1214271"/>
            <a:ext cx="4641019" cy="1710657"/>
          </a:xfrm>
          <a:custGeom>
            <a:avLst/>
            <a:gdLst>
              <a:gd name="connsiteX0" fmla="*/ 0 w 4292338"/>
              <a:gd name="connsiteY0" fmla="*/ 1567992 h 1567992"/>
              <a:gd name="connsiteX1" fmla="*/ 999241 w 4292338"/>
              <a:gd name="connsiteY1" fmla="*/ 1049517 h 1567992"/>
              <a:gd name="connsiteX2" fmla="*/ 2318994 w 4292338"/>
              <a:gd name="connsiteY2" fmla="*/ 210532 h 1567992"/>
              <a:gd name="connsiteX3" fmla="*/ 3440784 w 4292338"/>
              <a:gd name="connsiteY3" fmla="*/ 12569 h 1567992"/>
              <a:gd name="connsiteX4" fmla="*/ 4157221 w 4292338"/>
              <a:gd name="connsiteY4" fmla="*/ 285946 h 1567992"/>
              <a:gd name="connsiteX5" fmla="*/ 4251489 w 4292338"/>
              <a:gd name="connsiteY5" fmla="*/ 361361 h 1567992"/>
              <a:gd name="connsiteX0" fmla="*/ 0 w 4157221"/>
              <a:gd name="connsiteY0" fmla="*/ 1567992 h 1567992"/>
              <a:gd name="connsiteX1" fmla="*/ 999241 w 4157221"/>
              <a:gd name="connsiteY1" fmla="*/ 1049517 h 1567992"/>
              <a:gd name="connsiteX2" fmla="*/ 2318994 w 4157221"/>
              <a:gd name="connsiteY2" fmla="*/ 210532 h 1567992"/>
              <a:gd name="connsiteX3" fmla="*/ 3440784 w 4157221"/>
              <a:gd name="connsiteY3" fmla="*/ 12569 h 1567992"/>
              <a:gd name="connsiteX4" fmla="*/ 4157221 w 4157221"/>
              <a:gd name="connsiteY4" fmla="*/ 285946 h 1567992"/>
              <a:gd name="connsiteX0" fmla="*/ 0 w 4244038"/>
              <a:gd name="connsiteY0" fmla="*/ 1593661 h 1593661"/>
              <a:gd name="connsiteX1" fmla="*/ 999241 w 4244038"/>
              <a:gd name="connsiteY1" fmla="*/ 1075186 h 1593661"/>
              <a:gd name="connsiteX2" fmla="*/ 2318994 w 4244038"/>
              <a:gd name="connsiteY2" fmla="*/ 236201 h 1593661"/>
              <a:gd name="connsiteX3" fmla="*/ 3440784 w 4244038"/>
              <a:gd name="connsiteY3" fmla="*/ 38238 h 1593661"/>
              <a:gd name="connsiteX4" fmla="*/ 4244038 w 4244038"/>
              <a:gd name="connsiteY4" fmla="*/ 465626 h 1593661"/>
              <a:gd name="connsiteX0" fmla="*/ 0 w 4244038"/>
              <a:gd name="connsiteY0" fmla="*/ 1593660 h 1593660"/>
              <a:gd name="connsiteX1" fmla="*/ 1010275 w 4244038"/>
              <a:gd name="connsiteY1" fmla="*/ 1161823 h 1593660"/>
              <a:gd name="connsiteX2" fmla="*/ 2318994 w 4244038"/>
              <a:gd name="connsiteY2" fmla="*/ 236200 h 1593660"/>
              <a:gd name="connsiteX3" fmla="*/ 3440784 w 4244038"/>
              <a:gd name="connsiteY3" fmla="*/ 38237 h 1593660"/>
              <a:gd name="connsiteX4" fmla="*/ 4244038 w 4244038"/>
              <a:gd name="connsiteY4" fmla="*/ 465625 h 1593660"/>
              <a:gd name="connsiteX0" fmla="*/ 129179 w 4373217"/>
              <a:gd name="connsiteY0" fmla="*/ 1593660 h 1908068"/>
              <a:gd name="connsiteX1" fmla="*/ 168379 w 4373217"/>
              <a:gd name="connsiteY1" fmla="*/ 1836095 h 1908068"/>
              <a:gd name="connsiteX2" fmla="*/ 1139454 w 4373217"/>
              <a:gd name="connsiteY2" fmla="*/ 1161823 h 1908068"/>
              <a:gd name="connsiteX3" fmla="*/ 2448173 w 4373217"/>
              <a:gd name="connsiteY3" fmla="*/ 236200 h 1908068"/>
              <a:gd name="connsiteX4" fmla="*/ 3569963 w 4373217"/>
              <a:gd name="connsiteY4" fmla="*/ 38237 h 1908068"/>
              <a:gd name="connsiteX5" fmla="*/ 4373217 w 4373217"/>
              <a:gd name="connsiteY5" fmla="*/ 465625 h 1908068"/>
              <a:gd name="connsiteX0" fmla="*/ 0 w 4204838"/>
              <a:gd name="connsiteY0" fmla="*/ 1836095 h 1836095"/>
              <a:gd name="connsiteX1" fmla="*/ 971075 w 4204838"/>
              <a:gd name="connsiteY1" fmla="*/ 1161823 h 1836095"/>
              <a:gd name="connsiteX2" fmla="*/ 2279794 w 4204838"/>
              <a:gd name="connsiteY2" fmla="*/ 236200 h 1836095"/>
              <a:gd name="connsiteX3" fmla="*/ 3401584 w 4204838"/>
              <a:gd name="connsiteY3" fmla="*/ 38237 h 1836095"/>
              <a:gd name="connsiteX4" fmla="*/ 4204838 w 4204838"/>
              <a:gd name="connsiteY4" fmla="*/ 465625 h 1836095"/>
              <a:gd name="connsiteX0" fmla="*/ 0 w 4260614"/>
              <a:gd name="connsiteY0" fmla="*/ 1822523 h 1822523"/>
              <a:gd name="connsiteX1" fmla="*/ 971075 w 4260614"/>
              <a:gd name="connsiteY1" fmla="*/ 1148251 h 1822523"/>
              <a:gd name="connsiteX2" fmla="*/ 2279794 w 4260614"/>
              <a:gd name="connsiteY2" fmla="*/ 222628 h 1822523"/>
              <a:gd name="connsiteX3" fmla="*/ 3401584 w 4260614"/>
              <a:gd name="connsiteY3" fmla="*/ 24665 h 1822523"/>
              <a:gd name="connsiteX4" fmla="*/ 4260614 w 4260614"/>
              <a:gd name="connsiteY4" fmla="*/ 370616 h 1822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614" h="1822523">
                <a:moveTo>
                  <a:pt x="0" y="1822523"/>
                </a:moveTo>
                <a:cubicBezTo>
                  <a:pt x="168379" y="1750550"/>
                  <a:pt x="591109" y="1414900"/>
                  <a:pt x="971075" y="1148251"/>
                </a:cubicBezTo>
                <a:cubicBezTo>
                  <a:pt x="1351041" y="881602"/>
                  <a:pt x="1874709" y="409892"/>
                  <a:pt x="2279794" y="222628"/>
                </a:cubicBezTo>
                <a:cubicBezTo>
                  <a:pt x="2684879" y="35364"/>
                  <a:pt x="3071447" y="0"/>
                  <a:pt x="3401584" y="24665"/>
                </a:cubicBezTo>
                <a:cubicBezTo>
                  <a:pt x="3731721" y="49330"/>
                  <a:pt x="4125497" y="312484"/>
                  <a:pt x="4260614" y="370616"/>
                </a:cubicBezTo>
              </a:path>
            </a:pathLst>
          </a:custGeom>
          <a:ln w="149225">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2209801" y="2762839"/>
            <a:ext cx="740790" cy="402734"/>
          </a:xfrm>
          <a:custGeom>
            <a:avLst/>
            <a:gdLst>
              <a:gd name="connsiteX0" fmla="*/ 565609 w 565609"/>
              <a:gd name="connsiteY0" fmla="*/ 0 h 452487"/>
              <a:gd name="connsiteX1" fmla="*/ 348792 w 565609"/>
              <a:gd name="connsiteY1" fmla="*/ 301658 h 452487"/>
              <a:gd name="connsiteX2" fmla="*/ 0 w 565609"/>
              <a:gd name="connsiteY2" fmla="*/ 452487 h 452487"/>
              <a:gd name="connsiteX0" fmla="*/ 565609 w 565609"/>
              <a:gd name="connsiteY0" fmla="*/ 0 h 354702"/>
              <a:gd name="connsiteX1" fmla="*/ 348792 w 565609"/>
              <a:gd name="connsiteY1" fmla="*/ 301658 h 354702"/>
              <a:gd name="connsiteX2" fmla="*/ 0 w 565609"/>
              <a:gd name="connsiteY2" fmla="*/ 318263 h 354702"/>
            </a:gdLst>
            <a:ahLst/>
            <a:cxnLst>
              <a:cxn ang="0">
                <a:pos x="connsiteX0" y="connsiteY0"/>
              </a:cxn>
              <a:cxn ang="0">
                <a:pos x="connsiteX1" y="connsiteY1"/>
              </a:cxn>
              <a:cxn ang="0">
                <a:pos x="connsiteX2" y="connsiteY2"/>
              </a:cxn>
            </a:cxnLst>
            <a:rect l="l" t="t" r="r" b="b"/>
            <a:pathLst>
              <a:path w="565609" h="354702">
                <a:moveTo>
                  <a:pt x="565609" y="0"/>
                </a:moveTo>
                <a:cubicBezTo>
                  <a:pt x="504334" y="113122"/>
                  <a:pt x="443060" y="248614"/>
                  <a:pt x="348792" y="301658"/>
                </a:cubicBezTo>
                <a:cubicBezTo>
                  <a:pt x="254524" y="354702"/>
                  <a:pt x="127262" y="280555"/>
                  <a:pt x="0" y="318263"/>
                </a:cubicBezTo>
              </a:path>
            </a:pathLst>
          </a:custGeom>
          <a:ln w="152400">
            <a:solidFill>
              <a:srgbClr val="FF0000"/>
            </a:solidFill>
            <a:tailEnd type="triangle" w="sm" len="sm"/>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233394" y="1478437"/>
            <a:ext cx="4462806" cy="1198775"/>
          </a:xfrm>
          <a:custGeom>
            <a:avLst/>
            <a:gdLst>
              <a:gd name="connsiteX0" fmla="*/ 0 w 4421171"/>
              <a:gd name="connsiteY0" fmla="*/ 1198775 h 1198775"/>
              <a:gd name="connsiteX1" fmla="*/ 1932495 w 4421171"/>
              <a:gd name="connsiteY1" fmla="*/ 303229 h 1198775"/>
              <a:gd name="connsiteX2" fmla="*/ 3035431 w 4421171"/>
              <a:gd name="connsiteY2" fmla="*/ 20425 h 1198775"/>
              <a:gd name="connsiteX3" fmla="*/ 3883843 w 4421171"/>
              <a:gd name="connsiteY3" fmla="*/ 180681 h 1198775"/>
              <a:gd name="connsiteX4" fmla="*/ 4421171 w 4421171"/>
              <a:gd name="connsiteY4" fmla="*/ 491765 h 119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1171" h="1198775">
                <a:moveTo>
                  <a:pt x="0" y="1198775"/>
                </a:moveTo>
                <a:cubicBezTo>
                  <a:pt x="713295" y="849198"/>
                  <a:pt x="1426590" y="499621"/>
                  <a:pt x="1932495" y="303229"/>
                </a:cubicBezTo>
                <a:cubicBezTo>
                  <a:pt x="2438400" y="106837"/>
                  <a:pt x="2710206" y="40850"/>
                  <a:pt x="3035431" y="20425"/>
                </a:cubicBezTo>
                <a:cubicBezTo>
                  <a:pt x="3360656" y="0"/>
                  <a:pt x="3652886" y="102124"/>
                  <a:pt x="3883843" y="180681"/>
                </a:cubicBezTo>
                <a:cubicBezTo>
                  <a:pt x="4114800" y="259238"/>
                  <a:pt x="4330045" y="443060"/>
                  <a:pt x="4421171" y="491765"/>
                </a:cubicBezTo>
              </a:path>
            </a:pathLst>
          </a:custGeom>
          <a:ln w="1016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374796" y="1640264"/>
            <a:ext cx="4392891" cy="933254"/>
          </a:xfrm>
          <a:custGeom>
            <a:avLst/>
            <a:gdLst>
              <a:gd name="connsiteX0" fmla="*/ 0 w 4392891"/>
              <a:gd name="connsiteY0" fmla="*/ 933254 h 933254"/>
              <a:gd name="connsiteX1" fmla="*/ 1329179 w 4392891"/>
              <a:gd name="connsiteY1" fmla="*/ 424206 h 933254"/>
              <a:gd name="connsiteX2" fmla="*/ 2384981 w 4392891"/>
              <a:gd name="connsiteY2" fmla="*/ 113122 h 933254"/>
              <a:gd name="connsiteX3" fmla="*/ 3026004 w 4392891"/>
              <a:gd name="connsiteY3" fmla="*/ 28280 h 933254"/>
              <a:gd name="connsiteX4" fmla="*/ 3827282 w 4392891"/>
              <a:gd name="connsiteY4" fmla="*/ 282804 h 933254"/>
              <a:gd name="connsiteX5" fmla="*/ 4392891 w 4392891"/>
              <a:gd name="connsiteY5" fmla="*/ 565608 h 93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2891" h="933254">
                <a:moveTo>
                  <a:pt x="0" y="933254"/>
                </a:moveTo>
                <a:cubicBezTo>
                  <a:pt x="465841" y="747074"/>
                  <a:pt x="931682" y="560895"/>
                  <a:pt x="1329179" y="424206"/>
                </a:cubicBezTo>
                <a:cubicBezTo>
                  <a:pt x="1726676" y="287517"/>
                  <a:pt x="2102177" y="179110"/>
                  <a:pt x="2384981" y="113122"/>
                </a:cubicBezTo>
                <a:cubicBezTo>
                  <a:pt x="2667785" y="47134"/>
                  <a:pt x="2785621" y="0"/>
                  <a:pt x="3026004" y="28280"/>
                </a:cubicBezTo>
                <a:cubicBezTo>
                  <a:pt x="3266387" y="56560"/>
                  <a:pt x="3599467" y="193249"/>
                  <a:pt x="3827282" y="282804"/>
                </a:cubicBezTo>
                <a:cubicBezTo>
                  <a:pt x="4055097" y="372359"/>
                  <a:pt x="4223994" y="468983"/>
                  <a:pt x="4392891" y="565608"/>
                </a:cubicBezTo>
              </a:path>
            </a:pathLst>
          </a:custGeom>
          <a:ln w="1016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3026004" y="2648932"/>
            <a:ext cx="735290" cy="3902697"/>
          </a:xfrm>
          <a:custGeom>
            <a:avLst/>
            <a:gdLst>
              <a:gd name="connsiteX0" fmla="*/ 0 w 735290"/>
              <a:gd name="connsiteY0" fmla="*/ 0 h 3902697"/>
              <a:gd name="connsiteX1" fmla="*/ 348792 w 735290"/>
              <a:gd name="connsiteY1" fmla="*/ 1206631 h 3902697"/>
              <a:gd name="connsiteX2" fmla="*/ 603316 w 735290"/>
              <a:gd name="connsiteY2" fmla="*/ 2215299 h 3902697"/>
              <a:gd name="connsiteX3" fmla="*/ 716437 w 735290"/>
              <a:gd name="connsiteY3" fmla="*/ 2988297 h 3902697"/>
              <a:gd name="connsiteX4" fmla="*/ 716437 w 735290"/>
              <a:gd name="connsiteY4" fmla="*/ 3450210 h 3902697"/>
              <a:gd name="connsiteX5" fmla="*/ 659876 w 735290"/>
              <a:gd name="connsiteY5" fmla="*/ 3902697 h 390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290" h="3902697">
                <a:moveTo>
                  <a:pt x="0" y="0"/>
                </a:moveTo>
                <a:cubicBezTo>
                  <a:pt x="124119" y="418707"/>
                  <a:pt x="248239" y="837415"/>
                  <a:pt x="348792" y="1206631"/>
                </a:cubicBezTo>
                <a:cubicBezTo>
                  <a:pt x="449345" y="1575847"/>
                  <a:pt x="542042" y="1918355"/>
                  <a:pt x="603316" y="2215299"/>
                </a:cubicBezTo>
                <a:cubicBezTo>
                  <a:pt x="664590" y="2512243"/>
                  <a:pt x="697584" y="2782479"/>
                  <a:pt x="716437" y="2988297"/>
                </a:cubicBezTo>
                <a:cubicBezTo>
                  <a:pt x="735290" y="3194115"/>
                  <a:pt x="725864" y="3297810"/>
                  <a:pt x="716437" y="3450210"/>
                </a:cubicBezTo>
                <a:cubicBezTo>
                  <a:pt x="707010" y="3602610"/>
                  <a:pt x="683443" y="3752653"/>
                  <a:pt x="659876" y="3902697"/>
                </a:cubicBezTo>
              </a:path>
            </a:pathLst>
          </a:custGeom>
          <a:ln w="50800">
            <a:solidFill>
              <a:srgbClr val="FF0000"/>
            </a:solidFill>
            <a:tailEnd type="triangle" w="lg" len="lg"/>
          </a:ln>
          <a:effectLst>
            <a:outerShdw dist="38100" dir="8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3" name="TextBox 12"/>
          <p:cNvSpPr txBox="1"/>
          <p:nvPr/>
        </p:nvSpPr>
        <p:spPr>
          <a:xfrm>
            <a:off x="0" y="0"/>
            <a:ext cx="9144000" cy="769441"/>
          </a:xfrm>
          <a:prstGeom prst="rect">
            <a:avLst/>
          </a:prstGeom>
        </p:spPr>
        <p:txBody>
          <a:bodyPr wrap="square" rtlCol="0">
            <a:spAutoFit/>
          </a:bodyPr>
          <a:lstStyle/>
          <a:p>
            <a:r>
              <a:rPr lang="en-US" sz="4400" b="1" dirty="0" smtClean="0">
                <a:solidFill>
                  <a:srgbClr val="002060"/>
                </a:solidFill>
              </a:rPr>
              <a:t>	The </a:t>
            </a:r>
            <a:r>
              <a:rPr lang="en-US" sz="4400" b="1" dirty="0" err="1" smtClean="0">
                <a:solidFill>
                  <a:srgbClr val="002060"/>
                </a:solidFill>
              </a:rPr>
              <a:t>Acadien</a:t>
            </a:r>
            <a:r>
              <a:rPr lang="en-US" sz="4400" b="1" dirty="0" smtClean="0">
                <a:solidFill>
                  <a:srgbClr val="002060"/>
                </a:solidFill>
              </a:rPr>
              <a:t> Diaspora</a:t>
            </a:r>
          </a:p>
        </p:txBody>
      </p:sp>
      <p:sp>
        <p:nvSpPr>
          <p:cNvPr id="19" name="Freeform 18"/>
          <p:cNvSpPr/>
          <p:nvPr/>
        </p:nvSpPr>
        <p:spPr>
          <a:xfrm>
            <a:off x="3773978" y="2377440"/>
            <a:ext cx="4172989" cy="4172989"/>
          </a:xfrm>
          <a:custGeom>
            <a:avLst/>
            <a:gdLst>
              <a:gd name="connsiteX0" fmla="*/ 4172989 w 4172989"/>
              <a:gd name="connsiteY0" fmla="*/ 0 h 4172989"/>
              <a:gd name="connsiteX1" fmla="*/ 2443942 w 4172989"/>
              <a:gd name="connsiteY1" fmla="*/ 1213658 h 4172989"/>
              <a:gd name="connsiteX2" fmla="*/ 1180407 w 4172989"/>
              <a:gd name="connsiteY2" fmla="*/ 2244436 h 4172989"/>
              <a:gd name="connsiteX3" fmla="*/ 465513 w 4172989"/>
              <a:gd name="connsiteY3" fmla="*/ 3108960 h 4172989"/>
              <a:gd name="connsiteX4" fmla="*/ 0 w 4172989"/>
              <a:gd name="connsiteY4" fmla="*/ 4172989 h 4172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2989" h="4172989">
                <a:moveTo>
                  <a:pt x="4172989" y="0"/>
                </a:moveTo>
                <a:cubicBezTo>
                  <a:pt x="3557847" y="419792"/>
                  <a:pt x="2942706" y="839585"/>
                  <a:pt x="2443942" y="1213658"/>
                </a:cubicBezTo>
                <a:cubicBezTo>
                  <a:pt x="1945178" y="1587731"/>
                  <a:pt x="1510145" y="1928552"/>
                  <a:pt x="1180407" y="2244436"/>
                </a:cubicBezTo>
                <a:cubicBezTo>
                  <a:pt x="850669" y="2560320"/>
                  <a:pt x="662247" y="2787535"/>
                  <a:pt x="465513" y="3108960"/>
                </a:cubicBezTo>
                <a:cubicBezTo>
                  <a:pt x="268779" y="3430385"/>
                  <a:pt x="74814" y="3987338"/>
                  <a:pt x="0" y="4172989"/>
                </a:cubicBezTo>
              </a:path>
            </a:pathLst>
          </a:custGeom>
          <a:ln w="50800">
            <a:solidFill>
              <a:schemeClr val="tx1"/>
            </a:solidFill>
            <a:tailEnd type="triangle" w="lg" len="lg"/>
          </a:ln>
          <a:effectLst>
            <a:outerShdw dist="50800" dir="30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040520" y="1981200"/>
            <a:ext cx="617080" cy="616145"/>
          </a:xfrm>
          <a:custGeom>
            <a:avLst/>
            <a:gdLst>
              <a:gd name="connsiteX0" fmla="*/ 0 w 633909"/>
              <a:gd name="connsiteY0" fmla="*/ 302930 h 302930"/>
              <a:gd name="connsiteX1" fmla="*/ 258052 w 633909"/>
              <a:gd name="connsiteY1" fmla="*/ 224392 h 302930"/>
              <a:gd name="connsiteX2" fmla="*/ 482444 w 633909"/>
              <a:gd name="connsiteY2" fmla="*/ 112196 h 302930"/>
              <a:gd name="connsiteX3" fmla="*/ 633909 w 633909"/>
              <a:gd name="connsiteY3" fmla="*/ 0 h 302930"/>
            </a:gdLst>
            <a:ahLst/>
            <a:cxnLst>
              <a:cxn ang="0">
                <a:pos x="connsiteX0" y="connsiteY0"/>
              </a:cxn>
              <a:cxn ang="0">
                <a:pos x="connsiteX1" y="connsiteY1"/>
              </a:cxn>
              <a:cxn ang="0">
                <a:pos x="connsiteX2" y="connsiteY2"/>
              </a:cxn>
              <a:cxn ang="0">
                <a:pos x="connsiteX3" y="connsiteY3"/>
              </a:cxn>
            </a:cxnLst>
            <a:rect l="l" t="t" r="r" b="b"/>
            <a:pathLst>
              <a:path w="633909" h="302930">
                <a:moveTo>
                  <a:pt x="0" y="302930"/>
                </a:moveTo>
                <a:cubicBezTo>
                  <a:pt x="88822" y="279555"/>
                  <a:pt x="177645" y="256181"/>
                  <a:pt x="258052" y="224392"/>
                </a:cubicBezTo>
                <a:cubicBezTo>
                  <a:pt x="338459" y="192603"/>
                  <a:pt x="419801" y="149595"/>
                  <a:pt x="482444" y="112196"/>
                </a:cubicBezTo>
                <a:cubicBezTo>
                  <a:pt x="545087" y="74797"/>
                  <a:pt x="609600" y="17764"/>
                  <a:pt x="633909" y="0"/>
                </a:cubicBezTo>
              </a:path>
            </a:pathLst>
          </a:custGeom>
          <a:ln w="50800">
            <a:solidFill>
              <a:srgbClr val="FF0000"/>
            </a:solidFill>
            <a:tailEnd type="triangle" w="med" len="med"/>
          </a:ln>
          <a:effectLst>
            <a:outerShdw dist="50800" dir="3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2286000" y="2639504"/>
            <a:ext cx="735291" cy="2694495"/>
          </a:xfrm>
          <a:custGeom>
            <a:avLst/>
            <a:gdLst>
              <a:gd name="connsiteX0" fmla="*/ 626883 w 659877"/>
              <a:gd name="connsiteY0" fmla="*/ 0 h 2645790"/>
              <a:gd name="connsiteX1" fmla="*/ 636310 w 659877"/>
              <a:gd name="connsiteY1" fmla="*/ 952107 h 2645790"/>
              <a:gd name="connsiteX2" fmla="*/ 485481 w 659877"/>
              <a:gd name="connsiteY2" fmla="*/ 1602557 h 2645790"/>
              <a:gd name="connsiteX3" fmla="*/ 80128 w 659877"/>
              <a:gd name="connsiteY3" fmla="*/ 2479250 h 2645790"/>
              <a:gd name="connsiteX4" fmla="*/ 4714 w 659877"/>
              <a:gd name="connsiteY4" fmla="*/ 2601798 h 264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877" h="2645790">
                <a:moveTo>
                  <a:pt x="626883" y="0"/>
                </a:moveTo>
                <a:cubicBezTo>
                  <a:pt x="643380" y="342507"/>
                  <a:pt x="659877" y="685014"/>
                  <a:pt x="636310" y="952107"/>
                </a:cubicBezTo>
                <a:cubicBezTo>
                  <a:pt x="612743" y="1219200"/>
                  <a:pt x="578178" y="1348033"/>
                  <a:pt x="485481" y="1602557"/>
                </a:cubicBezTo>
                <a:cubicBezTo>
                  <a:pt x="392784" y="1857081"/>
                  <a:pt x="160256" y="2312710"/>
                  <a:pt x="80128" y="2479250"/>
                </a:cubicBezTo>
                <a:cubicBezTo>
                  <a:pt x="0" y="2645790"/>
                  <a:pt x="2357" y="2623794"/>
                  <a:pt x="4714" y="2601798"/>
                </a:cubicBezTo>
              </a:path>
            </a:pathLst>
          </a:custGeom>
          <a:ln w="63500">
            <a:solidFill>
              <a:srgbClr val="FF0000"/>
            </a:solidFill>
            <a:tailEnd type="triangle" w="lg" len="lg"/>
          </a:ln>
          <a:effectLst>
            <a:outerShdw dist="38100" dir="9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rot="60000">
            <a:off x="1645920" y="4004109"/>
            <a:ext cx="664143" cy="1193533"/>
          </a:xfrm>
          <a:custGeom>
            <a:avLst/>
            <a:gdLst>
              <a:gd name="connsiteX0" fmla="*/ 0 w 664143"/>
              <a:gd name="connsiteY0" fmla="*/ 0 h 1193533"/>
              <a:gd name="connsiteX1" fmla="*/ 298383 w 664143"/>
              <a:gd name="connsiteY1" fmla="*/ 317634 h 1193533"/>
              <a:gd name="connsiteX2" fmla="*/ 500514 w 664143"/>
              <a:gd name="connsiteY2" fmla="*/ 635268 h 1193533"/>
              <a:gd name="connsiteX3" fmla="*/ 664143 w 664143"/>
              <a:gd name="connsiteY3" fmla="*/ 1193533 h 1193533"/>
            </a:gdLst>
            <a:ahLst/>
            <a:cxnLst>
              <a:cxn ang="0">
                <a:pos x="connsiteX0" y="connsiteY0"/>
              </a:cxn>
              <a:cxn ang="0">
                <a:pos x="connsiteX1" y="connsiteY1"/>
              </a:cxn>
              <a:cxn ang="0">
                <a:pos x="connsiteX2" y="connsiteY2"/>
              </a:cxn>
              <a:cxn ang="0">
                <a:pos x="connsiteX3" y="connsiteY3"/>
              </a:cxn>
            </a:cxnLst>
            <a:rect l="l" t="t" r="r" b="b"/>
            <a:pathLst>
              <a:path w="664143" h="1193533">
                <a:moveTo>
                  <a:pt x="0" y="0"/>
                </a:moveTo>
                <a:cubicBezTo>
                  <a:pt x="107482" y="105878"/>
                  <a:pt x="214964" y="211756"/>
                  <a:pt x="298383" y="317634"/>
                </a:cubicBezTo>
                <a:cubicBezTo>
                  <a:pt x="381802" y="423512"/>
                  <a:pt x="439554" y="489285"/>
                  <a:pt x="500514" y="635268"/>
                </a:cubicBezTo>
                <a:cubicBezTo>
                  <a:pt x="561474" y="781251"/>
                  <a:pt x="664143" y="1193533"/>
                  <a:pt x="664143" y="1193533"/>
                </a:cubicBezTo>
              </a:path>
            </a:pathLst>
          </a:custGeom>
          <a:ln w="381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2156059" y="3185962"/>
            <a:ext cx="251861" cy="2030931"/>
          </a:xfrm>
          <a:custGeom>
            <a:avLst/>
            <a:gdLst>
              <a:gd name="connsiteX0" fmla="*/ 0 w 251861"/>
              <a:gd name="connsiteY0" fmla="*/ 0 h 2030931"/>
              <a:gd name="connsiteX1" fmla="*/ 192505 w 251861"/>
              <a:gd name="connsiteY1" fmla="*/ 587141 h 2030931"/>
              <a:gd name="connsiteX2" fmla="*/ 250257 w 251861"/>
              <a:gd name="connsiteY2" fmla="*/ 1068404 h 2030931"/>
              <a:gd name="connsiteX3" fmla="*/ 202130 w 251861"/>
              <a:gd name="connsiteY3" fmla="*/ 2030931 h 2030931"/>
            </a:gdLst>
            <a:ahLst/>
            <a:cxnLst>
              <a:cxn ang="0">
                <a:pos x="connsiteX0" y="connsiteY0"/>
              </a:cxn>
              <a:cxn ang="0">
                <a:pos x="connsiteX1" y="connsiteY1"/>
              </a:cxn>
              <a:cxn ang="0">
                <a:pos x="connsiteX2" y="connsiteY2"/>
              </a:cxn>
              <a:cxn ang="0">
                <a:pos x="connsiteX3" y="connsiteY3"/>
              </a:cxn>
            </a:cxnLst>
            <a:rect l="l" t="t" r="r" b="b"/>
            <a:pathLst>
              <a:path w="251861" h="2030931">
                <a:moveTo>
                  <a:pt x="0" y="0"/>
                </a:moveTo>
                <a:cubicBezTo>
                  <a:pt x="75397" y="204537"/>
                  <a:pt x="150795" y="409074"/>
                  <a:pt x="192505" y="587141"/>
                </a:cubicBezTo>
                <a:cubicBezTo>
                  <a:pt x="234215" y="765208"/>
                  <a:pt x="248653" y="827772"/>
                  <a:pt x="250257" y="1068404"/>
                </a:cubicBezTo>
                <a:cubicBezTo>
                  <a:pt x="251861" y="1309036"/>
                  <a:pt x="226995" y="1669983"/>
                  <a:pt x="202130" y="2030931"/>
                </a:cubicBezTo>
              </a:path>
            </a:pathLst>
          </a:custGeom>
          <a:ln w="508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5606143" y="2394857"/>
            <a:ext cx="2329543" cy="4495800"/>
          </a:xfrm>
          <a:custGeom>
            <a:avLst/>
            <a:gdLst>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329543 w 2329543"/>
              <a:gd name="connsiteY0" fmla="*/ 0 h 4495800"/>
              <a:gd name="connsiteX1" fmla="*/ 1360714 w 2329543"/>
              <a:gd name="connsiteY1" fmla="*/ 707572 h 4495800"/>
              <a:gd name="connsiteX2" fmla="*/ 827314 w 2329543"/>
              <a:gd name="connsiteY2" fmla="*/ 1415143 h 4495800"/>
              <a:gd name="connsiteX3" fmla="*/ 381000 w 2329543"/>
              <a:gd name="connsiteY3" fmla="*/ 2416629 h 4495800"/>
              <a:gd name="connsiteX4" fmla="*/ 152400 w 2329543"/>
              <a:gd name="connsiteY4" fmla="*/ 3385457 h 4495800"/>
              <a:gd name="connsiteX5" fmla="*/ 0 w 2329543"/>
              <a:gd name="connsiteY5" fmla="*/ 4495800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9543" h="4495800">
                <a:moveTo>
                  <a:pt x="2329543" y="0"/>
                </a:moveTo>
                <a:cubicBezTo>
                  <a:pt x="2002064" y="235857"/>
                  <a:pt x="1611086" y="471715"/>
                  <a:pt x="1360714" y="707572"/>
                </a:cubicBezTo>
                <a:cubicBezTo>
                  <a:pt x="1110343" y="943429"/>
                  <a:pt x="990600" y="1130300"/>
                  <a:pt x="827314" y="1415143"/>
                </a:cubicBezTo>
                <a:cubicBezTo>
                  <a:pt x="664028" y="1699986"/>
                  <a:pt x="493486" y="2088243"/>
                  <a:pt x="381000" y="2416629"/>
                </a:cubicBezTo>
                <a:cubicBezTo>
                  <a:pt x="268514" y="2745015"/>
                  <a:pt x="215900" y="3038929"/>
                  <a:pt x="152400" y="3385457"/>
                </a:cubicBezTo>
                <a:cubicBezTo>
                  <a:pt x="88900" y="3731986"/>
                  <a:pt x="23586" y="4359729"/>
                  <a:pt x="0" y="4495800"/>
                </a:cubicBezTo>
              </a:path>
            </a:pathLst>
          </a:custGeom>
          <a:ln w="50800">
            <a:solidFill>
              <a:schemeClr val="tx1"/>
            </a:solidFill>
            <a:tailEnd type="triangle" w="lg" len="lg"/>
          </a:ln>
          <a:effectLst>
            <a:outerShdw dist="50800" dir="24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6" name="TextBox 25"/>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1767</a:t>
            </a:r>
            <a:endParaRPr lang="en-US" sz="4800" b="1" dirty="0">
              <a:solidFill>
                <a:srgbClr val="002060"/>
              </a:solidFill>
            </a:endParaRPr>
          </a:p>
        </p:txBody>
      </p:sp>
      <p:sp useBgFill="1">
        <p:nvSpPr>
          <p:cNvPr id="27" name="TextBox 26"/>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1768</a:t>
            </a:r>
          </a:p>
        </p:txBody>
      </p:sp>
      <p:sp>
        <p:nvSpPr>
          <p:cNvPr id="29" name="Freeform 28"/>
          <p:cNvSpPr/>
          <p:nvPr/>
        </p:nvSpPr>
        <p:spPr>
          <a:xfrm>
            <a:off x="3521122" y="2217761"/>
            <a:ext cx="4483290" cy="442415"/>
          </a:xfrm>
          <a:custGeom>
            <a:avLst/>
            <a:gdLst>
              <a:gd name="connsiteX0" fmla="*/ 4483290 w 4483290"/>
              <a:gd name="connsiteY0" fmla="*/ 116006 h 442415"/>
              <a:gd name="connsiteX1" fmla="*/ 3527947 w 4483290"/>
              <a:gd name="connsiteY1" fmla="*/ 245660 h 442415"/>
              <a:gd name="connsiteX2" fmla="*/ 2204114 w 4483290"/>
              <a:gd name="connsiteY2" fmla="*/ 375314 h 442415"/>
              <a:gd name="connsiteX3" fmla="*/ 1228299 w 4483290"/>
              <a:gd name="connsiteY3" fmla="*/ 423081 h 442415"/>
              <a:gd name="connsiteX4" fmla="*/ 450377 w 4483290"/>
              <a:gd name="connsiteY4" fmla="*/ 259308 h 442415"/>
              <a:gd name="connsiteX5" fmla="*/ 0 w 4483290"/>
              <a:gd name="connsiteY5" fmla="*/ 0 h 44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3290" h="442415">
                <a:moveTo>
                  <a:pt x="4483290" y="116006"/>
                </a:moveTo>
                <a:cubicBezTo>
                  <a:pt x="4195550" y="159224"/>
                  <a:pt x="3907810" y="202442"/>
                  <a:pt x="3527947" y="245660"/>
                </a:cubicBezTo>
                <a:cubicBezTo>
                  <a:pt x="3148084" y="288878"/>
                  <a:pt x="2587389" y="345744"/>
                  <a:pt x="2204114" y="375314"/>
                </a:cubicBezTo>
                <a:cubicBezTo>
                  <a:pt x="1820839" y="404884"/>
                  <a:pt x="1520588" y="442415"/>
                  <a:pt x="1228299" y="423081"/>
                </a:cubicBezTo>
                <a:cubicBezTo>
                  <a:pt x="936010" y="403747"/>
                  <a:pt x="655093" y="329821"/>
                  <a:pt x="450377" y="259308"/>
                </a:cubicBezTo>
                <a:cubicBezTo>
                  <a:pt x="245661" y="188795"/>
                  <a:pt x="122830" y="94397"/>
                  <a:pt x="0" y="0"/>
                </a:cubicBezTo>
              </a:path>
            </a:pathLst>
          </a:custGeom>
          <a:ln w="63500">
            <a:solidFill>
              <a:schemeClr val="tx1"/>
            </a:solidFill>
            <a:tailEnd type="triangle"/>
          </a:ln>
          <a:effectLst>
            <a:outerShdw dist="50800" dir="48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2485148" y="2715151"/>
            <a:ext cx="364639" cy="140245"/>
          </a:xfrm>
          <a:custGeom>
            <a:avLst/>
            <a:gdLst>
              <a:gd name="connsiteX0" fmla="*/ 0 w 364639"/>
              <a:gd name="connsiteY0" fmla="*/ 140245 h 140245"/>
              <a:gd name="connsiteX1" fmla="*/ 201954 w 364639"/>
              <a:gd name="connsiteY1" fmla="*/ 67318 h 140245"/>
              <a:gd name="connsiteX2" fmla="*/ 364639 w 364639"/>
              <a:gd name="connsiteY2" fmla="*/ 0 h 140245"/>
              <a:gd name="connsiteX0" fmla="*/ 0 w 364639"/>
              <a:gd name="connsiteY0" fmla="*/ 140245 h 140245"/>
              <a:gd name="connsiteX1" fmla="*/ 201954 w 364639"/>
              <a:gd name="connsiteY1" fmla="*/ 67318 h 140245"/>
              <a:gd name="connsiteX2" fmla="*/ 364639 w 364639"/>
              <a:gd name="connsiteY2" fmla="*/ 0 h 140245"/>
              <a:gd name="connsiteX0" fmla="*/ 0 w 364639"/>
              <a:gd name="connsiteY0" fmla="*/ 140245 h 168294"/>
              <a:gd name="connsiteX1" fmla="*/ 201954 w 364639"/>
              <a:gd name="connsiteY1" fmla="*/ 67318 h 168294"/>
              <a:gd name="connsiteX2" fmla="*/ 364639 w 364639"/>
              <a:gd name="connsiteY2" fmla="*/ 0 h 168294"/>
              <a:gd name="connsiteX0" fmla="*/ 0 w 364639"/>
              <a:gd name="connsiteY0" fmla="*/ 140245 h 140245"/>
              <a:gd name="connsiteX1" fmla="*/ 201954 w 364639"/>
              <a:gd name="connsiteY1" fmla="*/ 67318 h 140245"/>
              <a:gd name="connsiteX2" fmla="*/ 364639 w 364639"/>
              <a:gd name="connsiteY2" fmla="*/ 0 h 140245"/>
              <a:gd name="connsiteX0" fmla="*/ 0 w 364639"/>
              <a:gd name="connsiteY0" fmla="*/ 140245 h 140245"/>
              <a:gd name="connsiteX1" fmla="*/ 201954 w 364639"/>
              <a:gd name="connsiteY1" fmla="*/ 67318 h 140245"/>
              <a:gd name="connsiteX2" fmla="*/ 364639 w 364639"/>
              <a:gd name="connsiteY2" fmla="*/ 0 h 140245"/>
            </a:gdLst>
            <a:ahLst/>
            <a:cxnLst>
              <a:cxn ang="0">
                <a:pos x="connsiteX0" y="connsiteY0"/>
              </a:cxn>
              <a:cxn ang="0">
                <a:pos x="connsiteX1" y="connsiteY1"/>
              </a:cxn>
              <a:cxn ang="0">
                <a:pos x="connsiteX2" y="connsiteY2"/>
              </a:cxn>
            </a:cxnLst>
            <a:rect l="l" t="t" r="r" b="b"/>
            <a:pathLst>
              <a:path w="364639" h="140245">
                <a:moveTo>
                  <a:pt x="0" y="140245"/>
                </a:moveTo>
                <a:cubicBezTo>
                  <a:pt x="111729" y="116871"/>
                  <a:pt x="141181" y="90692"/>
                  <a:pt x="201954" y="67318"/>
                </a:cubicBezTo>
                <a:cubicBezTo>
                  <a:pt x="262727" y="43944"/>
                  <a:pt x="336590" y="14959"/>
                  <a:pt x="364639" y="0"/>
                </a:cubicBezTo>
              </a:path>
            </a:pathLst>
          </a:custGeom>
          <a:ln w="50800">
            <a:solidFill>
              <a:srgbClr val="FFFF00"/>
            </a:solidFill>
            <a:tailEnd type="triangle" w="med" len="sm"/>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2485148" y="2473929"/>
            <a:ext cx="1144403" cy="435695"/>
          </a:xfrm>
          <a:custGeom>
            <a:avLst/>
            <a:gdLst>
              <a:gd name="connsiteX0" fmla="*/ 0 w 1144403"/>
              <a:gd name="connsiteY0" fmla="*/ 370248 h 435695"/>
              <a:gd name="connsiteX1" fmla="*/ 314150 w 1144403"/>
              <a:gd name="connsiteY1" fmla="*/ 415126 h 435695"/>
              <a:gd name="connsiteX2" fmla="*/ 774155 w 1144403"/>
              <a:gd name="connsiteY2" fmla="*/ 246832 h 435695"/>
              <a:gd name="connsiteX3" fmla="*/ 1144403 w 1144403"/>
              <a:gd name="connsiteY3" fmla="*/ 0 h 435695"/>
            </a:gdLst>
            <a:ahLst/>
            <a:cxnLst>
              <a:cxn ang="0">
                <a:pos x="connsiteX0" y="connsiteY0"/>
              </a:cxn>
              <a:cxn ang="0">
                <a:pos x="connsiteX1" y="connsiteY1"/>
              </a:cxn>
              <a:cxn ang="0">
                <a:pos x="connsiteX2" y="connsiteY2"/>
              </a:cxn>
              <a:cxn ang="0">
                <a:pos x="connsiteX3" y="connsiteY3"/>
              </a:cxn>
            </a:cxnLst>
            <a:rect l="l" t="t" r="r" b="b"/>
            <a:pathLst>
              <a:path w="1144403" h="435695">
                <a:moveTo>
                  <a:pt x="0" y="370248"/>
                </a:moveTo>
                <a:cubicBezTo>
                  <a:pt x="92562" y="402971"/>
                  <a:pt x="185124" y="435695"/>
                  <a:pt x="314150" y="415126"/>
                </a:cubicBezTo>
                <a:cubicBezTo>
                  <a:pt x="443176" y="394557"/>
                  <a:pt x="635780" y="316020"/>
                  <a:pt x="774155" y="246832"/>
                </a:cubicBezTo>
                <a:cubicBezTo>
                  <a:pt x="912530" y="177644"/>
                  <a:pt x="1028466" y="88822"/>
                  <a:pt x="1144403" y="0"/>
                </a:cubicBezTo>
              </a:path>
            </a:pathLst>
          </a:custGeom>
          <a:ln w="50800">
            <a:solidFill>
              <a:srgbClr val="FFFF00"/>
            </a:solidFill>
            <a:tailEnd type="triangle" w="med" len="sm"/>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914400" y="3352799"/>
            <a:ext cx="1219200" cy="1511301"/>
          </a:xfrm>
          <a:custGeom>
            <a:avLst/>
            <a:gdLst>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77132 h 1477505"/>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77132 h 1477505"/>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00932 h 1477505"/>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8203" h="1465193">
                <a:moveTo>
                  <a:pt x="1030638" y="0"/>
                </a:moveTo>
                <a:cubicBezTo>
                  <a:pt x="1081007" y="143359"/>
                  <a:pt x="1131377" y="286719"/>
                  <a:pt x="1154624" y="441702"/>
                </a:cubicBezTo>
                <a:cubicBezTo>
                  <a:pt x="1177871" y="596685"/>
                  <a:pt x="1188203" y="795579"/>
                  <a:pt x="1170122" y="929898"/>
                </a:cubicBezTo>
                <a:cubicBezTo>
                  <a:pt x="1152041" y="1064217"/>
                  <a:pt x="1123628" y="1159790"/>
                  <a:pt x="1046136" y="1247614"/>
                </a:cubicBezTo>
                <a:cubicBezTo>
                  <a:pt x="968645" y="1335438"/>
                  <a:pt x="836909" y="1448489"/>
                  <a:pt x="705173" y="1456841"/>
                </a:cubicBezTo>
                <a:cubicBezTo>
                  <a:pt x="573437" y="1465193"/>
                  <a:pt x="373251" y="1373710"/>
                  <a:pt x="255722" y="1297725"/>
                </a:cubicBezTo>
                <a:cubicBezTo>
                  <a:pt x="138193" y="1221740"/>
                  <a:pt x="40037" y="1066800"/>
                  <a:pt x="0" y="1000932"/>
                </a:cubicBezTo>
              </a:path>
            </a:pathLst>
          </a:custGeom>
          <a:ln w="76200">
            <a:solidFill>
              <a:srgbClr val="FFFF00"/>
            </a:solidFill>
            <a:tailEnd type="triangle" w="med" len="med"/>
          </a:ln>
          <a:effectLst>
            <a:outerShdw dist="50800" dir="15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726393" y="4520725"/>
            <a:ext cx="1521151" cy="803305"/>
          </a:xfrm>
          <a:custGeom>
            <a:avLst/>
            <a:gdLst>
              <a:gd name="connsiteX0" fmla="*/ 1521151 w 1521151"/>
              <a:gd name="connsiteY0" fmla="*/ 803305 h 803305"/>
              <a:gd name="connsiteX1" fmla="*/ 1256231 w 1521151"/>
              <a:gd name="connsiteY1" fmla="*/ 572568 h 803305"/>
              <a:gd name="connsiteX2" fmla="*/ 1093861 w 1521151"/>
              <a:gd name="connsiteY2" fmla="*/ 470019 h 803305"/>
              <a:gd name="connsiteX3" fmla="*/ 811850 w 1521151"/>
              <a:gd name="connsiteY3" fmla="*/ 393107 h 803305"/>
              <a:gd name="connsiteX4" fmla="*/ 487110 w 1521151"/>
              <a:gd name="connsiteY4" fmla="*/ 358924 h 803305"/>
              <a:gd name="connsiteX5" fmla="*/ 324740 w 1521151"/>
              <a:gd name="connsiteY5" fmla="*/ 350378 h 803305"/>
              <a:gd name="connsiteX6" fmla="*/ 85457 w 1521151"/>
              <a:gd name="connsiteY6" fmla="*/ 136733 h 803305"/>
              <a:gd name="connsiteX7" fmla="*/ 0 w 1521151"/>
              <a:gd name="connsiteY7" fmla="*/ 0 h 803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151" h="803305">
                <a:moveTo>
                  <a:pt x="1521151" y="803305"/>
                </a:moveTo>
                <a:cubicBezTo>
                  <a:pt x="1424298" y="715710"/>
                  <a:pt x="1327446" y="628116"/>
                  <a:pt x="1256231" y="572568"/>
                </a:cubicBezTo>
                <a:cubicBezTo>
                  <a:pt x="1185016" y="517020"/>
                  <a:pt x="1167924" y="499929"/>
                  <a:pt x="1093861" y="470019"/>
                </a:cubicBezTo>
                <a:cubicBezTo>
                  <a:pt x="1019798" y="440109"/>
                  <a:pt x="912975" y="411623"/>
                  <a:pt x="811850" y="393107"/>
                </a:cubicBezTo>
                <a:cubicBezTo>
                  <a:pt x="710725" y="374591"/>
                  <a:pt x="568295" y="366045"/>
                  <a:pt x="487110" y="358924"/>
                </a:cubicBezTo>
                <a:cubicBezTo>
                  <a:pt x="405925" y="351803"/>
                  <a:pt x="391682" y="387410"/>
                  <a:pt x="324740" y="350378"/>
                </a:cubicBezTo>
                <a:cubicBezTo>
                  <a:pt x="257798" y="313346"/>
                  <a:pt x="139580" y="195129"/>
                  <a:pt x="85457" y="136733"/>
                </a:cubicBezTo>
                <a:cubicBezTo>
                  <a:pt x="31334" y="78337"/>
                  <a:pt x="15667" y="39168"/>
                  <a:pt x="0" y="0"/>
                </a:cubicBezTo>
              </a:path>
            </a:pathLst>
          </a:custGeom>
          <a:ln w="50800">
            <a:solidFill>
              <a:srgbClr val="FFFF00"/>
            </a:solidFill>
            <a:tailEnd type="triangle" w="lg" len="lg"/>
          </a:ln>
          <a:effectLst>
            <a:outerShdw dist="50800" dir="6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4" name="Picture 2"/>
          <p:cNvPicPr>
            <a:picLocks noChangeAspect="1" noChangeArrowheads="1"/>
          </p:cNvPicPr>
          <p:nvPr/>
        </p:nvPicPr>
        <p:blipFill>
          <a:blip r:embed="rId2"/>
          <a:srcRect t="6504" r="88350" b="85908"/>
          <a:stretch>
            <a:fillRect/>
          </a:stretch>
        </p:blipFill>
        <p:spPr bwMode="auto">
          <a:xfrm>
            <a:off x="152400" y="3733800"/>
            <a:ext cx="838200" cy="533400"/>
          </a:xfrm>
          <a:prstGeom prst="rect">
            <a:avLst/>
          </a:prstGeom>
          <a:noFill/>
          <a:ln w="63500">
            <a:noFill/>
            <a:miter lim="800000"/>
            <a:headEnd/>
            <a:tailEnd/>
          </a:ln>
          <a:effectLst/>
        </p:spPr>
      </p:pic>
      <p:sp>
        <p:nvSpPr>
          <p:cNvPr id="35" name="5-Point Star 34"/>
          <p:cNvSpPr/>
          <p:nvPr/>
        </p:nvSpPr>
        <p:spPr>
          <a:xfrm>
            <a:off x="609600" y="3886200"/>
            <a:ext cx="457200" cy="457200"/>
          </a:xfrm>
          <a:prstGeom prst="star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5916168" y="2344994"/>
            <a:ext cx="2037735" cy="4444180"/>
          </a:xfrm>
          <a:custGeom>
            <a:avLst/>
            <a:gdLst>
              <a:gd name="connsiteX0" fmla="*/ 1961535 w 1961535"/>
              <a:gd name="connsiteY0" fmla="*/ 0 h 3834580"/>
              <a:gd name="connsiteX1" fmla="*/ 1165123 w 1961535"/>
              <a:gd name="connsiteY1" fmla="*/ 663677 h 3834580"/>
              <a:gd name="connsiteX2" fmla="*/ 516193 w 1961535"/>
              <a:gd name="connsiteY2" fmla="*/ 1740309 h 3834580"/>
              <a:gd name="connsiteX3" fmla="*/ 191729 w 1961535"/>
              <a:gd name="connsiteY3" fmla="*/ 2639961 h 3834580"/>
              <a:gd name="connsiteX4" fmla="*/ 0 w 1961535"/>
              <a:gd name="connsiteY4" fmla="*/ 3834580 h 3834580"/>
              <a:gd name="connsiteX0" fmla="*/ 1961535 w 1961535"/>
              <a:gd name="connsiteY0" fmla="*/ 0 h 4596580"/>
              <a:gd name="connsiteX1" fmla="*/ 1165123 w 1961535"/>
              <a:gd name="connsiteY1" fmla="*/ 663677 h 4596580"/>
              <a:gd name="connsiteX2" fmla="*/ 516193 w 1961535"/>
              <a:gd name="connsiteY2" fmla="*/ 1740309 h 4596580"/>
              <a:gd name="connsiteX3" fmla="*/ 191729 w 1961535"/>
              <a:gd name="connsiteY3" fmla="*/ 2639961 h 4596580"/>
              <a:gd name="connsiteX4" fmla="*/ 0 w 1961535"/>
              <a:gd name="connsiteY4" fmla="*/ 4596580 h 4596580"/>
              <a:gd name="connsiteX0" fmla="*/ 1961535 w 1961535"/>
              <a:gd name="connsiteY0" fmla="*/ 0 h 4596580"/>
              <a:gd name="connsiteX1" fmla="*/ 1165123 w 1961535"/>
              <a:gd name="connsiteY1" fmla="*/ 663677 h 4596580"/>
              <a:gd name="connsiteX2" fmla="*/ 516193 w 1961535"/>
              <a:gd name="connsiteY2" fmla="*/ 1740309 h 4596580"/>
              <a:gd name="connsiteX3" fmla="*/ 191729 w 1961535"/>
              <a:gd name="connsiteY3" fmla="*/ 2639961 h 4596580"/>
              <a:gd name="connsiteX4" fmla="*/ 0 w 1961535"/>
              <a:gd name="connsiteY4" fmla="*/ 4596580 h 4596580"/>
              <a:gd name="connsiteX0" fmla="*/ 1961535 w 1961535"/>
              <a:gd name="connsiteY0" fmla="*/ 0 h 4444180"/>
              <a:gd name="connsiteX1" fmla="*/ 1165123 w 1961535"/>
              <a:gd name="connsiteY1" fmla="*/ 663677 h 4444180"/>
              <a:gd name="connsiteX2" fmla="*/ 516193 w 1961535"/>
              <a:gd name="connsiteY2" fmla="*/ 1740309 h 4444180"/>
              <a:gd name="connsiteX3" fmla="*/ 191729 w 1961535"/>
              <a:gd name="connsiteY3" fmla="*/ 2639961 h 4444180"/>
              <a:gd name="connsiteX4" fmla="*/ 0 w 1961535"/>
              <a:gd name="connsiteY4" fmla="*/ 4444180 h 4444180"/>
              <a:gd name="connsiteX0" fmla="*/ 2037735 w 2037735"/>
              <a:gd name="connsiteY0" fmla="*/ 0 h 4444180"/>
              <a:gd name="connsiteX1" fmla="*/ 1241323 w 2037735"/>
              <a:gd name="connsiteY1" fmla="*/ 663677 h 4444180"/>
              <a:gd name="connsiteX2" fmla="*/ 592393 w 2037735"/>
              <a:gd name="connsiteY2" fmla="*/ 1740309 h 4444180"/>
              <a:gd name="connsiteX3" fmla="*/ 267929 w 2037735"/>
              <a:gd name="connsiteY3" fmla="*/ 2639961 h 4444180"/>
              <a:gd name="connsiteX4" fmla="*/ 0 w 2037735"/>
              <a:gd name="connsiteY4" fmla="*/ 4444180 h 4444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735" h="4444180">
                <a:moveTo>
                  <a:pt x="2037735" y="0"/>
                </a:moveTo>
                <a:cubicBezTo>
                  <a:pt x="1759974" y="186813"/>
                  <a:pt x="1482213" y="373626"/>
                  <a:pt x="1241323" y="663677"/>
                </a:cubicBezTo>
                <a:cubicBezTo>
                  <a:pt x="1000433" y="953729"/>
                  <a:pt x="754625" y="1410928"/>
                  <a:pt x="592393" y="1740309"/>
                </a:cubicBezTo>
                <a:cubicBezTo>
                  <a:pt x="430161" y="2069690"/>
                  <a:pt x="366661" y="2189316"/>
                  <a:pt x="267929" y="2639961"/>
                </a:cubicBezTo>
                <a:cubicBezTo>
                  <a:pt x="169197" y="3090606"/>
                  <a:pt x="39329" y="4122174"/>
                  <a:pt x="0" y="4444180"/>
                </a:cubicBezTo>
              </a:path>
            </a:pathLst>
          </a:custGeom>
          <a:ln w="50800">
            <a:solidFill>
              <a:schemeClr val="tx1"/>
            </a:solidFill>
            <a:tailEnd type="triangle" w="lg" len="lg"/>
          </a:ln>
          <a:effectLst>
            <a:outerShdw dist="38100" dir="12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useBgFill="1">
        <p:nvSpPr>
          <p:cNvPr id="37" name="TextBox 36"/>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1769</a:t>
            </a:r>
          </a:p>
        </p:txBody>
      </p:sp>
      <p:sp>
        <p:nvSpPr>
          <p:cNvPr id="38" name="TextBox 37"/>
          <p:cNvSpPr txBox="1"/>
          <p:nvPr/>
        </p:nvSpPr>
        <p:spPr>
          <a:xfrm rot="21180058">
            <a:off x="1219200" y="1600200"/>
            <a:ext cx="1333827" cy="861774"/>
          </a:xfrm>
          <a:prstGeom prst="rect">
            <a:avLst/>
          </a:prstGeom>
          <a:noFill/>
        </p:spPr>
        <p:txBody>
          <a:bodyPr wrap="none" rtlCol="0">
            <a:spAutoFit/>
          </a:bodyPr>
          <a:lstStyle/>
          <a:p>
            <a:pPr algn="ctr">
              <a:lnSpc>
                <a:spcPts val="2000"/>
              </a:lnSpc>
            </a:pPr>
            <a:r>
              <a:rPr lang="en-US" sz="2400" b="1" dirty="0" smtClean="0"/>
              <a:t>First </a:t>
            </a:r>
          </a:p>
          <a:p>
            <a:pPr algn="ctr">
              <a:lnSpc>
                <a:spcPts val="2000"/>
              </a:lnSpc>
            </a:pPr>
            <a:r>
              <a:rPr lang="en-US" sz="2400" b="1" dirty="0" smtClean="0"/>
              <a:t>return to</a:t>
            </a:r>
          </a:p>
          <a:p>
            <a:pPr algn="ctr">
              <a:lnSpc>
                <a:spcPts val="2000"/>
              </a:lnSpc>
            </a:pPr>
            <a:r>
              <a:rPr lang="en-US" sz="2400" b="1" dirty="0" err="1" smtClean="0"/>
              <a:t>Acadie</a:t>
            </a:r>
            <a:endParaRPr lang="en-US" sz="2400" b="1" dirty="0" smtClean="0"/>
          </a:p>
        </p:txBody>
      </p:sp>
      <p:sp>
        <p:nvSpPr>
          <p:cNvPr id="42" name="Freeform 41"/>
          <p:cNvSpPr/>
          <p:nvPr/>
        </p:nvSpPr>
        <p:spPr>
          <a:xfrm>
            <a:off x="2209800" y="3124200"/>
            <a:ext cx="825094" cy="2667000"/>
          </a:xfrm>
          <a:custGeom>
            <a:avLst/>
            <a:gdLst>
              <a:gd name="connsiteX0" fmla="*/ 0 w 251861"/>
              <a:gd name="connsiteY0" fmla="*/ 0 h 2030931"/>
              <a:gd name="connsiteX1" fmla="*/ 192505 w 251861"/>
              <a:gd name="connsiteY1" fmla="*/ 587141 h 2030931"/>
              <a:gd name="connsiteX2" fmla="*/ 250257 w 251861"/>
              <a:gd name="connsiteY2" fmla="*/ 1068404 h 2030931"/>
              <a:gd name="connsiteX3" fmla="*/ 202130 w 251861"/>
              <a:gd name="connsiteY3" fmla="*/ 2030931 h 2030931"/>
              <a:gd name="connsiteX0" fmla="*/ 0 w 259493"/>
              <a:gd name="connsiteY0" fmla="*/ 0 h 2030931"/>
              <a:gd name="connsiteX1" fmla="*/ 146712 w 259493"/>
              <a:gd name="connsiteY1" fmla="*/ 703194 h 2030931"/>
              <a:gd name="connsiteX2" fmla="*/ 250257 w 259493"/>
              <a:gd name="connsiteY2" fmla="*/ 1068404 h 2030931"/>
              <a:gd name="connsiteX3" fmla="*/ 202130 w 259493"/>
              <a:gd name="connsiteY3" fmla="*/ 2030931 h 2030931"/>
              <a:gd name="connsiteX0" fmla="*/ 0 w 202130"/>
              <a:gd name="connsiteY0" fmla="*/ 0 h 2030931"/>
              <a:gd name="connsiteX1" fmla="*/ 146712 w 202130"/>
              <a:gd name="connsiteY1" fmla="*/ 703194 h 2030931"/>
              <a:gd name="connsiteX2" fmla="*/ 202130 w 202130"/>
              <a:gd name="connsiteY2" fmla="*/ 2030931 h 2030931"/>
              <a:gd name="connsiteX0" fmla="*/ 0 w 247923"/>
              <a:gd name="connsiteY0" fmla="*/ 0 h 2030931"/>
              <a:gd name="connsiteX1" fmla="*/ 146712 w 247923"/>
              <a:gd name="connsiteY1" fmla="*/ 703194 h 2030931"/>
              <a:gd name="connsiteX2" fmla="*/ 247923 w 247923"/>
              <a:gd name="connsiteY2" fmla="*/ 2030931 h 2030931"/>
            </a:gdLst>
            <a:ahLst/>
            <a:cxnLst>
              <a:cxn ang="0">
                <a:pos x="connsiteX0" y="connsiteY0"/>
              </a:cxn>
              <a:cxn ang="0">
                <a:pos x="connsiteX1" y="connsiteY1"/>
              </a:cxn>
              <a:cxn ang="0">
                <a:pos x="connsiteX2" y="connsiteY2"/>
              </a:cxn>
            </a:cxnLst>
            <a:rect l="l" t="t" r="r" b="b"/>
            <a:pathLst>
              <a:path w="247923" h="2030931">
                <a:moveTo>
                  <a:pt x="0" y="0"/>
                </a:moveTo>
                <a:cubicBezTo>
                  <a:pt x="75397" y="204537"/>
                  <a:pt x="105392" y="364706"/>
                  <a:pt x="146712" y="703194"/>
                </a:cubicBezTo>
                <a:cubicBezTo>
                  <a:pt x="188033" y="1041683"/>
                  <a:pt x="236378" y="1754319"/>
                  <a:pt x="247923" y="2030931"/>
                </a:cubicBezTo>
              </a:path>
            </a:pathLst>
          </a:custGeom>
          <a:ln w="508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2802904" y="2226297"/>
            <a:ext cx="551467" cy="491765"/>
          </a:xfrm>
          <a:custGeom>
            <a:avLst/>
            <a:gdLst>
              <a:gd name="connsiteX0" fmla="*/ 175966 w 551467"/>
              <a:gd name="connsiteY0" fmla="*/ 252952 h 491765"/>
              <a:gd name="connsiteX1" fmla="*/ 91125 w 551467"/>
              <a:gd name="connsiteY1" fmla="*/ 205818 h 491765"/>
              <a:gd name="connsiteX2" fmla="*/ 213673 w 551467"/>
              <a:gd name="connsiteY2" fmla="*/ 177538 h 491765"/>
              <a:gd name="connsiteX3" fmla="*/ 345649 w 551467"/>
              <a:gd name="connsiteY3" fmla="*/ 205818 h 491765"/>
              <a:gd name="connsiteX4" fmla="*/ 402209 w 551467"/>
              <a:gd name="connsiteY4" fmla="*/ 73843 h 491765"/>
              <a:gd name="connsiteX5" fmla="*/ 421063 w 551467"/>
              <a:gd name="connsiteY5" fmla="*/ 7856 h 491765"/>
              <a:gd name="connsiteX6" fmla="*/ 487051 w 551467"/>
              <a:gd name="connsiteY6" fmla="*/ 120977 h 491765"/>
              <a:gd name="connsiteX7" fmla="*/ 543611 w 551467"/>
              <a:gd name="connsiteY7" fmla="*/ 158684 h 491765"/>
              <a:gd name="connsiteX8" fmla="*/ 439917 w 551467"/>
              <a:gd name="connsiteY8" fmla="*/ 215245 h 491765"/>
              <a:gd name="connsiteX9" fmla="*/ 336222 w 551467"/>
              <a:gd name="connsiteY9" fmla="*/ 300087 h 491765"/>
              <a:gd name="connsiteX10" fmla="*/ 241954 w 551467"/>
              <a:gd name="connsiteY10" fmla="*/ 347221 h 491765"/>
              <a:gd name="connsiteX11" fmla="*/ 119405 w 551467"/>
              <a:gd name="connsiteY11" fmla="*/ 469769 h 491765"/>
              <a:gd name="connsiteX12" fmla="*/ 81698 w 551467"/>
              <a:gd name="connsiteY12" fmla="*/ 479196 h 491765"/>
              <a:gd name="connsiteX13" fmla="*/ 6284 w 551467"/>
              <a:gd name="connsiteY13" fmla="*/ 422635 h 491765"/>
              <a:gd name="connsiteX14" fmla="*/ 43991 w 551467"/>
              <a:gd name="connsiteY14" fmla="*/ 318940 h 491765"/>
              <a:gd name="connsiteX15" fmla="*/ 175966 w 551467"/>
              <a:gd name="connsiteY15" fmla="*/ 252952 h 49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1467" h="491765">
                <a:moveTo>
                  <a:pt x="175966" y="252952"/>
                </a:moveTo>
                <a:cubicBezTo>
                  <a:pt x="183822" y="234098"/>
                  <a:pt x="84841" y="218387"/>
                  <a:pt x="91125" y="205818"/>
                </a:cubicBezTo>
                <a:cubicBezTo>
                  <a:pt x="97409" y="193249"/>
                  <a:pt x="171252" y="177538"/>
                  <a:pt x="213673" y="177538"/>
                </a:cubicBezTo>
                <a:cubicBezTo>
                  <a:pt x="256094" y="177538"/>
                  <a:pt x="314226" y="223101"/>
                  <a:pt x="345649" y="205818"/>
                </a:cubicBezTo>
                <a:cubicBezTo>
                  <a:pt x="377072" y="188535"/>
                  <a:pt x="389640" y="106837"/>
                  <a:pt x="402209" y="73843"/>
                </a:cubicBezTo>
                <a:cubicBezTo>
                  <a:pt x="414778" y="40849"/>
                  <a:pt x="406923" y="0"/>
                  <a:pt x="421063" y="7856"/>
                </a:cubicBezTo>
                <a:cubicBezTo>
                  <a:pt x="435203" y="15712"/>
                  <a:pt x="466626" y="95839"/>
                  <a:pt x="487051" y="120977"/>
                </a:cubicBezTo>
                <a:cubicBezTo>
                  <a:pt x="507476" y="146115"/>
                  <a:pt x="551467" y="142973"/>
                  <a:pt x="543611" y="158684"/>
                </a:cubicBezTo>
                <a:cubicBezTo>
                  <a:pt x="535755" y="174395"/>
                  <a:pt x="474482" y="191678"/>
                  <a:pt x="439917" y="215245"/>
                </a:cubicBezTo>
                <a:cubicBezTo>
                  <a:pt x="405352" y="238812"/>
                  <a:pt x="369216" y="278091"/>
                  <a:pt x="336222" y="300087"/>
                </a:cubicBezTo>
                <a:cubicBezTo>
                  <a:pt x="303228" y="322083"/>
                  <a:pt x="278090" y="318941"/>
                  <a:pt x="241954" y="347221"/>
                </a:cubicBezTo>
                <a:cubicBezTo>
                  <a:pt x="205818" y="375501"/>
                  <a:pt x="146114" y="447773"/>
                  <a:pt x="119405" y="469769"/>
                </a:cubicBezTo>
                <a:cubicBezTo>
                  <a:pt x="92696" y="491765"/>
                  <a:pt x="100551" y="487052"/>
                  <a:pt x="81698" y="479196"/>
                </a:cubicBezTo>
                <a:cubicBezTo>
                  <a:pt x="62845" y="471340"/>
                  <a:pt x="12568" y="449344"/>
                  <a:pt x="6284" y="422635"/>
                </a:cubicBezTo>
                <a:cubicBezTo>
                  <a:pt x="0" y="395926"/>
                  <a:pt x="21995" y="344078"/>
                  <a:pt x="43991" y="318940"/>
                </a:cubicBezTo>
                <a:cubicBezTo>
                  <a:pt x="65987" y="293802"/>
                  <a:pt x="168110" y="271806"/>
                  <a:pt x="175966" y="252952"/>
                </a:cubicBezTo>
                <a:close/>
              </a:path>
            </a:pathLst>
          </a:cu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5-Point Star 40"/>
          <p:cNvSpPr/>
          <p:nvPr/>
        </p:nvSpPr>
        <p:spPr>
          <a:xfrm>
            <a:off x="2743200" y="2209800"/>
            <a:ext cx="457200" cy="457200"/>
          </a:xfrm>
          <a:prstGeom prst="star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3"/>
          <p:cNvPicPr>
            <a:picLocks noChangeAspect="1" noChangeArrowheads="1"/>
          </p:cNvPicPr>
          <p:nvPr/>
        </p:nvPicPr>
        <p:blipFill>
          <a:blip r:embed="rId3"/>
          <a:srcRect l="5737" t="3326" r="80331" b="88912"/>
          <a:stretch>
            <a:fillRect/>
          </a:stretch>
        </p:blipFill>
        <p:spPr bwMode="auto">
          <a:xfrm>
            <a:off x="7391400" y="4876800"/>
            <a:ext cx="1295400" cy="533400"/>
          </a:xfrm>
          <a:prstGeom prst="rect">
            <a:avLst/>
          </a:prstGeom>
          <a:noFill/>
          <a:ln w="9525">
            <a:noFill/>
            <a:miter lim="800000"/>
            <a:headEnd/>
            <a:tailEnd/>
          </a:ln>
          <a:effectLst/>
        </p:spPr>
      </p:pic>
      <p:sp>
        <p:nvSpPr>
          <p:cNvPr id="44" name="Freeform 43"/>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01600">
            <a:solidFill>
              <a:srgbClr val="FF0000">
                <a:alpha val="69000"/>
              </a:srgbClr>
            </a:solidFill>
          </a:ln>
          <a:effectLst>
            <a:outerShdw blurRad="190500" dist="38100" dir="11400000" sx="110000" sy="11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Right Arrow 44"/>
          <p:cNvSpPr/>
          <p:nvPr/>
        </p:nvSpPr>
        <p:spPr>
          <a:xfrm>
            <a:off x="5638800" y="5791200"/>
            <a:ext cx="1295400" cy="457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p:cNvSpPr/>
          <p:nvPr/>
        </p:nvSpPr>
        <p:spPr>
          <a:xfrm>
            <a:off x="5638800" y="6172200"/>
            <a:ext cx="1295400" cy="457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p:cNvGrpSpPr/>
          <p:nvPr/>
        </p:nvGrpSpPr>
        <p:grpSpPr>
          <a:xfrm>
            <a:off x="1981200" y="5304609"/>
            <a:ext cx="914400" cy="211183"/>
            <a:chOff x="1981200" y="5304609"/>
            <a:chExt cx="914400" cy="211183"/>
          </a:xfrm>
        </p:grpSpPr>
        <p:pic>
          <p:nvPicPr>
            <p:cNvPr id="48" name="Picture 2"/>
            <p:cNvPicPr preferRelativeResize="0">
              <a:picLocks noChangeArrowheads="1"/>
            </p:cNvPicPr>
            <p:nvPr/>
          </p:nvPicPr>
          <p:blipFill>
            <a:blip r:embed="rId4"/>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49" name="Freeform 48"/>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Freeform 49"/>
          <p:cNvSpPr/>
          <p:nvPr/>
        </p:nvSpPr>
        <p:spPr>
          <a:xfrm>
            <a:off x="7772400" y="1447800"/>
            <a:ext cx="550333" cy="917222"/>
          </a:xfrm>
          <a:custGeom>
            <a:avLst/>
            <a:gdLst>
              <a:gd name="connsiteX0" fmla="*/ 0 w 321733"/>
              <a:gd name="connsiteY0" fmla="*/ 36689 h 764822"/>
              <a:gd name="connsiteX1" fmla="*/ 186267 w 321733"/>
              <a:gd name="connsiteY1" fmla="*/ 121356 h 764822"/>
              <a:gd name="connsiteX2" fmla="*/ 321733 w 321733"/>
              <a:gd name="connsiteY2" fmla="*/ 764822 h 764822"/>
            </a:gdLst>
            <a:ahLst/>
            <a:cxnLst>
              <a:cxn ang="0">
                <a:pos x="connsiteX0" y="connsiteY0"/>
              </a:cxn>
              <a:cxn ang="0">
                <a:pos x="connsiteX1" y="connsiteY1"/>
              </a:cxn>
              <a:cxn ang="0">
                <a:pos x="connsiteX2" y="connsiteY2"/>
              </a:cxn>
            </a:cxnLst>
            <a:rect l="l" t="t" r="r" b="b"/>
            <a:pathLst>
              <a:path w="321733" h="764822">
                <a:moveTo>
                  <a:pt x="0" y="36689"/>
                </a:moveTo>
                <a:cubicBezTo>
                  <a:pt x="66322" y="18344"/>
                  <a:pt x="132645" y="0"/>
                  <a:pt x="186267" y="121356"/>
                </a:cubicBezTo>
                <a:cubicBezTo>
                  <a:pt x="239889" y="242712"/>
                  <a:pt x="280811" y="503767"/>
                  <a:pt x="321733" y="764822"/>
                </a:cubicBezTo>
              </a:path>
            </a:pathLst>
          </a:custGeom>
          <a:ln w="63500">
            <a:solidFill>
              <a:srgbClr val="FF0000"/>
            </a:solidFill>
            <a:tailEnd type="triangle"/>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1" name="Picture 3"/>
          <p:cNvPicPr>
            <a:picLocks noChangeAspect="1" noChangeArrowheads="1"/>
          </p:cNvPicPr>
          <p:nvPr/>
        </p:nvPicPr>
        <p:blipFill>
          <a:blip r:embed="rId5"/>
          <a:srcRect/>
          <a:stretch>
            <a:fillRect/>
          </a:stretch>
        </p:blipFill>
        <p:spPr bwMode="auto">
          <a:xfrm>
            <a:off x="6858000" y="5454472"/>
            <a:ext cx="1752600" cy="1479728"/>
          </a:xfrm>
          <a:prstGeom prst="rect">
            <a:avLst/>
          </a:prstGeom>
          <a:noFill/>
          <a:ln w="9525">
            <a:noFill/>
            <a:miter lim="800000"/>
            <a:headEnd/>
            <a:tailEnd/>
          </a:ln>
          <a:effectLst/>
        </p:spPr>
      </p:pic>
      <p:sp>
        <p:nvSpPr>
          <p:cNvPr id="40" name="TextBox 39"/>
          <p:cNvSpPr txBox="1"/>
          <p:nvPr/>
        </p:nvSpPr>
        <p:spPr>
          <a:xfrm>
            <a:off x="228600" y="838200"/>
            <a:ext cx="1905000" cy="769441"/>
          </a:xfrm>
          <a:prstGeom prst="rect">
            <a:avLst/>
          </a:prstGeom>
          <a:noFill/>
        </p:spPr>
        <p:txBody>
          <a:bodyPr wrap="square" rtlCol="0">
            <a:spAutoFit/>
          </a:bodyPr>
          <a:lstStyle/>
          <a:p>
            <a:r>
              <a:rPr lang="en-US" sz="4400" b="1" dirty="0" smtClean="0">
                <a:solidFill>
                  <a:srgbClr val="002060"/>
                </a:solidFill>
              </a:rPr>
              <a:t> WHEN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nodeType="withEffect">
                                  <p:stCondLst>
                                    <p:cond delay="0"/>
                                  </p:stCondLst>
                                  <p:childTnLst>
                                    <p:anim calcmode="lin" valueType="num">
                                      <p:cBhvr>
                                        <p:cTn id="6" dur="1000"/>
                                        <p:tgtEl>
                                          <p:spTgt spid="26"/>
                                        </p:tgtEl>
                                        <p:attrNameLst>
                                          <p:attrName>ppt_w</p:attrName>
                                        </p:attrNameLst>
                                      </p:cBhvr>
                                      <p:tavLst>
                                        <p:tav tm="0">
                                          <p:val>
                                            <p:strVal val="ppt_w"/>
                                          </p:val>
                                        </p:tav>
                                        <p:tav tm="100000">
                                          <p:val>
                                            <p:fltVal val="0"/>
                                          </p:val>
                                        </p:tav>
                                      </p:tavLst>
                                    </p:anim>
                                    <p:anim calcmode="lin" valueType="num">
                                      <p:cBhvr>
                                        <p:cTn id="7" dur="1000"/>
                                        <p:tgtEl>
                                          <p:spTgt spid="26"/>
                                        </p:tgtEl>
                                        <p:attrNameLst>
                                          <p:attrName>ppt_h</p:attrName>
                                        </p:attrNameLst>
                                      </p:cBhvr>
                                      <p:tavLst>
                                        <p:tav tm="0">
                                          <p:val>
                                            <p:strVal val="ppt_h"/>
                                          </p:val>
                                        </p:tav>
                                        <p:tav tm="100000">
                                          <p:val>
                                            <p:fltVal val="0"/>
                                          </p:val>
                                        </p:tav>
                                      </p:tavLst>
                                    </p:anim>
                                    <p:anim calcmode="lin" valueType="num">
                                      <p:cBhvr>
                                        <p:cTn id="8" dur="1000"/>
                                        <p:tgtEl>
                                          <p:spTgt spid="26"/>
                                        </p:tgtEl>
                                        <p:attrNameLst>
                                          <p:attrName>style.rotation</p:attrName>
                                        </p:attrNameLst>
                                      </p:cBhvr>
                                      <p:tavLst>
                                        <p:tav tm="0">
                                          <p:val>
                                            <p:fltVal val="0"/>
                                          </p:val>
                                        </p:tav>
                                        <p:tav tm="100000">
                                          <p:val>
                                            <p:fltVal val="360"/>
                                          </p:val>
                                        </p:tav>
                                      </p:tavLst>
                                    </p:anim>
                                    <p:animEffect transition="out" filter="fade">
                                      <p:cBhvr>
                                        <p:cTn id="9" dur="1000"/>
                                        <p:tgtEl>
                                          <p:spTgt spid="26"/>
                                        </p:tgtEl>
                                      </p:cBhvr>
                                    </p:animEffect>
                                    <p:set>
                                      <p:cBhvr>
                                        <p:cTn id="10" dur="1" fill="hold">
                                          <p:stCondLst>
                                            <p:cond delay="999"/>
                                          </p:stCondLst>
                                        </p:cTn>
                                        <p:tgtEl>
                                          <p:spTgt spid="26"/>
                                        </p:tgtEl>
                                        <p:attrNameLst>
                                          <p:attrName>style.visibility</p:attrName>
                                        </p:attrNameLst>
                                      </p:cBhvr>
                                      <p:to>
                                        <p:strVal val="hidden"/>
                                      </p:to>
                                    </p:set>
                                  </p:childTnLst>
                                </p:cTn>
                              </p:par>
                              <p:par>
                                <p:cTn id="11" presetID="49" presetClass="entr" presetSubtype="0" decel="10000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1000" fill="hold"/>
                                        <p:tgtEl>
                                          <p:spTgt spid="27"/>
                                        </p:tgtEl>
                                        <p:attrNameLst>
                                          <p:attrName>ppt_w</p:attrName>
                                        </p:attrNameLst>
                                      </p:cBhvr>
                                      <p:tavLst>
                                        <p:tav tm="0">
                                          <p:val>
                                            <p:fltVal val="0"/>
                                          </p:val>
                                        </p:tav>
                                        <p:tav tm="100000">
                                          <p:val>
                                            <p:strVal val="#ppt_w"/>
                                          </p:val>
                                        </p:tav>
                                      </p:tavLst>
                                    </p:anim>
                                    <p:anim calcmode="lin" valueType="num">
                                      <p:cBhvr>
                                        <p:cTn id="14" dur="1000" fill="hold"/>
                                        <p:tgtEl>
                                          <p:spTgt spid="27"/>
                                        </p:tgtEl>
                                        <p:attrNameLst>
                                          <p:attrName>ppt_h</p:attrName>
                                        </p:attrNameLst>
                                      </p:cBhvr>
                                      <p:tavLst>
                                        <p:tav tm="0">
                                          <p:val>
                                            <p:fltVal val="0"/>
                                          </p:val>
                                        </p:tav>
                                        <p:tav tm="100000">
                                          <p:val>
                                            <p:strVal val="#ppt_h"/>
                                          </p:val>
                                        </p:tav>
                                      </p:tavLst>
                                    </p:anim>
                                    <p:anim calcmode="lin" valueType="num">
                                      <p:cBhvr>
                                        <p:cTn id="15" dur="1000" fill="hold"/>
                                        <p:tgtEl>
                                          <p:spTgt spid="27"/>
                                        </p:tgtEl>
                                        <p:attrNameLst>
                                          <p:attrName>style.rotation</p:attrName>
                                        </p:attrNameLst>
                                      </p:cBhvr>
                                      <p:tavLst>
                                        <p:tav tm="0">
                                          <p:val>
                                            <p:fltVal val="360"/>
                                          </p:val>
                                        </p:tav>
                                        <p:tav tm="100000">
                                          <p:val>
                                            <p:fltVal val="0"/>
                                          </p:val>
                                        </p:tav>
                                      </p:tavLst>
                                    </p:anim>
                                    <p:animEffect transition="in" filter="fade">
                                      <p:cBhvr>
                                        <p:cTn id="16" dur="10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1000"/>
                                        <p:tgtEl>
                                          <p:spTgt spid="45"/>
                                        </p:tgtEl>
                                      </p:cBhvr>
                                    </p:animEffect>
                                    <p:anim calcmode="lin" valueType="num">
                                      <p:cBhvr>
                                        <p:cTn id="21" dur="1000"/>
                                        <p:tgtEl>
                                          <p:spTgt spid="45"/>
                                        </p:tgtEl>
                                        <p:attrNameLst>
                                          <p:attrName>ppt_x</p:attrName>
                                        </p:attrNameLst>
                                      </p:cBhvr>
                                      <p:tavLst>
                                        <p:tav tm="0">
                                          <p:val>
                                            <p:strVal val="ppt_x"/>
                                          </p:val>
                                        </p:tav>
                                        <p:tav tm="100000">
                                          <p:val>
                                            <p:strVal val="ppt_x"/>
                                          </p:val>
                                        </p:tav>
                                      </p:tavLst>
                                    </p:anim>
                                    <p:anim calcmode="lin" valueType="num">
                                      <p:cBhvr>
                                        <p:cTn id="22" dur="1000"/>
                                        <p:tgtEl>
                                          <p:spTgt spid="45"/>
                                        </p:tgtEl>
                                        <p:attrNameLst>
                                          <p:attrName>ppt_y</p:attrName>
                                        </p:attrNameLst>
                                      </p:cBhvr>
                                      <p:tavLst>
                                        <p:tav tm="0">
                                          <p:val>
                                            <p:strVal val="ppt_y"/>
                                          </p:val>
                                        </p:tav>
                                        <p:tav tm="100000">
                                          <p:val>
                                            <p:strVal val="ppt_y+.1"/>
                                          </p:val>
                                        </p:tav>
                                      </p:tavLst>
                                    </p:anim>
                                    <p:set>
                                      <p:cBhvr>
                                        <p:cTn id="23" dur="1" fill="hold">
                                          <p:stCondLst>
                                            <p:cond delay="999"/>
                                          </p:stCondLst>
                                        </p:cTn>
                                        <p:tgtEl>
                                          <p:spTgt spid="45"/>
                                        </p:tgtEl>
                                        <p:attrNameLst>
                                          <p:attrName>style.visibility</p:attrName>
                                        </p:attrNameLst>
                                      </p:cBhvr>
                                      <p:to>
                                        <p:strVal val="hidden"/>
                                      </p:to>
                                    </p:set>
                                  </p:childTnLst>
                                </p:cTn>
                              </p:par>
                              <p:par>
                                <p:cTn id="24" presetID="10" presetClass="entr" presetSubtype="0" fill="hold" grpId="1"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20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right)">
                                      <p:cBhvr>
                                        <p:cTn id="31" dur="2000"/>
                                        <p:tgtEl>
                                          <p:spTgt spid="2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2000"/>
                                        <p:tgtEl>
                                          <p:spTgt spid="30"/>
                                        </p:tgtEl>
                                      </p:cBhvr>
                                    </p:animEffect>
                                  </p:childTnLst>
                                </p:cTn>
                              </p:par>
                            </p:childTnLst>
                          </p:cTn>
                        </p:par>
                        <p:par>
                          <p:cTn id="35" fill="hold">
                            <p:stCondLst>
                              <p:cond delay="2000"/>
                            </p:stCondLst>
                            <p:childTnLst>
                              <p:par>
                                <p:cTn id="36" presetID="49" presetClass="entr" presetSubtype="0" decel="100000" fill="hold" grpId="0" nodeType="afterEffect">
                                  <p:stCondLst>
                                    <p:cond delay="0"/>
                                  </p:stCondLst>
                                  <p:childTnLst>
                                    <p:set>
                                      <p:cBhvr>
                                        <p:cTn id="37" dur="1" fill="hold">
                                          <p:stCondLst>
                                            <p:cond delay="0"/>
                                          </p:stCondLst>
                                        </p:cTn>
                                        <p:tgtEl>
                                          <p:spTgt spid="41"/>
                                        </p:tgtEl>
                                        <p:attrNameLst>
                                          <p:attrName>style.visibility</p:attrName>
                                        </p:attrNameLst>
                                      </p:cBhvr>
                                      <p:to>
                                        <p:strVal val="visible"/>
                                      </p:to>
                                    </p:set>
                                    <p:anim calcmode="lin" valueType="num">
                                      <p:cBhvr>
                                        <p:cTn id="38" dur="1000" fill="hold"/>
                                        <p:tgtEl>
                                          <p:spTgt spid="41"/>
                                        </p:tgtEl>
                                        <p:attrNameLst>
                                          <p:attrName>ppt_w</p:attrName>
                                        </p:attrNameLst>
                                      </p:cBhvr>
                                      <p:tavLst>
                                        <p:tav tm="0">
                                          <p:val>
                                            <p:fltVal val="0"/>
                                          </p:val>
                                        </p:tav>
                                        <p:tav tm="100000">
                                          <p:val>
                                            <p:strVal val="#ppt_w"/>
                                          </p:val>
                                        </p:tav>
                                      </p:tavLst>
                                    </p:anim>
                                    <p:anim calcmode="lin" valueType="num">
                                      <p:cBhvr>
                                        <p:cTn id="39" dur="1000" fill="hold"/>
                                        <p:tgtEl>
                                          <p:spTgt spid="41"/>
                                        </p:tgtEl>
                                        <p:attrNameLst>
                                          <p:attrName>ppt_h</p:attrName>
                                        </p:attrNameLst>
                                      </p:cBhvr>
                                      <p:tavLst>
                                        <p:tav tm="0">
                                          <p:val>
                                            <p:fltVal val="0"/>
                                          </p:val>
                                        </p:tav>
                                        <p:tav tm="100000">
                                          <p:val>
                                            <p:strVal val="#ppt_h"/>
                                          </p:val>
                                        </p:tav>
                                      </p:tavLst>
                                    </p:anim>
                                    <p:anim calcmode="lin" valueType="num">
                                      <p:cBhvr>
                                        <p:cTn id="40" dur="1000" fill="hold"/>
                                        <p:tgtEl>
                                          <p:spTgt spid="41"/>
                                        </p:tgtEl>
                                        <p:attrNameLst>
                                          <p:attrName>style.rotation</p:attrName>
                                        </p:attrNameLst>
                                      </p:cBhvr>
                                      <p:tavLst>
                                        <p:tav tm="0">
                                          <p:val>
                                            <p:fltVal val="360"/>
                                          </p:val>
                                        </p:tav>
                                        <p:tav tm="100000">
                                          <p:val>
                                            <p:fltVal val="0"/>
                                          </p:val>
                                        </p:tav>
                                      </p:tavLst>
                                    </p:anim>
                                    <p:animEffect transition="in" filter="fade">
                                      <p:cBhvr>
                                        <p:cTn id="41" dur="1000"/>
                                        <p:tgtEl>
                                          <p:spTgt spid="4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10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exit" presetSubtype="0" accel="100000" fill="hold" nodeType="clickEffect">
                                  <p:stCondLst>
                                    <p:cond delay="0"/>
                                  </p:stCondLst>
                                  <p:childTnLst>
                                    <p:anim calcmode="lin" valueType="num">
                                      <p:cBhvr>
                                        <p:cTn id="48" dur="1000"/>
                                        <p:tgtEl>
                                          <p:spTgt spid="27"/>
                                        </p:tgtEl>
                                        <p:attrNameLst>
                                          <p:attrName>ppt_w</p:attrName>
                                        </p:attrNameLst>
                                      </p:cBhvr>
                                      <p:tavLst>
                                        <p:tav tm="0">
                                          <p:val>
                                            <p:strVal val="ppt_w"/>
                                          </p:val>
                                        </p:tav>
                                        <p:tav tm="100000">
                                          <p:val>
                                            <p:fltVal val="0"/>
                                          </p:val>
                                        </p:tav>
                                      </p:tavLst>
                                    </p:anim>
                                    <p:anim calcmode="lin" valueType="num">
                                      <p:cBhvr>
                                        <p:cTn id="49" dur="1000"/>
                                        <p:tgtEl>
                                          <p:spTgt spid="27"/>
                                        </p:tgtEl>
                                        <p:attrNameLst>
                                          <p:attrName>ppt_h</p:attrName>
                                        </p:attrNameLst>
                                      </p:cBhvr>
                                      <p:tavLst>
                                        <p:tav tm="0">
                                          <p:val>
                                            <p:strVal val="ppt_h"/>
                                          </p:val>
                                        </p:tav>
                                        <p:tav tm="100000">
                                          <p:val>
                                            <p:fltVal val="0"/>
                                          </p:val>
                                        </p:tav>
                                      </p:tavLst>
                                    </p:anim>
                                    <p:anim calcmode="lin" valueType="num">
                                      <p:cBhvr>
                                        <p:cTn id="50" dur="1000"/>
                                        <p:tgtEl>
                                          <p:spTgt spid="27"/>
                                        </p:tgtEl>
                                        <p:attrNameLst>
                                          <p:attrName>style.rotation</p:attrName>
                                        </p:attrNameLst>
                                      </p:cBhvr>
                                      <p:tavLst>
                                        <p:tav tm="0">
                                          <p:val>
                                            <p:fltVal val="0"/>
                                          </p:val>
                                        </p:tav>
                                        <p:tav tm="100000">
                                          <p:val>
                                            <p:fltVal val="360"/>
                                          </p:val>
                                        </p:tav>
                                      </p:tavLst>
                                    </p:anim>
                                    <p:animEffect transition="out" filter="fade">
                                      <p:cBhvr>
                                        <p:cTn id="51" dur="1000"/>
                                        <p:tgtEl>
                                          <p:spTgt spid="27"/>
                                        </p:tgtEl>
                                      </p:cBhvr>
                                    </p:animEffect>
                                    <p:set>
                                      <p:cBhvr>
                                        <p:cTn id="52" dur="1" fill="hold">
                                          <p:stCondLst>
                                            <p:cond delay="999"/>
                                          </p:stCondLst>
                                        </p:cTn>
                                        <p:tgtEl>
                                          <p:spTgt spid="2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38"/>
                                        </p:tgtEl>
                                      </p:cBhvr>
                                    </p:animEffect>
                                    <p:set>
                                      <p:cBhvr>
                                        <p:cTn id="55" dur="1" fill="hold">
                                          <p:stCondLst>
                                            <p:cond delay="999"/>
                                          </p:stCondLst>
                                        </p:cTn>
                                        <p:tgtEl>
                                          <p:spTgt spid="38"/>
                                        </p:tgtEl>
                                        <p:attrNameLst>
                                          <p:attrName>style.visibility</p:attrName>
                                        </p:attrNameLst>
                                      </p:cBhvr>
                                      <p:to>
                                        <p:strVal val="hidden"/>
                                      </p:to>
                                    </p:set>
                                  </p:childTnLst>
                                </p:cTn>
                              </p:par>
                              <p:par>
                                <p:cTn id="56" presetID="49" presetClass="entr" presetSubtype="0" decel="10000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 calcmode="lin" valueType="num">
                                      <p:cBhvr>
                                        <p:cTn id="58" dur="1000" fill="hold"/>
                                        <p:tgtEl>
                                          <p:spTgt spid="37"/>
                                        </p:tgtEl>
                                        <p:attrNameLst>
                                          <p:attrName>ppt_w</p:attrName>
                                        </p:attrNameLst>
                                      </p:cBhvr>
                                      <p:tavLst>
                                        <p:tav tm="0">
                                          <p:val>
                                            <p:fltVal val="0"/>
                                          </p:val>
                                        </p:tav>
                                        <p:tav tm="100000">
                                          <p:val>
                                            <p:strVal val="#ppt_w"/>
                                          </p:val>
                                        </p:tav>
                                      </p:tavLst>
                                    </p:anim>
                                    <p:anim calcmode="lin" valueType="num">
                                      <p:cBhvr>
                                        <p:cTn id="59" dur="1000" fill="hold"/>
                                        <p:tgtEl>
                                          <p:spTgt spid="37"/>
                                        </p:tgtEl>
                                        <p:attrNameLst>
                                          <p:attrName>ppt_h</p:attrName>
                                        </p:attrNameLst>
                                      </p:cBhvr>
                                      <p:tavLst>
                                        <p:tav tm="0">
                                          <p:val>
                                            <p:fltVal val="0"/>
                                          </p:val>
                                        </p:tav>
                                        <p:tav tm="100000">
                                          <p:val>
                                            <p:strVal val="#ppt_h"/>
                                          </p:val>
                                        </p:tav>
                                      </p:tavLst>
                                    </p:anim>
                                    <p:anim calcmode="lin" valueType="num">
                                      <p:cBhvr>
                                        <p:cTn id="60" dur="1000" fill="hold"/>
                                        <p:tgtEl>
                                          <p:spTgt spid="37"/>
                                        </p:tgtEl>
                                        <p:attrNameLst>
                                          <p:attrName>style.rotation</p:attrName>
                                        </p:attrNameLst>
                                      </p:cBhvr>
                                      <p:tavLst>
                                        <p:tav tm="0">
                                          <p:val>
                                            <p:fltVal val="360"/>
                                          </p:val>
                                        </p:tav>
                                        <p:tav tm="100000">
                                          <p:val>
                                            <p:fltVal val="0"/>
                                          </p:val>
                                        </p:tav>
                                      </p:tavLst>
                                    </p:anim>
                                    <p:animEffect transition="in" filter="fade">
                                      <p:cBhvr>
                                        <p:cTn id="61" dur="10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ipe(up)">
                                      <p:cBhvr>
                                        <p:cTn id="66"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0" grpId="0" animBg="1"/>
      <p:bldP spid="36" grpId="0" animBg="1"/>
      <p:bldP spid="37" grpId="0" animBg="1"/>
      <p:bldP spid="38" grpId="0"/>
      <p:bldP spid="38" grpId="1"/>
      <p:bldP spid="41" grpId="0" animBg="1"/>
      <p:bldP spid="45" grpId="1" animBg="1"/>
      <p:bldP spid="46" grpId="1"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0"/>
            <a:ext cx="9144000" cy="769441"/>
          </a:xfrm>
          <a:prstGeom prst="rect">
            <a:avLst/>
          </a:prstGeom>
          <a:noFill/>
        </p:spPr>
        <p:txBody>
          <a:bodyPr wrap="square" rtlCol="0">
            <a:spAutoFit/>
          </a:bodyPr>
          <a:lstStyle/>
          <a:p>
            <a:pPr algn="ctr"/>
            <a:r>
              <a:rPr lang="en-US" sz="4400" b="1" dirty="0" smtClean="0">
                <a:solidFill>
                  <a:srgbClr val="002060"/>
                </a:solidFill>
              </a:rPr>
              <a:t>Acadian migration to Louisiana</a:t>
            </a:r>
          </a:p>
        </p:txBody>
      </p:sp>
      <p:pic>
        <p:nvPicPr>
          <p:cNvPr id="4098" name="Picture 2"/>
          <p:cNvPicPr>
            <a:picLocks noChangeAspect="1" noChangeArrowheads="1"/>
          </p:cNvPicPr>
          <p:nvPr/>
        </p:nvPicPr>
        <p:blipFill>
          <a:blip r:embed="rId2"/>
          <a:srcRect/>
          <a:stretch>
            <a:fillRect/>
          </a:stretch>
        </p:blipFill>
        <p:spPr bwMode="auto">
          <a:xfrm>
            <a:off x="1286182" y="1371601"/>
            <a:ext cx="6486218" cy="5486400"/>
          </a:xfrm>
          <a:prstGeom prst="rect">
            <a:avLst/>
          </a:prstGeom>
          <a:noFill/>
          <a:ln w="9525">
            <a:noFill/>
            <a:miter lim="800000"/>
            <a:headEnd/>
            <a:tailEnd/>
          </a:ln>
          <a:effectLst/>
        </p:spPr>
      </p:pic>
      <p:sp>
        <p:nvSpPr>
          <p:cNvPr id="37" name="Freeform 36"/>
          <p:cNvSpPr/>
          <p:nvPr/>
        </p:nvSpPr>
        <p:spPr>
          <a:xfrm>
            <a:off x="3614057" y="1582058"/>
            <a:ext cx="1970314" cy="4753428"/>
          </a:xfrm>
          <a:custGeom>
            <a:avLst/>
            <a:gdLst>
              <a:gd name="connsiteX0" fmla="*/ 1970314 w 1970314"/>
              <a:gd name="connsiteY0" fmla="*/ 4753428 h 4753428"/>
              <a:gd name="connsiteX1" fmla="*/ 1894114 w 1970314"/>
              <a:gd name="connsiteY1" fmla="*/ 4720771 h 4753428"/>
              <a:gd name="connsiteX2" fmla="*/ 1665514 w 1970314"/>
              <a:gd name="connsiteY2" fmla="*/ 4601028 h 4753428"/>
              <a:gd name="connsiteX3" fmla="*/ 1578429 w 1970314"/>
              <a:gd name="connsiteY3" fmla="*/ 4459513 h 4753428"/>
              <a:gd name="connsiteX4" fmla="*/ 1578429 w 1970314"/>
              <a:gd name="connsiteY4" fmla="*/ 4350656 h 4753428"/>
              <a:gd name="connsiteX5" fmla="*/ 1426029 w 1970314"/>
              <a:gd name="connsiteY5" fmla="*/ 4220028 h 4753428"/>
              <a:gd name="connsiteX6" fmla="*/ 1295400 w 1970314"/>
              <a:gd name="connsiteY6" fmla="*/ 4089399 h 4753428"/>
              <a:gd name="connsiteX7" fmla="*/ 1284514 w 1970314"/>
              <a:gd name="connsiteY7" fmla="*/ 3958771 h 4753428"/>
              <a:gd name="connsiteX8" fmla="*/ 1382486 w 1970314"/>
              <a:gd name="connsiteY8" fmla="*/ 3849913 h 4753428"/>
              <a:gd name="connsiteX9" fmla="*/ 1251857 w 1970314"/>
              <a:gd name="connsiteY9" fmla="*/ 3730171 h 4753428"/>
              <a:gd name="connsiteX10" fmla="*/ 1121229 w 1970314"/>
              <a:gd name="connsiteY10" fmla="*/ 3730171 h 4753428"/>
              <a:gd name="connsiteX11" fmla="*/ 947057 w 1970314"/>
              <a:gd name="connsiteY11" fmla="*/ 3675742 h 4753428"/>
              <a:gd name="connsiteX12" fmla="*/ 914400 w 1970314"/>
              <a:gd name="connsiteY12" fmla="*/ 3534228 h 4753428"/>
              <a:gd name="connsiteX13" fmla="*/ 762000 w 1970314"/>
              <a:gd name="connsiteY13" fmla="*/ 3523342 h 4753428"/>
              <a:gd name="connsiteX14" fmla="*/ 620486 w 1970314"/>
              <a:gd name="connsiteY14" fmla="*/ 3555999 h 4753428"/>
              <a:gd name="connsiteX15" fmla="*/ 511629 w 1970314"/>
              <a:gd name="connsiteY15" fmla="*/ 3545113 h 4753428"/>
              <a:gd name="connsiteX16" fmla="*/ 478972 w 1970314"/>
              <a:gd name="connsiteY16" fmla="*/ 3381828 h 4753428"/>
              <a:gd name="connsiteX17" fmla="*/ 381000 w 1970314"/>
              <a:gd name="connsiteY17" fmla="*/ 3305628 h 4753428"/>
              <a:gd name="connsiteX18" fmla="*/ 261257 w 1970314"/>
              <a:gd name="connsiteY18" fmla="*/ 3272971 h 4753428"/>
              <a:gd name="connsiteX19" fmla="*/ 217714 w 1970314"/>
              <a:gd name="connsiteY19" fmla="*/ 3153228 h 4753428"/>
              <a:gd name="connsiteX20" fmla="*/ 206829 w 1970314"/>
              <a:gd name="connsiteY20" fmla="*/ 3044371 h 4753428"/>
              <a:gd name="connsiteX21" fmla="*/ 163286 w 1970314"/>
              <a:gd name="connsiteY21" fmla="*/ 2989942 h 4753428"/>
              <a:gd name="connsiteX22" fmla="*/ 97972 w 1970314"/>
              <a:gd name="connsiteY22" fmla="*/ 2848428 h 4753428"/>
              <a:gd name="connsiteX23" fmla="*/ 0 w 1970314"/>
              <a:gd name="connsiteY23" fmla="*/ 2750456 h 4753428"/>
              <a:gd name="connsiteX24" fmla="*/ 97972 w 1970314"/>
              <a:gd name="connsiteY24" fmla="*/ 2587171 h 4753428"/>
              <a:gd name="connsiteX25" fmla="*/ 130629 w 1970314"/>
              <a:gd name="connsiteY25" fmla="*/ 2478313 h 4753428"/>
              <a:gd name="connsiteX26" fmla="*/ 206829 w 1970314"/>
              <a:gd name="connsiteY26" fmla="*/ 2336799 h 4753428"/>
              <a:gd name="connsiteX27" fmla="*/ 206829 w 1970314"/>
              <a:gd name="connsiteY27" fmla="*/ 2217056 h 4753428"/>
              <a:gd name="connsiteX28" fmla="*/ 272143 w 1970314"/>
              <a:gd name="connsiteY28" fmla="*/ 2021113 h 4753428"/>
              <a:gd name="connsiteX29" fmla="*/ 359229 w 1970314"/>
              <a:gd name="connsiteY29" fmla="*/ 1912256 h 4753428"/>
              <a:gd name="connsiteX30" fmla="*/ 359229 w 1970314"/>
              <a:gd name="connsiteY30" fmla="*/ 1814285 h 4753428"/>
              <a:gd name="connsiteX31" fmla="*/ 522514 w 1970314"/>
              <a:gd name="connsiteY31" fmla="*/ 1683656 h 4753428"/>
              <a:gd name="connsiteX32" fmla="*/ 587829 w 1970314"/>
              <a:gd name="connsiteY32" fmla="*/ 1574799 h 4753428"/>
              <a:gd name="connsiteX33" fmla="*/ 642257 w 1970314"/>
              <a:gd name="connsiteY33" fmla="*/ 1411513 h 4753428"/>
              <a:gd name="connsiteX34" fmla="*/ 609600 w 1970314"/>
              <a:gd name="connsiteY34" fmla="*/ 1302656 h 4753428"/>
              <a:gd name="connsiteX35" fmla="*/ 762000 w 1970314"/>
              <a:gd name="connsiteY35" fmla="*/ 1193799 h 4753428"/>
              <a:gd name="connsiteX36" fmla="*/ 859972 w 1970314"/>
              <a:gd name="connsiteY36" fmla="*/ 1084942 h 4753428"/>
              <a:gd name="connsiteX37" fmla="*/ 772886 w 1970314"/>
              <a:gd name="connsiteY37" fmla="*/ 1074056 h 4753428"/>
              <a:gd name="connsiteX38" fmla="*/ 707572 w 1970314"/>
              <a:gd name="connsiteY38" fmla="*/ 1019628 h 4753428"/>
              <a:gd name="connsiteX39" fmla="*/ 642257 w 1970314"/>
              <a:gd name="connsiteY39" fmla="*/ 878113 h 4753428"/>
              <a:gd name="connsiteX40" fmla="*/ 631372 w 1970314"/>
              <a:gd name="connsiteY40" fmla="*/ 747485 h 4753428"/>
              <a:gd name="connsiteX41" fmla="*/ 642257 w 1970314"/>
              <a:gd name="connsiteY41" fmla="*/ 660399 h 4753428"/>
              <a:gd name="connsiteX42" fmla="*/ 555172 w 1970314"/>
              <a:gd name="connsiteY42" fmla="*/ 529771 h 4753428"/>
              <a:gd name="connsiteX43" fmla="*/ 544286 w 1970314"/>
              <a:gd name="connsiteY43" fmla="*/ 464456 h 4753428"/>
              <a:gd name="connsiteX44" fmla="*/ 446314 w 1970314"/>
              <a:gd name="connsiteY44" fmla="*/ 388256 h 4753428"/>
              <a:gd name="connsiteX45" fmla="*/ 511629 w 1970314"/>
              <a:gd name="connsiteY45" fmla="*/ 192313 h 4753428"/>
              <a:gd name="connsiteX46" fmla="*/ 489857 w 1970314"/>
              <a:gd name="connsiteY46" fmla="*/ 29028 h 4753428"/>
              <a:gd name="connsiteX47" fmla="*/ 511629 w 1970314"/>
              <a:gd name="connsiteY47" fmla="*/ 18142 h 475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70314" h="4753428">
                <a:moveTo>
                  <a:pt x="1970314" y="4753428"/>
                </a:moveTo>
                <a:cubicBezTo>
                  <a:pt x="1957614" y="4749799"/>
                  <a:pt x="1944914" y="4746171"/>
                  <a:pt x="1894114" y="4720771"/>
                </a:cubicBezTo>
                <a:cubicBezTo>
                  <a:pt x="1843314" y="4695371"/>
                  <a:pt x="1718128" y="4644571"/>
                  <a:pt x="1665514" y="4601028"/>
                </a:cubicBezTo>
                <a:cubicBezTo>
                  <a:pt x="1612900" y="4557485"/>
                  <a:pt x="1592943" y="4501242"/>
                  <a:pt x="1578429" y="4459513"/>
                </a:cubicBezTo>
                <a:cubicBezTo>
                  <a:pt x="1563915" y="4417784"/>
                  <a:pt x="1603829" y="4390570"/>
                  <a:pt x="1578429" y="4350656"/>
                </a:cubicBezTo>
                <a:cubicBezTo>
                  <a:pt x="1553029" y="4310742"/>
                  <a:pt x="1473200" y="4263571"/>
                  <a:pt x="1426029" y="4220028"/>
                </a:cubicBezTo>
                <a:cubicBezTo>
                  <a:pt x="1378858" y="4176485"/>
                  <a:pt x="1318986" y="4132942"/>
                  <a:pt x="1295400" y="4089399"/>
                </a:cubicBezTo>
                <a:cubicBezTo>
                  <a:pt x="1271814" y="4045856"/>
                  <a:pt x="1270000" y="3998685"/>
                  <a:pt x="1284514" y="3958771"/>
                </a:cubicBezTo>
                <a:cubicBezTo>
                  <a:pt x="1299028" y="3918857"/>
                  <a:pt x="1387929" y="3888013"/>
                  <a:pt x="1382486" y="3849913"/>
                </a:cubicBezTo>
                <a:cubicBezTo>
                  <a:pt x="1377043" y="3811813"/>
                  <a:pt x="1295400" y="3750128"/>
                  <a:pt x="1251857" y="3730171"/>
                </a:cubicBezTo>
                <a:cubicBezTo>
                  <a:pt x="1208314" y="3710214"/>
                  <a:pt x="1172029" y="3739242"/>
                  <a:pt x="1121229" y="3730171"/>
                </a:cubicBezTo>
                <a:cubicBezTo>
                  <a:pt x="1070429" y="3721100"/>
                  <a:pt x="981528" y="3708399"/>
                  <a:pt x="947057" y="3675742"/>
                </a:cubicBezTo>
                <a:cubicBezTo>
                  <a:pt x="912586" y="3643085"/>
                  <a:pt x="945243" y="3559628"/>
                  <a:pt x="914400" y="3534228"/>
                </a:cubicBezTo>
                <a:cubicBezTo>
                  <a:pt x="883557" y="3508828"/>
                  <a:pt x="810986" y="3519714"/>
                  <a:pt x="762000" y="3523342"/>
                </a:cubicBezTo>
                <a:cubicBezTo>
                  <a:pt x="713014" y="3526971"/>
                  <a:pt x="662215" y="3552370"/>
                  <a:pt x="620486" y="3555999"/>
                </a:cubicBezTo>
                <a:cubicBezTo>
                  <a:pt x="578757" y="3559628"/>
                  <a:pt x="535215" y="3574141"/>
                  <a:pt x="511629" y="3545113"/>
                </a:cubicBezTo>
                <a:cubicBezTo>
                  <a:pt x="488043" y="3516085"/>
                  <a:pt x="500744" y="3421742"/>
                  <a:pt x="478972" y="3381828"/>
                </a:cubicBezTo>
                <a:cubicBezTo>
                  <a:pt x="457201" y="3341914"/>
                  <a:pt x="417286" y="3323771"/>
                  <a:pt x="381000" y="3305628"/>
                </a:cubicBezTo>
                <a:cubicBezTo>
                  <a:pt x="344714" y="3287485"/>
                  <a:pt x="288471" y="3298371"/>
                  <a:pt x="261257" y="3272971"/>
                </a:cubicBezTo>
                <a:cubicBezTo>
                  <a:pt x="234043" y="3247571"/>
                  <a:pt x="226785" y="3191328"/>
                  <a:pt x="217714" y="3153228"/>
                </a:cubicBezTo>
                <a:cubicBezTo>
                  <a:pt x="208643" y="3115128"/>
                  <a:pt x="215900" y="3071585"/>
                  <a:pt x="206829" y="3044371"/>
                </a:cubicBezTo>
                <a:cubicBezTo>
                  <a:pt x="197758" y="3017157"/>
                  <a:pt x="181429" y="3022599"/>
                  <a:pt x="163286" y="2989942"/>
                </a:cubicBezTo>
                <a:cubicBezTo>
                  <a:pt x="145143" y="2957285"/>
                  <a:pt x="125186" y="2888342"/>
                  <a:pt x="97972" y="2848428"/>
                </a:cubicBezTo>
                <a:cubicBezTo>
                  <a:pt x="70758" y="2808514"/>
                  <a:pt x="0" y="2793999"/>
                  <a:pt x="0" y="2750456"/>
                </a:cubicBezTo>
                <a:cubicBezTo>
                  <a:pt x="0" y="2706913"/>
                  <a:pt x="76201" y="2632528"/>
                  <a:pt x="97972" y="2587171"/>
                </a:cubicBezTo>
                <a:cubicBezTo>
                  <a:pt x="119743" y="2541814"/>
                  <a:pt x="112486" y="2520042"/>
                  <a:pt x="130629" y="2478313"/>
                </a:cubicBezTo>
                <a:cubicBezTo>
                  <a:pt x="148772" y="2436584"/>
                  <a:pt x="194129" y="2380342"/>
                  <a:pt x="206829" y="2336799"/>
                </a:cubicBezTo>
                <a:cubicBezTo>
                  <a:pt x="219529" y="2293256"/>
                  <a:pt x="195943" y="2269670"/>
                  <a:pt x="206829" y="2217056"/>
                </a:cubicBezTo>
                <a:cubicBezTo>
                  <a:pt x="217715" y="2164442"/>
                  <a:pt x="246743" y="2071913"/>
                  <a:pt x="272143" y="2021113"/>
                </a:cubicBezTo>
                <a:cubicBezTo>
                  <a:pt x="297543" y="1970313"/>
                  <a:pt x="344715" y="1946727"/>
                  <a:pt x="359229" y="1912256"/>
                </a:cubicBezTo>
                <a:cubicBezTo>
                  <a:pt x="373743" y="1877785"/>
                  <a:pt x="332015" y="1852385"/>
                  <a:pt x="359229" y="1814285"/>
                </a:cubicBezTo>
                <a:cubicBezTo>
                  <a:pt x="386443" y="1776185"/>
                  <a:pt x="484414" y="1723570"/>
                  <a:pt x="522514" y="1683656"/>
                </a:cubicBezTo>
                <a:cubicBezTo>
                  <a:pt x="560614" y="1643742"/>
                  <a:pt x="567872" y="1620156"/>
                  <a:pt x="587829" y="1574799"/>
                </a:cubicBezTo>
                <a:cubicBezTo>
                  <a:pt x="607786" y="1529442"/>
                  <a:pt x="638629" y="1456870"/>
                  <a:pt x="642257" y="1411513"/>
                </a:cubicBezTo>
                <a:cubicBezTo>
                  <a:pt x="645886" y="1366156"/>
                  <a:pt x="589643" y="1338942"/>
                  <a:pt x="609600" y="1302656"/>
                </a:cubicBezTo>
                <a:cubicBezTo>
                  <a:pt x="629557" y="1266370"/>
                  <a:pt x="720271" y="1230085"/>
                  <a:pt x="762000" y="1193799"/>
                </a:cubicBezTo>
                <a:cubicBezTo>
                  <a:pt x="803729" y="1157513"/>
                  <a:pt x="858158" y="1104899"/>
                  <a:pt x="859972" y="1084942"/>
                </a:cubicBezTo>
                <a:cubicBezTo>
                  <a:pt x="861786" y="1064985"/>
                  <a:pt x="798286" y="1084942"/>
                  <a:pt x="772886" y="1074056"/>
                </a:cubicBezTo>
                <a:cubicBezTo>
                  <a:pt x="747486" y="1063170"/>
                  <a:pt x="729343" y="1052285"/>
                  <a:pt x="707572" y="1019628"/>
                </a:cubicBezTo>
                <a:cubicBezTo>
                  <a:pt x="685801" y="986971"/>
                  <a:pt x="654957" y="923470"/>
                  <a:pt x="642257" y="878113"/>
                </a:cubicBezTo>
                <a:cubicBezTo>
                  <a:pt x="629557" y="832756"/>
                  <a:pt x="631372" y="783771"/>
                  <a:pt x="631372" y="747485"/>
                </a:cubicBezTo>
                <a:cubicBezTo>
                  <a:pt x="631372" y="711199"/>
                  <a:pt x="654957" y="696685"/>
                  <a:pt x="642257" y="660399"/>
                </a:cubicBezTo>
                <a:cubicBezTo>
                  <a:pt x="629557" y="624113"/>
                  <a:pt x="571500" y="562428"/>
                  <a:pt x="555172" y="529771"/>
                </a:cubicBezTo>
                <a:cubicBezTo>
                  <a:pt x="538844" y="497114"/>
                  <a:pt x="562429" y="488042"/>
                  <a:pt x="544286" y="464456"/>
                </a:cubicBezTo>
                <a:cubicBezTo>
                  <a:pt x="526143" y="440870"/>
                  <a:pt x="451757" y="433613"/>
                  <a:pt x="446314" y="388256"/>
                </a:cubicBezTo>
                <a:cubicBezTo>
                  <a:pt x="440871" y="342899"/>
                  <a:pt x="504372" y="252184"/>
                  <a:pt x="511629" y="192313"/>
                </a:cubicBezTo>
                <a:cubicBezTo>
                  <a:pt x="518886" y="132442"/>
                  <a:pt x="489857" y="58056"/>
                  <a:pt x="489857" y="29028"/>
                </a:cubicBezTo>
                <a:cubicBezTo>
                  <a:pt x="489857" y="0"/>
                  <a:pt x="511629" y="18142"/>
                  <a:pt x="511629" y="18142"/>
                </a:cubicBezTo>
              </a:path>
            </a:pathLst>
          </a:custGeom>
          <a:ln w="50800">
            <a:solidFill>
              <a:srgbClr val="0070C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8" name="TextBox 17"/>
          <p:cNvSpPr txBox="1"/>
          <p:nvPr/>
        </p:nvSpPr>
        <p:spPr>
          <a:xfrm>
            <a:off x="0" y="1295400"/>
            <a:ext cx="6528152" cy="584775"/>
          </a:xfrm>
          <a:prstGeom prst="rect">
            <a:avLst/>
          </a:prstGeom>
        </p:spPr>
        <p:txBody>
          <a:bodyPr wrap="square" rtlCol="0">
            <a:spAutoFit/>
          </a:bodyPr>
          <a:lstStyle/>
          <a:p>
            <a:r>
              <a:rPr lang="en-US" sz="3200" b="1" dirty="0" smtClean="0">
                <a:solidFill>
                  <a:srgbClr val="009A72"/>
                </a:solidFill>
                <a:effectLst>
                  <a:outerShdw dist="50800" dir="7800000" algn="ctr" rotWithShape="0">
                    <a:schemeClr val="tx1"/>
                  </a:outerShdw>
                </a:effectLst>
                <a:latin typeface="Tempus Sans ITC" pitchFamily="82" charset="0"/>
              </a:rPr>
              <a:t> Where do they come from?</a:t>
            </a:r>
            <a:endParaRPr lang="en-US" sz="3200" b="1" dirty="0">
              <a:solidFill>
                <a:srgbClr val="009A72"/>
              </a:solidFill>
              <a:effectLst>
                <a:outerShdw dist="50800" dir="7800000" algn="ctr" rotWithShape="0">
                  <a:schemeClr val="tx1"/>
                </a:outerShdw>
              </a:effectLst>
              <a:latin typeface="Tempus Sans ITC" pitchFamily="82" charset="0"/>
            </a:endParaRPr>
          </a:p>
        </p:txBody>
      </p:sp>
      <p:pic>
        <p:nvPicPr>
          <p:cNvPr id="15" name="Picture 2" descr="https://www.louisiana101.com/i-bour.gif"/>
          <p:cNvPicPr>
            <a:picLocks noChangeAspect="1" noChangeArrowheads="1"/>
          </p:cNvPicPr>
          <p:nvPr/>
        </p:nvPicPr>
        <p:blipFill>
          <a:blip r:embed="rId3"/>
          <a:srcRect r="9226" b="4335"/>
          <a:stretch>
            <a:fillRect/>
          </a:stretch>
        </p:blipFill>
        <p:spPr bwMode="auto">
          <a:xfrm rot="1515928">
            <a:off x="6421823" y="1055955"/>
            <a:ext cx="2018013" cy="1264933"/>
          </a:xfrm>
          <a:prstGeom prst="rect">
            <a:avLst/>
          </a:prstGeom>
          <a:noFill/>
        </p:spPr>
      </p:pic>
      <p:sp>
        <p:nvSpPr>
          <p:cNvPr id="33" name="TextBox 32"/>
          <p:cNvSpPr txBox="1"/>
          <p:nvPr/>
        </p:nvSpPr>
        <p:spPr>
          <a:xfrm>
            <a:off x="152400" y="540603"/>
            <a:ext cx="3695242" cy="830997"/>
          </a:xfrm>
          <a:prstGeom prst="rect">
            <a:avLst/>
          </a:prstGeom>
          <a:noFill/>
        </p:spPr>
        <p:txBody>
          <a:bodyPr wrap="none" rtlCol="0">
            <a:spAutoFit/>
          </a:bodyPr>
          <a:lstStyle/>
          <a:p>
            <a:r>
              <a:rPr lang="en-US" sz="4800" dirty="0" smtClean="0">
                <a:ln w="19050">
                  <a:solidFill>
                    <a:schemeClr val="tx1"/>
                  </a:solidFill>
                </a:ln>
                <a:solidFill>
                  <a:srgbClr val="00CC99"/>
                </a:solidFill>
              </a:rPr>
              <a:t>Spanish Lands</a:t>
            </a:r>
            <a:endParaRPr lang="en-US" sz="4800" dirty="0">
              <a:ln w="19050">
                <a:solidFill>
                  <a:schemeClr val="tx1"/>
                </a:solidFill>
              </a:ln>
              <a:solidFill>
                <a:srgbClr val="00CC99"/>
              </a:solidFill>
            </a:endParaRPr>
          </a:p>
        </p:txBody>
      </p:sp>
      <p:sp>
        <p:nvSpPr>
          <p:cNvPr id="39" name="Freeform 38"/>
          <p:cNvSpPr/>
          <p:nvPr/>
        </p:nvSpPr>
        <p:spPr>
          <a:xfrm>
            <a:off x="1524000" y="4814570"/>
            <a:ext cx="6146496" cy="1706880"/>
          </a:xfrm>
          <a:custGeom>
            <a:avLst/>
            <a:gdLst>
              <a:gd name="connsiteX0" fmla="*/ 0 w 6096000"/>
              <a:gd name="connsiteY0" fmla="*/ 519430 h 1607820"/>
              <a:gd name="connsiteX1" fmla="*/ 129540 w 6096000"/>
              <a:gd name="connsiteY1" fmla="*/ 648970 h 1607820"/>
              <a:gd name="connsiteX2" fmla="*/ 266700 w 6096000"/>
              <a:gd name="connsiteY2" fmla="*/ 763270 h 1607820"/>
              <a:gd name="connsiteX3" fmla="*/ 426720 w 6096000"/>
              <a:gd name="connsiteY3" fmla="*/ 748030 h 1607820"/>
              <a:gd name="connsiteX4" fmla="*/ 678180 w 6096000"/>
              <a:gd name="connsiteY4" fmla="*/ 580390 h 1607820"/>
              <a:gd name="connsiteX5" fmla="*/ 975360 w 6096000"/>
              <a:gd name="connsiteY5" fmla="*/ 519430 h 1607820"/>
              <a:gd name="connsiteX6" fmla="*/ 1379220 w 6096000"/>
              <a:gd name="connsiteY6" fmla="*/ 504190 h 1607820"/>
              <a:gd name="connsiteX7" fmla="*/ 1630680 w 6096000"/>
              <a:gd name="connsiteY7" fmla="*/ 557530 h 1607820"/>
              <a:gd name="connsiteX8" fmla="*/ 1729740 w 6096000"/>
              <a:gd name="connsiteY8" fmla="*/ 519430 h 1607820"/>
              <a:gd name="connsiteX9" fmla="*/ 1943100 w 6096000"/>
              <a:gd name="connsiteY9" fmla="*/ 519430 h 1607820"/>
              <a:gd name="connsiteX10" fmla="*/ 2133600 w 6096000"/>
              <a:gd name="connsiteY10" fmla="*/ 542290 h 1607820"/>
              <a:gd name="connsiteX11" fmla="*/ 2255520 w 6096000"/>
              <a:gd name="connsiteY11" fmla="*/ 626110 h 1607820"/>
              <a:gd name="connsiteX12" fmla="*/ 2392680 w 6096000"/>
              <a:gd name="connsiteY12" fmla="*/ 656590 h 1607820"/>
              <a:gd name="connsiteX13" fmla="*/ 2484120 w 6096000"/>
              <a:gd name="connsiteY13" fmla="*/ 763270 h 1607820"/>
              <a:gd name="connsiteX14" fmla="*/ 2583180 w 6096000"/>
              <a:gd name="connsiteY14" fmla="*/ 770890 h 1607820"/>
              <a:gd name="connsiteX15" fmla="*/ 2598420 w 6096000"/>
              <a:gd name="connsiteY15" fmla="*/ 839470 h 1607820"/>
              <a:gd name="connsiteX16" fmla="*/ 2590800 w 6096000"/>
              <a:gd name="connsiteY16" fmla="*/ 946150 h 1607820"/>
              <a:gd name="connsiteX17" fmla="*/ 2674620 w 6096000"/>
              <a:gd name="connsiteY17" fmla="*/ 938530 h 1607820"/>
              <a:gd name="connsiteX18" fmla="*/ 2689860 w 6096000"/>
              <a:gd name="connsiteY18" fmla="*/ 991870 h 1607820"/>
              <a:gd name="connsiteX19" fmla="*/ 2804160 w 6096000"/>
              <a:gd name="connsiteY19" fmla="*/ 877570 h 1607820"/>
              <a:gd name="connsiteX20" fmla="*/ 3025140 w 6096000"/>
              <a:gd name="connsiteY20" fmla="*/ 877570 h 1607820"/>
              <a:gd name="connsiteX21" fmla="*/ 3063240 w 6096000"/>
              <a:gd name="connsiteY21" fmla="*/ 1037590 h 1607820"/>
              <a:gd name="connsiteX22" fmla="*/ 3131820 w 6096000"/>
              <a:gd name="connsiteY22" fmla="*/ 1022350 h 1607820"/>
              <a:gd name="connsiteX23" fmla="*/ 3337560 w 6096000"/>
              <a:gd name="connsiteY23" fmla="*/ 1098550 h 1607820"/>
              <a:gd name="connsiteX24" fmla="*/ 3528060 w 6096000"/>
              <a:gd name="connsiteY24" fmla="*/ 1205230 h 1607820"/>
              <a:gd name="connsiteX25" fmla="*/ 3573780 w 6096000"/>
              <a:gd name="connsiteY25" fmla="*/ 1395730 h 1607820"/>
              <a:gd name="connsiteX26" fmla="*/ 3695700 w 6096000"/>
              <a:gd name="connsiteY26" fmla="*/ 1456690 h 1607820"/>
              <a:gd name="connsiteX27" fmla="*/ 3855720 w 6096000"/>
              <a:gd name="connsiteY27" fmla="*/ 1464310 h 1607820"/>
              <a:gd name="connsiteX28" fmla="*/ 3916680 w 6096000"/>
              <a:gd name="connsiteY28" fmla="*/ 1593850 h 1607820"/>
              <a:gd name="connsiteX29" fmla="*/ 4008120 w 6096000"/>
              <a:gd name="connsiteY29" fmla="*/ 1548130 h 1607820"/>
              <a:gd name="connsiteX30" fmla="*/ 3985260 w 6096000"/>
              <a:gd name="connsiteY30" fmla="*/ 1289050 h 1607820"/>
              <a:gd name="connsiteX31" fmla="*/ 3931920 w 6096000"/>
              <a:gd name="connsiteY31" fmla="*/ 1083310 h 1607820"/>
              <a:gd name="connsiteX32" fmla="*/ 4023360 w 6096000"/>
              <a:gd name="connsiteY32" fmla="*/ 854710 h 1607820"/>
              <a:gd name="connsiteX33" fmla="*/ 4168140 w 6096000"/>
              <a:gd name="connsiteY33" fmla="*/ 709930 h 1607820"/>
              <a:gd name="connsiteX34" fmla="*/ 4351020 w 6096000"/>
              <a:gd name="connsiteY34" fmla="*/ 626110 h 1607820"/>
              <a:gd name="connsiteX35" fmla="*/ 4442460 w 6096000"/>
              <a:gd name="connsiteY35" fmla="*/ 572770 h 1607820"/>
              <a:gd name="connsiteX36" fmla="*/ 4328160 w 6096000"/>
              <a:gd name="connsiteY36" fmla="*/ 527050 h 1607820"/>
              <a:gd name="connsiteX37" fmla="*/ 4137660 w 6096000"/>
              <a:gd name="connsiteY37" fmla="*/ 534670 h 1607820"/>
              <a:gd name="connsiteX38" fmla="*/ 4122420 w 6096000"/>
              <a:gd name="connsiteY38" fmla="*/ 458470 h 1607820"/>
              <a:gd name="connsiteX39" fmla="*/ 3939540 w 6096000"/>
              <a:gd name="connsiteY39" fmla="*/ 466090 h 1607820"/>
              <a:gd name="connsiteX40" fmla="*/ 3817620 w 6096000"/>
              <a:gd name="connsiteY40" fmla="*/ 488950 h 1607820"/>
              <a:gd name="connsiteX41" fmla="*/ 3787140 w 6096000"/>
              <a:gd name="connsiteY41" fmla="*/ 412750 h 1607820"/>
              <a:gd name="connsiteX42" fmla="*/ 3893820 w 6096000"/>
              <a:gd name="connsiteY42" fmla="*/ 336550 h 1607820"/>
              <a:gd name="connsiteX43" fmla="*/ 4107180 w 6096000"/>
              <a:gd name="connsiteY43" fmla="*/ 306070 h 1607820"/>
              <a:gd name="connsiteX44" fmla="*/ 4183380 w 6096000"/>
              <a:gd name="connsiteY44" fmla="*/ 260350 h 1607820"/>
              <a:gd name="connsiteX45" fmla="*/ 4213860 w 6096000"/>
              <a:gd name="connsiteY45" fmla="*/ 168910 h 1607820"/>
              <a:gd name="connsiteX46" fmla="*/ 4282440 w 6096000"/>
              <a:gd name="connsiteY46" fmla="*/ 222250 h 1607820"/>
              <a:gd name="connsiteX47" fmla="*/ 4541520 w 6096000"/>
              <a:gd name="connsiteY47" fmla="*/ 123190 h 1607820"/>
              <a:gd name="connsiteX48" fmla="*/ 4625340 w 6096000"/>
              <a:gd name="connsiteY48" fmla="*/ 92710 h 1607820"/>
              <a:gd name="connsiteX49" fmla="*/ 4770120 w 6096000"/>
              <a:gd name="connsiteY49" fmla="*/ 115570 h 1607820"/>
              <a:gd name="connsiteX50" fmla="*/ 4968240 w 6096000"/>
              <a:gd name="connsiteY50" fmla="*/ 16510 h 1607820"/>
              <a:gd name="connsiteX51" fmla="*/ 5029200 w 6096000"/>
              <a:gd name="connsiteY51" fmla="*/ 16510 h 1607820"/>
              <a:gd name="connsiteX52" fmla="*/ 5120640 w 6096000"/>
              <a:gd name="connsiteY52" fmla="*/ 77470 h 1607820"/>
              <a:gd name="connsiteX53" fmla="*/ 5189220 w 6096000"/>
              <a:gd name="connsiteY53" fmla="*/ 39370 h 1607820"/>
              <a:gd name="connsiteX54" fmla="*/ 5410200 w 6096000"/>
              <a:gd name="connsiteY54" fmla="*/ 69850 h 1607820"/>
              <a:gd name="connsiteX55" fmla="*/ 5524500 w 6096000"/>
              <a:gd name="connsiteY55" fmla="*/ 92710 h 1607820"/>
              <a:gd name="connsiteX56" fmla="*/ 5608320 w 6096000"/>
              <a:gd name="connsiteY56" fmla="*/ 184150 h 1607820"/>
              <a:gd name="connsiteX57" fmla="*/ 5775960 w 6096000"/>
              <a:gd name="connsiteY57" fmla="*/ 107950 h 1607820"/>
              <a:gd name="connsiteX58" fmla="*/ 5859780 w 6096000"/>
              <a:gd name="connsiteY58" fmla="*/ 16510 h 1607820"/>
              <a:gd name="connsiteX59" fmla="*/ 6096000 w 6096000"/>
              <a:gd name="connsiteY59" fmla="*/ 62230 h 1607820"/>
              <a:gd name="connsiteX0" fmla="*/ 0 w 5862320"/>
              <a:gd name="connsiteY0" fmla="*/ 762000 h 1905000"/>
              <a:gd name="connsiteX1" fmla="*/ 129540 w 5862320"/>
              <a:gd name="connsiteY1" fmla="*/ 891540 h 1905000"/>
              <a:gd name="connsiteX2" fmla="*/ 266700 w 5862320"/>
              <a:gd name="connsiteY2" fmla="*/ 1005840 h 1905000"/>
              <a:gd name="connsiteX3" fmla="*/ 426720 w 5862320"/>
              <a:gd name="connsiteY3" fmla="*/ 990600 h 1905000"/>
              <a:gd name="connsiteX4" fmla="*/ 678180 w 5862320"/>
              <a:gd name="connsiteY4" fmla="*/ 822960 h 1905000"/>
              <a:gd name="connsiteX5" fmla="*/ 975360 w 5862320"/>
              <a:gd name="connsiteY5" fmla="*/ 762000 h 1905000"/>
              <a:gd name="connsiteX6" fmla="*/ 1379220 w 5862320"/>
              <a:gd name="connsiteY6" fmla="*/ 746760 h 1905000"/>
              <a:gd name="connsiteX7" fmla="*/ 1630680 w 5862320"/>
              <a:gd name="connsiteY7" fmla="*/ 800100 h 1905000"/>
              <a:gd name="connsiteX8" fmla="*/ 1729740 w 5862320"/>
              <a:gd name="connsiteY8" fmla="*/ 762000 h 1905000"/>
              <a:gd name="connsiteX9" fmla="*/ 1943100 w 5862320"/>
              <a:gd name="connsiteY9" fmla="*/ 762000 h 1905000"/>
              <a:gd name="connsiteX10" fmla="*/ 2133600 w 5862320"/>
              <a:gd name="connsiteY10" fmla="*/ 784860 h 1905000"/>
              <a:gd name="connsiteX11" fmla="*/ 2255520 w 5862320"/>
              <a:gd name="connsiteY11" fmla="*/ 868680 h 1905000"/>
              <a:gd name="connsiteX12" fmla="*/ 2392680 w 5862320"/>
              <a:gd name="connsiteY12" fmla="*/ 899160 h 1905000"/>
              <a:gd name="connsiteX13" fmla="*/ 2484120 w 5862320"/>
              <a:gd name="connsiteY13" fmla="*/ 1005840 h 1905000"/>
              <a:gd name="connsiteX14" fmla="*/ 2583180 w 5862320"/>
              <a:gd name="connsiteY14" fmla="*/ 1013460 h 1905000"/>
              <a:gd name="connsiteX15" fmla="*/ 2598420 w 5862320"/>
              <a:gd name="connsiteY15" fmla="*/ 1082040 h 1905000"/>
              <a:gd name="connsiteX16" fmla="*/ 2590800 w 5862320"/>
              <a:gd name="connsiteY16" fmla="*/ 1188720 h 1905000"/>
              <a:gd name="connsiteX17" fmla="*/ 2674620 w 5862320"/>
              <a:gd name="connsiteY17" fmla="*/ 1181100 h 1905000"/>
              <a:gd name="connsiteX18" fmla="*/ 2689860 w 5862320"/>
              <a:gd name="connsiteY18" fmla="*/ 1234440 h 1905000"/>
              <a:gd name="connsiteX19" fmla="*/ 2804160 w 5862320"/>
              <a:gd name="connsiteY19" fmla="*/ 1120140 h 1905000"/>
              <a:gd name="connsiteX20" fmla="*/ 3025140 w 5862320"/>
              <a:gd name="connsiteY20" fmla="*/ 1120140 h 1905000"/>
              <a:gd name="connsiteX21" fmla="*/ 3063240 w 5862320"/>
              <a:gd name="connsiteY21" fmla="*/ 1280160 h 1905000"/>
              <a:gd name="connsiteX22" fmla="*/ 3131820 w 5862320"/>
              <a:gd name="connsiteY22" fmla="*/ 1264920 h 1905000"/>
              <a:gd name="connsiteX23" fmla="*/ 3337560 w 5862320"/>
              <a:gd name="connsiteY23" fmla="*/ 1341120 h 1905000"/>
              <a:gd name="connsiteX24" fmla="*/ 3528060 w 5862320"/>
              <a:gd name="connsiteY24" fmla="*/ 1447800 h 1905000"/>
              <a:gd name="connsiteX25" fmla="*/ 3573780 w 5862320"/>
              <a:gd name="connsiteY25" fmla="*/ 1638300 h 1905000"/>
              <a:gd name="connsiteX26" fmla="*/ 3695700 w 5862320"/>
              <a:gd name="connsiteY26" fmla="*/ 1699260 h 1905000"/>
              <a:gd name="connsiteX27" fmla="*/ 3855720 w 5862320"/>
              <a:gd name="connsiteY27" fmla="*/ 1706880 h 1905000"/>
              <a:gd name="connsiteX28" fmla="*/ 3916680 w 5862320"/>
              <a:gd name="connsiteY28" fmla="*/ 1836420 h 1905000"/>
              <a:gd name="connsiteX29" fmla="*/ 4008120 w 5862320"/>
              <a:gd name="connsiteY29" fmla="*/ 1790700 h 1905000"/>
              <a:gd name="connsiteX30" fmla="*/ 3985260 w 5862320"/>
              <a:gd name="connsiteY30" fmla="*/ 1531620 h 1905000"/>
              <a:gd name="connsiteX31" fmla="*/ 3931920 w 5862320"/>
              <a:gd name="connsiteY31" fmla="*/ 1325880 h 1905000"/>
              <a:gd name="connsiteX32" fmla="*/ 4023360 w 5862320"/>
              <a:gd name="connsiteY32" fmla="*/ 1097280 h 1905000"/>
              <a:gd name="connsiteX33" fmla="*/ 4168140 w 5862320"/>
              <a:gd name="connsiteY33" fmla="*/ 952500 h 1905000"/>
              <a:gd name="connsiteX34" fmla="*/ 4351020 w 5862320"/>
              <a:gd name="connsiteY34" fmla="*/ 868680 h 1905000"/>
              <a:gd name="connsiteX35" fmla="*/ 4442460 w 5862320"/>
              <a:gd name="connsiteY35" fmla="*/ 815340 h 1905000"/>
              <a:gd name="connsiteX36" fmla="*/ 4328160 w 5862320"/>
              <a:gd name="connsiteY36" fmla="*/ 769620 h 1905000"/>
              <a:gd name="connsiteX37" fmla="*/ 4137660 w 5862320"/>
              <a:gd name="connsiteY37" fmla="*/ 777240 h 1905000"/>
              <a:gd name="connsiteX38" fmla="*/ 4122420 w 5862320"/>
              <a:gd name="connsiteY38" fmla="*/ 701040 h 1905000"/>
              <a:gd name="connsiteX39" fmla="*/ 3939540 w 5862320"/>
              <a:gd name="connsiteY39" fmla="*/ 708660 h 1905000"/>
              <a:gd name="connsiteX40" fmla="*/ 3817620 w 5862320"/>
              <a:gd name="connsiteY40" fmla="*/ 731520 h 1905000"/>
              <a:gd name="connsiteX41" fmla="*/ 3787140 w 5862320"/>
              <a:gd name="connsiteY41" fmla="*/ 655320 h 1905000"/>
              <a:gd name="connsiteX42" fmla="*/ 3893820 w 5862320"/>
              <a:gd name="connsiteY42" fmla="*/ 579120 h 1905000"/>
              <a:gd name="connsiteX43" fmla="*/ 4107180 w 5862320"/>
              <a:gd name="connsiteY43" fmla="*/ 548640 h 1905000"/>
              <a:gd name="connsiteX44" fmla="*/ 4183380 w 5862320"/>
              <a:gd name="connsiteY44" fmla="*/ 502920 h 1905000"/>
              <a:gd name="connsiteX45" fmla="*/ 4213860 w 5862320"/>
              <a:gd name="connsiteY45" fmla="*/ 411480 h 1905000"/>
              <a:gd name="connsiteX46" fmla="*/ 4282440 w 5862320"/>
              <a:gd name="connsiteY46" fmla="*/ 464820 h 1905000"/>
              <a:gd name="connsiteX47" fmla="*/ 4541520 w 5862320"/>
              <a:gd name="connsiteY47" fmla="*/ 365760 h 1905000"/>
              <a:gd name="connsiteX48" fmla="*/ 4625340 w 5862320"/>
              <a:gd name="connsiteY48" fmla="*/ 335280 h 1905000"/>
              <a:gd name="connsiteX49" fmla="*/ 4770120 w 5862320"/>
              <a:gd name="connsiteY49" fmla="*/ 358140 h 1905000"/>
              <a:gd name="connsiteX50" fmla="*/ 4968240 w 5862320"/>
              <a:gd name="connsiteY50" fmla="*/ 259080 h 1905000"/>
              <a:gd name="connsiteX51" fmla="*/ 5029200 w 5862320"/>
              <a:gd name="connsiteY51" fmla="*/ 259080 h 1905000"/>
              <a:gd name="connsiteX52" fmla="*/ 5120640 w 5862320"/>
              <a:gd name="connsiteY52" fmla="*/ 320040 h 1905000"/>
              <a:gd name="connsiteX53" fmla="*/ 5189220 w 5862320"/>
              <a:gd name="connsiteY53" fmla="*/ 281940 h 1905000"/>
              <a:gd name="connsiteX54" fmla="*/ 5410200 w 5862320"/>
              <a:gd name="connsiteY54" fmla="*/ 312420 h 1905000"/>
              <a:gd name="connsiteX55" fmla="*/ 5524500 w 5862320"/>
              <a:gd name="connsiteY55" fmla="*/ 335280 h 1905000"/>
              <a:gd name="connsiteX56" fmla="*/ 5608320 w 5862320"/>
              <a:gd name="connsiteY56" fmla="*/ 426720 h 1905000"/>
              <a:gd name="connsiteX57" fmla="*/ 5775960 w 5862320"/>
              <a:gd name="connsiteY57" fmla="*/ 350520 h 1905000"/>
              <a:gd name="connsiteX58" fmla="*/ 5859780 w 5862320"/>
              <a:gd name="connsiteY58" fmla="*/ 259080 h 1905000"/>
              <a:gd name="connsiteX59" fmla="*/ 5791200 w 5862320"/>
              <a:gd name="connsiteY59" fmla="*/ 1905000 h 1905000"/>
              <a:gd name="connsiteX0" fmla="*/ 0 w 5943600"/>
              <a:gd name="connsiteY0" fmla="*/ 762000 h 1905000"/>
              <a:gd name="connsiteX1" fmla="*/ 129540 w 5943600"/>
              <a:gd name="connsiteY1" fmla="*/ 891540 h 1905000"/>
              <a:gd name="connsiteX2" fmla="*/ 266700 w 5943600"/>
              <a:gd name="connsiteY2" fmla="*/ 1005840 h 1905000"/>
              <a:gd name="connsiteX3" fmla="*/ 426720 w 5943600"/>
              <a:gd name="connsiteY3" fmla="*/ 990600 h 1905000"/>
              <a:gd name="connsiteX4" fmla="*/ 678180 w 5943600"/>
              <a:gd name="connsiteY4" fmla="*/ 822960 h 1905000"/>
              <a:gd name="connsiteX5" fmla="*/ 975360 w 5943600"/>
              <a:gd name="connsiteY5" fmla="*/ 762000 h 1905000"/>
              <a:gd name="connsiteX6" fmla="*/ 1379220 w 5943600"/>
              <a:gd name="connsiteY6" fmla="*/ 746760 h 1905000"/>
              <a:gd name="connsiteX7" fmla="*/ 1630680 w 5943600"/>
              <a:gd name="connsiteY7" fmla="*/ 800100 h 1905000"/>
              <a:gd name="connsiteX8" fmla="*/ 1729740 w 5943600"/>
              <a:gd name="connsiteY8" fmla="*/ 762000 h 1905000"/>
              <a:gd name="connsiteX9" fmla="*/ 1943100 w 5943600"/>
              <a:gd name="connsiteY9" fmla="*/ 762000 h 1905000"/>
              <a:gd name="connsiteX10" fmla="*/ 2133600 w 5943600"/>
              <a:gd name="connsiteY10" fmla="*/ 784860 h 1905000"/>
              <a:gd name="connsiteX11" fmla="*/ 2255520 w 5943600"/>
              <a:gd name="connsiteY11" fmla="*/ 868680 h 1905000"/>
              <a:gd name="connsiteX12" fmla="*/ 2392680 w 5943600"/>
              <a:gd name="connsiteY12" fmla="*/ 899160 h 1905000"/>
              <a:gd name="connsiteX13" fmla="*/ 2484120 w 5943600"/>
              <a:gd name="connsiteY13" fmla="*/ 1005840 h 1905000"/>
              <a:gd name="connsiteX14" fmla="*/ 2583180 w 5943600"/>
              <a:gd name="connsiteY14" fmla="*/ 1013460 h 1905000"/>
              <a:gd name="connsiteX15" fmla="*/ 2598420 w 5943600"/>
              <a:gd name="connsiteY15" fmla="*/ 1082040 h 1905000"/>
              <a:gd name="connsiteX16" fmla="*/ 2590800 w 5943600"/>
              <a:gd name="connsiteY16" fmla="*/ 1188720 h 1905000"/>
              <a:gd name="connsiteX17" fmla="*/ 2674620 w 5943600"/>
              <a:gd name="connsiteY17" fmla="*/ 1181100 h 1905000"/>
              <a:gd name="connsiteX18" fmla="*/ 2689860 w 5943600"/>
              <a:gd name="connsiteY18" fmla="*/ 1234440 h 1905000"/>
              <a:gd name="connsiteX19" fmla="*/ 2804160 w 5943600"/>
              <a:gd name="connsiteY19" fmla="*/ 1120140 h 1905000"/>
              <a:gd name="connsiteX20" fmla="*/ 3025140 w 5943600"/>
              <a:gd name="connsiteY20" fmla="*/ 1120140 h 1905000"/>
              <a:gd name="connsiteX21" fmla="*/ 3063240 w 5943600"/>
              <a:gd name="connsiteY21" fmla="*/ 1280160 h 1905000"/>
              <a:gd name="connsiteX22" fmla="*/ 3131820 w 5943600"/>
              <a:gd name="connsiteY22" fmla="*/ 1264920 h 1905000"/>
              <a:gd name="connsiteX23" fmla="*/ 3337560 w 5943600"/>
              <a:gd name="connsiteY23" fmla="*/ 1341120 h 1905000"/>
              <a:gd name="connsiteX24" fmla="*/ 3528060 w 5943600"/>
              <a:gd name="connsiteY24" fmla="*/ 1447800 h 1905000"/>
              <a:gd name="connsiteX25" fmla="*/ 3573780 w 5943600"/>
              <a:gd name="connsiteY25" fmla="*/ 1638300 h 1905000"/>
              <a:gd name="connsiteX26" fmla="*/ 3695700 w 5943600"/>
              <a:gd name="connsiteY26" fmla="*/ 1699260 h 1905000"/>
              <a:gd name="connsiteX27" fmla="*/ 3855720 w 5943600"/>
              <a:gd name="connsiteY27" fmla="*/ 1706880 h 1905000"/>
              <a:gd name="connsiteX28" fmla="*/ 3916680 w 5943600"/>
              <a:gd name="connsiteY28" fmla="*/ 1836420 h 1905000"/>
              <a:gd name="connsiteX29" fmla="*/ 4008120 w 5943600"/>
              <a:gd name="connsiteY29" fmla="*/ 1790700 h 1905000"/>
              <a:gd name="connsiteX30" fmla="*/ 3985260 w 5943600"/>
              <a:gd name="connsiteY30" fmla="*/ 1531620 h 1905000"/>
              <a:gd name="connsiteX31" fmla="*/ 3931920 w 5943600"/>
              <a:gd name="connsiteY31" fmla="*/ 1325880 h 1905000"/>
              <a:gd name="connsiteX32" fmla="*/ 4023360 w 5943600"/>
              <a:gd name="connsiteY32" fmla="*/ 1097280 h 1905000"/>
              <a:gd name="connsiteX33" fmla="*/ 4168140 w 5943600"/>
              <a:gd name="connsiteY33" fmla="*/ 952500 h 1905000"/>
              <a:gd name="connsiteX34" fmla="*/ 4351020 w 5943600"/>
              <a:gd name="connsiteY34" fmla="*/ 868680 h 1905000"/>
              <a:gd name="connsiteX35" fmla="*/ 4442460 w 5943600"/>
              <a:gd name="connsiteY35" fmla="*/ 815340 h 1905000"/>
              <a:gd name="connsiteX36" fmla="*/ 4328160 w 5943600"/>
              <a:gd name="connsiteY36" fmla="*/ 769620 h 1905000"/>
              <a:gd name="connsiteX37" fmla="*/ 4137660 w 5943600"/>
              <a:gd name="connsiteY37" fmla="*/ 777240 h 1905000"/>
              <a:gd name="connsiteX38" fmla="*/ 4122420 w 5943600"/>
              <a:gd name="connsiteY38" fmla="*/ 701040 h 1905000"/>
              <a:gd name="connsiteX39" fmla="*/ 3939540 w 5943600"/>
              <a:gd name="connsiteY39" fmla="*/ 708660 h 1905000"/>
              <a:gd name="connsiteX40" fmla="*/ 3817620 w 5943600"/>
              <a:gd name="connsiteY40" fmla="*/ 731520 h 1905000"/>
              <a:gd name="connsiteX41" fmla="*/ 3787140 w 5943600"/>
              <a:gd name="connsiteY41" fmla="*/ 655320 h 1905000"/>
              <a:gd name="connsiteX42" fmla="*/ 3893820 w 5943600"/>
              <a:gd name="connsiteY42" fmla="*/ 579120 h 1905000"/>
              <a:gd name="connsiteX43" fmla="*/ 4107180 w 5943600"/>
              <a:gd name="connsiteY43" fmla="*/ 548640 h 1905000"/>
              <a:gd name="connsiteX44" fmla="*/ 4183380 w 5943600"/>
              <a:gd name="connsiteY44" fmla="*/ 502920 h 1905000"/>
              <a:gd name="connsiteX45" fmla="*/ 4213860 w 5943600"/>
              <a:gd name="connsiteY45" fmla="*/ 411480 h 1905000"/>
              <a:gd name="connsiteX46" fmla="*/ 4282440 w 5943600"/>
              <a:gd name="connsiteY46" fmla="*/ 464820 h 1905000"/>
              <a:gd name="connsiteX47" fmla="*/ 4541520 w 5943600"/>
              <a:gd name="connsiteY47" fmla="*/ 365760 h 1905000"/>
              <a:gd name="connsiteX48" fmla="*/ 4625340 w 5943600"/>
              <a:gd name="connsiteY48" fmla="*/ 335280 h 1905000"/>
              <a:gd name="connsiteX49" fmla="*/ 4770120 w 5943600"/>
              <a:gd name="connsiteY49" fmla="*/ 358140 h 1905000"/>
              <a:gd name="connsiteX50" fmla="*/ 4968240 w 5943600"/>
              <a:gd name="connsiteY50" fmla="*/ 259080 h 1905000"/>
              <a:gd name="connsiteX51" fmla="*/ 5029200 w 5943600"/>
              <a:gd name="connsiteY51" fmla="*/ 259080 h 1905000"/>
              <a:gd name="connsiteX52" fmla="*/ 5120640 w 5943600"/>
              <a:gd name="connsiteY52" fmla="*/ 320040 h 1905000"/>
              <a:gd name="connsiteX53" fmla="*/ 5189220 w 5943600"/>
              <a:gd name="connsiteY53" fmla="*/ 281940 h 1905000"/>
              <a:gd name="connsiteX54" fmla="*/ 5410200 w 5943600"/>
              <a:gd name="connsiteY54" fmla="*/ 312420 h 1905000"/>
              <a:gd name="connsiteX55" fmla="*/ 5524500 w 5943600"/>
              <a:gd name="connsiteY55" fmla="*/ 335280 h 1905000"/>
              <a:gd name="connsiteX56" fmla="*/ 5608320 w 5943600"/>
              <a:gd name="connsiteY56" fmla="*/ 426720 h 1905000"/>
              <a:gd name="connsiteX57" fmla="*/ 5775960 w 5943600"/>
              <a:gd name="connsiteY57" fmla="*/ 350520 h 1905000"/>
              <a:gd name="connsiteX58" fmla="*/ 5859780 w 5943600"/>
              <a:gd name="connsiteY58" fmla="*/ 259080 h 1905000"/>
              <a:gd name="connsiteX59" fmla="*/ 5943600 w 5943600"/>
              <a:gd name="connsiteY59" fmla="*/ 1905000 h 1905000"/>
              <a:gd name="connsiteX0" fmla="*/ 0 w 5963920"/>
              <a:gd name="connsiteY0" fmla="*/ 762000 h 1905000"/>
              <a:gd name="connsiteX1" fmla="*/ 129540 w 5963920"/>
              <a:gd name="connsiteY1" fmla="*/ 891540 h 1905000"/>
              <a:gd name="connsiteX2" fmla="*/ 266700 w 5963920"/>
              <a:gd name="connsiteY2" fmla="*/ 1005840 h 1905000"/>
              <a:gd name="connsiteX3" fmla="*/ 426720 w 5963920"/>
              <a:gd name="connsiteY3" fmla="*/ 990600 h 1905000"/>
              <a:gd name="connsiteX4" fmla="*/ 678180 w 5963920"/>
              <a:gd name="connsiteY4" fmla="*/ 822960 h 1905000"/>
              <a:gd name="connsiteX5" fmla="*/ 975360 w 5963920"/>
              <a:gd name="connsiteY5" fmla="*/ 762000 h 1905000"/>
              <a:gd name="connsiteX6" fmla="*/ 1379220 w 5963920"/>
              <a:gd name="connsiteY6" fmla="*/ 746760 h 1905000"/>
              <a:gd name="connsiteX7" fmla="*/ 1630680 w 5963920"/>
              <a:gd name="connsiteY7" fmla="*/ 800100 h 1905000"/>
              <a:gd name="connsiteX8" fmla="*/ 1729740 w 5963920"/>
              <a:gd name="connsiteY8" fmla="*/ 762000 h 1905000"/>
              <a:gd name="connsiteX9" fmla="*/ 1943100 w 5963920"/>
              <a:gd name="connsiteY9" fmla="*/ 762000 h 1905000"/>
              <a:gd name="connsiteX10" fmla="*/ 2133600 w 5963920"/>
              <a:gd name="connsiteY10" fmla="*/ 784860 h 1905000"/>
              <a:gd name="connsiteX11" fmla="*/ 2255520 w 5963920"/>
              <a:gd name="connsiteY11" fmla="*/ 868680 h 1905000"/>
              <a:gd name="connsiteX12" fmla="*/ 2392680 w 5963920"/>
              <a:gd name="connsiteY12" fmla="*/ 899160 h 1905000"/>
              <a:gd name="connsiteX13" fmla="*/ 2484120 w 5963920"/>
              <a:gd name="connsiteY13" fmla="*/ 1005840 h 1905000"/>
              <a:gd name="connsiteX14" fmla="*/ 2583180 w 5963920"/>
              <a:gd name="connsiteY14" fmla="*/ 1013460 h 1905000"/>
              <a:gd name="connsiteX15" fmla="*/ 2598420 w 5963920"/>
              <a:gd name="connsiteY15" fmla="*/ 1082040 h 1905000"/>
              <a:gd name="connsiteX16" fmla="*/ 2590800 w 5963920"/>
              <a:gd name="connsiteY16" fmla="*/ 1188720 h 1905000"/>
              <a:gd name="connsiteX17" fmla="*/ 2674620 w 5963920"/>
              <a:gd name="connsiteY17" fmla="*/ 1181100 h 1905000"/>
              <a:gd name="connsiteX18" fmla="*/ 2689860 w 5963920"/>
              <a:gd name="connsiteY18" fmla="*/ 1234440 h 1905000"/>
              <a:gd name="connsiteX19" fmla="*/ 2804160 w 5963920"/>
              <a:gd name="connsiteY19" fmla="*/ 1120140 h 1905000"/>
              <a:gd name="connsiteX20" fmla="*/ 3025140 w 5963920"/>
              <a:gd name="connsiteY20" fmla="*/ 1120140 h 1905000"/>
              <a:gd name="connsiteX21" fmla="*/ 3063240 w 5963920"/>
              <a:gd name="connsiteY21" fmla="*/ 1280160 h 1905000"/>
              <a:gd name="connsiteX22" fmla="*/ 3131820 w 5963920"/>
              <a:gd name="connsiteY22" fmla="*/ 1264920 h 1905000"/>
              <a:gd name="connsiteX23" fmla="*/ 3337560 w 5963920"/>
              <a:gd name="connsiteY23" fmla="*/ 1341120 h 1905000"/>
              <a:gd name="connsiteX24" fmla="*/ 3528060 w 5963920"/>
              <a:gd name="connsiteY24" fmla="*/ 1447800 h 1905000"/>
              <a:gd name="connsiteX25" fmla="*/ 3573780 w 5963920"/>
              <a:gd name="connsiteY25" fmla="*/ 1638300 h 1905000"/>
              <a:gd name="connsiteX26" fmla="*/ 3695700 w 5963920"/>
              <a:gd name="connsiteY26" fmla="*/ 1699260 h 1905000"/>
              <a:gd name="connsiteX27" fmla="*/ 3855720 w 5963920"/>
              <a:gd name="connsiteY27" fmla="*/ 1706880 h 1905000"/>
              <a:gd name="connsiteX28" fmla="*/ 3916680 w 5963920"/>
              <a:gd name="connsiteY28" fmla="*/ 1836420 h 1905000"/>
              <a:gd name="connsiteX29" fmla="*/ 4008120 w 5963920"/>
              <a:gd name="connsiteY29" fmla="*/ 1790700 h 1905000"/>
              <a:gd name="connsiteX30" fmla="*/ 3985260 w 5963920"/>
              <a:gd name="connsiteY30" fmla="*/ 1531620 h 1905000"/>
              <a:gd name="connsiteX31" fmla="*/ 3931920 w 5963920"/>
              <a:gd name="connsiteY31" fmla="*/ 1325880 h 1905000"/>
              <a:gd name="connsiteX32" fmla="*/ 4023360 w 5963920"/>
              <a:gd name="connsiteY32" fmla="*/ 1097280 h 1905000"/>
              <a:gd name="connsiteX33" fmla="*/ 4168140 w 5963920"/>
              <a:gd name="connsiteY33" fmla="*/ 952500 h 1905000"/>
              <a:gd name="connsiteX34" fmla="*/ 4351020 w 5963920"/>
              <a:gd name="connsiteY34" fmla="*/ 868680 h 1905000"/>
              <a:gd name="connsiteX35" fmla="*/ 4442460 w 5963920"/>
              <a:gd name="connsiteY35" fmla="*/ 815340 h 1905000"/>
              <a:gd name="connsiteX36" fmla="*/ 4328160 w 5963920"/>
              <a:gd name="connsiteY36" fmla="*/ 769620 h 1905000"/>
              <a:gd name="connsiteX37" fmla="*/ 4137660 w 5963920"/>
              <a:gd name="connsiteY37" fmla="*/ 777240 h 1905000"/>
              <a:gd name="connsiteX38" fmla="*/ 4122420 w 5963920"/>
              <a:gd name="connsiteY38" fmla="*/ 701040 h 1905000"/>
              <a:gd name="connsiteX39" fmla="*/ 3939540 w 5963920"/>
              <a:gd name="connsiteY39" fmla="*/ 708660 h 1905000"/>
              <a:gd name="connsiteX40" fmla="*/ 3817620 w 5963920"/>
              <a:gd name="connsiteY40" fmla="*/ 731520 h 1905000"/>
              <a:gd name="connsiteX41" fmla="*/ 3787140 w 5963920"/>
              <a:gd name="connsiteY41" fmla="*/ 655320 h 1905000"/>
              <a:gd name="connsiteX42" fmla="*/ 3893820 w 5963920"/>
              <a:gd name="connsiteY42" fmla="*/ 579120 h 1905000"/>
              <a:gd name="connsiteX43" fmla="*/ 4107180 w 5963920"/>
              <a:gd name="connsiteY43" fmla="*/ 548640 h 1905000"/>
              <a:gd name="connsiteX44" fmla="*/ 4183380 w 5963920"/>
              <a:gd name="connsiteY44" fmla="*/ 502920 h 1905000"/>
              <a:gd name="connsiteX45" fmla="*/ 4213860 w 5963920"/>
              <a:gd name="connsiteY45" fmla="*/ 411480 h 1905000"/>
              <a:gd name="connsiteX46" fmla="*/ 4282440 w 5963920"/>
              <a:gd name="connsiteY46" fmla="*/ 464820 h 1905000"/>
              <a:gd name="connsiteX47" fmla="*/ 4541520 w 5963920"/>
              <a:gd name="connsiteY47" fmla="*/ 365760 h 1905000"/>
              <a:gd name="connsiteX48" fmla="*/ 4625340 w 5963920"/>
              <a:gd name="connsiteY48" fmla="*/ 335280 h 1905000"/>
              <a:gd name="connsiteX49" fmla="*/ 4770120 w 5963920"/>
              <a:gd name="connsiteY49" fmla="*/ 358140 h 1905000"/>
              <a:gd name="connsiteX50" fmla="*/ 4968240 w 5963920"/>
              <a:gd name="connsiteY50" fmla="*/ 259080 h 1905000"/>
              <a:gd name="connsiteX51" fmla="*/ 5029200 w 5963920"/>
              <a:gd name="connsiteY51" fmla="*/ 259080 h 1905000"/>
              <a:gd name="connsiteX52" fmla="*/ 5120640 w 5963920"/>
              <a:gd name="connsiteY52" fmla="*/ 320040 h 1905000"/>
              <a:gd name="connsiteX53" fmla="*/ 5189220 w 5963920"/>
              <a:gd name="connsiteY53" fmla="*/ 281940 h 1905000"/>
              <a:gd name="connsiteX54" fmla="*/ 5410200 w 5963920"/>
              <a:gd name="connsiteY54" fmla="*/ 312420 h 1905000"/>
              <a:gd name="connsiteX55" fmla="*/ 5524500 w 5963920"/>
              <a:gd name="connsiteY55" fmla="*/ 335280 h 1905000"/>
              <a:gd name="connsiteX56" fmla="*/ 5608320 w 5963920"/>
              <a:gd name="connsiteY56" fmla="*/ 426720 h 1905000"/>
              <a:gd name="connsiteX57" fmla="*/ 5775960 w 5963920"/>
              <a:gd name="connsiteY57" fmla="*/ 350520 h 1905000"/>
              <a:gd name="connsiteX58" fmla="*/ 5935980 w 5963920"/>
              <a:gd name="connsiteY58" fmla="*/ 259080 h 1905000"/>
              <a:gd name="connsiteX59" fmla="*/ 5943600 w 5963920"/>
              <a:gd name="connsiteY59" fmla="*/ 1905000 h 1905000"/>
              <a:gd name="connsiteX0" fmla="*/ 0 w 6116320"/>
              <a:gd name="connsiteY0" fmla="*/ 1905000 h 1949450"/>
              <a:gd name="connsiteX1" fmla="*/ 281940 w 6116320"/>
              <a:gd name="connsiteY1" fmla="*/ 891540 h 1949450"/>
              <a:gd name="connsiteX2" fmla="*/ 419100 w 6116320"/>
              <a:gd name="connsiteY2" fmla="*/ 1005840 h 1949450"/>
              <a:gd name="connsiteX3" fmla="*/ 579120 w 6116320"/>
              <a:gd name="connsiteY3" fmla="*/ 990600 h 1949450"/>
              <a:gd name="connsiteX4" fmla="*/ 830580 w 6116320"/>
              <a:gd name="connsiteY4" fmla="*/ 822960 h 1949450"/>
              <a:gd name="connsiteX5" fmla="*/ 1127760 w 6116320"/>
              <a:gd name="connsiteY5" fmla="*/ 762000 h 1949450"/>
              <a:gd name="connsiteX6" fmla="*/ 1531620 w 6116320"/>
              <a:gd name="connsiteY6" fmla="*/ 746760 h 1949450"/>
              <a:gd name="connsiteX7" fmla="*/ 1783080 w 6116320"/>
              <a:gd name="connsiteY7" fmla="*/ 800100 h 1949450"/>
              <a:gd name="connsiteX8" fmla="*/ 1882140 w 6116320"/>
              <a:gd name="connsiteY8" fmla="*/ 762000 h 1949450"/>
              <a:gd name="connsiteX9" fmla="*/ 2095500 w 6116320"/>
              <a:gd name="connsiteY9" fmla="*/ 762000 h 1949450"/>
              <a:gd name="connsiteX10" fmla="*/ 2286000 w 6116320"/>
              <a:gd name="connsiteY10" fmla="*/ 784860 h 1949450"/>
              <a:gd name="connsiteX11" fmla="*/ 2407920 w 6116320"/>
              <a:gd name="connsiteY11" fmla="*/ 868680 h 1949450"/>
              <a:gd name="connsiteX12" fmla="*/ 2545080 w 6116320"/>
              <a:gd name="connsiteY12" fmla="*/ 899160 h 1949450"/>
              <a:gd name="connsiteX13" fmla="*/ 2636520 w 6116320"/>
              <a:gd name="connsiteY13" fmla="*/ 1005840 h 1949450"/>
              <a:gd name="connsiteX14" fmla="*/ 2735580 w 6116320"/>
              <a:gd name="connsiteY14" fmla="*/ 1013460 h 1949450"/>
              <a:gd name="connsiteX15" fmla="*/ 2750820 w 6116320"/>
              <a:gd name="connsiteY15" fmla="*/ 1082040 h 1949450"/>
              <a:gd name="connsiteX16" fmla="*/ 2743200 w 6116320"/>
              <a:gd name="connsiteY16" fmla="*/ 1188720 h 1949450"/>
              <a:gd name="connsiteX17" fmla="*/ 2827020 w 6116320"/>
              <a:gd name="connsiteY17" fmla="*/ 1181100 h 1949450"/>
              <a:gd name="connsiteX18" fmla="*/ 2842260 w 6116320"/>
              <a:gd name="connsiteY18" fmla="*/ 1234440 h 1949450"/>
              <a:gd name="connsiteX19" fmla="*/ 2956560 w 6116320"/>
              <a:gd name="connsiteY19" fmla="*/ 1120140 h 1949450"/>
              <a:gd name="connsiteX20" fmla="*/ 3177540 w 6116320"/>
              <a:gd name="connsiteY20" fmla="*/ 1120140 h 1949450"/>
              <a:gd name="connsiteX21" fmla="*/ 3215640 w 6116320"/>
              <a:gd name="connsiteY21" fmla="*/ 1280160 h 1949450"/>
              <a:gd name="connsiteX22" fmla="*/ 3284220 w 6116320"/>
              <a:gd name="connsiteY22" fmla="*/ 1264920 h 1949450"/>
              <a:gd name="connsiteX23" fmla="*/ 3489960 w 6116320"/>
              <a:gd name="connsiteY23" fmla="*/ 1341120 h 1949450"/>
              <a:gd name="connsiteX24" fmla="*/ 3680460 w 6116320"/>
              <a:gd name="connsiteY24" fmla="*/ 1447800 h 1949450"/>
              <a:gd name="connsiteX25" fmla="*/ 3726180 w 6116320"/>
              <a:gd name="connsiteY25" fmla="*/ 1638300 h 1949450"/>
              <a:gd name="connsiteX26" fmla="*/ 3848100 w 6116320"/>
              <a:gd name="connsiteY26" fmla="*/ 1699260 h 1949450"/>
              <a:gd name="connsiteX27" fmla="*/ 4008120 w 6116320"/>
              <a:gd name="connsiteY27" fmla="*/ 1706880 h 1949450"/>
              <a:gd name="connsiteX28" fmla="*/ 4069080 w 6116320"/>
              <a:gd name="connsiteY28" fmla="*/ 1836420 h 1949450"/>
              <a:gd name="connsiteX29" fmla="*/ 4160520 w 6116320"/>
              <a:gd name="connsiteY29" fmla="*/ 1790700 h 1949450"/>
              <a:gd name="connsiteX30" fmla="*/ 4137660 w 6116320"/>
              <a:gd name="connsiteY30" fmla="*/ 1531620 h 1949450"/>
              <a:gd name="connsiteX31" fmla="*/ 4084320 w 6116320"/>
              <a:gd name="connsiteY31" fmla="*/ 1325880 h 1949450"/>
              <a:gd name="connsiteX32" fmla="*/ 4175760 w 6116320"/>
              <a:gd name="connsiteY32" fmla="*/ 1097280 h 1949450"/>
              <a:gd name="connsiteX33" fmla="*/ 4320540 w 6116320"/>
              <a:gd name="connsiteY33" fmla="*/ 952500 h 1949450"/>
              <a:gd name="connsiteX34" fmla="*/ 4503420 w 6116320"/>
              <a:gd name="connsiteY34" fmla="*/ 868680 h 1949450"/>
              <a:gd name="connsiteX35" fmla="*/ 4594860 w 6116320"/>
              <a:gd name="connsiteY35" fmla="*/ 815340 h 1949450"/>
              <a:gd name="connsiteX36" fmla="*/ 4480560 w 6116320"/>
              <a:gd name="connsiteY36" fmla="*/ 769620 h 1949450"/>
              <a:gd name="connsiteX37" fmla="*/ 4290060 w 6116320"/>
              <a:gd name="connsiteY37" fmla="*/ 777240 h 1949450"/>
              <a:gd name="connsiteX38" fmla="*/ 4274820 w 6116320"/>
              <a:gd name="connsiteY38" fmla="*/ 701040 h 1949450"/>
              <a:gd name="connsiteX39" fmla="*/ 4091940 w 6116320"/>
              <a:gd name="connsiteY39" fmla="*/ 708660 h 1949450"/>
              <a:gd name="connsiteX40" fmla="*/ 3970020 w 6116320"/>
              <a:gd name="connsiteY40" fmla="*/ 731520 h 1949450"/>
              <a:gd name="connsiteX41" fmla="*/ 3939540 w 6116320"/>
              <a:gd name="connsiteY41" fmla="*/ 655320 h 1949450"/>
              <a:gd name="connsiteX42" fmla="*/ 4046220 w 6116320"/>
              <a:gd name="connsiteY42" fmla="*/ 579120 h 1949450"/>
              <a:gd name="connsiteX43" fmla="*/ 4259580 w 6116320"/>
              <a:gd name="connsiteY43" fmla="*/ 548640 h 1949450"/>
              <a:gd name="connsiteX44" fmla="*/ 4335780 w 6116320"/>
              <a:gd name="connsiteY44" fmla="*/ 502920 h 1949450"/>
              <a:gd name="connsiteX45" fmla="*/ 4366260 w 6116320"/>
              <a:gd name="connsiteY45" fmla="*/ 411480 h 1949450"/>
              <a:gd name="connsiteX46" fmla="*/ 4434840 w 6116320"/>
              <a:gd name="connsiteY46" fmla="*/ 464820 h 1949450"/>
              <a:gd name="connsiteX47" fmla="*/ 4693920 w 6116320"/>
              <a:gd name="connsiteY47" fmla="*/ 365760 h 1949450"/>
              <a:gd name="connsiteX48" fmla="*/ 4777740 w 6116320"/>
              <a:gd name="connsiteY48" fmla="*/ 335280 h 1949450"/>
              <a:gd name="connsiteX49" fmla="*/ 4922520 w 6116320"/>
              <a:gd name="connsiteY49" fmla="*/ 358140 h 1949450"/>
              <a:gd name="connsiteX50" fmla="*/ 5120640 w 6116320"/>
              <a:gd name="connsiteY50" fmla="*/ 259080 h 1949450"/>
              <a:gd name="connsiteX51" fmla="*/ 5181600 w 6116320"/>
              <a:gd name="connsiteY51" fmla="*/ 259080 h 1949450"/>
              <a:gd name="connsiteX52" fmla="*/ 5273040 w 6116320"/>
              <a:gd name="connsiteY52" fmla="*/ 320040 h 1949450"/>
              <a:gd name="connsiteX53" fmla="*/ 5341620 w 6116320"/>
              <a:gd name="connsiteY53" fmla="*/ 281940 h 1949450"/>
              <a:gd name="connsiteX54" fmla="*/ 5562600 w 6116320"/>
              <a:gd name="connsiteY54" fmla="*/ 312420 h 1949450"/>
              <a:gd name="connsiteX55" fmla="*/ 5676900 w 6116320"/>
              <a:gd name="connsiteY55" fmla="*/ 335280 h 1949450"/>
              <a:gd name="connsiteX56" fmla="*/ 5760720 w 6116320"/>
              <a:gd name="connsiteY56" fmla="*/ 426720 h 1949450"/>
              <a:gd name="connsiteX57" fmla="*/ 5928360 w 6116320"/>
              <a:gd name="connsiteY57" fmla="*/ 350520 h 1949450"/>
              <a:gd name="connsiteX58" fmla="*/ 6088380 w 6116320"/>
              <a:gd name="connsiteY58" fmla="*/ 259080 h 1949450"/>
              <a:gd name="connsiteX59" fmla="*/ 6096000 w 6116320"/>
              <a:gd name="connsiteY59" fmla="*/ 1905000 h 1949450"/>
              <a:gd name="connsiteX0" fmla="*/ 92710 w 6209030"/>
              <a:gd name="connsiteY0" fmla="*/ 1905000 h 1949450"/>
              <a:gd name="connsiteX1" fmla="*/ 69850 w 6209030"/>
              <a:gd name="connsiteY1" fmla="*/ 662940 h 1949450"/>
              <a:gd name="connsiteX2" fmla="*/ 511810 w 6209030"/>
              <a:gd name="connsiteY2" fmla="*/ 1005840 h 1949450"/>
              <a:gd name="connsiteX3" fmla="*/ 671830 w 6209030"/>
              <a:gd name="connsiteY3" fmla="*/ 990600 h 1949450"/>
              <a:gd name="connsiteX4" fmla="*/ 923290 w 6209030"/>
              <a:gd name="connsiteY4" fmla="*/ 822960 h 1949450"/>
              <a:gd name="connsiteX5" fmla="*/ 1220470 w 6209030"/>
              <a:gd name="connsiteY5" fmla="*/ 762000 h 1949450"/>
              <a:gd name="connsiteX6" fmla="*/ 1624330 w 6209030"/>
              <a:gd name="connsiteY6" fmla="*/ 746760 h 1949450"/>
              <a:gd name="connsiteX7" fmla="*/ 1875790 w 6209030"/>
              <a:gd name="connsiteY7" fmla="*/ 800100 h 1949450"/>
              <a:gd name="connsiteX8" fmla="*/ 1974850 w 6209030"/>
              <a:gd name="connsiteY8" fmla="*/ 762000 h 1949450"/>
              <a:gd name="connsiteX9" fmla="*/ 2188210 w 6209030"/>
              <a:gd name="connsiteY9" fmla="*/ 762000 h 1949450"/>
              <a:gd name="connsiteX10" fmla="*/ 2378710 w 6209030"/>
              <a:gd name="connsiteY10" fmla="*/ 784860 h 1949450"/>
              <a:gd name="connsiteX11" fmla="*/ 2500630 w 6209030"/>
              <a:gd name="connsiteY11" fmla="*/ 868680 h 1949450"/>
              <a:gd name="connsiteX12" fmla="*/ 2637790 w 6209030"/>
              <a:gd name="connsiteY12" fmla="*/ 899160 h 1949450"/>
              <a:gd name="connsiteX13" fmla="*/ 2729230 w 6209030"/>
              <a:gd name="connsiteY13" fmla="*/ 1005840 h 1949450"/>
              <a:gd name="connsiteX14" fmla="*/ 2828290 w 6209030"/>
              <a:gd name="connsiteY14" fmla="*/ 1013460 h 1949450"/>
              <a:gd name="connsiteX15" fmla="*/ 2843530 w 6209030"/>
              <a:gd name="connsiteY15" fmla="*/ 1082040 h 1949450"/>
              <a:gd name="connsiteX16" fmla="*/ 2835910 w 6209030"/>
              <a:gd name="connsiteY16" fmla="*/ 1188720 h 1949450"/>
              <a:gd name="connsiteX17" fmla="*/ 2919730 w 6209030"/>
              <a:gd name="connsiteY17" fmla="*/ 1181100 h 1949450"/>
              <a:gd name="connsiteX18" fmla="*/ 2934970 w 6209030"/>
              <a:gd name="connsiteY18" fmla="*/ 1234440 h 1949450"/>
              <a:gd name="connsiteX19" fmla="*/ 3049270 w 6209030"/>
              <a:gd name="connsiteY19" fmla="*/ 1120140 h 1949450"/>
              <a:gd name="connsiteX20" fmla="*/ 3270250 w 6209030"/>
              <a:gd name="connsiteY20" fmla="*/ 1120140 h 1949450"/>
              <a:gd name="connsiteX21" fmla="*/ 3308350 w 6209030"/>
              <a:gd name="connsiteY21" fmla="*/ 1280160 h 1949450"/>
              <a:gd name="connsiteX22" fmla="*/ 3376930 w 6209030"/>
              <a:gd name="connsiteY22" fmla="*/ 1264920 h 1949450"/>
              <a:gd name="connsiteX23" fmla="*/ 3582670 w 6209030"/>
              <a:gd name="connsiteY23" fmla="*/ 1341120 h 1949450"/>
              <a:gd name="connsiteX24" fmla="*/ 3773170 w 6209030"/>
              <a:gd name="connsiteY24" fmla="*/ 1447800 h 1949450"/>
              <a:gd name="connsiteX25" fmla="*/ 3818890 w 6209030"/>
              <a:gd name="connsiteY25" fmla="*/ 1638300 h 1949450"/>
              <a:gd name="connsiteX26" fmla="*/ 3940810 w 6209030"/>
              <a:gd name="connsiteY26" fmla="*/ 1699260 h 1949450"/>
              <a:gd name="connsiteX27" fmla="*/ 4100830 w 6209030"/>
              <a:gd name="connsiteY27" fmla="*/ 1706880 h 1949450"/>
              <a:gd name="connsiteX28" fmla="*/ 4161790 w 6209030"/>
              <a:gd name="connsiteY28" fmla="*/ 1836420 h 1949450"/>
              <a:gd name="connsiteX29" fmla="*/ 4253230 w 6209030"/>
              <a:gd name="connsiteY29" fmla="*/ 1790700 h 1949450"/>
              <a:gd name="connsiteX30" fmla="*/ 4230370 w 6209030"/>
              <a:gd name="connsiteY30" fmla="*/ 1531620 h 1949450"/>
              <a:gd name="connsiteX31" fmla="*/ 4177030 w 6209030"/>
              <a:gd name="connsiteY31" fmla="*/ 1325880 h 1949450"/>
              <a:gd name="connsiteX32" fmla="*/ 4268470 w 6209030"/>
              <a:gd name="connsiteY32" fmla="*/ 1097280 h 1949450"/>
              <a:gd name="connsiteX33" fmla="*/ 4413250 w 6209030"/>
              <a:gd name="connsiteY33" fmla="*/ 952500 h 1949450"/>
              <a:gd name="connsiteX34" fmla="*/ 4596130 w 6209030"/>
              <a:gd name="connsiteY34" fmla="*/ 868680 h 1949450"/>
              <a:gd name="connsiteX35" fmla="*/ 4687570 w 6209030"/>
              <a:gd name="connsiteY35" fmla="*/ 815340 h 1949450"/>
              <a:gd name="connsiteX36" fmla="*/ 4573270 w 6209030"/>
              <a:gd name="connsiteY36" fmla="*/ 769620 h 1949450"/>
              <a:gd name="connsiteX37" fmla="*/ 4382770 w 6209030"/>
              <a:gd name="connsiteY37" fmla="*/ 777240 h 1949450"/>
              <a:gd name="connsiteX38" fmla="*/ 4367530 w 6209030"/>
              <a:gd name="connsiteY38" fmla="*/ 701040 h 1949450"/>
              <a:gd name="connsiteX39" fmla="*/ 4184650 w 6209030"/>
              <a:gd name="connsiteY39" fmla="*/ 708660 h 1949450"/>
              <a:gd name="connsiteX40" fmla="*/ 4062730 w 6209030"/>
              <a:gd name="connsiteY40" fmla="*/ 731520 h 1949450"/>
              <a:gd name="connsiteX41" fmla="*/ 4032250 w 6209030"/>
              <a:gd name="connsiteY41" fmla="*/ 655320 h 1949450"/>
              <a:gd name="connsiteX42" fmla="*/ 4138930 w 6209030"/>
              <a:gd name="connsiteY42" fmla="*/ 579120 h 1949450"/>
              <a:gd name="connsiteX43" fmla="*/ 4352290 w 6209030"/>
              <a:gd name="connsiteY43" fmla="*/ 548640 h 1949450"/>
              <a:gd name="connsiteX44" fmla="*/ 4428490 w 6209030"/>
              <a:gd name="connsiteY44" fmla="*/ 502920 h 1949450"/>
              <a:gd name="connsiteX45" fmla="*/ 4458970 w 6209030"/>
              <a:gd name="connsiteY45" fmla="*/ 411480 h 1949450"/>
              <a:gd name="connsiteX46" fmla="*/ 4527550 w 6209030"/>
              <a:gd name="connsiteY46" fmla="*/ 464820 h 1949450"/>
              <a:gd name="connsiteX47" fmla="*/ 4786630 w 6209030"/>
              <a:gd name="connsiteY47" fmla="*/ 365760 h 1949450"/>
              <a:gd name="connsiteX48" fmla="*/ 4870450 w 6209030"/>
              <a:gd name="connsiteY48" fmla="*/ 335280 h 1949450"/>
              <a:gd name="connsiteX49" fmla="*/ 5015230 w 6209030"/>
              <a:gd name="connsiteY49" fmla="*/ 358140 h 1949450"/>
              <a:gd name="connsiteX50" fmla="*/ 5213350 w 6209030"/>
              <a:gd name="connsiteY50" fmla="*/ 259080 h 1949450"/>
              <a:gd name="connsiteX51" fmla="*/ 5274310 w 6209030"/>
              <a:gd name="connsiteY51" fmla="*/ 259080 h 1949450"/>
              <a:gd name="connsiteX52" fmla="*/ 5365750 w 6209030"/>
              <a:gd name="connsiteY52" fmla="*/ 320040 h 1949450"/>
              <a:gd name="connsiteX53" fmla="*/ 5434330 w 6209030"/>
              <a:gd name="connsiteY53" fmla="*/ 281940 h 1949450"/>
              <a:gd name="connsiteX54" fmla="*/ 5655310 w 6209030"/>
              <a:gd name="connsiteY54" fmla="*/ 312420 h 1949450"/>
              <a:gd name="connsiteX55" fmla="*/ 5769610 w 6209030"/>
              <a:gd name="connsiteY55" fmla="*/ 335280 h 1949450"/>
              <a:gd name="connsiteX56" fmla="*/ 5853430 w 6209030"/>
              <a:gd name="connsiteY56" fmla="*/ 426720 h 1949450"/>
              <a:gd name="connsiteX57" fmla="*/ 6021070 w 6209030"/>
              <a:gd name="connsiteY57" fmla="*/ 350520 h 1949450"/>
              <a:gd name="connsiteX58" fmla="*/ 6181090 w 6209030"/>
              <a:gd name="connsiteY58" fmla="*/ 259080 h 1949450"/>
              <a:gd name="connsiteX59" fmla="*/ 6188710 w 6209030"/>
              <a:gd name="connsiteY59" fmla="*/ 1905000 h 1949450"/>
              <a:gd name="connsiteX0" fmla="*/ 35391 w 6151711"/>
              <a:gd name="connsiteY0" fmla="*/ 1905000 h 1949450"/>
              <a:gd name="connsiteX1" fmla="*/ 12531 w 6151711"/>
              <a:gd name="connsiteY1" fmla="*/ 662940 h 1949450"/>
              <a:gd name="connsiteX2" fmla="*/ 454491 w 6151711"/>
              <a:gd name="connsiteY2" fmla="*/ 1005840 h 1949450"/>
              <a:gd name="connsiteX3" fmla="*/ 614511 w 6151711"/>
              <a:gd name="connsiteY3" fmla="*/ 990600 h 1949450"/>
              <a:gd name="connsiteX4" fmla="*/ 865971 w 6151711"/>
              <a:gd name="connsiteY4" fmla="*/ 822960 h 1949450"/>
              <a:gd name="connsiteX5" fmla="*/ 1163151 w 6151711"/>
              <a:gd name="connsiteY5" fmla="*/ 762000 h 1949450"/>
              <a:gd name="connsiteX6" fmla="*/ 1567011 w 6151711"/>
              <a:gd name="connsiteY6" fmla="*/ 746760 h 1949450"/>
              <a:gd name="connsiteX7" fmla="*/ 1818471 w 6151711"/>
              <a:gd name="connsiteY7" fmla="*/ 800100 h 1949450"/>
              <a:gd name="connsiteX8" fmla="*/ 1917531 w 6151711"/>
              <a:gd name="connsiteY8" fmla="*/ 762000 h 1949450"/>
              <a:gd name="connsiteX9" fmla="*/ 2130891 w 6151711"/>
              <a:gd name="connsiteY9" fmla="*/ 762000 h 1949450"/>
              <a:gd name="connsiteX10" fmla="*/ 2321391 w 6151711"/>
              <a:gd name="connsiteY10" fmla="*/ 784860 h 1949450"/>
              <a:gd name="connsiteX11" fmla="*/ 2443311 w 6151711"/>
              <a:gd name="connsiteY11" fmla="*/ 868680 h 1949450"/>
              <a:gd name="connsiteX12" fmla="*/ 2580471 w 6151711"/>
              <a:gd name="connsiteY12" fmla="*/ 899160 h 1949450"/>
              <a:gd name="connsiteX13" fmla="*/ 2671911 w 6151711"/>
              <a:gd name="connsiteY13" fmla="*/ 1005840 h 1949450"/>
              <a:gd name="connsiteX14" fmla="*/ 2770971 w 6151711"/>
              <a:gd name="connsiteY14" fmla="*/ 1013460 h 1949450"/>
              <a:gd name="connsiteX15" fmla="*/ 2786211 w 6151711"/>
              <a:gd name="connsiteY15" fmla="*/ 1082040 h 1949450"/>
              <a:gd name="connsiteX16" fmla="*/ 2778591 w 6151711"/>
              <a:gd name="connsiteY16" fmla="*/ 1188720 h 1949450"/>
              <a:gd name="connsiteX17" fmla="*/ 2862411 w 6151711"/>
              <a:gd name="connsiteY17" fmla="*/ 1181100 h 1949450"/>
              <a:gd name="connsiteX18" fmla="*/ 2877651 w 6151711"/>
              <a:gd name="connsiteY18" fmla="*/ 1234440 h 1949450"/>
              <a:gd name="connsiteX19" fmla="*/ 2991951 w 6151711"/>
              <a:gd name="connsiteY19" fmla="*/ 1120140 h 1949450"/>
              <a:gd name="connsiteX20" fmla="*/ 3212931 w 6151711"/>
              <a:gd name="connsiteY20" fmla="*/ 1120140 h 1949450"/>
              <a:gd name="connsiteX21" fmla="*/ 3251031 w 6151711"/>
              <a:gd name="connsiteY21" fmla="*/ 1280160 h 1949450"/>
              <a:gd name="connsiteX22" fmla="*/ 3319611 w 6151711"/>
              <a:gd name="connsiteY22" fmla="*/ 1264920 h 1949450"/>
              <a:gd name="connsiteX23" fmla="*/ 3525351 w 6151711"/>
              <a:gd name="connsiteY23" fmla="*/ 1341120 h 1949450"/>
              <a:gd name="connsiteX24" fmla="*/ 3715851 w 6151711"/>
              <a:gd name="connsiteY24" fmla="*/ 1447800 h 1949450"/>
              <a:gd name="connsiteX25" fmla="*/ 3761571 w 6151711"/>
              <a:gd name="connsiteY25" fmla="*/ 1638300 h 1949450"/>
              <a:gd name="connsiteX26" fmla="*/ 3883491 w 6151711"/>
              <a:gd name="connsiteY26" fmla="*/ 1699260 h 1949450"/>
              <a:gd name="connsiteX27" fmla="*/ 4043511 w 6151711"/>
              <a:gd name="connsiteY27" fmla="*/ 1706880 h 1949450"/>
              <a:gd name="connsiteX28" fmla="*/ 4104471 w 6151711"/>
              <a:gd name="connsiteY28" fmla="*/ 1836420 h 1949450"/>
              <a:gd name="connsiteX29" fmla="*/ 4195911 w 6151711"/>
              <a:gd name="connsiteY29" fmla="*/ 1790700 h 1949450"/>
              <a:gd name="connsiteX30" fmla="*/ 4173051 w 6151711"/>
              <a:gd name="connsiteY30" fmla="*/ 1531620 h 1949450"/>
              <a:gd name="connsiteX31" fmla="*/ 4119711 w 6151711"/>
              <a:gd name="connsiteY31" fmla="*/ 1325880 h 1949450"/>
              <a:gd name="connsiteX32" fmla="*/ 4211151 w 6151711"/>
              <a:gd name="connsiteY32" fmla="*/ 1097280 h 1949450"/>
              <a:gd name="connsiteX33" fmla="*/ 4355931 w 6151711"/>
              <a:gd name="connsiteY33" fmla="*/ 952500 h 1949450"/>
              <a:gd name="connsiteX34" fmla="*/ 4538811 w 6151711"/>
              <a:gd name="connsiteY34" fmla="*/ 868680 h 1949450"/>
              <a:gd name="connsiteX35" fmla="*/ 4630251 w 6151711"/>
              <a:gd name="connsiteY35" fmla="*/ 815340 h 1949450"/>
              <a:gd name="connsiteX36" fmla="*/ 4515951 w 6151711"/>
              <a:gd name="connsiteY36" fmla="*/ 769620 h 1949450"/>
              <a:gd name="connsiteX37" fmla="*/ 4325451 w 6151711"/>
              <a:gd name="connsiteY37" fmla="*/ 777240 h 1949450"/>
              <a:gd name="connsiteX38" fmla="*/ 4310211 w 6151711"/>
              <a:gd name="connsiteY38" fmla="*/ 701040 h 1949450"/>
              <a:gd name="connsiteX39" fmla="*/ 4127331 w 6151711"/>
              <a:gd name="connsiteY39" fmla="*/ 708660 h 1949450"/>
              <a:gd name="connsiteX40" fmla="*/ 4005411 w 6151711"/>
              <a:gd name="connsiteY40" fmla="*/ 731520 h 1949450"/>
              <a:gd name="connsiteX41" fmla="*/ 3974931 w 6151711"/>
              <a:gd name="connsiteY41" fmla="*/ 655320 h 1949450"/>
              <a:gd name="connsiteX42" fmla="*/ 4081611 w 6151711"/>
              <a:gd name="connsiteY42" fmla="*/ 579120 h 1949450"/>
              <a:gd name="connsiteX43" fmla="*/ 4294971 w 6151711"/>
              <a:gd name="connsiteY43" fmla="*/ 548640 h 1949450"/>
              <a:gd name="connsiteX44" fmla="*/ 4371171 w 6151711"/>
              <a:gd name="connsiteY44" fmla="*/ 502920 h 1949450"/>
              <a:gd name="connsiteX45" fmla="*/ 4401651 w 6151711"/>
              <a:gd name="connsiteY45" fmla="*/ 411480 h 1949450"/>
              <a:gd name="connsiteX46" fmla="*/ 4470231 w 6151711"/>
              <a:gd name="connsiteY46" fmla="*/ 464820 h 1949450"/>
              <a:gd name="connsiteX47" fmla="*/ 4729311 w 6151711"/>
              <a:gd name="connsiteY47" fmla="*/ 365760 h 1949450"/>
              <a:gd name="connsiteX48" fmla="*/ 4813131 w 6151711"/>
              <a:gd name="connsiteY48" fmla="*/ 335280 h 1949450"/>
              <a:gd name="connsiteX49" fmla="*/ 4957911 w 6151711"/>
              <a:gd name="connsiteY49" fmla="*/ 358140 h 1949450"/>
              <a:gd name="connsiteX50" fmla="*/ 5156031 w 6151711"/>
              <a:gd name="connsiteY50" fmla="*/ 259080 h 1949450"/>
              <a:gd name="connsiteX51" fmla="*/ 5216991 w 6151711"/>
              <a:gd name="connsiteY51" fmla="*/ 259080 h 1949450"/>
              <a:gd name="connsiteX52" fmla="*/ 5308431 w 6151711"/>
              <a:gd name="connsiteY52" fmla="*/ 320040 h 1949450"/>
              <a:gd name="connsiteX53" fmla="*/ 5377011 w 6151711"/>
              <a:gd name="connsiteY53" fmla="*/ 281940 h 1949450"/>
              <a:gd name="connsiteX54" fmla="*/ 5597991 w 6151711"/>
              <a:gd name="connsiteY54" fmla="*/ 312420 h 1949450"/>
              <a:gd name="connsiteX55" fmla="*/ 5712291 w 6151711"/>
              <a:gd name="connsiteY55" fmla="*/ 335280 h 1949450"/>
              <a:gd name="connsiteX56" fmla="*/ 5796111 w 6151711"/>
              <a:gd name="connsiteY56" fmla="*/ 426720 h 1949450"/>
              <a:gd name="connsiteX57" fmla="*/ 5963751 w 6151711"/>
              <a:gd name="connsiteY57" fmla="*/ 350520 h 1949450"/>
              <a:gd name="connsiteX58" fmla="*/ 6123771 w 6151711"/>
              <a:gd name="connsiteY58" fmla="*/ 259080 h 1949450"/>
              <a:gd name="connsiteX59" fmla="*/ 6131391 w 6151711"/>
              <a:gd name="connsiteY59" fmla="*/ 1905000 h 1949450"/>
              <a:gd name="connsiteX0" fmla="*/ 35391 w 6151711"/>
              <a:gd name="connsiteY0" fmla="*/ 1905000 h 1949450"/>
              <a:gd name="connsiteX1" fmla="*/ 12531 w 6151711"/>
              <a:gd name="connsiteY1" fmla="*/ 662940 h 1949450"/>
              <a:gd name="connsiteX2" fmla="*/ 454491 w 6151711"/>
              <a:gd name="connsiteY2" fmla="*/ 1005840 h 1949450"/>
              <a:gd name="connsiteX3" fmla="*/ 614511 w 6151711"/>
              <a:gd name="connsiteY3" fmla="*/ 990600 h 1949450"/>
              <a:gd name="connsiteX4" fmla="*/ 865971 w 6151711"/>
              <a:gd name="connsiteY4" fmla="*/ 822960 h 1949450"/>
              <a:gd name="connsiteX5" fmla="*/ 1163151 w 6151711"/>
              <a:gd name="connsiteY5" fmla="*/ 762000 h 1949450"/>
              <a:gd name="connsiteX6" fmla="*/ 1567011 w 6151711"/>
              <a:gd name="connsiteY6" fmla="*/ 746760 h 1949450"/>
              <a:gd name="connsiteX7" fmla="*/ 1818471 w 6151711"/>
              <a:gd name="connsiteY7" fmla="*/ 800100 h 1949450"/>
              <a:gd name="connsiteX8" fmla="*/ 1917531 w 6151711"/>
              <a:gd name="connsiteY8" fmla="*/ 762000 h 1949450"/>
              <a:gd name="connsiteX9" fmla="*/ 2130891 w 6151711"/>
              <a:gd name="connsiteY9" fmla="*/ 762000 h 1949450"/>
              <a:gd name="connsiteX10" fmla="*/ 2321391 w 6151711"/>
              <a:gd name="connsiteY10" fmla="*/ 784860 h 1949450"/>
              <a:gd name="connsiteX11" fmla="*/ 2443311 w 6151711"/>
              <a:gd name="connsiteY11" fmla="*/ 868680 h 1949450"/>
              <a:gd name="connsiteX12" fmla="*/ 2580471 w 6151711"/>
              <a:gd name="connsiteY12" fmla="*/ 899160 h 1949450"/>
              <a:gd name="connsiteX13" fmla="*/ 2671911 w 6151711"/>
              <a:gd name="connsiteY13" fmla="*/ 1005840 h 1949450"/>
              <a:gd name="connsiteX14" fmla="*/ 2770971 w 6151711"/>
              <a:gd name="connsiteY14" fmla="*/ 1013460 h 1949450"/>
              <a:gd name="connsiteX15" fmla="*/ 2786211 w 6151711"/>
              <a:gd name="connsiteY15" fmla="*/ 1082040 h 1949450"/>
              <a:gd name="connsiteX16" fmla="*/ 2778591 w 6151711"/>
              <a:gd name="connsiteY16" fmla="*/ 1188720 h 1949450"/>
              <a:gd name="connsiteX17" fmla="*/ 2862411 w 6151711"/>
              <a:gd name="connsiteY17" fmla="*/ 1181100 h 1949450"/>
              <a:gd name="connsiteX18" fmla="*/ 2877651 w 6151711"/>
              <a:gd name="connsiteY18" fmla="*/ 1234440 h 1949450"/>
              <a:gd name="connsiteX19" fmla="*/ 2991951 w 6151711"/>
              <a:gd name="connsiteY19" fmla="*/ 1120140 h 1949450"/>
              <a:gd name="connsiteX20" fmla="*/ 3212931 w 6151711"/>
              <a:gd name="connsiteY20" fmla="*/ 1120140 h 1949450"/>
              <a:gd name="connsiteX21" fmla="*/ 3251031 w 6151711"/>
              <a:gd name="connsiteY21" fmla="*/ 1280160 h 1949450"/>
              <a:gd name="connsiteX22" fmla="*/ 3319611 w 6151711"/>
              <a:gd name="connsiteY22" fmla="*/ 1264920 h 1949450"/>
              <a:gd name="connsiteX23" fmla="*/ 3525351 w 6151711"/>
              <a:gd name="connsiteY23" fmla="*/ 1341120 h 1949450"/>
              <a:gd name="connsiteX24" fmla="*/ 3715851 w 6151711"/>
              <a:gd name="connsiteY24" fmla="*/ 1447800 h 1949450"/>
              <a:gd name="connsiteX25" fmla="*/ 3761571 w 6151711"/>
              <a:gd name="connsiteY25" fmla="*/ 1638300 h 1949450"/>
              <a:gd name="connsiteX26" fmla="*/ 3883491 w 6151711"/>
              <a:gd name="connsiteY26" fmla="*/ 1699260 h 1949450"/>
              <a:gd name="connsiteX27" fmla="*/ 4043511 w 6151711"/>
              <a:gd name="connsiteY27" fmla="*/ 1706880 h 1949450"/>
              <a:gd name="connsiteX28" fmla="*/ 4104471 w 6151711"/>
              <a:gd name="connsiteY28" fmla="*/ 1836420 h 1949450"/>
              <a:gd name="connsiteX29" fmla="*/ 4195911 w 6151711"/>
              <a:gd name="connsiteY29" fmla="*/ 1790700 h 1949450"/>
              <a:gd name="connsiteX30" fmla="*/ 4173051 w 6151711"/>
              <a:gd name="connsiteY30" fmla="*/ 1531620 h 1949450"/>
              <a:gd name="connsiteX31" fmla="*/ 4119711 w 6151711"/>
              <a:gd name="connsiteY31" fmla="*/ 1325880 h 1949450"/>
              <a:gd name="connsiteX32" fmla="*/ 4211151 w 6151711"/>
              <a:gd name="connsiteY32" fmla="*/ 1097280 h 1949450"/>
              <a:gd name="connsiteX33" fmla="*/ 4355931 w 6151711"/>
              <a:gd name="connsiteY33" fmla="*/ 952500 h 1949450"/>
              <a:gd name="connsiteX34" fmla="*/ 4538811 w 6151711"/>
              <a:gd name="connsiteY34" fmla="*/ 868680 h 1949450"/>
              <a:gd name="connsiteX35" fmla="*/ 4630251 w 6151711"/>
              <a:gd name="connsiteY35" fmla="*/ 815340 h 1949450"/>
              <a:gd name="connsiteX36" fmla="*/ 4515951 w 6151711"/>
              <a:gd name="connsiteY36" fmla="*/ 769620 h 1949450"/>
              <a:gd name="connsiteX37" fmla="*/ 4325451 w 6151711"/>
              <a:gd name="connsiteY37" fmla="*/ 777240 h 1949450"/>
              <a:gd name="connsiteX38" fmla="*/ 4310211 w 6151711"/>
              <a:gd name="connsiteY38" fmla="*/ 701040 h 1949450"/>
              <a:gd name="connsiteX39" fmla="*/ 4127331 w 6151711"/>
              <a:gd name="connsiteY39" fmla="*/ 708660 h 1949450"/>
              <a:gd name="connsiteX40" fmla="*/ 4005411 w 6151711"/>
              <a:gd name="connsiteY40" fmla="*/ 731520 h 1949450"/>
              <a:gd name="connsiteX41" fmla="*/ 3974931 w 6151711"/>
              <a:gd name="connsiteY41" fmla="*/ 655320 h 1949450"/>
              <a:gd name="connsiteX42" fmla="*/ 4081611 w 6151711"/>
              <a:gd name="connsiteY42" fmla="*/ 579120 h 1949450"/>
              <a:gd name="connsiteX43" fmla="*/ 4294971 w 6151711"/>
              <a:gd name="connsiteY43" fmla="*/ 548640 h 1949450"/>
              <a:gd name="connsiteX44" fmla="*/ 4371171 w 6151711"/>
              <a:gd name="connsiteY44" fmla="*/ 502920 h 1949450"/>
              <a:gd name="connsiteX45" fmla="*/ 4401651 w 6151711"/>
              <a:gd name="connsiteY45" fmla="*/ 411480 h 1949450"/>
              <a:gd name="connsiteX46" fmla="*/ 4470231 w 6151711"/>
              <a:gd name="connsiteY46" fmla="*/ 464820 h 1949450"/>
              <a:gd name="connsiteX47" fmla="*/ 4729311 w 6151711"/>
              <a:gd name="connsiteY47" fmla="*/ 365760 h 1949450"/>
              <a:gd name="connsiteX48" fmla="*/ 4813131 w 6151711"/>
              <a:gd name="connsiteY48" fmla="*/ 335280 h 1949450"/>
              <a:gd name="connsiteX49" fmla="*/ 4957911 w 6151711"/>
              <a:gd name="connsiteY49" fmla="*/ 358140 h 1949450"/>
              <a:gd name="connsiteX50" fmla="*/ 5156031 w 6151711"/>
              <a:gd name="connsiteY50" fmla="*/ 259080 h 1949450"/>
              <a:gd name="connsiteX51" fmla="*/ 5216991 w 6151711"/>
              <a:gd name="connsiteY51" fmla="*/ 259080 h 1949450"/>
              <a:gd name="connsiteX52" fmla="*/ 5308431 w 6151711"/>
              <a:gd name="connsiteY52" fmla="*/ 320040 h 1949450"/>
              <a:gd name="connsiteX53" fmla="*/ 5377011 w 6151711"/>
              <a:gd name="connsiteY53" fmla="*/ 281940 h 1949450"/>
              <a:gd name="connsiteX54" fmla="*/ 5597991 w 6151711"/>
              <a:gd name="connsiteY54" fmla="*/ 312420 h 1949450"/>
              <a:gd name="connsiteX55" fmla="*/ 5712291 w 6151711"/>
              <a:gd name="connsiteY55" fmla="*/ 335280 h 1949450"/>
              <a:gd name="connsiteX56" fmla="*/ 5796111 w 6151711"/>
              <a:gd name="connsiteY56" fmla="*/ 426720 h 1949450"/>
              <a:gd name="connsiteX57" fmla="*/ 5963751 w 6151711"/>
              <a:gd name="connsiteY57" fmla="*/ 350520 h 1949450"/>
              <a:gd name="connsiteX58" fmla="*/ 6123771 w 6151711"/>
              <a:gd name="connsiteY58" fmla="*/ 259080 h 1949450"/>
              <a:gd name="connsiteX59" fmla="*/ 6131391 w 6151711"/>
              <a:gd name="connsiteY59" fmla="*/ 1905000 h 1949450"/>
              <a:gd name="connsiteX60" fmla="*/ 35391 w 6151711"/>
              <a:gd name="connsiteY60" fmla="*/ 1905000 h 1949450"/>
              <a:gd name="connsiteX0" fmla="*/ 35391 w 6304111"/>
              <a:gd name="connsiteY0" fmla="*/ 1828800 h 1873250"/>
              <a:gd name="connsiteX1" fmla="*/ 12531 w 6304111"/>
              <a:gd name="connsiteY1" fmla="*/ 586740 h 1873250"/>
              <a:gd name="connsiteX2" fmla="*/ 454491 w 6304111"/>
              <a:gd name="connsiteY2" fmla="*/ 929640 h 1873250"/>
              <a:gd name="connsiteX3" fmla="*/ 614511 w 6304111"/>
              <a:gd name="connsiteY3" fmla="*/ 914400 h 1873250"/>
              <a:gd name="connsiteX4" fmla="*/ 865971 w 6304111"/>
              <a:gd name="connsiteY4" fmla="*/ 746760 h 1873250"/>
              <a:gd name="connsiteX5" fmla="*/ 1163151 w 6304111"/>
              <a:gd name="connsiteY5" fmla="*/ 685800 h 1873250"/>
              <a:gd name="connsiteX6" fmla="*/ 1567011 w 6304111"/>
              <a:gd name="connsiteY6" fmla="*/ 670560 h 1873250"/>
              <a:gd name="connsiteX7" fmla="*/ 1818471 w 6304111"/>
              <a:gd name="connsiteY7" fmla="*/ 723900 h 1873250"/>
              <a:gd name="connsiteX8" fmla="*/ 1917531 w 6304111"/>
              <a:gd name="connsiteY8" fmla="*/ 685800 h 1873250"/>
              <a:gd name="connsiteX9" fmla="*/ 2130891 w 6304111"/>
              <a:gd name="connsiteY9" fmla="*/ 685800 h 1873250"/>
              <a:gd name="connsiteX10" fmla="*/ 2321391 w 6304111"/>
              <a:gd name="connsiteY10" fmla="*/ 708660 h 1873250"/>
              <a:gd name="connsiteX11" fmla="*/ 2443311 w 6304111"/>
              <a:gd name="connsiteY11" fmla="*/ 792480 h 1873250"/>
              <a:gd name="connsiteX12" fmla="*/ 2580471 w 6304111"/>
              <a:gd name="connsiteY12" fmla="*/ 822960 h 1873250"/>
              <a:gd name="connsiteX13" fmla="*/ 2671911 w 6304111"/>
              <a:gd name="connsiteY13" fmla="*/ 929640 h 1873250"/>
              <a:gd name="connsiteX14" fmla="*/ 2770971 w 6304111"/>
              <a:gd name="connsiteY14" fmla="*/ 937260 h 1873250"/>
              <a:gd name="connsiteX15" fmla="*/ 2786211 w 6304111"/>
              <a:gd name="connsiteY15" fmla="*/ 1005840 h 1873250"/>
              <a:gd name="connsiteX16" fmla="*/ 2778591 w 6304111"/>
              <a:gd name="connsiteY16" fmla="*/ 1112520 h 1873250"/>
              <a:gd name="connsiteX17" fmla="*/ 2862411 w 6304111"/>
              <a:gd name="connsiteY17" fmla="*/ 1104900 h 1873250"/>
              <a:gd name="connsiteX18" fmla="*/ 2877651 w 6304111"/>
              <a:gd name="connsiteY18" fmla="*/ 1158240 h 1873250"/>
              <a:gd name="connsiteX19" fmla="*/ 2991951 w 6304111"/>
              <a:gd name="connsiteY19" fmla="*/ 1043940 h 1873250"/>
              <a:gd name="connsiteX20" fmla="*/ 3212931 w 6304111"/>
              <a:gd name="connsiteY20" fmla="*/ 1043940 h 1873250"/>
              <a:gd name="connsiteX21" fmla="*/ 3251031 w 6304111"/>
              <a:gd name="connsiteY21" fmla="*/ 1203960 h 1873250"/>
              <a:gd name="connsiteX22" fmla="*/ 3319611 w 6304111"/>
              <a:gd name="connsiteY22" fmla="*/ 1188720 h 1873250"/>
              <a:gd name="connsiteX23" fmla="*/ 3525351 w 6304111"/>
              <a:gd name="connsiteY23" fmla="*/ 1264920 h 1873250"/>
              <a:gd name="connsiteX24" fmla="*/ 3715851 w 6304111"/>
              <a:gd name="connsiteY24" fmla="*/ 1371600 h 1873250"/>
              <a:gd name="connsiteX25" fmla="*/ 3761571 w 6304111"/>
              <a:gd name="connsiteY25" fmla="*/ 1562100 h 1873250"/>
              <a:gd name="connsiteX26" fmla="*/ 3883491 w 6304111"/>
              <a:gd name="connsiteY26" fmla="*/ 1623060 h 1873250"/>
              <a:gd name="connsiteX27" fmla="*/ 4043511 w 6304111"/>
              <a:gd name="connsiteY27" fmla="*/ 1630680 h 1873250"/>
              <a:gd name="connsiteX28" fmla="*/ 4104471 w 6304111"/>
              <a:gd name="connsiteY28" fmla="*/ 1760220 h 1873250"/>
              <a:gd name="connsiteX29" fmla="*/ 4195911 w 6304111"/>
              <a:gd name="connsiteY29" fmla="*/ 1714500 h 1873250"/>
              <a:gd name="connsiteX30" fmla="*/ 4173051 w 6304111"/>
              <a:gd name="connsiteY30" fmla="*/ 1455420 h 1873250"/>
              <a:gd name="connsiteX31" fmla="*/ 4119711 w 6304111"/>
              <a:gd name="connsiteY31" fmla="*/ 1249680 h 1873250"/>
              <a:gd name="connsiteX32" fmla="*/ 4211151 w 6304111"/>
              <a:gd name="connsiteY32" fmla="*/ 1021080 h 1873250"/>
              <a:gd name="connsiteX33" fmla="*/ 4355931 w 6304111"/>
              <a:gd name="connsiteY33" fmla="*/ 876300 h 1873250"/>
              <a:gd name="connsiteX34" fmla="*/ 4538811 w 6304111"/>
              <a:gd name="connsiteY34" fmla="*/ 792480 h 1873250"/>
              <a:gd name="connsiteX35" fmla="*/ 4630251 w 6304111"/>
              <a:gd name="connsiteY35" fmla="*/ 739140 h 1873250"/>
              <a:gd name="connsiteX36" fmla="*/ 4515951 w 6304111"/>
              <a:gd name="connsiteY36" fmla="*/ 693420 h 1873250"/>
              <a:gd name="connsiteX37" fmla="*/ 4325451 w 6304111"/>
              <a:gd name="connsiteY37" fmla="*/ 701040 h 1873250"/>
              <a:gd name="connsiteX38" fmla="*/ 4310211 w 6304111"/>
              <a:gd name="connsiteY38" fmla="*/ 624840 h 1873250"/>
              <a:gd name="connsiteX39" fmla="*/ 4127331 w 6304111"/>
              <a:gd name="connsiteY39" fmla="*/ 632460 h 1873250"/>
              <a:gd name="connsiteX40" fmla="*/ 4005411 w 6304111"/>
              <a:gd name="connsiteY40" fmla="*/ 655320 h 1873250"/>
              <a:gd name="connsiteX41" fmla="*/ 3974931 w 6304111"/>
              <a:gd name="connsiteY41" fmla="*/ 579120 h 1873250"/>
              <a:gd name="connsiteX42" fmla="*/ 4081611 w 6304111"/>
              <a:gd name="connsiteY42" fmla="*/ 502920 h 1873250"/>
              <a:gd name="connsiteX43" fmla="*/ 4294971 w 6304111"/>
              <a:gd name="connsiteY43" fmla="*/ 472440 h 1873250"/>
              <a:gd name="connsiteX44" fmla="*/ 4371171 w 6304111"/>
              <a:gd name="connsiteY44" fmla="*/ 426720 h 1873250"/>
              <a:gd name="connsiteX45" fmla="*/ 4401651 w 6304111"/>
              <a:gd name="connsiteY45" fmla="*/ 335280 h 1873250"/>
              <a:gd name="connsiteX46" fmla="*/ 4470231 w 6304111"/>
              <a:gd name="connsiteY46" fmla="*/ 388620 h 1873250"/>
              <a:gd name="connsiteX47" fmla="*/ 4729311 w 6304111"/>
              <a:gd name="connsiteY47" fmla="*/ 289560 h 1873250"/>
              <a:gd name="connsiteX48" fmla="*/ 4813131 w 6304111"/>
              <a:gd name="connsiteY48" fmla="*/ 259080 h 1873250"/>
              <a:gd name="connsiteX49" fmla="*/ 4957911 w 6304111"/>
              <a:gd name="connsiteY49" fmla="*/ 281940 h 1873250"/>
              <a:gd name="connsiteX50" fmla="*/ 5156031 w 6304111"/>
              <a:gd name="connsiteY50" fmla="*/ 182880 h 1873250"/>
              <a:gd name="connsiteX51" fmla="*/ 5216991 w 6304111"/>
              <a:gd name="connsiteY51" fmla="*/ 182880 h 1873250"/>
              <a:gd name="connsiteX52" fmla="*/ 5308431 w 6304111"/>
              <a:gd name="connsiteY52" fmla="*/ 243840 h 1873250"/>
              <a:gd name="connsiteX53" fmla="*/ 5377011 w 6304111"/>
              <a:gd name="connsiteY53" fmla="*/ 205740 h 1873250"/>
              <a:gd name="connsiteX54" fmla="*/ 5597991 w 6304111"/>
              <a:gd name="connsiteY54" fmla="*/ 236220 h 1873250"/>
              <a:gd name="connsiteX55" fmla="*/ 5712291 w 6304111"/>
              <a:gd name="connsiteY55" fmla="*/ 259080 h 1873250"/>
              <a:gd name="connsiteX56" fmla="*/ 5796111 w 6304111"/>
              <a:gd name="connsiteY56" fmla="*/ 350520 h 1873250"/>
              <a:gd name="connsiteX57" fmla="*/ 5963751 w 6304111"/>
              <a:gd name="connsiteY57" fmla="*/ 274320 h 1873250"/>
              <a:gd name="connsiteX58" fmla="*/ 6276171 w 6304111"/>
              <a:gd name="connsiteY58" fmla="*/ 259080 h 1873250"/>
              <a:gd name="connsiteX59" fmla="*/ 6131391 w 6304111"/>
              <a:gd name="connsiteY59" fmla="*/ 1828800 h 1873250"/>
              <a:gd name="connsiteX60" fmla="*/ 35391 w 6304111"/>
              <a:gd name="connsiteY60" fmla="*/ 1828800 h 1873250"/>
              <a:gd name="connsiteX0" fmla="*/ 35391 w 6316811"/>
              <a:gd name="connsiteY0" fmla="*/ 1828800 h 1873250"/>
              <a:gd name="connsiteX1" fmla="*/ 12531 w 6316811"/>
              <a:gd name="connsiteY1" fmla="*/ 586740 h 1873250"/>
              <a:gd name="connsiteX2" fmla="*/ 454491 w 6316811"/>
              <a:gd name="connsiteY2" fmla="*/ 929640 h 1873250"/>
              <a:gd name="connsiteX3" fmla="*/ 614511 w 6316811"/>
              <a:gd name="connsiteY3" fmla="*/ 914400 h 1873250"/>
              <a:gd name="connsiteX4" fmla="*/ 865971 w 6316811"/>
              <a:gd name="connsiteY4" fmla="*/ 746760 h 1873250"/>
              <a:gd name="connsiteX5" fmla="*/ 1163151 w 6316811"/>
              <a:gd name="connsiteY5" fmla="*/ 685800 h 1873250"/>
              <a:gd name="connsiteX6" fmla="*/ 1567011 w 6316811"/>
              <a:gd name="connsiteY6" fmla="*/ 670560 h 1873250"/>
              <a:gd name="connsiteX7" fmla="*/ 1818471 w 6316811"/>
              <a:gd name="connsiteY7" fmla="*/ 723900 h 1873250"/>
              <a:gd name="connsiteX8" fmla="*/ 1917531 w 6316811"/>
              <a:gd name="connsiteY8" fmla="*/ 685800 h 1873250"/>
              <a:gd name="connsiteX9" fmla="*/ 2130891 w 6316811"/>
              <a:gd name="connsiteY9" fmla="*/ 685800 h 1873250"/>
              <a:gd name="connsiteX10" fmla="*/ 2321391 w 6316811"/>
              <a:gd name="connsiteY10" fmla="*/ 708660 h 1873250"/>
              <a:gd name="connsiteX11" fmla="*/ 2443311 w 6316811"/>
              <a:gd name="connsiteY11" fmla="*/ 792480 h 1873250"/>
              <a:gd name="connsiteX12" fmla="*/ 2580471 w 6316811"/>
              <a:gd name="connsiteY12" fmla="*/ 822960 h 1873250"/>
              <a:gd name="connsiteX13" fmla="*/ 2671911 w 6316811"/>
              <a:gd name="connsiteY13" fmla="*/ 929640 h 1873250"/>
              <a:gd name="connsiteX14" fmla="*/ 2770971 w 6316811"/>
              <a:gd name="connsiteY14" fmla="*/ 937260 h 1873250"/>
              <a:gd name="connsiteX15" fmla="*/ 2786211 w 6316811"/>
              <a:gd name="connsiteY15" fmla="*/ 1005840 h 1873250"/>
              <a:gd name="connsiteX16" fmla="*/ 2778591 w 6316811"/>
              <a:gd name="connsiteY16" fmla="*/ 1112520 h 1873250"/>
              <a:gd name="connsiteX17" fmla="*/ 2862411 w 6316811"/>
              <a:gd name="connsiteY17" fmla="*/ 1104900 h 1873250"/>
              <a:gd name="connsiteX18" fmla="*/ 2877651 w 6316811"/>
              <a:gd name="connsiteY18" fmla="*/ 1158240 h 1873250"/>
              <a:gd name="connsiteX19" fmla="*/ 2991951 w 6316811"/>
              <a:gd name="connsiteY19" fmla="*/ 1043940 h 1873250"/>
              <a:gd name="connsiteX20" fmla="*/ 3212931 w 6316811"/>
              <a:gd name="connsiteY20" fmla="*/ 1043940 h 1873250"/>
              <a:gd name="connsiteX21" fmla="*/ 3251031 w 6316811"/>
              <a:gd name="connsiteY21" fmla="*/ 1203960 h 1873250"/>
              <a:gd name="connsiteX22" fmla="*/ 3319611 w 6316811"/>
              <a:gd name="connsiteY22" fmla="*/ 1188720 h 1873250"/>
              <a:gd name="connsiteX23" fmla="*/ 3525351 w 6316811"/>
              <a:gd name="connsiteY23" fmla="*/ 1264920 h 1873250"/>
              <a:gd name="connsiteX24" fmla="*/ 3715851 w 6316811"/>
              <a:gd name="connsiteY24" fmla="*/ 1371600 h 1873250"/>
              <a:gd name="connsiteX25" fmla="*/ 3761571 w 6316811"/>
              <a:gd name="connsiteY25" fmla="*/ 1562100 h 1873250"/>
              <a:gd name="connsiteX26" fmla="*/ 3883491 w 6316811"/>
              <a:gd name="connsiteY26" fmla="*/ 1623060 h 1873250"/>
              <a:gd name="connsiteX27" fmla="*/ 4043511 w 6316811"/>
              <a:gd name="connsiteY27" fmla="*/ 1630680 h 1873250"/>
              <a:gd name="connsiteX28" fmla="*/ 4104471 w 6316811"/>
              <a:gd name="connsiteY28" fmla="*/ 1760220 h 1873250"/>
              <a:gd name="connsiteX29" fmla="*/ 4195911 w 6316811"/>
              <a:gd name="connsiteY29" fmla="*/ 1714500 h 1873250"/>
              <a:gd name="connsiteX30" fmla="*/ 4173051 w 6316811"/>
              <a:gd name="connsiteY30" fmla="*/ 1455420 h 1873250"/>
              <a:gd name="connsiteX31" fmla="*/ 4119711 w 6316811"/>
              <a:gd name="connsiteY31" fmla="*/ 1249680 h 1873250"/>
              <a:gd name="connsiteX32" fmla="*/ 4211151 w 6316811"/>
              <a:gd name="connsiteY32" fmla="*/ 1021080 h 1873250"/>
              <a:gd name="connsiteX33" fmla="*/ 4355931 w 6316811"/>
              <a:gd name="connsiteY33" fmla="*/ 876300 h 1873250"/>
              <a:gd name="connsiteX34" fmla="*/ 4538811 w 6316811"/>
              <a:gd name="connsiteY34" fmla="*/ 792480 h 1873250"/>
              <a:gd name="connsiteX35" fmla="*/ 4630251 w 6316811"/>
              <a:gd name="connsiteY35" fmla="*/ 739140 h 1873250"/>
              <a:gd name="connsiteX36" fmla="*/ 4515951 w 6316811"/>
              <a:gd name="connsiteY36" fmla="*/ 693420 h 1873250"/>
              <a:gd name="connsiteX37" fmla="*/ 4325451 w 6316811"/>
              <a:gd name="connsiteY37" fmla="*/ 701040 h 1873250"/>
              <a:gd name="connsiteX38" fmla="*/ 4310211 w 6316811"/>
              <a:gd name="connsiteY38" fmla="*/ 624840 h 1873250"/>
              <a:gd name="connsiteX39" fmla="*/ 4127331 w 6316811"/>
              <a:gd name="connsiteY39" fmla="*/ 632460 h 1873250"/>
              <a:gd name="connsiteX40" fmla="*/ 4005411 w 6316811"/>
              <a:gd name="connsiteY40" fmla="*/ 655320 h 1873250"/>
              <a:gd name="connsiteX41" fmla="*/ 3974931 w 6316811"/>
              <a:gd name="connsiteY41" fmla="*/ 579120 h 1873250"/>
              <a:gd name="connsiteX42" fmla="*/ 4081611 w 6316811"/>
              <a:gd name="connsiteY42" fmla="*/ 502920 h 1873250"/>
              <a:gd name="connsiteX43" fmla="*/ 4294971 w 6316811"/>
              <a:gd name="connsiteY43" fmla="*/ 472440 h 1873250"/>
              <a:gd name="connsiteX44" fmla="*/ 4371171 w 6316811"/>
              <a:gd name="connsiteY44" fmla="*/ 426720 h 1873250"/>
              <a:gd name="connsiteX45" fmla="*/ 4401651 w 6316811"/>
              <a:gd name="connsiteY45" fmla="*/ 335280 h 1873250"/>
              <a:gd name="connsiteX46" fmla="*/ 4470231 w 6316811"/>
              <a:gd name="connsiteY46" fmla="*/ 388620 h 1873250"/>
              <a:gd name="connsiteX47" fmla="*/ 4729311 w 6316811"/>
              <a:gd name="connsiteY47" fmla="*/ 289560 h 1873250"/>
              <a:gd name="connsiteX48" fmla="*/ 4813131 w 6316811"/>
              <a:gd name="connsiteY48" fmla="*/ 259080 h 1873250"/>
              <a:gd name="connsiteX49" fmla="*/ 4957911 w 6316811"/>
              <a:gd name="connsiteY49" fmla="*/ 281940 h 1873250"/>
              <a:gd name="connsiteX50" fmla="*/ 5156031 w 6316811"/>
              <a:gd name="connsiteY50" fmla="*/ 182880 h 1873250"/>
              <a:gd name="connsiteX51" fmla="*/ 5216991 w 6316811"/>
              <a:gd name="connsiteY51" fmla="*/ 182880 h 1873250"/>
              <a:gd name="connsiteX52" fmla="*/ 5308431 w 6316811"/>
              <a:gd name="connsiteY52" fmla="*/ 243840 h 1873250"/>
              <a:gd name="connsiteX53" fmla="*/ 5377011 w 6316811"/>
              <a:gd name="connsiteY53" fmla="*/ 205740 h 1873250"/>
              <a:gd name="connsiteX54" fmla="*/ 5597991 w 6316811"/>
              <a:gd name="connsiteY54" fmla="*/ 236220 h 1873250"/>
              <a:gd name="connsiteX55" fmla="*/ 5712291 w 6316811"/>
              <a:gd name="connsiteY55" fmla="*/ 259080 h 1873250"/>
              <a:gd name="connsiteX56" fmla="*/ 5796111 w 6316811"/>
              <a:gd name="connsiteY56" fmla="*/ 350520 h 1873250"/>
              <a:gd name="connsiteX57" fmla="*/ 5963751 w 6316811"/>
              <a:gd name="connsiteY57" fmla="*/ 274320 h 1873250"/>
              <a:gd name="connsiteX58" fmla="*/ 6276171 w 6316811"/>
              <a:gd name="connsiteY58" fmla="*/ 259080 h 1873250"/>
              <a:gd name="connsiteX59" fmla="*/ 6207591 w 6316811"/>
              <a:gd name="connsiteY59" fmla="*/ 1828800 h 1873250"/>
              <a:gd name="connsiteX60" fmla="*/ 35391 w 6316811"/>
              <a:gd name="connsiteY60" fmla="*/ 1828800 h 1873250"/>
              <a:gd name="connsiteX0" fmla="*/ 35391 w 6316811"/>
              <a:gd name="connsiteY0" fmla="*/ 1828800 h 1873250"/>
              <a:gd name="connsiteX1" fmla="*/ 12531 w 6316811"/>
              <a:gd name="connsiteY1" fmla="*/ 586740 h 1873250"/>
              <a:gd name="connsiteX2" fmla="*/ 454491 w 6316811"/>
              <a:gd name="connsiteY2" fmla="*/ 929640 h 1873250"/>
              <a:gd name="connsiteX3" fmla="*/ 614511 w 6316811"/>
              <a:gd name="connsiteY3" fmla="*/ 914400 h 1873250"/>
              <a:gd name="connsiteX4" fmla="*/ 865971 w 6316811"/>
              <a:gd name="connsiteY4" fmla="*/ 746760 h 1873250"/>
              <a:gd name="connsiteX5" fmla="*/ 1163151 w 6316811"/>
              <a:gd name="connsiteY5" fmla="*/ 685800 h 1873250"/>
              <a:gd name="connsiteX6" fmla="*/ 1567011 w 6316811"/>
              <a:gd name="connsiteY6" fmla="*/ 670560 h 1873250"/>
              <a:gd name="connsiteX7" fmla="*/ 1818471 w 6316811"/>
              <a:gd name="connsiteY7" fmla="*/ 723900 h 1873250"/>
              <a:gd name="connsiteX8" fmla="*/ 1917531 w 6316811"/>
              <a:gd name="connsiteY8" fmla="*/ 685800 h 1873250"/>
              <a:gd name="connsiteX9" fmla="*/ 2130891 w 6316811"/>
              <a:gd name="connsiteY9" fmla="*/ 685800 h 1873250"/>
              <a:gd name="connsiteX10" fmla="*/ 2321391 w 6316811"/>
              <a:gd name="connsiteY10" fmla="*/ 708660 h 1873250"/>
              <a:gd name="connsiteX11" fmla="*/ 2443311 w 6316811"/>
              <a:gd name="connsiteY11" fmla="*/ 792480 h 1873250"/>
              <a:gd name="connsiteX12" fmla="*/ 2580471 w 6316811"/>
              <a:gd name="connsiteY12" fmla="*/ 822960 h 1873250"/>
              <a:gd name="connsiteX13" fmla="*/ 2671911 w 6316811"/>
              <a:gd name="connsiteY13" fmla="*/ 929640 h 1873250"/>
              <a:gd name="connsiteX14" fmla="*/ 2770971 w 6316811"/>
              <a:gd name="connsiteY14" fmla="*/ 937260 h 1873250"/>
              <a:gd name="connsiteX15" fmla="*/ 2786211 w 6316811"/>
              <a:gd name="connsiteY15" fmla="*/ 1005840 h 1873250"/>
              <a:gd name="connsiteX16" fmla="*/ 2778591 w 6316811"/>
              <a:gd name="connsiteY16" fmla="*/ 1112520 h 1873250"/>
              <a:gd name="connsiteX17" fmla="*/ 2862411 w 6316811"/>
              <a:gd name="connsiteY17" fmla="*/ 1104900 h 1873250"/>
              <a:gd name="connsiteX18" fmla="*/ 2877651 w 6316811"/>
              <a:gd name="connsiteY18" fmla="*/ 1158240 h 1873250"/>
              <a:gd name="connsiteX19" fmla="*/ 2991951 w 6316811"/>
              <a:gd name="connsiteY19" fmla="*/ 1043940 h 1873250"/>
              <a:gd name="connsiteX20" fmla="*/ 3212931 w 6316811"/>
              <a:gd name="connsiteY20" fmla="*/ 1043940 h 1873250"/>
              <a:gd name="connsiteX21" fmla="*/ 3251031 w 6316811"/>
              <a:gd name="connsiteY21" fmla="*/ 1203960 h 1873250"/>
              <a:gd name="connsiteX22" fmla="*/ 3319611 w 6316811"/>
              <a:gd name="connsiteY22" fmla="*/ 1188720 h 1873250"/>
              <a:gd name="connsiteX23" fmla="*/ 3525351 w 6316811"/>
              <a:gd name="connsiteY23" fmla="*/ 1264920 h 1873250"/>
              <a:gd name="connsiteX24" fmla="*/ 3715851 w 6316811"/>
              <a:gd name="connsiteY24" fmla="*/ 1371600 h 1873250"/>
              <a:gd name="connsiteX25" fmla="*/ 3761571 w 6316811"/>
              <a:gd name="connsiteY25" fmla="*/ 1562100 h 1873250"/>
              <a:gd name="connsiteX26" fmla="*/ 3883491 w 6316811"/>
              <a:gd name="connsiteY26" fmla="*/ 1623060 h 1873250"/>
              <a:gd name="connsiteX27" fmla="*/ 4043511 w 6316811"/>
              <a:gd name="connsiteY27" fmla="*/ 1630680 h 1873250"/>
              <a:gd name="connsiteX28" fmla="*/ 4104471 w 6316811"/>
              <a:gd name="connsiteY28" fmla="*/ 1760220 h 1873250"/>
              <a:gd name="connsiteX29" fmla="*/ 4195911 w 6316811"/>
              <a:gd name="connsiteY29" fmla="*/ 1714500 h 1873250"/>
              <a:gd name="connsiteX30" fmla="*/ 4173051 w 6316811"/>
              <a:gd name="connsiteY30" fmla="*/ 1455420 h 1873250"/>
              <a:gd name="connsiteX31" fmla="*/ 4119711 w 6316811"/>
              <a:gd name="connsiteY31" fmla="*/ 1249680 h 1873250"/>
              <a:gd name="connsiteX32" fmla="*/ 4211151 w 6316811"/>
              <a:gd name="connsiteY32" fmla="*/ 1021080 h 1873250"/>
              <a:gd name="connsiteX33" fmla="*/ 4355931 w 6316811"/>
              <a:gd name="connsiteY33" fmla="*/ 876300 h 1873250"/>
              <a:gd name="connsiteX34" fmla="*/ 4538811 w 6316811"/>
              <a:gd name="connsiteY34" fmla="*/ 792480 h 1873250"/>
              <a:gd name="connsiteX35" fmla="*/ 4630251 w 6316811"/>
              <a:gd name="connsiteY35" fmla="*/ 739140 h 1873250"/>
              <a:gd name="connsiteX36" fmla="*/ 4515951 w 6316811"/>
              <a:gd name="connsiteY36" fmla="*/ 693420 h 1873250"/>
              <a:gd name="connsiteX37" fmla="*/ 4325451 w 6316811"/>
              <a:gd name="connsiteY37" fmla="*/ 701040 h 1873250"/>
              <a:gd name="connsiteX38" fmla="*/ 4310211 w 6316811"/>
              <a:gd name="connsiteY38" fmla="*/ 624840 h 1873250"/>
              <a:gd name="connsiteX39" fmla="*/ 4127331 w 6316811"/>
              <a:gd name="connsiteY39" fmla="*/ 632460 h 1873250"/>
              <a:gd name="connsiteX40" fmla="*/ 4005411 w 6316811"/>
              <a:gd name="connsiteY40" fmla="*/ 655320 h 1873250"/>
              <a:gd name="connsiteX41" fmla="*/ 3974931 w 6316811"/>
              <a:gd name="connsiteY41" fmla="*/ 579120 h 1873250"/>
              <a:gd name="connsiteX42" fmla="*/ 4081611 w 6316811"/>
              <a:gd name="connsiteY42" fmla="*/ 502920 h 1873250"/>
              <a:gd name="connsiteX43" fmla="*/ 4294971 w 6316811"/>
              <a:gd name="connsiteY43" fmla="*/ 472440 h 1873250"/>
              <a:gd name="connsiteX44" fmla="*/ 4371171 w 6316811"/>
              <a:gd name="connsiteY44" fmla="*/ 426720 h 1873250"/>
              <a:gd name="connsiteX45" fmla="*/ 4401651 w 6316811"/>
              <a:gd name="connsiteY45" fmla="*/ 335280 h 1873250"/>
              <a:gd name="connsiteX46" fmla="*/ 4470231 w 6316811"/>
              <a:gd name="connsiteY46" fmla="*/ 388620 h 1873250"/>
              <a:gd name="connsiteX47" fmla="*/ 4729311 w 6316811"/>
              <a:gd name="connsiteY47" fmla="*/ 289560 h 1873250"/>
              <a:gd name="connsiteX48" fmla="*/ 4813131 w 6316811"/>
              <a:gd name="connsiteY48" fmla="*/ 259080 h 1873250"/>
              <a:gd name="connsiteX49" fmla="*/ 4957911 w 6316811"/>
              <a:gd name="connsiteY49" fmla="*/ 281940 h 1873250"/>
              <a:gd name="connsiteX50" fmla="*/ 5156031 w 6316811"/>
              <a:gd name="connsiteY50" fmla="*/ 182880 h 1873250"/>
              <a:gd name="connsiteX51" fmla="*/ 5216991 w 6316811"/>
              <a:gd name="connsiteY51" fmla="*/ 182880 h 1873250"/>
              <a:gd name="connsiteX52" fmla="*/ 5308431 w 6316811"/>
              <a:gd name="connsiteY52" fmla="*/ 243840 h 1873250"/>
              <a:gd name="connsiteX53" fmla="*/ 5377011 w 6316811"/>
              <a:gd name="connsiteY53" fmla="*/ 205740 h 1873250"/>
              <a:gd name="connsiteX54" fmla="*/ 5597991 w 6316811"/>
              <a:gd name="connsiteY54" fmla="*/ 236220 h 1873250"/>
              <a:gd name="connsiteX55" fmla="*/ 5712291 w 6316811"/>
              <a:gd name="connsiteY55" fmla="*/ 259080 h 1873250"/>
              <a:gd name="connsiteX56" fmla="*/ 5796111 w 6316811"/>
              <a:gd name="connsiteY56" fmla="*/ 350520 h 1873250"/>
              <a:gd name="connsiteX57" fmla="*/ 5963751 w 6316811"/>
              <a:gd name="connsiteY57" fmla="*/ 274320 h 1873250"/>
              <a:gd name="connsiteX58" fmla="*/ 6276171 w 6316811"/>
              <a:gd name="connsiteY58" fmla="*/ 259080 h 1873250"/>
              <a:gd name="connsiteX59" fmla="*/ 6207591 w 6316811"/>
              <a:gd name="connsiteY59" fmla="*/ 1828800 h 1873250"/>
              <a:gd name="connsiteX60" fmla="*/ 35391 w 6316811"/>
              <a:gd name="connsiteY60" fmla="*/ 1828800 h 1873250"/>
              <a:gd name="connsiteX0" fmla="*/ 35391 w 6316811"/>
              <a:gd name="connsiteY0" fmla="*/ 1828800 h 1873250"/>
              <a:gd name="connsiteX1" fmla="*/ 12531 w 6316811"/>
              <a:gd name="connsiteY1" fmla="*/ 586740 h 1873250"/>
              <a:gd name="connsiteX2" fmla="*/ 454491 w 6316811"/>
              <a:gd name="connsiteY2" fmla="*/ 929640 h 1873250"/>
              <a:gd name="connsiteX3" fmla="*/ 614511 w 6316811"/>
              <a:gd name="connsiteY3" fmla="*/ 914400 h 1873250"/>
              <a:gd name="connsiteX4" fmla="*/ 865971 w 6316811"/>
              <a:gd name="connsiteY4" fmla="*/ 746760 h 1873250"/>
              <a:gd name="connsiteX5" fmla="*/ 1163151 w 6316811"/>
              <a:gd name="connsiteY5" fmla="*/ 685800 h 1873250"/>
              <a:gd name="connsiteX6" fmla="*/ 1567011 w 6316811"/>
              <a:gd name="connsiteY6" fmla="*/ 670560 h 1873250"/>
              <a:gd name="connsiteX7" fmla="*/ 1818471 w 6316811"/>
              <a:gd name="connsiteY7" fmla="*/ 723900 h 1873250"/>
              <a:gd name="connsiteX8" fmla="*/ 1917531 w 6316811"/>
              <a:gd name="connsiteY8" fmla="*/ 685800 h 1873250"/>
              <a:gd name="connsiteX9" fmla="*/ 2130891 w 6316811"/>
              <a:gd name="connsiteY9" fmla="*/ 685800 h 1873250"/>
              <a:gd name="connsiteX10" fmla="*/ 2321391 w 6316811"/>
              <a:gd name="connsiteY10" fmla="*/ 708660 h 1873250"/>
              <a:gd name="connsiteX11" fmla="*/ 2443311 w 6316811"/>
              <a:gd name="connsiteY11" fmla="*/ 792480 h 1873250"/>
              <a:gd name="connsiteX12" fmla="*/ 2580471 w 6316811"/>
              <a:gd name="connsiteY12" fmla="*/ 822960 h 1873250"/>
              <a:gd name="connsiteX13" fmla="*/ 2671911 w 6316811"/>
              <a:gd name="connsiteY13" fmla="*/ 929640 h 1873250"/>
              <a:gd name="connsiteX14" fmla="*/ 2770971 w 6316811"/>
              <a:gd name="connsiteY14" fmla="*/ 937260 h 1873250"/>
              <a:gd name="connsiteX15" fmla="*/ 2786211 w 6316811"/>
              <a:gd name="connsiteY15" fmla="*/ 1005840 h 1873250"/>
              <a:gd name="connsiteX16" fmla="*/ 2778591 w 6316811"/>
              <a:gd name="connsiteY16" fmla="*/ 1112520 h 1873250"/>
              <a:gd name="connsiteX17" fmla="*/ 2862411 w 6316811"/>
              <a:gd name="connsiteY17" fmla="*/ 1104900 h 1873250"/>
              <a:gd name="connsiteX18" fmla="*/ 2877651 w 6316811"/>
              <a:gd name="connsiteY18" fmla="*/ 1158240 h 1873250"/>
              <a:gd name="connsiteX19" fmla="*/ 2991951 w 6316811"/>
              <a:gd name="connsiteY19" fmla="*/ 1043940 h 1873250"/>
              <a:gd name="connsiteX20" fmla="*/ 3212931 w 6316811"/>
              <a:gd name="connsiteY20" fmla="*/ 1043940 h 1873250"/>
              <a:gd name="connsiteX21" fmla="*/ 3251031 w 6316811"/>
              <a:gd name="connsiteY21" fmla="*/ 1203960 h 1873250"/>
              <a:gd name="connsiteX22" fmla="*/ 3319611 w 6316811"/>
              <a:gd name="connsiteY22" fmla="*/ 1188720 h 1873250"/>
              <a:gd name="connsiteX23" fmla="*/ 3525351 w 6316811"/>
              <a:gd name="connsiteY23" fmla="*/ 1264920 h 1873250"/>
              <a:gd name="connsiteX24" fmla="*/ 3715851 w 6316811"/>
              <a:gd name="connsiteY24" fmla="*/ 1371600 h 1873250"/>
              <a:gd name="connsiteX25" fmla="*/ 3761571 w 6316811"/>
              <a:gd name="connsiteY25" fmla="*/ 1562100 h 1873250"/>
              <a:gd name="connsiteX26" fmla="*/ 3883491 w 6316811"/>
              <a:gd name="connsiteY26" fmla="*/ 1623060 h 1873250"/>
              <a:gd name="connsiteX27" fmla="*/ 4043511 w 6316811"/>
              <a:gd name="connsiteY27" fmla="*/ 1630680 h 1873250"/>
              <a:gd name="connsiteX28" fmla="*/ 4104471 w 6316811"/>
              <a:gd name="connsiteY28" fmla="*/ 1760220 h 1873250"/>
              <a:gd name="connsiteX29" fmla="*/ 4195911 w 6316811"/>
              <a:gd name="connsiteY29" fmla="*/ 1714500 h 1873250"/>
              <a:gd name="connsiteX30" fmla="*/ 4173051 w 6316811"/>
              <a:gd name="connsiteY30" fmla="*/ 1455420 h 1873250"/>
              <a:gd name="connsiteX31" fmla="*/ 4119711 w 6316811"/>
              <a:gd name="connsiteY31" fmla="*/ 1249680 h 1873250"/>
              <a:gd name="connsiteX32" fmla="*/ 4211151 w 6316811"/>
              <a:gd name="connsiteY32" fmla="*/ 1021080 h 1873250"/>
              <a:gd name="connsiteX33" fmla="*/ 4355931 w 6316811"/>
              <a:gd name="connsiteY33" fmla="*/ 876300 h 1873250"/>
              <a:gd name="connsiteX34" fmla="*/ 4538811 w 6316811"/>
              <a:gd name="connsiteY34" fmla="*/ 792480 h 1873250"/>
              <a:gd name="connsiteX35" fmla="*/ 4630251 w 6316811"/>
              <a:gd name="connsiteY35" fmla="*/ 739140 h 1873250"/>
              <a:gd name="connsiteX36" fmla="*/ 4515951 w 6316811"/>
              <a:gd name="connsiteY36" fmla="*/ 693420 h 1873250"/>
              <a:gd name="connsiteX37" fmla="*/ 4325451 w 6316811"/>
              <a:gd name="connsiteY37" fmla="*/ 701040 h 1873250"/>
              <a:gd name="connsiteX38" fmla="*/ 4310211 w 6316811"/>
              <a:gd name="connsiteY38" fmla="*/ 624840 h 1873250"/>
              <a:gd name="connsiteX39" fmla="*/ 4127331 w 6316811"/>
              <a:gd name="connsiteY39" fmla="*/ 632460 h 1873250"/>
              <a:gd name="connsiteX40" fmla="*/ 4005411 w 6316811"/>
              <a:gd name="connsiteY40" fmla="*/ 655320 h 1873250"/>
              <a:gd name="connsiteX41" fmla="*/ 3974931 w 6316811"/>
              <a:gd name="connsiteY41" fmla="*/ 579120 h 1873250"/>
              <a:gd name="connsiteX42" fmla="*/ 4081611 w 6316811"/>
              <a:gd name="connsiteY42" fmla="*/ 502920 h 1873250"/>
              <a:gd name="connsiteX43" fmla="*/ 4294971 w 6316811"/>
              <a:gd name="connsiteY43" fmla="*/ 472440 h 1873250"/>
              <a:gd name="connsiteX44" fmla="*/ 4371171 w 6316811"/>
              <a:gd name="connsiteY44" fmla="*/ 426720 h 1873250"/>
              <a:gd name="connsiteX45" fmla="*/ 4401651 w 6316811"/>
              <a:gd name="connsiteY45" fmla="*/ 335280 h 1873250"/>
              <a:gd name="connsiteX46" fmla="*/ 4470231 w 6316811"/>
              <a:gd name="connsiteY46" fmla="*/ 388620 h 1873250"/>
              <a:gd name="connsiteX47" fmla="*/ 4729311 w 6316811"/>
              <a:gd name="connsiteY47" fmla="*/ 289560 h 1873250"/>
              <a:gd name="connsiteX48" fmla="*/ 4813131 w 6316811"/>
              <a:gd name="connsiteY48" fmla="*/ 259080 h 1873250"/>
              <a:gd name="connsiteX49" fmla="*/ 4957911 w 6316811"/>
              <a:gd name="connsiteY49" fmla="*/ 281940 h 1873250"/>
              <a:gd name="connsiteX50" fmla="*/ 5156031 w 6316811"/>
              <a:gd name="connsiteY50" fmla="*/ 182880 h 1873250"/>
              <a:gd name="connsiteX51" fmla="*/ 5216991 w 6316811"/>
              <a:gd name="connsiteY51" fmla="*/ 182880 h 1873250"/>
              <a:gd name="connsiteX52" fmla="*/ 5308431 w 6316811"/>
              <a:gd name="connsiteY52" fmla="*/ 243840 h 1873250"/>
              <a:gd name="connsiteX53" fmla="*/ 5377011 w 6316811"/>
              <a:gd name="connsiteY53" fmla="*/ 205740 h 1873250"/>
              <a:gd name="connsiteX54" fmla="*/ 5597991 w 6316811"/>
              <a:gd name="connsiteY54" fmla="*/ 236220 h 1873250"/>
              <a:gd name="connsiteX55" fmla="*/ 5712291 w 6316811"/>
              <a:gd name="connsiteY55" fmla="*/ 259080 h 1873250"/>
              <a:gd name="connsiteX56" fmla="*/ 5796111 w 6316811"/>
              <a:gd name="connsiteY56" fmla="*/ 350520 h 1873250"/>
              <a:gd name="connsiteX57" fmla="*/ 5963751 w 6316811"/>
              <a:gd name="connsiteY57" fmla="*/ 274320 h 1873250"/>
              <a:gd name="connsiteX58" fmla="*/ 6276171 w 6316811"/>
              <a:gd name="connsiteY58" fmla="*/ 259080 h 1873250"/>
              <a:gd name="connsiteX59" fmla="*/ 6207591 w 6316811"/>
              <a:gd name="connsiteY59" fmla="*/ 1828800 h 1873250"/>
              <a:gd name="connsiteX60" fmla="*/ 35391 w 6316811"/>
              <a:gd name="connsiteY60" fmla="*/ 1828800 h 1873250"/>
              <a:gd name="connsiteX0" fmla="*/ 0 w 6281420"/>
              <a:gd name="connsiteY0" fmla="*/ 1828800 h 1873250"/>
              <a:gd name="connsiteX1" fmla="*/ 205740 w 6281420"/>
              <a:gd name="connsiteY1" fmla="*/ 739140 h 1873250"/>
              <a:gd name="connsiteX2" fmla="*/ 419100 w 6281420"/>
              <a:gd name="connsiteY2" fmla="*/ 929640 h 1873250"/>
              <a:gd name="connsiteX3" fmla="*/ 579120 w 6281420"/>
              <a:gd name="connsiteY3" fmla="*/ 914400 h 1873250"/>
              <a:gd name="connsiteX4" fmla="*/ 830580 w 6281420"/>
              <a:gd name="connsiteY4" fmla="*/ 746760 h 1873250"/>
              <a:gd name="connsiteX5" fmla="*/ 1127760 w 6281420"/>
              <a:gd name="connsiteY5" fmla="*/ 685800 h 1873250"/>
              <a:gd name="connsiteX6" fmla="*/ 1531620 w 6281420"/>
              <a:gd name="connsiteY6" fmla="*/ 670560 h 1873250"/>
              <a:gd name="connsiteX7" fmla="*/ 1783080 w 6281420"/>
              <a:gd name="connsiteY7" fmla="*/ 723900 h 1873250"/>
              <a:gd name="connsiteX8" fmla="*/ 1882140 w 6281420"/>
              <a:gd name="connsiteY8" fmla="*/ 685800 h 1873250"/>
              <a:gd name="connsiteX9" fmla="*/ 2095500 w 6281420"/>
              <a:gd name="connsiteY9" fmla="*/ 685800 h 1873250"/>
              <a:gd name="connsiteX10" fmla="*/ 2286000 w 6281420"/>
              <a:gd name="connsiteY10" fmla="*/ 708660 h 1873250"/>
              <a:gd name="connsiteX11" fmla="*/ 2407920 w 6281420"/>
              <a:gd name="connsiteY11" fmla="*/ 792480 h 1873250"/>
              <a:gd name="connsiteX12" fmla="*/ 2545080 w 6281420"/>
              <a:gd name="connsiteY12" fmla="*/ 822960 h 1873250"/>
              <a:gd name="connsiteX13" fmla="*/ 2636520 w 6281420"/>
              <a:gd name="connsiteY13" fmla="*/ 929640 h 1873250"/>
              <a:gd name="connsiteX14" fmla="*/ 2735580 w 6281420"/>
              <a:gd name="connsiteY14" fmla="*/ 937260 h 1873250"/>
              <a:gd name="connsiteX15" fmla="*/ 2750820 w 6281420"/>
              <a:gd name="connsiteY15" fmla="*/ 1005840 h 1873250"/>
              <a:gd name="connsiteX16" fmla="*/ 2743200 w 6281420"/>
              <a:gd name="connsiteY16" fmla="*/ 1112520 h 1873250"/>
              <a:gd name="connsiteX17" fmla="*/ 2827020 w 6281420"/>
              <a:gd name="connsiteY17" fmla="*/ 1104900 h 1873250"/>
              <a:gd name="connsiteX18" fmla="*/ 2842260 w 6281420"/>
              <a:gd name="connsiteY18" fmla="*/ 1158240 h 1873250"/>
              <a:gd name="connsiteX19" fmla="*/ 2956560 w 6281420"/>
              <a:gd name="connsiteY19" fmla="*/ 1043940 h 1873250"/>
              <a:gd name="connsiteX20" fmla="*/ 3177540 w 6281420"/>
              <a:gd name="connsiteY20" fmla="*/ 1043940 h 1873250"/>
              <a:gd name="connsiteX21" fmla="*/ 3215640 w 6281420"/>
              <a:gd name="connsiteY21" fmla="*/ 1203960 h 1873250"/>
              <a:gd name="connsiteX22" fmla="*/ 3284220 w 6281420"/>
              <a:gd name="connsiteY22" fmla="*/ 1188720 h 1873250"/>
              <a:gd name="connsiteX23" fmla="*/ 3489960 w 6281420"/>
              <a:gd name="connsiteY23" fmla="*/ 1264920 h 1873250"/>
              <a:gd name="connsiteX24" fmla="*/ 3680460 w 6281420"/>
              <a:gd name="connsiteY24" fmla="*/ 1371600 h 1873250"/>
              <a:gd name="connsiteX25" fmla="*/ 3726180 w 6281420"/>
              <a:gd name="connsiteY25" fmla="*/ 1562100 h 1873250"/>
              <a:gd name="connsiteX26" fmla="*/ 3848100 w 6281420"/>
              <a:gd name="connsiteY26" fmla="*/ 1623060 h 1873250"/>
              <a:gd name="connsiteX27" fmla="*/ 4008120 w 6281420"/>
              <a:gd name="connsiteY27" fmla="*/ 1630680 h 1873250"/>
              <a:gd name="connsiteX28" fmla="*/ 4069080 w 6281420"/>
              <a:gd name="connsiteY28" fmla="*/ 1760220 h 1873250"/>
              <a:gd name="connsiteX29" fmla="*/ 4160520 w 6281420"/>
              <a:gd name="connsiteY29" fmla="*/ 1714500 h 1873250"/>
              <a:gd name="connsiteX30" fmla="*/ 4137660 w 6281420"/>
              <a:gd name="connsiteY30" fmla="*/ 1455420 h 1873250"/>
              <a:gd name="connsiteX31" fmla="*/ 4084320 w 6281420"/>
              <a:gd name="connsiteY31" fmla="*/ 1249680 h 1873250"/>
              <a:gd name="connsiteX32" fmla="*/ 4175760 w 6281420"/>
              <a:gd name="connsiteY32" fmla="*/ 1021080 h 1873250"/>
              <a:gd name="connsiteX33" fmla="*/ 4320540 w 6281420"/>
              <a:gd name="connsiteY33" fmla="*/ 876300 h 1873250"/>
              <a:gd name="connsiteX34" fmla="*/ 4503420 w 6281420"/>
              <a:gd name="connsiteY34" fmla="*/ 792480 h 1873250"/>
              <a:gd name="connsiteX35" fmla="*/ 4594860 w 6281420"/>
              <a:gd name="connsiteY35" fmla="*/ 739140 h 1873250"/>
              <a:gd name="connsiteX36" fmla="*/ 4480560 w 6281420"/>
              <a:gd name="connsiteY36" fmla="*/ 693420 h 1873250"/>
              <a:gd name="connsiteX37" fmla="*/ 4290060 w 6281420"/>
              <a:gd name="connsiteY37" fmla="*/ 701040 h 1873250"/>
              <a:gd name="connsiteX38" fmla="*/ 4274820 w 6281420"/>
              <a:gd name="connsiteY38" fmla="*/ 624840 h 1873250"/>
              <a:gd name="connsiteX39" fmla="*/ 4091940 w 6281420"/>
              <a:gd name="connsiteY39" fmla="*/ 632460 h 1873250"/>
              <a:gd name="connsiteX40" fmla="*/ 3970020 w 6281420"/>
              <a:gd name="connsiteY40" fmla="*/ 655320 h 1873250"/>
              <a:gd name="connsiteX41" fmla="*/ 3939540 w 6281420"/>
              <a:gd name="connsiteY41" fmla="*/ 579120 h 1873250"/>
              <a:gd name="connsiteX42" fmla="*/ 4046220 w 6281420"/>
              <a:gd name="connsiteY42" fmla="*/ 502920 h 1873250"/>
              <a:gd name="connsiteX43" fmla="*/ 4259580 w 6281420"/>
              <a:gd name="connsiteY43" fmla="*/ 472440 h 1873250"/>
              <a:gd name="connsiteX44" fmla="*/ 4335780 w 6281420"/>
              <a:gd name="connsiteY44" fmla="*/ 426720 h 1873250"/>
              <a:gd name="connsiteX45" fmla="*/ 4366260 w 6281420"/>
              <a:gd name="connsiteY45" fmla="*/ 335280 h 1873250"/>
              <a:gd name="connsiteX46" fmla="*/ 4434840 w 6281420"/>
              <a:gd name="connsiteY46" fmla="*/ 388620 h 1873250"/>
              <a:gd name="connsiteX47" fmla="*/ 4693920 w 6281420"/>
              <a:gd name="connsiteY47" fmla="*/ 289560 h 1873250"/>
              <a:gd name="connsiteX48" fmla="*/ 4777740 w 6281420"/>
              <a:gd name="connsiteY48" fmla="*/ 259080 h 1873250"/>
              <a:gd name="connsiteX49" fmla="*/ 4922520 w 6281420"/>
              <a:gd name="connsiteY49" fmla="*/ 281940 h 1873250"/>
              <a:gd name="connsiteX50" fmla="*/ 5120640 w 6281420"/>
              <a:gd name="connsiteY50" fmla="*/ 182880 h 1873250"/>
              <a:gd name="connsiteX51" fmla="*/ 5181600 w 6281420"/>
              <a:gd name="connsiteY51" fmla="*/ 182880 h 1873250"/>
              <a:gd name="connsiteX52" fmla="*/ 5273040 w 6281420"/>
              <a:gd name="connsiteY52" fmla="*/ 243840 h 1873250"/>
              <a:gd name="connsiteX53" fmla="*/ 5341620 w 6281420"/>
              <a:gd name="connsiteY53" fmla="*/ 205740 h 1873250"/>
              <a:gd name="connsiteX54" fmla="*/ 5562600 w 6281420"/>
              <a:gd name="connsiteY54" fmla="*/ 236220 h 1873250"/>
              <a:gd name="connsiteX55" fmla="*/ 5676900 w 6281420"/>
              <a:gd name="connsiteY55" fmla="*/ 259080 h 1873250"/>
              <a:gd name="connsiteX56" fmla="*/ 5760720 w 6281420"/>
              <a:gd name="connsiteY56" fmla="*/ 350520 h 1873250"/>
              <a:gd name="connsiteX57" fmla="*/ 5928360 w 6281420"/>
              <a:gd name="connsiteY57" fmla="*/ 274320 h 1873250"/>
              <a:gd name="connsiteX58" fmla="*/ 6240780 w 6281420"/>
              <a:gd name="connsiteY58" fmla="*/ 259080 h 1873250"/>
              <a:gd name="connsiteX59" fmla="*/ 6172200 w 6281420"/>
              <a:gd name="connsiteY59" fmla="*/ 1828800 h 1873250"/>
              <a:gd name="connsiteX60" fmla="*/ 0 w 6281420"/>
              <a:gd name="connsiteY60" fmla="*/ 1828800 h 1873250"/>
              <a:gd name="connsiteX0" fmla="*/ 0 w 6129020"/>
              <a:gd name="connsiteY0" fmla="*/ 1828800 h 1873250"/>
              <a:gd name="connsiteX1" fmla="*/ 53340 w 6129020"/>
              <a:gd name="connsiteY1" fmla="*/ 739140 h 1873250"/>
              <a:gd name="connsiteX2" fmla="*/ 266700 w 6129020"/>
              <a:gd name="connsiteY2" fmla="*/ 929640 h 1873250"/>
              <a:gd name="connsiteX3" fmla="*/ 426720 w 6129020"/>
              <a:gd name="connsiteY3" fmla="*/ 914400 h 1873250"/>
              <a:gd name="connsiteX4" fmla="*/ 678180 w 6129020"/>
              <a:gd name="connsiteY4" fmla="*/ 746760 h 1873250"/>
              <a:gd name="connsiteX5" fmla="*/ 975360 w 6129020"/>
              <a:gd name="connsiteY5" fmla="*/ 685800 h 1873250"/>
              <a:gd name="connsiteX6" fmla="*/ 1379220 w 6129020"/>
              <a:gd name="connsiteY6" fmla="*/ 670560 h 1873250"/>
              <a:gd name="connsiteX7" fmla="*/ 1630680 w 6129020"/>
              <a:gd name="connsiteY7" fmla="*/ 723900 h 1873250"/>
              <a:gd name="connsiteX8" fmla="*/ 1729740 w 6129020"/>
              <a:gd name="connsiteY8" fmla="*/ 685800 h 1873250"/>
              <a:gd name="connsiteX9" fmla="*/ 1943100 w 6129020"/>
              <a:gd name="connsiteY9" fmla="*/ 685800 h 1873250"/>
              <a:gd name="connsiteX10" fmla="*/ 2133600 w 6129020"/>
              <a:gd name="connsiteY10" fmla="*/ 708660 h 1873250"/>
              <a:gd name="connsiteX11" fmla="*/ 2255520 w 6129020"/>
              <a:gd name="connsiteY11" fmla="*/ 792480 h 1873250"/>
              <a:gd name="connsiteX12" fmla="*/ 2392680 w 6129020"/>
              <a:gd name="connsiteY12" fmla="*/ 822960 h 1873250"/>
              <a:gd name="connsiteX13" fmla="*/ 2484120 w 6129020"/>
              <a:gd name="connsiteY13" fmla="*/ 929640 h 1873250"/>
              <a:gd name="connsiteX14" fmla="*/ 2583180 w 6129020"/>
              <a:gd name="connsiteY14" fmla="*/ 937260 h 1873250"/>
              <a:gd name="connsiteX15" fmla="*/ 2598420 w 6129020"/>
              <a:gd name="connsiteY15" fmla="*/ 1005840 h 1873250"/>
              <a:gd name="connsiteX16" fmla="*/ 2590800 w 6129020"/>
              <a:gd name="connsiteY16" fmla="*/ 1112520 h 1873250"/>
              <a:gd name="connsiteX17" fmla="*/ 2674620 w 6129020"/>
              <a:gd name="connsiteY17" fmla="*/ 1104900 h 1873250"/>
              <a:gd name="connsiteX18" fmla="*/ 2689860 w 6129020"/>
              <a:gd name="connsiteY18" fmla="*/ 1158240 h 1873250"/>
              <a:gd name="connsiteX19" fmla="*/ 2804160 w 6129020"/>
              <a:gd name="connsiteY19" fmla="*/ 1043940 h 1873250"/>
              <a:gd name="connsiteX20" fmla="*/ 3025140 w 6129020"/>
              <a:gd name="connsiteY20" fmla="*/ 1043940 h 1873250"/>
              <a:gd name="connsiteX21" fmla="*/ 3063240 w 6129020"/>
              <a:gd name="connsiteY21" fmla="*/ 1203960 h 1873250"/>
              <a:gd name="connsiteX22" fmla="*/ 3131820 w 6129020"/>
              <a:gd name="connsiteY22" fmla="*/ 1188720 h 1873250"/>
              <a:gd name="connsiteX23" fmla="*/ 3337560 w 6129020"/>
              <a:gd name="connsiteY23" fmla="*/ 1264920 h 1873250"/>
              <a:gd name="connsiteX24" fmla="*/ 3528060 w 6129020"/>
              <a:gd name="connsiteY24" fmla="*/ 1371600 h 1873250"/>
              <a:gd name="connsiteX25" fmla="*/ 3573780 w 6129020"/>
              <a:gd name="connsiteY25" fmla="*/ 1562100 h 1873250"/>
              <a:gd name="connsiteX26" fmla="*/ 3695700 w 6129020"/>
              <a:gd name="connsiteY26" fmla="*/ 1623060 h 1873250"/>
              <a:gd name="connsiteX27" fmla="*/ 3855720 w 6129020"/>
              <a:gd name="connsiteY27" fmla="*/ 1630680 h 1873250"/>
              <a:gd name="connsiteX28" fmla="*/ 3916680 w 6129020"/>
              <a:gd name="connsiteY28" fmla="*/ 1760220 h 1873250"/>
              <a:gd name="connsiteX29" fmla="*/ 4008120 w 6129020"/>
              <a:gd name="connsiteY29" fmla="*/ 1714500 h 1873250"/>
              <a:gd name="connsiteX30" fmla="*/ 3985260 w 6129020"/>
              <a:gd name="connsiteY30" fmla="*/ 1455420 h 1873250"/>
              <a:gd name="connsiteX31" fmla="*/ 3931920 w 6129020"/>
              <a:gd name="connsiteY31" fmla="*/ 1249680 h 1873250"/>
              <a:gd name="connsiteX32" fmla="*/ 4023360 w 6129020"/>
              <a:gd name="connsiteY32" fmla="*/ 1021080 h 1873250"/>
              <a:gd name="connsiteX33" fmla="*/ 4168140 w 6129020"/>
              <a:gd name="connsiteY33" fmla="*/ 876300 h 1873250"/>
              <a:gd name="connsiteX34" fmla="*/ 4351020 w 6129020"/>
              <a:gd name="connsiteY34" fmla="*/ 792480 h 1873250"/>
              <a:gd name="connsiteX35" fmla="*/ 4442460 w 6129020"/>
              <a:gd name="connsiteY35" fmla="*/ 739140 h 1873250"/>
              <a:gd name="connsiteX36" fmla="*/ 4328160 w 6129020"/>
              <a:gd name="connsiteY36" fmla="*/ 693420 h 1873250"/>
              <a:gd name="connsiteX37" fmla="*/ 4137660 w 6129020"/>
              <a:gd name="connsiteY37" fmla="*/ 701040 h 1873250"/>
              <a:gd name="connsiteX38" fmla="*/ 4122420 w 6129020"/>
              <a:gd name="connsiteY38" fmla="*/ 624840 h 1873250"/>
              <a:gd name="connsiteX39" fmla="*/ 3939540 w 6129020"/>
              <a:gd name="connsiteY39" fmla="*/ 632460 h 1873250"/>
              <a:gd name="connsiteX40" fmla="*/ 3817620 w 6129020"/>
              <a:gd name="connsiteY40" fmla="*/ 655320 h 1873250"/>
              <a:gd name="connsiteX41" fmla="*/ 3787140 w 6129020"/>
              <a:gd name="connsiteY41" fmla="*/ 579120 h 1873250"/>
              <a:gd name="connsiteX42" fmla="*/ 3893820 w 6129020"/>
              <a:gd name="connsiteY42" fmla="*/ 502920 h 1873250"/>
              <a:gd name="connsiteX43" fmla="*/ 4107180 w 6129020"/>
              <a:gd name="connsiteY43" fmla="*/ 472440 h 1873250"/>
              <a:gd name="connsiteX44" fmla="*/ 4183380 w 6129020"/>
              <a:gd name="connsiteY44" fmla="*/ 426720 h 1873250"/>
              <a:gd name="connsiteX45" fmla="*/ 4213860 w 6129020"/>
              <a:gd name="connsiteY45" fmla="*/ 335280 h 1873250"/>
              <a:gd name="connsiteX46" fmla="*/ 4282440 w 6129020"/>
              <a:gd name="connsiteY46" fmla="*/ 388620 h 1873250"/>
              <a:gd name="connsiteX47" fmla="*/ 4541520 w 6129020"/>
              <a:gd name="connsiteY47" fmla="*/ 289560 h 1873250"/>
              <a:gd name="connsiteX48" fmla="*/ 4625340 w 6129020"/>
              <a:gd name="connsiteY48" fmla="*/ 259080 h 1873250"/>
              <a:gd name="connsiteX49" fmla="*/ 4770120 w 6129020"/>
              <a:gd name="connsiteY49" fmla="*/ 281940 h 1873250"/>
              <a:gd name="connsiteX50" fmla="*/ 4968240 w 6129020"/>
              <a:gd name="connsiteY50" fmla="*/ 182880 h 1873250"/>
              <a:gd name="connsiteX51" fmla="*/ 5029200 w 6129020"/>
              <a:gd name="connsiteY51" fmla="*/ 182880 h 1873250"/>
              <a:gd name="connsiteX52" fmla="*/ 5120640 w 6129020"/>
              <a:gd name="connsiteY52" fmla="*/ 243840 h 1873250"/>
              <a:gd name="connsiteX53" fmla="*/ 5189220 w 6129020"/>
              <a:gd name="connsiteY53" fmla="*/ 205740 h 1873250"/>
              <a:gd name="connsiteX54" fmla="*/ 5410200 w 6129020"/>
              <a:gd name="connsiteY54" fmla="*/ 236220 h 1873250"/>
              <a:gd name="connsiteX55" fmla="*/ 5524500 w 6129020"/>
              <a:gd name="connsiteY55" fmla="*/ 259080 h 1873250"/>
              <a:gd name="connsiteX56" fmla="*/ 5608320 w 6129020"/>
              <a:gd name="connsiteY56" fmla="*/ 350520 h 1873250"/>
              <a:gd name="connsiteX57" fmla="*/ 5775960 w 6129020"/>
              <a:gd name="connsiteY57" fmla="*/ 274320 h 1873250"/>
              <a:gd name="connsiteX58" fmla="*/ 6088380 w 6129020"/>
              <a:gd name="connsiteY58" fmla="*/ 259080 h 1873250"/>
              <a:gd name="connsiteX59" fmla="*/ 6019800 w 6129020"/>
              <a:gd name="connsiteY59" fmla="*/ 1828800 h 1873250"/>
              <a:gd name="connsiteX60" fmla="*/ 0 w 6129020"/>
              <a:gd name="connsiteY60" fmla="*/ 1828800 h 1873250"/>
              <a:gd name="connsiteX0" fmla="*/ 35391 w 6164411"/>
              <a:gd name="connsiteY0" fmla="*/ 1828800 h 1873250"/>
              <a:gd name="connsiteX1" fmla="*/ 12531 w 6164411"/>
              <a:gd name="connsiteY1" fmla="*/ 739140 h 1873250"/>
              <a:gd name="connsiteX2" fmla="*/ 302091 w 6164411"/>
              <a:gd name="connsiteY2" fmla="*/ 929640 h 1873250"/>
              <a:gd name="connsiteX3" fmla="*/ 462111 w 6164411"/>
              <a:gd name="connsiteY3" fmla="*/ 914400 h 1873250"/>
              <a:gd name="connsiteX4" fmla="*/ 713571 w 6164411"/>
              <a:gd name="connsiteY4" fmla="*/ 746760 h 1873250"/>
              <a:gd name="connsiteX5" fmla="*/ 1010751 w 6164411"/>
              <a:gd name="connsiteY5" fmla="*/ 685800 h 1873250"/>
              <a:gd name="connsiteX6" fmla="*/ 1414611 w 6164411"/>
              <a:gd name="connsiteY6" fmla="*/ 670560 h 1873250"/>
              <a:gd name="connsiteX7" fmla="*/ 1666071 w 6164411"/>
              <a:gd name="connsiteY7" fmla="*/ 723900 h 1873250"/>
              <a:gd name="connsiteX8" fmla="*/ 1765131 w 6164411"/>
              <a:gd name="connsiteY8" fmla="*/ 685800 h 1873250"/>
              <a:gd name="connsiteX9" fmla="*/ 1978491 w 6164411"/>
              <a:gd name="connsiteY9" fmla="*/ 685800 h 1873250"/>
              <a:gd name="connsiteX10" fmla="*/ 2168991 w 6164411"/>
              <a:gd name="connsiteY10" fmla="*/ 708660 h 1873250"/>
              <a:gd name="connsiteX11" fmla="*/ 2290911 w 6164411"/>
              <a:gd name="connsiteY11" fmla="*/ 792480 h 1873250"/>
              <a:gd name="connsiteX12" fmla="*/ 2428071 w 6164411"/>
              <a:gd name="connsiteY12" fmla="*/ 822960 h 1873250"/>
              <a:gd name="connsiteX13" fmla="*/ 2519511 w 6164411"/>
              <a:gd name="connsiteY13" fmla="*/ 929640 h 1873250"/>
              <a:gd name="connsiteX14" fmla="*/ 2618571 w 6164411"/>
              <a:gd name="connsiteY14" fmla="*/ 937260 h 1873250"/>
              <a:gd name="connsiteX15" fmla="*/ 2633811 w 6164411"/>
              <a:gd name="connsiteY15" fmla="*/ 1005840 h 1873250"/>
              <a:gd name="connsiteX16" fmla="*/ 2626191 w 6164411"/>
              <a:gd name="connsiteY16" fmla="*/ 1112520 h 1873250"/>
              <a:gd name="connsiteX17" fmla="*/ 2710011 w 6164411"/>
              <a:gd name="connsiteY17" fmla="*/ 1104900 h 1873250"/>
              <a:gd name="connsiteX18" fmla="*/ 2725251 w 6164411"/>
              <a:gd name="connsiteY18" fmla="*/ 1158240 h 1873250"/>
              <a:gd name="connsiteX19" fmla="*/ 2839551 w 6164411"/>
              <a:gd name="connsiteY19" fmla="*/ 1043940 h 1873250"/>
              <a:gd name="connsiteX20" fmla="*/ 3060531 w 6164411"/>
              <a:gd name="connsiteY20" fmla="*/ 1043940 h 1873250"/>
              <a:gd name="connsiteX21" fmla="*/ 3098631 w 6164411"/>
              <a:gd name="connsiteY21" fmla="*/ 1203960 h 1873250"/>
              <a:gd name="connsiteX22" fmla="*/ 3167211 w 6164411"/>
              <a:gd name="connsiteY22" fmla="*/ 1188720 h 1873250"/>
              <a:gd name="connsiteX23" fmla="*/ 3372951 w 6164411"/>
              <a:gd name="connsiteY23" fmla="*/ 1264920 h 1873250"/>
              <a:gd name="connsiteX24" fmla="*/ 3563451 w 6164411"/>
              <a:gd name="connsiteY24" fmla="*/ 1371600 h 1873250"/>
              <a:gd name="connsiteX25" fmla="*/ 3609171 w 6164411"/>
              <a:gd name="connsiteY25" fmla="*/ 1562100 h 1873250"/>
              <a:gd name="connsiteX26" fmla="*/ 3731091 w 6164411"/>
              <a:gd name="connsiteY26" fmla="*/ 1623060 h 1873250"/>
              <a:gd name="connsiteX27" fmla="*/ 3891111 w 6164411"/>
              <a:gd name="connsiteY27" fmla="*/ 1630680 h 1873250"/>
              <a:gd name="connsiteX28" fmla="*/ 3952071 w 6164411"/>
              <a:gd name="connsiteY28" fmla="*/ 1760220 h 1873250"/>
              <a:gd name="connsiteX29" fmla="*/ 4043511 w 6164411"/>
              <a:gd name="connsiteY29" fmla="*/ 1714500 h 1873250"/>
              <a:gd name="connsiteX30" fmla="*/ 4020651 w 6164411"/>
              <a:gd name="connsiteY30" fmla="*/ 1455420 h 1873250"/>
              <a:gd name="connsiteX31" fmla="*/ 3967311 w 6164411"/>
              <a:gd name="connsiteY31" fmla="*/ 1249680 h 1873250"/>
              <a:gd name="connsiteX32" fmla="*/ 4058751 w 6164411"/>
              <a:gd name="connsiteY32" fmla="*/ 1021080 h 1873250"/>
              <a:gd name="connsiteX33" fmla="*/ 4203531 w 6164411"/>
              <a:gd name="connsiteY33" fmla="*/ 876300 h 1873250"/>
              <a:gd name="connsiteX34" fmla="*/ 4386411 w 6164411"/>
              <a:gd name="connsiteY34" fmla="*/ 792480 h 1873250"/>
              <a:gd name="connsiteX35" fmla="*/ 4477851 w 6164411"/>
              <a:gd name="connsiteY35" fmla="*/ 739140 h 1873250"/>
              <a:gd name="connsiteX36" fmla="*/ 4363551 w 6164411"/>
              <a:gd name="connsiteY36" fmla="*/ 693420 h 1873250"/>
              <a:gd name="connsiteX37" fmla="*/ 4173051 w 6164411"/>
              <a:gd name="connsiteY37" fmla="*/ 701040 h 1873250"/>
              <a:gd name="connsiteX38" fmla="*/ 4157811 w 6164411"/>
              <a:gd name="connsiteY38" fmla="*/ 624840 h 1873250"/>
              <a:gd name="connsiteX39" fmla="*/ 3974931 w 6164411"/>
              <a:gd name="connsiteY39" fmla="*/ 632460 h 1873250"/>
              <a:gd name="connsiteX40" fmla="*/ 3853011 w 6164411"/>
              <a:gd name="connsiteY40" fmla="*/ 655320 h 1873250"/>
              <a:gd name="connsiteX41" fmla="*/ 3822531 w 6164411"/>
              <a:gd name="connsiteY41" fmla="*/ 579120 h 1873250"/>
              <a:gd name="connsiteX42" fmla="*/ 3929211 w 6164411"/>
              <a:gd name="connsiteY42" fmla="*/ 502920 h 1873250"/>
              <a:gd name="connsiteX43" fmla="*/ 4142571 w 6164411"/>
              <a:gd name="connsiteY43" fmla="*/ 472440 h 1873250"/>
              <a:gd name="connsiteX44" fmla="*/ 4218771 w 6164411"/>
              <a:gd name="connsiteY44" fmla="*/ 426720 h 1873250"/>
              <a:gd name="connsiteX45" fmla="*/ 4249251 w 6164411"/>
              <a:gd name="connsiteY45" fmla="*/ 335280 h 1873250"/>
              <a:gd name="connsiteX46" fmla="*/ 4317831 w 6164411"/>
              <a:gd name="connsiteY46" fmla="*/ 388620 h 1873250"/>
              <a:gd name="connsiteX47" fmla="*/ 4576911 w 6164411"/>
              <a:gd name="connsiteY47" fmla="*/ 289560 h 1873250"/>
              <a:gd name="connsiteX48" fmla="*/ 4660731 w 6164411"/>
              <a:gd name="connsiteY48" fmla="*/ 259080 h 1873250"/>
              <a:gd name="connsiteX49" fmla="*/ 4805511 w 6164411"/>
              <a:gd name="connsiteY49" fmla="*/ 281940 h 1873250"/>
              <a:gd name="connsiteX50" fmla="*/ 5003631 w 6164411"/>
              <a:gd name="connsiteY50" fmla="*/ 182880 h 1873250"/>
              <a:gd name="connsiteX51" fmla="*/ 5064591 w 6164411"/>
              <a:gd name="connsiteY51" fmla="*/ 182880 h 1873250"/>
              <a:gd name="connsiteX52" fmla="*/ 5156031 w 6164411"/>
              <a:gd name="connsiteY52" fmla="*/ 243840 h 1873250"/>
              <a:gd name="connsiteX53" fmla="*/ 5224611 w 6164411"/>
              <a:gd name="connsiteY53" fmla="*/ 205740 h 1873250"/>
              <a:gd name="connsiteX54" fmla="*/ 5445591 w 6164411"/>
              <a:gd name="connsiteY54" fmla="*/ 236220 h 1873250"/>
              <a:gd name="connsiteX55" fmla="*/ 5559891 w 6164411"/>
              <a:gd name="connsiteY55" fmla="*/ 259080 h 1873250"/>
              <a:gd name="connsiteX56" fmla="*/ 5643711 w 6164411"/>
              <a:gd name="connsiteY56" fmla="*/ 350520 h 1873250"/>
              <a:gd name="connsiteX57" fmla="*/ 5811351 w 6164411"/>
              <a:gd name="connsiteY57" fmla="*/ 274320 h 1873250"/>
              <a:gd name="connsiteX58" fmla="*/ 6123771 w 6164411"/>
              <a:gd name="connsiteY58" fmla="*/ 259080 h 1873250"/>
              <a:gd name="connsiteX59" fmla="*/ 6055191 w 6164411"/>
              <a:gd name="connsiteY59" fmla="*/ 1828800 h 1873250"/>
              <a:gd name="connsiteX60" fmla="*/ 35391 w 6164411"/>
              <a:gd name="connsiteY60" fmla="*/ 1828800 h 1873250"/>
              <a:gd name="connsiteX0" fmla="*/ 35391 w 6164411"/>
              <a:gd name="connsiteY0" fmla="*/ 1828800 h 1873250"/>
              <a:gd name="connsiteX1" fmla="*/ 12531 w 6164411"/>
              <a:gd name="connsiteY1" fmla="*/ 739140 h 1873250"/>
              <a:gd name="connsiteX2" fmla="*/ 302091 w 6164411"/>
              <a:gd name="connsiteY2" fmla="*/ 929640 h 1873250"/>
              <a:gd name="connsiteX3" fmla="*/ 462111 w 6164411"/>
              <a:gd name="connsiteY3" fmla="*/ 914400 h 1873250"/>
              <a:gd name="connsiteX4" fmla="*/ 713571 w 6164411"/>
              <a:gd name="connsiteY4" fmla="*/ 746760 h 1873250"/>
              <a:gd name="connsiteX5" fmla="*/ 1010751 w 6164411"/>
              <a:gd name="connsiteY5" fmla="*/ 685800 h 1873250"/>
              <a:gd name="connsiteX6" fmla="*/ 1414611 w 6164411"/>
              <a:gd name="connsiteY6" fmla="*/ 670560 h 1873250"/>
              <a:gd name="connsiteX7" fmla="*/ 1666071 w 6164411"/>
              <a:gd name="connsiteY7" fmla="*/ 723900 h 1873250"/>
              <a:gd name="connsiteX8" fmla="*/ 1765131 w 6164411"/>
              <a:gd name="connsiteY8" fmla="*/ 685800 h 1873250"/>
              <a:gd name="connsiteX9" fmla="*/ 1978491 w 6164411"/>
              <a:gd name="connsiteY9" fmla="*/ 685800 h 1873250"/>
              <a:gd name="connsiteX10" fmla="*/ 2168991 w 6164411"/>
              <a:gd name="connsiteY10" fmla="*/ 708660 h 1873250"/>
              <a:gd name="connsiteX11" fmla="*/ 2290911 w 6164411"/>
              <a:gd name="connsiteY11" fmla="*/ 792480 h 1873250"/>
              <a:gd name="connsiteX12" fmla="*/ 2428071 w 6164411"/>
              <a:gd name="connsiteY12" fmla="*/ 822960 h 1873250"/>
              <a:gd name="connsiteX13" fmla="*/ 2519511 w 6164411"/>
              <a:gd name="connsiteY13" fmla="*/ 929640 h 1873250"/>
              <a:gd name="connsiteX14" fmla="*/ 2618571 w 6164411"/>
              <a:gd name="connsiteY14" fmla="*/ 937260 h 1873250"/>
              <a:gd name="connsiteX15" fmla="*/ 2633811 w 6164411"/>
              <a:gd name="connsiteY15" fmla="*/ 1005840 h 1873250"/>
              <a:gd name="connsiteX16" fmla="*/ 2626191 w 6164411"/>
              <a:gd name="connsiteY16" fmla="*/ 1112520 h 1873250"/>
              <a:gd name="connsiteX17" fmla="*/ 2710011 w 6164411"/>
              <a:gd name="connsiteY17" fmla="*/ 1104900 h 1873250"/>
              <a:gd name="connsiteX18" fmla="*/ 2725251 w 6164411"/>
              <a:gd name="connsiteY18" fmla="*/ 1158240 h 1873250"/>
              <a:gd name="connsiteX19" fmla="*/ 2839551 w 6164411"/>
              <a:gd name="connsiteY19" fmla="*/ 1043940 h 1873250"/>
              <a:gd name="connsiteX20" fmla="*/ 3060531 w 6164411"/>
              <a:gd name="connsiteY20" fmla="*/ 1043940 h 1873250"/>
              <a:gd name="connsiteX21" fmla="*/ 3098631 w 6164411"/>
              <a:gd name="connsiteY21" fmla="*/ 1203960 h 1873250"/>
              <a:gd name="connsiteX22" fmla="*/ 3167211 w 6164411"/>
              <a:gd name="connsiteY22" fmla="*/ 1188720 h 1873250"/>
              <a:gd name="connsiteX23" fmla="*/ 3372951 w 6164411"/>
              <a:gd name="connsiteY23" fmla="*/ 1264920 h 1873250"/>
              <a:gd name="connsiteX24" fmla="*/ 3563451 w 6164411"/>
              <a:gd name="connsiteY24" fmla="*/ 1371600 h 1873250"/>
              <a:gd name="connsiteX25" fmla="*/ 3609171 w 6164411"/>
              <a:gd name="connsiteY25" fmla="*/ 1562100 h 1873250"/>
              <a:gd name="connsiteX26" fmla="*/ 3731091 w 6164411"/>
              <a:gd name="connsiteY26" fmla="*/ 1623060 h 1873250"/>
              <a:gd name="connsiteX27" fmla="*/ 3891111 w 6164411"/>
              <a:gd name="connsiteY27" fmla="*/ 1630680 h 1873250"/>
              <a:gd name="connsiteX28" fmla="*/ 3952071 w 6164411"/>
              <a:gd name="connsiteY28" fmla="*/ 1760220 h 1873250"/>
              <a:gd name="connsiteX29" fmla="*/ 4043511 w 6164411"/>
              <a:gd name="connsiteY29" fmla="*/ 1714500 h 1873250"/>
              <a:gd name="connsiteX30" fmla="*/ 4020651 w 6164411"/>
              <a:gd name="connsiteY30" fmla="*/ 1455420 h 1873250"/>
              <a:gd name="connsiteX31" fmla="*/ 3967311 w 6164411"/>
              <a:gd name="connsiteY31" fmla="*/ 1249680 h 1873250"/>
              <a:gd name="connsiteX32" fmla="*/ 4058751 w 6164411"/>
              <a:gd name="connsiteY32" fmla="*/ 1021080 h 1873250"/>
              <a:gd name="connsiteX33" fmla="*/ 4203531 w 6164411"/>
              <a:gd name="connsiteY33" fmla="*/ 876300 h 1873250"/>
              <a:gd name="connsiteX34" fmla="*/ 4386411 w 6164411"/>
              <a:gd name="connsiteY34" fmla="*/ 792480 h 1873250"/>
              <a:gd name="connsiteX35" fmla="*/ 4477851 w 6164411"/>
              <a:gd name="connsiteY35" fmla="*/ 739140 h 1873250"/>
              <a:gd name="connsiteX36" fmla="*/ 4363551 w 6164411"/>
              <a:gd name="connsiteY36" fmla="*/ 693420 h 1873250"/>
              <a:gd name="connsiteX37" fmla="*/ 4173051 w 6164411"/>
              <a:gd name="connsiteY37" fmla="*/ 701040 h 1873250"/>
              <a:gd name="connsiteX38" fmla="*/ 4157811 w 6164411"/>
              <a:gd name="connsiteY38" fmla="*/ 624840 h 1873250"/>
              <a:gd name="connsiteX39" fmla="*/ 3974931 w 6164411"/>
              <a:gd name="connsiteY39" fmla="*/ 632460 h 1873250"/>
              <a:gd name="connsiteX40" fmla="*/ 3853011 w 6164411"/>
              <a:gd name="connsiteY40" fmla="*/ 655320 h 1873250"/>
              <a:gd name="connsiteX41" fmla="*/ 3822531 w 6164411"/>
              <a:gd name="connsiteY41" fmla="*/ 579120 h 1873250"/>
              <a:gd name="connsiteX42" fmla="*/ 3929211 w 6164411"/>
              <a:gd name="connsiteY42" fmla="*/ 502920 h 1873250"/>
              <a:gd name="connsiteX43" fmla="*/ 4142571 w 6164411"/>
              <a:gd name="connsiteY43" fmla="*/ 472440 h 1873250"/>
              <a:gd name="connsiteX44" fmla="*/ 4218771 w 6164411"/>
              <a:gd name="connsiteY44" fmla="*/ 426720 h 1873250"/>
              <a:gd name="connsiteX45" fmla="*/ 4249251 w 6164411"/>
              <a:gd name="connsiteY45" fmla="*/ 335280 h 1873250"/>
              <a:gd name="connsiteX46" fmla="*/ 4317831 w 6164411"/>
              <a:gd name="connsiteY46" fmla="*/ 388620 h 1873250"/>
              <a:gd name="connsiteX47" fmla="*/ 4576911 w 6164411"/>
              <a:gd name="connsiteY47" fmla="*/ 289560 h 1873250"/>
              <a:gd name="connsiteX48" fmla="*/ 4660731 w 6164411"/>
              <a:gd name="connsiteY48" fmla="*/ 259080 h 1873250"/>
              <a:gd name="connsiteX49" fmla="*/ 4805511 w 6164411"/>
              <a:gd name="connsiteY49" fmla="*/ 281940 h 1873250"/>
              <a:gd name="connsiteX50" fmla="*/ 5003631 w 6164411"/>
              <a:gd name="connsiteY50" fmla="*/ 182880 h 1873250"/>
              <a:gd name="connsiteX51" fmla="*/ 5064591 w 6164411"/>
              <a:gd name="connsiteY51" fmla="*/ 182880 h 1873250"/>
              <a:gd name="connsiteX52" fmla="*/ 5156031 w 6164411"/>
              <a:gd name="connsiteY52" fmla="*/ 243840 h 1873250"/>
              <a:gd name="connsiteX53" fmla="*/ 5224611 w 6164411"/>
              <a:gd name="connsiteY53" fmla="*/ 205740 h 1873250"/>
              <a:gd name="connsiteX54" fmla="*/ 5445591 w 6164411"/>
              <a:gd name="connsiteY54" fmla="*/ 236220 h 1873250"/>
              <a:gd name="connsiteX55" fmla="*/ 5559891 w 6164411"/>
              <a:gd name="connsiteY55" fmla="*/ 259080 h 1873250"/>
              <a:gd name="connsiteX56" fmla="*/ 5643711 w 6164411"/>
              <a:gd name="connsiteY56" fmla="*/ 350520 h 1873250"/>
              <a:gd name="connsiteX57" fmla="*/ 5811351 w 6164411"/>
              <a:gd name="connsiteY57" fmla="*/ 274320 h 1873250"/>
              <a:gd name="connsiteX58" fmla="*/ 6123771 w 6164411"/>
              <a:gd name="connsiteY58" fmla="*/ 259080 h 1873250"/>
              <a:gd name="connsiteX59" fmla="*/ 6055191 w 6164411"/>
              <a:gd name="connsiteY59" fmla="*/ 1828800 h 1873250"/>
              <a:gd name="connsiteX60" fmla="*/ 35391 w 6164411"/>
              <a:gd name="connsiteY60" fmla="*/ 1828800 h 1873250"/>
              <a:gd name="connsiteX0" fmla="*/ 35391 w 6177111"/>
              <a:gd name="connsiteY0" fmla="*/ 1828800 h 1873250"/>
              <a:gd name="connsiteX1" fmla="*/ 12531 w 6177111"/>
              <a:gd name="connsiteY1" fmla="*/ 739140 h 1873250"/>
              <a:gd name="connsiteX2" fmla="*/ 302091 w 6177111"/>
              <a:gd name="connsiteY2" fmla="*/ 929640 h 1873250"/>
              <a:gd name="connsiteX3" fmla="*/ 462111 w 6177111"/>
              <a:gd name="connsiteY3" fmla="*/ 914400 h 1873250"/>
              <a:gd name="connsiteX4" fmla="*/ 713571 w 6177111"/>
              <a:gd name="connsiteY4" fmla="*/ 746760 h 1873250"/>
              <a:gd name="connsiteX5" fmla="*/ 1010751 w 6177111"/>
              <a:gd name="connsiteY5" fmla="*/ 685800 h 1873250"/>
              <a:gd name="connsiteX6" fmla="*/ 1414611 w 6177111"/>
              <a:gd name="connsiteY6" fmla="*/ 670560 h 1873250"/>
              <a:gd name="connsiteX7" fmla="*/ 1666071 w 6177111"/>
              <a:gd name="connsiteY7" fmla="*/ 723900 h 1873250"/>
              <a:gd name="connsiteX8" fmla="*/ 1765131 w 6177111"/>
              <a:gd name="connsiteY8" fmla="*/ 685800 h 1873250"/>
              <a:gd name="connsiteX9" fmla="*/ 1978491 w 6177111"/>
              <a:gd name="connsiteY9" fmla="*/ 685800 h 1873250"/>
              <a:gd name="connsiteX10" fmla="*/ 2168991 w 6177111"/>
              <a:gd name="connsiteY10" fmla="*/ 708660 h 1873250"/>
              <a:gd name="connsiteX11" fmla="*/ 2290911 w 6177111"/>
              <a:gd name="connsiteY11" fmla="*/ 792480 h 1873250"/>
              <a:gd name="connsiteX12" fmla="*/ 2428071 w 6177111"/>
              <a:gd name="connsiteY12" fmla="*/ 822960 h 1873250"/>
              <a:gd name="connsiteX13" fmla="*/ 2519511 w 6177111"/>
              <a:gd name="connsiteY13" fmla="*/ 929640 h 1873250"/>
              <a:gd name="connsiteX14" fmla="*/ 2618571 w 6177111"/>
              <a:gd name="connsiteY14" fmla="*/ 937260 h 1873250"/>
              <a:gd name="connsiteX15" fmla="*/ 2633811 w 6177111"/>
              <a:gd name="connsiteY15" fmla="*/ 1005840 h 1873250"/>
              <a:gd name="connsiteX16" fmla="*/ 2626191 w 6177111"/>
              <a:gd name="connsiteY16" fmla="*/ 1112520 h 1873250"/>
              <a:gd name="connsiteX17" fmla="*/ 2710011 w 6177111"/>
              <a:gd name="connsiteY17" fmla="*/ 1104900 h 1873250"/>
              <a:gd name="connsiteX18" fmla="*/ 2725251 w 6177111"/>
              <a:gd name="connsiteY18" fmla="*/ 1158240 h 1873250"/>
              <a:gd name="connsiteX19" fmla="*/ 2839551 w 6177111"/>
              <a:gd name="connsiteY19" fmla="*/ 1043940 h 1873250"/>
              <a:gd name="connsiteX20" fmla="*/ 3060531 w 6177111"/>
              <a:gd name="connsiteY20" fmla="*/ 1043940 h 1873250"/>
              <a:gd name="connsiteX21" fmla="*/ 3098631 w 6177111"/>
              <a:gd name="connsiteY21" fmla="*/ 1203960 h 1873250"/>
              <a:gd name="connsiteX22" fmla="*/ 3167211 w 6177111"/>
              <a:gd name="connsiteY22" fmla="*/ 1188720 h 1873250"/>
              <a:gd name="connsiteX23" fmla="*/ 3372951 w 6177111"/>
              <a:gd name="connsiteY23" fmla="*/ 1264920 h 1873250"/>
              <a:gd name="connsiteX24" fmla="*/ 3563451 w 6177111"/>
              <a:gd name="connsiteY24" fmla="*/ 1371600 h 1873250"/>
              <a:gd name="connsiteX25" fmla="*/ 3609171 w 6177111"/>
              <a:gd name="connsiteY25" fmla="*/ 1562100 h 1873250"/>
              <a:gd name="connsiteX26" fmla="*/ 3731091 w 6177111"/>
              <a:gd name="connsiteY26" fmla="*/ 1623060 h 1873250"/>
              <a:gd name="connsiteX27" fmla="*/ 3891111 w 6177111"/>
              <a:gd name="connsiteY27" fmla="*/ 1630680 h 1873250"/>
              <a:gd name="connsiteX28" fmla="*/ 3952071 w 6177111"/>
              <a:gd name="connsiteY28" fmla="*/ 1760220 h 1873250"/>
              <a:gd name="connsiteX29" fmla="*/ 4043511 w 6177111"/>
              <a:gd name="connsiteY29" fmla="*/ 1714500 h 1873250"/>
              <a:gd name="connsiteX30" fmla="*/ 4020651 w 6177111"/>
              <a:gd name="connsiteY30" fmla="*/ 1455420 h 1873250"/>
              <a:gd name="connsiteX31" fmla="*/ 3967311 w 6177111"/>
              <a:gd name="connsiteY31" fmla="*/ 1249680 h 1873250"/>
              <a:gd name="connsiteX32" fmla="*/ 4058751 w 6177111"/>
              <a:gd name="connsiteY32" fmla="*/ 1021080 h 1873250"/>
              <a:gd name="connsiteX33" fmla="*/ 4203531 w 6177111"/>
              <a:gd name="connsiteY33" fmla="*/ 876300 h 1873250"/>
              <a:gd name="connsiteX34" fmla="*/ 4386411 w 6177111"/>
              <a:gd name="connsiteY34" fmla="*/ 792480 h 1873250"/>
              <a:gd name="connsiteX35" fmla="*/ 4477851 w 6177111"/>
              <a:gd name="connsiteY35" fmla="*/ 739140 h 1873250"/>
              <a:gd name="connsiteX36" fmla="*/ 4363551 w 6177111"/>
              <a:gd name="connsiteY36" fmla="*/ 693420 h 1873250"/>
              <a:gd name="connsiteX37" fmla="*/ 4173051 w 6177111"/>
              <a:gd name="connsiteY37" fmla="*/ 701040 h 1873250"/>
              <a:gd name="connsiteX38" fmla="*/ 4157811 w 6177111"/>
              <a:gd name="connsiteY38" fmla="*/ 624840 h 1873250"/>
              <a:gd name="connsiteX39" fmla="*/ 3974931 w 6177111"/>
              <a:gd name="connsiteY39" fmla="*/ 632460 h 1873250"/>
              <a:gd name="connsiteX40" fmla="*/ 3853011 w 6177111"/>
              <a:gd name="connsiteY40" fmla="*/ 655320 h 1873250"/>
              <a:gd name="connsiteX41" fmla="*/ 3822531 w 6177111"/>
              <a:gd name="connsiteY41" fmla="*/ 579120 h 1873250"/>
              <a:gd name="connsiteX42" fmla="*/ 3929211 w 6177111"/>
              <a:gd name="connsiteY42" fmla="*/ 502920 h 1873250"/>
              <a:gd name="connsiteX43" fmla="*/ 4142571 w 6177111"/>
              <a:gd name="connsiteY43" fmla="*/ 472440 h 1873250"/>
              <a:gd name="connsiteX44" fmla="*/ 4218771 w 6177111"/>
              <a:gd name="connsiteY44" fmla="*/ 426720 h 1873250"/>
              <a:gd name="connsiteX45" fmla="*/ 4249251 w 6177111"/>
              <a:gd name="connsiteY45" fmla="*/ 335280 h 1873250"/>
              <a:gd name="connsiteX46" fmla="*/ 4317831 w 6177111"/>
              <a:gd name="connsiteY46" fmla="*/ 388620 h 1873250"/>
              <a:gd name="connsiteX47" fmla="*/ 4576911 w 6177111"/>
              <a:gd name="connsiteY47" fmla="*/ 289560 h 1873250"/>
              <a:gd name="connsiteX48" fmla="*/ 4660731 w 6177111"/>
              <a:gd name="connsiteY48" fmla="*/ 259080 h 1873250"/>
              <a:gd name="connsiteX49" fmla="*/ 4805511 w 6177111"/>
              <a:gd name="connsiteY49" fmla="*/ 281940 h 1873250"/>
              <a:gd name="connsiteX50" fmla="*/ 5003631 w 6177111"/>
              <a:gd name="connsiteY50" fmla="*/ 182880 h 1873250"/>
              <a:gd name="connsiteX51" fmla="*/ 5064591 w 6177111"/>
              <a:gd name="connsiteY51" fmla="*/ 182880 h 1873250"/>
              <a:gd name="connsiteX52" fmla="*/ 5156031 w 6177111"/>
              <a:gd name="connsiteY52" fmla="*/ 243840 h 1873250"/>
              <a:gd name="connsiteX53" fmla="*/ 5224611 w 6177111"/>
              <a:gd name="connsiteY53" fmla="*/ 205740 h 1873250"/>
              <a:gd name="connsiteX54" fmla="*/ 5445591 w 6177111"/>
              <a:gd name="connsiteY54" fmla="*/ 236220 h 1873250"/>
              <a:gd name="connsiteX55" fmla="*/ 5559891 w 6177111"/>
              <a:gd name="connsiteY55" fmla="*/ 259080 h 1873250"/>
              <a:gd name="connsiteX56" fmla="*/ 5643711 w 6177111"/>
              <a:gd name="connsiteY56" fmla="*/ 350520 h 1873250"/>
              <a:gd name="connsiteX57" fmla="*/ 5811351 w 6177111"/>
              <a:gd name="connsiteY57" fmla="*/ 274320 h 1873250"/>
              <a:gd name="connsiteX58" fmla="*/ 6123771 w 6177111"/>
              <a:gd name="connsiteY58" fmla="*/ 259080 h 1873250"/>
              <a:gd name="connsiteX59" fmla="*/ 6131391 w 6177111"/>
              <a:gd name="connsiteY59" fmla="*/ 1828800 h 1873250"/>
              <a:gd name="connsiteX60" fmla="*/ 35391 w 6177111"/>
              <a:gd name="connsiteY60" fmla="*/ 1828800 h 1873250"/>
              <a:gd name="connsiteX0" fmla="*/ 35391 w 6152161"/>
              <a:gd name="connsiteY0" fmla="*/ 1828800 h 1873250"/>
              <a:gd name="connsiteX1" fmla="*/ 12531 w 6152161"/>
              <a:gd name="connsiteY1" fmla="*/ 739140 h 1873250"/>
              <a:gd name="connsiteX2" fmla="*/ 302091 w 6152161"/>
              <a:gd name="connsiteY2" fmla="*/ 929640 h 1873250"/>
              <a:gd name="connsiteX3" fmla="*/ 462111 w 6152161"/>
              <a:gd name="connsiteY3" fmla="*/ 914400 h 1873250"/>
              <a:gd name="connsiteX4" fmla="*/ 713571 w 6152161"/>
              <a:gd name="connsiteY4" fmla="*/ 746760 h 1873250"/>
              <a:gd name="connsiteX5" fmla="*/ 1010751 w 6152161"/>
              <a:gd name="connsiteY5" fmla="*/ 685800 h 1873250"/>
              <a:gd name="connsiteX6" fmla="*/ 1414611 w 6152161"/>
              <a:gd name="connsiteY6" fmla="*/ 670560 h 1873250"/>
              <a:gd name="connsiteX7" fmla="*/ 1666071 w 6152161"/>
              <a:gd name="connsiteY7" fmla="*/ 723900 h 1873250"/>
              <a:gd name="connsiteX8" fmla="*/ 1765131 w 6152161"/>
              <a:gd name="connsiteY8" fmla="*/ 685800 h 1873250"/>
              <a:gd name="connsiteX9" fmla="*/ 1978491 w 6152161"/>
              <a:gd name="connsiteY9" fmla="*/ 685800 h 1873250"/>
              <a:gd name="connsiteX10" fmla="*/ 2168991 w 6152161"/>
              <a:gd name="connsiteY10" fmla="*/ 708660 h 1873250"/>
              <a:gd name="connsiteX11" fmla="*/ 2290911 w 6152161"/>
              <a:gd name="connsiteY11" fmla="*/ 792480 h 1873250"/>
              <a:gd name="connsiteX12" fmla="*/ 2428071 w 6152161"/>
              <a:gd name="connsiteY12" fmla="*/ 822960 h 1873250"/>
              <a:gd name="connsiteX13" fmla="*/ 2519511 w 6152161"/>
              <a:gd name="connsiteY13" fmla="*/ 929640 h 1873250"/>
              <a:gd name="connsiteX14" fmla="*/ 2618571 w 6152161"/>
              <a:gd name="connsiteY14" fmla="*/ 937260 h 1873250"/>
              <a:gd name="connsiteX15" fmla="*/ 2633811 w 6152161"/>
              <a:gd name="connsiteY15" fmla="*/ 1005840 h 1873250"/>
              <a:gd name="connsiteX16" fmla="*/ 2626191 w 6152161"/>
              <a:gd name="connsiteY16" fmla="*/ 1112520 h 1873250"/>
              <a:gd name="connsiteX17" fmla="*/ 2710011 w 6152161"/>
              <a:gd name="connsiteY17" fmla="*/ 1104900 h 1873250"/>
              <a:gd name="connsiteX18" fmla="*/ 2725251 w 6152161"/>
              <a:gd name="connsiteY18" fmla="*/ 1158240 h 1873250"/>
              <a:gd name="connsiteX19" fmla="*/ 2839551 w 6152161"/>
              <a:gd name="connsiteY19" fmla="*/ 1043940 h 1873250"/>
              <a:gd name="connsiteX20" fmla="*/ 3060531 w 6152161"/>
              <a:gd name="connsiteY20" fmla="*/ 1043940 h 1873250"/>
              <a:gd name="connsiteX21" fmla="*/ 3098631 w 6152161"/>
              <a:gd name="connsiteY21" fmla="*/ 1203960 h 1873250"/>
              <a:gd name="connsiteX22" fmla="*/ 3167211 w 6152161"/>
              <a:gd name="connsiteY22" fmla="*/ 1188720 h 1873250"/>
              <a:gd name="connsiteX23" fmla="*/ 3372951 w 6152161"/>
              <a:gd name="connsiteY23" fmla="*/ 1264920 h 1873250"/>
              <a:gd name="connsiteX24" fmla="*/ 3563451 w 6152161"/>
              <a:gd name="connsiteY24" fmla="*/ 1371600 h 1873250"/>
              <a:gd name="connsiteX25" fmla="*/ 3609171 w 6152161"/>
              <a:gd name="connsiteY25" fmla="*/ 1562100 h 1873250"/>
              <a:gd name="connsiteX26" fmla="*/ 3731091 w 6152161"/>
              <a:gd name="connsiteY26" fmla="*/ 1623060 h 1873250"/>
              <a:gd name="connsiteX27" fmla="*/ 3891111 w 6152161"/>
              <a:gd name="connsiteY27" fmla="*/ 1630680 h 1873250"/>
              <a:gd name="connsiteX28" fmla="*/ 3952071 w 6152161"/>
              <a:gd name="connsiteY28" fmla="*/ 1760220 h 1873250"/>
              <a:gd name="connsiteX29" fmla="*/ 4043511 w 6152161"/>
              <a:gd name="connsiteY29" fmla="*/ 1714500 h 1873250"/>
              <a:gd name="connsiteX30" fmla="*/ 4020651 w 6152161"/>
              <a:gd name="connsiteY30" fmla="*/ 1455420 h 1873250"/>
              <a:gd name="connsiteX31" fmla="*/ 3967311 w 6152161"/>
              <a:gd name="connsiteY31" fmla="*/ 1249680 h 1873250"/>
              <a:gd name="connsiteX32" fmla="*/ 4058751 w 6152161"/>
              <a:gd name="connsiteY32" fmla="*/ 1021080 h 1873250"/>
              <a:gd name="connsiteX33" fmla="*/ 4203531 w 6152161"/>
              <a:gd name="connsiteY33" fmla="*/ 876300 h 1873250"/>
              <a:gd name="connsiteX34" fmla="*/ 4386411 w 6152161"/>
              <a:gd name="connsiteY34" fmla="*/ 792480 h 1873250"/>
              <a:gd name="connsiteX35" fmla="*/ 4477851 w 6152161"/>
              <a:gd name="connsiteY35" fmla="*/ 739140 h 1873250"/>
              <a:gd name="connsiteX36" fmla="*/ 4363551 w 6152161"/>
              <a:gd name="connsiteY36" fmla="*/ 693420 h 1873250"/>
              <a:gd name="connsiteX37" fmla="*/ 4173051 w 6152161"/>
              <a:gd name="connsiteY37" fmla="*/ 701040 h 1873250"/>
              <a:gd name="connsiteX38" fmla="*/ 4157811 w 6152161"/>
              <a:gd name="connsiteY38" fmla="*/ 624840 h 1873250"/>
              <a:gd name="connsiteX39" fmla="*/ 3974931 w 6152161"/>
              <a:gd name="connsiteY39" fmla="*/ 632460 h 1873250"/>
              <a:gd name="connsiteX40" fmla="*/ 3853011 w 6152161"/>
              <a:gd name="connsiteY40" fmla="*/ 655320 h 1873250"/>
              <a:gd name="connsiteX41" fmla="*/ 3822531 w 6152161"/>
              <a:gd name="connsiteY41" fmla="*/ 579120 h 1873250"/>
              <a:gd name="connsiteX42" fmla="*/ 3929211 w 6152161"/>
              <a:gd name="connsiteY42" fmla="*/ 502920 h 1873250"/>
              <a:gd name="connsiteX43" fmla="*/ 4142571 w 6152161"/>
              <a:gd name="connsiteY43" fmla="*/ 472440 h 1873250"/>
              <a:gd name="connsiteX44" fmla="*/ 4218771 w 6152161"/>
              <a:gd name="connsiteY44" fmla="*/ 426720 h 1873250"/>
              <a:gd name="connsiteX45" fmla="*/ 4249251 w 6152161"/>
              <a:gd name="connsiteY45" fmla="*/ 335280 h 1873250"/>
              <a:gd name="connsiteX46" fmla="*/ 4317831 w 6152161"/>
              <a:gd name="connsiteY46" fmla="*/ 388620 h 1873250"/>
              <a:gd name="connsiteX47" fmla="*/ 4576911 w 6152161"/>
              <a:gd name="connsiteY47" fmla="*/ 289560 h 1873250"/>
              <a:gd name="connsiteX48" fmla="*/ 4660731 w 6152161"/>
              <a:gd name="connsiteY48" fmla="*/ 259080 h 1873250"/>
              <a:gd name="connsiteX49" fmla="*/ 4805511 w 6152161"/>
              <a:gd name="connsiteY49" fmla="*/ 281940 h 1873250"/>
              <a:gd name="connsiteX50" fmla="*/ 5003631 w 6152161"/>
              <a:gd name="connsiteY50" fmla="*/ 182880 h 1873250"/>
              <a:gd name="connsiteX51" fmla="*/ 5064591 w 6152161"/>
              <a:gd name="connsiteY51" fmla="*/ 182880 h 1873250"/>
              <a:gd name="connsiteX52" fmla="*/ 5156031 w 6152161"/>
              <a:gd name="connsiteY52" fmla="*/ 243840 h 1873250"/>
              <a:gd name="connsiteX53" fmla="*/ 5224611 w 6152161"/>
              <a:gd name="connsiteY53" fmla="*/ 205740 h 1873250"/>
              <a:gd name="connsiteX54" fmla="*/ 5445591 w 6152161"/>
              <a:gd name="connsiteY54" fmla="*/ 236220 h 1873250"/>
              <a:gd name="connsiteX55" fmla="*/ 5559891 w 6152161"/>
              <a:gd name="connsiteY55" fmla="*/ 259080 h 1873250"/>
              <a:gd name="connsiteX56" fmla="*/ 5643711 w 6152161"/>
              <a:gd name="connsiteY56" fmla="*/ 350520 h 1873250"/>
              <a:gd name="connsiteX57" fmla="*/ 5811351 w 6152161"/>
              <a:gd name="connsiteY57" fmla="*/ 274320 h 1873250"/>
              <a:gd name="connsiteX58" fmla="*/ 6123771 w 6152161"/>
              <a:gd name="connsiteY58" fmla="*/ 259080 h 1873250"/>
              <a:gd name="connsiteX59" fmla="*/ 6131391 w 6152161"/>
              <a:gd name="connsiteY59" fmla="*/ 1828800 h 1873250"/>
              <a:gd name="connsiteX60" fmla="*/ 35391 w 6152161"/>
              <a:gd name="connsiteY60" fmla="*/ 1828800 h 1873250"/>
              <a:gd name="connsiteX0" fmla="*/ 35391 w 6152161"/>
              <a:gd name="connsiteY0" fmla="*/ 1662430 h 1706880"/>
              <a:gd name="connsiteX1" fmla="*/ 12531 w 6152161"/>
              <a:gd name="connsiteY1" fmla="*/ 572770 h 1706880"/>
              <a:gd name="connsiteX2" fmla="*/ 302091 w 6152161"/>
              <a:gd name="connsiteY2" fmla="*/ 763270 h 1706880"/>
              <a:gd name="connsiteX3" fmla="*/ 462111 w 6152161"/>
              <a:gd name="connsiteY3" fmla="*/ 748030 h 1706880"/>
              <a:gd name="connsiteX4" fmla="*/ 713571 w 6152161"/>
              <a:gd name="connsiteY4" fmla="*/ 580390 h 1706880"/>
              <a:gd name="connsiteX5" fmla="*/ 1010751 w 6152161"/>
              <a:gd name="connsiteY5" fmla="*/ 519430 h 1706880"/>
              <a:gd name="connsiteX6" fmla="*/ 1414611 w 6152161"/>
              <a:gd name="connsiteY6" fmla="*/ 504190 h 1706880"/>
              <a:gd name="connsiteX7" fmla="*/ 1666071 w 6152161"/>
              <a:gd name="connsiteY7" fmla="*/ 557530 h 1706880"/>
              <a:gd name="connsiteX8" fmla="*/ 1765131 w 6152161"/>
              <a:gd name="connsiteY8" fmla="*/ 519430 h 1706880"/>
              <a:gd name="connsiteX9" fmla="*/ 1978491 w 6152161"/>
              <a:gd name="connsiteY9" fmla="*/ 519430 h 1706880"/>
              <a:gd name="connsiteX10" fmla="*/ 2168991 w 6152161"/>
              <a:gd name="connsiteY10" fmla="*/ 542290 h 1706880"/>
              <a:gd name="connsiteX11" fmla="*/ 2290911 w 6152161"/>
              <a:gd name="connsiteY11" fmla="*/ 626110 h 1706880"/>
              <a:gd name="connsiteX12" fmla="*/ 2428071 w 6152161"/>
              <a:gd name="connsiteY12" fmla="*/ 656590 h 1706880"/>
              <a:gd name="connsiteX13" fmla="*/ 2519511 w 6152161"/>
              <a:gd name="connsiteY13" fmla="*/ 763270 h 1706880"/>
              <a:gd name="connsiteX14" fmla="*/ 2618571 w 6152161"/>
              <a:gd name="connsiteY14" fmla="*/ 770890 h 1706880"/>
              <a:gd name="connsiteX15" fmla="*/ 2633811 w 6152161"/>
              <a:gd name="connsiteY15" fmla="*/ 839470 h 1706880"/>
              <a:gd name="connsiteX16" fmla="*/ 2626191 w 6152161"/>
              <a:gd name="connsiteY16" fmla="*/ 946150 h 1706880"/>
              <a:gd name="connsiteX17" fmla="*/ 2710011 w 6152161"/>
              <a:gd name="connsiteY17" fmla="*/ 938530 h 1706880"/>
              <a:gd name="connsiteX18" fmla="*/ 2725251 w 6152161"/>
              <a:gd name="connsiteY18" fmla="*/ 991870 h 1706880"/>
              <a:gd name="connsiteX19" fmla="*/ 2839551 w 6152161"/>
              <a:gd name="connsiteY19" fmla="*/ 877570 h 1706880"/>
              <a:gd name="connsiteX20" fmla="*/ 3060531 w 6152161"/>
              <a:gd name="connsiteY20" fmla="*/ 877570 h 1706880"/>
              <a:gd name="connsiteX21" fmla="*/ 3098631 w 6152161"/>
              <a:gd name="connsiteY21" fmla="*/ 1037590 h 1706880"/>
              <a:gd name="connsiteX22" fmla="*/ 3167211 w 6152161"/>
              <a:gd name="connsiteY22" fmla="*/ 1022350 h 1706880"/>
              <a:gd name="connsiteX23" fmla="*/ 3372951 w 6152161"/>
              <a:gd name="connsiteY23" fmla="*/ 1098550 h 1706880"/>
              <a:gd name="connsiteX24" fmla="*/ 3563451 w 6152161"/>
              <a:gd name="connsiteY24" fmla="*/ 1205230 h 1706880"/>
              <a:gd name="connsiteX25" fmla="*/ 3609171 w 6152161"/>
              <a:gd name="connsiteY25" fmla="*/ 1395730 h 1706880"/>
              <a:gd name="connsiteX26" fmla="*/ 3731091 w 6152161"/>
              <a:gd name="connsiteY26" fmla="*/ 1456690 h 1706880"/>
              <a:gd name="connsiteX27" fmla="*/ 3891111 w 6152161"/>
              <a:gd name="connsiteY27" fmla="*/ 1464310 h 1706880"/>
              <a:gd name="connsiteX28" fmla="*/ 3952071 w 6152161"/>
              <a:gd name="connsiteY28" fmla="*/ 1593850 h 1706880"/>
              <a:gd name="connsiteX29" fmla="*/ 4043511 w 6152161"/>
              <a:gd name="connsiteY29" fmla="*/ 1548130 h 1706880"/>
              <a:gd name="connsiteX30" fmla="*/ 4020651 w 6152161"/>
              <a:gd name="connsiteY30" fmla="*/ 1289050 h 1706880"/>
              <a:gd name="connsiteX31" fmla="*/ 3967311 w 6152161"/>
              <a:gd name="connsiteY31" fmla="*/ 1083310 h 1706880"/>
              <a:gd name="connsiteX32" fmla="*/ 4058751 w 6152161"/>
              <a:gd name="connsiteY32" fmla="*/ 854710 h 1706880"/>
              <a:gd name="connsiteX33" fmla="*/ 4203531 w 6152161"/>
              <a:gd name="connsiteY33" fmla="*/ 709930 h 1706880"/>
              <a:gd name="connsiteX34" fmla="*/ 4386411 w 6152161"/>
              <a:gd name="connsiteY34" fmla="*/ 626110 h 1706880"/>
              <a:gd name="connsiteX35" fmla="*/ 4477851 w 6152161"/>
              <a:gd name="connsiteY35" fmla="*/ 572770 h 1706880"/>
              <a:gd name="connsiteX36" fmla="*/ 4363551 w 6152161"/>
              <a:gd name="connsiteY36" fmla="*/ 527050 h 1706880"/>
              <a:gd name="connsiteX37" fmla="*/ 4173051 w 6152161"/>
              <a:gd name="connsiteY37" fmla="*/ 534670 h 1706880"/>
              <a:gd name="connsiteX38" fmla="*/ 4157811 w 6152161"/>
              <a:gd name="connsiteY38" fmla="*/ 458470 h 1706880"/>
              <a:gd name="connsiteX39" fmla="*/ 3974931 w 6152161"/>
              <a:gd name="connsiteY39" fmla="*/ 466090 h 1706880"/>
              <a:gd name="connsiteX40" fmla="*/ 3853011 w 6152161"/>
              <a:gd name="connsiteY40" fmla="*/ 488950 h 1706880"/>
              <a:gd name="connsiteX41" fmla="*/ 3822531 w 6152161"/>
              <a:gd name="connsiteY41" fmla="*/ 412750 h 1706880"/>
              <a:gd name="connsiteX42" fmla="*/ 3929211 w 6152161"/>
              <a:gd name="connsiteY42" fmla="*/ 336550 h 1706880"/>
              <a:gd name="connsiteX43" fmla="*/ 4142571 w 6152161"/>
              <a:gd name="connsiteY43" fmla="*/ 306070 h 1706880"/>
              <a:gd name="connsiteX44" fmla="*/ 4218771 w 6152161"/>
              <a:gd name="connsiteY44" fmla="*/ 260350 h 1706880"/>
              <a:gd name="connsiteX45" fmla="*/ 4249251 w 6152161"/>
              <a:gd name="connsiteY45" fmla="*/ 168910 h 1706880"/>
              <a:gd name="connsiteX46" fmla="*/ 4317831 w 6152161"/>
              <a:gd name="connsiteY46" fmla="*/ 222250 h 1706880"/>
              <a:gd name="connsiteX47" fmla="*/ 4576911 w 6152161"/>
              <a:gd name="connsiteY47" fmla="*/ 123190 h 1706880"/>
              <a:gd name="connsiteX48" fmla="*/ 4660731 w 6152161"/>
              <a:gd name="connsiteY48" fmla="*/ 92710 h 1706880"/>
              <a:gd name="connsiteX49" fmla="*/ 4805511 w 6152161"/>
              <a:gd name="connsiteY49" fmla="*/ 115570 h 1706880"/>
              <a:gd name="connsiteX50" fmla="*/ 5003631 w 6152161"/>
              <a:gd name="connsiteY50" fmla="*/ 16510 h 1706880"/>
              <a:gd name="connsiteX51" fmla="*/ 5064591 w 6152161"/>
              <a:gd name="connsiteY51" fmla="*/ 16510 h 1706880"/>
              <a:gd name="connsiteX52" fmla="*/ 5156031 w 6152161"/>
              <a:gd name="connsiteY52" fmla="*/ 77470 h 1706880"/>
              <a:gd name="connsiteX53" fmla="*/ 5224611 w 6152161"/>
              <a:gd name="connsiteY53" fmla="*/ 39370 h 1706880"/>
              <a:gd name="connsiteX54" fmla="*/ 5445591 w 6152161"/>
              <a:gd name="connsiteY54" fmla="*/ 69850 h 1706880"/>
              <a:gd name="connsiteX55" fmla="*/ 5559891 w 6152161"/>
              <a:gd name="connsiteY55" fmla="*/ 92710 h 1706880"/>
              <a:gd name="connsiteX56" fmla="*/ 5643711 w 6152161"/>
              <a:gd name="connsiteY56" fmla="*/ 184150 h 1706880"/>
              <a:gd name="connsiteX57" fmla="*/ 5811351 w 6152161"/>
              <a:gd name="connsiteY57" fmla="*/ 107950 h 1706880"/>
              <a:gd name="connsiteX58" fmla="*/ 6123771 w 6152161"/>
              <a:gd name="connsiteY58" fmla="*/ 92710 h 1706880"/>
              <a:gd name="connsiteX59" fmla="*/ 6131391 w 6152161"/>
              <a:gd name="connsiteY59" fmla="*/ 1662430 h 1706880"/>
              <a:gd name="connsiteX60" fmla="*/ 35391 w 6152161"/>
              <a:gd name="connsiteY60" fmla="*/ 1662430 h 1706880"/>
              <a:gd name="connsiteX0" fmla="*/ 35391 w 6146496"/>
              <a:gd name="connsiteY0" fmla="*/ 1662430 h 1706880"/>
              <a:gd name="connsiteX1" fmla="*/ 12531 w 6146496"/>
              <a:gd name="connsiteY1" fmla="*/ 572770 h 1706880"/>
              <a:gd name="connsiteX2" fmla="*/ 302091 w 6146496"/>
              <a:gd name="connsiteY2" fmla="*/ 763270 h 1706880"/>
              <a:gd name="connsiteX3" fmla="*/ 462111 w 6146496"/>
              <a:gd name="connsiteY3" fmla="*/ 748030 h 1706880"/>
              <a:gd name="connsiteX4" fmla="*/ 713571 w 6146496"/>
              <a:gd name="connsiteY4" fmla="*/ 580390 h 1706880"/>
              <a:gd name="connsiteX5" fmla="*/ 1010751 w 6146496"/>
              <a:gd name="connsiteY5" fmla="*/ 519430 h 1706880"/>
              <a:gd name="connsiteX6" fmla="*/ 1414611 w 6146496"/>
              <a:gd name="connsiteY6" fmla="*/ 504190 h 1706880"/>
              <a:gd name="connsiteX7" fmla="*/ 1666071 w 6146496"/>
              <a:gd name="connsiteY7" fmla="*/ 557530 h 1706880"/>
              <a:gd name="connsiteX8" fmla="*/ 1765131 w 6146496"/>
              <a:gd name="connsiteY8" fmla="*/ 519430 h 1706880"/>
              <a:gd name="connsiteX9" fmla="*/ 1978491 w 6146496"/>
              <a:gd name="connsiteY9" fmla="*/ 519430 h 1706880"/>
              <a:gd name="connsiteX10" fmla="*/ 2168991 w 6146496"/>
              <a:gd name="connsiteY10" fmla="*/ 542290 h 1706880"/>
              <a:gd name="connsiteX11" fmla="*/ 2290911 w 6146496"/>
              <a:gd name="connsiteY11" fmla="*/ 626110 h 1706880"/>
              <a:gd name="connsiteX12" fmla="*/ 2428071 w 6146496"/>
              <a:gd name="connsiteY12" fmla="*/ 656590 h 1706880"/>
              <a:gd name="connsiteX13" fmla="*/ 2519511 w 6146496"/>
              <a:gd name="connsiteY13" fmla="*/ 763270 h 1706880"/>
              <a:gd name="connsiteX14" fmla="*/ 2618571 w 6146496"/>
              <a:gd name="connsiteY14" fmla="*/ 770890 h 1706880"/>
              <a:gd name="connsiteX15" fmla="*/ 2633811 w 6146496"/>
              <a:gd name="connsiteY15" fmla="*/ 839470 h 1706880"/>
              <a:gd name="connsiteX16" fmla="*/ 2626191 w 6146496"/>
              <a:gd name="connsiteY16" fmla="*/ 946150 h 1706880"/>
              <a:gd name="connsiteX17" fmla="*/ 2710011 w 6146496"/>
              <a:gd name="connsiteY17" fmla="*/ 938530 h 1706880"/>
              <a:gd name="connsiteX18" fmla="*/ 2725251 w 6146496"/>
              <a:gd name="connsiteY18" fmla="*/ 991870 h 1706880"/>
              <a:gd name="connsiteX19" fmla="*/ 2839551 w 6146496"/>
              <a:gd name="connsiteY19" fmla="*/ 877570 h 1706880"/>
              <a:gd name="connsiteX20" fmla="*/ 3060531 w 6146496"/>
              <a:gd name="connsiteY20" fmla="*/ 877570 h 1706880"/>
              <a:gd name="connsiteX21" fmla="*/ 3098631 w 6146496"/>
              <a:gd name="connsiteY21" fmla="*/ 1037590 h 1706880"/>
              <a:gd name="connsiteX22" fmla="*/ 3167211 w 6146496"/>
              <a:gd name="connsiteY22" fmla="*/ 1022350 h 1706880"/>
              <a:gd name="connsiteX23" fmla="*/ 3372951 w 6146496"/>
              <a:gd name="connsiteY23" fmla="*/ 1098550 h 1706880"/>
              <a:gd name="connsiteX24" fmla="*/ 3563451 w 6146496"/>
              <a:gd name="connsiteY24" fmla="*/ 1205230 h 1706880"/>
              <a:gd name="connsiteX25" fmla="*/ 3609171 w 6146496"/>
              <a:gd name="connsiteY25" fmla="*/ 1395730 h 1706880"/>
              <a:gd name="connsiteX26" fmla="*/ 3731091 w 6146496"/>
              <a:gd name="connsiteY26" fmla="*/ 1456690 h 1706880"/>
              <a:gd name="connsiteX27" fmla="*/ 3891111 w 6146496"/>
              <a:gd name="connsiteY27" fmla="*/ 1464310 h 1706880"/>
              <a:gd name="connsiteX28" fmla="*/ 3952071 w 6146496"/>
              <a:gd name="connsiteY28" fmla="*/ 1593850 h 1706880"/>
              <a:gd name="connsiteX29" fmla="*/ 4043511 w 6146496"/>
              <a:gd name="connsiteY29" fmla="*/ 1548130 h 1706880"/>
              <a:gd name="connsiteX30" fmla="*/ 4020651 w 6146496"/>
              <a:gd name="connsiteY30" fmla="*/ 1289050 h 1706880"/>
              <a:gd name="connsiteX31" fmla="*/ 3967311 w 6146496"/>
              <a:gd name="connsiteY31" fmla="*/ 1083310 h 1706880"/>
              <a:gd name="connsiteX32" fmla="*/ 4058751 w 6146496"/>
              <a:gd name="connsiteY32" fmla="*/ 854710 h 1706880"/>
              <a:gd name="connsiteX33" fmla="*/ 4203531 w 6146496"/>
              <a:gd name="connsiteY33" fmla="*/ 709930 h 1706880"/>
              <a:gd name="connsiteX34" fmla="*/ 4386411 w 6146496"/>
              <a:gd name="connsiteY34" fmla="*/ 626110 h 1706880"/>
              <a:gd name="connsiteX35" fmla="*/ 4477851 w 6146496"/>
              <a:gd name="connsiteY35" fmla="*/ 572770 h 1706880"/>
              <a:gd name="connsiteX36" fmla="*/ 4363551 w 6146496"/>
              <a:gd name="connsiteY36" fmla="*/ 527050 h 1706880"/>
              <a:gd name="connsiteX37" fmla="*/ 4173051 w 6146496"/>
              <a:gd name="connsiteY37" fmla="*/ 534670 h 1706880"/>
              <a:gd name="connsiteX38" fmla="*/ 4157811 w 6146496"/>
              <a:gd name="connsiteY38" fmla="*/ 458470 h 1706880"/>
              <a:gd name="connsiteX39" fmla="*/ 3974931 w 6146496"/>
              <a:gd name="connsiteY39" fmla="*/ 466090 h 1706880"/>
              <a:gd name="connsiteX40" fmla="*/ 3853011 w 6146496"/>
              <a:gd name="connsiteY40" fmla="*/ 488950 h 1706880"/>
              <a:gd name="connsiteX41" fmla="*/ 3822531 w 6146496"/>
              <a:gd name="connsiteY41" fmla="*/ 412750 h 1706880"/>
              <a:gd name="connsiteX42" fmla="*/ 3929211 w 6146496"/>
              <a:gd name="connsiteY42" fmla="*/ 336550 h 1706880"/>
              <a:gd name="connsiteX43" fmla="*/ 4142571 w 6146496"/>
              <a:gd name="connsiteY43" fmla="*/ 306070 h 1706880"/>
              <a:gd name="connsiteX44" fmla="*/ 4218771 w 6146496"/>
              <a:gd name="connsiteY44" fmla="*/ 260350 h 1706880"/>
              <a:gd name="connsiteX45" fmla="*/ 4249251 w 6146496"/>
              <a:gd name="connsiteY45" fmla="*/ 168910 h 1706880"/>
              <a:gd name="connsiteX46" fmla="*/ 4317831 w 6146496"/>
              <a:gd name="connsiteY46" fmla="*/ 222250 h 1706880"/>
              <a:gd name="connsiteX47" fmla="*/ 4576911 w 6146496"/>
              <a:gd name="connsiteY47" fmla="*/ 123190 h 1706880"/>
              <a:gd name="connsiteX48" fmla="*/ 4660731 w 6146496"/>
              <a:gd name="connsiteY48" fmla="*/ 92710 h 1706880"/>
              <a:gd name="connsiteX49" fmla="*/ 4805511 w 6146496"/>
              <a:gd name="connsiteY49" fmla="*/ 115570 h 1706880"/>
              <a:gd name="connsiteX50" fmla="*/ 5003631 w 6146496"/>
              <a:gd name="connsiteY50" fmla="*/ 16510 h 1706880"/>
              <a:gd name="connsiteX51" fmla="*/ 5064591 w 6146496"/>
              <a:gd name="connsiteY51" fmla="*/ 16510 h 1706880"/>
              <a:gd name="connsiteX52" fmla="*/ 5156031 w 6146496"/>
              <a:gd name="connsiteY52" fmla="*/ 77470 h 1706880"/>
              <a:gd name="connsiteX53" fmla="*/ 5224611 w 6146496"/>
              <a:gd name="connsiteY53" fmla="*/ 39370 h 1706880"/>
              <a:gd name="connsiteX54" fmla="*/ 5445591 w 6146496"/>
              <a:gd name="connsiteY54" fmla="*/ 69850 h 1706880"/>
              <a:gd name="connsiteX55" fmla="*/ 5559891 w 6146496"/>
              <a:gd name="connsiteY55" fmla="*/ 92710 h 1706880"/>
              <a:gd name="connsiteX56" fmla="*/ 5643711 w 6146496"/>
              <a:gd name="connsiteY56" fmla="*/ 184150 h 1706880"/>
              <a:gd name="connsiteX57" fmla="*/ 5811351 w 6146496"/>
              <a:gd name="connsiteY57" fmla="*/ 107950 h 1706880"/>
              <a:gd name="connsiteX58" fmla="*/ 6123771 w 6146496"/>
              <a:gd name="connsiteY58" fmla="*/ 92710 h 1706880"/>
              <a:gd name="connsiteX59" fmla="*/ 6131391 w 6146496"/>
              <a:gd name="connsiteY59" fmla="*/ 1662430 h 1706880"/>
              <a:gd name="connsiteX60" fmla="*/ 35391 w 6146496"/>
              <a:gd name="connsiteY60" fmla="*/ 1662430 h 170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146496" h="1706880">
                <a:moveTo>
                  <a:pt x="35391" y="1662430"/>
                </a:moveTo>
                <a:cubicBezTo>
                  <a:pt x="77936" y="1706880"/>
                  <a:pt x="0" y="766462"/>
                  <a:pt x="12531" y="572770"/>
                </a:cubicBezTo>
                <a:cubicBezTo>
                  <a:pt x="124864" y="703434"/>
                  <a:pt x="227161" y="734060"/>
                  <a:pt x="302091" y="763270"/>
                </a:cubicBezTo>
                <a:cubicBezTo>
                  <a:pt x="377021" y="792480"/>
                  <a:pt x="393531" y="778510"/>
                  <a:pt x="462111" y="748030"/>
                </a:cubicBezTo>
                <a:cubicBezTo>
                  <a:pt x="530691" y="717550"/>
                  <a:pt x="622131" y="618490"/>
                  <a:pt x="713571" y="580390"/>
                </a:cubicBezTo>
                <a:cubicBezTo>
                  <a:pt x="805011" y="542290"/>
                  <a:pt x="893911" y="532130"/>
                  <a:pt x="1010751" y="519430"/>
                </a:cubicBezTo>
                <a:cubicBezTo>
                  <a:pt x="1127591" y="506730"/>
                  <a:pt x="1305391" y="497840"/>
                  <a:pt x="1414611" y="504190"/>
                </a:cubicBezTo>
                <a:cubicBezTo>
                  <a:pt x="1523831" y="510540"/>
                  <a:pt x="1607651" y="554990"/>
                  <a:pt x="1666071" y="557530"/>
                </a:cubicBezTo>
                <a:cubicBezTo>
                  <a:pt x="1724491" y="560070"/>
                  <a:pt x="1713061" y="525780"/>
                  <a:pt x="1765131" y="519430"/>
                </a:cubicBezTo>
                <a:cubicBezTo>
                  <a:pt x="1817201" y="513080"/>
                  <a:pt x="1911181" y="515620"/>
                  <a:pt x="1978491" y="519430"/>
                </a:cubicBezTo>
                <a:cubicBezTo>
                  <a:pt x="2045801" y="523240"/>
                  <a:pt x="2116921" y="524510"/>
                  <a:pt x="2168991" y="542290"/>
                </a:cubicBezTo>
                <a:cubicBezTo>
                  <a:pt x="2221061" y="560070"/>
                  <a:pt x="2247731" y="607060"/>
                  <a:pt x="2290911" y="626110"/>
                </a:cubicBezTo>
                <a:cubicBezTo>
                  <a:pt x="2334091" y="645160"/>
                  <a:pt x="2389971" y="633730"/>
                  <a:pt x="2428071" y="656590"/>
                </a:cubicBezTo>
                <a:cubicBezTo>
                  <a:pt x="2466171" y="679450"/>
                  <a:pt x="2487761" y="744220"/>
                  <a:pt x="2519511" y="763270"/>
                </a:cubicBezTo>
                <a:cubicBezTo>
                  <a:pt x="2551261" y="782320"/>
                  <a:pt x="2599521" y="758190"/>
                  <a:pt x="2618571" y="770890"/>
                </a:cubicBezTo>
                <a:cubicBezTo>
                  <a:pt x="2637621" y="783590"/>
                  <a:pt x="2632541" y="810260"/>
                  <a:pt x="2633811" y="839470"/>
                </a:cubicBezTo>
                <a:cubicBezTo>
                  <a:pt x="2635081" y="868680"/>
                  <a:pt x="2613491" y="929640"/>
                  <a:pt x="2626191" y="946150"/>
                </a:cubicBezTo>
                <a:cubicBezTo>
                  <a:pt x="2638891" y="962660"/>
                  <a:pt x="2693501" y="930910"/>
                  <a:pt x="2710011" y="938530"/>
                </a:cubicBezTo>
                <a:cubicBezTo>
                  <a:pt x="2726521" y="946150"/>
                  <a:pt x="2703661" y="1002030"/>
                  <a:pt x="2725251" y="991870"/>
                </a:cubicBezTo>
                <a:cubicBezTo>
                  <a:pt x="2746841" y="981710"/>
                  <a:pt x="2783671" y="896620"/>
                  <a:pt x="2839551" y="877570"/>
                </a:cubicBezTo>
                <a:cubicBezTo>
                  <a:pt x="2895431" y="858520"/>
                  <a:pt x="3017351" y="850900"/>
                  <a:pt x="3060531" y="877570"/>
                </a:cubicBezTo>
                <a:cubicBezTo>
                  <a:pt x="3103711" y="904240"/>
                  <a:pt x="3080851" y="1013460"/>
                  <a:pt x="3098631" y="1037590"/>
                </a:cubicBezTo>
                <a:cubicBezTo>
                  <a:pt x="3116411" y="1061720"/>
                  <a:pt x="3121491" y="1012190"/>
                  <a:pt x="3167211" y="1022350"/>
                </a:cubicBezTo>
                <a:cubicBezTo>
                  <a:pt x="3212931" y="1032510"/>
                  <a:pt x="3306911" y="1068070"/>
                  <a:pt x="3372951" y="1098550"/>
                </a:cubicBezTo>
                <a:cubicBezTo>
                  <a:pt x="3438991" y="1129030"/>
                  <a:pt x="3524081" y="1155700"/>
                  <a:pt x="3563451" y="1205230"/>
                </a:cubicBezTo>
                <a:cubicBezTo>
                  <a:pt x="3602821" y="1254760"/>
                  <a:pt x="3581231" y="1353820"/>
                  <a:pt x="3609171" y="1395730"/>
                </a:cubicBezTo>
                <a:cubicBezTo>
                  <a:pt x="3637111" y="1437640"/>
                  <a:pt x="3684101" y="1445260"/>
                  <a:pt x="3731091" y="1456690"/>
                </a:cubicBezTo>
                <a:cubicBezTo>
                  <a:pt x="3778081" y="1468120"/>
                  <a:pt x="3854281" y="1441450"/>
                  <a:pt x="3891111" y="1464310"/>
                </a:cubicBezTo>
                <a:cubicBezTo>
                  <a:pt x="3927941" y="1487170"/>
                  <a:pt x="3926671" y="1579880"/>
                  <a:pt x="3952071" y="1593850"/>
                </a:cubicBezTo>
                <a:cubicBezTo>
                  <a:pt x="3977471" y="1607820"/>
                  <a:pt x="4032081" y="1598930"/>
                  <a:pt x="4043511" y="1548130"/>
                </a:cubicBezTo>
                <a:cubicBezTo>
                  <a:pt x="4054941" y="1497330"/>
                  <a:pt x="4033351" y="1366520"/>
                  <a:pt x="4020651" y="1289050"/>
                </a:cubicBezTo>
                <a:cubicBezTo>
                  <a:pt x="4007951" y="1211580"/>
                  <a:pt x="3960961" y="1155700"/>
                  <a:pt x="3967311" y="1083310"/>
                </a:cubicBezTo>
                <a:cubicBezTo>
                  <a:pt x="3973661" y="1010920"/>
                  <a:pt x="4019381" y="916940"/>
                  <a:pt x="4058751" y="854710"/>
                </a:cubicBezTo>
                <a:cubicBezTo>
                  <a:pt x="4098121" y="792480"/>
                  <a:pt x="4148921" y="748030"/>
                  <a:pt x="4203531" y="709930"/>
                </a:cubicBezTo>
                <a:cubicBezTo>
                  <a:pt x="4258141" y="671830"/>
                  <a:pt x="4340691" y="648970"/>
                  <a:pt x="4386411" y="626110"/>
                </a:cubicBezTo>
                <a:cubicBezTo>
                  <a:pt x="4432131" y="603250"/>
                  <a:pt x="4481661" y="589280"/>
                  <a:pt x="4477851" y="572770"/>
                </a:cubicBezTo>
                <a:cubicBezTo>
                  <a:pt x="4474041" y="556260"/>
                  <a:pt x="4414351" y="533400"/>
                  <a:pt x="4363551" y="527050"/>
                </a:cubicBezTo>
                <a:cubicBezTo>
                  <a:pt x="4312751" y="520700"/>
                  <a:pt x="4207341" y="546100"/>
                  <a:pt x="4173051" y="534670"/>
                </a:cubicBezTo>
                <a:cubicBezTo>
                  <a:pt x="4138761" y="523240"/>
                  <a:pt x="4190831" y="469900"/>
                  <a:pt x="4157811" y="458470"/>
                </a:cubicBezTo>
                <a:cubicBezTo>
                  <a:pt x="4124791" y="447040"/>
                  <a:pt x="4025731" y="461010"/>
                  <a:pt x="3974931" y="466090"/>
                </a:cubicBezTo>
                <a:cubicBezTo>
                  <a:pt x="3924131" y="471170"/>
                  <a:pt x="3878411" y="497840"/>
                  <a:pt x="3853011" y="488950"/>
                </a:cubicBezTo>
                <a:cubicBezTo>
                  <a:pt x="3827611" y="480060"/>
                  <a:pt x="3809831" y="438150"/>
                  <a:pt x="3822531" y="412750"/>
                </a:cubicBezTo>
                <a:cubicBezTo>
                  <a:pt x="3835231" y="387350"/>
                  <a:pt x="3875871" y="354330"/>
                  <a:pt x="3929211" y="336550"/>
                </a:cubicBezTo>
                <a:cubicBezTo>
                  <a:pt x="3982551" y="318770"/>
                  <a:pt x="4094311" y="318770"/>
                  <a:pt x="4142571" y="306070"/>
                </a:cubicBezTo>
                <a:cubicBezTo>
                  <a:pt x="4190831" y="293370"/>
                  <a:pt x="4200991" y="283210"/>
                  <a:pt x="4218771" y="260350"/>
                </a:cubicBezTo>
                <a:cubicBezTo>
                  <a:pt x="4236551" y="237490"/>
                  <a:pt x="4232741" y="175260"/>
                  <a:pt x="4249251" y="168910"/>
                </a:cubicBezTo>
                <a:cubicBezTo>
                  <a:pt x="4265761" y="162560"/>
                  <a:pt x="4263221" y="229870"/>
                  <a:pt x="4317831" y="222250"/>
                </a:cubicBezTo>
                <a:cubicBezTo>
                  <a:pt x="4372441" y="214630"/>
                  <a:pt x="4519761" y="144780"/>
                  <a:pt x="4576911" y="123190"/>
                </a:cubicBezTo>
                <a:cubicBezTo>
                  <a:pt x="4634061" y="101600"/>
                  <a:pt x="4622631" y="93980"/>
                  <a:pt x="4660731" y="92710"/>
                </a:cubicBezTo>
                <a:cubicBezTo>
                  <a:pt x="4698831" y="91440"/>
                  <a:pt x="4748361" y="128270"/>
                  <a:pt x="4805511" y="115570"/>
                </a:cubicBezTo>
                <a:cubicBezTo>
                  <a:pt x="4862661" y="102870"/>
                  <a:pt x="4960451" y="33020"/>
                  <a:pt x="5003631" y="16510"/>
                </a:cubicBezTo>
                <a:cubicBezTo>
                  <a:pt x="5046811" y="0"/>
                  <a:pt x="5039191" y="6350"/>
                  <a:pt x="5064591" y="16510"/>
                </a:cubicBezTo>
                <a:cubicBezTo>
                  <a:pt x="5089991" y="26670"/>
                  <a:pt x="5129361" y="73660"/>
                  <a:pt x="5156031" y="77470"/>
                </a:cubicBezTo>
                <a:cubicBezTo>
                  <a:pt x="5182701" y="81280"/>
                  <a:pt x="5176351" y="40640"/>
                  <a:pt x="5224611" y="39370"/>
                </a:cubicBezTo>
                <a:cubicBezTo>
                  <a:pt x="5272871" y="38100"/>
                  <a:pt x="5389711" y="60960"/>
                  <a:pt x="5445591" y="69850"/>
                </a:cubicBezTo>
                <a:cubicBezTo>
                  <a:pt x="5501471" y="78740"/>
                  <a:pt x="5526871" y="73660"/>
                  <a:pt x="5559891" y="92710"/>
                </a:cubicBezTo>
                <a:cubicBezTo>
                  <a:pt x="5592911" y="111760"/>
                  <a:pt x="5601801" y="181610"/>
                  <a:pt x="5643711" y="184150"/>
                </a:cubicBezTo>
                <a:cubicBezTo>
                  <a:pt x="5685621" y="186690"/>
                  <a:pt x="5731341" y="123190"/>
                  <a:pt x="5811351" y="107950"/>
                </a:cubicBezTo>
                <a:cubicBezTo>
                  <a:pt x="5891361" y="92710"/>
                  <a:pt x="5943656" y="32559"/>
                  <a:pt x="6123771" y="92710"/>
                </a:cubicBezTo>
                <a:cubicBezTo>
                  <a:pt x="6122490" y="598597"/>
                  <a:pt x="6146496" y="1446272"/>
                  <a:pt x="6131391" y="1662430"/>
                </a:cubicBezTo>
                <a:lnTo>
                  <a:pt x="35391" y="1662430"/>
                </a:lnTo>
                <a:close/>
              </a:path>
            </a:pathLst>
          </a:custGeom>
          <a:solidFill>
            <a:schemeClr val="accent1">
              <a:lumMod val="40000"/>
              <a:lumOff val="60000"/>
            </a:schemeClr>
          </a:solidFill>
          <a:ln w="38100">
            <a:no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nvSpPr>
        <p:spPr>
          <a:xfrm>
            <a:off x="1524000" y="4800600"/>
            <a:ext cx="6096000" cy="1607820"/>
          </a:xfrm>
          <a:custGeom>
            <a:avLst/>
            <a:gdLst>
              <a:gd name="connsiteX0" fmla="*/ 0 w 6096000"/>
              <a:gd name="connsiteY0" fmla="*/ 519430 h 1607820"/>
              <a:gd name="connsiteX1" fmla="*/ 129540 w 6096000"/>
              <a:gd name="connsiteY1" fmla="*/ 648970 h 1607820"/>
              <a:gd name="connsiteX2" fmla="*/ 266700 w 6096000"/>
              <a:gd name="connsiteY2" fmla="*/ 763270 h 1607820"/>
              <a:gd name="connsiteX3" fmla="*/ 426720 w 6096000"/>
              <a:gd name="connsiteY3" fmla="*/ 748030 h 1607820"/>
              <a:gd name="connsiteX4" fmla="*/ 678180 w 6096000"/>
              <a:gd name="connsiteY4" fmla="*/ 580390 h 1607820"/>
              <a:gd name="connsiteX5" fmla="*/ 975360 w 6096000"/>
              <a:gd name="connsiteY5" fmla="*/ 519430 h 1607820"/>
              <a:gd name="connsiteX6" fmla="*/ 1379220 w 6096000"/>
              <a:gd name="connsiteY6" fmla="*/ 504190 h 1607820"/>
              <a:gd name="connsiteX7" fmla="*/ 1630680 w 6096000"/>
              <a:gd name="connsiteY7" fmla="*/ 557530 h 1607820"/>
              <a:gd name="connsiteX8" fmla="*/ 1729740 w 6096000"/>
              <a:gd name="connsiteY8" fmla="*/ 519430 h 1607820"/>
              <a:gd name="connsiteX9" fmla="*/ 1943100 w 6096000"/>
              <a:gd name="connsiteY9" fmla="*/ 519430 h 1607820"/>
              <a:gd name="connsiteX10" fmla="*/ 2133600 w 6096000"/>
              <a:gd name="connsiteY10" fmla="*/ 542290 h 1607820"/>
              <a:gd name="connsiteX11" fmla="*/ 2255520 w 6096000"/>
              <a:gd name="connsiteY11" fmla="*/ 626110 h 1607820"/>
              <a:gd name="connsiteX12" fmla="*/ 2392680 w 6096000"/>
              <a:gd name="connsiteY12" fmla="*/ 656590 h 1607820"/>
              <a:gd name="connsiteX13" fmla="*/ 2484120 w 6096000"/>
              <a:gd name="connsiteY13" fmla="*/ 763270 h 1607820"/>
              <a:gd name="connsiteX14" fmla="*/ 2583180 w 6096000"/>
              <a:gd name="connsiteY14" fmla="*/ 770890 h 1607820"/>
              <a:gd name="connsiteX15" fmla="*/ 2598420 w 6096000"/>
              <a:gd name="connsiteY15" fmla="*/ 839470 h 1607820"/>
              <a:gd name="connsiteX16" fmla="*/ 2590800 w 6096000"/>
              <a:gd name="connsiteY16" fmla="*/ 946150 h 1607820"/>
              <a:gd name="connsiteX17" fmla="*/ 2674620 w 6096000"/>
              <a:gd name="connsiteY17" fmla="*/ 938530 h 1607820"/>
              <a:gd name="connsiteX18" fmla="*/ 2689860 w 6096000"/>
              <a:gd name="connsiteY18" fmla="*/ 991870 h 1607820"/>
              <a:gd name="connsiteX19" fmla="*/ 2804160 w 6096000"/>
              <a:gd name="connsiteY19" fmla="*/ 877570 h 1607820"/>
              <a:gd name="connsiteX20" fmla="*/ 3025140 w 6096000"/>
              <a:gd name="connsiteY20" fmla="*/ 877570 h 1607820"/>
              <a:gd name="connsiteX21" fmla="*/ 3063240 w 6096000"/>
              <a:gd name="connsiteY21" fmla="*/ 1037590 h 1607820"/>
              <a:gd name="connsiteX22" fmla="*/ 3131820 w 6096000"/>
              <a:gd name="connsiteY22" fmla="*/ 1022350 h 1607820"/>
              <a:gd name="connsiteX23" fmla="*/ 3337560 w 6096000"/>
              <a:gd name="connsiteY23" fmla="*/ 1098550 h 1607820"/>
              <a:gd name="connsiteX24" fmla="*/ 3528060 w 6096000"/>
              <a:gd name="connsiteY24" fmla="*/ 1205230 h 1607820"/>
              <a:gd name="connsiteX25" fmla="*/ 3573780 w 6096000"/>
              <a:gd name="connsiteY25" fmla="*/ 1395730 h 1607820"/>
              <a:gd name="connsiteX26" fmla="*/ 3695700 w 6096000"/>
              <a:gd name="connsiteY26" fmla="*/ 1456690 h 1607820"/>
              <a:gd name="connsiteX27" fmla="*/ 3855720 w 6096000"/>
              <a:gd name="connsiteY27" fmla="*/ 1464310 h 1607820"/>
              <a:gd name="connsiteX28" fmla="*/ 3916680 w 6096000"/>
              <a:gd name="connsiteY28" fmla="*/ 1593850 h 1607820"/>
              <a:gd name="connsiteX29" fmla="*/ 4008120 w 6096000"/>
              <a:gd name="connsiteY29" fmla="*/ 1548130 h 1607820"/>
              <a:gd name="connsiteX30" fmla="*/ 3985260 w 6096000"/>
              <a:gd name="connsiteY30" fmla="*/ 1289050 h 1607820"/>
              <a:gd name="connsiteX31" fmla="*/ 3931920 w 6096000"/>
              <a:gd name="connsiteY31" fmla="*/ 1083310 h 1607820"/>
              <a:gd name="connsiteX32" fmla="*/ 4023360 w 6096000"/>
              <a:gd name="connsiteY32" fmla="*/ 854710 h 1607820"/>
              <a:gd name="connsiteX33" fmla="*/ 4168140 w 6096000"/>
              <a:gd name="connsiteY33" fmla="*/ 709930 h 1607820"/>
              <a:gd name="connsiteX34" fmla="*/ 4351020 w 6096000"/>
              <a:gd name="connsiteY34" fmla="*/ 626110 h 1607820"/>
              <a:gd name="connsiteX35" fmla="*/ 4442460 w 6096000"/>
              <a:gd name="connsiteY35" fmla="*/ 572770 h 1607820"/>
              <a:gd name="connsiteX36" fmla="*/ 4328160 w 6096000"/>
              <a:gd name="connsiteY36" fmla="*/ 527050 h 1607820"/>
              <a:gd name="connsiteX37" fmla="*/ 4137660 w 6096000"/>
              <a:gd name="connsiteY37" fmla="*/ 534670 h 1607820"/>
              <a:gd name="connsiteX38" fmla="*/ 4122420 w 6096000"/>
              <a:gd name="connsiteY38" fmla="*/ 458470 h 1607820"/>
              <a:gd name="connsiteX39" fmla="*/ 3939540 w 6096000"/>
              <a:gd name="connsiteY39" fmla="*/ 466090 h 1607820"/>
              <a:gd name="connsiteX40" fmla="*/ 3817620 w 6096000"/>
              <a:gd name="connsiteY40" fmla="*/ 488950 h 1607820"/>
              <a:gd name="connsiteX41" fmla="*/ 3787140 w 6096000"/>
              <a:gd name="connsiteY41" fmla="*/ 412750 h 1607820"/>
              <a:gd name="connsiteX42" fmla="*/ 3893820 w 6096000"/>
              <a:gd name="connsiteY42" fmla="*/ 336550 h 1607820"/>
              <a:gd name="connsiteX43" fmla="*/ 4107180 w 6096000"/>
              <a:gd name="connsiteY43" fmla="*/ 306070 h 1607820"/>
              <a:gd name="connsiteX44" fmla="*/ 4183380 w 6096000"/>
              <a:gd name="connsiteY44" fmla="*/ 260350 h 1607820"/>
              <a:gd name="connsiteX45" fmla="*/ 4213860 w 6096000"/>
              <a:gd name="connsiteY45" fmla="*/ 168910 h 1607820"/>
              <a:gd name="connsiteX46" fmla="*/ 4282440 w 6096000"/>
              <a:gd name="connsiteY46" fmla="*/ 222250 h 1607820"/>
              <a:gd name="connsiteX47" fmla="*/ 4541520 w 6096000"/>
              <a:gd name="connsiteY47" fmla="*/ 123190 h 1607820"/>
              <a:gd name="connsiteX48" fmla="*/ 4625340 w 6096000"/>
              <a:gd name="connsiteY48" fmla="*/ 92710 h 1607820"/>
              <a:gd name="connsiteX49" fmla="*/ 4770120 w 6096000"/>
              <a:gd name="connsiteY49" fmla="*/ 115570 h 1607820"/>
              <a:gd name="connsiteX50" fmla="*/ 4968240 w 6096000"/>
              <a:gd name="connsiteY50" fmla="*/ 16510 h 1607820"/>
              <a:gd name="connsiteX51" fmla="*/ 5029200 w 6096000"/>
              <a:gd name="connsiteY51" fmla="*/ 16510 h 1607820"/>
              <a:gd name="connsiteX52" fmla="*/ 5120640 w 6096000"/>
              <a:gd name="connsiteY52" fmla="*/ 77470 h 1607820"/>
              <a:gd name="connsiteX53" fmla="*/ 5189220 w 6096000"/>
              <a:gd name="connsiteY53" fmla="*/ 39370 h 1607820"/>
              <a:gd name="connsiteX54" fmla="*/ 5410200 w 6096000"/>
              <a:gd name="connsiteY54" fmla="*/ 69850 h 1607820"/>
              <a:gd name="connsiteX55" fmla="*/ 5524500 w 6096000"/>
              <a:gd name="connsiteY55" fmla="*/ 92710 h 1607820"/>
              <a:gd name="connsiteX56" fmla="*/ 5608320 w 6096000"/>
              <a:gd name="connsiteY56" fmla="*/ 184150 h 1607820"/>
              <a:gd name="connsiteX57" fmla="*/ 5775960 w 6096000"/>
              <a:gd name="connsiteY57" fmla="*/ 107950 h 1607820"/>
              <a:gd name="connsiteX58" fmla="*/ 5859780 w 6096000"/>
              <a:gd name="connsiteY58" fmla="*/ 16510 h 1607820"/>
              <a:gd name="connsiteX59" fmla="*/ 6096000 w 6096000"/>
              <a:gd name="connsiteY59" fmla="*/ 62230 h 160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96000" h="1607820">
                <a:moveTo>
                  <a:pt x="0" y="519430"/>
                </a:moveTo>
                <a:cubicBezTo>
                  <a:pt x="42545" y="563880"/>
                  <a:pt x="85090" y="608330"/>
                  <a:pt x="129540" y="648970"/>
                </a:cubicBezTo>
                <a:cubicBezTo>
                  <a:pt x="173990" y="689610"/>
                  <a:pt x="217170" y="746760"/>
                  <a:pt x="266700" y="763270"/>
                </a:cubicBezTo>
                <a:cubicBezTo>
                  <a:pt x="316230" y="779780"/>
                  <a:pt x="358140" y="778510"/>
                  <a:pt x="426720" y="748030"/>
                </a:cubicBezTo>
                <a:cubicBezTo>
                  <a:pt x="495300" y="717550"/>
                  <a:pt x="586740" y="618490"/>
                  <a:pt x="678180" y="580390"/>
                </a:cubicBezTo>
                <a:cubicBezTo>
                  <a:pt x="769620" y="542290"/>
                  <a:pt x="858520" y="532130"/>
                  <a:pt x="975360" y="519430"/>
                </a:cubicBezTo>
                <a:cubicBezTo>
                  <a:pt x="1092200" y="506730"/>
                  <a:pt x="1270000" y="497840"/>
                  <a:pt x="1379220" y="504190"/>
                </a:cubicBezTo>
                <a:cubicBezTo>
                  <a:pt x="1488440" y="510540"/>
                  <a:pt x="1572260" y="554990"/>
                  <a:pt x="1630680" y="557530"/>
                </a:cubicBezTo>
                <a:cubicBezTo>
                  <a:pt x="1689100" y="560070"/>
                  <a:pt x="1677670" y="525780"/>
                  <a:pt x="1729740" y="519430"/>
                </a:cubicBezTo>
                <a:cubicBezTo>
                  <a:pt x="1781810" y="513080"/>
                  <a:pt x="1875790" y="515620"/>
                  <a:pt x="1943100" y="519430"/>
                </a:cubicBezTo>
                <a:cubicBezTo>
                  <a:pt x="2010410" y="523240"/>
                  <a:pt x="2081530" y="524510"/>
                  <a:pt x="2133600" y="542290"/>
                </a:cubicBezTo>
                <a:cubicBezTo>
                  <a:pt x="2185670" y="560070"/>
                  <a:pt x="2212340" y="607060"/>
                  <a:pt x="2255520" y="626110"/>
                </a:cubicBezTo>
                <a:cubicBezTo>
                  <a:pt x="2298700" y="645160"/>
                  <a:pt x="2354580" y="633730"/>
                  <a:pt x="2392680" y="656590"/>
                </a:cubicBezTo>
                <a:cubicBezTo>
                  <a:pt x="2430780" y="679450"/>
                  <a:pt x="2452370" y="744220"/>
                  <a:pt x="2484120" y="763270"/>
                </a:cubicBezTo>
                <a:cubicBezTo>
                  <a:pt x="2515870" y="782320"/>
                  <a:pt x="2564130" y="758190"/>
                  <a:pt x="2583180" y="770890"/>
                </a:cubicBezTo>
                <a:cubicBezTo>
                  <a:pt x="2602230" y="783590"/>
                  <a:pt x="2597150" y="810260"/>
                  <a:pt x="2598420" y="839470"/>
                </a:cubicBezTo>
                <a:cubicBezTo>
                  <a:pt x="2599690" y="868680"/>
                  <a:pt x="2578100" y="929640"/>
                  <a:pt x="2590800" y="946150"/>
                </a:cubicBezTo>
                <a:cubicBezTo>
                  <a:pt x="2603500" y="962660"/>
                  <a:pt x="2658110" y="930910"/>
                  <a:pt x="2674620" y="938530"/>
                </a:cubicBezTo>
                <a:cubicBezTo>
                  <a:pt x="2691130" y="946150"/>
                  <a:pt x="2668270" y="1002030"/>
                  <a:pt x="2689860" y="991870"/>
                </a:cubicBezTo>
                <a:cubicBezTo>
                  <a:pt x="2711450" y="981710"/>
                  <a:pt x="2748280" y="896620"/>
                  <a:pt x="2804160" y="877570"/>
                </a:cubicBezTo>
                <a:cubicBezTo>
                  <a:pt x="2860040" y="858520"/>
                  <a:pt x="2981960" y="850900"/>
                  <a:pt x="3025140" y="877570"/>
                </a:cubicBezTo>
                <a:cubicBezTo>
                  <a:pt x="3068320" y="904240"/>
                  <a:pt x="3045460" y="1013460"/>
                  <a:pt x="3063240" y="1037590"/>
                </a:cubicBezTo>
                <a:cubicBezTo>
                  <a:pt x="3081020" y="1061720"/>
                  <a:pt x="3086100" y="1012190"/>
                  <a:pt x="3131820" y="1022350"/>
                </a:cubicBezTo>
                <a:cubicBezTo>
                  <a:pt x="3177540" y="1032510"/>
                  <a:pt x="3271520" y="1068070"/>
                  <a:pt x="3337560" y="1098550"/>
                </a:cubicBezTo>
                <a:cubicBezTo>
                  <a:pt x="3403600" y="1129030"/>
                  <a:pt x="3488690" y="1155700"/>
                  <a:pt x="3528060" y="1205230"/>
                </a:cubicBezTo>
                <a:cubicBezTo>
                  <a:pt x="3567430" y="1254760"/>
                  <a:pt x="3545840" y="1353820"/>
                  <a:pt x="3573780" y="1395730"/>
                </a:cubicBezTo>
                <a:cubicBezTo>
                  <a:pt x="3601720" y="1437640"/>
                  <a:pt x="3648710" y="1445260"/>
                  <a:pt x="3695700" y="1456690"/>
                </a:cubicBezTo>
                <a:cubicBezTo>
                  <a:pt x="3742690" y="1468120"/>
                  <a:pt x="3818890" y="1441450"/>
                  <a:pt x="3855720" y="1464310"/>
                </a:cubicBezTo>
                <a:cubicBezTo>
                  <a:pt x="3892550" y="1487170"/>
                  <a:pt x="3891280" y="1579880"/>
                  <a:pt x="3916680" y="1593850"/>
                </a:cubicBezTo>
                <a:cubicBezTo>
                  <a:pt x="3942080" y="1607820"/>
                  <a:pt x="3996690" y="1598930"/>
                  <a:pt x="4008120" y="1548130"/>
                </a:cubicBezTo>
                <a:cubicBezTo>
                  <a:pt x="4019550" y="1497330"/>
                  <a:pt x="3997960" y="1366520"/>
                  <a:pt x="3985260" y="1289050"/>
                </a:cubicBezTo>
                <a:cubicBezTo>
                  <a:pt x="3972560" y="1211580"/>
                  <a:pt x="3925570" y="1155700"/>
                  <a:pt x="3931920" y="1083310"/>
                </a:cubicBezTo>
                <a:cubicBezTo>
                  <a:pt x="3938270" y="1010920"/>
                  <a:pt x="3983990" y="916940"/>
                  <a:pt x="4023360" y="854710"/>
                </a:cubicBezTo>
                <a:cubicBezTo>
                  <a:pt x="4062730" y="792480"/>
                  <a:pt x="4113530" y="748030"/>
                  <a:pt x="4168140" y="709930"/>
                </a:cubicBezTo>
                <a:cubicBezTo>
                  <a:pt x="4222750" y="671830"/>
                  <a:pt x="4305300" y="648970"/>
                  <a:pt x="4351020" y="626110"/>
                </a:cubicBezTo>
                <a:cubicBezTo>
                  <a:pt x="4396740" y="603250"/>
                  <a:pt x="4446270" y="589280"/>
                  <a:pt x="4442460" y="572770"/>
                </a:cubicBezTo>
                <a:cubicBezTo>
                  <a:pt x="4438650" y="556260"/>
                  <a:pt x="4378960" y="533400"/>
                  <a:pt x="4328160" y="527050"/>
                </a:cubicBezTo>
                <a:cubicBezTo>
                  <a:pt x="4277360" y="520700"/>
                  <a:pt x="4171950" y="546100"/>
                  <a:pt x="4137660" y="534670"/>
                </a:cubicBezTo>
                <a:cubicBezTo>
                  <a:pt x="4103370" y="523240"/>
                  <a:pt x="4155440" y="469900"/>
                  <a:pt x="4122420" y="458470"/>
                </a:cubicBezTo>
                <a:cubicBezTo>
                  <a:pt x="4089400" y="447040"/>
                  <a:pt x="3990340" y="461010"/>
                  <a:pt x="3939540" y="466090"/>
                </a:cubicBezTo>
                <a:cubicBezTo>
                  <a:pt x="3888740" y="471170"/>
                  <a:pt x="3843020" y="497840"/>
                  <a:pt x="3817620" y="488950"/>
                </a:cubicBezTo>
                <a:cubicBezTo>
                  <a:pt x="3792220" y="480060"/>
                  <a:pt x="3774440" y="438150"/>
                  <a:pt x="3787140" y="412750"/>
                </a:cubicBezTo>
                <a:cubicBezTo>
                  <a:pt x="3799840" y="387350"/>
                  <a:pt x="3840480" y="354330"/>
                  <a:pt x="3893820" y="336550"/>
                </a:cubicBezTo>
                <a:cubicBezTo>
                  <a:pt x="3947160" y="318770"/>
                  <a:pt x="4058920" y="318770"/>
                  <a:pt x="4107180" y="306070"/>
                </a:cubicBezTo>
                <a:cubicBezTo>
                  <a:pt x="4155440" y="293370"/>
                  <a:pt x="4165600" y="283210"/>
                  <a:pt x="4183380" y="260350"/>
                </a:cubicBezTo>
                <a:cubicBezTo>
                  <a:pt x="4201160" y="237490"/>
                  <a:pt x="4197350" y="175260"/>
                  <a:pt x="4213860" y="168910"/>
                </a:cubicBezTo>
                <a:cubicBezTo>
                  <a:pt x="4230370" y="162560"/>
                  <a:pt x="4227830" y="229870"/>
                  <a:pt x="4282440" y="222250"/>
                </a:cubicBezTo>
                <a:cubicBezTo>
                  <a:pt x="4337050" y="214630"/>
                  <a:pt x="4484370" y="144780"/>
                  <a:pt x="4541520" y="123190"/>
                </a:cubicBezTo>
                <a:cubicBezTo>
                  <a:pt x="4598670" y="101600"/>
                  <a:pt x="4587240" y="93980"/>
                  <a:pt x="4625340" y="92710"/>
                </a:cubicBezTo>
                <a:cubicBezTo>
                  <a:pt x="4663440" y="91440"/>
                  <a:pt x="4712970" y="128270"/>
                  <a:pt x="4770120" y="115570"/>
                </a:cubicBezTo>
                <a:cubicBezTo>
                  <a:pt x="4827270" y="102870"/>
                  <a:pt x="4925060" y="33020"/>
                  <a:pt x="4968240" y="16510"/>
                </a:cubicBezTo>
                <a:cubicBezTo>
                  <a:pt x="5011420" y="0"/>
                  <a:pt x="5003800" y="6350"/>
                  <a:pt x="5029200" y="16510"/>
                </a:cubicBezTo>
                <a:cubicBezTo>
                  <a:pt x="5054600" y="26670"/>
                  <a:pt x="5093970" y="73660"/>
                  <a:pt x="5120640" y="77470"/>
                </a:cubicBezTo>
                <a:cubicBezTo>
                  <a:pt x="5147310" y="81280"/>
                  <a:pt x="5140960" y="40640"/>
                  <a:pt x="5189220" y="39370"/>
                </a:cubicBezTo>
                <a:cubicBezTo>
                  <a:pt x="5237480" y="38100"/>
                  <a:pt x="5354320" y="60960"/>
                  <a:pt x="5410200" y="69850"/>
                </a:cubicBezTo>
                <a:cubicBezTo>
                  <a:pt x="5466080" y="78740"/>
                  <a:pt x="5491480" y="73660"/>
                  <a:pt x="5524500" y="92710"/>
                </a:cubicBezTo>
                <a:cubicBezTo>
                  <a:pt x="5557520" y="111760"/>
                  <a:pt x="5566410" y="181610"/>
                  <a:pt x="5608320" y="184150"/>
                </a:cubicBezTo>
                <a:cubicBezTo>
                  <a:pt x="5650230" y="186690"/>
                  <a:pt x="5734050" y="135890"/>
                  <a:pt x="5775960" y="107950"/>
                </a:cubicBezTo>
                <a:cubicBezTo>
                  <a:pt x="5817870" y="80010"/>
                  <a:pt x="5806440" y="24130"/>
                  <a:pt x="5859780" y="16510"/>
                </a:cubicBezTo>
                <a:cubicBezTo>
                  <a:pt x="5913120" y="8890"/>
                  <a:pt x="6004560" y="35560"/>
                  <a:pt x="6096000" y="62230"/>
                </a:cubicBezTo>
              </a:path>
            </a:pathLst>
          </a:custGeom>
          <a:ln w="38100">
            <a:solidFill>
              <a:srgbClr val="00B05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41"/>
          <p:cNvSpPr txBox="1"/>
          <p:nvPr/>
        </p:nvSpPr>
        <p:spPr>
          <a:xfrm>
            <a:off x="3657600" y="609600"/>
            <a:ext cx="2667000" cy="707886"/>
          </a:xfrm>
          <a:prstGeom prst="rect">
            <a:avLst/>
          </a:prstGeom>
          <a:noFill/>
          <a:ln>
            <a:noFill/>
          </a:ln>
        </p:spPr>
        <p:txBody>
          <a:bodyPr wrap="square" rtlCol="0">
            <a:spAutoFit/>
          </a:bodyPr>
          <a:lstStyle/>
          <a:p>
            <a:r>
              <a:rPr lang="en-US" sz="4000" dirty="0" smtClean="0">
                <a:ln w="19050">
                  <a:solidFill>
                    <a:schemeClr val="tx1"/>
                  </a:solidFill>
                </a:ln>
                <a:solidFill>
                  <a:srgbClr val="00CC99"/>
                </a:solidFill>
              </a:rPr>
              <a:t>: 1764-1772</a:t>
            </a:r>
          </a:p>
        </p:txBody>
      </p:sp>
      <p:sp>
        <p:nvSpPr>
          <p:cNvPr id="12" name="5-Point Star 11"/>
          <p:cNvSpPr/>
          <p:nvPr/>
        </p:nvSpPr>
        <p:spPr>
          <a:xfrm>
            <a:off x="4572000" y="5257800"/>
            <a:ext cx="3810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TextBox 18"/>
          <p:cNvSpPr txBox="1"/>
          <p:nvPr/>
        </p:nvSpPr>
        <p:spPr>
          <a:xfrm>
            <a:off x="0" y="1828800"/>
            <a:ext cx="3886200" cy="523220"/>
          </a:xfrm>
          <a:prstGeom prst="rect">
            <a:avLst/>
          </a:prstGeom>
        </p:spPr>
        <p:txBody>
          <a:bodyPr wrap="square" rtlCol="0">
            <a:spAutoFit/>
          </a:bodyPr>
          <a:lstStyle/>
          <a:p>
            <a:r>
              <a:rPr lang="en-US" sz="2800" b="1" dirty="0" smtClean="0">
                <a:solidFill>
                  <a:srgbClr val="009A72"/>
                </a:solidFill>
                <a:effectLst>
                  <a:outerShdw dist="50800" dir="7800000" algn="ctr" rotWithShape="0">
                    <a:schemeClr val="tx1"/>
                  </a:outerShdw>
                </a:effectLst>
                <a:latin typeface="Tempus Sans ITC" pitchFamily="82" charset="0"/>
              </a:rPr>
              <a:t>    1764: Nova Scotia</a:t>
            </a:r>
            <a:endParaRPr lang="en-US" sz="2800" b="1" dirty="0">
              <a:solidFill>
                <a:srgbClr val="009A72"/>
              </a:solidFill>
              <a:effectLst>
                <a:outerShdw dist="50800" dir="7800000" algn="ctr" rotWithShape="0">
                  <a:schemeClr val="tx1"/>
                </a:outerShdw>
              </a:effectLst>
              <a:latin typeface="Tempus Sans ITC" pitchFamily="82" charset="0"/>
            </a:endParaRPr>
          </a:p>
        </p:txBody>
      </p:sp>
      <p:sp useBgFill="1">
        <p:nvSpPr>
          <p:cNvPr id="20" name="TextBox 19"/>
          <p:cNvSpPr txBox="1"/>
          <p:nvPr/>
        </p:nvSpPr>
        <p:spPr>
          <a:xfrm>
            <a:off x="0" y="2286000"/>
            <a:ext cx="3886200" cy="523220"/>
          </a:xfrm>
          <a:prstGeom prst="rect">
            <a:avLst/>
          </a:prstGeom>
        </p:spPr>
        <p:txBody>
          <a:bodyPr wrap="square" rtlCol="0">
            <a:spAutoFit/>
          </a:bodyPr>
          <a:lstStyle/>
          <a:p>
            <a:r>
              <a:rPr lang="en-US" sz="2800" b="1" dirty="0" smtClean="0">
                <a:solidFill>
                  <a:srgbClr val="009A72"/>
                </a:solidFill>
                <a:effectLst>
                  <a:outerShdw dist="50800" dir="7800000" algn="ctr" rotWithShape="0">
                    <a:schemeClr val="tx1"/>
                  </a:outerShdw>
                </a:effectLst>
                <a:latin typeface="Tempus Sans ITC" pitchFamily="82" charset="0"/>
              </a:rPr>
              <a:t>    1767: British Colonies</a:t>
            </a:r>
            <a:endParaRPr lang="en-US" sz="2800" b="1" dirty="0">
              <a:solidFill>
                <a:srgbClr val="009A72"/>
              </a:solidFill>
              <a:effectLst>
                <a:outerShdw dist="50800" dir="7800000" algn="ctr" rotWithShape="0">
                  <a:schemeClr val="tx1"/>
                </a:outerShdw>
              </a:effectLst>
              <a:latin typeface="Tempus Sans ITC" pitchFamily="82" charset="0"/>
            </a:endParaRPr>
          </a:p>
        </p:txBody>
      </p:sp>
      <p:sp useBgFill="1">
        <p:nvSpPr>
          <p:cNvPr id="21" name="TextBox 20"/>
          <p:cNvSpPr txBox="1"/>
          <p:nvPr/>
        </p:nvSpPr>
        <p:spPr>
          <a:xfrm>
            <a:off x="0" y="2779776"/>
            <a:ext cx="3886200" cy="523220"/>
          </a:xfrm>
          <a:prstGeom prst="rect">
            <a:avLst/>
          </a:prstGeom>
        </p:spPr>
        <p:txBody>
          <a:bodyPr wrap="square" rtlCol="0">
            <a:spAutoFit/>
          </a:bodyPr>
          <a:lstStyle/>
          <a:p>
            <a:r>
              <a:rPr lang="en-US" sz="2800" b="1" dirty="0" smtClean="0">
                <a:solidFill>
                  <a:srgbClr val="009A72"/>
                </a:solidFill>
                <a:effectLst>
                  <a:outerShdw dist="50800" dir="7800000" algn="ctr" rotWithShape="0">
                    <a:schemeClr val="tx1"/>
                  </a:outerShdw>
                </a:effectLst>
                <a:latin typeface="Tempus Sans ITC" pitchFamily="82" charset="0"/>
              </a:rPr>
              <a:t>    1771: Saint </a:t>
            </a:r>
            <a:r>
              <a:rPr lang="en-US" sz="2800" b="1" dirty="0" err="1" smtClean="0">
                <a:solidFill>
                  <a:srgbClr val="009A72"/>
                </a:solidFill>
                <a:effectLst>
                  <a:outerShdw dist="50800" dir="7800000" algn="ctr" rotWithShape="0">
                    <a:schemeClr val="tx1"/>
                  </a:outerShdw>
                </a:effectLst>
                <a:latin typeface="Tempus Sans ITC" pitchFamily="82" charset="0"/>
              </a:rPr>
              <a:t>Domingue</a:t>
            </a:r>
            <a:endParaRPr lang="en-US" sz="2800" b="1" dirty="0">
              <a:solidFill>
                <a:srgbClr val="009A72"/>
              </a:solidFill>
              <a:effectLst>
                <a:outerShdw dist="50800" dir="7800000" algn="ctr" rotWithShape="0">
                  <a:schemeClr val="tx1"/>
                </a:outerShdw>
              </a:effectLst>
              <a:latin typeface="Tempus Sans ITC" pitchFamily="82" charset="0"/>
            </a:endParaRPr>
          </a:p>
        </p:txBody>
      </p:sp>
      <p:sp>
        <p:nvSpPr>
          <p:cNvPr id="22" name="Oval 21"/>
          <p:cNvSpPr/>
          <p:nvPr/>
        </p:nvSpPr>
        <p:spPr>
          <a:xfrm rot="2808075">
            <a:off x="3328359" y="4821502"/>
            <a:ext cx="1035296" cy="810571"/>
          </a:xfrm>
          <a:prstGeom prst="ellipse">
            <a:avLst/>
          </a:prstGeom>
          <a:solidFill>
            <a:srgbClr val="FF0000">
              <a:alpha val="6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20551952">
            <a:off x="2505910" y="4190853"/>
            <a:ext cx="1090260" cy="810571"/>
          </a:xfrm>
          <a:prstGeom prst="ellipse">
            <a:avLst/>
          </a:prstGeom>
          <a:solidFill>
            <a:srgbClr val="FF0000">
              <a:alpha val="6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2223898">
            <a:off x="2892795" y="4461214"/>
            <a:ext cx="723402" cy="991757"/>
          </a:xfrm>
          <a:prstGeom prst="ellipse">
            <a:avLst/>
          </a:prstGeom>
          <a:solidFill>
            <a:srgbClr val="FF0000">
              <a:alpha val="6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27798" y="4796135"/>
            <a:ext cx="2444002" cy="461665"/>
          </a:xfrm>
          <a:prstGeom prst="rect">
            <a:avLst/>
          </a:prstGeom>
          <a:noFill/>
        </p:spPr>
        <p:txBody>
          <a:bodyPr wrap="none" rtlCol="0">
            <a:spAutoFit/>
          </a:bodyPr>
          <a:lstStyle/>
          <a:p>
            <a:r>
              <a:rPr lang="en-US" sz="2400" b="1" dirty="0" err="1" smtClean="0">
                <a:solidFill>
                  <a:srgbClr val="FF0000"/>
                </a:solidFill>
                <a:effectLst>
                  <a:outerShdw dist="50800" dir="7200000" algn="ctr" rotWithShape="0">
                    <a:schemeClr val="tx1"/>
                  </a:outerShdw>
                </a:effectLst>
              </a:rPr>
              <a:t>Attakapas</a:t>
            </a:r>
            <a:r>
              <a:rPr lang="en-US" sz="2400" b="1" dirty="0" smtClean="0">
                <a:solidFill>
                  <a:srgbClr val="FF0000"/>
                </a:solidFill>
                <a:effectLst>
                  <a:outerShdw dist="50800" dir="7200000" algn="ctr" rotWithShape="0">
                    <a:schemeClr val="tx1"/>
                  </a:outerShdw>
                </a:effectLst>
              </a:rPr>
              <a:t> District</a:t>
            </a:r>
            <a:endParaRPr lang="en-US" sz="2400" b="1" dirty="0">
              <a:solidFill>
                <a:srgbClr val="FF0000"/>
              </a:solidFill>
              <a:effectLst>
                <a:outerShdw dist="50800" dir="7200000" algn="ctr" rotWithShape="0">
                  <a:schemeClr val="tx1"/>
                </a:outerShdw>
              </a:effectLst>
            </a:endParaRPr>
          </a:p>
        </p:txBody>
      </p:sp>
      <p:sp>
        <p:nvSpPr>
          <p:cNvPr id="26" name="TextBox 25"/>
          <p:cNvSpPr txBox="1"/>
          <p:nvPr/>
        </p:nvSpPr>
        <p:spPr>
          <a:xfrm>
            <a:off x="391645" y="4110335"/>
            <a:ext cx="2503955" cy="461665"/>
          </a:xfrm>
          <a:prstGeom prst="rect">
            <a:avLst/>
          </a:prstGeom>
          <a:noFill/>
        </p:spPr>
        <p:txBody>
          <a:bodyPr wrap="none" rtlCol="0">
            <a:spAutoFit/>
          </a:bodyPr>
          <a:lstStyle/>
          <a:p>
            <a:r>
              <a:rPr lang="en-US" sz="2400" b="1" dirty="0" smtClean="0">
                <a:solidFill>
                  <a:srgbClr val="FF0000"/>
                </a:solidFill>
                <a:effectLst>
                  <a:outerShdw dist="50800" dir="7200000" algn="ctr" rotWithShape="0">
                    <a:schemeClr val="tx1"/>
                  </a:outerShdw>
                </a:effectLst>
              </a:rPr>
              <a:t>Opelousas District</a:t>
            </a:r>
            <a:endParaRPr lang="en-US" sz="2400" b="1" dirty="0">
              <a:solidFill>
                <a:srgbClr val="FF0000"/>
              </a:solidFill>
              <a:effectLst>
                <a:outerShdw dist="50800" dir="7200000" algn="ctr" rotWithShape="0">
                  <a:schemeClr val="tx1"/>
                </a:outerShdw>
              </a:effectLst>
            </a:endParaRPr>
          </a:p>
        </p:txBody>
      </p:sp>
      <p:pic>
        <p:nvPicPr>
          <p:cNvPr id="41" name="Picture 4" descr="C:\Users\Sandra\AppData\Local\Microsoft\Windows\INetCache\IE\51KKD49H\SailingShip12[1].png"/>
          <p:cNvPicPr>
            <a:picLocks noChangeAspect="1" noChangeArrowheads="1"/>
          </p:cNvPicPr>
          <p:nvPr/>
        </p:nvPicPr>
        <p:blipFill>
          <a:blip r:embed="rId4" cstate="print"/>
          <a:srcRect r="20000" b="-296"/>
          <a:stretch>
            <a:fillRect/>
          </a:stretch>
        </p:blipFill>
        <p:spPr bwMode="auto">
          <a:xfrm rot="953250">
            <a:off x="9242127" y="6119851"/>
            <a:ext cx="1415277" cy="914400"/>
          </a:xfrm>
          <a:prstGeom prst="rect">
            <a:avLst/>
          </a:prstGeom>
          <a:noFill/>
        </p:spPr>
      </p:pic>
      <p:pic>
        <p:nvPicPr>
          <p:cNvPr id="16" name="Picture 4" descr="C:\Users\Sandra\AppData\Local\Microsoft\Windows\INetCache\IE\51KKD49H\SailingShip12[1].png"/>
          <p:cNvPicPr>
            <a:picLocks noChangeAspect="1" noChangeArrowheads="1"/>
          </p:cNvPicPr>
          <p:nvPr/>
        </p:nvPicPr>
        <p:blipFill>
          <a:blip r:embed="rId4" cstate="print"/>
          <a:srcRect r="20000" b="-296"/>
          <a:stretch>
            <a:fillRect/>
          </a:stretch>
        </p:blipFill>
        <p:spPr bwMode="auto">
          <a:xfrm rot="953250">
            <a:off x="9242126" y="3300451"/>
            <a:ext cx="1415277" cy="914400"/>
          </a:xfrm>
          <a:prstGeom prst="rect">
            <a:avLst/>
          </a:prstGeom>
          <a:noFill/>
        </p:spPr>
      </p:pic>
      <p:grpSp>
        <p:nvGrpSpPr>
          <p:cNvPr id="47" name="Group 46"/>
          <p:cNvGrpSpPr/>
          <p:nvPr/>
        </p:nvGrpSpPr>
        <p:grpSpPr>
          <a:xfrm>
            <a:off x="0" y="685800"/>
            <a:ext cx="9070848" cy="6172200"/>
            <a:chOff x="0" y="685800"/>
            <a:chExt cx="9070848" cy="6172200"/>
          </a:xfrm>
        </p:grpSpPr>
        <p:grpSp>
          <p:nvGrpSpPr>
            <p:cNvPr id="45" name="Group 44"/>
            <p:cNvGrpSpPr/>
            <p:nvPr/>
          </p:nvGrpSpPr>
          <p:grpSpPr>
            <a:xfrm>
              <a:off x="0" y="685800"/>
              <a:ext cx="9070848" cy="3585865"/>
              <a:chOff x="0" y="685800"/>
              <a:chExt cx="9070848" cy="3585865"/>
            </a:xfrm>
          </p:grpSpPr>
          <p:grpSp>
            <p:nvGrpSpPr>
              <p:cNvPr id="36" name="Group 35"/>
              <p:cNvGrpSpPr/>
              <p:nvPr/>
            </p:nvGrpSpPr>
            <p:grpSpPr>
              <a:xfrm>
                <a:off x="0" y="1828800"/>
                <a:ext cx="8001000" cy="1894820"/>
                <a:chOff x="0" y="1828800"/>
                <a:chExt cx="8001000" cy="1894820"/>
              </a:xfrm>
            </p:grpSpPr>
            <p:sp useBgFill="1">
              <p:nvSpPr>
                <p:cNvPr id="34" name="TextBox 33"/>
                <p:cNvSpPr txBox="1"/>
                <p:nvPr/>
              </p:nvSpPr>
              <p:spPr>
                <a:xfrm>
                  <a:off x="0" y="1828800"/>
                  <a:ext cx="8001000" cy="523220"/>
                </a:xfrm>
                <a:prstGeom prst="rect">
                  <a:avLst/>
                </a:prstGeom>
              </p:spPr>
              <p:txBody>
                <a:bodyPr wrap="square" rtlCol="0">
                  <a:spAutoFit/>
                </a:bodyPr>
                <a:lstStyle/>
                <a:p>
                  <a:r>
                    <a:rPr lang="en-US" sz="2800" b="1" dirty="0" smtClean="0">
                      <a:solidFill>
                        <a:srgbClr val="009A72"/>
                      </a:solidFill>
                      <a:effectLst>
                        <a:outerShdw dist="50800" dir="7200000" algn="ctr" rotWithShape="0">
                          <a:schemeClr val="tx1"/>
                        </a:outerShdw>
                      </a:effectLst>
                      <a:latin typeface="Tempus Sans ITC" pitchFamily="82" charset="0"/>
                    </a:rPr>
                    <a:t>    1764: Nova Scotia</a:t>
                  </a:r>
                  <a:endParaRPr lang="en-US" sz="2800" b="1" dirty="0">
                    <a:solidFill>
                      <a:srgbClr val="009A72"/>
                    </a:solidFill>
                    <a:effectLst>
                      <a:outerShdw dist="50800" dir="7200000" algn="ctr" rotWithShape="0">
                        <a:schemeClr val="tx1"/>
                      </a:outerShdw>
                    </a:effectLst>
                    <a:latin typeface="Tempus Sans ITC" pitchFamily="82" charset="0"/>
                  </a:endParaRPr>
                </a:p>
              </p:txBody>
            </p:sp>
            <p:grpSp>
              <p:nvGrpSpPr>
                <p:cNvPr id="32" name="Group 31"/>
                <p:cNvGrpSpPr/>
                <p:nvPr/>
              </p:nvGrpSpPr>
              <p:grpSpPr>
                <a:xfrm>
                  <a:off x="0" y="2286000"/>
                  <a:ext cx="6324600" cy="1437620"/>
                  <a:chOff x="0" y="2286000"/>
                  <a:chExt cx="6324600" cy="1437620"/>
                </a:xfrm>
              </p:grpSpPr>
              <p:sp useBgFill="1">
                <p:nvSpPr>
                  <p:cNvPr id="29" name="TextBox 28"/>
                  <p:cNvSpPr txBox="1"/>
                  <p:nvPr/>
                </p:nvSpPr>
                <p:spPr>
                  <a:xfrm>
                    <a:off x="0" y="2286000"/>
                    <a:ext cx="6324600" cy="523220"/>
                  </a:xfrm>
                  <a:prstGeom prst="rect">
                    <a:avLst/>
                  </a:prstGeom>
                </p:spPr>
                <p:txBody>
                  <a:bodyPr wrap="square" rtlCol="0">
                    <a:spAutoFit/>
                  </a:bodyPr>
                  <a:lstStyle/>
                  <a:p>
                    <a:r>
                      <a:rPr lang="en-US" sz="2800" b="1" dirty="0" smtClean="0">
                        <a:solidFill>
                          <a:srgbClr val="009A72"/>
                        </a:solidFill>
                        <a:effectLst>
                          <a:outerShdw dist="50800" dir="7200000" algn="ctr" rotWithShape="0">
                            <a:schemeClr val="tx1"/>
                          </a:outerShdw>
                        </a:effectLst>
                        <a:latin typeface="Tempus Sans ITC" pitchFamily="82" charset="0"/>
                      </a:rPr>
                      <a:t>        ‘</a:t>
                    </a:r>
                    <a:r>
                      <a:rPr lang="en-US" sz="2800" b="1" dirty="0" err="1" smtClean="0">
                        <a:solidFill>
                          <a:srgbClr val="009A72"/>
                        </a:solidFill>
                        <a:effectLst>
                          <a:outerShdw dist="50800" dir="7200000" algn="ctr" rotWithShape="0">
                            <a:schemeClr val="tx1"/>
                          </a:outerShdw>
                        </a:effectLst>
                        <a:latin typeface="Tempus Sans ITC" pitchFamily="82" charset="0"/>
                      </a:rPr>
                      <a:t>Beausoleil</a:t>
                    </a:r>
                    <a:r>
                      <a:rPr lang="en-US" sz="2800" b="1" dirty="0" smtClean="0">
                        <a:solidFill>
                          <a:srgbClr val="009A72"/>
                        </a:solidFill>
                        <a:effectLst>
                          <a:outerShdw dist="50800" dir="7200000" algn="ctr" rotWithShape="0">
                            <a:schemeClr val="tx1"/>
                          </a:outerShdw>
                        </a:effectLst>
                        <a:latin typeface="Tempus Sans ITC" pitchFamily="82" charset="0"/>
                      </a:rPr>
                      <a:t>’ released from prison</a:t>
                    </a:r>
                    <a:endParaRPr lang="en-US" sz="2800" b="1" dirty="0">
                      <a:solidFill>
                        <a:srgbClr val="009A72"/>
                      </a:solidFill>
                      <a:effectLst>
                        <a:outerShdw dist="50800" dir="7200000" algn="ctr" rotWithShape="0">
                          <a:schemeClr val="tx1"/>
                        </a:outerShdw>
                      </a:effectLst>
                      <a:latin typeface="Tempus Sans ITC" pitchFamily="82" charset="0"/>
                    </a:endParaRPr>
                  </a:p>
                </p:txBody>
              </p:sp>
              <p:sp useBgFill="1">
                <p:nvSpPr>
                  <p:cNvPr id="30" name="TextBox 29"/>
                  <p:cNvSpPr txBox="1"/>
                  <p:nvPr/>
                </p:nvSpPr>
                <p:spPr>
                  <a:xfrm>
                    <a:off x="0" y="2743200"/>
                    <a:ext cx="6324600" cy="523220"/>
                  </a:xfrm>
                  <a:prstGeom prst="rect">
                    <a:avLst/>
                  </a:prstGeom>
                </p:spPr>
                <p:txBody>
                  <a:bodyPr wrap="square" rtlCol="0">
                    <a:spAutoFit/>
                  </a:bodyPr>
                  <a:lstStyle/>
                  <a:p>
                    <a:r>
                      <a:rPr lang="en-US" sz="2800" b="1" dirty="0" smtClean="0">
                        <a:solidFill>
                          <a:srgbClr val="009A72"/>
                        </a:solidFill>
                        <a:effectLst>
                          <a:outerShdw dist="50800" dir="7200000" algn="ctr" rotWithShape="0">
                            <a:schemeClr val="tx1"/>
                          </a:outerShdw>
                        </a:effectLst>
                        <a:latin typeface="Tempus Sans ITC" pitchFamily="82" charset="0"/>
                      </a:rPr>
                      <a:t>        hires a ship to sail to Illinois</a:t>
                    </a:r>
                    <a:endParaRPr lang="en-US" sz="2800" b="1" dirty="0">
                      <a:solidFill>
                        <a:srgbClr val="009A72"/>
                      </a:solidFill>
                      <a:effectLst>
                        <a:outerShdw dist="50800" dir="7200000" algn="ctr" rotWithShape="0">
                          <a:schemeClr val="tx1"/>
                        </a:outerShdw>
                      </a:effectLst>
                      <a:latin typeface="Tempus Sans ITC" pitchFamily="82" charset="0"/>
                    </a:endParaRPr>
                  </a:p>
                </p:txBody>
              </p:sp>
              <p:sp useBgFill="1">
                <p:nvSpPr>
                  <p:cNvPr id="31" name="TextBox 30"/>
                  <p:cNvSpPr txBox="1"/>
                  <p:nvPr/>
                </p:nvSpPr>
                <p:spPr>
                  <a:xfrm>
                    <a:off x="0" y="3200400"/>
                    <a:ext cx="6324600" cy="523220"/>
                  </a:xfrm>
                  <a:prstGeom prst="rect">
                    <a:avLst/>
                  </a:prstGeom>
                </p:spPr>
                <p:txBody>
                  <a:bodyPr wrap="square" rtlCol="0">
                    <a:spAutoFit/>
                  </a:bodyPr>
                  <a:lstStyle/>
                  <a:p>
                    <a:r>
                      <a:rPr lang="en-US" sz="2800" b="1" dirty="0" smtClean="0">
                        <a:solidFill>
                          <a:srgbClr val="009A72"/>
                        </a:solidFill>
                        <a:effectLst>
                          <a:outerShdw dist="50800" dir="7200000" algn="ctr" rotWithShape="0">
                            <a:schemeClr val="tx1"/>
                          </a:outerShdw>
                        </a:effectLst>
                        <a:latin typeface="Tempus Sans ITC" pitchFamily="82" charset="0"/>
                      </a:rPr>
                      <a:t>        wife dies in St. </a:t>
                    </a:r>
                    <a:r>
                      <a:rPr lang="en-US" sz="2800" b="1" dirty="0" err="1" smtClean="0">
                        <a:solidFill>
                          <a:srgbClr val="009A72"/>
                        </a:solidFill>
                        <a:effectLst>
                          <a:outerShdw dist="50800" dir="7200000" algn="ctr" rotWithShape="0">
                            <a:schemeClr val="tx1"/>
                          </a:outerShdw>
                        </a:effectLst>
                        <a:latin typeface="Tempus Sans ITC" pitchFamily="82" charset="0"/>
                      </a:rPr>
                      <a:t>Domingue</a:t>
                    </a:r>
                    <a:r>
                      <a:rPr lang="en-US" sz="2800" b="1" dirty="0" smtClean="0">
                        <a:solidFill>
                          <a:srgbClr val="009A72"/>
                        </a:solidFill>
                        <a:effectLst>
                          <a:outerShdw dist="50800" dir="7200000" algn="ctr" rotWithShape="0">
                            <a:schemeClr val="tx1"/>
                          </a:outerShdw>
                        </a:effectLst>
                        <a:latin typeface="Tempus Sans ITC" pitchFamily="82" charset="0"/>
                      </a:rPr>
                      <a:t> </a:t>
                    </a:r>
                    <a:endParaRPr lang="en-US" sz="2800" b="1" dirty="0">
                      <a:solidFill>
                        <a:srgbClr val="009A72"/>
                      </a:solidFill>
                      <a:effectLst>
                        <a:outerShdw dist="50800" dir="7200000" algn="ctr" rotWithShape="0">
                          <a:schemeClr val="tx1"/>
                        </a:outerShdw>
                      </a:effectLst>
                      <a:latin typeface="Tempus Sans ITC" pitchFamily="82" charset="0"/>
                    </a:endParaRPr>
                  </a:p>
                </p:txBody>
              </p:sp>
            </p:grpSp>
          </p:grpSp>
          <p:grpSp>
            <p:nvGrpSpPr>
              <p:cNvPr id="40" name="Group 39"/>
              <p:cNvGrpSpPr/>
              <p:nvPr/>
            </p:nvGrpSpPr>
            <p:grpSpPr>
              <a:xfrm>
                <a:off x="6291072" y="685800"/>
                <a:ext cx="2779776" cy="3585865"/>
                <a:chOff x="6291072" y="685800"/>
                <a:chExt cx="2779776" cy="3585865"/>
              </a:xfrm>
            </p:grpSpPr>
            <p:pic>
              <p:nvPicPr>
                <p:cNvPr id="43" name="Picture 2" descr="Image result for beausoleil broussard"/>
                <p:cNvPicPr>
                  <a:picLocks noChangeAspect="1" noChangeArrowheads="1"/>
                </p:cNvPicPr>
                <p:nvPr/>
              </p:nvPicPr>
              <p:blipFill>
                <a:blip r:embed="rId5"/>
                <a:srcRect/>
                <a:stretch>
                  <a:fillRect/>
                </a:stretch>
              </p:blipFill>
              <p:spPr bwMode="auto">
                <a:xfrm>
                  <a:off x="6345936" y="685800"/>
                  <a:ext cx="2661818" cy="3124200"/>
                </a:xfrm>
                <a:prstGeom prst="rect">
                  <a:avLst/>
                </a:prstGeom>
                <a:noFill/>
                <a:ln w="50800">
                  <a:solidFill>
                    <a:schemeClr val="accent6">
                      <a:lumMod val="50000"/>
                    </a:schemeClr>
                  </a:solidFill>
                </a:ln>
              </p:spPr>
            </p:pic>
            <p:sp>
              <p:nvSpPr>
                <p:cNvPr id="44" name="TextBox 43"/>
                <p:cNvSpPr txBox="1"/>
                <p:nvPr/>
              </p:nvSpPr>
              <p:spPr>
                <a:xfrm>
                  <a:off x="6291072" y="3810000"/>
                  <a:ext cx="2779776" cy="461665"/>
                </a:xfrm>
                <a:prstGeom prst="rect">
                  <a:avLst/>
                </a:prstGeom>
                <a:solidFill>
                  <a:schemeClr val="accent6">
                    <a:lumMod val="50000"/>
                  </a:schemeClr>
                </a:solidFill>
              </p:spPr>
              <p:txBody>
                <a:bodyPr wrap="square" rtlCol="0">
                  <a:spAutoFit/>
                </a:bodyPr>
                <a:lstStyle/>
                <a:p>
                  <a:pPr algn="ctr"/>
                  <a:r>
                    <a:rPr lang="en-US" sz="2400" b="1" dirty="0" smtClean="0">
                      <a:solidFill>
                        <a:schemeClr val="bg1"/>
                      </a:solidFill>
                    </a:rPr>
                    <a:t>Joseph Broussard</a:t>
                  </a:r>
                  <a:endParaRPr lang="en-US" sz="2400" b="1" dirty="0">
                    <a:solidFill>
                      <a:schemeClr val="bg1"/>
                    </a:solidFill>
                  </a:endParaRPr>
                </a:p>
              </p:txBody>
            </p:sp>
          </p:grpSp>
        </p:grpSp>
        <p:sp useBgFill="1">
          <p:nvSpPr>
            <p:cNvPr id="38" name="TextBox 37"/>
            <p:cNvSpPr txBox="1"/>
            <p:nvPr/>
          </p:nvSpPr>
          <p:spPr>
            <a:xfrm>
              <a:off x="0" y="3657600"/>
              <a:ext cx="6248400" cy="523220"/>
            </a:xfrm>
            <a:prstGeom prst="rect">
              <a:avLst/>
            </a:prstGeom>
          </p:spPr>
          <p:txBody>
            <a:bodyPr wrap="square" rtlCol="0">
              <a:spAutoFit/>
            </a:bodyPr>
            <a:lstStyle/>
            <a:p>
              <a:r>
                <a:rPr lang="en-US" sz="2800" b="1" dirty="0" smtClean="0">
                  <a:solidFill>
                    <a:srgbClr val="009A72"/>
                  </a:solidFill>
                  <a:effectLst>
                    <a:outerShdw dist="50800" dir="7200000" algn="ctr" rotWithShape="0">
                      <a:schemeClr val="tx1"/>
                    </a:outerShdw>
                  </a:effectLst>
                  <a:latin typeface="Tempus Sans ITC" pitchFamily="82" charset="0"/>
                </a:rPr>
                <a:t>        continue to New Orleans</a:t>
              </a:r>
              <a:endParaRPr lang="en-US" sz="2800" b="1" dirty="0">
                <a:solidFill>
                  <a:srgbClr val="009A72"/>
                </a:solidFill>
                <a:effectLst>
                  <a:outerShdw dist="50800" dir="7200000" algn="ctr" rotWithShape="0">
                    <a:schemeClr val="tx1"/>
                  </a:outerShdw>
                </a:effectLst>
                <a:latin typeface="Tempus Sans ITC" pitchFamily="82" charset="0"/>
              </a:endParaRPr>
            </a:p>
          </p:txBody>
        </p:sp>
        <p:sp useBgFill="1">
          <p:nvSpPr>
            <p:cNvPr id="46" name="TextBox 45"/>
            <p:cNvSpPr txBox="1"/>
            <p:nvPr/>
          </p:nvSpPr>
          <p:spPr>
            <a:xfrm>
              <a:off x="0" y="6334780"/>
              <a:ext cx="6553200" cy="523220"/>
            </a:xfrm>
            <a:prstGeom prst="rect">
              <a:avLst/>
            </a:prstGeom>
          </p:spPr>
          <p:txBody>
            <a:bodyPr wrap="square" rtlCol="0">
              <a:spAutoFit/>
            </a:bodyPr>
            <a:lstStyle/>
            <a:p>
              <a:r>
                <a:rPr lang="en-US" sz="2800" b="1" dirty="0" smtClean="0">
                  <a:solidFill>
                    <a:srgbClr val="009A72"/>
                  </a:solidFill>
                  <a:effectLst>
                    <a:outerShdw dist="50800" dir="7200000" algn="ctr" rotWithShape="0">
                      <a:schemeClr val="tx1"/>
                    </a:outerShdw>
                  </a:effectLst>
                  <a:latin typeface="Tempus Sans ITC" pitchFamily="82" charset="0"/>
                </a:rPr>
                <a:t>        Spanish welcome them to Louisiana</a:t>
              </a:r>
              <a:endParaRPr lang="en-US" sz="2800" b="1" dirty="0">
                <a:solidFill>
                  <a:srgbClr val="009A72"/>
                </a:solidFill>
                <a:effectLst>
                  <a:outerShdw dist="50800" dir="7200000" algn="ctr" rotWithShape="0">
                    <a:schemeClr val="tx1"/>
                  </a:outerShdw>
                </a:effectLst>
                <a:latin typeface="Tempus Sans ITC" pitchFamily="8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7"/>
                                        </p:tgtEl>
                                      </p:cBhvr>
                                    </p:animEffect>
                                    <p:set>
                                      <p:cBhvr>
                                        <p:cTn id="7" dur="1" fill="hold">
                                          <p:stCondLst>
                                            <p:cond delay="999"/>
                                          </p:stCondLst>
                                        </p:cTn>
                                        <p:tgtEl>
                                          <p:spTgt spid="47"/>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par>
                                <p:cTn id="16" presetID="0" presetClass="path" presetSubtype="0" accel="50000" decel="50000" fill="hold" nodeType="withEffect">
                                  <p:stCondLst>
                                    <p:cond delay="0"/>
                                  </p:stCondLst>
                                  <p:childTnLst>
                                    <p:animMotion origin="layout" path="M -0.00017 0.00046 C -0.03212 0.04606 -0.1566 0.21018 -0.19601 0.26782 C -0.28038 0.33009 -0.39045 0.37847 -0.50625 0.37384 C -0.5118 0.36944 -0.5184 0.3662 -0.5243 0.36227 C -0.52795 0.35972 -0.53125 0.35648 -0.53663 0.35185 C -0.54549 0.34421 -0.55364 0.33055 -0.56424 0.32477 C -0.56875 0.32314 -0.57587 0.3199 -0.57951 0.31759 C -0.58819 0.31018 -0.59375 0.30208 -0.6026 0.29814 C -0.60799 0.29444 -0.6118 0.29467 -0.61597 0.29282 C -0.625 0.28564 -0.63802 0.27314 -0.63663 0.27477 " pathEditMode="relative" rAng="0" ptsTypes="ffffffffff">
                                      <p:cBhvr>
                                        <p:cTn id="17" dur="3000" fill="hold"/>
                                        <p:tgtEl>
                                          <p:spTgt spid="16"/>
                                        </p:tgtEl>
                                        <p:attrNameLst>
                                          <p:attrName>ppt_x</p:attrName>
                                          <p:attrName>ppt_y</p:attrName>
                                        </p:attrNameLst>
                                      </p:cBhvr>
                                      <p:rCtr x="-319" y="189"/>
                                    </p:animMotion>
                                  </p:childTnLst>
                                </p:cTn>
                              </p:par>
                              <p:par>
                                <p:cTn id="18" presetID="10" presetClass="exit" presetSubtype="0" fill="hold" nodeType="withEffect">
                                  <p:stCondLst>
                                    <p:cond delay="2500"/>
                                  </p:stCondLst>
                                  <p:childTnLst>
                                    <p:animEffect transition="out" filter="fade">
                                      <p:cBhvr>
                                        <p:cTn id="19" dur="2000"/>
                                        <p:tgtEl>
                                          <p:spTgt spid="16"/>
                                        </p:tgtEl>
                                      </p:cBhvr>
                                    </p:animEffect>
                                    <p:set>
                                      <p:cBhvr>
                                        <p:cTn id="20" dur="1" fill="hold">
                                          <p:stCondLst>
                                            <p:cond delay="1999"/>
                                          </p:stCondLst>
                                        </p:cTn>
                                        <p:tgtEl>
                                          <p:spTgt spid="16"/>
                                        </p:tgtEl>
                                        <p:attrNameLst>
                                          <p:attrName>style.visibility</p:attrName>
                                        </p:attrNameLst>
                                      </p:cBhvr>
                                      <p:to>
                                        <p:strVal val="hidden"/>
                                      </p:to>
                                    </p:set>
                                  </p:childTnLst>
                                </p:cTn>
                              </p:par>
                              <p:par>
                                <p:cTn id="21" presetID="42" presetClass="entr" presetSubtype="0" fill="hold" grpId="0" nodeType="withEffect">
                                  <p:stCondLst>
                                    <p:cond delay="25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000"/>
                                        <p:tgtEl>
                                          <p:spTgt spid="24"/>
                                        </p:tgtEl>
                                      </p:cBhvr>
                                    </p:animEffect>
                                    <p:anim calcmode="lin" valueType="num">
                                      <p:cBhvr>
                                        <p:cTn id="24" dur="2000" fill="hold"/>
                                        <p:tgtEl>
                                          <p:spTgt spid="24"/>
                                        </p:tgtEl>
                                        <p:attrNameLst>
                                          <p:attrName>ppt_x</p:attrName>
                                        </p:attrNameLst>
                                      </p:cBhvr>
                                      <p:tavLst>
                                        <p:tav tm="0">
                                          <p:val>
                                            <p:strVal val="#ppt_x"/>
                                          </p:val>
                                        </p:tav>
                                        <p:tav tm="100000">
                                          <p:val>
                                            <p:strVal val="#ppt_x"/>
                                          </p:val>
                                        </p:tav>
                                      </p:tavLst>
                                    </p:anim>
                                    <p:anim calcmode="lin" valueType="num">
                                      <p:cBhvr>
                                        <p:cTn id="25" dur="2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1000"/>
                                        <p:tgtEl>
                                          <p:spTgt spid="41"/>
                                        </p:tgtEl>
                                      </p:cBhvr>
                                    </p:animEffect>
                                  </p:childTnLst>
                                </p:cTn>
                              </p:par>
                              <p:par>
                                <p:cTn id="35" presetID="0" presetClass="path" presetSubtype="0" accel="50000" decel="50000" fill="hold" nodeType="withEffect">
                                  <p:stCondLst>
                                    <p:cond delay="0"/>
                                  </p:stCondLst>
                                  <p:childTnLst>
                                    <p:animMotion origin="layout" path="M 3.33333E-6 -3.7037E-6 C -0.07014 0.00255 -0.1283 -0.05926 -0.19375 -0.05648 C -0.22795 -0.05301 -0.25886 -0.05023 -0.29358 -0.04838 C -0.33768 -0.04213 -0.31841 -0.01875 -0.37292 -0.01342 C -0.41233 -0.01389 -0.49757 -0.04027 -0.53004 -0.05023 C -0.54757 -0.05648 -0.5566 -0.06435 -0.56736 -0.0743 C -0.5717 -0.08148 -0.57934 -0.08865 -0.58195 -0.09537 C -0.58334 -0.09907 -0.58334 -0.1037 -0.58594 -0.10717 C -0.5875 -0.10972 -0.59098 -0.1125 -0.59323 -0.11527 C -0.59497 -0.11689 -0.59584 -0.11875 -0.5974 -0.12129 C -0.6 -0.12592 -0.59879 -0.13194 -0.60452 -0.13657 C -0.60695 -0.13842 -0.61042 -0.14027 -0.61216 -0.14282 C -0.61511 -0.14629 -0.61459 -0.15069 -0.61927 -0.15416 C -0.62205 -0.15601 -0.62466 -0.15764 -0.62674 -0.15949 C -0.62969 -0.16435 -0.63334 -0.17083 -0.63334 -0.17014 " pathEditMode="relative" rAng="0" ptsTypes="fffffffffffffff">
                                      <p:cBhvr>
                                        <p:cTn id="36" dur="3000" fill="hold"/>
                                        <p:tgtEl>
                                          <p:spTgt spid="41"/>
                                        </p:tgtEl>
                                        <p:attrNameLst>
                                          <p:attrName>ppt_x</p:attrName>
                                          <p:attrName>ppt_y</p:attrName>
                                        </p:attrNameLst>
                                      </p:cBhvr>
                                      <p:rCtr x="-317" y="-84"/>
                                    </p:animMotion>
                                  </p:childTnLst>
                                </p:cTn>
                              </p:par>
                              <p:par>
                                <p:cTn id="37" presetID="42" presetClass="entr" presetSubtype="0" fill="hold" grpId="0" nodeType="withEffect">
                                  <p:stCondLst>
                                    <p:cond delay="250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2000"/>
                                        <p:tgtEl>
                                          <p:spTgt spid="23"/>
                                        </p:tgtEl>
                                      </p:cBhvr>
                                    </p:animEffect>
                                    <p:anim calcmode="lin" valueType="num">
                                      <p:cBhvr>
                                        <p:cTn id="40" dur="2000" fill="hold"/>
                                        <p:tgtEl>
                                          <p:spTgt spid="23"/>
                                        </p:tgtEl>
                                        <p:attrNameLst>
                                          <p:attrName>ppt_x</p:attrName>
                                        </p:attrNameLst>
                                      </p:cBhvr>
                                      <p:tavLst>
                                        <p:tav tm="0">
                                          <p:val>
                                            <p:strVal val="#ppt_x"/>
                                          </p:val>
                                        </p:tav>
                                        <p:tav tm="100000">
                                          <p:val>
                                            <p:strVal val="#ppt_x"/>
                                          </p:val>
                                        </p:tav>
                                      </p:tavLst>
                                    </p:anim>
                                    <p:anim calcmode="lin" valueType="num">
                                      <p:cBhvr>
                                        <p:cTn id="41" dur="2000" fill="hold"/>
                                        <p:tgtEl>
                                          <p:spTgt spid="23"/>
                                        </p:tgtEl>
                                        <p:attrNameLst>
                                          <p:attrName>ppt_y</p:attrName>
                                        </p:attrNameLst>
                                      </p:cBhvr>
                                      <p:tavLst>
                                        <p:tav tm="0">
                                          <p:val>
                                            <p:strVal val="#ppt_y+.1"/>
                                          </p:val>
                                        </p:tav>
                                        <p:tav tm="100000">
                                          <p:val>
                                            <p:strVal val="#ppt_y"/>
                                          </p:val>
                                        </p:tav>
                                      </p:tavLst>
                                    </p:anim>
                                  </p:childTnLst>
                                </p:cTn>
                              </p:par>
                              <p:par>
                                <p:cTn id="42" presetID="10" presetClass="exit" presetSubtype="0" fill="hold" nodeType="withEffect">
                                  <p:stCondLst>
                                    <p:cond delay="3000"/>
                                  </p:stCondLst>
                                  <p:childTnLst>
                                    <p:animEffect transition="out" filter="fade">
                                      <p:cBhvr>
                                        <p:cTn id="43" dur="2000"/>
                                        <p:tgtEl>
                                          <p:spTgt spid="41"/>
                                        </p:tgtEl>
                                      </p:cBhvr>
                                    </p:animEffect>
                                    <p:set>
                                      <p:cBhvr>
                                        <p:cTn id="44" dur="1" fill="hold">
                                          <p:stCondLst>
                                            <p:cond delay="1999"/>
                                          </p:stCondLst>
                                        </p:cTn>
                                        <p:tgtEl>
                                          <p:spTgt spid="4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4" grpId="0" animBg="1"/>
      <p:bldP spid="25" grpId="0"/>
      <p:bldP spid="26"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0"/>
            <a:ext cx="9144000" cy="769441"/>
          </a:xfrm>
          <a:prstGeom prst="rect">
            <a:avLst/>
          </a:prstGeom>
          <a:noFill/>
        </p:spPr>
        <p:txBody>
          <a:bodyPr wrap="square" rtlCol="0">
            <a:spAutoFit/>
          </a:bodyPr>
          <a:lstStyle/>
          <a:p>
            <a:pPr algn="ctr"/>
            <a:r>
              <a:rPr lang="en-US" sz="4400" b="1" dirty="0" smtClean="0">
                <a:solidFill>
                  <a:srgbClr val="002060"/>
                </a:solidFill>
              </a:rPr>
              <a:t>Acadian migration to Louisiana</a:t>
            </a:r>
          </a:p>
        </p:txBody>
      </p:sp>
      <p:pic>
        <p:nvPicPr>
          <p:cNvPr id="4098" name="Picture 2"/>
          <p:cNvPicPr>
            <a:picLocks noChangeAspect="1" noChangeArrowheads="1"/>
          </p:cNvPicPr>
          <p:nvPr/>
        </p:nvPicPr>
        <p:blipFill>
          <a:blip r:embed="rId2"/>
          <a:srcRect/>
          <a:stretch>
            <a:fillRect/>
          </a:stretch>
        </p:blipFill>
        <p:spPr bwMode="auto">
          <a:xfrm>
            <a:off x="1286182" y="1371601"/>
            <a:ext cx="6486218" cy="5486400"/>
          </a:xfrm>
          <a:prstGeom prst="rect">
            <a:avLst/>
          </a:prstGeom>
          <a:noFill/>
          <a:ln w="9525">
            <a:noFill/>
            <a:miter lim="800000"/>
            <a:headEnd/>
            <a:tailEnd/>
          </a:ln>
          <a:effectLst/>
        </p:spPr>
      </p:pic>
      <p:sp>
        <p:nvSpPr>
          <p:cNvPr id="37" name="Freeform 36"/>
          <p:cNvSpPr/>
          <p:nvPr/>
        </p:nvSpPr>
        <p:spPr>
          <a:xfrm>
            <a:off x="3614057" y="1582058"/>
            <a:ext cx="1970314" cy="4753428"/>
          </a:xfrm>
          <a:custGeom>
            <a:avLst/>
            <a:gdLst>
              <a:gd name="connsiteX0" fmla="*/ 1970314 w 1970314"/>
              <a:gd name="connsiteY0" fmla="*/ 4753428 h 4753428"/>
              <a:gd name="connsiteX1" fmla="*/ 1894114 w 1970314"/>
              <a:gd name="connsiteY1" fmla="*/ 4720771 h 4753428"/>
              <a:gd name="connsiteX2" fmla="*/ 1665514 w 1970314"/>
              <a:gd name="connsiteY2" fmla="*/ 4601028 h 4753428"/>
              <a:gd name="connsiteX3" fmla="*/ 1578429 w 1970314"/>
              <a:gd name="connsiteY3" fmla="*/ 4459513 h 4753428"/>
              <a:gd name="connsiteX4" fmla="*/ 1578429 w 1970314"/>
              <a:gd name="connsiteY4" fmla="*/ 4350656 h 4753428"/>
              <a:gd name="connsiteX5" fmla="*/ 1426029 w 1970314"/>
              <a:gd name="connsiteY5" fmla="*/ 4220028 h 4753428"/>
              <a:gd name="connsiteX6" fmla="*/ 1295400 w 1970314"/>
              <a:gd name="connsiteY6" fmla="*/ 4089399 h 4753428"/>
              <a:gd name="connsiteX7" fmla="*/ 1284514 w 1970314"/>
              <a:gd name="connsiteY7" fmla="*/ 3958771 h 4753428"/>
              <a:gd name="connsiteX8" fmla="*/ 1382486 w 1970314"/>
              <a:gd name="connsiteY8" fmla="*/ 3849913 h 4753428"/>
              <a:gd name="connsiteX9" fmla="*/ 1251857 w 1970314"/>
              <a:gd name="connsiteY9" fmla="*/ 3730171 h 4753428"/>
              <a:gd name="connsiteX10" fmla="*/ 1121229 w 1970314"/>
              <a:gd name="connsiteY10" fmla="*/ 3730171 h 4753428"/>
              <a:gd name="connsiteX11" fmla="*/ 947057 w 1970314"/>
              <a:gd name="connsiteY11" fmla="*/ 3675742 h 4753428"/>
              <a:gd name="connsiteX12" fmla="*/ 914400 w 1970314"/>
              <a:gd name="connsiteY12" fmla="*/ 3534228 h 4753428"/>
              <a:gd name="connsiteX13" fmla="*/ 762000 w 1970314"/>
              <a:gd name="connsiteY13" fmla="*/ 3523342 h 4753428"/>
              <a:gd name="connsiteX14" fmla="*/ 620486 w 1970314"/>
              <a:gd name="connsiteY14" fmla="*/ 3555999 h 4753428"/>
              <a:gd name="connsiteX15" fmla="*/ 511629 w 1970314"/>
              <a:gd name="connsiteY15" fmla="*/ 3545113 h 4753428"/>
              <a:gd name="connsiteX16" fmla="*/ 478972 w 1970314"/>
              <a:gd name="connsiteY16" fmla="*/ 3381828 h 4753428"/>
              <a:gd name="connsiteX17" fmla="*/ 381000 w 1970314"/>
              <a:gd name="connsiteY17" fmla="*/ 3305628 h 4753428"/>
              <a:gd name="connsiteX18" fmla="*/ 261257 w 1970314"/>
              <a:gd name="connsiteY18" fmla="*/ 3272971 h 4753428"/>
              <a:gd name="connsiteX19" fmla="*/ 217714 w 1970314"/>
              <a:gd name="connsiteY19" fmla="*/ 3153228 h 4753428"/>
              <a:gd name="connsiteX20" fmla="*/ 206829 w 1970314"/>
              <a:gd name="connsiteY20" fmla="*/ 3044371 h 4753428"/>
              <a:gd name="connsiteX21" fmla="*/ 163286 w 1970314"/>
              <a:gd name="connsiteY21" fmla="*/ 2989942 h 4753428"/>
              <a:gd name="connsiteX22" fmla="*/ 97972 w 1970314"/>
              <a:gd name="connsiteY22" fmla="*/ 2848428 h 4753428"/>
              <a:gd name="connsiteX23" fmla="*/ 0 w 1970314"/>
              <a:gd name="connsiteY23" fmla="*/ 2750456 h 4753428"/>
              <a:gd name="connsiteX24" fmla="*/ 97972 w 1970314"/>
              <a:gd name="connsiteY24" fmla="*/ 2587171 h 4753428"/>
              <a:gd name="connsiteX25" fmla="*/ 130629 w 1970314"/>
              <a:gd name="connsiteY25" fmla="*/ 2478313 h 4753428"/>
              <a:gd name="connsiteX26" fmla="*/ 206829 w 1970314"/>
              <a:gd name="connsiteY26" fmla="*/ 2336799 h 4753428"/>
              <a:gd name="connsiteX27" fmla="*/ 206829 w 1970314"/>
              <a:gd name="connsiteY27" fmla="*/ 2217056 h 4753428"/>
              <a:gd name="connsiteX28" fmla="*/ 272143 w 1970314"/>
              <a:gd name="connsiteY28" fmla="*/ 2021113 h 4753428"/>
              <a:gd name="connsiteX29" fmla="*/ 359229 w 1970314"/>
              <a:gd name="connsiteY29" fmla="*/ 1912256 h 4753428"/>
              <a:gd name="connsiteX30" fmla="*/ 359229 w 1970314"/>
              <a:gd name="connsiteY30" fmla="*/ 1814285 h 4753428"/>
              <a:gd name="connsiteX31" fmla="*/ 522514 w 1970314"/>
              <a:gd name="connsiteY31" fmla="*/ 1683656 h 4753428"/>
              <a:gd name="connsiteX32" fmla="*/ 587829 w 1970314"/>
              <a:gd name="connsiteY32" fmla="*/ 1574799 h 4753428"/>
              <a:gd name="connsiteX33" fmla="*/ 642257 w 1970314"/>
              <a:gd name="connsiteY33" fmla="*/ 1411513 h 4753428"/>
              <a:gd name="connsiteX34" fmla="*/ 609600 w 1970314"/>
              <a:gd name="connsiteY34" fmla="*/ 1302656 h 4753428"/>
              <a:gd name="connsiteX35" fmla="*/ 762000 w 1970314"/>
              <a:gd name="connsiteY35" fmla="*/ 1193799 h 4753428"/>
              <a:gd name="connsiteX36" fmla="*/ 859972 w 1970314"/>
              <a:gd name="connsiteY36" fmla="*/ 1084942 h 4753428"/>
              <a:gd name="connsiteX37" fmla="*/ 772886 w 1970314"/>
              <a:gd name="connsiteY37" fmla="*/ 1074056 h 4753428"/>
              <a:gd name="connsiteX38" fmla="*/ 707572 w 1970314"/>
              <a:gd name="connsiteY38" fmla="*/ 1019628 h 4753428"/>
              <a:gd name="connsiteX39" fmla="*/ 642257 w 1970314"/>
              <a:gd name="connsiteY39" fmla="*/ 878113 h 4753428"/>
              <a:gd name="connsiteX40" fmla="*/ 631372 w 1970314"/>
              <a:gd name="connsiteY40" fmla="*/ 747485 h 4753428"/>
              <a:gd name="connsiteX41" fmla="*/ 642257 w 1970314"/>
              <a:gd name="connsiteY41" fmla="*/ 660399 h 4753428"/>
              <a:gd name="connsiteX42" fmla="*/ 555172 w 1970314"/>
              <a:gd name="connsiteY42" fmla="*/ 529771 h 4753428"/>
              <a:gd name="connsiteX43" fmla="*/ 544286 w 1970314"/>
              <a:gd name="connsiteY43" fmla="*/ 464456 h 4753428"/>
              <a:gd name="connsiteX44" fmla="*/ 446314 w 1970314"/>
              <a:gd name="connsiteY44" fmla="*/ 388256 h 4753428"/>
              <a:gd name="connsiteX45" fmla="*/ 511629 w 1970314"/>
              <a:gd name="connsiteY45" fmla="*/ 192313 h 4753428"/>
              <a:gd name="connsiteX46" fmla="*/ 489857 w 1970314"/>
              <a:gd name="connsiteY46" fmla="*/ 29028 h 4753428"/>
              <a:gd name="connsiteX47" fmla="*/ 511629 w 1970314"/>
              <a:gd name="connsiteY47" fmla="*/ 18142 h 475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70314" h="4753428">
                <a:moveTo>
                  <a:pt x="1970314" y="4753428"/>
                </a:moveTo>
                <a:cubicBezTo>
                  <a:pt x="1957614" y="4749799"/>
                  <a:pt x="1944914" y="4746171"/>
                  <a:pt x="1894114" y="4720771"/>
                </a:cubicBezTo>
                <a:cubicBezTo>
                  <a:pt x="1843314" y="4695371"/>
                  <a:pt x="1718128" y="4644571"/>
                  <a:pt x="1665514" y="4601028"/>
                </a:cubicBezTo>
                <a:cubicBezTo>
                  <a:pt x="1612900" y="4557485"/>
                  <a:pt x="1592943" y="4501242"/>
                  <a:pt x="1578429" y="4459513"/>
                </a:cubicBezTo>
                <a:cubicBezTo>
                  <a:pt x="1563915" y="4417784"/>
                  <a:pt x="1603829" y="4390570"/>
                  <a:pt x="1578429" y="4350656"/>
                </a:cubicBezTo>
                <a:cubicBezTo>
                  <a:pt x="1553029" y="4310742"/>
                  <a:pt x="1473200" y="4263571"/>
                  <a:pt x="1426029" y="4220028"/>
                </a:cubicBezTo>
                <a:cubicBezTo>
                  <a:pt x="1378858" y="4176485"/>
                  <a:pt x="1318986" y="4132942"/>
                  <a:pt x="1295400" y="4089399"/>
                </a:cubicBezTo>
                <a:cubicBezTo>
                  <a:pt x="1271814" y="4045856"/>
                  <a:pt x="1270000" y="3998685"/>
                  <a:pt x="1284514" y="3958771"/>
                </a:cubicBezTo>
                <a:cubicBezTo>
                  <a:pt x="1299028" y="3918857"/>
                  <a:pt x="1387929" y="3888013"/>
                  <a:pt x="1382486" y="3849913"/>
                </a:cubicBezTo>
                <a:cubicBezTo>
                  <a:pt x="1377043" y="3811813"/>
                  <a:pt x="1295400" y="3750128"/>
                  <a:pt x="1251857" y="3730171"/>
                </a:cubicBezTo>
                <a:cubicBezTo>
                  <a:pt x="1208314" y="3710214"/>
                  <a:pt x="1172029" y="3739242"/>
                  <a:pt x="1121229" y="3730171"/>
                </a:cubicBezTo>
                <a:cubicBezTo>
                  <a:pt x="1070429" y="3721100"/>
                  <a:pt x="981528" y="3708399"/>
                  <a:pt x="947057" y="3675742"/>
                </a:cubicBezTo>
                <a:cubicBezTo>
                  <a:pt x="912586" y="3643085"/>
                  <a:pt x="945243" y="3559628"/>
                  <a:pt x="914400" y="3534228"/>
                </a:cubicBezTo>
                <a:cubicBezTo>
                  <a:pt x="883557" y="3508828"/>
                  <a:pt x="810986" y="3519714"/>
                  <a:pt x="762000" y="3523342"/>
                </a:cubicBezTo>
                <a:cubicBezTo>
                  <a:pt x="713014" y="3526971"/>
                  <a:pt x="662215" y="3552370"/>
                  <a:pt x="620486" y="3555999"/>
                </a:cubicBezTo>
                <a:cubicBezTo>
                  <a:pt x="578757" y="3559628"/>
                  <a:pt x="535215" y="3574141"/>
                  <a:pt x="511629" y="3545113"/>
                </a:cubicBezTo>
                <a:cubicBezTo>
                  <a:pt x="488043" y="3516085"/>
                  <a:pt x="500744" y="3421742"/>
                  <a:pt x="478972" y="3381828"/>
                </a:cubicBezTo>
                <a:cubicBezTo>
                  <a:pt x="457201" y="3341914"/>
                  <a:pt x="417286" y="3323771"/>
                  <a:pt x="381000" y="3305628"/>
                </a:cubicBezTo>
                <a:cubicBezTo>
                  <a:pt x="344714" y="3287485"/>
                  <a:pt x="288471" y="3298371"/>
                  <a:pt x="261257" y="3272971"/>
                </a:cubicBezTo>
                <a:cubicBezTo>
                  <a:pt x="234043" y="3247571"/>
                  <a:pt x="226785" y="3191328"/>
                  <a:pt x="217714" y="3153228"/>
                </a:cubicBezTo>
                <a:cubicBezTo>
                  <a:pt x="208643" y="3115128"/>
                  <a:pt x="215900" y="3071585"/>
                  <a:pt x="206829" y="3044371"/>
                </a:cubicBezTo>
                <a:cubicBezTo>
                  <a:pt x="197758" y="3017157"/>
                  <a:pt x="181429" y="3022599"/>
                  <a:pt x="163286" y="2989942"/>
                </a:cubicBezTo>
                <a:cubicBezTo>
                  <a:pt x="145143" y="2957285"/>
                  <a:pt x="125186" y="2888342"/>
                  <a:pt x="97972" y="2848428"/>
                </a:cubicBezTo>
                <a:cubicBezTo>
                  <a:pt x="70758" y="2808514"/>
                  <a:pt x="0" y="2793999"/>
                  <a:pt x="0" y="2750456"/>
                </a:cubicBezTo>
                <a:cubicBezTo>
                  <a:pt x="0" y="2706913"/>
                  <a:pt x="76201" y="2632528"/>
                  <a:pt x="97972" y="2587171"/>
                </a:cubicBezTo>
                <a:cubicBezTo>
                  <a:pt x="119743" y="2541814"/>
                  <a:pt x="112486" y="2520042"/>
                  <a:pt x="130629" y="2478313"/>
                </a:cubicBezTo>
                <a:cubicBezTo>
                  <a:pt x="148772" y="2436584"/>
                  <a:pt x="194129" y="2380342"/>
                  <a:pt x="206829" y="2336799"/>
                </a:cubicBezTo>
                <a:cubicBezTo>
                  <a:pt x="219529" y="2293256"/>
                  <a:pt x="195943" y="2269670"/>
                  <a:pt x="206829" y="2217056"/>
                </a:cubicBezTo>
                <a:cubicBezTo>
                  <a:pt x="217715" y="2164442"/>
                  <a:pt x="246743" y="2071913"/>
                  <a:pt x="272143" y="2021113"/>
                </a:cubicBezTo>
                <a:cubicBezTo>
                  <a:pt x="297543" y="1970313"/>
                  <a:pt x="344715" y="1946727"/>
                  <a:pt x="359229" y="1912256"/>
                </a:cubicBezTo>
                <a:cubicBezTo>
                  <a:pt x="373743" y="1877785"/>
                  <a:pt x="332015" y="1852385"/>
                  <a:pt x="359229" y="1814285"/>
                </a:cubicBezTo>
                <a:cubicBezTo>
                  <a:pt x="386443" y="1776185"/>
                  <a:pt x="484414" y="1723570"/>
                  <a:pt x="522514" y="1683656"/>
                </a:cubicBezTo>
                <a:cubicBezTo>
                  <a:pt x="560614" y="1643742"/>
                  <a:pt x="567872" y="1620156"/>
                  <a:pt x="587829" y="1574799"/>
                </a:cubicBezTo>
                <a:cubicBezTo>
                  <a:pt x="607786" y="1529442"/>
                  <a:pt x="638629" y="1456870"/>
                  <a:pt x="642257" y="1411513"/>
                </a:cubicBezTo>
                <a:cubicBezTo>
                  <a:pt x="645886" y="1366156"/>
                  <a:pt x="589643" y="1338942"/>
                  <a:pt x="609600" y="1302656"/>
                </a:cubicBezTo>
                <a:cubicBezTo>
                  <a:pt x="629557" y="1266370"/>
                  <a:pt x="720271" y="1230085"/>
                  <a:pt x="762000" y="1193799"/>
                </a:cubicBezTo>
                <a:cubicBezTo>
                  <a:pt x="803729" y="1157513"/>
                  <a:pt x="858158" y="1104899"/>
                  <a:pt x="859972" y="1084942"/>
                </a:cubicBezTo>
                <a:cubicBezTo>
                  <a:pt x="861786" y="1064985"/>
                  <a:pt x="798286" y="1084942"/>
                  <a:pt x="772886" y="1074056"/>
                </a:cubicBezTo>
                <a:cubicBezTo>
                  <a:pt x="747486" y="1063170"/>
                  <a:pt x="729343" y="1052285"/>
                  <a:pt x="707572" y="1019628"/>
                </a:cubicBezTo>
                <a:cubicBezTo>
                  <a:pt x="685801" y="986971"/>
                  <a:pt x="654957" y="923470"/>
                  <a:pt x="642257" y="878113"/>
                </a:cubicBezTo>
                <a:cubicBezTo>
                  <a:pt x="629557" y="832756"/>
                  <a:pt x="631372" y="783771"/>
                  <a:pt x="631372" y="747485"/>
                </a:cubicBezTo>
                <a:cubicBezTo>
                  <a:pt x="631372" y="711199"/>
                  <a:pt x="654957" y="696685"/>
                  <a:pt x="642257" y="660399"/>
                </a:cubicBezTo>
                <a:cubicBezTo>
                  <a:pt x="629557" y="624113"/>
                  <a:pt x="571500" y="562428"/>
                  <a:pt x="555172" y="529771"/>
                </a:cubicBezTo>
                <a:cubicBezTo>
                  <a:pt x="538844" y="497114"/>
                  <a:pt x="562429" y="488042"/>
                  <a:pt x="544286" y="464456"/>
                </a:cubicBezTo>
                <a:cubicBezTo>
                  <a:pt x="526143" y="440870"/>
                  <a:pt x="451757" y="433613"/>
                  <a:pt x="446314" y="388256"/>
                </a:cubicBezTo>
                <a:cubicBezTo>
                  <a:pt x="440871" y="342899"/>
                  <a:pt x="504372" y="252184"/>
                  <a:pt x="511629" y="192313"/>
                </a:cubicBezTo>
                <a:cubicBezTo>
                  <a:pt x="518886" y="132442"/>
                  <a:pt x="489857" y="58056"/>
                  <a:pt x="489857" y="29028"/>
                </a:cubicBezTo>
                <a:cubicBezTo>
                  <a:pt x="489857" y="0"/>
                  <a:pt x="511629" y="18142"/>
                  <a:pt x="511629" y="18142"/>
                </a:cubicBezTo>
              </a:path>
            </a:pathLst>
          </a:custGeom>
          <a:ln w="50800">
            <a:solidFill>
              <a:srgbClr val="0070C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p:cNvSpPr txBox="1"/>
          <p:nvPr/>
        </p:nvSpPr>
        <p:spPr>
          <a:xfrm>
            <a:off x="152400" y="540603"/>
            <a:ext cx="3695242" cy="830997"/>
          </a:xfrm>
          <a:prstGeom prst="rect">
            <a:avLst/>
          </a:prstGeom>
          <a:noFill/>
        </p:spPr>
        <p:txBody>
          <a:bodyPr wrap="none" rtlCol="0">
            <a:spAutoFit/>
          </a:bodyPr>
          <a:lstStyle/>
          <a:p>
            <a:r>
              <a:rPr lang="en-US" sz="4800" dirty="0" smtClean="0">
                <a:ln w="19050">
                  <a:solidFill>
                    <a:schemeClr val="tx1"/>
                  </a:solidFill>
                </a:ln>
                <a:solidFill>
                  <a:srgbClr val="00CC99"/>
                </a:solidFill>
              </a:rPr>
              <a:t>Spanish Lands</a:t>
            </a:r>
            <a:endParaRPr lang="en-US" sz="4800" dirty="0">
              <a:ln w="19050">
                <a:solidFill>
                  <a:schemeClr val="tx1"/>
                </a:solidFill>
              </a:ln>
              <a:solidFill>
                <a:srgbClr val="00CC99"/>
              </a:solidFill>
            </a:endParaRPr>
          </a:p>
        </p:txBody>
      </p:sp>
      <p:sp>
        <p:nvSpPr>
          <p:cNvPr id="39" name="Freeform 38"/>
          <p:cNvSpPr/>
          <p:nvPr/>
        </p:nvSpPr>
        <p:spPr>
          <a:xfrm>
            <a:off x="1524000" y="4814570"/>
            <a:ext cx="6146496" cy="1706880"/>
          </a:xfrm>
          <a:custGeom>
            <a:avLst/>
            <a:gdLst>
              <a:gd name="connsiteX0" fmla="*/ 0 w 6096000"/>
              <a:gd name="connsiteY0" fmla="*/ 519430 h 1607820"/>
              <a:gd name="connsiteX1" fmla="*/ 129540 w 6096000"/>
              <a:gd name="connsiteY1" fmla="*/ 648970 h 1607820"/>
              <a:gd name="connsiteX2" fmla="*/ 266700 w 6096000"/>
              <a:gd name="connsiteY2" fmla="*/ 763270 h 1607820"/>
              <a:gd name="connsiteX3" fmla="*/ 426720 w 6096000"/>
              <a:gd name="connsiteY3" fmla="*/ 748030 h 1607820"/>
              <a:gd name="connsiteX4" fmla="*/ 678180 w 6096000"/>
              <a:gd name="connsiteY4" fmla="*/ 580390 h 1607820"/>
              <a:gd name="connsiteX5" fmla="*/ 975360 w 6096000"/>
              <a:gd name="connsiteY5" fmla="*/ 519430 h 1607820"/>
              <a:gd name="connsiteX6" fmla="*/ 1379220 w 6096000"/>
              <a:gd name="connsiteY6" fmla="*/ 504190 h 1607820"/>
              <a:gd name="connsiteX7" fmla="*/ 1630680 w 6096000"/>
              <a:gd name="connsiteY7" fmla="*/ 557530 h 1607820"/>
              <a:gd name="connsiteX8" fmla="*/ 1729740 w 6096000"/>
              <a:gd name="connsiteY8" fmla="*/ 519430 h 1607820"/>
              <a:gd name="connsiteX9" fmla="*/ 1943100 w 6096000"/>
              <a:gd name="connsiteY9" fmla="*/ 519430 h 1607820"/>
              <a:gd name="connsiteX10" fmla="*/ 2133600 w 6096000"/>
              <a:gd name="connsiteY10" fmla="*/ 542290 h 1607820"/>
              <a:gd name="connsiteX11" fmla="*/ 2255520 w 6096000"/>
              <a:gd name="connsiteY11" fmla="*/ 626110 h 1607820"/>
              <a:gd name="connsiteX12" fmla="*/ 2392680 w 6096000"/>
              <a:gd name="connsiteY12" fmla="*/ 656590 h 1607820"/>
              <a:gd name="connsiteX13" fmla="*/ 2484120 w 6096000"/>
              <a:gd name="connsiteY13" fmla="*/ 763270 h 1607820"/>
              <a:gd name="connsiteX14" fmla="*/ 2583180 w 6096000"/>
              <a:gd name="connsiteY14" fmla="*/ 770890 h 1607820"/>
              <a:gd name="connsiteX15" fmla="*/ 2598420 w 6096000"/>
              <a:gd name="connsiteY15" fmla="*/ 839470 h 1607820"/>
              <a:gd name="connsiteX16" fmla="*/ 2590800 w 6096000"/>
              <a:gd name="connsiteY16" fmla="*/ 946150 h 1607820"/>
              <a:gd name="connsiteX17" fmla="*/ 2674620 w 6096000"/>
              <a:gd name="connsiteY17" fmla="*/ 938530 h 1607820"/>
              <a:gd name="connsiteX18" fmla="*/ 2689860 w 6096000"/>
              <a:gd name="connsiteY18" fmla="*/ 991870 h 1607820"/>
              <a:gd name="connsiteX19" fmla="*/ 2804160 w 6096000"/>
              <a:gd name="connsiteY19" fmla="*/ 877570 h 1607820"/>
              <a:gd name="connsiteX20" fmla="*/ 3025140 w 6096000"/>
              <a:gd name="connsiteY20" fmla="*/ 877570 h 1607820"/>
              <a:gd name="connsiteX21" fmla="*/ 3063240 w 6096000"/>
              <a:gd name="connsiteY21" fmla="*/ 1037590 h 1607820"/>
              <a:gd name="connsiteX22" fmla="*/ 3131820 w 6096000"/>
              <a:gd name="connsiteY22" fmla="*/ 1022350 h 1607820"/>
              <a:gd name="connsiteX23" fmla="*/ 3337560 w 6096000"/>
              <a:gd name="connsiteY23" fmla="*/ 1098550 h 1607820"/>
              <a:gd name="connsiteX24" fmla="*/ 3528060 w 6096000"/>
              <a:gd name="connsiteY24" fmla="*/ 1205230 h 1607820"/>
              <a:gd name="connsiteX25" fmla="*/ 3573780 w 6096000"/>
              <a:gd name="connsiteY25" fmla="*/ 1395730 h 1607820"/>
              <a:gd name="connsiteX26" fmla="*/ 3695700 w 6096000"/>
              <a:gd name="connsiteY26" fmla="*/ 1456690 h 1607820"/>
              <a:gd name="connsiteX27" fmla="*/ 3855720 w 6096000"/>
              <a:gd name="connsiteY27" fmla="*/ 1464310 h 1607820"/>
              <a:gd name="connsiteX28" fmla="*/ 3916680 w 6096000"/>
              <a:gd name="connsiteY28" fmla="*/ 1593850 h 1607820"/>
              <a:gd name="connsiteX29" fmla="*/ 4008120 w 6096000"/>
              <a:gd name="connsiteY29" fmla="*/ 1548130 h 1607820"/>
              <a:gd name="connsiteX30" fmla="*/ 3985260 w 6096000"/>
              <a:gd name="connsiteY30" fmla="*/ 1289050 h 1607820"/>
              <a:gd name="connsiteX31" fmla="*/ 3931920 w 6096000"/>
              <a:gd name="connsiteY31" fmla="*/ 1083310 h 1607820"/>
              <a:gd name="connsiteX32" fmla="*/ 4023360 w 6096000"/>
              <a:gd name="connsiteY32" fmla="*/ 854710 h 1607820"/>
              <a:gd name="connsiteX33" fmla="*/ 4168140 w 6096000"/>
              <a:gd name="connsiteY33" fmla="*/ 709930 h 1607820"/>
              <a:gd name="connsiteX34" fmla="*/ 4351020 w 6096000"/>
              <a:gd name="connsiteY34" fmla="*/ 626110 h 1607820"/>
              <a:gd name="connsiteX35" fmla="*/ 4442460 w 6096000"/>
              <a:gd name="connsiteY35" fmla="*/ 572770 h 1607820"/>
              <a:gd name="connsiteX36" fmla="*/ 4328160 w 6096000"/>
              <a:gd name="connsiteY36" fmla="*/ 527050 h 1607820"/>
              <a:gd name="connsiteX37" fmla="*/ 4137660 w 6096000"/>
              <a:gd name="connsiteY37" fmla="*/ 534670 h 1607820"/>
              <a:gd name="connsiteX38" fmla="*/ 4122420 w 6096000"/>
              <a:gd name="connsiteY38" fmla="*/ 458470 h 1607820"/>
              <a:gd name="connsiteX39" fmla="*/ 3939540 w 6096000"/>
              <a:gd name="connsiteY39" fmla="*/ 466090 h 1607820"/>
              <a:gd name="connsiteX40" fmla="*/ 3817620 w 6096000"/>
              <a:gd name="connsiteY40" fmla="*/ 488950 h 1607820"/>
              <a:gd name="connsiteX41" fmla="*/ 3787140 w 6096000"/>
              <a:gd name="connsiteY41" fmla="*/ 412750 h 1607820"/>
              <a:gd name="connsiteX42" fmla="*/ 3893820 w 6096000"/>
              <a:gd name="connsiteY42" fmla="*/ 336550 h 1607820"/>
              <a:gd name="connsiteX43" fmla="*/ 4107180 w 6096000"/>
              <a:gd name="connsiteY43" fmla="*/ 306070 h 1607820"/>
              <a:gd name="connsiteX44" fmla="*/ 4183380 w 6096000"/>
              <a:gd name="connsiteY44" fmla="*/ 260350 h 1607820"/>
              <a:gd name="connsiteX45" fmla="*/ 4213860 w 6096000"/>
              <a:gd name="connsiteY45" fmla="*/ 168910 h 1607820"/>
              <a:gd name="connsiteX46" fmla="*/ 4282440 w 6096000"/>
              <a:gd name="connsiteY46" fmla="*/ 222250 h 1607820"/>
              <a:gd name="connsiteX47" fmla="*/ 4541520 w 6096000"/>
              <a:gd name="connsiteY47" fmla="*/ 123190 h 1607820"/>
              <a:gd name="connsiteX48" fmla="*/ 4625340 w 6096000"/>
              <a:gd name="connsiteY48" fmla="*/ 92710 h 1607820"/>
              <a:gd name="connsiteX49" fmla="*/ 4770120 w 6096000"/>
              <a:gd name="connsiteY49" fmla="*/ 115570 h 1607820"/>
              <a:gd name="connsiteX50" fmla="*/ 4968240 w 6096000"/>
              <a:gd name="connsiteY50" fmla="*/ 16510 h 1607820"/>
              <a:gd name="connsiteX51" fmla="*/ 5029200 w 6096000"/>
              <a:gd name="connsiteY51" fmla="*/ 16510 h 1607820"/>
              <a:gd name="connsiteX52" fmla="*/ 5120640 w 6096000"/>
              <a:gd name="connsiteY52" fmla="*/ 77470 h 1607820"/>
              <a:gd name="connsiteX53" fmla="*/ 5189220 w 6096000"/>
              <a:gd name="connsiteY53" fmla="*/ 39370 h 1607820"/>
              <a:gd name="connsiteX54" fmla="*/ 5410200 w 6096000"/>
              <a:gd name="connsiteY54" fmla="*/ 69850 h 1607820"/>
              <a:gd name="connsiteX55" fmla="*/ 5524500 w 6096000"/>
              <a:gd name="connsiteY55" fmla="*/ 92710 h 1607820"/>
              <a:gd name="connsiteX56" fmla="*/ 5608320 w 6096000"/>
              <a:gd name="connsiteY56" fmla="*/ 184150 h 1607820"/>
              <a:gd name="connsiteX57" fmla="*/ 5775960 w 6096000"/>
              <a:gd name="connsiteY57" fmla="*/ 107950 h 1607820"/>
              <a:gd name="connsiteX58" fmla="*/ 5859780 w 6096000"/>
              <a:gd name="connsiteY58" fmla="*/ 16510 h 1607820"/>
              <a:gd name="connsiteX59" fmla="*/ 6096000 w 6096000"/>
              <a:gd name="connsiteY59" fmla="*/ 62230 h 1607820"/>
              <a:gd name="connsiteX0" fmla="*/ 0 w 5862320"/>
              <a:gd name="connsiteY0" fmla="*/ 762000 h 1905000"/>
              <a:gd name="connsiteX1" fmla="*/ 129540 w 5862320"/>
              <a:gd name="connsiteY1" fmla="*/ 891540 h 1905000"/>
              <a:gd name="connsiteX2" fmla="*/ 266700 w 5862320"/>
              <a:gd name="connsiteY2" fmla="*/ 1005840 h 1905000"/>
              <a:gd name="connsiteX3" fmla="*/ 426720 w 5862320"/>
              <a:gd name="connsiteY3" fmla="*/ 990600 h 1905000"/>
              <a:gd name="connsiteX4" fmla="*/ 678180 w 5862320"/>
              <a:gd name="connsiteY4" fmla="*/ 822960 h 1905000"/>
              <a:gd name="connsiteX5" fmla="*/ 975360 w 5862320"/>
              <a:gd name="connsiteY5" fmla="*/ 762000 h 1905000"/>
              <a:gd name="connsiteX6" fmla="*/ 1379220 w 5862320"/>
              <a:gd name="connsiteY6" fmla="*/ 746760 h 1905000"/>
              <a:gd name="connsiteX7" fmla="*/ 1630680 w 5862320"/>
              <a:gd name="connsiteY7" fmla="*/ 800100 h 1905000"/>
              <a:gd name="connsiteX8" fmla="*/ 1729740 w 5862320"/>
              <a:gd name="connsiteY8" fmla="*/ 762000 h 1905000"/>
              <a:gd name="connsiteX9" fmla="*/ 1943100 w 5862320"/>
              <a:gd name="connsiteY9" fmla="*/ 762000 h 1905000"/>
              <a:gd name="connsiteX10" fmla="*/ 2133600 w 5862320"/>
              <a:gd name="connsiteY10" fmla="*/ 784860 h 1905000"/>
              <a:gd name="connsiteX11" fmla="*/ 2255520 w 5862320"/>
              <a:gd name="connsiteY11" fmla="*/ 868680 h 1905000"/>
              <a:gd name="connsiteX12" fmla="*/ 2392680 w 5862320"/>
              <a:gd name="connsiteY12" fmla="*/ 899160 h 1905000"/>
              <a:gd name="connsiteX13" fmla="*/ 2484120 w 5862320"/>
              <a:gd name="connsiteY13" fmla="*/ 1005840 h 1905000"/>
              <a:gd name="connsiteX14" fmla="*/ 2583180 w 5862320"/>
              <a:gd name="connsiteY14" fmla="*/ 1013460 h 1905000"/>
              <a:gd name="connsiteX15" fmla="*/ 2598420 w 5862320"/>
              <a:gd name="connsiteY15" fmla="*/ 1082040 h 1905000"/>
              <a:gd name="connsiteX16" fmla="*/ 2590800 w 5862320"/>
              <a:gd name="connsiteY16" fmla="*/ 1188720 h 1905000"/>
              <a:gd name="connsiteX17" fmla="*/ 2674620 w 5862320"/>
              <a:gd name="connsiteY17" fmla="*/ 1181100 h 1905000"/>
              <a:gd name="connsiteX18" fmla="*/ 2689860 w 5862320"/>
              <a:gd name="connsiteY18" fmla="*/ 1234440 h 1905000"/>
              <a:gd name="connsiteX19" fmla="*/ 2804160 w 5862320"/>
              <a:gd name="connsiteY19" fmla="*/ 1120140 h 1905000"/>
              <a:gd name="connsiteX20" fmla="*/ 3025140 w 5862320"/>
              <a:gd name="connsiteY20" fmla="*/ 1120140 h 1905000"/>
              <a:gd name="connsiteX21" fmla="*/ 3063240 w 5862320"/>
              <a:gd name="connsiteY21" fmla="*/ 1280160 h 1905000"/>
              <a:gd name="connsiteX22" fmla="*/ 3131820 w 5862320"/>
              <a:gd name="connsiteY22" fmla="*/ 1264920 h 1905000"/>
              <a:gd name="connsiteX23" fmla="*/ 3337560 w 5862320"/>
              <a:gd name="connsiteY23" fmla="*/ 1341120 h 1905000"/>
              <a:gd name="connsiteX24" fmla="*/ 3528060 w 5862320"/>
              <a:gd name="connsiteY24" fmla="*/ 1447800 h 1905000"/>
              <a:gd name="connsiteX25" fmla="*/ 3573780 w 5862320"/>
              <a:gd name="connsiteY25" fmla="*/ 1638300 h 1905000"/>
              <a:gd name="connsiteX26" fmla="*/ 3695700 w 5862320"/>
              <a:gd name="connsiteY26" fmla="*/ 1699260 h 1905000"/>
              <a:gd name="connsiteX27" fmla="*/ 3855720 w 5862320"/>
              <a:gd name="connsiteY27" fmla="*/ 1706880 h 1905000"/>
              <a:gd name="connsiteX28" fmla="*/ 3916680 w 5862320"/>
              <a:gd name="connsiteY28" fmla="*/ 1836420 h 1905000"/>
              <a:gd name="connsiteX29" fmla="*/ 4008120 w 5862320"/>
              <a:gd name="connsiteY29" fmla="*/ 1790700 h 1905000"/>
              <a:gd name="connsiteX30" fmla="*/ 3985260 w 5862320"/>
              <a:gd name="connsiteY30" fmla="*/ 1531620 h 1905000"/>
              <a:gd name="connsiteX31" fmla="*/ 3931920 w 5862320"/>
              <a:gd name="connsiteY31" fmla="*/ 1325880 h 1905000"/>
              <a:gd name="connsiteX32" fmla="*/ 4023360 w 5862320"/>
              <a:gd name="connsiteY32" fmla="*/ 1097280 h 1905000"/>
              <a:gd name="connsiteX33" fmla="*/ 4168140 w 5862320"/>
              <a:gd name="connsiteY33" fmla="*/ 952500 h 1905000"/>
              <a:gd name="connsiteX34" fmla="*/ 4351020 w 5862320"/>
              <a:gd name="connsiteY34" fmla="*/ 868680 h 1905000"/>
              <a:gd name="connsiteX35" fmla="*/ 4442460 w 5862320"/>
              <a:gd name="connsiteY35" fmla="*/ 815340 h 1905000"/>
              <a:gd name="connsiteX36" fmla="*/ 4328160 w 5862320"/>
              <a:gd name="connsiteY36" fmla="*/ 769620 h 1905000"/>
              <a:gd name="connsiteX37" fmla="*/ 4137660 w 5862320"/>
              <a:gd name="connsiteY37" fmla="*/ 777240 h 1905000"/>
              <a:gd name="connsiteX38" fmla="*/ 4122420 w 5862320"/>
              <a:gd name="connsiteY38" fmla="*/ 701040 h 1905000"/>
              <a:gd name="connsiteX39" fmla="*/ 3939540 w 5862320"/>
              <a:gd name="connsiteY39" fmla="*/ 708660 h 1905000"/>
              <a:gd name="connsiteX40" fmla="*/ 3817620 w 5862320"/>
              <a:gd name="connsiteY40" fmla="*/ 731520 h 1905000"/>
              <a:gd name="connsiteX41" fmla="*/ 3787140 w 5862320"/>
              <a:gd name="connsiteY41" fmla="*/ 655320 h 1905000"/>
              <a:gd name="connsiteX42" fmla="*/ 3893820 w 5862320"/>
              <a:gd name="connsiteY42" fmla="*/ 579120 h 1905000"/>
              <a:gd name="connsiteX43" fmla="*/ 4107180 w 5862320"/>
              <a:gd name="connsiteY43" fmla="*/ 548640 h 1905000"/>
              <a:gd name="connsiteX44" fmla="*/ 4183380 w 5862320"/>
              <a:gd name="connsiteY44" fmla="*/ 502920 h 1905000"/>
              <a:gd name="connsiteX45" fmla="*/ 4213860 w 5862320"/>
              <a:gd name="connsiteY45" fmla="*/ 411480 h 1905000"/>
              <a:gd name="connsiteX46" fmla="*/ 4282440 w 5862320"/>
              <a:gd name="connsiteY46" fmla="*/ 464820 h 1905000"/>
              <a:gd name="connsiteX47" fmla="*/ 4541520 w 5862320"/>
              <a:gd name="connsiteY47" fmla="*/ 365760 h 1905000"/>
              <a:gd name="connsiteX48" fmla="*/ 4625340 w 5862320"/>
              <a:gd name="connsiteY48" fmla="*/ 335280 h 1905000"/>
              <a:gd name="connsiteX49" fmla="*/ 4770120 w 5862320"/>
              <a:gd name="connsiteY49" fmla="*/ 358140 h 1905000"/>
              <a:gd name="connsiteX50" fmla="*/ 4968240 w 5862320"/>
              <a:gd name="connsiteY50" fmla="*/ 259080 h 1905000"/>
              <a:gd name="connsiteX51" fmla="*/ 5029200 w 5862320"/>
              <a:gd name="connsiteY51" fmla="*/ 259080 h 1905000"/>
              <a:gd name="connsiteX52" fmla="*/ 5120640 w 5862320"/>
              <a:gd name="connsiteY52" fmla="*/ 320040 h 1905000"/>
              <a:gd name="connsiteX53" fmla="*/ 5189220 w 5862320"/>
              <a:gd name="connsiteY53" fmla="*/ 281940 h 1905000"/>
              <a:gd name="connsiteX54" fmla="*/ 5410200 w 5862320"/>
              <a:gd name="connsiteY54" fmla="*/ 312420 h 1905000"/>
              <a:gd name="connsiteX55" fmla="*/ 5524500 w 5862320"/>
              <a:gd name="connsiteY55" fmla="*/ 335280 h 1905000"/>
              <a:gd name="connsiteX56" fmla="*/ 5608320 w 5862320"/>
              <a:gd name="connsiteY56" fmla="*/ 426720 h 1905000"/>
              <a:gd name="connsiteX57" fmla="*/ 5775960 w 5862320"/>
              <a:gd name="connsiteY57" fmla="*/ 350520 h 1905000"/>
              <a:gd name="connsiteX58" fmla="*/ 5859780 w 5862320"/>
              <a:gd name="connsiteY58" fmla="*/ 259080 h 1905000"/>
              <a:gd name="connsiteX59" fmla="*/ 5791200 w 5862320"/>
              <a:gd name="connsiteY59" fmla="*/ 1905000 h 1905000"/>
              <a:gd name="connsiteX0" fmla="*/ 0 w 5943600"/>
              <a:gd name="connsiteY0" fmla="*/ 762000 h 1905000"/>
              <a:gd name="connsiteX1" fmla="*/ 129540 w 5943600"/>
              <a:gd name="connsiteY1" fmla="*/ 891540 h 1905000"/>
              <a:gd name="connsiteX2" fmla="*/ 266700 w 5943600"/>
              <a:gd name="connsiteY2" fmla="*/ 1005840 h 1905000"/>
              <a:gd name="connsiteX3" fmla="*/ 426720 w 5943600"/>
              <a:gd name="connsiteY3" fmla="*/ 990600 h 1905000"/>
              <a:gd name="connsiteX4" fmla="*/ 678180 w 5943600"/>
              <a:gd name="connsiteY4" fmla="*/ 822960 h 1905000"/>
              <a:gd name="connsiteX5" fmla="*/ 975360 w 5943600"/>
              <a:gd name="connsiteY5" fmla="*/ 762000 h 1905000"/>
              <a:gd name="connsiteX6" fmla="*/ 1379220 w 5943600"/>
              <a:gd name="connsiteY6" fmla="*/ 746760 h 1905000"/>
              <a:gd name="connsiteX7" fmla="*/ 1630680 w 5943600"/>
              <a:gd name="connsiteY7" fmla="*/ 800100 h 1905000"/>
              <a:gd name="connsiteX8" fmla="*/ 1729740 w 5943600"/>
              <a:gd name="connsiteY8" fmla="*/ 762000 h 1905000"/>
              <a:gd name="connsiteX9" fmla="*/ 1943100 w 5943600"/>
              <a:gd name="connsiteY9" fmla="*/ 762000 h 1905000"/>
              <a:gd name="connsiteX10" fmla="*/ 2133600 w 5943600"/>
              <a:gd name="connsiteY10" fmla="*/ 784860 h 1905000"/>
              <a:gd name="connsiteX11" fmla="*/ 2255520 w 5943600"/>
              <a:gd name="connsiteY11" fmla="*/ 868680 h 1905000"/>
              <a:gd name="connsiteX12" fmla="*/ 2392680 w 5943600"/>
              <a:gd name="connsiteY12" fmla="*/ 899160 h 1905000"/>
              <a:gd name="connsiteX13" fmla="*/ 2484120 w 5943600"/>
              <a:gd name="connsiteY13" fmla="*/ 1005840 h 1905000"/>
              <a:gd name="connsiteX14" fmla="*/ 2583180 w 5943600"/>
              <a:gd name="connsiteY14" fmla="*/ 1013460 h 1905000"/>
              <a:gd name="connsiteX15" fmla="*/ 2598420 w 5943600"/>
              <a:gd name="connsiteY15" fmla="*/ 1082040 h 1905000"/>
              <a:gd name="connsiteX16" fmla="*/ 2590800 w 5943600"/>
              <a:gd name="connsiteY16" fmla="*/ 1188720 h 1905000"/>
              <a:gd name="connsiteX17" fmla="*/ 2674620 w 5943600"/>
              <a:gd name="connsiteY17" fmla="*/ 1181100 h 1905000"/>
              <a:gd name="connsiteX18" fmla="*/ 2689860 w 5943600"/>
              <a:gd name="connsiteY18" fmla="*/ 1234440 h 1905000"/>
              <a:gd name="connsiteX19" fmla="*/ 2804160 w 5943600"/>
              <a:gd name="connsiteY19" fmla="*/ 1120140 h 1905000"/>
              <a:gd name="connsiteX20" fmla="*/ 3025140 w 5943600"/>
              <a:gd name="connsiteY20" fmla="*/ 1120140 h 1905000"/>
              <a:gd name="connsiteX21" fmla="*/ 3063240 w 5943600"/>
              <a:gd name="connsiteY21" fmla="*/ 1280160 h 1905000"/>
              <a:gd name="connsiteX22" fmla="*/ 3131820 w 5943600"/>
              <a:gd name="connsiteY22" fmla="*/ 1264920 h 1905000"/>
              <a:gd name="connsiteX23" fmla="*/ 3337560 w 5943600"/>
              <a:gd name="connsiteY23" fmla="*/ 1341120 h 1905000"/>
              <a:gd name="connsiteX24" fmla="*/ 3528060 w 5943600"/>
              <a:gd name="connsiteY24" fmla="*/ 1447800 h 1905000"/>
              <a:gd name="connsiteX25" fmla="*/ 3573780 w 5943600"/>
              <a:gd name="connsiteY25" fmla="*/ 1638300 h 1905000"/>
              <a:gd name="connsiteX26" fmla="*/ 3695700 w 5943600"/>
              <a:gd name="connsiteY26" fmla="*/ 1699260 h 1905000"/>
              <a:gd name="connsiteX27" fmla="*/ 3855720 w 5943600"/>
              <a:gd name="connsiteY27" fmla="*/ 1706880 h 1905000"/>
              <a:gd name="connsiteX28" fmla="*/ 3916680 w 5943600"/>
              <a:gd name="connsiteY28" fmla="*/ 1836420 h 1905000"/>
              <a:gd name="connsiteX29" fmla="*/ 4008120 w 5943600"/>
              <a:gd name="connsiteY29" fmla="*/ 1790700 h 1905000"/>
              <a:gd name="connsiteX30" fmla="*/ 3985260 w 5943600"/>
              <a:gd name="connsiteY30" fmla="*/ 1531620 h 1905000"/>
              <a:gd name="connsiteX31" fmla="*/ 3931920 w 5943600"/>
              <a:gd name="connsiteY31" fmla="*/ 1325880 h 1905000"/>
              <a:gd name="connsiteX32" fmla="*/ 4023360 w 5943600"/>
              <a:gd name="connsiteY32" fmla="*/ 1097280 h 1905000"/>
              <a:gd name="connsiteX33" fmla="*/ 4168140 w 5943600"/>
              <a:gd name="connsiteY33" fmla="*/ 952500 h 1905000"/>
              <a:gd name="connsiteX34" fmla="*/ 4351020 w 5943600"/>
              <a:gd name="connsiteY34" fmla="*/ 868680 h 1905000"/>
              <a:gd name="connsiteX35" fmla="*/ 4442460 w 5943600"/>
              <a:gd name="connsiteY35" fmla="*/ 815340 h 1905000"/>
              <a:gd name="connsiteX36" fmla="*/ 4328160 w 5943600"/>
              <a:gd name="connsiteY36" fmla="*/ 769620 h 1905000"/>
              <a:gd name="connsiteX37" fmla="*/ 4137660 w 5943600"/>
              <a:gd name="connsiteY37" fmla="*/ 777240 h 1905000"/>
              <a:gd name="connsiteX38" fmla="*/ 4122420 w 5943600"/>
              <a:gd name="connsiteY38" fmla="*/ 701040 h 1905000"/>
              <a:gd name="connsiteX39" fmla="*/ 3939540 w 5943600"/>
              <a:gd name="connsiteY39" fmla="*/ 708660 h 1905000"/>
              <a:gd name="connsiteX40" fmla="*/ 3817620 w 5943600"/>
              <a:gd name="connsiteY40" fmla="*/ 731520 h 1905000"/>
              <a:gd name="connsiteX41" fmla="*/ 3787140 w 5943600"/>
              <a:gd name="connsiteY41" fmla="*/ 655320 h 1905000"/>
              <a:gd name="connsiteX42" fmla="*/ 3893820 w 5943600"/>
              <a:gd name="connsiteY42" fmla="*/ 579120 h 1905000"/>
              <a:gd name="connsiteX43" fmla="*/ 4107180 w 5943600"/>
              <a:gd name="connsiteY43" fmla="*/ 548640 h 1905000"/>
              <a:gd name="connsiteX44" fmla="*/ 4183380 w 5943600"/>
              <a:gd name="connsiteY44" fmla="*/ 502920 h 1905000"/>
              <a:gd name="connsiteX45" fmla="*/ 4213860 w 5943600"/>
              <a:gd name="connsiteY45" fmla="*/ 411480 h 1905000"/>
              <a:gd name="connsiteX46" fmla="*/ 4282440 w 5943600"/>
              <a:gd name="connsiteY46" fmla="*/ 464820 h 1905000"/>
              <a:gd name="connsiteX47" fmla="*/ 4541520 w 5943600"/>
              <a:gd name="connsiteY47" fmla="*/ 365760 h 1905000"/>
              <a:gd name="connsiteX48" fmla="*/ 4625340 w 5943600"/>
              <a:gd name="connsiteY48" fmla="*/ 335280 h 1905000"/>
              <a:gd name="connsiteX49" fmla="*/ 4770120 w 5943600"/>
              <a:gd name="connsiteY49" fmla="*/ 358140 h 1905000"/>
              <a:gd name="connsiteX50" fmla="*/ 4968240 w 5943600"/>
              <a:gd name="connsiteY50" fmla="*/ 259080 h 1905000"/>
              <a:gd name="connsiteX51" fmla="*/ 5029200 w 5943600"/>
              <a:gd name="connsiteY51" fmla="*/ 259080 h 1905000"/>
              <a:gd name="connsiteX52" fmla="*/ 5120640 w 5943600"/>
              <a:gd name="connsiteY52" fmla="*/ 320040 h 1905000"/>
              <a:gd name="connsiteX53" fmla="*/ 5189220 w 5943600"/>
              <a:gd name="connsiteY53" fmla="*/ 281940 h 1905000"/>
              <a:gd name="connsiteX54" fmla="*/ 5410200 w 5943600"/>
              <a:gd name="connsiteY54" fmla="*/ 312420 h 1905000"/>
              <a:gd name="connsiteX55" fmla="*/ 5524500 w 5943600"/>
              <a:gd name="connsiteY55" fmla="*/ 335280 h 1905000"/>
              <a:gd name="connsiteX56" fmla="*/ 5608320 w 5943600"/>
              <a:gd name="connsiteY56" fmla="*/ 426720 h 1905000"/>
              <a:gd name="connsiteX57" fmla="*/ 5775960 w 5943600"/>
              <a:gd name="connsiteY57" fmla="*/ 350520 h 1905000"/>
              <a:gd name="connsiteX58" fmla="*/ 5859780 w 5943600"/>
              <a:gd name="connsiteY58" fmla="*/ 259080 h 1905000"/>
              <a:gd name="connsiteX59" fmla="*/ 5943600 w 5943600"/>
              <a:gd name="connsiteY59" fmla="*/ 1905000 h 1905000"/>
              <a:gd name="connsiteX0" fmla="*/ 0 w 5963920"/>
              <a:gd name="connsiteY0" fmla="*/ 762000 h 1905000"/>
              <a:gd name="connsiteX1" fmla="*/ 129540 w 5963920"/>
              <a:gd name="connsiteY1" fmla="*/ 891540 h 1905000"/>
              <a:gd name="connsiteX2" fmla="*/ 266700 w 5963920"/>
              <a:gd name="connsiteY2" fmla="*/ 1005840 h 1905000"/>
              <a:gd name="connsiteX3" fmla="*/ 426720 w 5963920"/>
              <a:gd name="connsiteY3" fmla="*/ 990600 h 1905000"/>
              <a:gd name="connsiteX4" fmla="*/ 678180 w 5963920"/>
              <a:gd name="connsiteY4" fmla="*/ 822960 h 1905000"/>
              <a:gd name="connsiteX5" fmla="*/ 975360 w 5963920"/>
              <a:gd name="connsiteY5" fmla="*/ 762000 h 1905000"/>
              <a:gd name="connsiteX6" fmla="*/ 1379220 w 5963920"/>
              <a:gd name="connsiteY6" fmla="*/ 746760 h 1905000"/>
              <a:gd name="connsiteX7" fmla="*/ 1630680 w 5963920"/>
              <a:gd name="connsiteY7" fmla="*/ 800100 h 1905000"/>
              <a:gd name="connsiteX8" fmla="*/ 1729740 w 5963920"/>
              <a:gd name="connsiteY8" fmla="*/ 762000 h 1905000"/>
              <a:gd name="connsiteX9" fmla="*/ 1943100 w 5963920"/>
              <a:gd name="connsiteY9" fmla="*/ 762000 h 1905000"/>
              <a:gd name="connsiteX10" fmla="*/ 2133600 w 5963920"/>
              <a:gd name="connsiteY10" fmla="*/ 784860 h 1905000"/>
              <a:gd name="connsiteX11" fmla="*/ 2255520 w 5963920"/>
              <a:gd name="connsiteY11" fmla="*/ 868680 h 1905000"/>
              <a:gd name="connsiteX12" fmla="*/ 2392680 w 5963920"/>
              <a:gd name="connsiteY12" fmla="*/ 899160 h 1905000"/>
              <a:gd name="connsiteX13" fmla="*/ 2484120 w 5963920"/>
              <a:gd name="connsiteY13" fmla="*/ 1005840 h 1905000"/>
              <a:gd name="connsiteX14" fmla="*/ 2583180 w 5963920"/>
              <a:gd name="connsiteY14" fmla="*/ 1013460 h 1905000"/>
              <a:gd name="connsiteX15" fmla="*/ 2598420 w 5963920"/>
              <a:gd name="connsiteY15" fmla="*/ 1082040 h 1905000"/>
              <a:gd name="connsiteX16" fmla="*/ 2590800 w 5963920"/>
              <a:gd name="connsiteY16" fmla="*/ 1188720 h 1905000"/>
              <a:gd name="connsiteX17" fmla="*/ 2674620 w 5963920"/>
              <a:gd name="connsiteY17" fmla="*/ 1181100 h 1905000"/>
              <a:gd name="connsiteX18" fmla="*/ 2689860 w 5963920"/>
              <a:gd name="connsiteY18" fmla="*/ 1234440 h 1905000"/>
              <a:gd name="connsiteX19" fmla="*/ 2804160 w 5963920"/>
              <a:gd name="connsiteY19" fmla="*/ 1120140 h 1905000"/>
              <a:gd name="connsiteX20" fmla="*/ 3025140 w 5963920"/>
              <a:gd name="connsiteY20" fmla="*/ 1120140 h 1905000"/>
              <a:gd name="connsiteX21" fmla="*/ 3063240 w 5963920"/>
              <a:gd name="connsiteY21" fmla="*/ 1280160 h 1905000"/>
              <a:gd name="connsiteX22" fmla="*/ 3131820 w 5963920"/>
              <a:gd name="connsiteY22" fmla="*/ 1264920 h 1905000"/>
              <a:gd name="connsiteX23" fmla="*/ 3337560 w 5963920"/>
              <a:gd name="connsiteY23" fmla="*/ 1341120 h 1905000"/>
              <a:gd name="connsiteX24" fmla="*/ 3528060 w 5963920"/>
              <a:gd name="connsiteY24" fmla="*/ 1447800 h 1905000"/>
              <a:gd name="connsiteX25" fmla="*/ 3573780 w 5963920"/>
              <a:gd name="connsiteY25" fmla="*/ 1638300 h 1905000"/>
              <a:gd name="connsiteX26" fmla="*/ 3695700 w 5963920"/>
              <a:gd name="connsiteY26" fmla="*/ 1699260 h 1905000"/>
              <a:gd name="connsiteX27" fmla="*/ 3855720 w 5963920"/>
              <a:gd name="connsiteY27" fmla="*/ 1706880 h 1905000"/>
              <a:gd name="connsiteX28" fmla="*/ 3916680 w 5963920"/>
              <a:gd name="connsiteY28" fmla="*/ 1836420 h 1905000"/>
              <a:gd name="connsiteX29" fmla="*/ 4008120 w 5963920"/>
              <a:gd name="connsiteY29" fmla="*/ 1790700 h 1905000"/>
              <a:gd name="connsiteX30" fmla="*/ 3985260 w 5963920"/>
              <a:gd name="connsiteY30" fmla="*/ 1531620 h 1905000"/>
              <a:gd name="connsiteX31" fmla="*/ 3931920 w 5963920"/>
              <a:gd name="connsiteY31" fmla="*/ 1325880 h 1905000"/>
              <a:gd name="connsiteX32" fmla="*/ 4023360 w 5963920"/>
              <a:gd name="connsiteY32" fmla="*/ 1097280 h 1905000"/>
              <a:gd name="connsiteX33" fmla="*/ 4168140 w 5963920"/>
              <a:gd name="connsiteY33" fmla="*/ 952500 h 1905000"/>
              <a:gd name="connsiteX34" fmla="*/ 4351020 w 5963920"/>
              <a:gd name="connsiteY34" fmla="*/ 868680 h 1905000"/>
              <a:gd name="connsiteX35" fmla="*/ 4442460 w 5963920"/>
              <a:gd name="connsiteY35" fmla="*/ 815340 h 1905000"/>
              <a:gd name="connsiteX36" fmla="*/ 4328160 w 5963920"/>
              <a:gd name="connsiteY36" fmla="*/ 769620 h 1905000"/>
              <a:gd name="connsiteX37" fmla="*/ 4137660 w 5963920"/>
              <a:gd name="connsiteY37" fmla="*/ 777240 h 1905000"/>
              <a:gd name="connsiteX38" fmla="*/ 4122420 w 5963920"/>
              <a:gd name="connsiteY38" fmla="*/ 701040 h 1905000"/>
              <a:gd name="connsiteX39" fmla="*/ 3939540 w 5963920"/>
              <a:gd name="connsiteY39" fmla="*/ 708660 h 1905000"/>
              <a:gd name="connsiteX40" fmla="*/ 3817620 w 5963920"/>
              <a:gd name="connsiteY40" fmla="*/ 731520 h 1905000"/>
              <a:gd name="connsiteX41" fmla="*/ 3787140 w 5963920"/>
              <a:gd name="connsiteY41" fmla="*/ 655320 h 1905000"/>
              <a:gd name="connsiteX42" fmla="*/ 3893820 w 5963920"/>
              <a:gd name="connsiteY42" fmla="*/ 579120 h 1905000"/>
              <a:gd name="connsiteX43" fmla="*/ 4107180 w 5963920"/>
              <a:gd name="connsiteY43" fmla="*/ 548640 h 1905000"/>
              <a:gd name="connsiteX44" fmla="*/ 4183380 w 5963920"/>
              <a:gd name="connsiteY44" fmla="*/ 502920 h 1905000"/>
              <a:gd name="connsiteX45" fmla="*/ 4213860 w 5963920"/>
              <a:gd name="connsiteY45" fmla="*/ 411480 h 1905000"/>
              <a:gd name="connsiteX46" fmla="*/ 4282440 w 5963920"/>
              <a:gd name="connsiteY46" fmla="*/ 464820 h 1905000"/>
              <a:gd name="connsiteX47" fmla="*/ 4541520 w 5963920"/>
              <a:gd name="connsiteY47" fmla="*/ 365760 h 1905000"/>
              <a:gd name="connsiteX48" fmla="*/ 4625340 w 5963920"/>
              <a:gd name="connsiteY48" fmla="*/ 335280 h 1905000"/>
              <a:gd name="connsiteX49" fmla="*/ 4770120 w 5963920"/>
              <a:gd name="connsiteY49" fmla="*/ 358140 h 1905000"/>
              <a:gd name="connsiteX50" fmla="*/ 4968240 w 5963920"/>
              <a:gd name="connsiteY50" fmla="*/ 259080 h 1905000"/>
              <a:gd name="connsiteX51" fmla="*/ 5029200 w 5963920"/>
              <a:gd name="connsiteY51" fmla="*/ 259080 h 1905000"/>
              <a:gd name="connsiteX52" fmla="*/ 5120640 w 5963920"/>
              <a:gd name="connsiteY52" fmla="*/ 320040 h 1905000"/>
              <a:gd name="connsiteX53" fmla="*/ 5189220 w 5963920"/>
              <a:gd name="connsiteY53" fmla="*/ 281940 h 1905000"/>
              <a:gd name="connsiteX54" fmla="*/ 5410200 w 5963920"/>
              <a:gd name="connsiteY54" fmla="*/ 312420 h 1905000"/>
              <a:gd name="connsiteX55" fmla="*/ 5524500 w 5963920"/>
              <a:gd name="connsiteY55" fmla="*/ 335280 h 1905000"/>
              <a:gd name="connsiteX56" fmla="*/ 5608320 w 5963920"/>
              <a:gd name="connsiteY56" fmla="*/ 426720 h 1905000"/>
              <a:gd name="connsiteX57" fmla="*/ 5775960 w 5963920"/>
              <a:gd name="connsiteY57" fmla="*/ 350520 h 1905000"/>
              <a:gd name="connsiteX58" fmla="*/ 5935980 w 5963920"/>
              <a:gd name="connsiteY58" fmla="*/ 259080 h 1905000"/>
              <a:gd name="connsiteX59" fmla="*/ 5943600 w 5963920"/>
              <a:gd name="connsiteY59" fmla="*/ 1905000 h 1905000"/>
              <a:gd name="connsiteX0" fmla="*/ 0 w 6116320"/>
              <a:gd name="connsiteY0" fmla="*/ 1905000 h 1949450"/>
              <a:gd name="connsiteX1" fmla="*/ 281940 w 6116320"/>
              <a:gd name="connsiteY1" fmla="*/ 891540 h 1949450"/>
              <a:gd name="connsiteX2" fmla="*/ 419100 w 6116320"/>
              <a:gd name="connsiteY2" fmla="*/ 1005840 h 1949450"/>
              <a:gd name="connsiteX3" fmla="*/ 579120 w 6116320"/>
              <a:gd name="connsiteY3" fmla="*/ 990600 h 1949450"/>
              <a:gd name="connsiteX4" fmla="*/ 830580 w 6116320"/>
              <a:gd name="connsiteY4" fmla="*/ 822960 h 1949450"/>
              <a:gd name="connsiteX5" fmla="*/ 1127760 w 6116320"/>
              <a:gd name="connsiteY5" fmla="*/ 762000 h 1949450"/>
              <a:gd name="connsiteX6" fmla="*/ 1531620 w 6116320"/>
              <a:gd name="connsiteY6" fmla="*/ 746760 h 1949450"/>
              <a:gd name="connsiteX7" fmla="*/ 1783080 w 6116320"/>
              <a:gd name="connsiteY7" fmla="*/ 800100 h 1949450"/>
              <a:gd name="connsiteX8" fmla="*/ 1882140 w 6116320"/>
              <a:gd name="connsiteY8" fmla="*/ 762000 h 1949450"/>
              <a:gd name="connsiteX9" fmla="*/ 2095500 w 6116320"/>
              <a:gd name="connsiteY9" fmla="*/ 762000 h 1949450"/>
              <a:gd name="connsiteX10" fmla="*/ 2286000 w 6116320"/>
              <a:gd name="connsiteY10" fmla="*/ 784860 h 1949450"/>
              <a:gd name="connsiteX11" fmla="*/ 2407920 w 6116320"/>
              <a:gd name="connsiteY11" fmla="*/ 868680 h 1949450"/>
              <a:gd name="connsiteX12" fmla="*/ 2545080 w 6116320"/>
              <a:gd name="connsiteY12" fmla="*/ 899160 h 1949450"/>
              <a:gd name="connsiteX13" fmla="*/ 2636520 w 6116320"/>
              <a:gd name="connsiteY13" fmla="*/ 1005840 h 1949450"/>
              <a:gd name="connsiteX14" fmla="*/ 2735580 w 6116320"/>
              <a:gd name="connsiteY14" fmla="*/ 1013460 h 1949450"/>
              <a:gd name="connsiteX15" fmla="*/ 2750820 w 6116320"/>
              <a:gd name="connsiteY15" fmla="*/ 1082040 h 1949450"/>
              <a:gd name="connsiteX16" fmla="*/ 2743200 w 6116320"/>
              <a:gd name="connsiteY16" fmla="*/ 1188720 h 1949450"/>
              <a:gd name="connsiteX17" fmla="*/ 2827020 w 6116320"/>
              <a:gd name="connsiteY17" fmla="*/ 1181100 h 1949450"/>
              <a:gd name="connsiteX18" fmla="*/ 2842260 w 6116320"/>
              <a:gd name="connsiteY18" fmla="*/ 1234440 h 1949450"/>
              <a:gd name="connsiteX19" fmla="*/ 2956560 w 6116320"/>
              <a:gd name="connsiteY19" fmla="*/ 1120140 h 1949450"/>
              <a:gd name="connsiteX20" fmla="*/ 3177540 w 6116320"/>
              <a:gd name="connsiteY20" fmla="*/ 1120140 h 1949450"/>
              <a:gd name="connsiteX21" fmla="*/ 3215640 w 6116320"/>
              <a:gd name="connsiteY21" fmla="*/ 1280160 h 1949450"/>
              <a:gd name="connsiteX22" fmla="*/ 3284220 w 6116320"/>
              <a:gd name="connsiteY22" fmla="*/ 1264920 h 1949450"/>
              <a:gd name="connsiteX23" fmla="*/ 3489960 w 6116320"/>
              <a:gd name="connsiteY23" fmla="*/ 1341120 h 1949450"/>
              <a:gd name="connsiteX24" fmla="*/ 3680460 w 6116320"/>
              <a:gd name="connsiteY24" fmla="*/ 1447800 h 1949450"/>
              <a:gd name="connsiteX25" fmla="*/ 3726180 w 6116320"/>
              <a:gd name="connsiteY25" fmla="*/ 1638300 h 1949450"/>
              <a:gd name="connsiteX26" fmla="*/ 3848100 w 6116320"/>
              <a:gd name="connsiteY26" fmla="*/ 1699260 h 1949450"/>
              <a:gd name="connsiteX27" fmla="*/ 4008120 w 6116320"/>
              <a:gd name="connsiteY27" fmla="*/ 1706880 h 1949450"/>
              <a:gd name="connsiteX28" fmla="*/ 4069080 w 6116320"/>
              <a:gd name="connsiteY28" fmla="*/ 1836420 h 1949450"/>
              <a:gd name="connsiteX29" fmla="*/ 4160520 w 6116320"/>
              <a:gd name="connsiteY29" fmla="*/ 1790700 h 1949450"/>
              <a:gd name="connsiteX30" fmla="*/ 4137660 w 6116320"/>
              <a:gd name="connsiteY30" fmla="*/ 1531620 h 1949450"/>
              <a:gd name="connsiteX31" fmla="*/ 4084320 w 6116320"/>
              <a:gd name="connsiteY31" fmla="*/ 1325880 h 1949450"/>
              <a:gd name="connsiteX32" fmla="*/ 4175760 w 6116320"/>
              <a:gd name="connsiteY32" fmla="*/ 1097280 h 1949450"/>
              <a:gd name="connsiteX33" fmla="*/ 4320540 w 6116320"/>
              <a:gd name="connsiteY33" fmla="*/ 952500 h 1949450"/>
              <a:gd name="connsiteX34" fmla="*/ 4503420 w 6116320"/>
              <a:gd name="connsiteY34" fmla="*/ 868680 h 1949450"/>
              <a:gd name="connsiteX35" fmla="*/ 4594860 w 6116320"/>
              <a:gd name="connsiteY35" fmla="*/ 815340 h 1949450"/>
              <a:gd name="connsiteX36" fmla="*/ 4480560 w 6116320"/>
              <a:gd name="connsiteY36" fmla="*/ 769620 h 1949450"/>
              <a:gd name="connsiteX37" fmla="*/ 4290060 w 6116320"/>
              <a:gd name="connsiteY37" fmla="*/ 777240 h 1949450"/>
              <a:gd name="connsiteX38" fmla="*/ 4274820 w 6116320"/>
              <a:gd name="connsiteY38" fmla="*/ 701040 h 1949450"/>
              <a:gd name="connsiteX39" fmla="*/ 4091940 w 6116320"/>
              <a:gd name="connsiteY39" fmla="*/ 708660 h 1949450"/>
              <a:gd name="connsiteX40" fmla="*/ 3970020 w 6116320"/>
              <a:gd name="connsiteY40" fmla="*/ 731520 h 1949450"/>
              <a:gd name="connsiteX41" fmla="*/ 3939540 w 6116320"/>
              <a:gd name="connsiteY41" fmla="*/ 655320 h 1949450"/>
              <a:gd name="connsiteX42" fmla="*/ 4046220 w 6116320"/>
              <a:gd name="connsiteY42" fmla="*/ 579120 h 1949450"/>
              <a:gd name="connsiteX43" fmla="*/ 4259580 w 6116320"/>
              <a:gd name="connsiteY43" fmla="*/ 548640 h 1949450"/>
              <a:gd name="connsiteX44" fmla="*/ 4335780 w 6116320"/>
              <a:gd name="connsiteY44" fmla="*/ 502920 h 1949450"/>
              <a:gd name="connsiteX45" fmla="*/ 4366260 w 6116320"/>
              <a:gd name="connsiteY45" fmla="*/ 411480 h 1949450"/>
              <a:gd name="connsiteX46" fmla="*/ 4434840 w 6116320"/>
              <a:gd name="connsiteY46" fmla="*/ 464820 h 1949450"/>
              <a:gd name="connsiteX47" fmla="*/ 4693920 w 6116320"/>
              <a:gd name="connsiteY47" fmla="*/ 365760 h 1949450"/>
              <a:gd name="connsiteX48" fmla="*/ 4777740 w 6116320"/>
              <a:gd name="connsiteY48" fmla="*/ 335280 h 1949450"/>
              <a:gd name="connsiteX49" fmla="*/ 4922520 w 6116320"/>
              <a:gd name="connsiteY49" fmla="*/ 358140 h 1949450"/>
              <a:gd name="connsiteX50" fmla="*/ 5120640 w 6116320"/>
              <a:gd name="connsiteY50" fmla="*/ 259080 h 1949450"/>
              <a:gd name="connsiteX51" fmla="*/ 5181600 w 6116320"/>
              <a:gd name="connsiteY51" fmla="*/ 259080 h 1949450"/>
              <a:gd name="connsiteX52" fmla="*/ 5273040 w 6116320"/>
              <a:gd name="connsiteY52" fmla="*/ 320040 h 1949450"/>
              <a:gd name="connsiteX53" fmla="*/ 5341620 w 6116320"/>
              <a:gd name="connsiteY53" fmla="*/ 281940 h 1949450"/>
              <a:gd name="connsiteX54" fmla="*/ 5562600 w 6116320"/>
              <a:gd name="connsiteY54" fmla="*/ 312420 h 1949450"/>
              <a:gd name="connsiteX55" fmla="*/ 5676900 w 6116320"/>
              <a:gd name="connsiteY55" fmla="*/ 335280 h 1949450"/>
              <a:gd name="connsiteX56" fmla="*/ 5760720 w 6116320"/>
              <a:gd name="connsiteY56" fmla="*/ 426720 h 1949450"/>
              <a:gd name="connsiteX57" fmla="*/ 5928360 w 6116320"/>
              <a:gd name="connsiteY57" fmla="*/ 350520 h 1949450"/>
              <a:gd name="connsiteX58" fmla="*/ 6088380 w 6116320"/>
              <a:gd name="connsiteY58" fmla="*/ 259080 h 1949450"/>
              <a:gd name="connsiteX59" fmla="*/ 6096000 w 6116320"/>
              <a:gd name="connsiteY59" fmla="*/ 1905000 h 1949450"/>
              <a:gd name="connsiteX0" fmla="*/ 92710 w 6209030"/>
              <a:gd name="connsiteY0" fmla="*/ 1905000 h 1949450"/>
              <a:gd name="connsiteX1" fmla="*/ 69850 w 6209030"/>
              <a:gd name="connsiteY1" fmla="*/ 662940 h 1949450"/>
              <a:gd name="connsiteX2" fmla="*/ 511810 w 6209030"/>
              <a:gd name="connsiteY2" fmla="*/ 1005840 h 1949450"/>
              <a:gd name="connsiteX3" fmla="*/ 671830 w 6209030"/>
              <a:gd name="connsiteY3" fmla="*/ 990600 h 1949450"/>
              <a:gd name="connsiteX4" fmla="*/ 923290 w 6209030"/>
              <a:gd name="connsiteY4" fmla="*/ 822960 h 1949450"/>
              <a:gd name="connsiteX5" fmla="*/ 1220470 w 6209030"/>
              <a:gd name="connsiteY5" fmla="*/ 762000 h 1949450"/>
              <a:gd name="connsiteX6" fmla="*/ 1624330 w 6209030"/>
              <a:gd name="connsiteY6" fmla="*/ 746760 h 1949450"/>
              <a:gd name="connsiteX7" fmla="*/ 1875790 w 6209030"/>
              <a:gd name="connsiteY7" fmla="*/ 800100 h 1949450"/>
              <a:gd name="connsiteX8" fmla="*/ 1974850 w 6209030"/>
              <a:gd name="connsiteY8" fmla="*/ 762000 h 1949450"/>
              <a:gd name="connsiteX9" fmla="*/ 2188210 w 6209030"/>
              <a:gd name="connsiteY9" fmla="*/ 762000 h 1949450"/>
              <a:gd name="connsiteX10" fmla="*/ 2378710 w 6209030"/>
              <a:gd name="connsiteY10" fmla="*/ 784860 h 1949450"/>
              <a:gd name="connsiteX11" fmla="*/ 2500630 w 6209030"/>
              <a:gd name="connsiteY11" fmla="*/ 868680 h 1949450"/>
              <a:gd name="connsiteX12" fmla="*/ 2637790 w 6209030"/>
              <a:gd name="connsiteY12" fmla="*/ 899160 h 1949450"/>
              <a:gd name="connsiteX13" fmla="*/ 2729230 w 6209030"/>
              <a:gd name="connsiteY13" fmla="*/ 1005840 h 1949450"/>
              <a:gd name="connsiteX14" fmla="*/ 2828290 w 6209030"/>
              <a:gd name="connsiteY14" fmla="*/ 1013460 h 1949450"/>
              <a:gd name="connsiteX15" fmla="*/ 2843530 w 6209030"/>
              <a:gd name="connsiteY15" fmla="*/ 1082040 h 1949450"/>
              <a:gd name="connsiteX16" fmla="*/ 2835910 w 6209030"/>
              <a:gd name="connsiteY16" fmla="*/ 1188720 h 1949450"/>
              <a:gd name="connsiteX17" fmla="*/ 2919730 w 6209030"/>
              <a:gd name="connsiteY17" fmla="*/ 1181100 h 1949450"/>
              <a:gd name="connsiteX18" fmla="*/ 2934970 w 6209030"/>
              <a:gd name="connsiteY18" fmla="*/ 1234440 h 1949450"/>
              <a:gd name="connsiteX19" fmla="*/ 3049270 w 6209030"/>
              <a:gd name="connsiteY19" fmla="*/ 1120140 h 1949450"/>
              <a:gd name="connsiteX20" fmla="*/ 3270250 w 6209030"/>
              <a:gd name="connsiteY20" fmla="*/ 1120140 h 1949450"/>
              <a:gd name="connsiteX21" fmla="*/ 3308350 w 6209030"/>
              <a:gd name="connsiteY21" fmla="*/ 1280160 h 1949450"/>
              <a:gd name="connsiteX22" fmla="*/ 3376930 w 6209030"/>
              <a:gd name="connsiteY22" fmla="*/ 1264920 h 1949450"/>
              <a:gd name="connsiteX23" fmla="*/ 3582670 w 6209030"/>
              <a:gd name="connsiteY23" fmla="*/ 1341120 h 1949450"/>
              <a:gd name="connsiteX24" fmla="*/ 3773170 w 6209030"/>
              <a:gd name="connsiteY24" fmla="*/ 1447800 h 1949450"/>
              <a:gd name="connsiteX25" fmla="*/ 3818890 w 6209030"/>
              <a:gd name="connsiteY25" fmla="*/ 1638300 h 1949450"/>
              <a:gd name="connsiteX26" fmla="*/ 3940810 w 6209030"/>
              <a:gd name="connsiteY26" fmla="*/ 1699260 h 1949450"/>
              <a:gd name="connsiteX27" fmla="*/ 4100830 w 6209030"/>
              <a:gd name="connsiteY27" fmla="*/ 1706880 h 1949450"/>
              <a:gd name="connsiteX28" fmla="*/ 4161790 w 6209030"/>
              <a:gd name="connsiteY28" fmla="*/ 1836420 h 1949450"/>
              <a:gd name="connsiteX29" fmla="*/ 4253230 w 6209030"/>
              <a:gd name="connsiteY29" fmla="*/ 1790700 h 1949450"/>
              <a:gd name="connsiteX30" fmla="*/ 4230370 w 6209030"/>
              <a:gd name="connsiteY30" fmla="*/ 1531620 h 1949450"/>
              <a:gd name="connsiteX31" fmla="*/ 4177030 w 6209030"/>
              <a:gd name="connsiteY31" fmla="*/ 1325880 h 1949450"/>
              <a:gd name="connsiteX32" fmla="*/ 4268470 w 6209030"/>
              <a:gd name="connsiteY32" fmla="*/ 1097280 h 1949450"/>
              <a:gd name="connsiteX33" fmla="*/ 4413250 w 6209030"/>
              <a:gd name="connsiteY33" fmla="*/ 952500 h 1949450"/>
              <a:gd name="connsiteX34" fmla="*/ 4596130 w 6209030"/>
              <a:gd name="connsiteY34" fmla="*/ 868680 h 1949450"/>
              <a:gd name="connsiteX35" fmla="*/ 4687570 w 6209030"/>
              <a:gd name="connsiteY35" fmla="*/ 815340 h 1949450"/>
              <a:gd name="connsiteX36" fmla="*/ 4573270 w 6209030"/>
              <a:gd name="connsiteY36" fmla="*/ 769620 h 1949450"/>
              <a:gd name="connsiteX37" fmla="*/ 4382770 w 6209030"/>
              <a:gd name="connsiteY37" fmla="*/ 777240 h 1949450"/>
              <a:gd name="connsiteX38" fmla="*/ 4367530 w 6209030"/>
              <a:gd name="connsiteY38" fmla="*/ 701040 h 1949450"/>
              <a:gd name="connsiteX39" fmla="*/ 4184650 w 6209030"/>
              <a:gd name="connsiteY39" fmla="*/ 708660 h 1949450"/>
              <a:gd name="connsiteX40" fmla="*/ 4062730 w 6209030"/>
              <a:gd name="connsiteY40" fmla="*/ 731520 h 1949450"/>
              <a:gd name="connsiteX41" fmla="*/ 4032250 w 6209030"/>
              <a:gd name="connsiteY41" fmla="*/ 655320 h 1949450"/>
              <a:gd name="connsiteX42" fmla="*/ 4138930 w 6209030"/>
              <a:gd name="connsiteY42" fmla="*/ 579120 h 1949450"/>
              <a:gd name="connsiteX43" fmla="*/ 4352290 w 6209030"/>
              <a:gd name="connsiteY43" fmla="*/ 548640 h 1949450"/>
              <a:gd name="connsiteX44" fmla="*/ 4428490 w 6209030"/>
              <a:gd name="connsiteY44" fmla="*/ 502920 h 1949450"/>
              <a:gd name="connsiteX45" fmla="*/ 4458970 w 6209030"/>
              <a:gd name="connsiteY45" fmla="*/ 411480 h 1949450"/>
              <a:gd name="connsiteX46" fmla="*/ 4527550 w 6209030"/>
              <a:gd name="connsiteY46" fmla="*/ 464820 h 1949450"/>
              <a:gd name="connsiteX47" fmla="*/ 4786630 w 6209030"/>
              <a:gd name="connsiteY47" fmla="*/ 365760 h 1949450"/>
              <a:gd name="connsiteX48" fmla="*/ 4870450 w 6209030"/>
              <a:gd name="connsiteY48" fmla="*/ 335280 h 1949450"/>
              <a:gd name="connsiteX49" fmla="*/ 5015230 w 6209030"/>
              <a:gd name="connsiteY49" fmla="*/ 358140 h 1949450"/>
              <a:gd name="connsiteX50" fmla="*/ 5213350 w 6209030"/>
              <a:gd name="connsiteY50" fmla="*/ 259080 h 1949450"/>
              <a:gd name="connsiteX51" fmla="*/ 5274310 w 6209030"/>
              <a:gd name="connsiteY51" fmla="*/ 259080 h 1949450"/>
              <a:gd name="connsiteX52" fmla="*/ 5365750 w 6209030"/>
              <a:gd name="connsiteY52" fmla="*/ 320040 h 1949450"/>
              <a:gd name="connsiteX53" fmla="*/ 5434330 w 6209030"/>
              <a:gd name="connsiteY53" fmla="*/ 281940 h 1949450"/>
              <a:gd name="connsiteX54" fmla="*/ 5655310 w 6209030"/>
              <a:gd name="connsiteY54" fmla="*/ 312420 h 1949450"/>
              <a:gd name="connsiteX55" fmla="*/ 5769610 w 6209030"/>
              <a:gd name="connsiteY55" fmla="*/ 335280 h 1949450"/>
              <a:gd name="connsiteX56" fmla="*/ 5853430 w 6209030"/>
              <a:gd name="connsiteY56" fmla="*/ 426720 h 1949450"/>
              <a:gd name="connsiteX57" fmla="*/ 6021070 w 6209030"/>
              <a:gd name="connsiteY57" fmla="*/ 350520 h 1949450"/>
              <a:gd name="connsiteX58" fmla="*/ 6181090 w 6209030"/>
              <a:gd name="connsiteY58" fmla="*/ 259080 h 1949450"/>
              <a:gd name="connsiteX59" fmla="*/ 6188710 w 6209030"/>
              <a:gd name="connsiteY59" fmla="*/ 1905000 h 1949450"/>
              <a:gd name="connsiteX0" fmla="*/ 35391 w 6151711"/>
              <a:gd name="connsiteY0" fmla="*/ 1905000 h 1949450"/>
              <a:gd name="connsiteX1" fmla="*/ 12531 w 6151711"/>
              <a:gd name="connsiteY1" fmla="*/ 662940 h 1949450"/>
              <a:gd name="connsiteX2" fmla="*/ 454491 w 6151711"/>
              <a:gd name="connsiteY2" fmla="*/ 1005840 h 1949450"/>
              <a:gd name="connsiteX3" fmla="*/ 614511 w 6151711"/>
              <a:gd name="connsiteY3" fmla="*/ 990600 h 1949450"/>
              <a:gd name="connsiteX4" fmla="*/ 865971 w 6151711"/>
              <a:gd name="connsiteY4" fmla="*/ 822960 h 1949450"/>
              <a:gd name="connsiteX5" fmla="*/ 1163151 w 6151711"/>
              <a:gd name="connsiteY5" fmla="*/ 762000 h 1949450"/>
              <a:gd name="connsiteX6" fmla="*/ 1567011 w 6151711"/>
              <a:gd name="connsiteY6" fmla="*/ 746760 h 1949450"/>
              <a:gd name="connsiteX7" fmla="*/ 1818471 w 6151711"/>
              <a:gd name="connsiteY7" fmla="*/ 800100 h 1949450"/>
              <a:gd name="connsiteX8" fmla="*/ 1917531 w 6151711"/>
              <a:gd name="connsiteY8" fmla="*/ 762000 h 1949450"/>
              <a:gd name="connsiteX9" fmla="*/ 2130891 w 6151711"/>
              <a:gd name="connsiteY9" fmla="*/ 762000 h 1949450"/>
              <a:gd name="connsiteX10" fmla="*/ 2321391 w 6151711"/>
              <a:gd name="connsiteY10" fmla="*/ 784860 h 1949450"/>
              <a:gd name="connsiteX11" fmla="*/ 2443311 w 6151711"/>
              <a:gd name="connsiteY11" fmla="*/ 868680 h 1949450"/>
              <a:gd name="connsiteX12" fmla="*/ 2580471 w 6151711"/>
              <a:gd name="connsiteY12" fmla="*/ 899160 h 1949450"/>
              <a:gd name="connsiteX13" fmla="*/ 2671911 w 6151711"/>
              <a:gd name="connsiteY13" fmla="*/ 1005840 h 1949450"/>
              <a:gd name="connsiteX14" fmla="*/ 2770971 w 6151711"/>
              <a:gd name="connsiteY14" fmla="*/ 1013460 h 1949450"/>
              <a:gd name="connsiteX15" fmla="*/ 2786211 w 6151711"/>
              <a:gd name="connsiteY15" fmla="*/ 1082040 h 1949450"/>
              <a:gd name="connsiteX16" fmla="*/ 2778591 w 6151711"/>
              <a:gd name="connsiteY16" fmla="*/ 1188720 h 1949450"/>
              <a:gd name="connsiteX17" fmla="*/ 2862411 w 6151711"/>
              <a:gd name="connsiteY17" fmla="*/ 1181100 h 1949450"/>
              <a:gd name="connsiteX18" fmla="*/ 2877651 w 6151711"/>
              <a:gd name="connsiteY18" fmla="*/ 1234440 h 1949450"/>
              <a:gd name="connsiteX19" fmla="*/ 2991951 w 6151711"/>
              <a:gd name="connsiteY19" fmla="*/ 1120140 h 1949450"/>
              <a:gd name="connsiteX20" fmla="*/ 3212931 w 6151711"/>
              <a:gd name="connsiteY20" fmla="*/ 1120140 h 1949450"/>
              <a:gd name="connsiteX21" fmla="*/ 3251031 w 6151711"/>
              <a:gd name="connsiteY21" fmla="*/ 1280160 h 1949450"/>
              <a:gd name="connsiteX22" fmla="*/ 3319611 w 6151711"/>
              <a:gd name="connsiteY22" fmla="*/ 1264920 h 1949450"/>
              <a:gd name="connsiteX23" fmla="*/ 3525351 w 6151711"/>
              <a:gd name="connsiteY23" fmla="*/ 1341120 h 1949450"/>
              <a:gd name="connsiteX24" fmla="*/ 3715851 w 6151711"/>
              <a:gd name="connsiteY24" fmla="*/ 1447800 h 1949450"/>
              <a:gd name="connsiteX25" fmla="*/ 3761571 w 6151711"/>
              <a:gd name="connsiteY25" fmla="*/ 1638300 h 1949450"/>
              <a:gd name="connsiteX26" fmla="*/ 3883491 w 6151711"/>
              <a:gd name="connsiteY26" fmla="*/ 1699260 h 1949450"/>
              <a:gd name="connsiteX27" fmla="*/ 4043511 w 6151711"/>
              <a:gd name="connsiteY27" fmla="*/ 1706880 h 1949450"/>
              <a:gd name="connsiteX28" fmla="*/ 4104471 w 6151711"/>
              <a:gd name="connsiteY28" fmla="*/ 1836420 h 1949450"/>
              <a:gd name="connsiteX29" fmla="*/ 4195911 w 6151711"/>
              <a:gd name="connsiteY29" fmla="*/ 1790700 h 1949450"/>
              <a:gd name="connsiteX30" fmla="*/ 4173051 w 6151711"/>
              <a:gd name="connsiteY30" fmla="*/ 1531620 h 1949450"/>
              <a:gd name="connsiteX31" fmla="*/ 4119711 w 6151711"/>
              <a:gd name="connsiteY31" fmla="*/ 1325880 h 1949450"/>
              <a:gd name="connsiteX32" fmla="*/ 4211151 w 6151711"/>
              <a:gd name="connsiteY32" fmla="*/ 1097280 h 1949450"/>
              <a:gd name="connsiteX33" fmla="*/ 4355931 w 6151711"/>
              <a:gd name="connsiteY33" fmla="*/ 952500 h 1949450"/>
              <a:gd name="connsiteX34" fmla="*/ 4538811 w 6151711"/>
              <a:gd name="connsiteY34" fmla="*/ 868680 h 1949450"/>
              <a:gd name="connsiteX35" fmla="*/ 4630251 w 6151711"/>
              <a:gd name="connsiteY35" fmla="*/ 815340 h 1949450"/>
              <a:gd name="connsiteX36" fmla="*/ 4515951 w 6151711"/>
              <a:gd name="connsiteY36" fmla="*/ 769620 h 1949450"/>
              <a:gd name="connsiteX37" fmla="*/ 4325451 w 6151711"/>
              <a:gd name="connsiteY37" fmla="*/ 777240 h 1949450"/>
              <a:gd name="connsiteX38" fmla="*/ 4310211 w 6151711"/>
              <a:gd name="connsiteY38" fmla="*/ 701040 h 1949450"/>
              <a:gd name="connsiteX39" fmla="*/ 4127331 w 6151711"/>
              <a:gd name="connsiteY39" fmla="*/ 708660 h 1949450"/>
              <a:gd name="connsiteX40" fmla="*/ 4005411 w 6151711"/>
              <a:gd name="connsiteY40" fmla="*/ 731520 h 1949450"/>
              <a:gd name="connsiteX41" fmla="*/ 3974931 w 6151711"/>
              <a:gd name="connsiteY41" fmla="*/ 655320 h 1949450"/>
              <a:gd name="connsiteX42" fmla="*/ 4081611 w 6151711"/>
              <a:gd name="connsiteY42" fmla="*/ 579120 h 1949450"/>
              <a:gd name="connsiteX43" fmla="*/ 4294971 w 6151711"/>
              <a:gd name="connsiteY43" fmla="*/ 548640 h 1949450"/>
              <a:gd name="connsiteX44" fmla="*/ 4371171 w 6151711"/>
              <a:gd name="connsiteY44" fmla="*/ 502920 h 1949450"/>
              <a:gd name="connsiteX45" fmla="*/ 4401651 w 6151711"/>
              <a:gd name="connsiteY45" fmla="*/ 411480 h 1949450"/>
              <a:gd name="connsiteX46" fmla="*/ 4470231 w 6151711"/>
              <a:gd name="connsiteY46" fmla="*/ 464820 h 1949450"/>
              <a:gd name="connsiteX47" fmla="*/ 4729311 w 6151711"/>
              <a:gd name="connsiteY47" fmla="*/ 365760 h 1949450"/>
              <a:gd name="connsiteX48" fmla="*/ 4813131 w 6151711"/>
              <a:gd name="connsiteY48" fmla="*/ 335280 h 1949450"/>
              <a:gd name="connsiteX49" fmla="*/ 4957911 w 6151711"/>
              <a:gd name="connsiteY49" fmla="*/ 358140 h 1949450"/>
              <a:gd name="connsiteX50" fmla="*/ 5156031 w 6151711"/>
              <a:gd name="connsiteY50" fmla="*/ 259080 h 1949450"/>
              <a:gd name="connsiteX51" fmla="*/ 5216991 w 6151711"/>
              <a:gd name="connsiteY51" fmla="*/ 259080 h 1949450"/>
              <a:gd name="connsiteX52" fmla="*/ 5308431 w 6151711"/>
              <a:gd name="connsiteY52" fmla="*/ 320040 h 1949450"/>
              <a:gd name="connsiteX53" fmla="*/ 5377011 w 6151711"/>
              <a:gd name="connsiteY53" fmla="*/ 281940 h 1949450"/>
              <a:gd name="connsiteX54" fmla="*/ 5597991 w 6151711"/>
              <a:gd name="connsiteY54" fmla="*/ 312420 h 1949450"/>
              <a:gd name="connsiteX55" fmla="*/ 5712291 w 6151711"/>
              <a:gd name="connsiteY55" fmla="*/ 335280 h 1949450"/>
              <a:gd name="connsiteX56" fmla="*/ 5796111 w 6151711"/>
              <a:gd name="connsiteY56" fmla="*/ 426720 h 1949450"/>
              <a:gd name="connsiteX57" fmla="*/ 5963751 w 6151711"/>
              <a:gd name="connsiteY57" fmla="*/ 350520 h 1949450"/>
              <a:gd name="connsiteX58" fmla="*/ 6123771 w 6151711"/>
              <a:gd name="connsiteY58" fmla="*/ 259080 h 1949450"/>
              <a:gd name="connsiteX59" fmla="*/ 6131391 w 6151711"/>
              <a:gd name="connsiteY59" fmla="*/ 1905000 h 1949450"/>
              <a:gd name="connsiteX0" fmla="*/ 35391 w 6151711"/>
              <a:gd name="connsiteY0" fmla="*/ 1905000 h 1949450"/>
              <a:gd name="connsiteX1" fmla="*/ 12531 w 6151711"/>
              <a:gd name="connsiteY1" fmla="*/ 662940 h 1949450"/>
              <a:gd name="connsiteX2" fmla="*/ 454491 w 6151711"/>
              <a:gd name="connsiteY2" fmla="*/ 1005840 h 1949450"/>
              <a:gd name="connsiteX3" fmla="*/ 614511 w 6151711"/>
              <a:gd name="connsiteY3" fmla="*/ 990600 h 1949450"/>
              <a:gd name="connsiteX4" fmla="*/ 865971 w 6151711"/>
              <a:gd name="connsiteY4" fmla="*/ 822960 h 1949450"/>
              <a:gd name="connsiteX5" fmla="*/ 1163151 w 6151711"/>
              <a:gd name="connsiteY5" fmla="*/ 762000 h 1949450"/>
              <a:gd name="connsiteX6" fmla="*/ 1567011 w 6151711"/>
              <a:gd name="connsiteY6" fmla="*/ 746760 h 1949450"/>
              <a:gd name="connsiteX7" fmla="*/ 1818471 w 6151711"/>
              <a:gd name="connsiteY7" fmla="*/ 800100 h 1949450"/>
              <a:gd name="connsiteX8" fmla="*/ 1917531 w 6151711"/>
              <a:gd name="connsiteY8" fmla="*/ 762000 h 1949450"/>
              <a:gd name="connsiteX9" fmla="*/ 2130891 w 6151711"/>
              <a:gd name="connsiteY9" fmla="*/ 762000 h 1949450"/>
              <a:gd name="connsiteX10" fmla="*/ 2321391 w 6151711"/>
              <a:gd name="connsiteY10" fmla="*/ 784860 h 1949450"/>
              <a:gd name="connsiteX11" fmla="*/ 2443311 w 6151711"/>
              <a:gd name="connsiteY11" fmla="*/ 868680 h 1949450"/>
              <a:gd name="connsiteX12" fmla="*/ 2580471 w 6151711"/>
              <a:gd name="connsiteY12" fmla="*/ 899160 h 1949450"/>
              <a:gd name="connsiteX13" fmla="*/ 2671911 w 6151711"/>
              <a:gd name="connsiteY13" fmla="*/ 1005840 h 1949450"/>
              <a:gd name="connsiteX14" fmla="*/ 2770971 w 6151711"/>
              <a:gd name="connsiteY14" fmla="*/ 1013460 h 1949450"/>
              <a:gd name="connsiteX15" fmla="*/ 2786211 w 6151711"/>
              <a:gd name="connsiteY15" fmla="*/ 1082040 h 1949450"/>
              <a:gd name="connsiteX16" fmla="*/ 2778591 w 6151711"/>
              <a:gd name="connsiteY16" fmla="*/ 1188720 h 1949450"/>
              <a:gd name="connsiteX17" fmla="*/ 2862411 w 6151711"/>
              <a:gd name="connsiteY17" fmla="*/ 1181100 h 1949450"/>
              <a:gd name="connsiteX18" fmla="*/ 2877651 w 6151711"/>
              <a:gd name="connsiteY18" fmla="*/ 1234440 h 1949450"/>
              <a:gd name="connsiteX19" fmla="*/ 2991951 w 6151711"/>
              <a:gd name="connsiteY19" fmla="*/ 1120140 h 1949450"/>
              <a:gd name="connsiteX20" fmla="*/ 3212931 w 6151711"/>
              <a:gd name="connsiteY20" fmla="*/ 1120140 h 1949450"/>
              <a:gd name="connsiteX21" fmla="*/ 3251031 w 6151711"/>
              <a:gd name="connsiteY21" fmla="*/ 1280160 h 1949450"/>
              <a:gd name="connsiteX22" fmla="*/ 3319611 w 6151711"/>
              <a:gd name="connsiteY22" fmla="*/ 1264920 h 1949450"/>
              <a:gd name="connsiteX23" fmla="*/ 3525351 w 6151711"/>
              <a:gd name="connsiteY23" fmla="*/ 1341120 h 1949450"/>
              <a:gd name="connsiteX24" fmla="*/ 3715851 w 6151711"/>
              <a:gd name="connsiteY24" fmla="*/ 1447800 h 1949450"/>
              <a:gd name="connsiteX25" fmla="*/ 3761571 w 6151711"/>
              <a:gd name="connsiteY25" fmla="*/ 1638300 h 1949450"/>
              <a:gd name="connsiteX26" fmla="*/ 3883491 w 6151711"/>
              <a:gd name="connsiteY26" fmla="*/ 1699260 h 1949450"/>
              <a:gd name="connsiteX27" fmla="*/ 4043511 w 6151711"/>
              <a:gd name="connsiteY27" fmla="*/ 1706880 h 1949450"/>
              <a:gd name="connsiteX28" fmla="*/ 4104471 w 6151711"/>
              <a:gd name="connsiteY28" fmla="*/ 1836420 h 1949450"/>
              <a:gd name="connsiteX29" fmla="*/ 4195911 w 6151711"/>
              <a:gd name="connsiteY29" fmla="*/ 1790700 h 1949450"/>
              <a:gd name="connsiteX30" fmla="*/ 4173051 w 6151711"/>
              <a:gd name="connsiteY30" fmla="*/ 1531620 h 1949450"/>
              <a:gd name="connsiteX31" fmla="*/ 4119711 w 6151711"/>
              <a:gd name="connsiteY31" fmla="*/ 1325880 h 1949450"/>
              <a:gd name="connsiteX32" fmla="*/ 4211151 w 6151711"/>
              <a:gd name="connsiteY32" fmla="*/ 1097280 h 1949450"/>
              <a:gd name="connsiteX33" fmla="*/ 4355931 w 6151711"/>
              <a:gd name="connsiteY33" fmla="*/ 952500 h 1949450"/>
              <a:gd name="connsiteX34" fmla="*/ 4538811 w 6151711"/>
              <a:gd name="connsiteY34" fmla="*/ 868680 h 1949450"/>
              <a:gd name="connsiteX35" fmla="*/ 4630251 w 6151711"/>
              <a:gd name="connsiteY35" fmla="*/ 815340 h 1949450"/>
              <a:gd name="connsiteX36" fmla="*/ 4515951 w 6151711"/>
              <a:gd name="connsiteY36" fmla="*/ 769620 h 1949450"/>
              <a:gd name="connsiteX37" fmla="*/ 4325451 w 6151711"/>
              <a:gd name="connsiteY37" fmla="*/ 777240 h 1949450"/>
              <a:gd name="connsiteX38" fmla="*/ 4310211 w 6151711"/>
              <a:gd name="connsiteY38" fmla="*/ 701040 h 1949450"/>
              <a:gd name="connsiteX39" fmla="*/ 4127331 w 6151711"/>
              <a:gd name="connsiteY39" fmla="*/ 708660 h 1949450"/>
              <a:gd name="connsiteX40" fmla="*/ 4005411 w 6151711"/>
              <a:gd name="connsiteY40" fmla="*/ 731520 h 1949450"/>
              <a:gd name="connsiteX41" fmla="*/ 3974931 w 6151711"/>
              <a:gd name="connsiteY41" fmla="*/ 655320 h 1949450"/>
              <a:gd name="connsiteX42" fmla="*/ 4081611 w 6151711"/>
              <a:gd name="connsiteY42" fmla="*/ 579120 h 1949450"/>
              <a:gd name="connsiteX43" fmla="*/ 4294971 w 6151711"/>
              <a:gd name="connsiteY43" fmla="*/ 548640 h 1949450"/>
              <a:gd name="connsiteX44" fmla="*/ 4371171 w 6151711"/>
              <a:gd name="connsiteY44" fmla="*/ 502920 h 1949450"/>
              <a:gd name="connsiteX45" fmla="*/ 4401651 w 6151711"/>
              <a:gd name="connsiteY45" fmla="*/ 411480 h 1949450"/>
              <a:gd name="connsiteX46" fmla="*/ 4470231 w 6151711"/>
              <a:gd name="connsiteY46" fmla="*/ 464820 h 1949450"/>
              <a:gd name="connsiteX47" fmla="*/ 4729311 w 6151711"/>
              <a:gd name="connsiteY47" fmla="*/ 365760 h 1949450"/>
              <a:gd name="connsiteX48" fmla="*/ 4813131 w 6151711"/>
              <a:gd name="connsiteY48" fmla="*/ 335280 h 1949450"/>
              <a:gd name="connsiteX49" fmla="*/ 4957911 w 6151711"/>
              <a:gd name="connsiteY49" fmla="*/ 358140 h 1949450"/>
              <a:gd name="connsiteX50" fmla="*/ 5156031 w 6151711"/>
              <a:gd name="connsiteY50" fmla="*/ 259080 h 1949450"/>
              <a:gd name="connsiteX51" fmla="*/ 5216991 w 6151711"/>
              <a:gd name="connsiteY51" fmla="*/ 259080 h 1949450"/>
              <a:gd name="connsiteX52" fmla="*/ 5308431 w 6151711"/>
              <a:gd name="connsiteY52" fmla="*/ 320040 h 1949450"/>
              <a:gd name="connsiteX53" fmla="*/ 5377011 w 6151711"/>
              <a:gd name="connsiteY53" fmla="*/ 281940 h 1949450"/>
              <a:gd name="connsiteX54" fmla="*/ 5597991 w 6151711"/>
              <a:gd name="connsiteY54" fmla="*/ 312420 h 1949450"/>
              <a:gd name="connsiteX55" fmla="*/ 5712291 w 6151711"/>
              <a:gd name="connsiteY55" fmla="*/ 335280 h 1949450"/>
              <a:gd name="connsiteX56" fmla="*/ 5796111 w 6151711"/>
              <a:gd name="connsiteY56" fmla="*/ 426720 h 1949450"/>
              <a:gd name="connsiteX57" fmla="*/ 5963751 w 6151711"/>
              <a:gd name="connsiteY57" fmla="*/ 350520 h 1949450"/>
              <a:gd name="connsiteX58" fmla="*/ 6123771 w 6151711"/>
              <a:gd name="connsiteY58" fmla="*/ 259080 h 1949450"/>
              <a:gd name="connsiteX59" fmla="*/ 6131391 w 6151711"/>
              <a:gd name="connsiteY59" fmla="*/ 1905000 h 1949450"/>
              <a:gd name="connsiteX60" fmla="*/ 35391 w 6151711"/>
              <a:gd name="connsiteY60" fmla="*/ 1905000 h 1949450"/>
              <a:gd name="connsiteX0" fmla="*/ 35391 w 6304111"/>
              <a:gd name="connsiteY0" fmla="*/ 1828800 h 1873250"/>
              <a:gd name="connsiteX1" fmla="*/ 12531 w 6304111"/>
              <a:gd name="connsiteY1" fmla="*/ 586740 h 1873250"/>
              <a:gd name="connsiteX2" fmla="*/ 454491 w 6304111"/>
              <a:gd name="connsiteY2" fmla="*/ 929640 h 1873250"/>
              <a:gd name="connsiteX3" fmla="*/ 614511 w 6304111"/>
              <a:gd name="connsiteY3" fmla="*/ 914400 h 1873250"/>
              <a:gd name="connsiteX4" fmla="*/ 865971 w 6304111"/>
              <a:gd name="connsiteY4" fmla="*/ 746760 h 1873250"/>
              <a:gd name="connsiteX5" fmla="*/ 1163151 w 6304111"/>
              <a:gd name="connsiteY5" fmla="*/ 685800 h 1873250"/>
              <a:gd name="connsiteX6" fmla="*/ 1567011 w 6304111"/>
              <a:gd name="connsiteY6" fmla="*/ 670560 h 1873250"/>
              <a:gd name="connsiteX7" fmla="*/ 1818471 w 6304111"/>
              <a:gd name="connsiteY7" fmla="*/ 723900 h 1873250"/>
              <a:gd name="connsiteX8" fmla="*/ 1917531 w 6304111"/>
              <a:gd name="connsiteY8" fmla="*/ 685800 h 1873250"/>
              <a:gd name="connsiteX9" fmla="*/ 2130891 w 6304111"/>
              <a:gd name="connsiteY9" fmla="*/ 685800 h 1873250"/>
              <a:gd name="connsiteX10" fmla="*/ 2321391 w 6304111"/>
              <a:gd name="connsiteY10" fmla="*/ 708660 h 1873250"/>
              <a:gd name="connsiteX11" fmla="*/ 2443311 w 6304111"/>
              <a:gd name="connsiteY11" fmla="*/ 792480 h 1873250"/>
              <a:gd name="connsiteX12" fmla="*/ 2580471 w 6304111"/>
              <a:gd name="connsiteY12" fmla="*/ 822960 h 1873250"/>
              <a:gd name="connsiteX13" fmla="*/ 2671911 w 6304111"/>
              <a:gd name="connsiteY13" fmla="*/ 929640 h 1873250"/>
              <a:gd name="connsiteX14" fmla="*/ 2770971 w 6304111"/>
              <a:gd name="connsiteY14" fmla="*/ 937260 h 1873250"/>
              <a:gd name="connsiteX15" fmla="*/ 2786211 w 6304111"/>
              <a:gd name="connsiteY15" fmla="*/ 1005840 h 1873250"/>
              <a:gd name="connsiteX16" fmla="*/ 2778591 w 6304111"/>
              <a:gd name="connsiteY16" fmla="*/ 1112520 h 1873250"/>
              <a:gd name="connsiteX17" fmla="*/ 2862411 w 6304111"/>
              <a:gd name="connsiteY17" fmla="*/ 1104900 h 1873250"/>
              <a:gd name="connsiteX18" fmla="*/ 2877651 w 6304111"/>
              <a:gd name="connsiteY18" fmla="*/ 1158240 h 1873250"/>
              <a:gd name="connsiteX19" fmla="*/ 2991951 w 6304111"/>
              <a:gd name="connsiteY19" fmla="*/ 1043940 h 1873250"/>
              <a:gd name="connsiteX20" fmla="*/ 3212931 w 6304111"/>
              <a:gd name="connsiteY20" fmla="*/ 1043940 h 1873250"/>
              <a:gd name="connsiteX21" fmla="*/ 3251031 w 6304111"/>
              <a:gd name="connsiteY21" fmla="*/ 1203960 h 1873250"/>
              <a:gd name="connsiteX22" fmla="*/ 3319611 w 6304111"/>
              <a:gd name="connsiteY22" fmla="*/ 1188720 h 1873250"/>
              <a:gd name="connsiteX23" fmla="*/ 3525351 w 6304111"/>
              <a:gd name="connsiteY23" fmla="*/ 1264920 h 1873250"/>
              <a:gd name="connsiteX24" fmla="*/ 3715851 w 6304111"/>
              <a:gd name="connsiteY24" fmla="*/ 1371600 h 1873250"/>
              <a:gd name="connsiteX25" fmla="*/ 3761571 w 6304111"/>
              <a:gd name="connsiteY25" fmla="*/ 1562100 h 1873250"/>
              <a:gd name="connsiteX26" fmla="*/ 3883491 w 6304111"/>
              <a:gd name="connsiteY26" fmla="*/ 1623060 h 1873250"/>
              <a:gd name="connsiteX27" fmla="*/ 4043511 w 6304111"/>
              <a:gd name="connsiteY27" fmla="*/ 1630680 h 1873250"/>
              <a:gd name="connsiteX28" fmla="*/ 4104471 w 6304111"/>
              <a:gd name="connsiteY28" fmla="*/ 1760220 h 1873250"/>
              <a:gd name="connsiteX29" fmla="*/ 4195911 w 6304111"/>
              <a:gd name="connsiteY29" fmla="*/ 1714500 h 1873250"/>
              <a:gd name="connsiteX30" fmla="*/ 4173051 w 6304111"/>
              <a:gd name="connsiteY30" fmla="*/ 1455420 h 1873250"/>
              <a:gd name="connsiteX31" fmla="*/ 4119711 w 6304111"/>
              <a:gd name="connsiteY31" fmla="*/ 1249680 h 1873250"/>
              <a:gd name="connsiteX32" fmla="*/ 4211151 w 6304111"/>
              <a:gd name="connsiteY32" fmla="*/ 1021080 h 1873250"/>
              <a:gd name="connsiteX33" fmla="*/ 4355931 w 6304111"/>
              <a:gd name="connsiteY33" fmla="*/ 876300 h 1873250"/>
              <a:gd name="connsiteX34" fmla="*/ 4538811 w 6304111"/>
              <a:gd name="connsiteY34" fmla="*/ 792480 h 1873250"/>
              <a:gd name="connsiteX35" fmla="*/ 4630251 w 6304111"/>
              <a:gd name="connsiteY35" fmla="*/ 739140 h 1873250"/>
              <a:gd name="connsiteX36" fmla="*/ 4515951 w 6304111"/>
              <a:gd name="connsiteY36" fmla="*/ 693420 h 1873250"/>
              <a:gd name="connsiteX37" fmla="*/ 4325451 w 6304111"/>
              <a:gd name="connsiteY37" fmla="*/ 701040 h 1873250"/>
              <a:gd name="connsiteX38" fmla="*/ 4310211 w 6304111"/>
              <a:gd name="connsiteY38" fmla="*/ 624840 h 1873250"/>
              <a:gd name="connsiteX39" fmla="*/ 4127331 w 6304111"/>
              <a:gd name="connsiteY39" fmla="*/ 632460 h 1873250"/>
              <a:gd name="connsiteX40" fmla="*/ 4005411 w 6304111"/>
              <a:gd name="connsiteY40" fmla="*/ 655320 h 1873250"/>
              <a:gd name="connsiteX41" fmla="*/ 3974931 w 6304111"/>
              <a:gd name="connsiteY41" fmla="*/ 579120 h 1873250"/>
              <a:gd name="connsiteX42" fmla="*/ 4081611 w 6304111"/>
              <a:gd name="connsiteY42" fmla="*/ 502920 h 1873250"/>
              <a:gd name="connsiteX43" fmla="*/ 4294971 w 6304111"/>
              <a:gd name="connsiteY43" fmla="*/ 472440 h 1873250"/>
              <a:gd name="connsiteX44" fmla="*/ 4371171 w 6304111"/>
              <a:gd name="connsiteY44" fmla="*/ 426720 h 1873250"/>
              <a:gd name="connsiteX45" fmla="*/ 4401651 w 6304111"/>
              <a:gd name="connsiteY45" fmla="*/ 335280 h 1873250"/>
              <a:gd name="connsiteX46" fmla="*/ 4470231 w 6304111"/>
              <a:gd name="connsiteY46" fmla="*/ 388620 h 1873250"/>
              <a:gd name="connsiteX47" fmla="*/ 4729311 w 6304111"/>
              <a:gd name="connsiteY47" fmla="*/ 289560 h 1873250"/>
              <a:gd name="connsiteX48" fmla="*/ 4813131 w 6304111"/>
              <a:gd name="connsiteY48" fmla="*/ 259080 h 1873250"/>
              <a:gd name="connsiteX49" fmla="*/ 4957911 w 6304111"/>
              <a:gd name="connsiteY49" fmla="*/ 281940 h 1873250"/>
              <a:gd name="connsiteX50" fmla="*/ 5156031 w 6304111"/>
              <a:gd name="connsiteY50" fmla="*/ 182880 h 1873250"/>
              <a:gd name="connsiteX51" fmla="*/ 5216991 w 6304111"/>
              <a:gd name="connsiteY51" fmla="*/ 182880 h 1873250"/>
              <a:gd name="connsiteX52" fmla="*/ 5308431 w 6304111"/>
              <a:gd name="connsiteY52" fmla="*/ 243840 h 1873250"/>
              <a:gd name="connsiteX53" fmla="*/ 5377011 w 6304111"/>
              <a:gd name="connsiteY53" fmla="*/ 205740 h 1873250"/>
              <a:gd name="connsiteX54" fmla="*/ 5597991 w 6304111"/>
              <a:gd name="connsiteY54" fmla="*/ 236220 h 1873250"/>
              <a:gd name="connsiteX55" fmla="*/ 5712291 w 6304111"/>
              <a:gd name="connsiteY55" fmla="*/ 259080 h 1873250"/>
              <a:gd name="connsiteX56" fmla="*/ 5796111 w 6304111"/>
              <a:gd name="connsiteY56" fmla="*/ 350520 h 1873250"/>
              <a:gd name="connsiteX57" fmla="*/ 5963751 w 6304111"/>
              <a:gd name="connsiteY57" fmla="*/ 274320 h 1873250"/>
              <a:gd name="connsiteX58" fmla="*/ 6276171 w 6304111"/>
              <a:gd name="connsiteY58" fmla="*/ 259080 h 1873250"/>
              <a:gd name="connsiteX59" fmla="*/ 6131391 w 6304111"/>
              <a:gd name="connsiteY59" fmla="*/ 1828800 h 1873250"/>
              <a:gd name="connsiteX60" fmla="*/ 35391 w 6304111"/>
              <a:gd name="connsiteY60" fmla="*/ 1828800 h 1873250"/>
              <a:gd name="connsiteX0" fmla="*/ 35391 w 6316811"/>
              <a:gd name="connsiteY0" fmla="*/ 1828800 h 1873250"/>
              <a:gd name="connsiteX1" fmla="*/ 12531 w 6316811"/>
              <a:gd name="connsiteY1" fmla="*/ 586740 h 1873250"/>
              <a:gd name="connsiteX2" fmla="*/ 454491 w 6316811"/>
              <a:gd name="connsiteY2" fmla="*/ 929640 h 1873250"/>
              <a:gd name="connsiteX3" fmla="*/ 614511 w 6316811"/>
              <a:gd name="connsiteY3" fmla="*/ 914400 h 1873250"/>
              <a:gd name="connsiteX4" fmla="*/ 865971 w 6316811"/>
              <a:gd name="connsiteY4" fmla="*/ 746760 h 1873250"/>
              <a:gd name="connsiteX5" fmla="*/ 1163151 w 6316811"/>
              <a:gd name="connsiteY5" fmla="*/ 685800 h 1873250"/>
              <a:gd name="connsiteX6" fmla="*/ 1567011 w 6316811"/>
              <a:gd name="connsiteY6" fmla="*/ 670560 h 1873250"/>
              <a:gd name="connsiteX7" fmla="*/ 1818471 w 6316811"/>
              <a:gd name="connsiteY7" fmla="*/ 723900 h 1873250"/>
              <a:gd name="connsiteX8" fmla="*/ 1917531 w 6316811"/>
              <a:gd name="connsiteY8" fmla="*/ 685800 h 1873250"/>
              <a:gd name="connsiteX9" fmla="*/ 2130891 w 6316811"/>
              <a:gd name="connsiteY9" fmla="*/ 685800 h 1873250"/>
              <a:gd name="connsiteX10" fmla="*/ 2321391 w 6316811"/>
              <a:gd name="connsiteY10" fmla="*/ 708660 h 1873250"/>
              <a:gd name="connsiteX11" fmla="*/ 2443311 w 6316811"/>
              <a:gd name="connsiteY11" fmla="*/ 792480 h 1873250"/>
              <a:gd name="connsiteX12" fmla="*/ 2580471 w 6316811"/>
              <a:gd name="connsiteY12" fmla="*/ 822960 h 1873250"/>
              <a:gd name="connsiteX13" fmla="*/ 2671911 w 6316811"/>
              <a:gd name="connsiteY13" fmla="*/ 929640 h 1873250"/>
              <a:gd name="connsiteX14" fmla="*/ 2770971 w 6316811"/>
              <a:gd name="connsiteY14" fmla="*/ 937260 h 1873250"/>
              <a:gd name="connsiteX15" fmla="*/ 2786211 w 6316811"/>
              <a:gd name="connsiteY15" fmla="*/ 1005840 h 1873250"/>
              <a:gd name="connsiteX16" fmla="*/ 2778591 w 6316811"/>
              <a:gd name="connsiteY16" fmla="*/ 1112520 h 1873250"/>
              <a:gd name="connsiteX17" fmla="*/ 2862411 w 6316811"/>
              <a:gd name="connsiteY17" fmla="*/ 1104900 h 1873250"/>
              <a:gd name="connsiteX18" fmla="*/ 2877651 w 6316811"/>
              <a:gd name="connsiteY18" fmla="*/ 1158240 h 1873250"/>
              <a:gd name="connsiteX19" fmla="*/ 2991951 w 6316811"/>
              <a:gd name="connsiteY19" fmla="*/ 1043940 h 1873250"/>
              <a:gd name="connsiteX20" fmla="*/ 3212931 w 6316811"/>
              <a:gd name="connsiteY20" fmla="*/ 1043940 h 1873250"/>
              <a:gd name="connsiteX21" fmla="*/ 3251031 w 6316811"/>
              <a:gd name="connsiteY21" fmla="*/ 1203960 h 1873250"/>
              <a:gd name="connsiteX22" fmla="*/ 3319611 w 6316811"/>
              <a:gd name="connsiteY22" fmla="*/ 1188720 h 1873250"/>
              <a:gd name="connsiteX23" fmla="*/ 3525351 w 6316811"/>
              <a:gd name="connsiteY23" fmla="*/ 1264920 h 1873250"/>
              <a:gd name="connsiteX24" fmla="*/ 3715851 w 6316811"/>
              <a:gd name="connsiteY24" fmla="*/ 1371600 h 1873250"/>
              <a:gd name="connsiteX25" fmla="*/ 3761571 w 6316811"/>
              <a:gd name="connsiteY25" fmla="*/ 1562100 h 1873250"/>
              <a:gd name="connsiteX26" fmla="*/ 3883491 w 6316811"/>
              <a:gd name="connsiteY26" fmla="*/ 1623060 h 1873250"/>
              <a:gd name="connsiteX27" fmla="*/ 4043511 w 6316811"/>
              <a:gd name="connsiteY27" fmla="*/ 1630680 h 1873250"/>
              <a:gd name="connsiteX28" fmla="*/ 4104471 w 6316811"/>
              <a:gd name="connsiteY28" fmla="*/ 1760220 h 1873250"/>
              <a:gd name="connsiteX29" fmla="*/ 4195911 w 6316811"/>
              <a:gd name="connsiteY29" fmla="*/ 1714500 h 1873250"/>
              <a:gd name="connsiteX30" fmla="*/ 4173051 w 6316811"/>
              <a:gd name="connsiteY30" fmla="*/ 1455420 h 1873250"/>
              <a:gd name="connsiteX31" fmla="*/ 4119711 w 6316811"/>
              <a:gd name="connsiteY31" fmla="*/ 1249680 h 1873250"/>
              <a:gd name="connsiteX32" fmla="*/ 4211151 w 6316811"/>
              <a:gd name="connsiteY32" fmla="*/ 1021080 h 1873250"/>
              <a:gd name="connsiteX33" fmla="*/ 4355931 w 6316811"/>
              <a:gd name="connsiteY33" fmla="*/ 876300 h 1873250"/>
              <a:gd name="connsiteX34" fmla="*/ 4538811 w 6316811"/>
              <a:gd name="connsiteY34" fmla="*/ 792480 h 1873250"/>
              <a:gd name="connsiteX35" fmla="*/ 4630251 w 6316811"/>
              <a:gd name="connsiteY35" fmla="*/ 739140 h 1873250"/>
              <a:gd name="connsiteX36" fmla="*/ 4515951 w 6316811"/>
              <a:gd name="connsiteY36" fmla="*/ 693420 h 1873250"/>
              <a:gd name="connsiteX37" fmla="*/ 4325451 w 6316811"/>
              <a:gd name="connsiteY37" fmla="*/ 701040 h 1873250"/>
              <a:gd name="connsiteX38" fmla="*/ 4310211 w 6316811"/>
              <a:gd name="connsiteY38" fmla="*/ 624840 h 1873250"/>
              <a:gd name="connsiteX39" fmla="*/ 4127331 w 6316811"/>
              <a:gd name="connsiteY39" fmla="*/ 632460 h 1873250"/>
              <a:gd name="connsiteX40" fmla="*/ 4005411 w 6316811"/>
              <a:gd name="connsiteY40" fmla="*/ 655320 h 1873250"/>
              <a:gd name="connsiteX41" fmla="*/ 3974931 w 6316811"/>
              <a:gd name="connsiteY41" fmla="*/ 579120 h 1873250"/>
              <a:gd name="connsiteX42" fmla="*/ 4081611 w 6316811"/>
              <a:gd name="connsiteY42" fmla="*/ 502920 h 1873250"/>
              <a:gd name="connsiteX43" fmla="*/ 4294971 w 6316811"/>
              <a:gd name="connsiteY43" fmla="*/ 472440 h 1873250"/>
              <a:gd name="connsiteX44" fmla="*/ 4371171 w 6316811"/>
              <a:gd name="connsiteY44" fmla="*/ 426720 h 1873250"/>
              <a:gd name="connsiteX45" fmla="*/ 4401651 w 6316811"/>
              <a:gd name="connsiteY45" fmla="*/ 335280 h 1873250"/>
              <a:gd name="connsiteX46" fmla="*/ 4470231 w 6316811"/>
              <a:gd name="connsiteY46" fmla="*/ 388620 h 1873250"/>
              <a:gd name="connsiteX47" fmla="*/ 4729311 w 6316811"/>
              <a:gd name="connsiteY47" fmla="*/ 289560 h 1873250"/>
              <a:gd name="connsiteX48" fmla="*/ 4813131 w 6316811"/>
              <a:gd name="connsiteY48" fmla="*/ 259080 h 1873250"/>
              <a:gd name="connsiteX49" fmla="*/ 4957911 w 6316811"/>
              <a:gd name="connsiteY49" fmla="*/ 281940 h 1873250"/>
              <a:gd name="connsiteX50" fmla="*/ 5156031 w 6316811"/>
              <a:gd name="connsiteY50" fmla="*/ 182880 h 1873250"/>
              <a:gd name="connsiteX51" fmla="*/ 5216991 w 6316811"/>
              <a:gd name="connsiteY51" fmla="*/ 182880 h 1873250"/>
              <a:gd name="connsiteX52" fmla="*/ 5308431 w 6316811"/>
              <a:gd name="connsiteY52" fmla="*/ 243840 h 1873250"/>
              <a:gd name="connsiteX53" fmla="*/ 5377011 w 6316811"/>
              <a:gd name="connsiteY53" fmla="*/ 205740 h 1873250"/>
              <a:gd name="connsiteX54" fmla="*/ 5597991 w 6316811"/>
              <a:gd name="connsiteY54" fmla="*/ 236220 h 1873250"/>
              <a:gd name="connsiteX55" fmla="*/ 5712291 w 6316811"/>
              <a:gd name="connsiteY55" fmla="*/ 259080 h 1873250"/>
              <a:gd name="connsiteX56" fmla="*/ 5796111 w 6316811"/>
              <a:gd name="connsiteY56" fmla="*/ 350520 h 1873250"/>
              <a:gd name="connsiteX57" fmla="*/ 5963751 w 6316811"/>
              <a:gd name="connsiteY57" fmla="*/ 274320 h 1873250"/>
              <a:gd name="connsiteX58" fmla="*/ 6276171 w 6316811"/>
              <a:gd name="connsiteY58" fmla="*/ 259080 h 1873250"/>
              <a:gd name="connsiteX59" fmla="*/ 6207591 w 6316811"/>
              <a:gd name="connsiteY59" fmla="*/ 1828800 h 1873250"/>
              <a:gd name="connsiteX60" fmla="*/ 35391 w 6316811"/>
              <a:gd name="connsiteY60" fmla="*/ 1828800 h 1873250"/>
              <a:gd name="connsiteX0" fmla="*/ 35391 w 6316811"/>
              <a:gd name="connsiteY0" fmla="*/ 1828800 h 1873250"/>
              <a:gd name="connsiteX1" fmla="*/ 12531 w 6316811"/>
              <a:gd name="connsiteY1" fmla="*/ 586740 h 1873250"/>
              <a:gd name="connsiteX2" fmla="*/ 454491 w 6316811"/>
              <a:gd name="connsiteY2" fmla="*/ 929640 h 1873250"/>
              <a:gd name="connsiteX3" fmla="*/ 614511 w 6316811"/>
              <a:gd name="connsiteY3" fmla="*/ 914400 h 1873250"/>
              <a:gd name="connsiteX4" fmla="*/ 865971 w 6316811"/>
              <a:gd name="connsiteY4" fmla="*/ 746760 h 1873250"/>
              <a:gd name="connsiteX5" fmla="*/ 1163151 w 6316811"/>
              <a:gd name="connsiteY5" fmla="*/ 685800 h 1873250"/>
              <a:gd name="connsiteX6" fmla="*/ 1567011 w 6316811"/>
              <a:gd name="connsiteY6" fmla="*/ 670560 h 1873250"/>
              <a:gd name="connsiteX7" fmla="*/ 1818471 w 6316811"/>
              <a:gd name="connsiteY7" fmla="*/ 723900 h 1873250"/>
              <a:gd name="connsiteX8" fmla="*/ 1917531 w 6316811"/>
              <a:gd name="connsiteY8" fmla="*/ 685800 h 1873250"/>
              <a:gd name="connsiteX9" fmla="*/ 2130891 w 6316811"/>
              <a:gd name="connsiteY9" fmla="*/ 685800 h 1873250"/>
              <a:gd name="connsiteX10" fmla="*/ 2321391 w 6316811"/>
              <a:gd name="connsiteY10" fmla="*/ 708660 h 1873250"/>
              <a:gd name="connsiteX11" fmla="*/ 2443311 w 6316811"/>
              <a:gd name="connsiteY11" fmla="*/ 792480 h 1873250"/>
              <a:gd name="connsiteX12" fmla="*/ 2580471 w 6316811"/>
              <a:gd name="connsiteY12" fmla="*/ 822960 h 1873250"/>
              <a:gd name="connsiteX13" fmla="*/ 2671911 w 6316811"/>
              <a:gd name="connsiteY13" fmla="*/ 929640 h 1873250"/>
              <a:gd name="connsiteX14" fmla="*/ 2770971 w 6316811"/>
              <a:gd name="connsiteY14" fmla="*/ 937260 h 1873250"/>
              <a:gd name="connsiteX15" fmla="*/ 2786211 w 6316811"/>
              <a:gd name="connsiteY15" fmla="*/ 1005840 h 1873250"/>
              <a:gd name="connsiteX16" fmla="*/ 2778591 w 6316811"/>
              <a:gd name="connsiteY16" fmla="*/ 1112520 h 1873250"/>
              <a:gd name="connsiteX17" fmla="*/ 2862411 w 6316811"/>
              <a:gd name="connsiteY17" fmla="*/ 1104900 h 1873250"/>
              <a:gd name="connsiteX18" fmla="*/ 2877651 w 6316811"/>
              <a:gd name="connsiteY18" fmla="*/ 1158240 h 1873250"/>
              <a:gd name="connsiteX19" fmla="*/ 2991951 w 6316811"/>
              <a:gd name="connsiteY19" fmla="*/ 1043940 h 1873250"/>
              <a:gd name="connsiteX20" fmla="*/ 3212931 w 6316811"/>
              <a:gd name="connsiteY20" fmla="*/ 1043940 h 1873250"/>
              <a:gd name="connsiteX21" fmla="*/ 3251031 w 6316811"/>
              <a:gd name="connsiteY21" fmla="*/ 1203960 h 1873250"/>
              <a:gd name="connsiteX22" fmla="*/ 3319611 w 6316811"/>
              <a:gd name="connsiteY22" fmla="*/ 1188720 h 1873250"/>
              <a:gd name="connsiteX23" fmla="*/ 3525351 w 6316811"/>
              <a:gd name="connsiteY23" fmla="*/ 1264920 h 1873250"/>
              <a:gd name="connsiteX24" fmla="*/ 3715851 w 6316811"/>
              <a:gd name="connsiteY24" fmla="*/ 1371600 h 1873250"/>
              <a:gd name="connsiteX25" fmla="*/ 3761571 w 6316811"/>
              <a:gd name="connsiteY25" fmla="*/ 1562100 h 1873250"/>
              <a:gd name="connsiteX26" fmla="*/ 3883491 w 6316811"/>
              <a:gd name="connsiteY26" fmla="*/ 1623060 h 1873250"/>
              <a:gd name="connsiteX27" fmla="*/ 4043511 w 6316811"/>
              <a:gd name="connsiteY27" fmla="*/ 1630680 h 1873250"/>
              <a:gd name="connsiteX28" fmla="*/ 4104471 w 6316811"/>
              <a:gd name="connsiteY28" fmla="*/ 1760220 h 1873250"/>
              <a:gd name="connsiteX29" fmla="*/ 4195911 w 6316811"/>
              <a:gd name="connsiteY29" fmla="*/ 1714500 h 1873250"/>
              <a:gd name="connsiteX30" fmla="*/ 4173051 w 6316811"/>
              <a:gd name="connsiteY30" fmla="*/ 1455420 h 1873250"/>
              <a:gd name="connsiteX31" fmla="*/ 4119711 w 6316811"/>
              <a:gd name="connsiteY31" fmla="*/ 1249680 h 1873250"/>
              <a:gd name="connsiteX32" fmla="*/ 4211151 w 6316811"/>
              <a:gd name="connsiteY32" fmla="*/ 1021080 h 1873250"/>
              <a:gd name="connsiteX33" fmla="*/ 4355931 w 6316811"/>
              <a:gd name="connsiteY33" fmla="*/ 876300 h 1873250"/>
              <a:gd name="connsiteX34" fmla="*/ 4538811 w 6316811"/>
              <a:gd name="connsiteY34" fmla="*/ 792480 h 1873250"/>
              <a:gd name="connsiteX35" fmla="*/ 4630251 w 6316811"/>
              <a:gd name="connsiteY35" fmla="*/ 739140 h 1873250"/>
              <a:gd name="connsiteX36" fmla="*/ 4515951 w 6316811"/>
              <a:gd name="connsiteY36" fmla="*/ 693420 h 1873250"/>
              <a:gd name="connsiteX37" fmla="*/ 4325451 w 6316811"/>
              <a:gd name="connsiteY37" fmla="*/ 701040 h 1873250"/>
              <a:gd name="connsiteX38" fmla="*/ 4310211 w 6316811"/>
              <a:gd name="connsiteY38" fmla="*/ 624840 h 1873250"/>
              <a:gd name="connsiteX39" fmla="*/ 4127331 w 6316811"/>
              <a:gd name="connsiteY39" fmla="*/ 632460 h 1873250"/>
              <a:gd name="connsiteX40" fmla="*/ 4005411 w 6316811"/>
              <a:gd name="connsiteY40" fmla="*/ 655320 h 1873250"/>
              <a:gd name="connsiteX41" fmla="*/ 3974931 w 6316811"/>
              <a:gd name="connsiteY41" fmla="*/ 579120 h 1873250"/>
              <a:gd name="connsiteX42" fmla="*/ 4081611 w 6316811"/>
              <a:gd name="connsiteY42" fmla="*/ 502920 h 1873250"/>
              <a:gd name="connsiteX43" fmla="*/ 4294971 w 6316811"/>
              <a:gd name="connsiteY43" fmla="*/ 472440 h 1873250"/>
              <a:gd name="connsiteX44" fmla="*/ 4371171 w 6316811"/>
              <a:gd name="connsiteY44" fmla="*/ 426720 h 1873250"/>
              <a:gd name="connsiteX45" fmla="*/ 4401651 w 6316811"/>
              <a:gd name="connsiteY45" fmla="*/ 335280 h 1873250"/>
              <a:gd name="connsiteX46" fmla="*/ 4470231 w 6316811"/>
              <a:gd name="connsiteY46" fmla="*/ 388620 h 1873250"/>
              <a:gd name="connsiteX47" fmla="*/ 4729311 w 6316811"/>
              <a:gd name="connsiteY47" fmla="*/ 289560 h 1873250"/>
              <a:gd name="connsiteX48" fmla="*/ 4813131 w 6316811"/>
              <a:gd name="connsiteY48" fmla="*/ 259080 h 1873250"/>
              <a:gd name="connsiteX49" fmla="*/ 4957911 w 6316811"/>
              <a:gd name="connsiteY49" fmla="*/ 281940 h 1873250"/>
              <a:gd name="connsiteX50" fmla="*/ 5156031 w 6316811"/>
              <a:gd name="connsiteY50" fmla="*/ 182880 h 1873250"/>
              <a:gd name="connsiteX51" fmla="*/ 5216991 w 6316811"/>
              <a:gd name="connsiteY51" fmla="*/ 182880 h 1873250"/>
              <a:gd name="connsiteX52" fmla="*/ 5308431 w 6316811"/>
              <a:gd name="connsiteY52" fmla="*/ 243840 h 1873250"/>
              <a:gd name="connsiteX53" fmla="*/ 5377011 w 6316811"/>
              <a:gd name="connsiteY53" fmla="*/ 205740 h 1873250"/>
              <a:gd name="connsiteX54" fmla="*/ 5597991 w 6316811"/>
              <a:gd name="connsiteY54" fmla="*/ 236220 h 1873250"/>
              <a:gd name="connsiteX55" fmla="*/ 5712291 w 6316811"/>
              <a:gd name="connsiteY55" fmla="*/ 259080 h 1873250"/>
              <a:gd name="connsiteX56" fmla="*/ 5796111 w 6316811"/>
              <a:gd name="connsiteY56" fmla="*/ 350520 h 1873250"/>
              <a:gd name="connsiteX57" fmla="*/ 5963751 w 6316811"/>
              <a:gd name="connsiteY57" fmla="*/ 274320 h 1873250"/>
              <a:gd name="connsiteX58" fmla="*/ 6276171 w 6316811"/>
              <a:gd name="connsiteY58" fmla="*/ 259080 h 1873250"/>
              <a:gd name="connsiteX59" fmla="*/ 6207591 w 6316811"/>
              <a:gd name="connsiteY59" fmla="*/ 1828800 h 1873250"/>
              <a:gd name="connsiteX60" fmla="*/ 35391 w 6316811"/>
              <a:gd name="connsiteY60" fmla="*/ 1828800 h 1873250"/>
              <a:gd name="connsiteX0" fmla="*/ 35391 w 6316811"/>
              <a:gd name="connsiteY0" fmla="*/ 1828800 h 1873250"/>
              <a:gd name="connsiteX1" fmla="*/ 12531 w 6316811"/>
              <a:gd name="connsiteY1" fmla="*/ 586740 h 1873250"/>
              <a:gd name="connsiteX2" fmla="*/ 454491 w 6316811"/>
              <a:gd name="connsiteY2" fmla="*/ 929640 h 1873250"/>
              <a:gd name="connsiteX3" fmla="*/ 614511 w 6316811"/>
              <a:gd name="connsiteY3" fmla="*/ 914400 h 1873250"/>
              <a:gd name="connsiteX4" fmla="*/ 865971 w 6316811"/>
              <a:gd name="connsiteY4" fmla="*/ 746760 h 1873250"/>
              <a:gd name="connsiteX5" fmla="*/ 1163151 w 6316811"/>
              <a:gd name="connsiteY5" fmla="*/ 685800 h 1873250"/>
              <a:gd name="connsiteX6" fmla="*/ 1567011 w 6316811"/>
              <a:gd name="connsiteY6" fmla="*/ 670560 h 1873250"/>
              <a:gd name="connsiteX7" fmla="*/ 1818471 w 6316811"/>
              <a:gd name="connsiteY7" fmla="*/ 723900 h 1873250"/>
              <a:gd name="connsiteX8" fmla="*/ 1917531 w 6316811"/>
              <a:gd name="connsiteY8" fmla="*/ 685800 h 1873250"/>
              <a:gd name="connsiteX9" fmla="*/ 2130891 w 6316811"/>
              <a:gd name="connsiteY9" fmla="*/ 685800 h 1873250"/>
              <a:gd name="connsiteX10" fmla="*/ 2321391 w 6316811"/>
              <a:gd name="connsiteY10" fmla="*/ 708660 h 1873250"/>
              <a:gd name="connsiteX11" fmla="*/ 2443311 w 6316811"/>
              <a:gd name="connsiteY11" fmla="*/ 792480 h 1873250"/>
              <a:gd name="connsiteX12" fmla="*/ 2580471 w 6316811"/>
              <a:gd name="connsiteY12" fmla="*/ 822960 h 1873250"/>
              <a:gd name="connsiteX13" fmla="*/ 2671911 w 6316811"/>
              <a:gd name="connsiteY13" fmla="*/ 929640 h 1873250"/>
              <a:gd name="connsiteX14" fmla="*/ 2770971 w 6316811"/>
              <a:gd name="connsiteY14" fmla="*/ 937260 h 1873250"/>
              <a:gd name="connsiteX15" fmla="*/ 2786211 w 6316811"/>
              <a:gd name="connsiteY15" fmla="*/ 1005840 h 1873250"/>
              <a:gd name="connsiteX16" fmla="*/ 2778591 w 6316811"/>
              <a:gd name="connsiteY16" fmla="*/ 1112520 h 1873250"/>
              <a:gd name="connsiteX17" fmla="*/ 2862411 w 6316811"/>
              <a:gd name="connsiteY17" fmla="*/ 1104900 h 1873250"/>
              <a:gd name="connsiteX18" fmla="*/ 2877651 w 6316811"/>
              <a:gd name="connsiteY18" fmla="*/ 1158240 h 1873250"/>
              <a:gd name="connsiteX19" fmla="*/ 2991951 w 6316811"/>
              <a:gd name="connsiteY19" fmla="*/ 1043940 h 1873250"/>
              <a:gd name="connsiteX20" fmla="*/ 3212931 w 6316811"/>
              <a:gd name="connsiteY20" fmla="*/ 1043940 h 1873250"/>
              <a:gd name="connsiteX21" fmla="*/ 3251031 w 6316811"/>
              <a:gd name="connsiteY21" fmla="*/ 1203960 h 1873250"/>
              <a:gd name="connsiteX22" fmla="*/ 3319611 w 6316811"/>
              <a:gd name="connsiteY22" fmla="*/ 1188720 h 1873250"/>
              <a:gd name="connsiteX23" fmla="*/ 3525351 w 6316811"/>
              <a:gd name="connsiteY23" fmla="*/ 1264920 h 1873250"/>
              <a:gd name="connsiteX24" fmla="*/ 3715851 w 6316811"/>
              <a:gd name="connsiteY24" fmla="*/ 1371600 h 1873250"/>
              <a:gd name="connsiteX25" fmla="*/ 3761571 w 6316811"/>
              <a:gd name="connsiteY25" fmla="*/ 1562100 h 1873250"/>
              <a:gd name="connsiteX26" fmla="*/ 3883491 w 6316811"/>
              <a:gd name="connsiteY26" fmla="*/ 1623060 h 1873250"/>
              <a:gd name="connsiteX27" fmla="*/ 4043511 w 6316811"/>
              <a:gd name="connsiteY27" fmla="*/ 1630680 h 1873250"/>
              <a:gd name="connsiteX28" fmla="*/ 4104471 w 6316811"/>
              <a:gd name="connsiteY28" fmla="*/ 1760220 h 1873250"/>
              <a:gd name="connsiteX29" fmla="*/ 4195911 w 6316811"/>
              <a:gd name="connsiteY29" fmla="*/ 1714500 h 1873250"/>
              <a:gd name="connsiteX30" fmla="*/ 4173051 w 6316811"/>
              <a:gd name="connsiteY30" fmla="*/ 1455420 h 1873250"/>
              <a:gd name="connsiteX31" fmla="*/ 4119711 w 6316811"/>
              <a:gd name="connsiteY31" fmla="*/ 1249680 h 1873250"/>
              <a:gd name="connsiteX32" fmla="*/ 4211151 w 6316811"/>
              <a:gd name="connsiteY32" fmla="*/ 1021080 h 1873250"/>
              <a:gd name="connsiteX33" fmla="*/ 4355931 w 6316811"/>
              <a:gd name="connsiteY33" fmla="*/ 876300 h 1873250"/>
              <a:gd name="connsiteX34" fmla="*/ 4538811 w 6316811"/>
              <a:gd name="connsiteY34" fmla="*/ 792480 h 1873250"/>
              <a:gd name="connsiteX35" fmla="*/ 4630251 w 6316811"/>
              <a:gd name="connsiteY35" fmla="*/ 739140 h 1873250"/>
              <a:gd name="connsiteX36" fmla="*/ 4515951 w 6316811"/>
              <a:gd name="connsiteY36" fmla="*/ 693420 h 1873250"/>
              <a:gd name="connsiteX37" fmla="*/ 4325451 w 6316811"/>
              <a:gd name="connsiteY37" fmla="*/ 701040 h 1873250"/>
              <a:gd name="connsiteX38" fmla="*/ 4310211 w 6316811"/>
              <a:gd name="connsiteY38" fmla="*/ 624840 h 1873250"/>
              <a:gd name="connsiteX39" fmla="*/ 4127331 w 6316811"/>
              <a:gd name="connsiteY39" fmla="*/ 632460 h 1873250"/>
              <a:gd name="connsiteX40" fmla="*/ 4005411 w 6316811"/>
              <a:gd name="connsiteY40" fmla="*/ 655320 h 1873250"/>
              <a:gd name="connsiteX41" fmla="*/ 3974931 w 6316811"/>
              <a:gd name="connsiteY41" fmla="*/ 579120 h 1873250"/>
              <a:gd name="connsiteX42" fmla="*/ 4081611 w 6316811"/>
              <a:gd name="connsiteY42" fmla="*/ 502920 h 1873250"/>
              <a:gd name="connsiteX43" fmla="*/ 4294971 w 6316811"/>
              <a:gd name="connsiteY43" fmla="*/ 472440 h 1873250"/>
              <a:gd name="connsiteX44" fmla="*/ 4371171 w 6316811"/>
              <a:gd name="connsiteY44" fmla="*/ 426720 h 1873250"/>
              <a:gd name="connsiteX45" fmla="*/ 4401651 w 6316811"/>
              <a:gd name="connsiteY45" fmla="*/ 335280 h 1873250"/>
              <a:gd name="connsiteX46" fmla="*/ 4470231 w 6316811"/>
              <a:gd name="connsiteY46" fmla="*/ 388620 h 1873250"/>
              <a:gd name="connsiteX47" fmla="*/ 4729311 w 6316811"/>
              <a:gd name="connsiteY47" fmla="*/ 289560 h 1873250"/>
              <a:gd name="connsiteX48" fmla="*/ 4813131 w 6316811"/>
              <a:gd name="connsiteY48" fmla="*/ 259080 h 1873250"/>
              <a:gd name="connsiteX49" fmla="*/ 4957911 w 6316811"/>
              <a:gd name="connsiteY49" fmla="*/ 281940 h 1873250"/>
              <a:gd name="connsiteX50" fmla="*/ 5156031 w 6316811"/>
              <a:gd name="connsiteY50" fmla="*/ 182880 h 1873250"/>
              <a:gd name="connsiteX51" fmla="*/ 5216991 w 6316811"/>
              <a:gd name="connsiteY51" fmla="*/ 182880 h 1873250"/>
              <a:gd name="connsiteX52" fmla="*/ 5308431 w 6316811"/>
              <a:gd name="connsiteY52" fmla="*/ 243840 h 1873250"/>
              <a:gd name="connsiteX53" fmla="*/ 5377011 w 6316811"/>
              <a:gd name="connsiteY53" fmla="*/ 205740 h 1873250"/>
              <a:gd name="connsiteX54" fmla="*/ 5597991 w 6316811"/>
              <a:gd name="connsiteY54" fmla="*/ 236220 h 1873250"/>
              <a:gd name="connsiteX55" fmla="*/ 5712291 w 6316811"/>
              <a:gd name="connsiteY55" fmla="*/ 259080 h 1873250"/>
              <a:gd name="connsiteX56" fmla="*/ 5796111 w 6316811"/>
              <a:gd name="connsiteY56" fmla="*/ 350520 h 1873250"/>
              <a:gd name="connsiteX57" fmla="*/ 5963751 w 6316811"/>
              <a:gd name="connsiteY57" fmla="*/ 274320 h 1873250"/>
              <a:gd name="connsiteX58" fmla="*/ 6276171 w 6316811"/>
              <a:gd name="connsiteY58" fmla="*/ 259080 h 1873250"/>
              <a:gd name="connsiteX59" fmla="*/ 6207591 w 6316811"/>
              <a:gd name="connsiteY59" fmla="*/ 1828800 h 1873250"/>
              <a:gd name="connsiteX60" fmla="*/ 35391 w 6316811"/>
              <a:gd name="connsiteY60" fmla="*/ 1828800 h 1873250"/>
              <a:gd name="connsiteX0" fmla="*/ 0 w 6281420"/>
              <a:gd name="connsiteY0" fmla="*/ 1828800 h 1873250"/>
              <a:gd name="connsiteX1" fmla="*/ 205740 w 6281420"/>
              <a:gd name="connsiteY1" fmla="*/ 739140 h 1873250"/>
              <a:gd name="connsiteX2" fmla="*/ 419100 w 6281420"/>
              <a:gd name="connsiteY2" fmla="*/ 929640 h 1873250"/>
              <a:gd name="connsiteX3" fmla="*/ 579120 w 6281420"/>
              <a:gd name="connsiteY3" fmla="*/ 914400 h 1873250"/>
              <a:gd name="connsiteX4" fmla="*/ 830580 w 6281420"/>
              <a:gd name="connsiteY4" fmla="*/ 746760 h 1873250"/>
              <a:gd name="connsiteX5" fmla="*/ 1127760 w 6281420"/>
              <a:gd name="connsiteY5" fmla="*/ 685800 h 1873250"/>
              <a:gd name="connsiteX6" fmla="*/ 1531620 w 6281420"/>
              <a:gd name="connsiteY6" fmla="*/ 670560 h 1873250"/>
              <a:gd name="connsiteX7" fmla="*/ 1783080 w 6281420"/>
              <a:gd name="connsiteY7" fmla="*/ 723900 h 1873250"/>
              <a:gd name="connsiteX8" fmla="*/ 1882140 w 6281420"/>
              <a:gd name="connsiteY8" fmla="*/ 685800 h 1873250"/>
              <a:gd name="connsiteX9" fmla="*/ 2095500 w 6281420"/>
              <a:gd name="connsiteY9" fmla="*/ 685800 h 1873250"/>
              <a:gd name="connsiteX10" fmla="*/ 2286000 w 6281420"/>
              <a:gd name="connsiteY10" fmla="*/ 708660 h 1873250"/>
              <a:gd name="connsiteX11" fmla="*/ 2407920 w 6281420"/>
              <a:gd name="connsiteY11" fmla="*/ 792480 h 1873250"/>
              <a:gd name="connsiteX12" fmla="*/ 2545080 w 6281420"/>
              <a:gd name="connsiteY12" fmla="*/ 822960 h 1873250"/>
              <a:gd name="connsiteX13" fmla="*/ 2636520 w 6281420"/>
              <a:gd name="connsiteY13" fmla="*/ 929640 h 1873250"/>
              <a:gd name="connsiteX14" fmla="*/ 2735580 w 6281420"/>
              <a:gd name="connsiteY14" fmla="*/ 937260 h 1873250"/>
              <a:gd name="connsiteX15" fmla="*/ 2750820 w 6281420"/>
              <a:gd name="connsiteY15" fmla="*/ 1005840 h 1873250"/>
              <a:gd name="connsiteX16" fmla="*/ 2743200 w 6281420"/>
              <a:gd name="connsiteY16" fmla="*/ 1112520 h 1873250"/>
              <a:gd name="connsiteX17" fmla="*/ 2827020 w 6281420"/>
              <a:gd name="connsiteY17" fmla="*/ 1104900 h 1873250"/>
              <a:gd name="connsiteX18" fmla="*/ 2842260 w 6281420"/>
              <a:gd name="connsiteY18" fmla="*/ 1158240 h 1873250"/>
              <a:gd name="connsiteX19" fmla="*/ 2956560 w 6281420"/>
              <a:gd name="connsiteY19" fmla="*/ 1043940 h 1873250"/>
              <a:gd name="connsiteX20" fmla="*/ 3177540 w 6281420"/>
              <a:gd name="connsiteY20" fmla="*/ 1043940 h 1873250"/>
              <a:gd name="connsiteX21" fmla="*/ 3215640 w 6281420"/>
              <a:gd name="connsiteY21" fmla="*/ 1203960 h 1873250"/>
              <a:gd name="connsiteX22" fmla="*/ 3284220 w 6281420"/>
              <a:gd name="connsiteY22" fmla="*/ 1188720 h 1873250"/>
              <a:gd name="connsiteX23" fmla="*/ 3489960 w 6281420"/>
              <a:gd name="connsiteY23" fmla="*/ 1264920 h 1873250"/>
              <a:gd name="connsiteX24" fmla="*/ 3680460 w 6281420"/>
              <a:gd name="connsiteY24" fmla="*/ 1371600 h 1873250"/>
              <a:gd name="connsiteX25" fmla="*/ 3726180 w 6281420"/>
              <a:gd name="connsiteY25" fmla="*/ 1562100 h 1873250"/>
              <a:gd name="connsiteX26" fmla="*/ 3848100 w 6281420"/>
              <a:gd name="connsiteY26" fmla="*/ 1623060 h 1873250"/>
              <a:gd name="connsiteX27" fmla="*/ 4008120 w 6281420"/>
              <a:gd name="connsiteY27" fmla="*/ 1630680 h 1873250"/>
              <a:gd name="connsiteX28" fmla="*/ 4069080 w 6281420"/>
              <a:gd name="connsiteY28" fmla="*/ 1760220 h 1873250"/>
              <a:gd name="connsiteX29" fmla="*/ 4160520 w 6281420"/>
              <a:gd name="connsiteY29" fmla="*/ 1714500 h 1873250"/>
              <a:gd name="connsiteX30" fmla="*/ 4137660 w 6281420"/>
              <a:gd name="connsiteY30" fmla="*/ 1455420 h 1873250"/>
              <a:gd name="connsiteX31" fmla="*/ 4084320 w 6281420"/>
              <a:gd name="connsiteY31" fmla="*/ 1249680 h 1873250"/>
              <a:gd name="connsiteX32" fmla="*/ 4175760 w 6281420"/>
              <a:gd name="connsiteY32" fmla="*/ 1021080 h 1873250"/>
              <a:gd name="connsiteX33" fmla="*/ 4320540 w 6281420"/>
              <a:gd name="connsiteY33" fmla="*/ 876300 h 1873250"/>
              <a:gd name="connsiteX34" fmla="*/ 4503420 w 6281420"/>
              <a:gd name="connsiteY34" fmla="*/ 792480 h 1873250"/>
              <a:gd name="connsiteX35" fmla="*/ 4594860 w 6281420"/>
              <a:gd name="connsiteY35" fmla="*/ 739140 h 1873250"/>
              <a:gd name="connsiteX36" fmla="*/ 4480560 w 6281420"/>
              <a:gd name="connsiteY36" fmla="*/ 693420 h 1873250"/>
              <a:gd name="connsiteX37" fmla="*/ 4290060 w 6281420"/>
              <a:gd name="connsiteY37" fmla="*/ 701040 h 1873250"/>
              <a:gd name="connsiteX38" fmla="*/ 4274820 w 6281420"/>
              <a:gd name="connsiteY38" fmla="*/ 624840 h 1873250"/>
              <a:gd name="connsiteX39" fmla="*/ 4091940 w 6281420"/>
              <a:gd name="connsiteY39" fmla="*/ 632460 h 1873250"/>
              <a:gd name="connsiteX40" fmla="*/ 3970020 w 6281420"/>
              <a:gd name="connsiteY40" fmla="*/ 655320 h 1873250"/>
              <a:gd name="connsiteX41" fmla="*/ 3939540 w 6281420"/>
              <a:gd name="connsiteY41" fmla="*/ 579120 h 1873250"/>
              <a:gd name="connsiteX42" fmla="*/ 4046220 w 6281420"/>
              <a:gd name="connsiteY42" fmla="*/ 502920 h 1873250"/>
              <a:gd name="connsiteX43" fmla="*/ 4259580 w 6281420"/>
              <a:gd name="connsiteY43" fmla="*/ 472440 h 1873250"/>
              <a:gd name="connsiteX44" fmla="*/ 4335780 w 6281420"/>
              <a:gd name="connsiteY44" fmla="*/ 426720 h 1873250"/>
              <a:gd name="connsiteX45" fmla="*/ 4366260 w 6281420"/>
              <a:gd name="connsiteY45" fmla="*/ 335280 h 1873250"/>
              <a:gd name="connsiteX46" fmla="*/ 4434840 w 6281420"/>
              <a:gd name="connsiteY46" fmla="*/ 388620 h 1873250"/>
              <a:gd name="connsiteX47" fmla="*/ 4693920 w 6281420"/>
              <a:gd name="connsiteY47" fmla="*/ 289560 h 1873250"/>
              <a:gd name="connsiteX48" fmla="*/ 4777740 w 6281420"/>
              <a:gd name="connsiteY48" fmla="*/ 259080 h 1873250"/>
              <a:gd name="connsiteX49" fmla="*/ 4922520 w 6281420"/>
              <a:gd name="connsiteY49" fmla="*/ 281940 h 1873250"/>
              <a:gd name="connsiteX50" fmla="*/ 5120640 w 6281420"/>
              <a:gd name="connsiteY50" fmla="*/ 182880 h 1873250"/>
              <a:gd name="connsiteX51" fmla="*/ 5181600 w 6281420"/>
              <a:gd name="connsiteY51" fmla="*/ 182880 h 1873250"/>
              <a:gd name="connsiteX52" fmla="*/ 5273040 w 6281420"/>
              <a:gd name="connsiteY52" fmla="*/ 243840 h 1873250"/>
              <a:gd name="connsiteX53" fmla="*/ 5341620 w 6281420"/>
              <a:gd name="connsiteY53" fmla="*/ 205740 h 1873250"/>
              <a:gd name="connsiteX54" fmla="*/ 5562600 w 6281420"/>
              <a:gd name="connsiteY54" fmla="*/ 236220 h 1873250"/>
              <a:gd name="connsiteX55" fmla="*/ 5676900 w 6281420"/>
              <a:gd name="connsiteY55" fmla="*/ 259080 h 1873250"/>
              <a:gd name="connsiteX56" fmla="*/ 5760720 w 6281420"/>
              <a:gd name="connsiteY56" fmla="*/ 350520 h 1873250"/>
              <a:gd name="connsiteX57" fmla="*/ 5928360 w 6281420"/>
              <a:gd name="connsiteY57" fmla="*/ 274320 h 1873250"/>
              <a:gd name="connsiteX58" fmla="*/ 6240780 w 6281420"/>
              <a:gd name="connsiteY58" fmla="*/ 259080 h 1873250"/>
              <a:gd name="connsiteX59" fmla="*/ 6172200 w 6281420"/>
              <a:gd name="connsiteY59" fmla="*/ 1828800 h 1873250"/>
              <a:gd name="connsiteX60" fmla="*/ 0 w 6281420"/>
              <a:gd name="connsiteY60" fmla="*/ 1828800 h 1873250"/>
              <a:gd name="connsiteX0" fmla="*/ 0 w 6129020"/>
              <a:gd name="connsiteY0" fmla="*/ 1828800 h 1873250"/>
              <a:gd name="connsiteX1" fmla="*/ 53340 w 6129020"/>
              <a:gd name="connsiteY1" fmla="*/ 739140 h 1873250"/>
              <a:gd name="connsiteX2" fmla="*/ 266700 w 6129020"/>
              <a:gd name="connsiteY2" fmla="*/ 929640 h 1873250"/>
              <a:gd name="connsiteX3" fmla="*/ 426720 w 6129020"/>
              <a:gd name="connsiteY3" fmla="*/ 914400 h 1873250"/>
              <a:gd name="connsiteX4" fmla="*/ 678180 w 6129020"/>
              <a:gd name="connsiteY4" fmla="*/ 746760 h 1873250"/>
              <a:gd name="connsiteX5" fmla="*/ 975360 w 6129020"/>
              <a:gd name="connsiteY5" fmla="*/ 685800 h 1873250"/>
              <a:gd name="connsiteX6" fmla="*/ 1379220 w 6129020"/>
              <a:gd name="connsiteY6" fmla="*/ 670560 h 1873250"/>
              <a:gd name="connsiteX7" fmla="*/ 1630680 w 6129020"/>
              <a:gd name="connsiteY7" fmla="*/ 723900 h 1873250"/>
              <a:gd name="connsiteX8" fmla="*/ 1729740 w 6129020"/>
              <a:gd name="connsiteY8" fmla="*/ 685800 h 1873250"/>
              <a:gd name="connsiteX9" fmla="*/ 1943100 w 6129020"/>
              <a:gd name="connsiteY9" fmla="*/ 685800 h 1873250"/>
              <a:gd name="connsiteX10" fmla="*/ 2133600 w 6129020"/>
              <a:gd name="connsiteY10" fmla="*/ 708660 h 1873250"/>
              <a:gd name="connsiteX11" fmla="*/ 2255520 w 6129020"/>
              <a:gd name="connsiteY11" fmla="*/ 792480 h 1873250"/>
              <a:gd name="connsiteX12" fmla="*/ 2392680 w 6129020"/>
              <a:gd name="connsiteY12" fmla="*/ 822960 h 1873250"/>
              <a:gd name="connsiteX13" fmla="*/ 2484120 w 6129020"/>
              <a:gd name="connsiteY13" fmla="*/ 929640 h 1873250"/>
              <a:gd name="connsiteX14" fmla="*/ 2583180 w 6129020"/>
              <a:gd name="connsiteY14" fmla="*/ 937260 h 1873250"/>
              <a:gd name="connsiteX15" fmla="*/ 2598420 w 6129020"/>
              <a:gd name="connsiteY15" fmla="*/ 1005840 h 1873250"/>
              <a:gd name="connsiteX16" fmla="*/ 2590800 w 6129020"/>
              <a:gd name="connsiteY16" fmla="*/ 1112520 h 1873250"/>
              <a:gd name="connsiteX17" fmla="*/ 2674620 w 6129020"/>
              <a:gd name="connsiteY17" fmla="*/ 1104900 h 1873250"/>
              <a:gd name="connsiteX18" fmla="*/ 2689860 w 6129020"/>
              <a:gd name="connsiteY18" fmla="*/ 1158240 h 1873250"/>
              <a:gd name="connsiteX19" fmla="*/ 2804160 w 6129020"/>
              <a:gd name="connsiteY19" fmla="*/ 1043940 h 1873250"/>
              <a:gd name="connsiteX20" fmla="*/ 3025140 w 6129020"/>
              <a:gd name="connsiteY20" fmla="*/ 1043940 h 1873250"/>
              <a:gd name="connsiteX21" fmla="*/ 3063240 w 6129020"/>
              <a:gd name="connsiteY21" fmla="*/ 1203960 h 1873250"/>
              <a:gd name="connsiteX22" fmla="*/ 3131820 w 6129020"/>
              <a:gd name="connsiteY22" fmla="*/ 1188720 h 1873250"/>
              <a:gd name="connsiteX23" fmla="*/ 3337560 w 6129020"/>
              <a:gd name="connsiteY23" fmla="*/ 1264920 h 1873250"/>
              <a:gd name="connsiteX24" fmla="*/ 3528060 w 6129020"/>
              <a:gd name="connsiteY24" fmla="*/ 1371600 h 1873250"/>
              <a:gd name="connsiteX25" fmla="*/ 3573780 w 6129020"/>
              <a:gd name="connsiteY25" fmla="*/ 1562100 h 1873250"/>
              <a:gd name="connsiteX26" fmla="*/ 3695700 w 6129020"/>
              <a:gd name="connsiteY26" fmla="*/ 1623060 h 1873250"/>
              <a:gd name="connsiteX27" fmla="*/ 3855720 w 6129020"/>
              <a:gd name="connsiteY27" fmla="*/ 1630680 h 1873250"/>
              <a:gd name="connsiteX28" fmla="*/ 3916680 w 6129020"/>
              <a:gd name="connsiteY28" fmla="*/ 1760220 h 1873250"/>
              <a:gd name="connsiteX29" fmla="*/ 4008120 w 6129020"/>
              <a:gd name="connsiteY29" fmla="*/ 1714500 h 1873250"/>
              <a:gd name="connsiteX30" fmla="*/ 3985260 w 6129020"/>
              <a:gd name="connsiteY30" fmla="*/ 1455420 h 1873250"/>
              <a:gd name="connsiteX31" fmla="*/ 3931920 w 6129020"/>
              <a:gd name="connsiteY31" fmla="*/ 1249680 h 1873250"/>
              <a:gd name="connsiteX32" fmla="*/ 4023360 w 6129020"/>
              <a:gd name="connsiteY32" fmla="*/ 1021080 h 1873250"/>
              <a:gd name="connsiteX33" fmla="*/ 4168140 w 6129020"/>
              <a:gd name="connsiteY33" fmla="*/ 876300 h 1873250"/>
              <a:gd name="connsiteX34" fmla="*/ 4351020 w 6129020"/>
              <a:gd name="connsiteY34" fmla="*/ 792480 h 1873250"/>
              <a:gd name="connsiteX35" fmla="*/ 4442460 w 6129020"/>
              <a:gd name="connsiteY35" fmla="*/ 739140 h 1873250"/>
              <a:gd name="connsiteX36" fmla="*/ 4328160 w 6129020"/>
              <a:gd name="connsiteY36" fmla="*/ 693420 h 1873250"/>
              <a:gd name="connsiteX37" fmla="*/ 4137660 w 6129020"/>
              <a:gd name="connsiteY37" fmla="*/ 701040 h 1873250"/>
              <a:gd name="connsiteX38" fmla="*/ 4122420 w 6129020"/>
              <a:gd name="connsiteY38" fmla="*/ 624840 h 1873250"/>
              <a:gd name="connsiteX39" fmla="*/ 3939540 w 6129020"/>
              <a:gd name="connsiteY39" fmla="*/ 632460 h 1873250"/>
              <a:gd name="connsiteX40" fmla="*/ 3817620 w 6129020"/>
              <a:gd name="connsiteY40" fmla="*/ 655320 h 1873250"/>
              <a:gd name="connsiteX41" fmla="*/ 3787140 w 6129020"/>
              <a:gd name="connsiteY41" fmla="*/ 579120 h 1873250"/>
              <a:gd name="connsiteX42" fmla="*/ 3893820 w 6129020"/>
              <a:gd name="connsiteY42" fmla="*/ 502920 h 1873250"/>
              <a:gd name="connsiteX43" fmla="*/ 4107180 w 6129020"/>
              <a:gd name="connsiteY43" fmla="*/ 472440 h 1873250"/>
              <a:gd name="connsiteX44" fmla="*/ 4183380 w 6129020"/>
              <a:gd name="connsiteY44" fmla="*/ 426720 h 1873250"/>
              <a:gd name="connsiteX45" fmla="*/ 4213860 w 6129020"/>
              <a:gd name="connsiteY45" fmla="*/ 335280 h 1873250"/>
              <a:gd name="connsiteX46" fmla="*/ 4282440 w 6129020"/>
              <a:gd name="connsiteY46" fmla="*/ 388620 h 1873250"/>
              <a:gd name="connsiteX47" fmla="*/ 4541520 w 6129020"/>
              <a:gd name="connsiteY47" fmla="*/ 289560 h 1873250"/>
              <a:gd name="connsiteX48" fmla="*/ 4625340 w 6129020"/>
              <a:gd name="connsiteY48" fmla="*/ 259080 h 1873250"/>
              <a:gd name="connsiteX49" fmla="*/ 4770120 w 6129020"/>
              <a:gd name="connsiteY49" fmla="*/ 281940 h 1873250"/>
              <a:gd name="connsiteX50" fmla="*/ 4968240 w 6129020"/>
              <a:gd name="connsiteY50" fmla="*/ 182880 h 1873250"/>
              <a:gd name="connsiteX51" fmla="*/ 5029200 w 6129020"/>
              <a:gd name="connsiteY51" fmla="*/ 182880 h 1873250"/>
              <a:gd name="connsiteX52" fmla="*/ 5120640 w 6129020"/>
              <a:gd name="connsiteY52" fmla="*/ 243840 h 1873250"/>
              <a:gd name="connsiteX53" fmla="*/ 5189220 w 6129020"/>
              <a:gd name="connsiteY53" fmla="*/ 205740 h 1873250"/>
              <a:gd name="connsiteX54" fmla="*/ 5410200 w 6129020"/>
              <a:gd name="connsiteY54" fmla="*/ 236220 h 1873250"/>
              <a:gd name="connsiteX55" fmla="*/ 5524500 w 6129020"/>
              <a:gd name="connsiteY55" fmla="*/ 259080 h 1873250"/>
              <a:gd name="connsiteX56" fmla="*/ 5608320 w 6129020"/>
              <a:gd name="connsiteY56" fmla="*/ 350520 h 1873250"/>
              <a:gd name="connsiteX57" fmla="*/ 5775960 w 6129020"/>
              <a:gd name="connsiteY57" fmla="*/ 274320 h 1873250"/>
              <a:gd name="connsiteX58" fmla="*/ 6088380 w 6129020"/>
              <a:gd name="connsiteY58" fmla="*/ 259080 h 1873250"/>
              <a:gd name="connsiteX59" fmla="*/ 6019800 w 6129020"/>
              <a:gd name="connsiteY59" fmla="*/ 1828800 h 1873250"/>
              <a:gd name="connsiteX60" fmla="*/ 0 w 6129020"/>
              <a:gd name="connsiteY60" fmla="*/ 1828800 h 1873250"/>
              <a:gd name="connsiteX0" fmla="*/ 35391 w 6164411"/>
              <a:gd name="connsiteY0" fmla="*/ 1828800 h 1873250"/>
              <a:gd name="connsiteX1" fmla="*/ 12531 w 6164411"/>
              <a:gd name="connsiteY1" fmla="*/ 739140 h 1873250"/>
              <a:gd name="connsiteX2" fmla="*/ 302091 w 6164411"/>
              <a:gd name="connsiteY2" fmla="*/ 929640 h 1873250"/>
              <a:gd name="connsiteX3" fmla="*/ 462111 w 6164411"/>
              <a:gd name="connsiteY3" fmla="*/ 914400 h 1873250"/>
              <a:gd name="connsiteX4" fmla="*/ 713571 w 6164411"/>
              <a:gd name="connsiteY4" fmla="*/ 746760 h 1873250"/>
              <a:gd name="connsiteX5" fmla="*/ 1010751 w 6164411"/>
              <a:gd name="connsiteY5" fmla="*/ 685800 h 1873250"/>
              <a:gd name="connsiteX6" fmla="*/ 1414611 w 6164411"/>
              <a:gd name="connsiteY6" fmla="*/ 670560 h 1873250"/>
              <a:gd name="connsiteX7" fmla="*/ 1666071 w 6164411"/>
              <a:gd name="connsiteY7" fmla="*/ 723900 h 1873250"/>
              <a:gd name="connsiteX8" fmla="*/ 1765131 w 6164411"/>
              <a:gd name="connsiteY8" fmla="*/ 685800 h 1873250"/>
              <a:gd name="connsiteX9" fmla="*/ 1978491 w 6164411"/>
              <a:gd name="connsiteY9" fmla="*/ 685800 h 1873250"/>
              <a:gd name="connsiteX10" fmla="*/ 2168991 w 6164411"/>
              <a:gd name="connsiteY10" fmla="*/ 708660 h 1873250"/>
              <a:gd name="connsiteX11" fmla="*/ 2290911 w 6164411"/>
              <a:gd name="connsiteY11" fmla="*/ 792480 h 1873250"/>
              <a:gd name="connsiteX12" fmla="*/ 2428071 w 6164411"/>
              <a:gd name="connsiteY12" fmla="*/ 822960 h 1873250"/>
              <a:gd name="connsiteX13" fmla="*/ 2519511 w 6164411"/>
              <a:gd name="connsiteY13" fmla="*/ 929640 h 1873250"/>
              <a:gd name="connsiteX14" fmla="*/ 2618571 w 6164411"/>
              <a:gd name="connsiteY14" fmla="*/ 937260 h 1873250"/>
              <a:gd name="connsiteX15" fmla="*/ 2633811 w 6164411"/>
              <a:gd name="connsiteY15" fmla="*/ 1005840 h 1873250"/>
              <a:gd name="connsiteX16" fmla="*/ 2626191 w 6164411"/>
              <a:gd name="connsiteY16" fmla="*/ 1112520 h 1873250"/>
              <a:gd name="connsiteX17" fmla="*/ 2710011 w 6164411"/>
              <a:gd name="connsiteY17" fmla="*/ 1104900 h 1873250"/>
              <a:gd name="connsiteX18" fmla="*/ 2725251 w 6164411"/>
              <a:gd name="connsiteY18" fmla="*/ 1158240 h 1873250"/>
              <a:gd name="connsiteX19" fmla="*/ 2839551 w 6164411"/>
              <a:gd name="connsiteY19" fmla="*/ 1043940 h 1873250"/>
              <a:gd name="connsiteX20" fmla="*/ 3060531 w 6164411"/>
              <a:gd name="connsiteY20" fmla="*/ 1043940 h 1873250"/>
              <a:gd name="connsiteX21" fmla="*/ 3098631 w 6164411"/>
              <a:gd name="connsiteY21" fmla="*/ 1203960 h 1873250"/>
              <a:gd name="connsiteX22" fmla="*/ 3167211 w 6164411"/>
              <a:gd name="connsiteY22" fmla="*/ 1188720 h 1873250"/>
              <a:gd name="connsiteX23" fmla="*/ 3372951 w 6164411"/>
              <a:gd name="connsiteY23" fmla="*/ 1264920 h 1873250"/>
              <a:gd name="connsiteX24" fmla="*/ 3563451 w 6164411"/>
              <a:gd name="connsiteY24" fmla="*/ 1371600 h 1873250"/>
              <a:gd name="connsiteX25" fmla="*/ 3609171 w 6164411"/>
              <a:gd name="connsiteY25" fmla="*/ 1562100 h 1873250"/>
              <a:gd name="connsiteX26" fmla="*/ 3731091 w 6164411"/>
              <a:gd name="connsiteY26" fmla="*/ 1623060 h 1873250"/>
              <a:gd name="connsiteX27" fmla="*/ 3891111 w 6164411"/>
              <a:gd name="connsiteY27" fmla="*/ 1630680 h 1873250"/>
              <a:gd name="connsiteX28" fmla="*/ 3952071 w 6164411"/>
              <a:gd name="connsiteY28" fmla="*/ 1760220 h 1873250"/>
              <a:gd name="connsiteX29" fmla="*/ 4043511 w 6164411"/>
              <a:gd name="connsiteY29" fmla="*/ 1714500 h 1873250"/>
              <a:gd name="connsiteX30" fmla="*/ 4020651 w 6164411"/>
              <a:gd name="connsiteY30" fmla="*/ 1455420 h 1873250"/>
              <a:gd name="connsiteX31" fmla="*/ 3967311 w 6164411"/>
              <a:gd name="connsiteY31" fmla="*/ 1249680 h 1873250"/>
              <a:gd name="connsiteX32" fmla="*/ 4058751 w 6164411"/>
              <a:gd name="connsiteY32" fmla="*/ 1021080 h 1873250"/>
              <a:gd name="connsiteX33" fmla="*/ 4203531 w 6164411"/>
              <a:gd name="connsiteY33" fmla="*/ 876300 h 1873250"/>
              <a:gd name="connsiteX34" fmla="*/ 4386411 w 6164411"/>
              <a:gd name="connsiteY34" fmla="*/ 792480 h 1873250"/>
              <a:gd name="connsiteX35" fmla="*/ 4477851 w 6164411"/>
              <a:gd name="connsiteY35" fmla="*/ 739140 h 1873250"/>
              <a:gd name="connsiteX36" fmla="*/ 4363551 w 6164411"/>
              <a:gd name="connsiteY36" fmla="*/ 693420 h 1873250"/>
              <a:gd name="connsiteX37" fmla="*/ 4173051 w 6164411"/>
              <a:gd name="connsiteY37" fmla="*/ 701040 h 1873250"/>
              <a:gd name="connsiteX38" fmla="*/ 4157811 w 6164411"/>
              <a:gd name="connsiteY38" fmla="*/ 624840 h 1873250"/>
              <a:gd name="connsiteX39" fmla="*/ 3974931 w 6164411"/>
              <a:gd name="connsiteY39" fmla="*/ 632460 h 1873250"/>
              <a:gd name="connsiteX40" fmla="*/ 3853011 w 6164411"/>
              <a:gd name="connsiteY40" fmla="*/ 655320 h 1873250"/>
              <a:gd name="connsiteX41" fmla="*/ 3822531 w 6164411"/>
              <a:gd name="connsiteY41" fmla="*/ 579120 h 1873250"/>
              <a:gd name="connsiteX42" fmla="*/ 3929211 w 6164411"/>
              <a:gd name="connsiteY42" fmla="*/ 502920 h 1873250"/>
              <a:gd name="connsiteX43" fmla="*/ 4142571 w 6164411"/>
              <a:gd name="connsiteY43" fmla="*/ 472440 h 1873250"/>
              <a:gd name="connsiteX44" fmla="*/ 4218771 w 6164411"/>
              <a:gd name="connsiteY44" fmla="*/ 426720 h 1873250"/>
              <a:gd name="connsiteX45" fmla="*/ 4249251 w 6164411"/>
              <a:gd name="connsiteY45" fmla="*/ 335280 h 1873250"/>
              <a:gd name="connsiteX46" fmla="*/ 4317831 w 6164411"/>
              <a:gd name="connsiteY46" fmla="*/ 388620 h 1873250"/>
              <a:gd name="connsiteX47" fmla="*/ 4576911 w 6164411"/>
              <a:gd name="connsiteY47" fmla="*/ 289560 h 1873250"/>
              <a:gd name="connsiteX48" fmla="*/ 4660731 w 6164411"/>
              <a:gd name="connsiteY48" fmla="*/ 259080 h 1873250"/>
              <a:gd name="connsiteX49" fmla="*/ 4805511 w 6164411"/>
              <a:gd name="connsiteY49" fmla="*/ 281940 h 1873250"/>
              <a:gd name="connsiteX50" fmla="*/ 5003631 w 6164411"/>
              <a:gd name="connsiteY50" fmla="*/ 182880 h 1873250"/>
              <a:gd name="connsiteX51" fmla="*/ 5064591 w 6164411"/>
              <a:gd name="connsiteY51" fmla="*/ 182880 h 1873250"/>
              <a:gd name="connsiteX52" fmla="*/ 5156031 w 6164411"/>
              <a:gd name="connsiteY52" fmla="*/ 243840 h 1873250"/>
              <a:gd name="connsiteX53" fmla="*/ 5224611 w 6164411"/>
              <a:gd name="connsiteY53" fmla="*/ 205740 h 1873250"/>
              <a:gd name="connsiteX54" fmla="*/ 5445591 w 6164411"/>
              <a:gd name="connsiteY54" fmla="*/ 236220 h 1873250"/>
              <a:gd name="connsiteX55" fmla="*/ 5559891 w 6164411"/>
              <a:gd name="connsiteY55" fmla="*/ 259080 h 1873250"/>
              <a:gd name="connsiteX56" fmla="*/ 5643711 w 6164411"/>
              <a:gd name="connsiteY56" fmla="*/ 350520 h 1873250"/>
              <a:gd name="connsiteX57" fmla="*/ 5811351 w 6164411"/>
              <a:gd name="connsiteY57" fmla="*/ 274320 h 1873250"/>
              <a:gd name="connsiteX58" fmla="*/ 6123771 w 6164411"/>
              <a:gd name="connsiteY58" fmla="*/ 259080 h 1873250"/>
              <a:gd name="connsiteX59" fmla="*/ 6055191 w 6164411"/>
              <a:gd name="connsiteY59" fmla="*/ 1828800 h 1873250"/>
              <a:gd name="connsiteX60" fmla="*/ 35391 w 6164411"/>
              <a:gd name="connsiteY60" fmla="*/ 1828800 h 1873250"/>
              <a:gd name="connsiteX0" fmla="*/ 35391 w 6164411"/>
              <a:gd name="connsiteY0" fmla="*/ 1828800 h 1873250"/>
              <a:gd name="connsiteX1" fmla="*/ 12531 w 6164411"/>
              <a:gd name="connsiteY1" fmla="*/ 739140 h 1873250"/>
              <a:gd name="connsiteX2" fmla="*/ 302091 w 6164411"/>
              <a:gd name="connsiteY2" fmla="*/ 929640 h 1873250"/>
              <a:gd name="connsiteX3" fmla="*/ 462111 w 6164411"/>
              <a:gd name="connsiteY3" fmla="*/ 914400 h 1873250"/>
              <a:gd name="connsiteX4" fmla="*/ 713571 w 6164411"/>
              <a:gd name="connsiteY4" fmla="*/ 746760 h 1873250"/>
              <a:gd name="connsiteX5" fmla="*/ 1010751 w 6164411"/>
              <a:gd name="connsiteY5" fmla="*/ 685800 h 1873250"/>
              <a:gd name="connsiteX6" fmla="*/ 1414611 w 6164411"/>
              <a:gd name="connsiteY6" fmla="*/ 670560 h 1873250"/>
              <a:gd name="connsiteX7" fmla="*/ 1666071 w 6164411"/>
              <a:gd name="connsiteY7" fmla="*/ 723900 h 1873250"/>
              <a:gd name="connsiteX8" fmla="*/ 1765131 w 6164411"/>
              <a:gd name="connsiteY8" fmla="*/ 685800 h 1873250"/>
              <a:gd name="connsiteX9" fmla="*/ 1978491 w 6164411"/>
              <a:gd name="connsiteY9" fmla="*/ 685800 h 1873250"/>
              <a:gd name="connsiteX10" fmla="*/ 2168991 w 6164411"/>
              <a:gd name="connsiteY10" fmla="*/ 708660 h 1873250"/>
              <a:gd name="connsiteX11" fmla="*/ 2290911 w 6164411"/>
              <a:gd name="connsiteY11" fmla="*/ 792480 h 1873250"/>
              <a:gd name="connsiteX12" fmla="*/ 2428071 w 6164411"/>
              <a:gd name="connsiteY12" fmla="*/ 822960 h 1873250"/>
              <a:gd name="connsiteX13" fmla="*/ 2519511 w 6164411"/>
              <a:gd name="connsiteY13" fmla="*/ 929640 h 1873250"/>
              <a:gd name="connsiteX14" fmla="*/ 2618571 w 6164411"/>
              <a:gd name="connsiteY14" fmla="*/ 937260 h 1873250"/>
              <a:gd name="connsiteX15" fmla="*/ 2633811 w 6164411"/>
              <a:gd name="connsiteY15" fmla="*/ 1005840 h 1873250"/>
              <a:gd name="connsiteX16" fmla="*/ 2626191 w 6164411"/>
              <a:gd name="connsiteY16" fmla="*/ 1112520 h 1873250"/>
              <a:gd name="connsiteX17" fmla="*/ 2710011 w 6164411"/>
              <a:gd name="connsiteY17" fmla="*/ 1104900 h 1873250"/>
              <a:gd name="connsiteX18" fmla="*/ 2725251 w 6164411"/>
              <a:gd name="connsiteY18" fmla="*/ 1158240 h 1873250"/>
              <a:gd name="connsiteX19" fmla="*/ 2839551 w 6164411"/>
              <a:gd name="connsiteY19" fmla="*/ 1043940 h 1873250"/>
              <a:gd name="connsiteX20" fmla="*/ 3060531 w 6164411"/>
              <a:gd name="connsiteY20" fmla="*/ 1043940 h 1873250"/>
              <a:gd name="connsiteX21" fmla="*/ 3098631 w 6164411"/>
              <a:gd name="connsiteY21" fmla="*/ 1203960 h 1873250"/>
              <a:gd name="connsiteX22" fmla="*/ 3167211 w 6164411"/>
              <a:gd name="connsiteY22" fmla="*/ 1188720 h 1873250"/>
              <a:gd name="connsiteX23" fmla="*/ 3372951 w 6164411"/>
              <a:gd name="connsiteY23" fmla="*/ 1264920 h 1873250"/>
              <a:gd name="connsiteX24" fmla="*/ 3563451 w 6164411"/>
              <a:gd name="connsiteY24" fmla="*/ 1371600 h 1873250"/>
              <a:gd name="connsiteX25" fmla="*/ 3609171 w 6164411"/>
              <a:gd name="connsiteY25" fmla="*/ 1562100 h 1873250"/>
              <a:gd name="connsiteX26" fmla="*/ 3731091 w 6164411"/>
              <a:gd name="connsiteY26" fmla="*/ 1623060 h 1873250"/>
              <a:gd name="connsiteX27" fmla="*/ 3891111 w 6164411"/>
              <a:gd name="connsiteY27" fmla="*/ 1630680 h 1873250"/>
              <a:gd name="connsiteX28" fmla="*/ 3952071 w 6164411"/>
              <a:gd name="connsiteY28" fmla="*/ 1760220 h 1873250"/>
              <a:gd name="connsiteX29" fmla="*/ 4043511 w 6164411"/>
              <a:gd name="connsiteY29" fmla="*/ 1714500 h 1873250"/>
              <a:gd name="connsiteX30" fmla="*/ 4020651 w 6164411"/>
              <a:gd name="connsiteY30" fmla="*/ 1455420 h 1873250"/>
              <a:gd name="connsiteX31" fmla="*/ 3967311 w 6164411"/>
              <a:gd name="connsiteY31" fmla="*/ 1249680 h 1873250"/>
              <a:gd name="connsiteX32" fmla="*/ 4058751 w 6164411"/>
              <a:gd name="connsiteY32" fmla="*/ 1021080 h 1873250"/>
              <a:gd name="connsiteX33" fmla="*/ 4203531 w 6164411"/>
              <a:gd name="connsiteY33" fmla="*/ 876300 h 1873250"/>
              <a:gd name="connsiteX34" fmla="*/ 4386411 w 6164411"/>
              <a:gd name="connsiteY34" fmla="*/ 792480 h 1873250"/>
              <a:gd name="connsiteX35" fmla="*/ 4477851 w 6164411"/>
              <a:gd name="connsiteY35" fmla="*/ 739140 h 1873250"/>
              <a:gd name="connsiteX36" fmla="*/ 4363551 w 6164411"/>
              <a:gd name="connsiteY36" fmla="*/ 693420 h 1873250"/>
              <a:gd name="connsiteX37" fmla="*/ 4173051 w 6164411"/>
              <a:gd name="connsiteY37" fmla="*/ 701040 h 1873250"/>
              <a:gd name="connsiteX38" fmla="*/ 4157811 w 6164411"/>
              <a:gd name="connsiteY38" fmla="*/ 624840 h 1873250"/>
              <a:gd name="connsiteX39" fmla="*/ 3974931 w 6164411"/>
              <a:gd name="connsiteY39" fmla="*/ 632460 h 1873250"/>
              <a:gd name="connsiteX40" fmla="*/ 3853011 w 6164411"/>
              <a:gd name="connsiteY40" fmla="*/ 655320 h 1873250"/>
              <a:gd name="connsiteX41" fmla="*/ 3822531 w 6164411"/>
              <a:gd name="connsiteY41" fmla="*/ 579120 h 1873250"/>
              <a:gd name="connsiteX42" fmla="*/ 3929211 w 6164411"/>
              <a:gd name="connsiteY42" fmla="*/ 502920 h 1873250"/>
              <a:gd name="connsiteX43" fmla="*/ 4142571 w 6164411"/>
              <a:gd name="connsiteY43" fmla="*/ 472440 h 1873250"/>
              <a:gd name="connsiteX44" fmla="*/ 4218771 w 6164411"/>
              <a:gd name="connsiteY44" fmla="*/ 426720 h 1873250"/>
              <a:gd name="connsiteX45" fmla="*/ 4249251 w 6164411"/>
              <a:gd name="connsiteY45" fmla="*/ 335280 h 1873250"/>
              <a:gd name="connsiteX46" fmla="*/ 4317831 w 6164411"/>
              <a:gd name="connsiteY46" fmla="*/ 388620 h 1873250"/>
              <a:gd name="connsiteX47" fmla="*/ 4576911 w 6164411"/>
              <a:gd name="connsiteY47" fmla="*/ 289560 h 1873250"/>
              <a:gd name="connsiteX48" fmla="*/ 4660731 w 6164411"/>
              <a:gd name="connsiteY48" fmla="*/ 259080 h 1873250"/>
              <a:gd name="connsiteX49" fmla="*/ 4805511 w 6164411"/>
              <a:gd name="connsiteY49" fmla="*/ 281940 h 1873250"/>
              <a:gd name="connsiteX50" fmla="*/ 5003631 w 6164411"/>
              <a:gd name="connsiteY50" fmla="*/ 182880 h 1873250"/>
              <a:gd name="connsiteX51" fmla="*/ 5064591 w 6164411"/>
              <a:gd name="connsiteY51" fmla="*/ 182880 h 1873250"/>
              <a:gd name="connsiteX52" fmla="*/ 5156031 w 6164411"/>
              <a:gd name="connsiteY52" fmla="*/ 243840 h 1873250"/>
              <a:gd name="connsiteX53" fmla="*/ 5224611 w 6164411"/>
              <a:gd name="connsiteY53" fmla="*/ 205740 h 1873250"/>
              <a:gd name="connsiteX54" fmla="*/ 5445591 w 6164411"/>
              <a:gd name="connsiteY54" fmla="*/ 236220 h 1873250"/>
              <a:gd name="connsiteX55" fmla="*/ 5559891 w 6164411"/>
              <a:gd name="connsiteY55" fmla="*/ 259080 h 1873250"/>
              <a:gd name="connsiteX56" fmla="*/ 5643711 w 6164411"/>
              <a:gd name="connsiteY56" fmla="*/ 350520 h 1873250"/>
              <a:gd name="connsiteX57" fmla="*/ 5811351 w 6164411"/>
              <a:gd name="connsiteY57" fmla="*/ 274320 h 1873250"/>
              <a:gd name="connsiteX58" fmla="*/ 6123771 w 6164411"/>
              <a:gd name="connsiteY58" fmla="*/ 259080 h 1873250"/>
              <a:gd name="connsiteX59" fmla="*/ 6055191 w 6164411"/>
              <a:gd name="connsiteY59" fmla="*/ 1828800 h 1873250"/>
              <a:gd name="connsiteX60" fmla="*/ 35391 w 6164411"/>
              <a:gd name="connsiteY60" fmla="*/ 1828800 h 1873250"/>
              <a:gd name="connsiteX0" fmla="*/ 35391 w 6177111"/>
              <a:gd name="connsiteY0" fmla="*/ 1828800 h 1873250"/>
              <a:gd name="connsiteX1" fmla="*/ 12531 w 6177111"/>
              <a:gd name="connsiteY1" fmla="*/ 739140 h 1873250"/>
              <a:gd name="connsiteX2" fmla="*/ 302091 w 6177111"/>
              <a:gd name="connsiteY2" fmla="*/ 929640 h 1873250"/>
              <a:gd name="connsiteX3" fmla="*/ 462111 w 6177111"/>
              <a:gd name="connsiteY3" fmla="*/ 914400 h 1873250"/>
              <a:gd name="connsiteX4" fmla="*/ 713571 w 6177111"/>
              <a:gd name="connsiteY4" fmla="*/ 746760 h 1873250"/>
              <a:gd name="connsiteX5" fmla="*/ 1010751 w 6177111"/>
              <a:gd name="connsiteY5" fmla="*/ 685800 h 1873250"/>
              <a:gd name="connsiteX6" fmla="*/ 1414611 w 6177111"/>
              <a:gd name="connsiteY6" fmla="*/ 670560 h 1873250"/>
              <a:gd name="connsiteX7" fmla="*/ 1666071 w 6177111"/>
              <a:gd name="connsiteY7" fmla="*/ 723900 h 1873250"/>
              <a:gd name="connsiteX8" fmla="*/ 1765131 w 6177111"/>
              <a:gd name="connsiteY8" fmla="*/ 685800 h 1873250"/>
              <a:gd name="connsiteX9" fmla="*/ 1978491 w 6177111"/>
              <a:gd name="connsiteY9" fmla="*/ 685800 h 1873250"/>
              <a:gd name="connsiteX10" fmla="*/ 2168991 w 6177111"/>
              <a:gd name="connsiteY10" fmla="*/ 708660 h 1873250"/>
              <a:gd name="connsiteX11" fmla="*/ 2290911 w 6177111"/>
              <a:gd name="connsiteY11" fmla="*/ 792480 h 1873250"/>
              <a:gd name="connsiteX12" fmla="*/ 2428071 w 6177111"/>
              <a:gd name="connsiteY12" fmla="*/ 822960 h 1873250"/>
              <a:gd name="connsiteX13" fmla="*/ 2519511 w 6177111"/>
              <a:gd name="connsiteY13" fmla="*/ 929640 h 1873250"/>
              <a:gd name="connsiteX14" fmla="*/ 2618571 w 6177111"/>
              <a:gd name="connsiteY14" fmla="*/ 937260 h 1873250"/>
              <a:gd name="connsiteX15" fmla="*/ 2633811 w 6177111"/>
              <a:gd name="connsiteY15" fmla="*/ 1005840 h 1873250"/>
              <a:gd name="connsiteX16" fmla="*/ 2626191 w 6177111"/>
              <a:gd name="connsiteY16" fmla="*/ 1112520 h 1873250"/>
              <a:gd name="connsiteX17" fmla="*/ 2710011 w 6177111"/>
              <a:gd name="connsiteY17" fmla="*/ 1104900 h 1873250"/>
              <a:gd name="connsiteX18" fmla="*/ 2725251 w 6177111"/>
              <a:gd name="connsiteY18" fmla="*/ 1158240 h 1873250"/>
              <a:gd name="connsiteX19" fmla="*/ 2839551 w 6177111"/>
              <a:gd name="connsiteY19" fmla="*/ 1043940 h 1873250"/>
              <a:gd name="connsiteX20" fmla="*/ 3060531 w 6177111"/>
              <a:gd name="connsiteY20" fmla="*/ 1043940 h 1873250"/>
              <a:gd name="connsiteX21" fmla="*/ 3098631 w 6177111"/>
              <a:gd name="connsiteY21" fmla="*/ 1203960 h 1873250"/>
              <a:gd name="connsiteX22" fmla="*/ 3167211 w 6177111"/>
              <a:gd name="connsiteY22" fmla="*/ 1188720 h 1873250"/>
              <a:gd name="connsiteX23" fmla="*/ 3372951 w 6177111"/>
              <a:gd name="connsiteY23" fmla="*/ 1264920 h 1873250"/>
              <a:gd name="connsiteX24" fmla="*/ 3563451 w 6177111"/>
              <a:gd name="connsiteY24" fmla="*/ 1371600 h 1873250"/>
              <a:gd name="connsiteX25" fmla="*/ 3609171 w 6177111"/>
              <a:gd name="connsiteY25" fmla="*/ 1562100 h 1873250"/>
              <a:gd name="connsiteX26" fmla="*/ 3731091 w 6177111"/>
              <a:gd name="connsiteY26" fmla="*/ 1623060 h 1873250"/>
              <a:gd name="connsiteX27" fmla="*/ 3891111 w 6177111"/>
              <a:gd name="connsiteY27" fmla="*/ 1630680 h 1873250"/>
              <a:gd name="connsiteX28" fmla="*/ 3952071 w 6177111"/>
              <a:gd name="connsiteY28" fmla="*/ 1760220 h 1873250"/>
              <a:gd name="connsiteX29" fmla="*/ 4043511 w 6177111"/>
              <a:gd name="connsiteY29" fmla="*/ 1714500 h 1873250"/>
              <a:gd name="connsiteX30" fmla="*/ 4020651 w 6177111"/>
              <a:gd name="connsiteY30" fmla="*/ 1455420 h 1873250"/>
              <a:gd name="connsiteX31" fmla="*/ 3967311 w 6177111"/>
              <a:gd name="connsiteY31" fmla="*/ 1249680 h 1873250"/>
              <a:gd name="connsiteX32" fmla="*/ 4058751 w 6177111"/>
              <a:gd name="connsiteY32" fmla="*/ 1021080 h 1873250"/>
              <a:gd name="connsiteX33" fmla="*/ 4203531 w 6177111"/>
              <a:gd name="connsiteY33" fmla="*/ 876300 h 1873250"/>
              <a:gd name="connsiteX34" fmla="*/ 4386411 w 6177111"/>
              <a:gd name="connsiteY34" fmla="*/ 792480 h 1873250"/>
              <a:gd name="connsiteX35" fmla="*/ 4477851 w 6177111"/>
              <a:gd name="connsiteY35" fmla="*/ 739140 h 1873250"/>
              <a:gd name="connsiteX36" fmla="*/ 4363551 w 6177111"/>
              <a:gd name="connsiteY36" fmla="*/ 693420 h 1873250"/>
              <a:gd name="connsiteX37" fmla="*/ 4173051 w 6177111"/>
              <a:gd name="connsiteY37" fmla="*/ 701040 h 1873250"/>
              <a:gd name="connsiteX38" fmla="*/ 4157811 w 6177111"/>
              <a:gd name="connsiteY38" fmla="*/ 624840 h 1873250"/>
              <a:gd name="connsiteX39" fmla="*/ 3974931 w 6177111"/>
              <a:gd name="connsiteY39" fmla="*/ 632460 h 1873250"/>
              <a:gd name="connsiteX40" fmla="*/ 3853011 w 6177111"/>
              <a:gd name="connsiteY40" fmla="*/ 655320 h 1873250"/>
              <a:gd name="connsiteX41" fmla="*/ 3822531 w 6177111"/>
              <a:gd name="connsiteY41" fmla="*/ 579120 h 1873250"/>
              <a:gd name="connsiteX42" fmla="*/ 3929211 w 6177111"/>
              <a:gd name="connsiteY42" fmla="*/ 502920 h 1873250"/>
              <a:gd name="connsiteX43" fmla="*/ 4142571 w 6177111"/>
              <a:gd name="connsiteY43" fmla="*/ 472440 h 1873250"/>
              <a:gd name="connsiteX44" fmla="*/ 4218771 w 6177111"/>
              <a:gd name="connsiteY44" fmla="*/ 426720 h 1873250"/>
              <a:gd name="connsiteX45" fmla="*/ 4249251 w 6177111"/>
              <a:gd name="connsiteY45" fmla="*/ 335280 h 1873250"/>
              <a:gd name="connsiteX46" fmla="*/ 4317831 w 6177111"/>
              <a:gd name="connsiteY46" fmla="*/ 388620 h 1873250"/>
              <a:gd name="connsiteX47" fmla="*/ 4576911 w 6177111"/>
              <a:gd name="connsiteY47" fmla="*/ 289560 h 1873250"/>
              <a:gd name="connsiteX48" fmla="*/ 4660731 w 6177111"/>
              <a:gd name="connsiteY48" fmla="*/ 259080 h 1873250"/>
              <a:gd name="connsiteX49" fmla="*/ 4805511 w 6177111"/>
              <a:gd name="connsiteY49" fmla="*/ 281940 h 1873250"/>
              <a:gd name="connsiteX50" fmla="*/ 5003631 w 6177111"/>
              <a:gd name="connsiteY50" fmla="*/ 182880 h 1873250"/>
              <a:gd name="connsiteX51" fmla="*/ 5064591 w 6177111"/>
              <a:gd name="connsiteY51" fmla="*/ 182880 h 1873250"/>
              <a:gd name="connsiteX52" fmla="*/ 5156031 w 6177111"/>
              <a:gd name="connsiteY52" fmla="*/ 243840 h 1873250"/>
              <a:gd name="connsiteX53" fmla="*/ 5224611 w 6177111"/>
              <a:gd name="connsiteY53" fmla="*/ 205740 h 1873250"/>
              <a:gd name="connsiteX54" fmla="*/ 5445591 w 6177111"/>
              <a:gd name="connsiteY54" fmla="*/ 236220 h 1873250"/>
              <a:gd name="connsiteX55" fmla="*/ 5559891 w 6177111"/>
              <a:gd name="connsiteY55" fmla="*/ 259080 h 1873250"/>
              <a:gd name="connsiteX56" fmla="*/ 5643711 w 6177111"/>
              <a:gd name="connsiteY56" fmla="*/ 350520 h 1873250"/>
              <a:gd name="connsiteX57" fmla="*/ 5811351 w 6177111"/>
              <a:gd name="connsiteY57" fmla="*/ 274320 h 1873250"/>
              <a:gd name="connsiteX58" fmla="*/ 6123771 w 6177111"/>
              <a:gd name="connsiteY58" fmla="*/ 259080 h 1873250"/>
              <a:gd name="connsiteX59" fmla="*/ 6131391 w 6177111"/>
              <a:gd name="connsiteY59" fmla="*/ 1828800 h 1873250"/>
              <a:gd name="connsiteX60" fmla="*/ 35391 w 6177111"/>
              <a:gd name="connsiteY60" fmla="*/ 1828800 h 1873250"/>
              <a:gd name="connsiteX0" fmla="*/ 35391 w 6152161"/>
              <a:gd name="connsiteY0" fmla="*/ 1828800 h 1873250"/>
              <a:gd name="connsiteX1" fmla="*/ 12531 w 6152161"/>
              <a:gd name="connsiteY1" fmla="*/ 739140 h 1873250"/>
              <a:gd name="connsiteX2" fmla="*/ 302091 w 6152161"/>
              <a:gd name="connsiteY2" fmla="*/ 929640 h 1873250"/>
              <a:gd name="connsiteX3" fmla="*/ 462111 w 6152161"/>
              <a:gd name="connsiteY3" fmla="*/ 914400 h 1873250"/>
              <a:gd name="connsiteX4" fmla="*/ 713571 w 6152161"/>
              <a:gd name="connsiteY4" fmla="*/ 746760 h 1873250"/>
              <a:gd name="connsiteX5" fmla="*/ 1010751 w 6152161"/>
              <a:gd name="connsiteY5" fmla="*/ 685800 h 1873250"/>
              <a:gd name="connsiteX6" fmla="*/ 1414611 w 6152161"/>
              <a:gd name="connsiteY6" fmla="*/ 670560 h 1873250"/>
              <a:gd name="connsiteX7" fmla="*/ 1666071 w 6152161"/>
              <a:gd name="connsiteY7" fmla="*/ 723900 h 1873250"/>
              <a:gd name="connsiteX8" fmla="*/ 1765131 w 6152161"/>
              <a:gd name="connsiteY8" fmla="*/ 685800 h 1873250"/>
              <a:gd name="connsiteX9" fmla="*/ 1978491 w 6152161"/>
              <a:gd name="connsiteY9" fmla="*/ 685800 h 1873250"/>
              <a:gd name="connsiteX10" fmla="*/ 2168991 w 6152161"/>
              <a:gd name="connsiteY10" fmla="*/ 708660 h 1873250"/>
              <a:gd name="connsiteX11" fmla="*/ 2290911 w 6152161"/>
              <a:gd name="connsiteY11" fmla="*/ 792480 h 1873250"/>
              <a:gd name="connsiteX12" fmla="*/ 2428071 w 6152161"/>
              <a:gd name="connsiteY12" fmla="*/ 822960 h 1873250"/>
              <a:gd name="connsiteX13" fmla="*/ 2519511 w 6152161"/>
              <a:gd name="connsiteY13" fmla="*/ 929640 h 1873250"/>
              <a:gd name="connsiteX14" fmla="*/ 2618571 w 6152161"/>
              <a:gd name="connsiteY14" fmla="*/ 937260 h 1873250"/>
              <a:gd name="connsiteX15" fmla="*/ 2633811 w 6152161"/>
              <a:gd name="connsiteY15" fmla="*/ 1005840 h 1873250"/>
              <a:gd name="connsiteX16" fmla="*/ 2626191 w 6152161"/>
              <a:gd name="connsiteY16" fmla="*/ 1112520 h 1873250"/>
              <a:gd name="connsiteX17" fmla="*/ 2710011 w 6152161"/>
              <a:gd name="connsiteY17" fmla="*/ 1104900 h 1873250"/>
              <a:gd name="connsiteX18" fmla="*/ 2725251 w 6152161"/>
              <a:gd name="connsiteY18" fmla="*/ 1158240 h 1873250"/>
              <a:gd name="connsiteX19" fmla="*/ 2839551 w 6152161"/>
              <a:gd name="connsiteY19" fmla="*/ 1043940 h 1873250"/>
              <a:gd name="connsiteX20" fmla="*/ 3060531 w 6152161"/>
              <a:gd name="connsiteY20" fmla="*/ 1043940 h 1873250"/>
              <a:gd name="connsiteX21" fmla="*/ 3098631 w 6152161"/>
              <a:gd name="connsiteY21" fmla="*/ 1203960 h 1873250"/>
              <a:gd name="connsiteX22" fmla="*/ 3167211 w 6152161"/>
              <a:gd name="connsiteY22" fmla="*/ 1188720 h 1873250"/>
              <a:gd name="connsiteX23" fmla="*/ 3372951 w 6152161"/>
              <a:gd name="connsiteY23" fmla="*/ 1264920 h 1873250"/>
              <a:gd name="connsiteX24" fmla="*/ 3563451 w 6152161"/>
              <a:gd name="connsiteY24" fmla="*/ 1371600 h 1873250"/>
              <a:gd name="connsiteX25" fmla="*/ 3609171 w 6152161"/>
              <a:gd name="connsiteY25" fmla="*/ 1562100 h 1873250"/>
              <a:gd name="connsiteX26" fmla="*/ 3731091 w 6152161"/>
              <a:gd name="connsiteY26" fmla="*/ 1623060 h 1873250"/>
              <a:gd name="connsiteX27" fmla="*/ 3891111 w 6152161"/>
              <a:gd name="connsiteY27" fmla="*/ 1630680 h 1873250"/>
              <a:gd name="connsiteX28" fmla="*/ 3952071 w 6152161"/>
              <a:gd name="connsiteY28" fmla="*/ 1760220 h 1873250"/>
              <a:gd name="connsiteX29" fmla="*/ 4043511 w 6152161"/>
              <a:gd name="connsiteY29" fmla="*/ 1714500 h 1873250"/>
              <a:gd name="connsiteX30" fmla="*/ 4020651 w 6152161"/>
              <a:gd name="connsiteY30" fmla="*/ 1455420 h 1873250"/>
              <a:gd name="connsiteX31" fmla="*/ 3967311 w 6152161"/>
              <a:gd name="connsiteY31" fmla="*/ 1249680 h 1873250"/>
              <a:gd name="connsiteX32" fmla="*/ 4058751 w 6152161"/>
              <a:gd name="connsiteY32" fmla="*/ 1021080 h 1873250"/>
              <a:gd name="connsiteX33" fmla="*/ 4203531 w 6152161"/>
              <a:gd name="connsiteY33" fmla="*/ 876300 h 1873250"/>
              <a:gd name="connsiteX34" fmla="*/ 4386411 w 6152161"/>
              <a:gd name="connsiteY34" fmla="*/ 792480 h 1873250"/>
              <a:gd name="connsiteX35" fmla="*/ 4477851 w 6152161"/>
              <a:gd name="connsiteY35" fmla="*/ 739140 h 1873250"/>
              <a:gd name="connsiteX36" fmla="*/ 4363551 w 6152161"/>
              <a:gd name="connsiteY36" fmla="*/ 693420 h 1873250"/>
              <a:gd name="connsiteX37" fmla="*/ 4173051 w 6152161"/>
              <a:gd name="connsiteY37" fmla="*/ 701040 h 1873250"/>
              <a:gd name="connsiteX38" fmla="*/ 4157811 w 6152161"/>
              <a:gd name="connsiteY38" fmla="*/ 624840 h 1873250"/>
              <a:gd name="connsiteX39" fmla="*/ 3974931 w 6152161"/>
              <a:gd name="connsiteY39" fmla="*/ 632460 h 1873250"/>
              <a:gd name="connsiteX40" fmla="*/ 3853011 w 6152161"/>
              <a:gd name="connsiteY40" fmla="*/ 655320 h 1873250"/>
              <a:gd name="connsiteX41" fmla="*/ 3822531 w 6152161"/>
              <a:gd name="connsiteY41" fmla="*/ 579120 h 1873250"/>
              <a:gd name="connsiteX42" fmla="*/ 3929211 w 6152161"/>
              <a:gd name="connsiteY42" fmla="*/ 502920 h 1873250"/>
              <a:gd name="connsiteX43" fmla="*/ 4142571 w 6152161"/>
              <a:gd name="connsiteY43" fmla="*/ 472440 h 1873250"/>
              <a:gd name="connsiteX44" fmla="*/ 4218771 w 6152161"/>
              <a:gd name="connsiteY44" fmla="*/ 426720 h 1873250"/>
              <a:gd name="connsiteX45" fmla="*/ 4249251 w 6152161"/>
              <a:gd name="connsiteY45" fmla="*/ 335280 h 1873250"/>
              <a:gd name="connsiteX46" fmla="*/ 4317831 w 6152161"/>
              <a:gd name="connsiteY46" fmla="*/ 388620 h 1873250"/>
              <a:gd name="connsiteX47" fmla="*/ 4576911 w 6152161"/>
              <a:gd name="connsiteY47" fmla="*/ 289560 h 1873250"/>
              <a:gd name="connsiteX48" fmla="*/ 4660731 w 6152161"/>
              <a:gd name="connsiteY48" fmla="*/ 259080 h 1873250"/>
              <a:gd name="connsiteX49" fmla="*/ 4805511 w 6152161"/>
              <a:gd name="connsiteY49" fmla="*/ 281940 h 1873250"/>
              <a:gd name="connsiteX50" fmla="*/ 5003631 w 6152161"/>
              <a:gd name="connsiteY50" fmla="*/ 182880 h 1873250"/>
              <a:gd name="connsiteX51" fmla="*/ 5064591 w 6152161"/>
              <a:gd name="connsiteY51" fmla="*/ 182880 h 1873250"/>
              <a:gd name="connsiteX52" fmla="*/ 5156031 w 6152161"/>
              <a:gd name="connsiteY52" fmla="*/ 243840 h 1873250"/>
              <a:gd name="connsiteX53" fmla="*/ 5224611 w 6152161"/>
              <a:gd name="connsiteY53" fmla="*/ 205740 h 1873250"/>
              <a:gd name="connsiteX54" fmla="*/ 5445591 w 6152161"/>
              <a:gd name="connsiteY54" fmla="*/ 236220 h 1873250"/>
              <a:gd name="connsiteX55" fmla="*/ 5559891 w 6152161"/>
              <a:gd name="connsiteY55" fmla="*/ 259080 h 1873250"/>
              <a:gd name="connsiteX56" fmla="*/ 5643711 w 6152161"/>
              <a:gd name="connsiteY56" fmla="*/ 350520 h 1873250"/>
              <a:gd name="connsiteX57" fmla="*/ 5811351 w 6152161"/>
              <a:gd name="connsiteY57" fmla="*/ 274320 h 1873250"/>
              <a:gd name="connsiteX58" fmla="*/ 6123771 w 6152161"/>
              <a:gd name="connsiteY58" fmla="*/ 259080 h 1873250"/>
              <a:gd name="connsiteX59" fmla="*/ 6131391 w 6152161"/>
              <a:gd name="connsiteY59" fmla="*/ 1828800 h 1873250"/>
              <a:gd name="connsiteX60" fmla="*/ 35391 w 6152161"/>
              <a:gd name="connsiteY60" fmla="*/ 1828800 h 1873250"/>
              <a:gd name="connsiteX0" fmla="*/ 35391 w 6152161"/>
              <a:gd name="connsiteY0" fmla="*/ 1662430 h 1706880"/>
              <a:gd name="connsiteX1" fmla="*/ 12531 w 6152161"/>
              <a:gd name="connsiteY1" fmla="*/ 572770 h 1706880"/>
              <a:gd name="connsiteX2" fmla="*/ 302091 w 6152161"/>
              <a:gd name="connsiteY2" fmla="*/ 763270 h 1706880"/>
              <a:gd name="connsiteX3" fmla="*/ 462111 w 6152161"/>
              <a:gd name="connsiteY3" fmla="*/ 748030 h 1706880"/>
              <a:gd name="connsiteX4" fmla="*/ 713571 w 6152161"/>
              <a:gd name="connsiteY4" fmla="*/ 580390 h 1706880"/>
              <a:gd name="connsiteX5" fmla="*/ 1010751 w 6152161"/>
              <a:gd name="connsiteY5" fmla="*/ 519430 h 1706880"/>
              <a:gd name="connsiteX6" fmla="*/ 1414611 w 6152161"/>
              <a:gd name="connsiteY6" fmla="*/ 504190 h 1706880"/>
              <a:gd name="connsiteX7" fmla="*/ 1666071 w 6152161"/>
              <a:gd name="connsiteY7" fmla="*/ 557530 h 1706880"/>
              <a:gd name="connsiteX8" fmla="*/ 1765131 w 6152161"/>
              <a:gd name="connsiteY8" fmla="*/ 519430 h 1706880"/>
              <a:gd name="connsiteX9" fmla="*/ 1978491 w 6152161"/>
              <a:gd name="connsiteY9" fmla="*/ 519430 h 1706880"/>
              <a:gd name="connsiteX10" fmla="*/ 2168991 w 6152161"/>
              <a:gd name="connsiteY10" fmla="*/ 542290 h 1706880"/>
              <a:gd name="connsiteX11" fmla="*/ 2290911 w 6152161"/>
              <a:gd name="connsiteY11" fmla="*/ 626110 h 1706880"/>
              <a:gd name="connsiteX12" fmla="*/ 2428071 w 6152161"/>
              <a:gd name="connsiteY12" fmla="*/ 656590 h 1706880"/>
              <a:gd name="connsiteX13" fmla="*/ 2519511 w 6152161"/>
              <a:gd name="connsiteY13" fmla="*/ 763270 h 1706880"/>
              <a:gd name="connsiteX14" fmla="*/ 2618571 w 6152161"/>
              <a:gd name="connsiteY14" fmla="*/ 770890 h 1706880"/>
              <a:gd name="connsiteX15" fmla="*/ 2633811 w 6152161"/>
              <a:gd name="connsiteY15" fmla="*/ 839470 h 1706880"/>
              <a:gd name="connsiteX16" fmla="*/ 2626191 w 6152161"/>
              <a:gd name="connsiteY16" fmla="*/ 946150 h 1706880"/>
              <a:gd name="connsiteX17" fmla="*/ 2710011 w 6152161"/>
              <a:gd name="connsiteY17" fmla="*/ 938530 h 1706880"/>
              <a:gd name="connsiteX18" fmla="*/ 2725251 w 6152161"/>
              <a:gd name="connsiteY18" fmla="*/ 991870 h 1706880"/>
              <a:gd name="connsiteX19" fmla="*/ 2839551 w 6152161"/>
              <a:gd name="connsiteY19" fmla="*/ 877570 h 1706880"/>
              <a:gd name="connsiteX20" fmla="*/ 3060531 w 6152161"/>
              <a:gd name="connsiteY20" fmla="*/ 877570 h 1706880"/>
              <a:gd name="connsiteX21" fmla="*/ 3098631 w 6152161"/>
              <a:gd name="connsiteY21" fmla="*/ 1037590 h 1706880"/>
              <a:gd name="connsiteX22" fmla="*/ 3167211 w 6152161"/>
              <a:gd name="connsiteY22" fmla="*/ 1022350 h 1706880"/>
              <a:gd name="connsiteX23" fmla="*/ 3372951 w 6152161"/>
              <a:gd name="connsiteY23" fmla="*/ 1098550 h 1706880"/>
              <a:gd name="connsiteX24" fmla="*/ 3563451 w 6152161"/>
              <a:gd name="connsiteY24" fmla="*/ 1205230 h 1706880"/>
              <a:gd name="connsiteX25" fmla="*/ 3609171 w 6152161"/>
              <a:gd name="connsiteY25" fmla="*/ 1395730 h 1706880"/>
              <a:gd name="connsiteX26" fmla="*/ 3731091 w 6152161"/>
              <a:gd name="connsiteY26" fmla="*/ 1456690 h 1706880"/>
              <a:gd name="connsiteX27" fmla="*/ 3891111 w 6152161"/>
              <a:gd name="connsiteY27" fmla="*/ 1464310 h 1706880"/>
              <a:gd name="connsiteX28" fmla="*/ 3952071 w 6152161"/>
              <a:gd name="connsiteY28" fmla="*/ 1593850 h 1706880"/>
              <a:gd name="connsiteX29" fmla="*/ 4043511 w 6152161"/>
              <a:gd name="connsiteY29" fmla="*/ 1548130 h 1706880"/>
              <a:gd name="connsiteX30" fmla="*/ 4020651 w 6152161"/>
              <a:gd name="connsiteY30" fmla="*/ 1289050 h 1706880"/>
              <a:gd name="connsiteX31" fmla="*/ 3967311 w 6152161"/>
              <a:gd name="connsiteY31" fmla="*/ 1083310 h 1706880"/>
              <a:gd name="connsiteX32" fmla="*/ 4058751 w 6152161"/>
              <a:gd name="connsiteY32" fmla="*/ 854710 h 1706880"/>
              <a:gd name="connsiteX33" fmla="*/ 4203531 w 6152161"/>
              <a:gd name="connsiteY33" fmla="*/ 709930 h 1706880"/>
              <a:gd name="connsiteX34" fmla="*/ 4386411 w 6152161"/>
              <a:gd name="connsiteY34" fmla="*/ 626110 h 1706880"/>
              <a:gd name="connsiteX35" fmla="*/ 4477851 w 6152161"/>
              <a:gd name="connsiteY35" fmla="*/ 572770 h 1706880"/>
              <a:gd name="connsiteX36" fmla="*/ 4363551 w 6152161"/>
              <a:gd name="connsiteY36" fmla="*/ 527050 h 1706880"/>
              <a:gd name="connsiteX37" fmla="*/ 4173051 w 6152161"/>
              <a:gd name="connsiteY37" fmla="*/ 534670 h 1706880"/>
              <a:gd name="connsiteX38" fmla="*/ 4157811 w 6152161"/>
              <a:gd name="connsiteY38" fmla="*/ 458470 h 1706880"/>
              <a:gd name="connsiteX39" fmla="*/ 3974931 w 6152161"/>
              <a:gd name="connsiteY39" fmla="*/ 466090 h 1706880"/>
              <a:gd name="connsiteX40" fmla="*/ 3853011 w 6152161"/>
              <a:gd name="connsiteY40" fmla="*/ 488950 h 1706880"/>
              <a:gd name="connsiteX41" fmla="*/ 3822531 w 6152161"/>
              <a:gd name="connsiteY41" fmla="*/ 412750 h 1706880"/>
              <a:gd name="connsiteX42" fmla="*/ 3929211 w 6152161"/>
              <a:gd name="connsiteY42" fmla="*/ 336550 h 1706880"/>
              <a:gd name="connsiteX43" fmla="*/ 4142571 w 6152161"/>
              <a:gd name="connsiteY43" fmla="*/ 306070 h 1706880"/>
              <a:gd name="connsiteX44" fmla="*/ 4218771 w 6152161"/>
              <a:gd name="connsiteY44" fmla="*/ 260350 h 1706880"/>
              <a:gd name="connsiteX45" fmla="*/ 4249251 w 6152161"/>
              <a:gd name="connsiteY45" fmla="*/ 168910 h 1706880"/>
              <a:gd name="connsiteX46" fmla="*/ 4317831 w 6152161"/>
              <a:gd name="connsiteY46" fmla="*/ 222250 h 1706880"/>
              <a:gd name="connsiteX47" fmla="*/ 4576911 w 6152161"/>
              <a:gd name="connsiteY47" fmla="*/ 123190 h 1706880"/>
              <a:gd name="connsiteX48" fmla="*/ 4660731 w 6152161"/>
              <a:gd name="connsiteY48" fmla="*/ 92710 h 1706880"/>
              <a:gd name="connsiteX49" fmla="*/ 4805511 w 6152161"/>
              <a:gd name="connsiteY49" fmla="*/ 115570 h 1706880"/>
              <a:gd name="connsiteX50" fmla="*/ 5003631 w 6152161"/>
              <a:gd name="connsiteY50" fmla="*/ 16510 h 1706880"/>
              <a:gd name="connsiteX51" fmla="*/ 5064591 w 6152161"/>
              <a:gd name="connsiteY51" fmla="*/ 16510 h 1706880"/>
              <a:gd name="connsiteX52" fmla="*/ 5156031 w 6152161"/>
              <a:gd name="connsiteY52" fmla="*/ 77470 h 1706880"/>
              <a:gd name="connsiteX53" fmla="*/ 5224611 w 6152161"/>
              <a:gd name="connsiteY53" fmla="*/ 39370 h 1706880"/>
              <a:gd name="connsiteX54" fmla="*/ 5445591 w 6152161"/>
              <a:gd name="connsiteY54" fmla="*/ 69850 h 1706880"/>
              <a:gd name="connsiteX55" fmla="*/ 5559891 w 6152161"/>
              <a:gd name="connsiteY55" fmla="*/ 92710 h 1706880"/>
              <a:gd name="connsiteX56" fmla="*/ 5643711 w 6152161"/>
              <a:gd name="connsiteY56" fmla="*/ 184150 h 1706880"/>
              <a:gd name="connsiteX57" fmla="*/ 5811351 w 6152161"/>
              <a:gd name="connsiteY57" fmla="*/ 107950 h 1706880"/>
              <a:gd name="connsiteX58" fmla="*/ 6123771 w 6152161"/>
              <a:gd name="connsiteY58" fmla="*/ 92710 h 1706880"/>
              <a:gd name="connsiteX59" fmla="*/ 6131391 w 6152161"/>
              <a:gd name="connsiteY59" fmla="*/ 1662430 h 1706880"/>
              <a:gd name="connsiteX60" fmla="*/ 35391 w 6152161"/>
              <a:gd name="connsiteY60" fmla="*/ 1662430 h 1706880"/>
              <a:gd name="connsiteX0" fmla="*/ 35391 w 6146496"/>
              <a:gd name="connsiteY0" fmla="*/ 1662430 h 1706880"/>
              <a:gd name="connsiteX1" fmla="*/ 12531 w 6146496"/>
              <a:gd name="connsiteY1" fmla="*/ 572770 h 1706880"/>
              <a:gd name="connsiteX2" fmla="*/ 302091 w 6146496"/>
              <a:gd name="connsiteY2" fmla="*/ 763270 h 1706880"/>
              <a:gd name="connsiteX3" fmla="*/ 462111 w 6146496"/>
              <a:gd name="connsiteY3" fmla="*/ 748030 h 1706880"/>
              <a:gd name="connsiteX4" fmla="*/ 713571 w 6146496"/>
              <a:gd name="connsiteY4" fmla="*/ 580390 h 1706880"/>
              <a:gd name="connsiteX5" fmla="*/ 1010751 w 6146496"/>
              <a:gd name="connsiteY5" fmla="*/ 519430 h 1706880"/>
              <a:gd name="connsiteX6" fmla="*/ 1414611 w 6146496"/>
              <a:gd name="connsiteY6" fmla="*/ 504190 h 1706880"/>
              <a:gd name="connsiteX7" fmla="*/ 1666071 w 6146496"/>
              <a:gd name="connsiteY7" fmla="*/ 557530 h 1706880"/>
              <a:gd name="connsiteX8" fmla="*/ 1765131 w 6146496"/>
              <a:gd name="connsiteY8" fmla="*/ 519430 h 1706880"/>
              <a:gd name="connsiteX9" fmla="*/ 1978491 w 6146496"/>
              <a:gd name="connsiteY9" fmla="*/ 519430 h 1706880"/>
              <a:gd name="connsiteX10" fmla="*/ 2168991 w 6146496"/>
              <a:gd name="connsiteY10" fmla="*/ 542290 h 1706880"/>
              <a:gd name="connsiteX11" fmla="*/ 2290911 w 6146496"/>
              <a:gd name="connsiteY11" fmla="*/ 626110 h 1706880"/>
              <a:gd name="connsiteX12" fmla="*/ 2428071 w 6146496"/>
              <a:gd name="connsiteY12" fmla="*/ 656590 h 1706880"/>
              <a:gd name="connsiteX13" fmla="*/ 2519511 w 6146496"/>
              <a:gd name="connsiteY13" fmla="*/ 763270 h 1706880"/>
              <a:gd name="connsiteX14" fmla="*/ 2618571 w 6146496"/>
              <a:gd name="connsiteY14" fmla="*/ 770890 h 1706880"/>
              <a:gd name="connsiteX15" fmla="*/ 2633811 w 6146496"/>
              <a:gd name="connsiteY15" fmla="*/ 839470 h 1706880"/>
              <a:gd name="connsiteX16" fmla="*/ 2626191 w 6146496"/>
              <a:gd name="connsiteY16" fmla="*/ 946150 h 1706880"/>
              <a:gd name="connsiteX17" fmla="*/ 2710011 w 6146496"/>
              <a:gd name="connsiteY17" fmla="*/ 938530 h 1706880"/>
              <a:gd name="connsiteX18" fmla="*/ 2725251 w 6146496"/>
              <a:gd name="connsiteY18" fmla="*/ 991870 h 1706880"/>
              <a:gd name="connsiteX19" fmla="*/ 2839551 w 6146496"/>
              <a:gd name="connsiteY19" fmla="*/ 877570 h 1706880"/>
              <a:gd name="connsiteX20" fmla="*/ 3060531 w 6146496"/>
              <a:gd name="connsiteY20" fmla="*/ 877570 h 1706880"/>
              <a:gd name="connsiteX21" fmla="*/ 3098631 w 6146496"/>
              <a:gd name="connsiteY21" fmla="*/ 1037590 h 1706880"/>
              <a:gd name="connsiteX22" fmla="*/ 3167211 w 6146496"/>
              <a:gd name="connsiteY22" fmla="*/ 1022350 h 1706880"/>
              <a:gd name="connsiteX23" fmla="*/ 3372951 w 6146496"/>
              <a:gd name="connsiteY23" fmla="*/ 1098550 h 1706880"/>
              <a:gd name="connsiteX24" fmla="*/ 3563451 w 6146496"/>
              <a:gd name="connsiteY24" fmla="*/ 1205230 h 1706880"/>
              <a:gd name="connsiteX25" fmla="*/ 3609171 w 6146496"/>
              <a:gd name="connsiteY25" fmla="*/ 1395730 h 1706880"/>
              <a:gd name="connsiteX26" fmla="*/ 3731091 w 6146496"/>
              <a:gd name="connsiteY26" fmla="*/ 1456690 h 1706880"/>
              <a:gd name="connsiteX27" fmla="*/ 3891111 w 6146496"/>
              <a:gd name="connsiteY27" fmla="*/ 1464310 h 1706880"/>
              <a:gd name="connsiteX28" fmla="*/ 3952071 w 6146496"/>
              <a:gd name="connsiteY28" fmla="*/ 1593850 h 1706880"/>
              <a:gd name="connsiteX29" fmla="*/ 4043511 w 6146496"/>
              <a:gd name="connsiteY29" fmla="*/ 1548130 h 1706880"/>
              <a:gd name="connsiteX30" fmla="*/ 4020651 w 6146496"/>
              <a:gd name="connsiteY30" fmla="*/ 1289050 h 1706880"/>
              <a:gd name="connsiteX31" fmla="*/ 3967311 w 6146496"/>
              <a:gd name="connsiteY31" fmla="*/ 1083310 h 1706880"/>
              <a:gd name="connsiteX32" fmla="*/ 4058751 w 6146496"/>
              <a:gd name="connsiteY32" fmla="*/ 854710 h 1706880"/>
              <a:gd name="connsiteX33" fmla="*/ 4203531 w 6146496"/>
              <a:gd name="connsiteY33" fmla="*/ 709930 h 1706880"/>
              <a:gd name="connsiteX34" fmla="*/ 4386411 w 6146496"/>
              <a:gd name="connsiteY34" fmla="*/ 626110 h 1706880"/>
              <a:gd name="connsiteX35" fmla="*/ 4477851 w 6146496"/>
              <a:gd name="connsiteY35" fmla="*/ 572770 h 1706880"/>
              <a:gd name="connsiteX36" fmla="*/ 4363551 w 6146496"/>
              <a:gd name="connsiteY36" fmla="*/ 527050 h 1706880"/>
              <a:gd name="connsiteX37" fmla="*/ 4173051 w 6146496"/>
              <a:gd name="connsiteY37" fmla="*/ 534670 h 1706880"/>
              <a:gd name="connsiteX38" fmla="*/ 4157811 w 6146496"/>
              <a:gd name="connsiteY38" fmla="*/ 458470 h 1706880"/>
              <a:gd name="connsiteX39" fmla="*/ 3974931 w 6146496"/>
              <a:gd name="connsiteY39" fmla="*/ 466090 h 1706880"/>
              <a:gd name="connsiteX40" fmla="*/ 3853011 w 6146496"/>
              <a:gd name="connsiteY40" fmla="*/ 488950 h 1706880"/>
              <a:gd name="connsiteX41" fmla="*/ 3822531 w 6146496"/>
              <a:gd name="connsiteY41" fmla="*/ 412750 h 1706880"/>
              <a:gd name="connsiteX42" fmla="*/ 3929211 w 6146496"/>
              <a:gd name="connsiteY42" fmla="*/ 336550 h 1706880"/>
              <a:gd name="connsiteX43" fmla="*/ 4142571 w 6146496"/>
              <a:gd name="connsiteY43" fmla="*/ 306070 h 1706880"/>
              <a:gd name="connsiteX44" fmla="*/ 4218771 w 6146496"/>
              <a:gd name="connsiteY44" fmla="*/ 260350 h 1706880"/>
              <a:gd name="connsiteX45" fmla="*/ 4249251 w 6146496"/>
              <a:gd name="connsiteY45" fmla="*/ 168910 h 1706880"/>
              <a:gd name="connsiteX46" fmla="*/ 4317831 w 6146496"/>
              <a:gd name="connsiteY46" fmla="*/ 222250 h 1706880"/>
              <a:gd name="connsiteX47" fmla="*/ 4576911 w 6146496"/>
              <a:gd name="connsiteY47" fmla="*/ 123190 h 1706880"/>
              <a:gd name="connsiteX48" fmla="*/ 4660731 w 6146496"/>
              <a:gd name="connsiteY48" fmla="*/ 92710 h 1706880"/>
              <a:gd name="connsiteX49" fmla="*/ 4805511 w 6146496"/>
              <a:gd name="connsiteY49" fmla="*/ 115570 h 1706880"/>
              <a:gd name="connsiteX50" fmla="*/ 5003631 w 6146496"/>
              <a:gd name="connsiteY50" fmla="*/ 16510 h 1706880"/>
              <a:gd name="connsiteX51" fmla="*/ 5064591 w 6146496"/>
              <a:gd name="connsiteY51" fmla="*/ 16510 h 1706880"/>
              <a:gd name="connsiteX52" fmla="*/ 5156031 w 6146496"/>
              <a:gd name="connsiteY52" fmla="*/ 77470 h 1706880"/>
              <a:gd name="connsiteX53" fmla="*/ 5224611 w 6146496"/>
              <a:gd name="connsiteY53" fmla="*/ 39370 h 1706880"/>
              <a:gd name="connsiteX54" fmla="*/ 5445591 w 6146496"/>
              <a:gd name="connsiteY54" fmla="*/ 69850 h 1706880"/>
              <a:gd name="connsiteX55" fmla="*/ 5559891 w 6146496"/>
              <a:gd name="connsiteY55" fmla="*/ 92710 h 1706880"/>
              <a:gd name="connsiteX56" fmla="*/ 5643711 w 6146496"/>
              <a:gd name="connsiteY56" fmla="*/ 184150 h 1706880"/>
              <a:gd name="connsiteX57" fmla="*/ 5811351 w 6146496"/>
              <a:gd name="connsiteY57" fmla="*/ 107950 h 1706880"/>
              <a:gd name="connsiteX58" fmla="*/ 6123771 w 6146496"/>
              <a:gd name="connsiteY58" fmla="*/ 92710 h 1706880"/>
              <a:gd name="connsiteX59" fmla="*/ 6131391 w 6146496"/>
              <a:gd name="connsiteY59" fmla="*/ 1662430 h 1706880"/>
              <a:gd name="connsiteX60" fmla="*/ 35391 w 6146496"/>
              <a:gd name="connsiteY60" fmla="*/ 1662430 h 170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146496" h="1706880">
                <a:moveTo>
                  <a:pt x="35391" y="1662430"/>
                </a:moveTo>
                <a:cubicBezTo>
                  <a:pt x="77936" y="1706880"/>
                  <a:pt x="0" y="766462"/>
                  <a:pt x="12531" y="572770"/>
                </a:cubicBezTo>
                <a:cubicBezTo>
                  <a:pt x="124864" y="703434"/>
                  <a:pt x="227161" y="734060"/>
                  <a:pt x="302091" y="763270"/>
                </a:cubicBezTo>
                <a:cubicBezTo>
                  <a:pt x="377021" y="792480"/>
                  <a:pt x="393531" y="778510"/>
                  <a:pt x="462111" y="748030"/>
                </a:cubicBezTo>
                <a:cubicBezTo>
                  <a:pt x="530691" y="717550"/>
                  <a:pt x="622131" y="618490"/>
                  <a:pt x="713571" y="580390"/>
                </a:cubicBezTo>
                <a:cubicBezTo>
                  <a:pt x="805011" y="542290"/>
                  <a:pt x="893911" y="532130"/>
                  <a:pt x="1010751" y="519430"/>
                </a:cubicBezTo>
                <a:cubicBezTo>
                  <a:pt x="1127591" y="506730"/>
                  <a:pt x="1305391" y="497840"/>
                  <a:pt x="1414611" y="504190"/>
                </a:cubicBezTo>
                <a:cubicBezTo>
                  <a:pt x="1523831" y="510540"/>
                  <a:pt x="1607651" y="554990"/>
                  <a:pt x="1666071" y="557530"/>
                </a:cubicBezTo>
                <a:cubicBezTo>
                  <a:pt x="1724491" y="560070"/>
                  <a:pt x="1713061" y="525780"/>
                  <a:pt x="1765131" y="519430"/>
                </a:cubicBezTo>
                <a:cubicBezTo>
                  <a:pt x="1817201" y="513080"/>
                  <a:pt x="1911181" y="515620"/>
                  <a:pt x="1978491" y="519430"/>
                </a:cubicBezTo>
                <a:cubicBezTo>
                  <a:pt x="2045801" y="523240"/>
                  <a:pt x="2116921" y="524510"/>
                  <a:pt x="2168991" y="542290"/>
                </a:cubicBezTo>
                <a:cubicBezTo>
                  <a:pt x="2221061" y="560070"/>
                  <a:pt x="2247731" y="607060"/>
                  <a:pt x="2290911" y="626110"/>
                </a:cubicBezTo>
                <a:cubicBezTo>
                  <a:pt x="2334091" y="645160"/>
                  <a:pt x="2389971" y="633730"/>
                  <a:pt x="2428071" y="656590"/>
                </a:cubicBezTo>
                <a:cubicBezTo>
                  <a:pt x="2466171" y="679450"/>
                  <a:pt x="2487761" y="744220"/>
                  <a:pt x="2519511" y="763270"/>
                </a:cubicBezTo>
                <a:cubicBezTo>
                  <a:pt x="2551261" y="782320"/>
                  <a:pt x="2599521" y="758190"/>
                  <a:pt x="2618571" y="770890"/>
                </a:cubicBezTo>
                <a:cubicBezTo>
                  <a:pt x="2637621" y="783590"/>
                  <a:pt x="2632541" y="810260"/>
                  <a:pt x="2633811" y="839470"/>
                </a:cubicBezTo>
                <a:cubicBezTo>
                  <a:pt x="2635081" y="868680"/>
                  <a:pt x="2613491" y="929640"/>
                  <a:pt x="2626191" y="946150"/>
                </a:cubicBezTo>
                <a:cubicBezTo>
                  <a:pt x="2638891" y="962660"/>
                  <a:pt x="2693501" y="930910"/>
                  <a:pt x="2710011" y="938530"/>
                </a:cubicBezTo>
                <a:cubicBezTo>
                  <a:pt x="2726521" y="946150"/>
                  <a:pt x="2703661" y="1002030"/>
                  <a:pt x="2725251" y="991870"/>
                </a:cubicBezTo>
                <a:cubicBezTo>
                  <a:pt x="2746841" y="981710"/>
                  <a:pt x="2783671" y="896620"/>
                  <a:pt x="2839551" y="877570"/>
                </a:cubicBezTo>
                <a:cubicBezTo>
                  <a:pt x="2895431" y="858520"/>
                  <a:pt x="3017351" y="850900"/>
                  <a:pt x="3060531" y="877570"/>
                </a:cubicBezTo>
                <a:cubicBezTo>
                  <a:pt x="3103711" y="904240"/>
                  <a:pt x="3080851" y="1013460"/>
                  <a:pt x="3098631" y="1037590"/>
                </a:cubicBezTo>
                <a:cubicBezTo>
                  <a:pt x="3116411" y="1061720"/>
                  <a:pt x="3121491" y="1012190"/>
                  <a:pt x="3167211" y="1022350"/>
                </a:cubicBezTo>
                <a:cubicBezTo>
                  <a:pt x="3212931" y="1032510"/>
                  <a:pt x="3306911" y="1068070"/>
                  <a:pt x="3372951" y="1098550"/>
                </a:cubicBezTo>
                <a:cubicBezTo>
                  <a:pt x="3438991" y="1129030"/>
                  <a:pt x="3524081" y="1155700"/>
                  <a:pt x="3563451" y="1205230"/>
                </a:cubicBezTo>
                <a:cubicBezTo>
                  <a:pt x="3602821" y="1254760"/>
                  <a:pt x="3581231" y="1353820"/>
                  <a:pt x="3609171" y="1395730"/>
                </a:cubicBezTo>
                <a:cubicBezTo>
                  <a:pt x="3637111" y="1437640"/>
                  <a:pt x="3684101" y="1445260"/>
                  <a:pt x="3731091" y="1456690"/>
                </a:cubicBezTo>
                <a:cubicBezTo>
                  <a:pt x="3778081" y="1468120"/>
                  <a:pt x="3854281" y="1441450"/>
                  <a:pt x="3891111" y="1464310"/>
                </a:cubicBezTo>
                <a:cubicBezTo>
                  <a:pt x="3927941" y="1487170"/>
                  <a:pt x="3926671" y="1579880"/>
                  <a:pt x="3952071" y="1593850"/>
                </a:cubicBezTo>
                <a:cubicBezTo>
                  <a:pt x="3977471" y="1607820"/>
                  <a:pt x="4032081" y="1598930"/>
                  <a:pt x="4043511" y="1548130"/>
                </a:cubicBezTo>
                <a:cubicBezTo>
                  <a:pt x="4054941" y="1497330"/>
                  <a:pt x="4033351" y="1366520"/>
                  <a:pt x="4020651" y="1289050"/>
                </a:cubicBezTo>
                <a:cubicBezTo>
                  <a:pt x="4007951" y="1211580"/>
                  <a:pt x="3960961" y="1155700"/>
                  <a:pt x="3967311" y="1083310"/>
                </a:cubicBezTo>
                <a:cubicBezTo>
                  <a:pt x="3973661" y="1010920"/>
                  <a:pt x="4019381" y="916940"/>
                  <a:pt x="4058751" y="854710"/>
                </a:cubicBezTo>
                <a:cubicBezTo>
                  <a:pt x="4098121" y="792480"/>
                  <a:pt x="4148921" y="748030"/>
                  <a:pt x="4203531" y="709930"/>
                </a:cubicBezTo>
                <a:cubicBezTo>
                  <a:pt x="4258141" y="671830"/>
                  <a:pt x="4340691" y="648970"/>
                  <a:pt x="4386411" y="626110"/>
                </a:cubicBezTo>
                <a:cubicBezTo>
                  <a:pt x="4432131" y="603250"/>
                  <a:pt x="4481661" y="589280"/>
                  <a:pt x="4477851" y="572770"/>
                </a:cubicBezTo>
                <a:cubicBezTo>
                  <a:pt x="4474041" y="556260"/>
                  <a:pt x="4414351" y="533400"/>
                  <a:pt x="4363551" y="527050"/>
                </a:cubicBezTo>
                <a:cubicBezTo>
                  <a:pt x="4312751" y="520700"/>
                  <a:pt x="4207341" y="546100"/>
                  <a:pt x="4173051" y="534670"/>
                </a:cubicBezTo>
                <a:cubicBezTo>
                  <a:pt x="4138761" y="523240"/>
                  <a:pt x="4190831" y="469900"/>
                  <a:pt x="4157811" y="458470"/>
                </a:cubicBezTo>
                <a:cubicBezTo>
                  <a:pt x="4124791" y="447040"/>
                  <a:pt x="4025731" y="461010"/>
                  <a:pt x="3974931" y="466090"/>
                </a:cubicBezTo>
                <a:cubicBezTo>
                  <a:pt x="3924131" y="471170"/>
                  <a:pt x="3878411" y="497840"/>
                  <a:pt x="3853011" y="488950"/>
                </a:cubicBezTo>
                <a:cubicBezTo>
                  <a:pt x="3827611" y="480060"/>
                  <a:pt x="3809831" y="438150"/>
                  <a:pt x="3822531" y="412750"/>
                </a:cubicBezTo>
                <a:cubicBezTo>
                  <a:pt x="3835231" y="387350"/>
                  <a:pt x="3875871" y="354330"/>
                  <a:pt x="3929211" y="336550"/>
                </a:cubicBezTo>
                <a:cubicBezTo>
                  <a:pt x="3982551" y="318770"/>
                  <a:pt x="4094311" y="318770"/>
                  <a:pt x="4142571" y="306070"/>
                </a:cubicBezTo>
                <a:cubicBezTo>
                  <a:pt x="4190831" y="293370"/>
                  <a:pt x="4200991" y="283210"/>
                  <a:pt x="4218771" y="260350"/>
                </a:cubicBezTo>
                <a:cubicBezTo>
                  <a:pt x="4236551" y="237490"/>
                  <a:pt x="4232741" y="175260"/>
                  <a:pt x="4249251" y="168910"/>
                </a:cubicBezTo>
                <a:cubicBezTo>
                  <a:pt x="4265761" y="162560"/>
                  <a:pt x="4263221" y="229870"/>
                  <a:pt x="4317831" y="222250"/>
                </a:cubicBezTo>
                <a:cubicBezTo>
                  <a:pt x="4372441" y="214630"/>
                  <a:pt x="4519761" y="144780"/>
                  <a:pt x="4576911" y="123190"/>
                </a:cubicBezTo>
                <a:cubicBezTo>
                  <a:pt x="4634061" y="101600"/>
                  <a:pt x="4622631" y="93980"/>
                  <a:pt x="4660731" y="92710"/>
                </a:cubicBezTo>
                <a:cubicBezTo>
                  <a:pt x="4698831" y="91440"/>
                  <a:pt x="4748361" y="128270"/>
                  <a:pt x="4805511" y="115570"/>
                </a:cubicBezTo>
                <a:cubicBezTo>
                  <a:pt x="4862661" y="102870"/>
                  <a:pt x="4960451" y="33020"/>
                  <a:pt x="5003631" y="16510"/>
                </a:cubicBezTo>
                <a:cubicBezTo>
                  <a:pt x="5046811" y="0"/>
                  <a:pt x="5039191" y="6350"/>
                  <a:pt x="5064591" y="16510"/>
                </a:cubicBezTo>
                <a:cubicBezTo>
                  <a:pt x="5089991" y="26670"/>
                  <a:pt x="5129361" y="73660"/>
                  <a:pt x="5156031" y="77470"/>
                </a:cubicBezTo>
                <a:cubicBezTo>
                  <a:pt x="5182701" y="81280"/>
                  <a:pt x="5176351" y="40640"/>
                  <a:pt x="5224611" y="39370"/>
                </a:cubicBezTo>
                <a:cubicBezTo>
                  <a:pt x="5272871" y="38100"/>
                  <a:pt x="5389711" y="60960"/>
                  <a:pt x="5445591" y="69850"/>
                </a:cubicBezTo>
                <a:cubicBezTo>
                  <a:pt x="5501471" y="78740"/>
                  <a:pt x="5526871" y="73660"/>
                  <a:pt x="5559891" y="92710"/>
                </a:cubicBezTo>
                <a:cubicBezTo>
                  <a:pt x="5592911" y="111760"/>
                  <a:pt x="5601801" y="181610"/>
                  <a:pt x="5643711" y="184150"/>
                </a:cubicBezTo>
                <a:cubicBezTo>
                  <a:pt x="5685621" y="186690"/>
                  <a:pt x="5731341" y="123190"/>
                  <a:pt x="5811351" y="107950"/>
                </a:cubicBezTo>
                <a:cubicBezTo>
                  <a:pt x="5891361" y="92710"/>
                  <a:pt x="5943656" y="32559"/>
                  <a:pt x="6123771" y="92710"/>
                </a:cubicBezTo>
                <a:cubicBezTo>
                  <a:pt x="6122490" y="598597"/>
                  <a:pt x="6146496" y="1446272"/>
                  <a:pt x="6131391" y="1662430"/>
                </a:cubicBezTo>
                <a:lnTo>
                  <a:pt x="35391" y="1662430"/>
                </a:lnTo>
                <a:close/>
              </a:path>
            </a:pathLst>
          </a:custGeom>
          <a:solidFill>
            <a:schemeClr val="accent1">
              <a:lumMod val="40000"/>
              <a:lumOff val="60000"/>
            </a:schemeClr>
          </a:solidFill>
          <a:ln w="38100">
            <a:no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nvSpPr>
        <p:spPr>
          <a:xfrm>
            <a:off x="1524000" y="4800600"/>
            <a:ext cx="6096000" cy="1607820"/>
          </a:xfrm>
          <a:custGeom>
            <a:avLst/>
            <a:gdLst>
              <a:gd name="connsiteX0" fmla="*/ 0 w 6096000"/>
              <a:gd name="connsiteY0" fmla="*/ 519430 h 1607820"/>
              <a:gd name="connsiteX1" fmla="*/ 129540 w 6096000"/>
              <a:gd name="connsiteY1" fmla="*/ 648970 h 1607820"/>
              <a:gd name="connsiteX2" fmla="*/ 266700 w 6096000"/>
              <a:gd name="connsiteY2" fmla="*/ 763270 h 1607820"/>
              <a:gd name="connsiteX3" fmla="*/ 426720 w 6096000"/>
              <a:gd name="connsiteY3" fmla="*/ 748030 h 1607820"/>
              <a:gd name="connsiteX4" fmla="*/ 678180 w 6096000"/>
              <a:gd name="connsiteY4" fmla="*/ 580390 h 1607820"/>
              <a:gd name="connsiteX5" fmla="*/ 975360 w 6096000"/>
              <a:gd name="connsiteY5" fmla="*/ 519430 h 1607820"/>
              <a:gd name="connsiteX6" fmla="*/ 1379220 w 6096000"/>
              <a:gd name="connsiteY6" fmla="*/ 504190 h 1607820"/>
              <a:gd name="connsiteX7" fmla="*/ 1630680 w 6096000"/>
              <a:gd name="connsiteY7" fmla="*/ 557530 h 1607820"/>
              <a:gd name="connsiteX8" fmla="*/ 1729740 w 6096000"/>
              <a:gd name="connsiteY8" fmla="*/ 519430 h 1607820"/>
              <a:gd name="connsiteX9" fmla="*/ 1943100 w 6096000"/>
              <a:gd name="connsiteY9" fmla="*/ 519430 h 1607820"/>
              <a:gd name="connsiteX10" fmla="*/ 2133600 w 6096000"/>
              <a:gd name="connsiteY10" fmla="*/ 542290 h 1607820"/>
              <a:gd name="connsiteX11" fmla="*/ 2255520 w 6096000"/>
              <a:gd name="connsiteY11" fmla="*/ 626110 h 1607820"/>
              <a:gd name="connsiteX12" fmla="*/ 2392680 w 6096000"/>
              <a:gd name="connsiteY12" fmla="*/ 656590 h 1607820"/>
              <a:gd name="connsiteX13" fmla="*/ 2484120 w 6096000"/>
              <a:gd name="connsiteY13" fmla="*/ 763270 h 1607820"/>
              <a:gd name="connsiteX14" fmla="*/ 2583180 w 6096000"/>
              <a:gd name="connsiteY14" fmla="*/ 770890 h 1607820"/>
              <a:gd name="connsiteX15" fmla="*/ 2598420 w 6096000"/>
              <a:gd name="connsiteY15" fmla="*/ 839470 h 1607820"/>
              <a:gd name="connsiteX16" fmla="*/ 2590800 w 6096000"/>
              <a:gd name="connsiteY16" fmla="*/ 946150 h 1607820"/>
              <a:gd name="connsiteX17" fmla="*/ 2674620 w 6096000"/>
              <a:gd name="connsiteY17" fmla="*/ 938530 h 1607820"/>
              <a:gd name="connsiteX18" fmla="*/ 2689860 w 6096000"/>
              <a:gd name="connsiteY18" fmla="*/ 991870 h 1607820"/>
              <a:gd name="connsiteX19" fmla="*/ 2804160 w 6096000"/>
              <a:gd name="connsiteY19" fmla="*/ 877570 h 1607820"/>
              <a:gd name="connsiteX20" fmla="*/ 3025140 w 6096000"/>
              <a:gd name="connsiteY20" fmla="*/ 877570 h 1607820"/>
              <a:gd name="connsiteX21" fmla="*/ 3063240 w 6096000"/>
              <a:gd name="connsiteY21" fmla="*/ 1037590 h 1607820"/>
              <a:gd name="connsiteX22" fmla="*/ 3131820 w 6096000"/>
              <a:gd name="connsiteY22" fmla="*/ 1022350 h 1607820"/>
              <a:gd name="connsiteX23" fmla="*/ 3337560 w 6096000"/>
              <a:gd name="connsiteY23" fmla="*/ 1098550 h 1607820"/>
              <a:gd name="connsiteX24" fmla="*/ 3528060 w 6096000"/>
              <a:gd name="connsiteY24" fmla="*/ 1205230 h 1607820"/>
              <a:gd name="connsiteX25" fmla="*/ 3573780 w 6096000"/>
              <a:gd name="connsiteY25" fmla="*/ 1395730 h 1607820"/>
              <a:gd name="connsiteX26" fmla="*/ 3695700 w 6096000"/>
              <a:gd name="connsiteY26" fmla="*/ 1456690 h 1607820"/>
              <a:gd name="connsiteX27" fmla="*/ 3855720 w 6096000"/>
              <a:gd name="connsiteY27" fmla="*/ 1464310 h 1607820"/>
              <a:gd name="connsiteX28" fmla="*/ 3916680 w 6096000"/>
              <a:gd name="connsiteY28" fmla="*/ 1593850 h 1607820"/>
              <a:gd name="connsiteX29" fmla="*/ 4008120 w 6096000"/>
              <a:gd name="connsiteY29" fmla="*/ 1548130 h 1607820"/>
              <a:gd name="connsiteX30" fmla="*/ 3985260 w 6096000"/>
              <a:gd name="connsiteY30" fmla="*/ 1289050 h 1607820"/>
              <a:gd name="connsiteX31" fmla="*/ 3931920 w 6096000"/>
              <a:gd name="connsiteY31" fmla="*/ 1083310 h 1607820"/>
              <a:gd name="connsiteX32" fmla="*/ 4023360 w 6096000"/>
              <a:gd name="connsiteY32" fmla="*/ 854710 h 1607820"/>
              <a:gd name="connsiteX33" fmla="*/ 4168140 w 6096000"/>
              <a:gd name="connsiteY33" fmla="*/ 709930 h 1607820"/>
              <a:gd name="connsiteX34" fmla="*/ 4351020 w 6096000"/>
              <a:gd name="connsiteY34" fmla="*/ 626110 h 1607820"/>
              <a:gd name="connsiteX35" fmla="*/ 4442460 w 6096000"/>
              <a:gd name="connsiteY35" fmla="*/ 572770 h 1607820"/>
              <a:gd name="connsiteX36" fmla="*/ 4328160 w 6096000"/>
              <a:gd name="connsiteY36" fmla="*/ 527050 h 1607820"/>
              <a:gd name="connsiteX37" fmla="*/ 4137660 w 6096000"/>
              <a:gd name="connsiteY37" fmla="*/ 534670 h 1607820"/>
              <a:gd name="connsiteX38" fmla="*/ 4122420 w 6096000"/>
              <a:gd name="connsiteY38" fmla="*/ 458470 h 1607820"/>
              <a:gd name="connsiteX39" fmla="*/ 3939540 w 6096000"/>
              <a:gd name="connsiteY39" fmla="*/ 466090 h 1607820"/>
              <a:gd name="connsiteX40" fmla="*/ 3817620 w 6096000"/>
              <a:gd name="connsiteY40" fmla="*/ 488950 h 1607820"/>
              <a:gd name="connsiteX41" fmla="*/ 3787140 w 6096000"/>
              <a:gd name="connsiteY41" fmla="*/ 412750 h 1607820"/>
              <a:gd name="connsiteX42" fmla="*/ 3893820 w 6096000"/>
              <a:gd name="connsiteY42" fmla="*/ 336550 h 1607820"/>
              <a:gd name="connsiteX43" fmla="*/ 4107180 w 6096000"/>
              <a:gd name="connsiteY43" fmla="*/ 306070 h 1607820"/>
              <a:gd name="connsiteX44" fmla="*/ 4183380 w 6096000"/>
              <a:gd name="connsiteY44" fmla="*/ 260350 h 1607820"/>
              <a:gd name="connsiteX45" fmla="*/ 4213860 w 6096000"/>
              <a:gd name="connsiteY45" fmla="*/ 168910 h 1607820"/>
              <a:gd name="connsiteX46" fmla="*/ 4282440 w 6096000"/>
              <a:gd name="connsiteY46" fmla="*/ 222250 h 1607820"/>
              <a:gd name="connsiteX47" fmla="*/ 4541520 w 6096000"/>
              <a:gd name="connsiteY47" fmla="*/ 123190 h 1607820"/>
              <a:gd name="connsiteX48" fmla="*/ 4625340 w 6096000"/>
              <a:gd name="connsiteY48" fmla="*/ 92710 h 1607820"/>
              <a:gd name="connsiteX49" fmla="*/ 4770120 w 6096000"/>
              <a:gd name="connsiteY49" fmla="*/ 115570 h 1607820"/>
              <a:gd name="connsiteX50" fmla="*/ 4968240 w 6096000"/>
              <a:gd name="connsiteY50" fmla="*/ 16510 h 1607820"/>
              <a:gd name="connsiteX51" fmla="*/ 5029200 w 6096000"/>
              <a:gd name="connsiteY51" fmla="*/ 16510 h 1607820"/>
              <a:gd name="connsiteX52" fmla="*/ 5120640 w 6096000"/>
              <a:gd name="connsiteY52" fmla="*/ 77470 h 1607820"/>
              <a:gd name="connsiteX53" fmla="*/ 5189220 w 6096000"/>
              <a:gd name="connsiteY53" fmla="*/ 39370 h 1607820"/>
              <a:gd name="connsiteX54" fmla="*/ 5410200 w 6096000"/>
              <a:gd name="connsiteY54" fmla="*/ 69850 h 1607820"/>
              <a:gd name="connsiteX55" fmla="*/ 5524500 w 6096000"/>
              <a:gd name="connsiteY55" fmla="*/ 92710 h 1607820"/>
              <a:gd name="connsiteX56" fmla="*/ 5608320 w 6096000"/>
              <a:gd name="connsiteY56" fmla="*/ 184150 h 1607820"/>
              <a:gd name="connsiteX57" fmla="*/ 5775960 w 6096000"/>
              <a:gd name="connsiteY57" fmla="*/ 107950 h 1607820"/>
              <a:gd name="connsiteX58" fmla="*/ 5859780 w 6096000"/>
              <a:gd name="connsiteY58" fmla="*/ 16510 h 1607820"/>
              <a:gd name="connsiteX59" fmla="*/ 6096000 w 6096000"/>
              <a:gd name="connsiteY59" fmla="*/ 62230 h 160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96000" h="1607820">
                <a:moveTo>
                  <a:pt x="0" y="519430"/>
                </a:moveTo>
                <a:cubicBezTo>
                  <a:pt x="42545" y="563880"/>
                  <a:pt x="85090" y="608330"/>
                  <a:pt x="129540" y="648970"/>
                </a:cubicBezTo>
                <a:cubicBezTo>
                  <a:pt x="173990" y="689610"/>
                  <a:pt x="217170" y="746760"/>
                  <a:pt x="266700" y="763270"/>
                </a:cubicBezTo>
                <a:cubicBezTo>
                  <a:pt x="316230" y="779780"/>
                  <a:pt x="358140" y="778510"/>
                  <a:pt x="426720" y="748030"/>
                </a:cubicBezTo>
                <a:cubicBezTo>
                  <a:pt x="495300" y="717550"/>
                  <a:pt x="586740" y="618490"/>
                  <a:pt x="678180" y="580390"/>
                </a:cubicBezTo>
                <a:cubicBezTo>
                  <a:pt x="769620" y="542290"/>
                  <a:pt x="858520" y="532130"/>
                  <a:pt x="975360" y="519430"/>
                </a:cubicBezTo>
                <a:cubicBezTo>
                  <a:pt x="1092200" y="506730"/>
                  <a:pt x="1270000" y="497840"/>
                  <a:pt x="1379220" y="504190"/>
                </a:cubicBezTo>
                <a:cubicBezTo>
                  <a:pt x="1488440" y="510540"/>
                  <a:pt x="1572260" y="554990"/>
                  <a:pt x="1630680" y="557530"/>
                </a:cubicBezTo>
                <a:cubicBezTo>
                  <a:pt x="1689100" y="560070"/>
                  <a:pt x="1677670" y="525780"/>
                  <a:pt x="1729740" y="519430"/>
                </a:cubicBezTo>
                <a:cubicBezTo>
                  <a:pt x="1781810" y="513080"/>
                  <a:pt x="1875790" y="515620"/>
                  <a:pt x="1943100" y="519430"/>
                </a:cubicBezTo>
                <a:cubicBezTo>
                  <a:pt x="2010410" y="523240"/>
                  <a:pt x="2081530" y="524510"/>
                  <a:pt x="2133600" y="542290"/>
                </a:cubicBezTo>
                <a:cubicBezTo>
                  <a:pt x="2185670" y="560070"/>
                  <a:pt x="2212340" y="607060"/>
                  <a:pt x="2255520" y="626110"/>
                </a:cubicBezTo>
                <a:cubicBezTo>
                  <a:pt x="2298700" y="645160"/>
                  <a:pt x="2354580" y="633730"/>
                  <a:pt x="2392680" y="656590"/>
                </a:cubicBezTo>
                <a:cubicBezTo>
                  <a:pt x="2430780" y="679450"/>
                  <a:pt x="2452370" y="744220"/>
                  <a:pt x="2484120" y="763270"/>
                </a:cubicBezTo>
                <a:cubicBezTo>
                  <a:pt x="2515870" y="782320"/>
                  <a:pt x="2564130" y="758190"/>
                  <a:pt x="2583180" y="770890"/>
                </a:cubicBezTo>
                <a:cubicBezTo>
                  <a:pt x="2602230" y="783590"/>
                  <a:pt x="2597150" y="810260"/>
                  <a:pt x="2598420" y="839470"/>
                </a:cubicBezTo>
                <a:cubicBezTo>
                  <a:pt x="2599690" y="868680"/>
                  <a:pt x="2578100" y="929640"/>
                  <a:pt x="2590800" y="946150"/>
                </a:cubicBezTo>
                <a:cubicBezTo>
                  <a:pt x="2603500" y="962660"/>
                  <a:pt x="2658110" y="930910"/>
                  <a:pt x="2674620" y="938530"/>
                </a:cubicBezTo>
                <a:cubicBezTo>
                  <a:pt x="2691130" y="946150"/>
                  <a:pt x="2668270" y="1002030"/>
                  <a:pt x="2689860" y="991870"/>
                </a:cubicBezTo>
                <a:cubicBezTo>
                  <a:pt x="2711450" y="981710"/>
                  <a:pt x="2748280" y="896620"/>
                  <a:pt x="2804160" y="877570"/>
                </a:cubicBezTo>
                <a:cubicBezTo>
                  <a:pt x="2860040" y="858520"/>
                  <a:pt x="2981960" y="850900"/>
                  <a:pt x="3025140" y="877570"/>
                </a:cubicBezTo>
                <a:cubicBezTo>
                  <a:pt x="3068320" y="904240"/>
                  <a:pt x="3045460" y="1013460"/>
                  <a:pt x="3063240" y="1037590"/>
                </a:cubicBezTo>
                <a:cubicBezTo>
                  <a:pt x="3081020" y="1061720"/>
                  <a:pt x="3086100" y="1012190"/>
                  <a:pt x="3131820" y="1022350"/>
                </a:cubicBezTo>
                <a:cubicBezTo>
                  <a:pt x="3177540" y="1032510"/>
                  <a:pt x="3271520" y="1068070"/>
                  <a:pt x="3337560" y="1098550"/>
                </a:cubicBezTo>
                <a:cubicBezTo>
                  <a:pt x="3403600" y="1129030"/>
                  <a:pt x="3488690" y="1155700"/>
                  <a:pt x="3528060" y="1205230"/>
                </a:cubicBezTo>
                <a:cubicBezTo>
                  <a:pt x="3567430" y="1254760"/>
                  <a:pt x="3545840" y="1353820"/>
                  <a:pt x="3573780" y="1395730"/>
                </a:cubicBezTo>
                <a:cubicBezTo>
                  <a:pt x="3601720" y="1437640"/>
                  <a:pt x="3648710" y="1445260"/>
                  <a:pt x="3695700" y="1456690"/>
                </a:cubicBezTo>
                <a:cubicBezTo>
                  <a:pt x="3742690" y="1468120"/>
                  <a:pt x="3818890" y="1441450"/>
                  <a:pt x="3855720" y="1464310"/>
                </a:cubicBezTo>
                <a:cubicBezTo>
                  <a:pt x="3892550" y="1487170"/>
                  <a:pt x="3891280" y="1579880"/>
                  <a:pt x="3916680" y="1593850"/>
                </a:cubicBezTo>
                <a:cubicBezTo>
                  <a:pt x="3942080" y="1607820"/>
                  <a:pt x="3996690" y="1598930"/>
                  <a:pt x="4008120" y="1548130"/>
                </a:cubicBezTo>
                <a:cubicBezTo>
                  <a:pt x="4019550" y="1497330"/>
                  <a:pt x="3997960" y="1366520"/>
                  <a:pt x="3985260" y="1289050"/>
                </a:cubicBezTo>
                <a:cubicBezTo>
                  <a:pt x="3972560" y="1211580"/>
                  <a:pt x="3925570" y="1155700"/>
                  <a:pt x="3931920" y="1083310"/>
                </a:cubicBezTo>
                <a:cubicBezTo>
                  <a:pt x="3938270" y="1010920"/>
                  <a:pt x="3983990" y="916940"/>
                  <a:pt x="4023360" y="854710"/>
                </a:cubicBezTo>
                <a:cubicBezTo>
                  <a:pt x="4062730" y="792480"/>
                  <a:pt x="4113530" y="748030"/>
                  <a:pt x="4168140" y="709930"/>
                </a:cubicBezTo>
                <a:cubicBezTo>
                  <a:pt x="4222750" y="671830"/>
                  <a:pt x="4305300" y="648970"/>
                  <a:pt x="4351020" y="626110"/>
                </a:cubicBezTo>
                <a:cubicBezTo>
                  <a:pt x="4396740" y="603250"/>
                  <a:pt x="4446270" y="589280"/>
                  <a:pt x="4442460" y="572770"/>
                </a:cubicBezTo>
                <a:cubicBezTo>
                  <a:pt x="4438650" y="556260"/>
                  <a:pt x="4378960" y="533400"/>
                  <a:pt x="4328160" y="527050"/>
                </a:cubicBezTo>
                <a:cubicBezTo>
                  <a:pt x="4277360" y="520700"/>
                  <a:pt x="4171950" y="546100"/>
                  <a:pt x="4137660" y="534670"/>
                </a:cubicBezTo>
                <a:cubicBezTo>
                  <a:pt x="4103370" y="523240"/>
                  <a:pt x="4155440" y="469900"/>
                  <a:pt x="4122420" y="458470"/>
                </a:cubicBezTo>
                <a:cubicBezTo>
                  <a:pt x="4089400" y="447040"/>
                  <a:pt x="3990340" y="461010"/>
                  <a:pt x="3939540" y="466090"/>
                </a:cubicBezTo>
                <a:cubicBezTo>
                  <a:pt x="3888740" y="471170"/>
                  <a:pt x="3843020" y="497840"/>
                  <a:pt x="3817620" y="488950"/>
                </a:cubicBezTo>
                <a:cubicBezTo>
                  <a:pt x="3792220" y="480060"/>
                  <a:pt x="3774440" y="438150"/>
                  <a:pt x="3787140" y="412750"/>
                </a:cubicBezTo>
                <a:cubicBezTo>
                  <a:pt x="3799840" y="387350"/>
                  <a:pt x="3840480" y="354330"/>
                  <a:pt x="3893820" y="336550"/>
                </a:cubicBezTo>
                <a:cubicBezTo>
                  <a:pt x="3947160" y="318770"/>
                  <a:pt x="4058920" y="318770"/>
                  <a:pt x="4107180" y="306070"/>
                </a:cubicBezTo>
                <a:cubicBezTo>
                  <a:pt x="4155440" y="293370"/>
                  <a:pt x="4165600" y="283210"/>
                  <a:pt x="4183380" y="260350"/>
                </a:cubicBezTo>
                <a:cubicBezTo>
                  <a:pt x="4201160" y="237490"/>
                  <a:pt x="4197350" y="175260"/>
                  <a:pt x="4213860" y="168910"/>
                </a:cubicBezTo>
                <a:cubicBezTo>
                  <a:pt x="4230370" y="162560"/>
                  <a:pt x="4227830" y="229870"/>
                  <a:pt x="4282440" y="222250"/>
                </a:cubicBezTo>
                <a:cubicBezTo>
                  <a:pt x="4337050" y="214630"/>
                  <a:pt x="4484370" y="144780"/>
                  <a:pt x="4541520" y="123190"/>
                </a:cubicBezTo>
                <a:cubicBezTo>
                  <a:pt x="4598670" y="101600"/>
                  <a:pt x="4587240" y="93980"/>
                  <a:pt x="4625340" y="92710"/>
                </a:cubicBezTo>
                <a:cubicBezTo>
                  <a:pt x="4663440" y="91440"/>
                  <a:pt x="4712970" y="128270"/>
                  <a:pt x="4770120" y="115570"/>
                </a:cubicBezTo>
                <a:cubicBezTo>
                  <a:pt x="4827270" y="102870"/>
                  <a:pt x="4925060" y="33020"/>
                  <a:pt x="4968240" y="16510"/>
                </a:cubicBezTo>
                <a:cubicBezTo>
                  <a:pt x="5011420" y="0"/>
                  <a:pt x="5003800" y="6350"/>
                  <a:pt x="5029200" y="16510"/>
                </a:cubicBezTo>
                <a:cubicBezTo>
                  <a:pt x="5054600" y="26670"/>
                  <a:pt x="5093970" y="73660"/>
                  <a:pt x="5120640" y="77470"/>
                </a:cubicBezTo>
                <a:cubicBezTo>
                  <a:pt x="5147310" y="81280"/>
                  <a:pt x="5140960" y="40640"/>
                  <a:pt x="5189220" y="39370"/>
                </a:cubicBezTo>
                <a:cubicBezTo>
                  <a:pt x="5237480" y="38100"/>
                  <a:pt x="5354320" y="60960"/>
                  <a:pt x="5410200" y="69850"/>
                </a:cubicBezTo>
                <a:cubicBezTo>
                  <a:pt x="5466080" y="78740"/>
                  <a:pt x="5491480" y="73660"/>
                  <a:pt x="5524500" y="92710"/>
                </a:cubicBezTo>
                <a:cubicBezTo>
                  <a:pt x="5557520" y="111760"/>
                  <a:pt x="5566410" y="181610"/>
                  <a:pt x="5608320" y="184150"/>
                </a:cubicBezTo>
                <a:cubicBezTo>
                  <a:pt x="5650230" y="186690"/>
                  <a:pt x="5734050" y="135890"/>
                  <a:pt x="5775960" y="107950"/>
                </a:cubicBezTo>
                <a:cubicBezTo>
                  <a:pt x="5817870" y="80010"/>
                  <a:pt x="5806440" y="24130"/>
                  <a:pt x="5859780" y="16510"/>
                </a:cubicBezTo>
                <a:cubicBezTo>
                  <a:pt x="5913120" y="8890"/>
                  <a:pt x="6004560" y="35560"/>
                  <a:pt x="6096000" y="62230"/>
                </a:cubicBezTo>
              </a:path>
            </a:pathLst>
          </a:custGeom>
          <a:ln w="38100">
            <a:solidFill>
              <a:srgbClr val="00B05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41"/>
          <p:cNvSpPr txBox="1"/>
          <p:nvPr/>
        </p:nvSpPr>
        <p:spPr>
          <a:xfrm>
            <a:off x="3657600" y="609600"/>
            <a:ext cx="2667000" cy="707886"/>
          </a:xfrm>
          <a:prstGeom prst="rect">
            <a:avLst/>
          </a:prstGeom>
          <a:noFill/>
          <a:ln>
            <a:noFill/>
          </a:ln>
        </p:spPr>
        <p:txBody>
          <a:bodyPr wrap="square" rtlCol="0">
            <a:spAutoFit/>
          </a:bodyPr>
          <a:lstStyle/>
          <a:p>
            <a:r>
              <a:rPr lang="en-US" sz="4000" dirty="0" smtClean="0">
                <a:ln w="19050">
                  <a:solidFill>
                    <a:schemeClr val="tx1"/>
                  </a:solidFill>
                </a:ln>
                <a:solidFill>
                  <a:srgbClr val="00CC99"/>
                </a:solidFill>
              </a:rPr>
              <a:t>: 1764-1772</a:t>
            </a:r>
          </a:p>
        </p:txBody>
      </p:sp>
      <p:sp>
        <p:nvSpPr>
          <p:cNvPr id="12" name="5-Point Star 11"/>
          <p:cNvSpPr/>
          <p:nvPr/>
        </p:nvSpPr>
        <p:spPr>
          <a:xfrm>
            <a:off x="4572000" y="5257800"/>
            <a:ext cx="3810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2808075">
            <a:off x="3328359" y="4821502"/>
            <a:ext cx="1035296" cy="810571"/>
          </a:xfrm>
          <a:prstGeom prst="ellipse">
            <a:avLst/>
          </a:prstGeom>
          <a:solidFill>
            <a:srgbClr val="FF0000">
              <a:alpha val="6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20551952">
            <a:off x="2505910" y="4190853"/>
            <a:ext cx="1090260" cy="810571"/>
          </a:xfrm>
          <a:prstGeom prst="ellipse">
            <a:avLst/>
          </a:prstGeom>
          <a:solidFill>
            <a:srgbClr val="FF0000">
              <a:alpha val="6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2223898">
            <a:off x="2892795" y="4461214"/>
            <a:ext cx="723402" cy="991757"/>
          </a:xfrm>
          <a:prstGeom prst="ellipse">
            <a:avLst/>
          </a:prstGeom>
          <a:solidFill>
            <a:srgbClr val="FF0000">
              <a:alpha val="6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p:nvPr/>
        </p:nvGrpSpPr>
        <p:grpSpPr>
          <a:xfrm>
            <a:off x="0" y="1055955"/>
            <a:ext cx="8439836" cy="4201845"/>
            <a:chOff x="0" y="1055955"/>
            <a:chExt cx="8439836" cy="4201845"/>
          </a:xfrm>
        </p:grpSpPr>
        <p:sp useBgFill="1">
          <p:nvSpPr>
            <p:cNvPr id="18" name="TextBox 17"/>
            <p:cNvSpPr txBox="1"/>
            <p:nvPr/>
          </p:nvSpPr>
          <p:spPr>
            <a:xfrm>
              <a:off x="0" y="1295400"/>
              <a:ext cx="6528152" cy="584775"/>
            </a:xfrm>
            <a:prstGeom prst="rect">
              <a:avLst/>
            </a:prstGeom>
          </p:spPr>
          <p:txBody>
            <a:bodyPr wrap="square" rtlCol="0">
              <a:spAutoFit/>
            </a:bodyPr>
            <a:lstStyle/>
            <a:p>
              <a:r>
                <a:rPr lang="en-US" sz="3200" b="1" dirty="0" smtClean="0">
                  <a:solidFill>
                    <a:srgbClr val="009A72"/>
                  </a:solidFill>
                  <a:effectLst>
                    <a:outerShdw dist="50800" dir="7800000" algn="ctr" rotWithShape="0">
                      <a:schemeClr val="tx1"/>
                    </a:outerShdw>
                  </a:effectLst>
                  <a:latin typeface="Tempus Sans ITC" pitchFamily="82" charset="0"/>
                </a:rPr>
                <a:t> Where do they come from?</a:t>
              </a:r>
              <a:endParaRPr lang="en-US" sz="3200" b="1" dirty="0">
                <a:solidFill>
                  <a:srgbClr val="009A72"/>
                </a:solidFill>
                <a:effectLst>
                  <a:outerShdw dist="50800" dir="7800000" algn="ctr" rotWithShape="0">
                    <a:schemeClr val="tx1"/>
                  </a:outerShdw>
                </a:effectLst>
                <a:latin typeface="Tempus Sans ITC" pitchFamily="82" charset="0"/>
              </a:endParaRPr>
            </a:p>
          </p:txBody>
        </p:sp>
        <p:pic>
          <p:nvPicPr>
            <p:cNvPr id="15" name="Picture 2" descr="https://www.louisiana101.com/i-bour.gif"/>
            <p:cNvPicPr>
              <a:picLocks noChangeAspect="1" noChangeArrowheads="1"/>
            </p:cNvPicPr>
            <p:nvPr/>
          </p:nvPicPr>
          <p:blipFill>
            <a:blip r:embed="rId3"/>
            <a:srcRect r="9226" b="4335"/>
            <a:stretch>
              <a:fillRect/>
            </a:stretch>
          </p:blipFill>
          <p:spPr bwMode="auto">
            <a:xfrm rot="1515928">
              <a:off x="6421823" y="1055955"/>
              <a:ext cx="2018013" cy="1264933"/>
            </a:xfrm>
            <a:prstGeom prst="rect">
              <a:avLst/>
            </a:prstGeom>
            <a:noFill/>
          </p:spPr>
        </p:pic>
        <p:sp useBgFill="1">
          <p:nvSpPr>
            <p:cNvPr id="19" name="TextBox 18"/>
            <p:cNvSpPr txBox="1"/>
            <p:nvPr/>
          </p:nvSpPr>
          <p:spPr>
            <a:xfrm>
              <a:off x="0" y="1828800"/>
              <a:ext cx="3886200" cy="523220"/>
            </a:xfrm>
            <a:prstGeom prst="rect">
              <a:avLst/>
            </a:prstGeom>
          </p:spPr>
          <p:txBody>
            <a:bodyPr wrap="square" rtlCol="0">
              <a:spAutoFit/>
            </a:bodyPr>
            <a:lstStyle/>
            <a:p>
              <a:r>
                <a:rPr lang="en-US" sz="2800" b="1" dirty="0" smtClean="0">
                  <a:solidFill>
                    <a:srgbClr val="009A72"/>
                  </a:solidFill>
                  <a:effectLst>
                    <a:outerShdw dist="50800" dir="7800000" algn="ctr" rotWithShape="0">
                      <a:schemeClr val="tx1"/>
                    </a:outerShdw>
                  </a:effectLst>
                  <a:latin typeface="Tempus Sans ITC" pitchFamily="82" charset="0"/>
                </a:rPr>
                <a:t>    1764: Nova Scotia</a:t>
              </a:r>
              <a:endParaRPr lang="en-US" sz="2800" b="1" dirty="0">
                <a:solidFill>
                  <a:srgbClr val="009A72"/>
                </a:solidFill>
                <a:effectLst>
                  <a:outerShdw dist="50800" dir="7800000" algn="ctr" rotWithShape="0">
                    <a:schemeClr val="tx1"/>
                  </a:outerShdw>
                </a:effectLst>
                <a:latin typeface="Tempus Sans ITC" pitchFamily="82" charset="0"/>
              </a:endParaRPr>
            </a:p>
          </p:txBody>
        </p:sp>
        <p:sp useBgFill="1">
          <p:nvSpPr>
            <p:cNvPr id="20" name="TextBox 19"/>
            <p:cNvSpPr txBox="1"/>
            <p:nvPr/>
          </p:nvSpPr>
          <p:spPr>
            <a:xfrm>
              <a:off x="0" y="2286000"/>
              <a:ext cx="3886200" cy="523220"/>
            </a:xfrm>
            <a:prstGeom prst="rect">
              <a:avLst/>
            </a:prstGeom>
          </p:spPr>
          <p:txBody>
            <a:bodyPr wrap="square" rtlCol="0">
              <a:spAutoFit/>
            </a:bodyPr>
            <a:lstStyle/>
            <a:p>
              <a:r>
                <a:rPr lang="en-US" sz="2800" b="1" dirty="0" smtClean="0">
                  <a:solidFill>
                    <a:srgbClr val="009A72"/>
                  </a:solidFill>
                  <a:effectLst>
                    <a:outerShdw dist="50800" dir="7800000" algn="ctr" rotWithShape="0">
                      <a:schemeClr val="tx1"/>
                    </a:outerShdw>
                  </a:effectLst>
                  <a:latin typeface="Tempus Sans ITC" pitchFamily="82" charset="0"/>
                </a:rPr>
                <a:t>    1767: British Colonies</a:t>
              </a:r>
              <a:endParaRPr lang="en-US" sz="2800" b="1" dirty="0">
                <a:solidFill>
                  <a:srgbClr val="009A72"/>
                </a:solidFill>
                <a:effectLst>
                  <a:outerShdw dist="50800" dir="7800000" algn="ctr" rotWithShape="0">
                    <a:schemeClr val="tx1"/>
                  </a:outerShdw>
                </a:effectLst>
                <a:latin typeface="Tempus Sans ITC" pitchFamily="82" charset="0"/>
              </a:endParaRPr>
            </a:p>
          </p:txBody>
        </p:sp>
        <p:sp useBgFill="1">
          <p:nvSpPr>
            <p:cNvPr id="21" name="TextBox 20"/>
            <p:cNvSpPr txBox="1"/>
            <p:nvPr/>
          </p:nvSpPr>
          <p:spPr>
            <a:xfrm>
              <a:off x="0" y="2779776"/>
              <a:ext cx="3886200" cy="523220"/>
            </a:xfrm>
            <a:prstGeom prst="rect">
              <a:avLst/>
            </a:prstGeom>
          </p:spPr>
          <p:txBody>
            <a:bodyPr wrap="square" rtlCol="0">
              <a:spAutoFit/>
            </a:bodyPr>
            <a:lstStyle/>
            <a:p>
              <a:r>
                <a:rPr lang="en-US" sz="2800" b="1" dirty="0" smtClean="0">
                  <a:solidFill>
                    <a:srgbClr val="009A72"/>
                  </a:solidFill>
                  <a:effectLst>
                    <a:outerShdw dist="50800" dir="7800000" algn="ctr" rotWithShape="0">
                      <a:schemeClr val="tx1"/>
                    </a:outerShdw>
                  </a:effectLst>
                  <a:latin typeface="Tempus Sans ITC" pitchFamily="82" charset="0"/>
                </a:rPr>
                <a:t>    1771: Saint </a:t>
              </a:r>
              <a:r>
                <a:rPr lang="en-US" sz="2800" b="1" dirty="0" err="1" smtClean="0">
                  <a:solidFill>
                    <a:srgbClr val="009A72"/>
                  </a:solidFill>
                  <a:effectLst>
                    <a:outerShdw dist="50800" dir="7800000" algn="ctr" rotWithShape="0">
                      <a:schemeClr val="tx1"/>
                    </a:outerShdw>
                  </a:effectLst>
                  <a:latin typeface="Tempus Sans ITC" pitchFamily="82" charset="0"/>
                </a:rPr>
                <a:t>Domingue</a:t>
              </a:r>
              <a:endParaRPr lang="en-US" sz="2800" b="1" dirty="0">
                <a:solidFill>
                  <a:srgbClr val="009A72"/>
                </a:solidFill>
                <a:effectLst>
                  <a:outerShdw dist="50800" dir="7800000" algn="ctr" rotWithShape="0">
                    <a:schemeClr val="tx1"/>
                  </a:outerShdw>
                </a:effectLst>
                <a:latin typeface="Tempus Sans ITC" pitchFamily="82" charset="0"/>
              </a:endParaRPr>
            </a:p>
          </p:txBody>
        </p:sp>
        <p:sp>
          <p:nvSpPr>
            <p:cNvPr id="25" name="TextBox 24"/>
            <p:cNvSpPr txBox="1"/>
            <p:nvPr/>
          </p:nvSpPr>
          <p:spPr>
            <a:xfrm>
              <a:off x="527798" y="4796135"/>
              <a:ext cx="2444002" cy="461665"/>
            </a:xfrm>
            <a:prstGeom prst="rect">
              <a:avLst/>
            </a:prstGeom>
            <a:noFill/>
          </p:spPr>
          <p:txBody>
            <a:bodyPr wrap="none" rtlCol="0">
              <a:spAutoFit/>
            </a:bodyPr>
            <a:lstStyle/>
            <a:p>
              <a:r>
                <a:rPr lang="en-US" sz="2400" b="1" dirty="0" err="1" smtClean="0">
                  <a:solidFill>
                    <a:srgbClr val="FF0000"/>
                  </a:solidFill>
                  <a:effectLst>
                    <a:outerShdw dist="50800" dir="7200000" algn="ctr" rotWithShape="0">
                      <a:schemeClr val="tx1"/>
                    </a:outerShdw>
                  </a:effectLst>
                </a:rPr>
                <a:t>Attakapas</a:t>
              </a:r>
              <a:r>
                <a:rPr lang="en-US" sz="2400" b="1" dirty="0" smtClean="0">
                  <a:solidFill>
                    <a:srgbClr val="FF0000"/>
                  </a:solidFill>
                  <a:effectLst>
                    <a:outerShdw dist="50800" dir="7200000" algn="ctr" rotWithShape="0">
                      <a:schemeClr val="tx1"/>
                    </a:outerShdw>
                  </a:effectLst>
                </a:rPr>
                <a:t> District</a:t>
              </a:r>
              <a:endParaRPr lang="en-US" sz="2400" b="1" dirty="0">
                <a:solidFill>
                  <a:srgbClr val="FF0000"/>
                </a:solidFill>
                <a:effectLst>
                  <a:outerShdw dist="50800" dir="7200000" algn="ctr" rotWithShape="0">
                    <a:schemeClr val="tx1"/>
                  </a:outerShdw>
                </a:effectLst>
              </a:endParaRPr>
            </a:p>
          </p:txBody>
        </p:sp>
        <p:sp>
          <p:nvSpPr>
            <p:cNvPr id="26" name="TextBox 25"/>
            <p:cNvSpPr txBox="1"/>
            <p:nvPr/>
          </p:nvSpPr>
          <p:spPr>
            <a:xfrm>
              <a:off x="391645" y="4110335"/>
              <a:ext cx="2503955" cy="461665"/>
            </a:xfrm>
            <a:prstGeom prst="rect">
              <a:avLst/>
            </a:prstGeom>
            <a:noFill/>
          </p:spPr>
          <p:txBody>
            <a:bodyPr wrap="none" rtlCol="0">
              <a:spAutoFit/>
            </a:bodyPr>
            <a:lstStyle/>
            <a:p>
              <a:r>
                <a:rPr lang="en-US" sz="2400" b="1" dirty="0" smtClean="0">
                  <a:solidFill>
                    <a:srgbClr val="FF0000"/>
                  </a:solidFill>
                  <a:effectLst>
                    <a:outerShdw dist="50800" dir="7200000" algn="ctr" rotWithShape="0">
                      <a:schemeClr val="tx1"/>
                    </a:outerShdw>
                  </a:effectLst>
                </a:rPr>
                <a:t>Opelousas District</a:t>
              </a:r>
              <a:endParaRPr lang="en-US" sz="2400" b="1" dirty="0">
                <a:solidFill>
                  <a:srgbClr val="FF0000"/>
                </a:solidFill>
                <a:effectLst>
                  <a:outerShdw dist="50800" dir="7200000" algn="ctr" rotWithShape="0">
                    <a:schemeClr val="tx1"/>
                  </a:outerShdw>
                </a:effectLst>
              </a:endParaRPr>
            </a:p>
          </p:txBody>
        </p:sp>
      </p:grpSp>
      <p:pic>
        <p:nvPicPr>
          <p:cNvPr id="40" name="Picture 2" descr="https://www.acadianmemorial.org/images/the-mural-default.jpg"/>
          <p:cNvPicPr>
            <a:picLocks noChangeAspect="1" noChangeArrowheads="1"/>
          </p:cNvPicPr>
          <p:nvPr/>
        </p:nvPicPr>
        <p:blipFill>
          <a:blip r:embed="rId4"/>
          <a:srcRect/>
          <a:stretch>
            <a:fillRect/>
          </a:stretch>
        </p:blipFill>
        <p:spPr bwMode="auto">
          <a:xfrm>
            <a:off x="0" y="1219200"/>
            <a:ext cx="14104943" cy="5638800"/>
          </a:xfrm>
          <a:prstGeom prst="rect">
            <a:avLst/>
          </a:prstGeom>
          <a:noFill/>
        </p:spPr>
      </p:pic>
      <p:sp useBgFill="1">
        <p:nvSpPr>
          <p:cNvPr id="45" name="TextBox 44"/>
          <p:cNvSpPr txBox="1"/>
          <p:nvPr/>
        </p:nvSpPr>
        <p:spPr>
          <a:xfrm>
            <a:off x="0" y="6273225"/>
            <a:ext cx="9144000" cy="584775"/>
          </a:xfrm>
          <a:prstGeom prst="rect">
            <a:avLst/>
          </a:prstGeom>
        </p:spPr>
        <p:txBody>
          <a:bodyPr wrap="square" rtlCol="0">
            <a:spAutoFit/>
          </a:bodyPr>
          <a:lstStyle/>
          <a:p>
            <a:pPr algn="ctr"/>
            <a:r>
              <a:rPr lang="en-US" sz="3200" b="1" dirty="0" smtClean="0">
                <a:solidFill>
                  <a:srgbClr val="009A72"/>
                </a:solidFill>
                <a:effectLst>
                  <a:outerShdw dist="50800" dir="7800000" algn="ctr" rotWithShape="0">
                    <a:schemeClr val="tx1"/>
                  </a:outerShdw>
                </a:effectLst>
                <a:latin typeface="Tempus Sans ITC" pitchFamily="82" charset="0"/>
              </a:rPr>
              <a:t> together in south Louisiana, how will they live?</a:t>
            </a:r>
            <a:endParaRPr lang="en-US" sz="3200" b="1" dirty="0">
              <a:solidFill>
                <a:srgbClr val="009A72"/>
              </a:solidFill>
              <a:effectLst>
                <a:outerShdw dist="50800" dir="7800000" algn="ctr" rotWithShape="0">
                  <a:schemeClr val="tx1"/>
                </a:outerShdw>
              </a:effectLst>
              <a:latin typeface="Tempus Sans ITC" pitchFamily="82" charset="0"/>
            </a:endParaRPr>
          </a:p>
        </p:txBody>
      </p:sp>
      <p:sp>
        <p:nvSpPr>
          <p:cNvPr id="46" name="TextBox 45"/>
          <p:cNvSpPr txBox="1"/>
          <p:nvPr/>
        </p:nvSpPr>
        <p:spPr>
          <a:xfrm>
            <a:off x="0" y="2797314"/>
            <a:ext cx="3429000" cy="707886"/>
          </a:xfrm>
          <a:prstGeom prst="rect">
            <a:avLst/>
          </a:prstGeom>
          <a:solidFill>
            <a:schemeClr val="accent1">
              <a:lumMod val="20000"/>
              <a:lumOff val="80000"/>
              <a:alpha val="66000"/>
            </a:schemeClr>
          </a:solidFill>
        </p:spPr>
        <p:txBody>
          <a:bodyPr wrap="square" rtlCol="0">
            <a:spAutoFit/>
          </a:bodyPr>
          <a:lstStyle/>
          <a:p>
            <a:r>
              <a:rPr lang="en-US" sz="4000" b="1" dirty="0" smtClean="0"/>
              <a:t>NEXT WEEK . . . </a:t>
            </a:r>
          </a:p>
        </p:txBody>
      </p:sp>
      <p:sp>
        <p:nvSpPr>
          <p:cNvPr id="47" name="TextBox 46"/>
          <p:cNvSpPr txBox="1"/>
          <p:nvPr/>
        </p:nvSpPr>
        <p:spPr>
          <a:xfrm>
            <a:off x="3962400" y="3581400"/>
            <a:ext cx="4343400" cy="707886"/>
          </a:xfrm>
          <a:prstGeom prst="rect">
            <a:avLst/>
          </a:prstGeom>
          <a:solidFill>
            <a:schemeClr val="accent1">
              <a:lumMod val="20000"/>
              <a:lumOff val="80000"/>
              <a:alpha val="66000"/>
            </a:schemeClr>
          </a:solidFill>
        </p:spPr>
        <p:txBody>
          <a:bodyPr wrap="square" rtlCol="0">
            <a:spAutoFit/>
          </a:bodyPr>
          <a:lstStyle/>
          <a:p>
            <a:r>
              <a:rPr lang="en-US" sz="4000" b="1" dirty="0" smtClean="0"/>
              <a:t>Cajuns of </a:t>
            </a:r>
            <a:r>
              <a:rPr lang="en-US" sz="4000" b="1" dirty="0" err="1" smtClean="0"/>
              <a:t>Acadiana</a:t>
            </a:r>
            <a:endParaRPr lang="en-US" sz="40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6"/>
                                        </p:tgtEl>
                                      </p:cBhvr>
                                    </p:animEffect>
                                    <p:set>
                                      <p:cBhvr>
                                        <p:cTn id="7" dur="1" fill="hold">
                                          <p:stCondLst>
                                            <p:cond delay="999"/>
                                          </p:stCondLst>
                                        </p:cTn>
                                        <p:tgtEl>
                                          <p:spTgt spid="3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1000"/>
                                        <p:tgtEl>
                                          <p:spTgt spid="40"/>
                                        </p:tgtEl>
                                      </p:cBhvr>
                                    </p:animEffect>
                                  </p:childTnLst>
                                </p:cTn>
                              </p:par>
                              <p:par>
                                <p:cTn id="11" presetID="35" presetClass="path" presetSubtype="0" accel="50000" decel="50000" fill="hold" nodeType="withEffect">
                                  <p:stCondLst>
                                    <p:cond delay="1000"/>
                                  </p:stCondLst>
                                  <p:childTnLst>
                                    <p:animMotion origin="layout" path="M 2.77778E-6 1.11111E-6 L -0.52118 1.11111E-6 " pathEditMode="relative" rAng="0" ptsTypes="AA">
                                      <p:cBhvr>
                                        <p:cTn id="12" dur="7000" fill="hold"/>
                                        <p:tgtEl>
                                          <p:spTgt spid="40"/>
                                        </p:tgtEl>
                                        <p:attrNameLst>
                                          <p:attrName>ppt_x</p:attrName>
                                          <p:attrName>ppt_y</p:attrName>
                                        </p:attrNameLst>
                                      </p:cBhvr>
                                      <p:rCtr x="-261" y="0"/>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10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mph" presetSubtype="0" fill="hold" nodeType="clickEffect">
                                  <p:stCondLst>
                                    <p:cond delay="0"/>
                                  </p:stCondLst>
                                  <p:childTnLst>
                                    <p:animScale>
                                      <p:cBhvr>
                                        <p:cTn id="21" dur="1000" fill="hold"/>
                                        <p:tgtEl>
                                          <p:spTgt spid="40"/>
                                        </p:tgtEl>
                                      </p:cBhvr>
                                      <p:by x="40000" y="40000"/>
                                    </p:animScale>
                                  </p:childTnLst>
                                </p:cTn>
                              </p:par>
                              <p:par>
                                <p:cTn id="22" presetID="64" presetClass="path" presetSubtype="0" decel="50000" fill="hold" nodeType="withEffect">
                                  <p:stCondLst>
                                    <p:cond delay="0"/>
                                  </p:stCondLst>
                                  <p:childTnLst>
                                    <p:animMotion origin="layout" path="M -0.52118 1.11111E-6 L -0.08785 -0.23333 " pathEditMode="relative" rAng="0" ptsTypes="AA">
                                      <p:cBhvr>
                                        <p:cTn id="23" dur="1000" fill="hold"/>
                                        <p:tgtEl>
                                          <p:spTgt spid="40"/>
                                        </p:tgtEl>
                                        <p:attrNameLst>
                                          <p:attrName>ppt_x</p:attrName>
                                          <p:attrName>ppt_y</p:attrName>
                                        </p:attrNameLst>
                                      </p:cBhvr>
                                      <p:rCtr x="217" y="-117"/>
                                    </p:animMotion>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left)">
                                      <p:cBhvr>
                                        <p:cTn id="27" dur="1000"/>
                                        <p:tgtEl>
                                          <p:spTgt spid="46"/>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left)">
                                      <p:cBhvr>
                                        <p:cTn id="31"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6" name="Picture 4" descr="Image result for attakapas district"/>
          <p:cNvPicPr>
            <a:picLocks noChangeAspect="1" noChangeArrowheads="1"/>
          </p:cNvPicPr>
          <p:nvPr/>
        </p:nvPicPr>
        <p:blipFill>
          <a:blip r:embed="rId2"/>
          <a:srcRect/>
          <a:stretch>
            <a:fillRect/>
          </a:stretch>
        </p:blipFill>
        <p:spPr bwMode="auto">
          <a:xfrm>
            <a:off x="160283" y="1371600"/>
            <a:ext cx="8954811" cy="5486400"/>
          </a:xfrm>
          <a:prstGeom prst="rect">
            <a:avLst/>
          </a:prstGeom>
          <a:noFill/>
        </p:spPr>
      </p:pic>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31393209"/>
          </a:xfrm>
          <a:prstGeom prst="rect">
            <a:avLst/>
          </a:prstGeom>
        </p:spPr>
        <p:txBody>
          <a:bodyPr wrap="square">
            <a:spAutoFit/>
          </a:bodyPr>
          <a:lstStyle/>
          <a:p>
            <a:r>
              <a:rPr lang="en-US" dirty="0" smtClean="0">
                <a:hlinkClick r:id="rId2"/>
              </a:rPr>
              <a:t>https://3.bp.blogspot.com</a:t>
            </a:r>
            <a:endParaRPr lang="en-US" dirty="0" smtClean="0"/>
          </a:p>
          <a:p>
            <a:r>
              <a:rPr lang="en-US" dirty="0" smtClean="0"/>
              <a:t>18 Century Opelousas Region - 1701- 1800 </a:t>
            </a:r>
          </a:p>
          <a:p>
            <a:r>
              <a:rPr lang="en-US" dirty="0" smtClean="0"/>
              <a:t>	Opelousas takes its name from the Native American tribe </a:t>
            </a:r>
            <a:r>
              <a:rPr lang="en-US" dirty="0" err="1" smtClean="0"/>
              <a:t>Appalousa</a:t>
            </a:r>
            <a:r>
              <a:rPr lang="en-US" dirty="0" smtClean="0"/>
              <a:t>, who had occupied the area before European contact. In 1719, the French sent the first military to the Territory, when Ensign Nicolas Chauvin de la </a:t>
            </a:r>
            <a:r>
              <a:rPr lang="en-US" dirty="0" err="1" smtClean="0"/>
              <a:t>Frénière</a:t>
            </a:r>
            <a:r>
              <a:rPr lang="en-US" dirty="0" smtClean="0"/>
              <a:t> and two others were sent to patrol the area.   </a:t>
            </a:r>
          </a:p>
          <a:p>
            <a:endParaRPr lang="en-US" dirty="0" smtClean="0"/>
          </a:p>
          <a:p>
            <a:r>
              <a:rPr lang="en-US" dirty="0" err="1" smtClean="0"/>
              <a:t>Poste</a:t>
            </a:r>
            <a:r>
              <a:rPr lang="en-US" dirty="0" smtClean="0"/>
              <a:t> des Opelousas - 1720</a:t>
            </a:r>
          </a:p>
          <a:p>
            <a:r>
              <a:rPr lang="en-US" dirty="0" smtClean="0"/>
              <a:t>	In 1720 the French colonial government established the </a:t>
            </a:r>
            <a:r>
              <a:rPr lang="en-US" dirty="0" err="1" smtClean="0"/>
              <a:t>Poste</a:t>
            </a:r>
            <a:r>
              <a:rPr lang="en-US" dirty="0" smtClean="0"/>
              <a:t> des Opelousas near the headwaters of </a:t>
            </a:r>
            <a:r>
              <a:rPr lang="en-US" dirty="0" err="1" smtClean="0"/>
              <a:t>Teche</a:t>
            </a:r>
            <a:r>
              <a:rPr lang="en-US" dirty="0" smtClean="0"/>
              <a:t> as a major trading organization for the developing area. The French encouraged immigration to Opelousas Post. as they were interested in the vast prairie region west of the Atchafalaya Basin. </a:t>
            </a:r>
          </a:p>
          <a:p>
            <a:r>
              <a:rPr lang="en-US" dirty="0" smtClean="0"/>
              <a:t>	By the early 1730s, French Courier du Bois were exploring the prairie region west of the Atchafalaya Basin to study the possibility of establishing a strategic trading point in the area to counter the Spanish presence to the west.  </a:t>
            </a:r>
          </a:p>
          <a:p>
            <a:r>
              <a:rPr lang="en-US" dirty="0" smtClean="0"/>
              <a:t>	By 1738 French traders were dealing regularly" with Indians of the region.</a:t>
            </a:r>
          </a:p>
          <a:p>
            <a:r>
              <a:rPr lang="en-US" dirty="0" smtClean="0"/>
              <a:t>In December 1738, two French entrepreneurs, Jean-Joseph Le </a:t>
            </a:r>
            <a:r>
              <a:rPr lang="en-US" dirty="0" err="1" smtClean="0"/>
              <a:t>Kintrek</a:t>
            </a:r>
            <a:r>
              <a:rPr lang="en-US" dirty="0" smtClean="0"/>
              <a:t> </a:t>
            </a:r>
            <a:r>
              <a:rPr lang="en-US" dirty="0" err="1" smtClean="0"/>
              <a:t>dit</a:t>
            </a:r>
            <a:r>
              <a:rPr lang="en-US" dirty="0" smtClean="0"/>
              <a:t> </a:t>
            </a:r>
            <a:r>
              <a:rPr lang="en-US" dirty="0" err="1" smtClean="0"/>
              <a:t>Dupont</a:t>
            </a:r>
            <a:r>
              <a:rPr lang="en-US" dirty="0" smtClean="0"/>
              <a:t>, a former jailer at New Orleans, and Joseph </a:t>
            </a:r>
            <a:r>
              <a:rPr lang="en-US" dirty="0" err="1" smtClean="0"/>
              <a:t>Blanpain</a:t>
            </a:r>
            <a:r>
              <a:rPr lang="en-US" dirty="0" smtClean="0"/>
              <a:t>, established a partnership that created an Indian trading venture in the area, which lasted until 1744.  Le </a:t>
            </a:r>
            <a:r>
              <a:rPr lang="en-US" dirty="0" err="1" smtClean="0"/>
              <a:t>Kintrek</a:t>
            </a:r>
            <a:r>
              <a:rPr lang="en-US" dirty="0" smtClean="0"/>
              <a:t> is "the first European settler in the Opelousas post."  </a:t>
            </a:r>
          </a:p>
          <a:p>
            <a:r>
              <a:rPr lang="en-US" dirty="0" smtClean="0"/>
              <a:t>	The Indian trade proved to be profitable, and other traders followed, including André </a:t>
            </a:r>
            <a:r>
              <a:rPr lang="en-US" dirty="0" err="1" smtClean="0"/>
              <a:t>Massé</a:t>
            </a:r>
            <a:r>
              <a:rPr lang="en-US" dirty="0" smtClean="0"/>
              <a:t> and Jacques-Guillaume </a:t>
            </a:r>
            <a:r>
              <a:rPr lang="en-US" dirty="0" err="1" smtClean="0"/>
              <a:t>Courtableau</a:t>
            </a:r>
            <a:r>
              <a:rPr lang="en-US" dirty="0" smtClean="0"/>
              <a:t>, Le </a:t>
            </a:r>
            <a:r>
              <a:rPr lang="en-US" dirty="0" err="1" smtClean="0"/>
              <a:t>Kintrek's</a:t>
            </a:r>
            <a:r>
              <a:rPr lang="en-US" dirty="0" smtClean="0"/>
              <a:t> son-in-law. Both of which established cattle ranches along the Bayou </a:t>
            </a:r>
            <a:r>
              <a:rPr lang="en-US" dirty="0" err="1" smtClean="0"/>
              <a:t>Teche</a:t>
            </a:r>
            <a:r>
              <a:rPr lang="en-US" dirty="0" smtClean="0"/>
              <a:t>, where an off chute of the Bayou </a:t>
            </a:r>
            <a:r>
              <a:rPr lang="en-US" dirty="0" err="1" smtClean="0"/>
              <a:t>Teche</a:t>
            </a:r>
            <a:r>
              <a:rPr lang="en-US" dirty="0" smtClean="0"/>
              <a:t> flowed to the Atchafalaya River. The stream between became known as Bayou </a:t>
            </a:r>
            <a:r>
              <a:rPr lang="en-US" dirty="0" err="1" smtClean="0"/>
              <a:t>Courtableau</a:t>
            </a:r>
            <a:r>
              <a:rPr lang="en-US" dirty="0" smtClean="0"/>
              <a:t>, after Jacques-Guillaume </a:t>
            </a:r>
            <a:r>
              <a:rPr lang="en-US" dirty="0" err="1" smtClean="0"/>
              <a:t>Courtableau</a:t>
            </a:r>
            <a:r>
              <a:rPr lang="en-US" dirty="0" smtClean="0"/>
              <a:t>.</a:t>
            </a:r>
          </a:p>
          <a:p>
            <a:endParaRPr lang="en-US" dirty="0" smtClean="0"/>
          </a:p>
          <a:p>
            <a:r>
              <a:rPr lang="en-US" dirty="0" smtClean="0"/>
              <a:t>Le </a:t>
            </a:r>
            <a:r>
              <a:rPr lang="en-US" dirty="0" err="1" smtClean="0"/>
              <a:t>Poste</a:t>
            </a:r>
            <a:r>
              <a:rPr lang="en-US" dirty="0" smtClean="0"/>
              <a:t> Des </a:t>
            </a:r>
            <a:r>
              <a:rPr lang="en-US" dirty="0" err="1" smtClean="0"/>
              <a:t>Attkapas</a:t>
            </a:r>
            <a:r>
              <a:rPr lang="en-US" dirty="0" smtClean="0"/>
              <a:t>  À La </a:t>
            </a:r>
            <a:r>
              <a:rPr lang="en-US" dirty="0" err="1" smtClean="0"/>
              <a:t>Louisiane</a:t>
            </a:r>
            <a:r>
              <a:rPr lang="en-US" dirty="0" smtClean="0"/>
              <a:t> 1763</a:t>
            </a:r>
          </a:p>
          <a:p>
            <a:r>
              <a:rPr lang="en-US" dirty="0" smtClean="0"/>
              <a:t>	The Opelousas post was so successful that the French officially established the </a:t>
            </a:r>
            <a:r>
              <a:rPr lang="en-US" dirty="0" err="1" smtClean="0"/>
              <a:t>Attakapas</a:t>
            </a:r>
            <a:r>
              <a:rPr lang="en-US" dirty="0" smtClean="0"/>
              <a:t> District (St </a:t>
            </a:r>
            <a:r>
              <a:rPr lang="en-US" dirty="0" err="1" smtClean="0"/>
              <a:t>Martinville</a:t>
            </a:r>
            <a:r>
              <a:rPr lang="en-US" dirty="0" smtClean="0"/>
              <a:t>) to control trade in the lower </a:t>
            </a:r>
            <a:r>
              <a:rPr lang="en-US" dirty="0" err="1" smtClean="0"/>
              <a:t>Teche</a:t>
            </a:r>
            <a:r>
              <a:rPr lang="en-US" dirty="0" smtClean="0"/>
              <a:t> area and to expand the trade with the Indians of the open prairies area. </a:t>
            </a:r>
          </a:p>
          <a:p>
            <a:r>
              <a:rPr lang="en-US" dirty="0" smtClean="0"/>
              <a:t>	The official “</a:t>
            </a:r>
            <a:r>
              <a:rPr lang="en-US" dirty="0" err="1" smtClean="0"/>
              <a:t>Poste</a:t>
            </a:r>
            <a:r>
              <a:rPr lang="en-US" dirty="0" smtClean="0"/>
              <a:t> des </a:t>
            </a:r>
            <a:r>
              <a:rPr lang="en-US" dirty="0" err="1" smtClean="0"/>
              <a:t>Attakapas</a:t>
            </a:r>
            <a:r>
              <a:rPr lang="en-US" dirty="0" smtClean="0"/>
              <a:t> (St. </a:t>
            </a:r>
            <a:r>
              <a:rPr lang="en-US" dirty="0" err="1" smtClean="0"/>
              <a:t>Martinville</a:t>
            </a:r>
            <a:r>
              <a:rPr lang="en-US" dirty="0" smtClean="0"/>
              <a:t>), located thirty miles below Opelousas, was established in 1763, though like the Opelousas settlement, the </a:t>
            </a:r>
            <a:r>
              <a:rPr lang="en-US" dirty="0" err="1" smtClean="0"/>
              <a:t>Attakapas</a:t>
            </a:r>
            <a:r>
              <a:rPr lang="en-US" dirty="0" smtClean="0"/>
              <a:t> had resident settlers that dated from an earlier time.</a:t>
            </a:r>
          </a:p>
          <a:p>
            <a:endParaRPr lang="en-US" dirty="0" smtClean="0"/>
          </a:p>
          <a:p>
            <a:r>
              <a:rPr lang="en-US" b="1" dirty="0" smtClean="0"/>
              <a:t>A Vacherie </a:t>
            </a:r>
            <a:endParaRPr lang="en-US" dirty="0" smtClean="0"/>
          </a:p>
          <a:p>
            <a:r>
              <a:rPr lang="en-US" b="1" dirty="0" smtClean="0"/>
              <a:t>	</a:t>
            </a:r>
            <a:r>
              <a:rPr lang="en-US" dirty="0" smtClean="0"/>
              <a:t>From the French word, </a:t>
            </a:r>
            <a:r>
              <a:rPr lang="en-US" dirty="0" err="1" smtClean="0"/>
              <a:t>Vache</a:t>
            </a:r>
            <a:r>
              <a:rPr lang="en-US" dirty="0" smtClean="0"/>
              <a:t> for Cow, a Vacherie is a Cajun French term for cattle fields.   Cattle were brought to the New World by the Spanish soon after 1492. The term black cattle appears several times in descriptions of the cattle on the </a:t>
            </a:r>
            <a:r>
              <a:rPr lang="en-US" dirty="0" err="1" smtClean="0"/>
              <a:t>Teche</a:t>
            </a:r>
            <a:r>
              <a:rPr lang="en-US" dirty="0" smtClean="0"/>
              <a:t>, it is an archaic term of that time, and it refers to range cattle, i.e. free roaming,  not to beasts of a certain color. </a:t>
            </a:r>
          </a:p>
          <a:p>
            <a:r>
              <a:rPr lang="en-US" dirty="0" smtClean="0"/>
              <a:t>	The cattle of the </a:t>
            </a:r>
            <a:r>
              <a:rPr lang="en-US" dirty="0" err="1" smtClean="0"/>
              <a:t>Teche</a:t>
            </a:r>
            <a:r>
              <a:rPr lang="en-US" dirty="0" smtClean="0"/>
              <a:t> Vacherie’s were longhorns which were about half-wild, easily adaptable to almost any climate and native grasses. These cattle differed from those in the old world, their long horns which are generally about two and a half feet long, with their long shanks and feet, when seen from a distance, they look more like deer than like cows and oxen their usual red-brown color add to the illusion.</a:t>
            </a:r>
          </a:p>
          <a:p>
            <a:r>
              <a:rPr lang="en-US" dirty="0" smtClean="0"/>
              <a:t>	The high alluvial ridges of the Bayou </a:t>
            </a:r>
            <a:r>
              <a:rPr lang="en-US" dirty="0" err="1" smtClean="0"/>
              <a:t>Teche</a:t>
            </a:r>
            <a:r>
              <a:rPr lang="en-US" dirty="0" smtClean="0"/>
              <a:t>, seasonal flooded meadows between the ridges and bluffs on the west side of the </a:t>
            </a:r>
            <a:r>
              <a:rPr lang="en-US" dirty="0" err="1" smtClean="0"/>
              <a:t>Teche</a:t>
            </a:r>
            <a:r>
              <a:rPr lang="en-US" dirty="0" smtClean="0"/>
              <a:t> provided a natural range for raising livestock.</a:t>
            </a:r>
          </a:p>
          <a:p>
            <a:r>
              <a:rPr lang="en-US" dirty="0" smtClean="0"/>
              <a:t>	By early 1760’s most of the vast country of Opelousas - </a:t>
            </a:r>
            <a:r>
              <a:rPr lang="en-US" dirty="0" err="1" smtClean="0"/>
              <a:t>Attakapas</a:t>
            </a:r>
            <a:r>
              <a:rPr lang="en-US" dirty="0" smtClean="0"/>
              <a:t> region was taken up by only four or five Vacherie’s, very spread out and quite large, with absentee landowners and some were very poorly cared for. The prairie grasses were tall, and the cattle could roam au large, no fences confining them. Branding took the place of fences.</a:t>
            </a:r>
          </a:p>
          <a:p>
            <a:endParaRPr lang="en-US" dirty="0" smtClean="0"/>
          </a:p>
          <a:p>
            <a:r>
              <a:rPr lang="en-US" b="1" dirty="0" smtClean="0"/>
              <a:t>1720 – 1765 Vacherie’s around </a:t>
            </a:r>
            <a:r>
              <a:rPr lang="en-US" b="1" dirty="0" err="1" smtClean="0"/>
              <a:t>Attakapas</a:t>
            </a:r>
            <a:r>
              <a:rPr lang="en-US" b="1" dirty="0" smtClean="0"/>
              <a:t> post - </a:t>
            </a:r>
            <a:r>
              <a:rPr lang="en-US" b="1" dirty="0" err="1" smtClean="0"/>
              <a:t>Fausse</a:t>
            </a:r>
            <a:r>
              <a:rPr lang="en-US" b="1" dirty="0" smtClean="0"/>
              <a:t> Point </a:t>
            </a:r>
            <a:endParaRPr lang="en-US" dirty="0" smtClean="0"/>
          </a:p>
          <a:p>
            <a:r>
              <a:rPr lang="en-US" b="1" dirty="0" smtClean="0"/>
              <a:t>	</a:t>
            </a:r>
            <a:r>
              <a:rPr lang="en-US" dirty="0" smtClean="0"/>
              <a:t>Census records clearly show considerable land and cattle ownership in this area of Louisiana before the arrival of the Acadians. For the most part, early habitation in the district was inhabited only by cattle drovers. There were very few permanent settlers, the few small landowners in the area got their </a:t>
            </a:r>
            <a:r>
              <a:rPr lang="en-US" dirty="0" err="1" smtClean="0"/>
              <a:t>Attakapas</a:t>
            </a:r>
            <a:r>
              <a:rPr lang="en-US" dirty="0" smtClean="0"/>
              <a:t> lands through purchase or occupancy and use; they did not have royal concessions at that time. </a:t>
            </a:r>
          </a:p>
          <a:p>
            <a:r>
              <a:rPr lang="en-US" dirty="0" smtClean="0"/>
              <a:t>	</a:t>
            </a:r>
          </a:p>
          <a:p>
            <a:r>
              <a:rPr lang="en-US" b="1" dirty="0" smtClean="0"/>
              <a:t>The Middle </a:t>
            </a:r>
            <a:r>
              <a:rPr lang="en-US" b="1" dirty="0" err="1" smtClean="0"/>
              <a:t>Teche</a:t>
            </a:r>
            <a:r>
              <a:rPr lang="en-US" b="1" dirty="0" smtClean="0"/>
              <a:t> Valley</a:t>
            </a:r>
            <a:endParaRPr lang="en-US" dirty="0" smtClean="0"/>
          </a:p>
          <a:p>
            <a:r>
              <a:rPr lang="en-US" b="1" dirty="0" smtClean="0"/>
              <a:t>	</a:t>
            </a:r>
            <a:r>
              <a:rPr lang="en-US" dirty="0" smtClean="0"/>
              <a:t>The </a:t>
            </a:r>
            <a:r>
              <a:rPr lang="en-US" dirty="0" err="1" smtClean="0"/>
              <a:t>Attakapas</a:t>
            </a:r>
            <a:r>
              <a:rPr lang="en-US" dirty="0" smtClean="0"/>
              <a:t> Post had the best habitat for cattle. Bayou </a:t>
            </a:r>
            <a:r>
              <a:rPr lang="en-US" dirty="0" err="1" smtClean="0"/>
              <a:t>Teche</a:t>
            </a:r>
            <a:r>
              <a:rPr lang="en-US" dirty="0" smtClean="0"/>
              <a:t> created both the bluff and the </a:t>
            </a:r>
            <a:r>
              <a:rPr lang="en-US" dirty="0" err="1" smtClean="0"/>
              <a:t>Teche</a:t>
            </a:r>
            <a:r>
              <a:rPr lang="en-US" dirty="0" smtClean="0"/>
              <a:t> Ridge between thirty-five hundred and twenty-five hundred years ago when carrying the combined flows of the Mississippi and Atchafalaya rivers. </a:t>
            </a:r>
          </a:p>
          <a:p>
            <a:r>
              <a:rPr lang="en-US" dirty="0" smtClean="0"/>
              <a:t>	The annual high-water flow cut the bluff that marks the western edge of the Atchafalaya Basin and created broad levees, forming the </a:t>
            </a:r>
            <a:r>
              <a:rPr lang="en-US" dirty="0" err="1" smtClean="0"/>
              <a:t>Teche</a:t>
            </a:r>
            <a:r>
              <a:rPr lang="en-US" dirty="0" smtClean="0"/>
              <a:t> Ridge as a cordon of high land within the basin. To the west, Bayou </a:t>
            </a:r>
            <a:r>
              <a:rPr lang="en-US" dirty="0" err="1" smtClean="0"/>
              <a:t>Tortue</a:t>
            </a:r>
            <a:r>
              <a:rPr lang="en-US" dirty="0" smtClean="0"/>
              <a:t> and the Vermillion River drained the back swamps during low water periods.</a:t>
            </a:r>
          </a:p>
          <a:p>
            <a:r>
              <a:rPr lang="en-US" dirty="0" smtClean="0"/>
              <a:t>	The bluffs provided better pasture and grazing land than the swamps between the Mississippi River and eastern Atchafalaya basin. The </a:t>
            </a:r>
            <a:r>
              <a:rPr lang="en-US" dirty="0" err="1" smtClean="0"/>
              <a:t>Attakapas</a:t>
            </a:r>
            <a:r>
              <a:rPr lang="en-US" dirty="0" smtClean="0"/>
              <a:t> &amp; Opelousas Post quickly became the primary suppliers for beef by the colonist in New Orleans.</a:t>
            </a:r>
          </a:p>
          <a:p>
            <a:endParaRPr lang="en-US" dirty="0" smtClean="0"/>
          </a:p>
          <a:p>
            <a:r>
              <a:rPr lang="en-US" b="1" dirty="0" smtClean="0"/>
              <a:t>he arrival of the Acadians in </a:t>
            </a:r>
            <a:r>
              <a:rPr lang="en-US" b="1" dirty="0" err="1" smtClean="0"/>
              <a:t>Attakapas</a:t>
            </a:r>
            <a:r>
              <a:rPr lang="en-US" b="1" dirty="0" smtClean="0"/>
              <a:t> District - 1765</a:t>
            </a:r>
            <a:endParaRPr lang="en-US" dirty="0" smtClean="0"/>
          </a:p>
          <a:p>
            <a:r>
              <a:rPr lang="en-US" dirty="0" smtClean="0"/>
              <a:t>	The First groups of Acadian exiles to America (1764) were settled on the Mississippi River at Bayou Lafourche.  An area known as the Acadian Coast.  Those Acadians who remained along the Mississippi and Bayou Lafourche adapted to the task of adapting their agricultural practices to Louisiana's long growing season and high annual precipitation levels. They placed ever-increasing emphasis on agricultural production. </a:t>
            </a:r>
          </a:p>
          <a:p>
            <a:r>
              <a:rPr lang="en-US" dirty="0" smtClean="0"/>
              <a:t>	The second group of Acadian exiles to America were sent to the </a:t>
            </a:r>
            <a:r>
              <a:rPr lang="en-US" dirty="0" err="1" smtClean="0"/>
              <a:t>Attakapas</a:t>
            </a:r>
            <a:r>
              <a:rPr lang="en-US" dirty="0" smtClean="0"/>
              <a:t> region. Some historians believe this was part of a grand plan by the new Spanish government.</a:t>
            </a:r>
          </a:p>
          <a:p>
            <a:r>
              <a:rPr lang="en-US" dirty="0" smtClean="0"/>
              <a:t>	Two hundred Acadian immigrants arrived in Louisiana in 1765, led by Joseph Broussard </a:t>
            </a:r>
            <a:r>
              <a:rPr lang="en-US" dirty="0" err="1" smtClean="0"/>
              <a:t>dit</a:t>
            </a:r>
            <a:r>
              <a:rPr lang="en-US" dirty="0" smtClean="0"/>
              <a:t> </a:t>
            </a:r>
            <a:r>
              <a:rPr lang="en-US" dirty="0" err="1" smtClean="0"/>
              <a:t>Beausoleil</a:t>
            </a:r>
            <a:r>
              <a:rPr lang="en-US" dirty="0" smtClean="0"/>
              <a:t> and his older brother </a:t>
            </a:r>
            <a:r>
              <a:rPr lang="en-US" dirty="0" err="1" smtClean="0"/>
              <a:t>Alexandre</a:t>
            </a:r>
            <a:r>
              <a:rPr lang="en-US" dirty="0" smtClean="0"/>
              <a:t>. Spanish Governor </a:t>
            </a:r>
            <a:r>
              <a:rPr lang="en-US" dirty="0" err="1" smtClean="0"/>
              <a:t>Aubry</a:t>
            </a:r>
            <a:r>
              <a:rPr lang="en-US" dirty="0" smtClean="0"/>
              <a:t> received those Acadians; he believed they would die in misery if he did not do something to help them.  It happened that they were former residents of the </a:t>
            </a:r>
            <a:r>
              <a:rPr lang="en-US" dirty="0" err="1" smtClean="0"/>
              <a:t>Chignecto</a:t>
            </a:r>
            <a:r>
              <a:rPr lang="en-US" dirty="0" smtClean="0"/>
              <a:t> Isthmus area of </a:t>
            </a:r>
            <a:r>
              <a:rPr lang="en-US" dirty="0" err="1" smtClean="0"/>
              <a:t>Novia</a:t>
            </a:r>
            <a:r>
              <a:rPr lang="en-US" dirty="0" smtClean="0"/>
              <a:t> Scotia, which was a sparsely wooded region and was known as the heart of the Acadian cattle industry in </a:t>
            </a:r>
            <a:r>
              <a:rPr lang="en-US" dirty="0" err="1" smtClean="0"/>
              <a:t>Novia</a:t>
            </a:r>
            <a:r>
              <a:rPr lang="en-US" dirty="0" smtClean="0"/>
              <a:t> Scotia.</a:t>
            </a:r>
          </a:p>
          <a:p>
            <a:r>
              <a:rPr lang="en-US" dirty="0" smtClean="0"/>
              <a:t>	Governor Aubrey wanted to buttress the emerging cattle industry along the </a:t>
            </a:r>
            <a:r>
              <a:rPr lang="en-US" dirty="0" err="1" smtClean="0"/>
              <a:t>Teche</a:t>
            </a:r>
            <a:r>
              <a:rPr lang="en-US" dirty="0" smtClean="0"/>
              <a:t> to provide meat for New Orleans. Here was his chance. Historians say Aubrey induced Juan Antonio </a:t>
            </a:r>
            <a:r>
              <a:rPr lang="en-US" dirty="0" err="1" smtClean="0"/>
              <a:t>Dauterive</a:t>
            </a:r>
            <a:r>
              <a:rPr lang="en-US" dirty="0" smtClean="0"/>
              <a:t>, who wanted to be a major cattle producer and already owned concessions on the </a:t>
            </a:r>
            <a:r>
              <a:rPr lang="en-US" dirty="0" err="1" smtClean="0"/>
              <a:t>Teche</a:t>
            </a:r>
            <a:r>
              <a:rPr lang="en-US" dirty="0" smtClean="0"/>
              <a:t> and at Bayou </a:t>
            </a:r>
            <a:r>
              <a:rPr lang="en-US" dirty="0" err="1" smtClean="0"/>
              <a:t>Goula</a:t>
            </a:r>
            <a:r>
              <a:rPr lang="en-US" dirty="0" smtClean="0"/>
              <a:t> on the Mississippi to make a pact with new Acadians.</a:t>
            </a:r>
          </a:p>
          <a:p>
            <a:r>
              <a:rPr lang="en-US" dirty="0" smtClean="0"/>
              <a:t>	A win/win situation for the Governor, his interest was to expand and sustain the colony.  Help the new Acadian colonist immigrants survive, and help Juan Antonio </a:t>
            </a:r>
            <a:r>
              <a:rPr lang="en-US" dirty="0" err="1" smtClean="0"/>
              <a:t>Dauterive</a:t>
            </a:r>
            <a:r>
              <a:rPr lang="en-US" dirty="0" smtClean="0"/>
              <a:t>, become a major cattle producer in the colony like he wanted to be.</a:t>
            </a:r>
          </a:p>
          <a:p>
            <a:r>
              <a:rPr lang="en-US" dirty="0" smtClean="0"/>
              <a:t>	Other historians think it was just ‘fait </a:t>
            </a:r>
            <a:r>
              <a:rPr lang="en-US" dirty="0" err="1" smtClean="0"/>
              <a:t>compli</a:t>
            </a:r>
            <a:r>
              <a:rPr lang="en-US" dirty="0" smtClean="0"/>
              <a:t>’ that the Acadians ended up in the </a:t>
            </a:r>
            <a:r>
              <a:rPr lang="en-US" dirty="0" err="1" smtClean="0"/>
              <a:t>Attakapas</a:t>
            </a:r>
            <a:r>
              <a:rPr lang="en-US" dirty="0" smtClean="0"/>
              <a:t>.</a:t>
            </a:r>
          </a:p>
          <a:p>
            <a:endParaRPr lang="en-US" dirty="0" smtClean="0"/>
          </a:p>
          <a:p>
            <a:r>
              <a:rPr lang="en-US" b="1" dirty="0" smtClean="0"/>
              <a:t>The </a:t>
            </a:r>
            <a:r>
              <a:rPr lang="en-US" b="1" dirty="0" err="1" smtClean="0"/>
              <a:t>Dauterive</a:t>
            </a:r>
            <a:r>
              <a:rPr lang="en-US" b="1" dirty="0" smtClean="0"/>
              <a:t> Compact:</a:t>
            </a:r>
            <a:endParaRPr lang="en-US" dirty="0" smtClean="0"/>
          </a:p>
          <a:p>
            <a:r>
              <a:rPr lang="en-US" b="1" dirty="0" smtClean="0"/>
              <a:t>	</a:t>
            </a:r>
            <a:r>
              <a:rPr lang="en-US" dirty="0" smtClean="0"/>
              <a:t>In April of 1765 Antoine Bernard </a:t>
            </a:r>
            <a:r>
              <a:rPr lang="en-US" dirty="0" err="1" smtClean="0"/>
              <a:t>Dauterive</a:t>
            </a:r>
            <a:r>
              <a:rPr lang="en-US" dirty="0" smtClean="0"/>
              <a:t>, </a:t>
            </a:r>
            <a:r>
              <a:rPr lang="en-US" dirty="0" err="1" smtClean="0"/>
              <a:t>Aubry</a:t>
            </a:r>
            <a:r>
              <a:rPr lang="en-US" dirty="0" smtClean="0"/>
              <a:t>, the Governor of Louisiana, the new Acadians settlers, and Andre Masse´ entered into an agreement to raise cattle on what until then had been the Masse´ Vacherie. </a:t>
            </a:r>
          </a:p>
          <a:p>
            <a:r>
              <a:rPr lang="en-US" dirty="0" smtClean="0"/>
              <a:t>	</a:t>
            </a:r>
            <a:r>
              <a:rPr lang="en-US" dirty="0" err="1" smtClean="0"/>
              <a:t>Dauterive</a:t>
            </a:r>
            <a:r>
              <a:rPr lang="en-US" dirty="0" smtClean="0"/>
              <a:t> made the compact with eight Acadian “chiefs” including Joseph </a:t>
            </a:r>
            <a:r>
              <a:rPr lang="en-US" dirty="0" err="1" smtClean="0"/>
              <a:t>dit</a:t>
            </a:r>
            <a:r>
              <a:rPr lang="en-US" dirty="0" smtClean="0"/>
              <a:t> </a:t>
            </a:r>
            <a:r>
              <a:rPr lang="en-US" dirty="0" err="1" smtClean="0"/>
              <a:t>Beausoleil</a:t>
            </a:r>
            <a:r>
              <a:rPr lang="en-US" dirty="0" smtClean="0"/>
              <a:t> Broussard, </a:t>
            </a:r>
            <a:r>
              <a:rPr lang="en-US" dirty="0" err="1" smtClean="0"/>
              <a:t>Alexandre</a:t>
            </a:r>
            <a:r>
              <a:rPr lang="en-US" dirty="0" smtClean="0"/>
              <a:t> Broussard, Joseph </a:t>
            </a:r>
            <a:r>
              <a:rPr lang="en-US" dirty="0" err="1" smtClean="0"/>
              <a:t>Guilbeau</a:t>
            </a:r>
            <a:r>
              <a:rPr lang="en-US" dirty="0" smtClean="0"/>
              <a:t>, Jean </a:t>
            </a:r>
            <a:r>
              <a:rPr lang="en-US" dirty="0" err="1" smtClean="0"/>
              <a:t>Dugas</a:t>
            </a:r>
            <a:r>
              <a:rPr lang="en-US" dirty="0" smtClean="0"/>
              <a:t>, Olivier </a:t>
            </a:r>
            <a:r>
              <a:rPr lang="en-US" dirty="0" err="1" smtClean="0"/>
              <a:t>Thibodeau</a:t>
            </a:r>
            <a:r>
              <a:rPr lang="en-US" dirty="0" smtClean="0"/>
              <a:t>, Jean-</a:t>
            </a:r>
            <a:r>
              <a:rPr lang="en-US" dirty="0" err="1" smtClean="0"/>
              <a:t>Baptiste</a:t>
            </a:r>
            <a:r>
              <a:rPr lang="en-US" dirty="0" smtClean="0"/>
              <a:t> Broussard, Pierre </a:t>
            </a:r>
            <a:r>
              <a:rPr lang="en-US" dirty="0" err="1" smtClean="0"/>
              <a:t>Arseneau</a:t>
            </a:r>
            <a:r>
              <a:rPr lang="en-US" dirty="0" smtClean="0"/>
              <a:t>, and Victor Broussard. These eight leaders are thought to have been acting for their comrades that were not present at the formal meeting attended by the governor. </a:t>
            </a:r>
          </a:p>
          <a:p>
            <a:r>
              <a:rPr lang="en-US" dirty="0" smtClean="0"/>
              <a:t>	</a:t>
            </a:r>
            <a:r>
              <a:rPr lang="en-US" dirty="0" err="1" smtClean="0"/>
              <a:t>Dauterive</a:t>
            </a:r>
            <a:r>
              <a:rPr lang="en-US" dirty="0" smtClean="0"/>
              <a:t> agreed to furnish five cows and one bull to each willing Acadian, once the newcomers were on the western frontier. After six years, </a:t>
            </a:r>
            <a:r>
              <a:rPr lang="en-US" dirty="0" err="1" smtClean="0"/>
              <a:t>Dauterive</a:t>
            </a:r>
            <a:r>
              <a:rPr lang="en-US" dirty="0" smtClean="0"/>
              <a:t> would get half their herds’ increases. From their shares, the Acadians would also return to </a:t>
            </a:r>
            <a:r>
              <a:rPr lang="en-US" dirty="0" err="1" smtClean="0"/>
              <a:t>Dauterive</a:t>
            </a:r>
            <a:r>
              <a:rPr lang="en-US" dirty="0" smtClean="0"/>
              <a:t> his initial investment</a:t>
            </a:r>
          </a:p>
          <a:p>
            <a:r>
              <a:rPr lang="en-US" dirty="0" smtClean="0"/>
              <a:t>	With the agreement signed the second major group of Acadians to reach Louisiana made their way to the </a:t>
            </a:r>
            <a:r>
              <a:rPr lang="en-US" dirty="0" err="1" smtClean="0"/>
              <a:t>Attkapas</a:t>
            </a:r>
            <a:r>
              <a:rPr lang="en-US" dirty="0" smtClean="0"/>
              <a:t>, via boat trip up the Mississippi, to Bayou Plaquemine across the Atchafalaya Swamp to the Bayou </a:t>
            </a:r>
            <a:r>
              <a:rPr lang="en-US" dirty="0" err="1" smtClean="0"/>
              <a:t>Teche</a:t>
            </a:r>
            <a:r>
              <a:rPr lang="en-US" dirty="0" smtClean="0"/>
              <a:t>.</a:t>
            </a:r>
          </a:p>
          <a:p>
            <a:r>
              <a:rPr lang="en-US" dirty="0" smtClean="0"/>
              <a:t/>
            </a:r>
            <a:br>
              <a:rPr lang="en-US" dirty="0" smtClean="0"/>
            </a:br>
            <a:endParaRPr lang="en-US" dirty="0" smtClean="0"/>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0226" name="Picture 2" descr="https://2.bp.blogspot.com/-u6ZDYElr07w/W8i5J5CLJ2I/AAAAAAAACkc/46D8ymFdtBErv126yYZrDT2LukiWQmb2gCLcBGAs/s640/picture%2B10%2Bh.jpg"/>
          <p:cNvPicPr>
            <a:picLocks noChangeAspect="1" noChangeArrowheads="1"/>
          </p:cNvPicPr>
          <p:nvPr/>
        </p:nvPicPr>
        <p:blipFill>
          <a:blip r:embed="rId2"/>
          <a:srcRect/>
          <a:stretch>
            <a:fillRect/>
          </a:stretch>
        </p:blipFill>
        <p:spPr bwMode="auto">
          <a:xfrm>
            <a:off x="0" y="761999"/>
            <a:ext cx="4724400" cy="6096001"/>
          </a:xfrm>
          <a:prstGeom prst="rect">
            <a:avLst/>
          </a:prstGeom>
          <a:noFill/>
        </p:spPr>
      </p:pic>
      <p:sp>
        <p:nvSpPr>
          <p:cNvPr id="3" name="Rectangle 2"/>
          <p:cNvSpPr/>
          <p:nvPr/>
        </p:nvSpPr>
        <p:spPr>
          <a:xfrm>
            <a:off x="4572000" y="0"/>
            <a:ext cx="4572000" cy="5632311"/>
          </a:xfrm>
          <a:prstGeom prst="rect">
            <a:avLst/>
          </a:prstGeom>
        </p:spPr>
        <p:txBody>
          <a:bodyPr>
            <a:spAutoFit/>
          </a:bodyPr>
          <a:lstStyle/>
          <a:p>
            <a:r>
              <a:rPr lang="en-US" dirty="0" smtClean="0">
                <a:hlinkClick r:id="rId3"/>
              </a:rPr>
              <a:t>http://blog.bayoupigeon.com/</a:t>
            </a:r>
            <a:endParaRPr lang="en-US" dirty="0" smtClean="0"/>
          </a:p>
          <a:p>
            <a:r>
              <a:rPr lang="en-US" dirty="0" smtClean="0"/>
              <a:t>	In May of 1765, the Acadians, led by Joseph Broussard </a:t>
            </a:r>
            <a:r>
              <a:rPr lang="en-US" dirty="0" err="1" smtClean="0"/>
              <a:t>dit</a:t>
            </a:r>
            <a:r>
              <a:rPr lang="en-US" dirty="0" smtClean="0"/>
              <a:t> </a:t>
            </a:r>
            <a:r>
              <a:rPr lang="en-US" dirty="0" err="1" smtClean="0"/>
              <a:t>Beausoleil</a:t>
            </a:r>
            <a:r>
              <a:rPr lang="en-US" dirty="0" smtClean="0"/>
              <a:t> and the Acadians, arrived on the Bayou </a:t>
            </a:r>
            <a:r>
              <a:rPr lang="en-US" dirty="0" err="1" smtClean="0"/>
              <a:t>Teche</a:t>
            </a:r>
            <a:r>
              <a:rPr lang="en-US" dirty="0" smtClean="0"/>
              <a:t>. </a:t>
            </a:r>
          </a:p>
          <a:p>
            <a:r>
              <a:rPr lang="en-US" dirty="0" smtClean="0"/>
              <a:t>	There was one problem, the new colonists did not settle on the ceded land of </a:t>
            </a:r>
            <a:r>
              <a:rPr lang="en-US" dirty="0" err="1" smtClean="0"/>
              <a:t>Dauterive</a:t>
            </a:r>
            <a:r>
              <a:rPr lang="en-US" dirty="0" smtClean="0"/>
              <a:t> and Masse along Bayou </a:t>
            </a:r>
            <a:r>
              <a:rPr lang="en-US" dirty="0" err="1" smtClean="0"/>
              <a:t>Teche</a:t>
            </a:r>
            <a:r>
              <a:rPr lang="en-US" dirty="0" smtClean="0"/>
              <a:t> as they had apparently agreed to do back in New Orleans. The Acadians instead decided to settle farther down Bayou </a:t>
            </a:r>
            <a:r>
              <a:rPr lang="en-US" dirty="0" err="1" smtClean="0"/>
              <a:t>Teche</a:t>
            </a:r>
            <a:r>
              <a:rPr lang="en-US" dirty="0" smtClean="0"/>
              <a:t> along the </a:t>
            </a:r>
            <a:r>
              <a:rPr lang="en-US" dirty="0" err="1" smtClean="0"/>
              <a:t>Fausse</a:t>
            </a:r>
            <a:r>
              <a:rPr lang="en-US" dirty="0" smtClean="0"/>
              <a:t> Pointe, an odd-shaped peninsula formed by an extreme oxbow of the </a:t>
            </a:r>
            <a:r>
              <a:rPr lang="en-US" dirty="0" err="1" smtClean="0"/>
              <a:t>Teche</a:t>
            </a:r>
            <a:r>
              <a:rPr lang="en-US" dirty="0" smtClean="0"/>
              <a:t>. </a:t>
            </a:r>
          </a:p>
          <a:p>
            <a:r>
              <a:rPr lang="en-US" dirty="0" smtClean="0"/>
              <a:t>	The Acadian </a:t>
            </a:r>
            <a:r>
              <a:rPr lang="en-US" dirty="0" err="1" smtClean="0"/>
              <a:t>Attakapas</a:t>
            </a:r>
            <a:r>
              <a:rPr lang="en-US" dirty="0" smtClean="0"/>
              <a:t> settlements lay on both banks of the lower </a:t>
            </a:r>
            <a:r>
              <a:rPr lang="en-US" dirty="0" err="1" smtClean="0"/>
              <a:t>Teche</a:t>
            </a:r>
            <a:r>
              <a:rPr lang="en-US" dirty="0" smtClean="0"/>
              <a:t> at what came to be called </a:t>
            </a:r>
            <a:r>
              <a:rPr lang="en-US" dirty="0" err="1" smtClean="0"/>
              <a:t>Fausse</a:t>
            </a:r>
            <a:r>
              <a:rPr lang="en-US" dirty="0" smtClean="0"/>
              <a:t> Pointe, le premier camp </a:t>
            </a:r>
            <a:r>
              <a:rPr lang="en-US" dirty="0" err="1" smtClean="0"/>
              <a:t>d'en</a:t>
            </a:r>
            <a:r>
              <a:rPr lang="en-US" dirty="0" smtClean="0"/>
              <a:t> bas, or the first place lower down; le dernier camp </a:t>
            </a:r>
            <a:r>
              <a:rPr lang="en-US" dirty="0" err="1" smtClean="0"/>
              <a:t>d'en</a:t>
            </a:r>
            <a:r>
              <a:rPr lang="en-US" dirty="0" smtClean="0"/>
              <a:t> bas, or the last place lower down. </a:t>
            </a:r>
          </a:p>
          <a:p>
            <a:endParaRPr lang="en-US" dirty="0" smtClean="0"/>
          </a:p>
          <a:p>
            <a:r>
              <a:rPr lang="en-US" dirty="0" smtClean="0"/>
              <a:t>MUCH MORE ON-LINE….</a:t>
            </a:r>
            <a:endParaRPr lang="en-US" dirty="0"/>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8178" name="Picture 2" descr="https://3.bp.blogspot.com/-jIo30Z_NQ8M/W8izoOB0h_I/AAAAAAAACjk/7j8V1raUnboQsv8d--JpY-2pBrZ-KMMQgCLcBGAs/s640/Picture3c.png"/>
          <p:cNvPicPr>
            <a:picLocks noChangeAspect="1" noChangeArrowheads="1"/>
          </p:cNvPicPr>
          <p:nvPr/>
        </p:nvPicPr>
        <p:blipFill>
          <a:blip r:embed="rId2"/>
          <a:srcRect/>
          <a:stretch>
            <a:fillRect/>
          </a:stretch>
        </p:blipFill>
        <p:spPr bwMode="auto">
          <a:xfrm>
            <a:off x="4292082" y="0"/>
            <a:ext cx="4851918" cy="2971800"/>
          </a:xfrm>
          <a:prstGeom prst="rect">
            <a:avLst/>
          </a:prstGeom>
          <a:noFill/>
        </p:spPr>
      </p:pic>
      <p:sp>
        <p:nvSpPr>
          <p:cNvPr id="3" name="Rectangle 2"/>
          <p:cNvSpPr/>
          <p:nvPr/>
        </p:nvSpPr>
        <p:spPr>
          <a:xfrm>
            <a:off x="0" y="0"/>
            <a:ext cx="2659254" cy="369332"/>
          </a:xfrm>
          <a:prstGeom prst="rect">
            <a:avLst/>
          </a:prstGeom>
        </p:spPr>
        <p:txBody>
          <a:bodyPr wrap="none">
            <a:spAutoFit/>
          </a:bodyPr>
          <a:lstStyle/>
          <a:p>
            <a:r>
              <a:rPr lang="en-US" dirty="0" smtClean="0">
                <a:hlinkClick r:id="rId3"/>
              </a:rPr>
              <a:t>https://3.bp.blogspot.com</a:t>
            </a:r>
            <a:endParaRPr lang="en-US" dirty="0" smtClean="0"/>
          </a:p>
        </p:txBody>
      </p:sp>
      <p:pic>
        <p:nvPicPr>
          <p:cNvPr id="178180" name="Picture 4" descr="https://1.bp.blogspot.com/-Bydwtd5hfAs/W8i1Iv2BD-I/AAAAAAAACj4/FGPdr-2bn2EJsPbqpz2ak5hY71f9qPl9QCLcBGAs/s640/Picture5e.png"/>
          <p:cNvPicPr>
            <a:picLocks noChangeAspect="1" noChangeArrowheads="1"/>
          </p:cNvPicPr>
          <p:nvPr/>
        </p:nvPicPr>
        <p:blipFill>
          <a:blip r:embed="rId4"/>
          <a:srcRect/>
          <a:stretch>
            <a:fillRect/>
          </a:stretch>
        </p:blipFill>
        <p:spPr bwMode="auto">
          <a:xfrm>
            <a:off x="457200" y="457200"/>
            <a:ext cx="2971800" cy="3048001"/>
          </a:xfrm>
          <a:prstGeom prst="rect">
            <a:avLst/>
          </a:prstGeom>
          <a:noFill/>
        </p:spPr>
      </p:pic>
      <p:pic>
        <p:nvPicPr>
          <p:cNvPr id="178182" name="Picture 6" descr="https://3.bp.blogspot.com/-_Bv4geIThXg/W8i1tdUe5yI/AAAAAAAACkA/an-csvaDnEsjNugvpjdvFHoBjumXJ5JzACLcBGAs/s1600/picture%2B6f.jpg"/>
          <p:cNvPicPr>
            <a:picLocks noChangeAspect="1" noChangeArrowheads="1"/>
          </p:cNvPicPr>
          <p:nvPr/>
        </p:nvPicPr>
        <p:blipFill>
          <a:blip r:embed="rId5"/>
          <a:srcRect/>
          <a:stretch>
            <a:fillRect/>
          </a:stretch>
        </p:blipFill>
        <p:spPr bwMode="auto">
          <a:xfrm>
            <a:off x="0" y="2874475"/>
            <a:ext cx="7543800" cy="3983526"/>
          </a:xfrm>
          <a:prstGeom prst="rect">
            <a:avLst/>
          </a:prstGeom>
          <a:noFill/>
        </p:spPr>
      </p:pic>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7833" t="7812" r="10468" b="7813"/>
          <a:stretch>
            <a:fillRect/>
          </a:stretch>
        </p:blipFill>
        <p:spPr bwMode="auto">
          <a:xfrm>
            <a:off x="2057400" y="2743200"/>
            <a:ext cx="7086600" cy="4114800"/>
          </a:xfrm>
          <a:prstGeom prst="rect">
            <a:avLst/>
          </a:prstGeom>
          <a:noFill/>
          <a:ln w="9525">
            <a:noFill/>
            <a:miter lim="800000"/>
            <a:headEnd/>
            <a:tailEnd/>
          </a:ln>
          <a:effectLst/>
        </p:spPr>
      </p:pic>
      <p:grpSp>
        <p:nvGrpSpPr>
          <p:cNvPr id="5" name="Group 4"/>
          <p:cNvGrpSpPr/>
          <p:nvPr/>
        </p:nvGrpSpPr>
        <p:grpSpPr>
          <a:xfrm>
            <a:off x="76200" y="152400"/>
            <a:ext cx="4892308" cy="4133088"/>
            <a:chOff x="76200" y="152400"/>
            <a:chExt cx="4892308" cy="4133088"/>
          </a:xfrm>
        </p:grpSpPr>
        <p:pic>
          <p:nvPicPr>
            <p:cNvPr id="4" name="Picture 2"/>
            <p:cNvPicPr>
              <a:picLocks noChangeAspect="1" noChangeArrowheads="1"/>
            </p:cNvPicPr>
            <p:nvPr/>
          </p:nvPicPr>
          <p:blipFill>
            <a:blip r:embed="rId3"/>
            <a:srcRect l="98712"/>
            <a:stretch>
              <a:fillRect/>
            </a:stretch>
          </p:blipFill>
          <p:spPr bwMode="auto">
            <a:xfrm>
              <a:off x="4876800" y="152400"/>
              <a:ext cx="91708" cy="4133088"/>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a:srcRect r="32425" b="308"/>
            <a:stretch>
              <a:fillRect/>
            </a:stretch>
          </p:blipFill>
          <p:spPr bwMode="auto">
            <a:xfrm>
              <a:off x="76200" y="152400"/>
              <a:ext cx="4800600" cy="4114800"/>
            </a:xfrm>
            <a:prstGeom prst="rect">
              <a:avLst/>
            </a:prstGeom>
            <a:noFill/>
            <a:ln w="9525">
              <a:noFill/>
              <a:miter lim="800000"/>
              <a:headEnd/>
              <a:tailEnd/>
            </a:ln>
            <a:effectLst/>
          </p:spPr>
        </p:pic>
      </p:grpSp>
      <p:pic>
        <p:nvPicPr>
          <p:cNvPr id="2053" name="Picture 5"/>
          <p:cNvPicPr>
            <a:picLocks noChangeAspect="1" noChangeArrowheads="1"/>
          </p:cNvPicPr>
          <p:nvPr/>
        </p:nvPicPr>
        <p:blipFill>
          <a:blip r:embed="rId4"/>
          <a:srcRect/>
          <a:stretch>
            <a:fillRect/>
          </a:stretch>
        </p:blipFill>
        <p:spPr bwMode="auto">
          <a:xfrm>
            <a:off x="3657600" y="1752600"/>
            <a:ext cx="4902200" cy="414655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0867251"/>
          </a:xfrm>
          <a:prstGeom prst="rect">
            <a:avLst/>
          </a:prstGeom>
        </p:spPr>
        <p:txBody>
          <a:bodyPr wrap="square">
            <a:spAutoFit/>
          </a:bodyPr>
          <a:lstStyle/>
          <a:p>
            <a:r>
              <a:rPr lang="en-US" dirty="0" smtClean="0">
                <a:hlinkClick r:id="rId2"/>
              </a:rPr>
              <a:t>http://www.acadian-cajun.com/exla.htm</a:t>
            </a:r>
            <a:endParaRPr lang="en-US" dirty="0" smtClean="0"/>
          </a:p>
          <a:p>
            <a:r>
              <a:rPr lang="en-US" dirty="0" smtClean="0"/>
              <a:t>	 Louisiana had long been a French colony.  But after the war with Spain, and subsequent treaty, it was turned over to Spain.  When the first Acadians arrived in April of 1764, Louisiana was owned by Spain but still retained all of its French culture.  It is usually written that those first arrivals consisted of 20 Acadians who had been in New York and their relatives recently released from Fort Edwards, Nova Scotia ... but I've found recent evidence that they came from the American colonies. They were settled along the Mississippi River around the boundary of St. John and St. James parishes. </a:t>
            </a:r>
          </a:p>
          <a:p>
            <a:r>
              <a:rPr lang="en-US" dirty="0" smtClean="0"/>
              <a:t>     In late February of 1765, 193 more Acadians arrived from Halifax via Saint </a:t>
            </a:r>
            <a:r>
              <a:rPr lang="en-US" dirty="0" err="1" smtClean="0"/>
              <a:t>Domingue</a:t>
            </a:r>
            <a:r>
              <a:rPr lang="en-US" dirty="0" smtClean="0"/>
              <a:t>.  This group had originally intended to settle at Saint </a:t>
            </a:r>
            <a:r>
              <a:rPr lang="en-US" dirty="0" err="1" smtClean="0"/>
              <a:t>Domingue</a:t>
            </a:r>
            <a:r>
              <a:rPr lang="en-US" dirty="0" smtClean="0"/>
              <a:t>.  When they heard of the troubles on the island, they altered the plan.  They were to go to Saint </a:t>
            </a:r>
            <a:r>
              <a:rPr lang="en-US" dirty="0" err="1" smtClean="0"/>
              <a:t>Domingue</a:t>
            </a:r>
            <a:r>
              <a:rPr lang="en-US" dirty="0" smtClean="0"/>
              <a:t> and pick up the Acadians already there.  Then they would all head up the Mississippi River and settle in the Illinois area.  When they arrived at Saint </a:t>
            </a:r>
            <a:r>
              <a:rPr lang="en-US" dirty="0" err="1" smtClean="0"/>
              <a:t>Domingue</a:t>
            </a:r>
            <a:r>
              <a:rPr lang="en-US" dirty="0" smtClean="0"/>
              <a:t>, they found the Acadians sick, dead, and unable to afford passage to Louisiana.  They had money, or so they thought; they had 47,000 </a:t>
            </a:r>
            <a:r>
              <a:rPr lang="en-US" dirty="0" err="1" smtClean="0"/>
              <a:t>livres</a:t>
            </a:r>
            <a:r>
              <a:rPr lang="en-US" dirty="0" smtClean="0"/>
              <a:t> in Canadian card money which would be practically worthless.  [The Saint </a:t>
            </a:r>
            <a:r>
              <a:rPr lang="en-US" dirty="0" err="1" smtClean="0"/>
              <a:t>Domingue</a:t>
            </a:r>
            <a:r>
              <a:rPr lang="en-US" dirty="0" smtClean="0"/>
              <a:t> Refugees in Louisiana, </a:t>
            </a:r>
            <a:r>
              <a:rPr lang="en-US" dirty="0" err="1" smtClean="0"/>
              <a:t>Brasseaux</a:t>
            </a:r>
            <a:r>
              <a:rPr lang="en-US" dirty="0" smtClean="0"/>
              <a:t>, Conrad]   So the Halifax Acadians, led by Joseph Broussard </a:t>
            </a:r>
            <a:r>
              <a:rPr lang="en-US" dirty="0" err="1" smtClean="0"/>
              <a:t>dit</a:t>
            </a:r>
            <a:r>
              <a:rPr lang="en-US" dirty="0" smtClean="0"/>
              <a:t> </a:t>
            </a:r>
            <a:r>
              <a:rPr lang="en-US" dirty="0" err="1" smtClean="0"/>
              <a:t>Beausoleil</a:t>
            </a:r>
            <a:r>
              <a:rPr lang="en-US" dirty="0" smtClean="0"/>
              <a:t>, took another ship to Louisiana. When they arrived in New Orleans, they were seed grain (for 6 months), a gun, and tools with which to clear the land.  They were also led to the </a:t>
            </a:r>
            <a:r>
              <a:rPr lang="en-US" dirty="0" err="1" smtClean="0"/>
              <a:t>Attakapas</a:t>
            </a:r>
            <a:r>
              <a:rPr lang="en-US" dirty="0" smtClean="0"/>
              <a:t> area and given land.  A former military engineer, Louis </a:t>
            </a:r>
            <a:r>
              <a:rPr lang="en-US" dirty="0" err="1" smtClean="0"/>
              <a:t>Andry</a:t>
            </a:r>
            <a:r>
              <a:rPr lang="en-US" dirty="0" smtClean="0"/>
              <a:t>, guided them and helped them to get settled. </a:t>
            </a:r>
          </a:p>
          <a:p>
            <a:r>
              <a:rPr lang="en-US" dirty="0" smtClean="0"/>
              <a:t>     At first, it took some getting used to; the local commander gave them a bad time. They also had to adjust to the semi-tropical climate.  Some died of malaria and yellow fever that first year.  But within a decade, they had made a comfortable home for themselves.  When the Spanish governor </a:t>
            </a:r>
            <a:r>
              <a:rPr lang="en-US" dirty="0" err="1" smtClean="0"/>
              <a:t>Ulloa</a:t>
            </a:r>
            <a:r>
              <a:rPr lang="en-US" dirty="0" smtClean="0"/>
              <a:t> visited in 1766, they asked him if they could invite their relatives to join them.  They were looking to form a “New Acadia.” Even though </a:t>
            </a:r>
            <a:r>
              <a:rPr lang="en-US" dirty="0" err="1" smtClean="0"/>
              <a:t>Ulloa</a:t>
            </a:r>
            <a:r>
              <a:rPr lang="en-US" dirty="0" smtClean="0"/>
              <a:t> gave them a “let’s wait and see” answer, they went ahead and sent out letters inviting their friends and relatives. </a:t>
            </a:r>
          </a:p>
          <a:p>
            <a:r>
              <a:rPr lang="en-US" dirty="0" smtClean="0"/>
              <a:t>     As the letters made their rounds, Acadians decided to make the trip.  At least 689 of the 1050 Acadians in Maryland and Pennsylvania boarded ships at Chesapeake Bay and sailed to Louisiana.  They were welcomed by authorities and offered land and assistance.  Acadians from Maryland (200 of them) were sent to St. James parish.  A group of 80 Halifax Acadians who arrived late were sent to St. James in May of 1765. Things seemed okay at that point.  But things soon changed. </a:t>
            </a:r>
          </a:p>
          <a:p>
            <a:r>
              <a:rPr lang="en-US" dirty="0" smtClean="0"/>
              <a:t>     Acadians that followed were forcibly dispersed.  As Pennsylvania and Maryland Acadians arrived, they were settled according to the Spanish defense strategy.  After May 1766, they were settled at sites along the Mississippi River at key border points of the English / Spanish territory.  After all, the Spanish thought, there was no love lost between the Acadians and the English.  They would make a good “buffer.” </a:t>
            </a:r>
          </a:p>
          <a:p>
            <a:r>
              <a:rPr lang="en-US" dirty="0" smtClean="0"/>
              <a:t>     In July of 1767, 210 Acadians were settled at St. Gabriel.  In February of 1768, 149 new settlers (in 29 families) were sent to San Luis de Natchez (near Vidalia, LA).  They had sailed from Port Tobacco, Maryland on Dec. 17, 1767 aboard the Jane under Capt. Richard Ryder. This forced settlement caused the Acadians to be upset with </a:t>
            </a:r>
            <a:r>
              <a:rPr lang="en-US" dirty="0" err="1" smtClean="0"/>
              <a:t>Ulloa</a:t>
            </a:r>
            <a:r>
              <a:rPr lang="en-US" dirty="0" smtClean="0"/>
              <a:t>.  In fact, they supported the removal of </a:t>
            </a:r>
            <a:r>
              <a:rPr lang="en-US" dirty="0" err="1" smtClean="0"/>
              <a:t>Ulloa</a:t>
            </a:r>
            <a:r>
              <a:rPr lang="en-US" dirty="0" smtClean="0"/>
              <a:t> in the New Orleans rebellion of 1768.  The new governor, O’Reilly, allowed the San Luis de Natchez Acadians to travel to the Acadian Coast in December of 1769. </a:t>
            </a:r>
          </a:p>
          <a:p>
            <a:r>
              <a:rPr lang="en-US" dirty="0" smtClean="0"/>
              <a:t>     From 1768 to 1785, virtually no new Acadian settlers arrived in Louisiana. Perhaps they were afraid due to the Spanish-Acadian conflict over settlement areas, or they could have feared the instability in the area after the 1768 rebellion.  It seems one small group of Acadians made it to Louisiana in 1770.  But the next significant arrival of Acadians would not occur until 1785. </a:t>
            </a:r>
          </a:p>
          <a:p>
            <a:r>
              <a:rPr lang="en-US" dirty="0" smtClean="0"/>
              <a:t>     In 1770, 30 Acadians arrived along the Mississippi River below Bayou </a:t>
            </a:r>
            <a:r>
              <a:rPr lang="en-US" dirty="0" err="1" smtClean="0"/>
              <a:t>Plaqueminea</a:t>
            </a:r>
            <a:r>
              <a:rPr lang="en-US" dirty="0" smtClean="0"/>
              <a:t>.  They had been sailing on the Britain and gone through shipboard starvation, a mutiny, shipwreck, imprisonment, and forced labor in Texas (which was still Spanish).  The made a 420 mile journey over land to Natchitoches.  They didn’t want to stay there, however, and were allowed to go to the Iberville area (and later to Opelousas). </a:t>
            </a:r>
          </a:p>
          <a:p>
            <a:r>
              <a:rPr lang="en-US" dirty="0" smtClean="0"/>
              <a:t>     Meanwhile, letters written by the early Acadian settlers in Louisiana had reached the Acadians in France.  It took a while to work out things with the Acadians, the French government, and the Spanish government.  When Henri </a:t>
            </a:r>
            <a:r>
              <a:rPr lang="en-US" dirty="0" err="1" smtClean="0"/>
              <a:t>Peyroux</a:t>
            </a:r>
            <a:r>
              <a:rPr lang="en-US" dirty="0" smtClean="0"/>
              <a:t> returned to France from Louisiana, he enlisted the help of Acadian Olivier </a:t>
            </a:r>
            <a:r>
              <a:rPr lang="en-US" dirty="0" err="1" smtClean="0"/>
              <a:t>Theriot</a:t>
            </a:r>
            <a:r>
              <a:rPr lang="en-US" dirty="0" smtClean="0"/>
              <a:t> to encourage the other Acadians to sign up to travel to Louisiana.  Gradually, more and more Acadians signed on to the idea.  In 1785, about 1600 Acadians traveled to Louisiana on seven ships ... courtesy of the Spanish government. </a:t>
            </a:r>
          </a:p>
          <a:p>
            <a:r>
              <a:rPr lang="en-US" dirty="0" smtClean="0"/>
              <a:t>     Upon arriving in New Orleans, they were housed in converted warehouses until they recuperated.  Delegates were sent out to inspect possible settlement sites.  Most of them (84%) went along with their delegates’ decision, though some settled elsewhere.  Four of the seven groups primarily settled in the Bayou Lafourche area.  Two of the seven groups primarily settled along the Mississippi River south of Baton Rouge. The seventh group primarily settled along lower Bayou des </a:t>
            </a:r>
            <a:r>
              <a:rPr lang="en-US" dirty="0" err="1" smtClean="0"/>
              <a:t>Ecores</a:t>
            </a:r>
            <a:r>
              <a:rPr lang="en-US" dirty="0" smtClean="0"/>
              <a:t> (present-day Thompson’s Creek).  When a hurricane washed away the Bayou des </a:t>
            </a:r>
            <a:r>
              <a:rPr lang="en-US" dirty="0" err="1" smtClean="0"/>
              <a:t>Ecores</a:t>
            </a:r>
            <a:r>
              <a:rPr lang="en-US" dirty="0" smtClean="0"/>
              <a:t> settlement in 1794, they joined their fellow Acadians along Bayou Lafourche. </a:t>
            </a:r>
          </a:p>
          <a:p>
            <a:r>
              <a:rPr lang="en-US" dirty="0" smtClean="0"/>
              <a:t>     The final group of Acadians arrived in 1788.  A schooner, captained by Joseph Gravois, brought 19 Acadians from St. Pierre to Louisiana. </a:t>
            </a:r>
          </a:p>
          <a:p>
            <a:r>
              <a:rPr lang="en-US" dirty="0" smtClean="0"/>
              <a:t>     When the 10,000 Saint </a:t>
            </a:r>
            <a:r>
              <a:rPr lang="en-US" dirty="0" err="1" smtClean="0"/>
              <a:t>Domingue</a:t>
            </a:r>
            <a:r>
              <a:rPr lang="en-US" dirty="0" smtClean="0"/>
              <a:t> refugees arrived in New Orleans in 1809, there were probably some Acadians in that group.  Since they were forced to stay in New Orleans, any Acadian culture left in them was merged into the melting pot of New Orleans cultures. </a:t>
            </a:r>
          </a:p>
          <a:p>
            <a:r>
              <a:rPr lang="en-US" dirty="0" smtClean="0"/>
              <a:t>     To sum up the Acadian arrivals in Louisiana: 20 came from New York in 1764, about 311 came from Halifax in 1764-65, about 689 came from Maryland and Pennsylvania in 1766-70, about 1600 came from France in 1785, and 19 came from St. Pierre in 1788.  More came in over the years, but documentation on their arrival is still being sought. </a:t>
            </a:r>
            <a:endParaRPr lang="en-US" dirty="0"/>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1"/>
            <a:ext cx="9144000" cy="86238993"/>
          </a:xfrm>
          <a:prstGeom prst="rect">
            <a:avLst/>
          </a:prstGeom>
        </p:spPr>
        <p:txBody>
          <a:bodyPr wrap="square">
            <a:spAutoFit/>
          </a:bodyPr>
          <a:lstStyle/>
          <a:p>
            <a:r>
              <a:rPr lang="en-US" dirty="0" smtClean="0">
                <a:hlinkClick r:id="rId2"/>
              </a:rPr>
              <a:t>https://64parishes.org/entry/french-colonial-louisiana</a:t>
            </a:r>
            <a:endParaRPr lang="en-US" dirty="0" smtClean="0"/>
          </a:p>
          <a:p>
            <a:r>
              <a:rPr lang="en-US" dirty="0" smtClean="0"/>
              <a:t>	French colonial Louisiana refers to the first century of permanent European settlement in the Lower Mississippi Valley. Native Americans, Europeans, and Africans contributed to the development of a complex frontier society at the geographic nexus of the Americas. Although the French regime considered Louisiana to be a failed colonial enterprise, the diverse peoples of the territory proved essential to the nature of imperial relations among French, Spanish, English, and American interests during the eighteenth century. The multicultural composition of the Lower Mississippi Valley remained strong even after the cession of Louisiana to Spain in 1763, the retrocession to France in 1800, and the Louisiana Purchase in 1803, effectively making the state of Louisiana both representative of the diversity of the United States and unique for its distinctive colonial past.</a:t>
            </a:r>
          </a:p>
          <a:p>
            <a:r>
              <a:rPr lang="en-US" dirty="0" smtClean="0"/>
              <a:t>The First French Settlements, 1699–1713</a:t>
            </a:r>
          </a:p>
          <a:p>
            <a:r>
              <a:rPr lang="en-US" dirty="0" smtClean="0"/>
              <a:t>	Following the War of the League of Augsburg (1688–1697), Louis XIV of France moved aggressively to expand French territories, and the French minister of the marine Louis de </a:t>
            </a:r>
            <a:r>
              <a:rPr lang="en-US" dirty="0" err="1" smtClean="0"/>
              <a:t>Phélypeaux</a:t>
            </a:r>
            <a:r>
              <a:rPr lang="en-US" dirty="0" smtClean="0"/>
              <a:t>, Comte de Pontchartrain, secretly made plans to establish French posts in Louisiana. In doing so, Pontchartrain intended to undermine the colonial interests of the English, Dutch, and Spanish along the coast of the Gulf of Mexico. Pierre Le Moyne </a:t>
            </a:r>
            <a:r>
              <a:rPr lang="en-US" dirty="0" err="1" smtClean="0"/>
              <a:t>d’Iberville</a:t>
            </a:r>
            <a:r>
              <a:rPr lang="en-US" dirty="0" smtClean="0"/>
              <a:t> et </a:t>
            </a:r>
            <a:r>
              <a:rPr lang="en-US" dirty="0" err="1" smtClean="0"/>
              <a:t>d’Ardillières</a:t>
            </a:r>
            <a:r>
              <a:rPr lang="en-US" dirty="0" smtClean="0"/>
              <a:t> led the first French expedition to the vicinity of present-day Biloxi in 1699, followed by a year of exploring the Mississippi and Red River Valleys and making contact with the Natchez and other petites nations. In 1702 Iberville moved the colony’s base of operations to Mobile, where roughly 140 French speakers hoped to develop closer trade and military ties with the Choctaw and Chickasaw in order to check British expansion. Before permanently leaving Louisiana, Iberville vested considerable authority in his brother Jean-</a:t>
            </a:r>
            <a:r>
              <a:rPr lang="en-US" dirty="0" err="1" smtClean="0"/>
              <a:t>Baptiste</a:t>
            </a:r>
            <a:r>
              <a:rPr lang="en-US" dirty="0" smtClean="0"/>
              <a:t> Le Moyne, </a:t>
            </a:r>
            <a:r>
              <a:rPr lang="en-US" dirty="0" err="1" smtClean="0"/>
              <a:t>sieur</a:t>
            </a:r>
            <a:r>
              <a:rPr lang="en-US" dirty="0" smtClean="0"/>
              <a:t> de Bienville, and his cousin Pierre Charles Le Sueur.</a:t>
            </a:r>
          </a:p>
          <a:p>
            <a:r>
              <a:rPr lang="en-US" dirty="0" smtClean="0"/>
              <a:t>	French Crown officials paid little attention to the needs of Lower Louisiana during the early 1700s because of their involvement in the War of Spanish Succession (1701–1714). Lacking official support, Iberville and his elite associates were unable to implement the conventional French mercantilist practice of exploiting natural resources (furs, minerals, cash crops) from colonial territories. To compensate for supply shortages, French colonists relied heavily on the slave labor and agricultural acumen of neighboring Native American groups. To protect against the slave raids and military advances of British-allied tribes such as the Creek, Native American villages in the vicinity of Mobile developed close working relationships with the French. The Choctaw and Chickasaw were especially influential in how the French developed strategies to defend against British encroachment throughout frontier areas east of the Mississippi River. The close interconnectedness of Native Americans and Europeans during this early colonization phase convinced historian Daniel </a:t>
            </a:r>
            <a:r>
              <a:rPr lang="en-US" dirty="0" err="1" smtClean="0"/>
              <a:t>Usner</a:t>
            </a:r>
            <a:r>
              <a:rPr lang="en-US" dirty="0" smtClean="0"/>
              <a:t> to describe French colonial Louisiana as a “frontier exchange economy” influenced by local and regional networks as well as transatlantic and global movements.</a:t>
            </a:r>
          </a:p>
          <a:p>
            <a:r>
              <a:rPr lang="en-US" dirty="0" smtClean="0"/>
              <a:t>	A 1708 census recorded 339 individuals in the French colony: 60 Canadian </a:t>
            </a:r>
            <a:r>
              <a:rPr lang="en-US" dirty="0" err="1" smtClean="0"/>
              <a:t>coureurs</a:t>
            </a:r>
            <a:r>
              <a:rPr lang="en-US" dirty="0" smtClean="0"/>
              <a:t> des bois (woods runners or backwoodsmen); 122 soldiers, seamen, and craftsmen employed by the Crown; and 157 Indian slaves and European men, women, and children. A handful of Catholic missionary priests traveled through or settled in the colony, though with limited success at evangelizing Native Americans and gaining support from the French laity. With no clear leader, the political organization of Louisiana bore modest resemblance to Canada, its neighbor to the north. Bienville, then a teenager, functioned as the commander of Mobile until Pontchartrain sent the </a:t>
            </a:r>
            <a:r>
              <a:rPr lang="en-US" dirty="0" err="1" smtClean="0"/>
              <a:t>ordonnateur</a:t>
            </a:r>
            <a:r>
              <a:rPr lang="en-US" dirty="0" smtClean="0"/>
              <a:t> (commissary) Bernard </a:t>
            </a:r>
            <a:r>
              <a:rPr lang="en-US" dirty="0" err="1" smtClean="0"/>
              <a:t>Diron</a:t>
            </a:r>
            <a:r>
              <a:rPr lang="en-US" dirty="0" smtClean="0"/>
              <a:t> </a:t>
            </a:r>
            <a:r>
              <a:rPr lang="en-US" dirty="0" err="1" smtClean="0"/>
              <a:t>d’Artaguette</a:t>
            </a:r>
            <a:r>
              <a:rPr lang="en-US" dirty="0" smtClean="0"/>
              <a:t> to investigate and expel the Le Moyne family from Louisiana. Quite the opposite happened, as Bienville became acting governor in 1711, later replaced in 1713 by the founder of Detroit, </a:t>
            </a:r>
            <a:r>
              <a:rPr lang="en-US" dirty="0" err="1" smtClean="0"/>
              <a:t>Sieur</a:t>
            </a:r>
            <a:r>
              <a:rPr lang="en-US" dirty="0" smtClean="0"/>
              <a:t> Antoine de la </a:t>
            </a:r>
            <a:r>
              <a:rPr lang="en-US" dirty="0" err="1" smtClean="0"/>
              <a:t>Mothe</a:t>
            </a:r>
            <a:r>
              <a:rPr lang="en-US" dirty="0" smtClean="0"/>
              <a:t> Cadillac, as the first official governor of Louisiana.</a:t>
            </a:r>
          </a:p>
          <a:p>
            <a:r>
              <a:rPr lang="en-US" dirty="0" smtClean="0"/>
              <a:t>Companies and Slavery, 1713–1729</a:t>
            </a:r>
          </a:p>
          <a:p>
            <a:r>
              <a:rPr lang="en-US" dirty="0" smtClean="0"/>
              <a:t>	Antoine </a:t>
            </a:r>
            <a:r>
              <a:rPr lang="en-US" dirty="0" err="1" smtClean="0"/>
              <a:t>Crozat</a:t>
            </a:r>
            <a:r>
              <a:rPr lang="en-US" dirty="0" smtClean="0"/>
              <a:t>, councilor and financial secretary to Louis XIV (1638–1715), received a fifteen-year commercial monopoly over Louisiana in 1712. </a:t>
            </a:r>
            <a:r>
              <a:rPr lang="en-US" dirty="0" err="1" smtClean="0"/>
              <a:t>Crozat</a:t>
            </a:r>
            <a:r>
              <a:rPr lang="en-US" dirty="0" smtClean="0"/>
              <a:t> attempted to organize the colonial government of Louisiana according to Canadian standards by dividing military and civil affairs among the three offices of commandant, governor, and </a:t>
            </a:r>
            <a:r>
              <a:rPr lang="en-US" dirty="0" err="1" smtClean="0"/>
              <a:t>ordonnateur</a:t>
            </a:r>
            <a:r>
              <a:rPr lang="en-US" dirty="0" smtClean="0"/>
              <a:t>. He also created a court known as the Superior Council. Technically, </a:t>
            </a:r>
            <a:r>
              <a:rPr lang="en-US" dirty="0" err="1" smtClean="0"/>
              <a:t>Crozat’s</a:t>
            </a:r>
            <a:r>
              <a:rPr lang="en-US" dirty="0" smtClean="0"/>
              <a:t> company fell under the authority of the governor of Canada, while church matters remained under the jurisdiction of the bishop of Quebec. In reality, daily life in Lower Louisiana remained largely independent of Canadian oversight.</a:t>
            </a:r>
          </a:p>
          <a:p>
            <a:r>
              <a:rPr lang="en-US" dirty="0" smtClean="0"/>
              <a:t>	The European population increased from approximately 200 to 500 inhabitants during the </a:t>
            </a:r>
            <a:r>
              <a:rPr lang="en-US" dirty="0" err="1" smtClean="0"/>
              <a:t>Crozat</a:t>
            </a:r>
            <a:r>
              <a:rPr lang="en-US" dirty="0" smtClean="0"/>
              <a:t> years (1713–1717). Fur trading remained the primary source of income for the colony. There were also rather unsuccessful attempts, first, to trade with Spanish and French West Indian posts, and, second, to harvest silk, indigo, and other cash crops. Louis </a:t>
            </a:r>
            <a:r>
              <a:rPr lang="en-US" dirty="0" err="1" smtClean="0"/>
              <a:t>Juchereau</a:t>
            </a:r>
            <a:r>
              <a:rPr lang="en-US" dirty="0" smtClean="0"/>
              <a:t> de St. Denis conducted an expedition up the Red River, resulting in the establishment of a French post at Natchitoches. Cadillac made a similar trip in search of lead mines, which resulted in the foundation of Fort Rosalie near present-day Natchez. The French also benefited from the start of the </a:t>
            </a:r>
            <a:r>
              <a:rPr lang="en-US" dirty="0" err="1" smtClean="0"/>
              <a:t>Yamasee</a:t>
            </a:r>
            <a:r>
              <a:rPr lang="en-US" dirty="0" smtClean="0"/>
              <a:t> War in 1715, a conflict between colonial South Carolina and Native Americans, which took the attention of the English away from making military and economic alliances with the Creek and Chickasaw.</a:t>
            </a:r>
          </a:p>
          <a:p>
            <a:r>
              <a:rPr lang="en-US" dirty="0" smtClean="0"/>
              <a:t>	</a:t>
            </a:r>
            <a:r>
              <a:rPr lang="en-US" dirty="0" err="1" smtClean="0"/>
              <a:t>Crozat</a:t>
            </a:r>
            <a:r>
              <a:rPr lang="en-US" dirty="0" smtClean="0"/>
              <a:t> pulled out of the company contract in 1717. The Scotsman John Law then assumed control over all commercial affairs in Louisiana under the auspices of the Company of the West, later called the Company of the Indies. Law obtained the company charter as part of a larger scheme to transition France to a paper currency system, reduce the Crown’s debt and restore its credit, and bring wealth to Law and his business associates. Law’s financial plan ultimately failed in 1720, when the so-called “Mississippi Bubble” burst.</a:t>
            </a:r>
          </a:p>
          <a:p>
            <a:r>
              <a:rPr lang="en-US" dirty="0" smtClean="0"/>
              <a:t>	Despite the company’s failures, Law’s investment in Louisiana amounted to considerable changes in the organization and composition of the colony, which lasted through the 1720s. Bienville moved the colonial capital from Mobile to New Orleans in 1718. Historian Shannon Lee </a:t>
            </a:r>
            <a:r>
              <a:rPr lang="en-US" dirty="0" err="1" smtClean="0"/>
              <a:t>Dawdy</a:t>
            </a:r>
            <a:r>
              <a:rPr lang="en-US" dirty="0" smtClean="0"/>
              <a:t> described early New Orleans as a “rogue,” “wild,” even “savage” colonial city in the sense that its leading elite inhabitants tried and largely failed to translate their Enlightenment ideals of social order to the swampy banks of the Mississippi River. Memoirs and letters of early residents abound on the topic of New Orleans’s lack of urbanity and wealth of problems.</a:t>
            </a:r>
          </a:p>
          <a:p>
            <a:r>
              <a:rPr lang="en-US" dirty="0" smtClean="0"/>
              <a:t>	Outside New Orleans, the company granted land concessions to wealthy Frenchmen along the Mississippi River. Upstart settlers and established elites smuggled trade goods throughout the Mississippi Valley and Caribbean in order to avoid the mercantilist policies of the French Crown. The growing labor force was made up of peasants and indentured servants (</a:t>
            </a:r>
            <a:r>
              <a:rPr lang="en-US" dirty="0" err="1" smtClean="0"/>
              <a:t>petits</a:t>
            </a:r>
            <a:r>
              <a:rPr lang="en-US" dirty="0" smtClean="0"/>
              <a:t> gens) from France and Alsace, impressed criminals (</a:t>
            </a:r>
            <a:r>
              <a:rPr lang="en-US" dirty="0" err="1" smtClean="0"/>
              <a:t>forçats</a:t>
            </a:r>
            <a:r>
              <a:rPr lang="en-US" dirty="0" smtClean="0"/>
              <a:t>), Swiss mercenaries and poorly trained French soldiers, and women from Parisian hospitals and asylums, ultimately raising the European population of Louisiana to around 5,000 by 1721. However, the number of European settlers dropped to fewer than 2,000 by the end of the 1720s, due largely to high death rates and the decision of many to abandon the colony.</a:t>
            </a:r>
          </a:p>
          <a:p>
            <a:r>
              <a:rPr lang="en-US" dirty="0" smtClean="0"/>
              <a:t>	Roman Catholic priests and nuns contributed to the social development of French colonial Louisiana throughout the early eighteenth century. Paul du </a:t>
            </a:r>
            <a:r>
              <a:rPr lang="en-US" dirty="0" err="1" smtClean="0"/>
              <a:t>Ru</a:t>
            </a:r>
            <a:r>
              <a:rPr lang="en-US" dirty="0" smtClean="0"/>
              <a:t>, a Jesuit priest, attempted to establish missions among the petites nations, or small tribes, of the Lower Mississippi Valley during </a:t>
            </a:r>
            <a:r>
              <a:rPr lang="en-US" dirty="0" err="1" smtClean="0"/>
              <a:t>Iberville’s</a:t>
            </a:r>
            <a:r>
              <a:rPr lang="en-US" dirty="0" smtClean="0"/>
              <a:t> brief tenure in Louisiana. Several priests of the Foreign Mission worked as missionaries among Native Americans and chaplains among French settlers. The bishop of Quebec granted ecclesiastical jurisdiction over the European population (and those enslaved by Europeans) of Lower Louisiana to the Capuchins. The Jesuits, in turn, were responsible for the </a:t>
            </a:r>
            <a:r>
              <a:rPr lang="en-US" dirty="0" err="1" smtClean="0"/>
              <a:t>missionization</a:t>
            </a:r>
            <a:r>
              <a:rPr lang="en-US" dirty="0" smtClean="0"/>
              <a:t> of Native Americans outside the confines of French posts. This bipartite organization of the clergy led to considerable conflict, often resulting in the deterioration of Indian missions and lay-clerical relations.</a:t>
            </a:r>
          </a:p>
          <a:p>
            <a:r>
              <a:rPr lang="en-US" dirty="0" smtClean="0"/>
              <a:t>	Nicolas-</a:t>
            </a:r>
            <a:r>
              <a:rPr lang="en-US" dirty="0" err="1" smtClean="0"/>
              <a:t>Ignace</a:t>
            </a:r>
            <a:r>
              <a:rPr lang="en-US" dirty="0" smtClean="0"/>
              <a:t> de </a:t>
            </a:r>
            <a:r>
              <a:rPr lang="en-US" dirty="0" err="1" smtClean="0"/>
              <a:t>Beaubois</a:t>
            </a:r>
            <a:r>
              <a:rPr lang="en-US" dirty="0" smtClean="0"/>
              <a:t> (1689–1770), Jesuit superior of Lower Louisiana, established a permanent male missionary presence in and around New Orleans in 1727. A troupe of twelve </a:t>
            </a:r>
            <a:r>
              <a:rPr lang="en-US" dirty="0" err="1" smtClean="0"/>
              <a:t>Ursuline</a:t>
            </a:r>
            <a:r>
              <a:rPr lang="en-US" dirty="0" smtClean="0"/>
              <a:t> nuns also arrived at New Orleans in 1727. Marie Madeline </a:t>
            </a:r>
            <a:r>
              <a:rPr lang="en-US" dirty="0" err="1" smtClean="0"/>
              <a:t>Hachard</a:t>
            </a:r>
            <a:r>
              <a:rPr lang="en-US" dirty="0" smtClean="0"/>
              <a:t>, the youngest of the women in habits, left a record of her life as a missionary, which was published in France for the edification of young women. In addition to their roles as religious leaders, Catholic priests and nuns busied themselves with mundane aspects of life in French colonial Louisiana. They bought and sold slaves. They negotiated with company and Crown officials for salaries, property, and power. In short, their experiences were not entirely different from those of other European settlers.</a:t>
            </a:r>
          </a:p>
          <a:p>
            <a:r>
              <a:rPr lang="en-US" dirty="0" smtClean="0"/>
              <a:t>	The forced migration of approximately 6,000 enslaved Africans constituted the most significant demographic alteration to French colonial Louisiana during the 1720s. Approximately two-thirds of the enslaved came from the </a:t>
            </a:r>
            <a:r>
              <a:rPr lang="en-US" dirty="0" err="1" smtClean="0"/>
              <a:t>Senegambian</a:t>
            </a:r>
            <a:r>
              <a:rPr lang="en-US" dirty="0" smtClean="0"/>
              <a:t> region of West Africa, while the rest came from the Bight of Benin and Angola. They brought with them knowledge of rice, corn, tobacco, cotton, and indigo cultivation, as well as an assortment of technologies and skills related to craftsmanship, all of which were considered useful for the development of a fledgling colony in the Americas. African slaves interacted with Indian slaves on a daily and intimate basis, effectively undermining the intention of French masters to control the thoughts and actions of their human property. In 1724 French officials implemented the Code Noir in hopes of regulating the everyday lives of enslaved and free people of African descent in Louisiana, much as governments had done in other French colonies throughout the Caribbean. Such regulatory efforts produced mixed results, with many enslaved Africans taking advantage of the frontier conditions of Louisiana by creating runaway communities (le </a:t>
            </a:r>
            <a:r>
              <a:rPr lang="en-US" dirty="0" err="1" smtClean="0"/>
              <a:t>marronage</a:t>
            </a:r>
            <a:r>
              <a:rPr lang="en-US" dirty="0" smtClean="0"/>
              <a:t>) in cypress swamps (la </a:t>
            </a:r>
            <a:r>
              <a:rPr lang="en-US" dirty="0" err="1" smtClean="0"/>
              <a:t>ciprière</a:t>
            </a:r>
            <a:r>
              <a:rPr lang="en-US" dirty="0" smtClean="0"/>
              <a:t>) throughout the Lower Mississippi Valley and possibly planning slave revolts against their white masters.</a:t>
            </a:r>
          </a:p>
          <a:p>
            <a:r>
              <a:rPr lang="en-US" dirty="0" smtClean="0"/>
              <a:t>	By 1732 enslaved Africans accounted for approximately 65 percent of the total population of Louisiana. The large majority of African slaves lived on private plantations along the Mississippi River away from New Orleans. African slaves, most of whom worked on the plantations of the governor and the company, made up 12 percent of New Orleans’s population in 1726. Only one slave ship arrived at Louisiana after 1736, thus setting the stage for the development of what historian Gwendolyn </a:t>
            </a:r>
            <a:r>
              <a:rPr lang="en-US" dirty="0" err="1" smtClean="0"/>
              <a:t>Midlo</a:t>
            </a:r>
            <a:r>
              <a:rPr lang="en-US" dirty="0" smtClean="0"/>
              <a:t> Hall called an “Afro-Creole” culture in eighteenth-century Louisiana. People of African descent born in the colony, or Afro-Creoles, would constitute more than 50 percent of the total population of Louisiana by the end of the French colonial period in 1769.</a:t>
            </a:r>
          </a:p>
          <a:p>
            <a:r>
              <a:rPr lang="en-US" dirty="0" smtClean="0"/>
              <a:t>Military and Economic Difficulties, 1729–1754</a:t>
            </a:r>
          </a:p>
          <a:p>
            <a:r>
              <a:rPr lang="en-US" dirty="0" smtClean="0"/>
              <a:t>	Economic development in French colonial Louisiana remained limited during the 1720s. The company established Fort Chartres as a way to advance the fur trade in the Illinois Country, only to be greatly disrupted during the wars between the French and the Fox Indians of the late 1720s. English encroachment upon the fur trade in present-day Mississippi and Alabama also diminished French influence among neighboring petites nations. And despite the marginally successful cultivation of tobacco near Fort Rosalie, the so-called Natchez Revolt of 1729 contributed to an economic downturn in Lower Louisiana that lasted through the 1730s.</a:t>
            </a:r>
          </a:p>
          <a:p>
            <a:r>
              <a:rPr lang="en-US" dirty="0" smtClean="0"/>
              <a:t>	On the morning of November 28, 1729, Natchez warriors killed more than 200 French men, women, and children, and captured around 300 African slaves and 50 French women and children. Rumors of a Natchez conspiracy against Fort Rosalie preceded the attack, in which some enslaved Africans played a role. Approximately 10 percent of Louisiana’s white population died in the attack. The French government responded to the Natchez revolt by disbanding the company and reclaiming Crown authority over Louisiana. Under the leadership of Bienville and with the assistance of the Illinois, Tunica, and other Native American groups, French soldiers spent the next decade conducting a series of military campaigns against the Natchez and Chickasaw. The French had two chief objectives: first, to exterminate what remained of the Natchez, and second, to punish the Chickasaw for harboring Natchez refugees and trading with the English.</a:t>
            </a:r>
          </a:p>
          <a:p>
            <a:r>
              <a:rPr lang="en-US" dirty="0" smtClean="0"/>
              <a:t>	Military expeditions against the Natchez and Chickasaw produced mixed results. French forces failed to achieve any clear victories over the Chickasaw, while their ties with the Choctaw became ever more tenuous. At the same time, French officials attempted to revitalize the economy of Louisiana by encouraging the production of tobacco and trade with French ports such as La Rochelle and Bordeaux, again with only moderate success. Inflation of the currency and poor weather, including a devastating hurricane, did not make their jobs any easier. Much of the blame for the colony’s decline fell upon Bienville, who was finally replaced as governor in 1742 by the Marquis Pierre de </a:t>
            </a:r>
            <a:r>
              <a:rPr lang="en-US" dirty="0" err="1" smtClean="0"/>
              <a:t>Rigaud</a:t>
            </a:r>
            <a:r>
              <a:rPr lang="en-US" dirty="0" smtClean="0"/>
              <a:t> de </a:t>
            </a:r>
            <a:r>
              <a:rPr lang="en-US" dirty="0" err="1" smtClean="0"/>
              <a:t>Vaudreuil</a:t>
            </a:r>
            <a:r>
              <a:rPr lang="en-US" dirty="0" smtClean="0"/>
              <a:t> de </a:t>
            </a:r>
            <a:r>
              <a:rPr lang="en-US" dirty="0" err="1" smtClean="0"/>
              <a:t>Cavagnial</a:t>
            </a:r>
            <a:r>
              <a:rPr lang="en-US" dirty="0" smtClean="0"/>
              <a:t>. By 1746, the population of French colonial Louisiana had shrunk to approximately 3,200 whites and 4,730 blacks, due primarily to the return of many settlers to France, the low number of new European immigrants, the near cessation of the importation of African slaves, and low levels of reproduction among both European and African populations.</a:t>
            </a:r>
          </a:p>
          <a:p>
            <a:r>
              <a:rPr lang="en-US" dirty="0" smtClean="0"/>
              <a:t>	With the governorship of </a:t>
            </a:r>
            <a:r>
              <a:rPr lang="en-US" dirty="0" err="1" smtClean="0"/>
              <a:t>Vaudreuil</a:t>
            </a:r>
            <a:r>
              <a:rPr lang="en-US" dirty="0" smtClean="0"/>
              <a:t> came a previously unattained level of prosperity in Lower Louisiana. From 1744 to 1755, colonial leaders realized increases both in trade and population, this despite French involvement in the War of Jenkins’ Ear (1739–1742) and the War of Austrian Succession (1740–1748). Some large plantation owners along the Mississippi River replaced tobacco with the more profitable indigo, though small-scale farming of other cash crops and lumbering continued. Louisiana merchants enhanced trade with Spanish ports in Cuba, Mexico, and Florida. Trade between Dauphin Island (near Mobile) and Pensacola, in particular, remained strong through much of the 1750s. Some historians estimate a 50 percent increase in population during this period, due primarily to the arrival of </a:t>
            </a:r>
            <a:r>
              <a:rPr lang="en-US" dirty="0" err="1" smtClean="0"/>
              <a:t>fils</a:t>
            </a:r>
            <a:r>
              <a:rPr lang="en-US" dirty="0" smtClean="0"/>
              <a:t> de cassette (coffer girls), Alsatians, and French soldiers. Most Europeans lived in the vicinities of New Orleans, Mobile, or Natchez. The increase in plantation productivity also marked an increase in the importation of slaves, most of whom came from the French West Indies.</a:t>
            </a:r>
          </a:p>
          <a:p>
            <a:r>
              <a:rPr lang="en-US" dirty="0" smtClean="0"/>
              <a:t>	Disputes among the Choctaw, Chickasaw, French, and English increased during the </a:t>
            </a:r>
          </a:p>
          <a:p>
            <a:r>
              <a:rPr lang="en-US" dirty="0" smtClean="0"/>
              <a:t>1740s and 1750s. Red Shoe, a Choctaw chief, encouraged portions of the Choctaw nation and the </a:t>
            </a:r>
            <a:r>
              <a:rPr lang="en-US" dirty="0" err="1" smtClean="0"/>
              <a:t>Alabamas</a:t>
            </a:r>
            <a:r>
              <a:rPr lang="en-US" dirty="0" smtClean="0"/>
              <a:t> to trade with the English. </a:t>
            </a:r>
            <a:r>
              <a:rPr lang="en-US" dirty="0" err="1" smtClean="0"/>
              <a:t>Vaudreuil</a:t>
            </a:r>
            <a:r>
              <a:rPr lang="en-US" dirty="0" smtClean="0"/>
              <a:t>, in an attempt to undermine Red Shoe’s intentions, organized a diplomatic ceremony for around 1,200 Choctaw to meet with French officials in 1746. Tension reached a high point when Red Shoe killed three French traders and </a:t>
            </a:r>
            <a:r>
              <a:rPr lang="en-US" dirty="0" err="1" smtClean="0"/>
              <a:t>Vaudreuil</a:t>
            </a:r>
            <a:r>
              <a:rPr lang="en-US" dirty="0" smtClean="0"/>
              <a:t> called for revenge. A Choctaw warrior ultimately assassinated Red Shoe. By 1747, the Choctaws were at war with each other, as villages drew battle lines according to English or French alliances. It was not until the French provided their Choctaw allies with sufficient supplies that a modicum of peace was restored in 1750. However, major military conflict between the French and Chickasaw resumed in 1752 when </a:t>
            </a:r>
            <a:r>
              <a:rPr lang="en-US" dirty="0" err="1" smtClean="0"/>
              <a:t>Vaudreuil</a:t>
            </a:r>
            <a:r>
              <a:rPr lang="en-US" dirty="0" smtClean="0"/>
              <a:t> ordered assaults on Chickasaw villages in present-day northern Alabama and Mississippi. The Chickasaw effectively repelled the French expedition with the help of the English.</a:t>
            </a:r>
          </a:p>
          <a:p>
            <a:r>
              <a:rPr lang="en-US" dirty="0" smtClean="0"/>
              <a:t>The End of French Rule, 1754–1769</a:t>
            </a:r>
          </a:p>
          <a:p>
            <a:r>
              <a:rPr lang="en-US" dirty="0" smtClean="0"/>
              <a:t>	Louis </a:t>
            </a:r>
            <a:r>
              <a:rPr lang="en-US" dirty="0" err="1" smtClean="0"/>
              <a:t>Billouart</a:t>
            </a:r>
            <a:r>
              <a:rPr lang="en-US" dirty="0" smtClean="0"/>
              <a:t>, Chevalier de </a:t>
            </a:r>
            <a:r>
              <a:rPr lang="en-US" dirty="0" err="1" smtClean="0"/>
              <a:t>Kerlerec</a:t>
            </a:r>
            <a:r>
              <a:rPr lang="en-US" dirty="0" smtClean="0"/>
              <a:t>, arrived at New Orleans in 1753. Three interrelated matters dominated the administration of the new governor: internal politics, French-Indian relations, and the Seven Years’ War (1754–1763, also called the French and Indian War). </a:t>
            </a:r>
            <a:r>
              <a:rPr lang="en-US" dirty="0" err="1" smtClean="0"/>
              <a:t>Kerlerec’s</a:t>
            </a:r>
            <a:r>
              <a:rPr lang="en-US" dirty="0" smtClean="0"/>
              <a:t> Indian policy got off to a rocky start when he hosted a meeting with the Choctaw at Mobile but failed to offer his guests sufficient gifts and trade goods. The deplorable state of Louisiana’s forts and soldiery convinced </a:t>
            </a:r>
            <a:r>
              <a:rPr lang="en-US" dirty="0" err="1" smtClean="0"/>
              <a:t>Kerlerec</a:t>
            </a:r>
            <a:r>
              <a:rPr lang="en-US" dirty="0" smtClean="0"/>
              <a:t> that he would need the assistance of the Native American population if he wanted to protect the imperial interests of the French against the English. Reinforcements of questionable quality arrived at intervals during the 1750s and early 1760s, along with the new </a:t>
            </a:r>
            <a:r>
              <a:rPr lang="en-US" dirty="0" err="1" smtClean="0"/>
              <a:t>ordonnateur</a:t>
            </a:r>
            <a:r>
              <a:rPr lang="en-US" dirty="0" smtClean="0"/>
              <a:t> Vincent Gaspar Pierre de </a:t>
            </a:r>
            <a:r>
              <a:rPr lang="en-US" dirty="0" err="1" smtClean="0"/>
              <a:t>Rochemore</a:t>
            </a:r>
            <a:r>
              <a:rPr lang="en-US" dirty="0" smtClean="0"/>
              <a:t>. </a:t>
            </a:r>
            <a:r>
              <a:rPr lang="en-US" dirty="0" err="1" smtClean="0"/>
              <a:t>Rochemore</a:t>
            </a:r>
            <a:r>
              <a:rPr lang="en-US" dirty="0" smtClean="0"/>
              <a:t> and </a:t>
            </a:r>
            <a:r>
              <a:rPr lang="en-US" dirty="0" err="1" smtClean="0"/>
              <a:t>Kerlerec</a:t>
            </a:r>
            <a:r>
              <a:rPr lang="en-US" dirty="0" smtClean="0"/>
              <a:t>, though rivals, convinced segments of the Choctaw, </a:t>
            </a:r>
            <a:r>
              <a:rPr lang="en-US" dirty="0" err="1" smtClean="0"/>
              <a:t>Alabamas</a:t>
            </a:r>
            <a:r>
              <a:rPr lang="en-US" dirty="0" smtClean="0"/>
              <a:t>, Upper Creek, and Cherokee to disrupt the Chickasaw-English alliance throughout the frontiers of the American interior. Insufficient supplies made it difficult for </a:t>
            </a:r>
            <a:r>
              <a:rPr lang="en-US" dirty="0" err="1" smtClean="0"/>
              <a:t>Kerlerec</a:t>
            </a:r>
            <a:r>
              <a:rPr lang="en-US" dirty="0" smtClean="0"/>
              <a:t> to compete with English traders and soldiers coming out of South Carolina.</a:t>
            </a:r>
          </a:p>
          <a:p>
            <a:r>
              <a:rPr lang="en-US" dirty="0" smtClean="0"/>
              <a:t>	The 1760s saw the ousting of </a:t>
            </a:r>
            <a:r>
              <a:rPr lang="en-US" dirty="0" err="1" smtClean="0"/>
              <a:t>Rochemore</a:t>
            </a:r>
            <a:r>
              <a:rPr lang="en-US" dirty="0" smtClean="0"/>
              <a:t> as </a:t>
            </a:r>
            <a:r>
              <a:rPr lang="en-US" dirty="0" err="1" smtClean="0"/>
              <a:t>ordonnateur</a:t>
            </a:r>
            <a:r>
              <a:rPr lang="en-US" dirty="0" smtClean="0"/>
              <a:t> and the appointment of Denis-Nicolas Foucault as his replacement. Moreover, Jean Jacques </a:t>
            </a:r>
            <a:r>
              <a:rPr lang="en-US" dirty="0" err="1" smtClean="0"/>
              <a:t>Blaise</a:t>
            </a:r>
            <a:r>
              <a:rPr lang="en-US" dirty="0" smtClean="0"/>
              <a:t> </a:t>
            </a:r>
            <a:r>
              <a:rPr lang="en-US" dirty="0" err="1" smtClean="0"/>
              <a:t>d’Abbadie</a:t>
            </a:r>
            <a:r>
              <a:rPr lang="en-US" dirty="0" smtClean="0"/>
              <a:t> replaced </a:t>
            </a:r>
            <a:r>
              <a:rPr lang="en-US" dirty="0" err="1" smtClean="0"/>
              <a:t>Kerlerec</a:t>
            </a:r>
            <a:r>
              <a:rPr lang="en-US" dirty="0" smtClean="0"/>
              <a:t> as governor. </a:t>
            </a:r>
            <a:r>
              <a:rPr lang="en-US" dirty="0" err="1" smtClean="0"/>
              <a:t>D’Abbadie’s</a:t>
            </a:r>
            <a:r>
              <a:rPr lang="en-US" dirty="0" smtClean="0"/>
              <a:t> instructions from the Crown were clear: Begin liquidating French holdings in Lower Louisiana in accordance with treaties following the Seven Years’ War. After several years of diplomatic negotiations, the French convinced the Spanish to ally themselves against British interests in Europe and the Americas. The secret signing of the 1762 Treaty of Fontainebleau involved France’s Louis XV promising Spain’s Charles III the territory of Louisiana (including Illinois) and the so-called Isle of Orleans. However, the 1763 Treaty of Paris, which actually ended the Seven Years’ War, granted territories west of the Mississippi River (including New Orleans) to the Spanish and eastern territories (including Baton Rouge) to the English. Coinciding with the cession of French Louisiana was the suppression of the Jesuit order in 1763, which resulted in the expulsion of all but one Jesuit (Michel </a:t>
            </a:r>
            <a:r>
              <a:rPr lang="en-US" dirty="0" err="1" smtClean="0"/>
              <a:t>Baudouin</a:t>
            </a:r>
            <a:r>
              <a:rPr lang="en-US" dirty="0" smtClean="0"/>
              <a:t>) from the Lower Mississippi Valley.</a:t>
            </a:r>
          </a:p>
          <a:p>
            <a:r>
              <a:rPr lang="en-US" dirty="0" smtClean="0"/>
              <a:t>	It is not entirely clear why Louis XV so willingly ceded Louisiana to Spain. Most historians cite Louis XV’s interest in strengthening Franco-Spanish ties and relinquishing control over an economically burdensome colony. Regardless, the decision to cede Louisiana to Spain had little immediate impact on the local population. Approximately 1,500 people of European descent and 2,000 people of African descent resided in and around New Orleans in 1766. Pointe </a:t>
            </a:r>
            <a:r>
              <a:rPr lang="en-US" dirty="0" err="1" smtClean="0"/>
              <a:t>Coupée</a:t>
            </a:r>
            <a:r>
              <a:rPr lang="en-US" dirty="0" smtClean="0"/>
              <a:t> and Natchitoches also remained important French settlements after the cession of Louisiana to Spain. French trading continued throughout frontier regions west of the Mississippi River. A complex network of plantations lined the Mississippi River from the </a:t>
            </a:r>
            <a:r>
              <a:rPr lang="en-US" dirty="0" err="1" smtClean="0"/>
              <a:t>Balize</a:t>
            </a:r>
            <a:r>
              <a:rPr lang="en-US" dirty="0" smtClean="0"/>
              <a:t> (near the mouth of the Mississippi River in present-day Plaquemines Parish) through the German Coast (just above New Orleans in present-day St. Charles Parish) to Natchez. Levees, both natural and manmade, protected plantations from frequent inundation and functioned as a sort of road for overland travel. In 1766, St. Gabriel (just above Bayou La Fourche) became the site of one of the first Acadian settlements in Louisiana. Acadians continued to migrate farther west via the Atchafalaya River to the Opelousas and </a:t>
            </a:r>
            <a:r>
              <a:rPr lang="en-US" dirty="0" err="1" smtClean="0"/>
              <a:t>Attakapas</a:t>
            </a:r>
            <a:r>
              <a:rPr lang="en-US" dirty="0" smtClean="0"/>
              <a:t> districts of southwestern Louisiana during the late 1760s. Several frontier posts dotted the banks of the Mississippi River above the Arkansas River in the Illinois Country, including Cape Girardeau, Kaskaskia, Ste. </a:t>
            </a:r>
            <a:r>
              <a:rPr lang="en-US" dirty="0" err="1" smtClean="0"/>
              <a:t>Geneviève</a:t>
            </a:r>
            <a:r>
              <a:rPr lang="en-US" dirty="0" smtClean="0"/>
              <a:t>, and St. Louis.</a:t>
            </a:r>
          </a:p>
          <a:p>
            <a:r>
              <a:rPr lang="en-US" dirty="0" smtClean="0"/>
              <a:t>	French Creole inhabitants, and especially a small group of elite power holders, proved highly influential during the tenure of the first Spanish governor Antonio de </a:t>
            </a:r>
            <a:r>
              <a:rPr lang="en-US" dirty="0" err="1" smtClean="0"/>
              <a:t>Ulloa</a:t>
            </a:r>
            <a:r>
              <a:rPr lang="en-US" dirty="0" smtClean="0"/>
              <a:t> from 1764 to 1768. Major Charles Philippe </a:t>
            </a:r>
            <a:r>
              <a:rPr lang="en-US" dirty="0" err="1" smtClean="0"/>
              <a:t>Aubry</a:t>
            </a:r>
            <a:r>
              <a:rPr lang="en-US" dirty="0" smtClean="0"/>
              <a:t>, the French director-general of Louisiana, and Nicolas Foucault, the </a:t>
            </a:r>
            <a:r>
              <a:rPr lang="en-US" dirty="0" err="1" smtClean="0"/>
              <a:t>ordonnateur</a:t>
            </a:r>
            <a:r>
              <a:rPr lang="en-US" dirty="0" smtClean="0"/>
              <a:t>, remained the effective administrators of the colony until </a:t>
            </a:r>
            <a:r>
              <a:rPr lang="en-US" dirty="0" err="1" smtClean="0"/>
              <a:t>Ulloa</a:t>
            </a:r>
            <a:r>
              <a:rPr lang="en-US" dirty="0" smtClean="0"/>
              <a:t> enacted a dual Spanish-French administration in early 1767. Prior to then, </a:t>
            </a:r>
            <a:r>
              <a:rPr lang="en-US" dirty="0" err="1" smtClean="0"/>
              <a:t>Ulloa</a:t>
            </a:r>
            <a:r>
              <a:rPr lang="en-US" dirty="0" smtClean="0"/>
              <a:t> did not proclaim Spanish dominion over Louisiana and allowed the French flag to remain flying over the city of approximately 3,500 inhabitants. The passage of strict trade regulations by the Spanish in 1768 led Foucault and the powerful French Creole oligarchy to consider an insurrection. </a:t>
            </a:r>
            <a:r>
              <a:rPr lang="en-US" dirty="0" err="1" smtClean="0"/>
              <a:t>Ulloa</a:t>
            </a:r>
            <a:r>
              <a:rPr lang="en-US" dirty="0" smtClean="0"/>
              <a:t> left soon thereafter, only to be replaced by General Alejandro O’Reilly with orders to suppress what came to be known as the Insurrection of 1768. Joined by more than 2,000 troops, O’Reilly conducted a bloodless reoccupation of New Orleans later that year and proceeded to implement Spanish colonial institutions in Louisiana with the aid of </a:t>
            </a:r>
            <a:r>
              <a:rPr lang="en-US" dirty="0" err="1" smtClean="0"/>
              <a:t>Luís</a:t>
            </a:r>
            <a:r>
              <a:rPr lang="en-US" dirty="0" smtClean="0"/>
              <a:t> de </a:t>
            </a:r>
            <a:r>
              <a:rPr lang="en-US" dirty="0" err="1" smtClean="0"/>
              <a:t>Unzaga</a:t>
            </a:r>
            <a:r>
              <a:rPr lang="en-US" dirty="0" smtClean="0"/>
              <a:t> y </a:t>
            </a:r>
            <a:r>
              <a:rPr lang="en-US" dirty="0" err="1" smtClean="0"/>
              <a:t>Amezaga</a:t>
            </a:r>
            <a:r>
              <a:rPr lang="en-US" dirty="0" smtClean="0"/>
              <a:t>, the future governor of the colony.</a:t>
            </a:r>
          </a:p>
          <a:p>
            <a:r>
              <a:rPr lang="en-US" dirty="0" smtClean="0"/>
              <a:t>French Influence in Spanish Colonial Louisiana, 1769–1800</a:t>
            </a:r>
          </a:p>
          <a:p>
            <a:r>
              <a:rPr lang="en-US" dirty="0" smtClean="0"/>
              <a:t>	The influence of Creole inhabitants (people of French and African descent born in Louisiana) remained strong during the first decade of Spanish control. Outside New Orleans, the colonial administration of Spanish Louisiana largely fell to the commandants of eleven posts (or districts) stretching along the Mississippi River from present-day Ascension Parish in the south to present-day St. Louis in the north. The francophone Creole population both resisted and adapted to the colonial reforms of </a:t>
            </a:r>
            <a:r>
              <a:rPr lang="en-US" dirty="0" err="1" smtClean="0"/>
              <a:t>Unzaga</a:t>
            </a:r>
            <a:r>
              <a:rPr lang="en-US" dirty="0" smtClean="0"/>
              <a:t>, although adaptation was initially difficult because of the onset of an economic depression during the early 1770s. British influence among Native American groups in Lower Louisiana persisted during the Spanish colonial period. Spanish officials attempted to curtail British advances and conduct Indian affairs according to French modes of gift-giving ceremonies, trade partnerships, and military alliances. Moreover, during a particularly disruptive ecclesiastical battle between French and Spanish Capuchins, </a:t>
            </a:r>
            <a:r>
              <a:rPr lang="en-US" dirty="0" err="1" smtClean="0"/>
              <a:t>Unzaga</a:t>
            </a:r>
            <a:r>
              <a:rPr lang="en-US" dirty="0" smtClean="0"/>
              <a:t> demonstrated an interest in reinforcing the religious customs of the French clergy. In 1777, </a:t>
            </a:r>
            <a:r>
              <a:rPr lang="en-US" dirty="0" err="1" smtClean="0"/>
              <a:t>Unzaga</a:t>
            </a:r>
            <a:r>
              <a:rPr lang="en-US" dirty="0" smtClean="0"/>
              <a:t> left office as governor of Louisiana in the wake of British operations in the Gulf of Mexico that were linked to the American Revolution.</a:t>
            </a:r>
          </a:p>
          <a:p>
            <a:r>
              <a:rPr lang="en-US" dirty="0" smtClean="0"/>
              <a:t>	Bernardo de </a:t>
            </a:r>
            <a:r>
              <a:rPr lang="en-US" dirty="0" err="1" smtClean="0"/>
              <a:t>Gálvez</a:t>
            </a:r>
            <a:r>
              <a:rPr lang="en-US" dirty="0" smtClean="0"/>
              <a:t>, the gubernatorial successor to </a:t>
            </a:r>
            <a:r>
              <a:rPr lang="en-US" dirty="0" err="1" smtClean="0"/>
              <a:t>Unzaga</a:t>
            </a:r>
            <a:r>
              <a:rPr lang="en-US" dirty="0" smtClean="0"/>
              <a:t>, oversaw the gradual but thorough reconciliation of the francophone population of Lower Louisiana to Spanish rule throughout the late 1770s and early 1780s. He introduced more than 1,500 Canary Islanders, or </a:t>
            </a:r>
            <a:r>
              <a:rPr lang="en-US" dirty="0" err="1" smtClean="0"/>
              <a:t>Isleños</a:t>
            </a:r>
            <a:r>
              <a:rPr lang="en-US" dirty="0" smtClean="0"/>
              <a:t>, and 500 </a:t>
            </a:r>
            <a:r>
              <a:rPr lang="en-US" dirty="0" err="1" smtClean="0"/>
              <a:t>Malagueños</a:t>
            </a:r>
            <a:r>
              <a:rPr lang="en-US" dirty="0" smtClean="0"/>
              <a:t> to Spanish Louisiana by 1779, many of whom would participate in military expeditions against British forces in West Florida. He also granted Creole Louisianans permission to conduct trade with ports in the West Indies and France. Francophone militiamen played a crucial role in Spanish campaigns against British forts at Baton Rouge, Mobile, Pensacola, and Natchez. These and other posts would ultimately come under Spanish occupation, resulting in an Anglo-Spanish treaty of 1783 that left much of the Mississippi Valley and territory south of the Ohio River to the Spanish.</a:t>
            </a:r>
          </a:p>
          <a:p>
            <a:r>
              <a:rPr lang="en-US" dirty="0" smtClean="0"/>
              <a:t>	Esteban </a:t>
            </a:r>
            <a:r>
              <a:rPr lang="en-US" dirty="0" err="1" smtClean="0"/>
              <a:t>Rodríguez</a:t>
            </a:r>
            <a:r>
              <a:rPr lang="en-US" dirty="0" smtClean="0"/>
              <a:t> </a:t>
            </a:r>
            <a:r>
              <a:rPr lang="en-US" dirty="0" err="1" smtClean="0"/>
              <a:t>Miró</a:t>
            </a:r>
            <a:r>
              <a:rPr lang="en-US" dirty="0" smtClean="0"/>
              <a:t> y </a:t>
            </a:r>
            <a:r>
              <a:rPr lang="en-US" dirty="0" err="1" smtClean="0"/>
              <a:t>Sabater</a:t>
            </a:r>
            <a:r>
              <a:rPr lang="en-US" dirty="0" smtClean="0"/>
              <a:t>, formerly </a:t>
            </a:r>
            <a:r>
              <a:rPr lang="en-US" dirty="0" err="1" smtClean="0"/>
              <a:t>Gálvez’s</a:t>
            </a:r>
            <a:r>
              <a:rPr lang="en-US" dirty="0" smtClean="0"/>
              <a:t> second-in-command during the West Florida campaigns, became acting governor of Louisiana in 1782. He oversaw several immigration schemes that served to dilute the French Creole population of Spanish Louisiana. Approximately 1,600 Acadians arrived at New Orleans in 1785, many of whom joined their kin in the Opelousas and </a:t>
            </a:r>
            <a:r>
              <a:rPr lang="en-US" dirty="0" err="1" smtClean="0"/>
              <a:t>Attakapas</a:t>
            </a:r>
            <a:r>
              <a:rPr lang="en-US" dirty="0" smtClean="0"/>
              <a:t> districts. Anglophone non-Catholics of the Natchez district represented a second major migration group to inhabit Spanish Louisiana during the 1780s. Ultimately </a:t>
            </a:r>
            <a:r>
              <a:rPr lang="en-US" dirty="0" err="1" smtClean="0"/>
              <a:t>Miró</a:t>
            </a:r>
            <a:r>
              <a:rPr lang="en-US" dirty="0" smtClean="0"/>
              <a:t> permitted approximately 3,500 former British subjects to make their residences in the tobacco-rich area of Natchez as long as they swore allegiance to the Spanish Crown and promised to baptize their children in the Catholic Church. By 1784, the total population of Spanish Louisiana was 32,000, up from 18,000 in 1777. The number had increased to more than 42,000 by 1788. </a:t>
            </a:r>
            <a:r>
              <a:rPr lang="en-US" dirty="0" err="1" smtClean="0"/>
              <a:t>Miró</a:t>
            </a:r>
            <a:r>
              <a:rPr lang="en-US" dirty="0" smtClean="0"/>
              <a:t> continued to entice new immigrants to Louisiana after a fire destroyed much of New Orleans in 1788, thus raising the population to around 48,000 by 1795. Though significantly greater than the rate of growth during the French colonial period, these numbers paled in comparison to a place like Kentucky, where the population increased from 30,000 in 1785 to more than 70,000 in 1790.</a:t>
            </a:r>
          </a:p>
          <a:p>
            <a:r>
              <a:rPr lang="en-US" dirty="0" smtClean="0"/>
              <a:t>	Francisco Luis </a:t>
            </a:r>
            <a:r>
              <a:rPr lang="en-US" dirty="0" err="1" smtClean="0"/>
              <a:t>Héctor</a:t>
            </a:r>
            <a:r>
              <a:rPr lang="en-US" dirty="0" smtClean="0"/>
              <a:t>, </a:t>
            </a:r>
            <a:r>
              <a:rPr lang="en-US" dirty="0" err="1" smtClean="0"/>
              <a:t>barón</a:t>
            </a:r>
            <a:r>
              <a:rPr lang="en-US" dirty="0" smtClean="0"/>
              <a:t> de Carondelet, became governor of Spanish Louisiana and West Florida in 1791. He continued </a:t>
            </a:r>
            <a:r>
              <a:rPr lang="en-US" dirty="0" err="1" smtClean="0"/>
              <a:t>Miró’s</a:t>
            </a:r>
            <a:r>
              <a:rPr lang="en-US" dirty="0" smtClean="0"/>
              <a:t> policy of asserting Spanish control of the Mississippi River from the Gulf of Mexico to the Ohio River. In addition to the threat of American territorial expansion, Carondelet faced increasing discontent among the francophone inhabitants of Louisiana following the French Revolution of 1789, the Haitian Revolution of 1791, and Spain’s declaration of war against France in 1793. Rumors of slave insurrections and a French invasion were common during the 1790s. Tension reached a high point in 1795 when Carondelet violently suppressed a slave conspiracy in Pointe </a:t>
            </a:r>
            <a:r>
              <a:rPr lang="en-US" dirty="0" err="1" smtClean="0"/>
              <a:t>Coupée</a:t>
            </a:r>
            <a:r>
              <a:rPr lang="en-US" dirty="0" smtClean="0"/>
              <a:t>. Edmond-Charles </a:t>
            </a:r>
            <a:r>
              <a:rPr lang="en-US" dirty="0" err="1" smtClean="0"/>
              <a:t>Genêt</a:t>
            </a:r>
            <a:r>
              <a:rPr lang="en-US" dirty="0" smtClean="0"/>
              <a:t>, French ambassador to the United States, also added to the worries of Carondelet with his plan, though never executed, to raise an army of Americans and French forces against Spanish Louisiana.</a:t>
            </a:r>
          </a:p>
          <a:p>
            <a:r>
              <a:rPr lang="en-US" dirty="0" smtClean="0"/>
              <a:t>	With the signing of the Treaty of San Lorenzo (also known as Pinckney’s Treaty) in 1795, Spain recognized the United </a:t>
            </a:r>
            <a:r>
              <a:rPr lang="en-US" dirty="0" err="1" smtClean="0"/>
              <a:t>States’s</a:t>
            </a:r>
            <a:r>
              <a:rPr lang="en-US" dirty="0" smtClean="0"/>
              <a:t> claim to territories east of the Mississippi River and shipping rights along the river. Delays in the implementation of the treaty lasted until 1798. In the meantime, Spanish and French officials negotiated a retrocession of Louisiana to France, culminating in an agreement of terms with the Third Treaty of San Ildefonso on October 1, 1800. Spain delayed the retrocession of Spanish territories west of the Mississippi River (including New Orleans but not including West Florida), to the dismay of Napoleon Bonaparte who was also handling a difficult military campaign in Haiti. By 1803, Napoleon had decided against expanding France’s empire in the Americas. Under pressure from Robert R. Livingston, the US minister to France, and James Monroe, a special agent sent to France by Secretary of State James Madison, Napoleon agreed to the Louisiana Purchase for 60 million francs on May 2, 1803. President Thomas Jefferson promptly ordered the Mississippi territorial governor William C. C. Claiborne to handle the transfer of the Louisiana Territory from Spanish to American control on December 20, 1803.</a:t>
            </a:r>
            <a:endParaRPr lang="en-US" dirty="0"/>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0" y="0"/>
            <a:ext cx="9144000" cy="6858001"/>
            <a:chOff x="0" y="0"/>
            <a:chExt cx="9144000" cy="6858001"/>
          </a:xfrm>
        </p:grpSpPr>
        <p:sp>
          <p:nvSpPr>
            <p:cNvPr id="22" name="TextBox 21"/>
            <p:cNvSpPr txBox="1"/>
            <p:nvPr/>
          </p:nvSpPr>
          <p:spPr>
            <a:xfrm>
              <a:off x="0" y="0"/>
              <a:ext cx="9144000" cy="769441"/>
            </a:xfrm>
            <a:prstGeom prst="rect">
              <a:avLst/>
            </a:prstGeom>
            <a:noFill/>
          </p:spPr>
          <p:txBody>
            <a:bodyPr wrap="square" rtlCol="0">
              <a:spAutoFit/>
            </a:bodyPr>
            <a:lstStyle/>
            <a:p>
              <a:pPr algn="ctr"/>
              <a:r>
                <a:rPr lang="en-US" sz="4400" b="1" dirty="0" smtClean="0">
                  <a:solidFill>
                    <a:srgbClr val="002060"/>
                  </a:solidFill>
                </a:rPr>
                <a:t>Acadian migration to Louisiana</a:t>
              </a:r>
            </a:p>
          </p:txBody>
        </p:sp>
        <p:pic>
          <p:nvPicPr>
            <p:cNvPr id="24" name="Picture 2"/>
            <p:cNvPicPr>
              <a:picLocks noChangeAspect="1" noChangeArrowheads="1"/>
            </p:cNvPicPr>
            <p:nvPr/>
          </p:nvPicPr>
          <p:blipFill>
            <a:blip r:embed="rId2"/>
            <a:srcRect/>
            <a:stretch>
              <a:fillRect/>
            </a:stretch>
          </p:blipFill>
          <p:spPr bwMode="auto">
            <a:xfrm>
              <a:off x="1286182" y="1371601"/>
              <a:ext cx="6486218" cy="5486400"/>
            </a:xfrm>
            <a:prstGeom prst="rect">
              <a:avLst/>
            </a:prstGeom>
            <a:noFill/>
            <a:ln w="9525">
              <a:noFill/>
              <a:miter lim="800000"/>
              <a:headEnd/>
              <a:tailEnd/>
            </a:ln>
            <a:effectLst/>
          </p:spPr>
        </p:pic>
        <p:sp>
          <p:nvSpPr>
            <p:cNvPr id="25" name="Freeform 24"/>
            <p:cNvSpPr/>
            <p:nvPr/>
          </p:nvSpPr>
          <p:spPr>
            <a:xfrm>
              <a:off x="3614057" y="1582058"/>
              <a:ext cx="1970314" cy="4753428"/>
            </a:xfrm>
            <a:custGeom>
              <a:avLst/>
              <a:gdLst>
                <a:gd name="connsiteX0" fmla="*/ 1970314 w 1970314"/>
                <a:gd name="connsiteY0" fmla="*/ 4753428 h 4753428"/>
                <a:gd name="connsiteX1" fmla="*/ 1894114 w 1970314"/>
                <a:gd name="connsiteY1" fmla="*/ 4720771 h 4753428"/>
                <a:gd name="connsiteX2" fmla="*/ 1665514 w 1970314"/>
                <a:gd name="connsiteY2" fmla="*/ 4601028 h 4753428"/>
                <a:gd name="connsiteX3" fmla="*/ 1578429 w 1970314"/>
                <a:gd name="connsiteY3" fmla="*/ 4459513 h 4753428"/>
                <a:gd name="connsiteX4" fmla="*/ 1578429 w 1970314"/>
                <a:gd name="connsiteY4" fmla="*/ 4350656 h 4753428"/>
                <a:gd name="connsiteX5" fmla="*/ 1426029 w 1970314"/>
                <a:gd name="connsiteY5" fmla="*/ 4220028 h 4753428"/>
                <a:gd name="connsiteX6" fmla="*/ 1295400 w 1970314"/>
                <a:gd name="connsiteY6" fmla="*/ 4089399 h 4753428"/>
                <a:gd name="connsiteX7" fmla="*/ 1284514 w 1970314"/>
                <a:gd name="connsiteY7" fmla="*/ 3958771 h 4753428"/>
                <a:gd name="connsiteX8" fmla="*/ 1382486 w 1970314"/>
                <a:gd name="connsiteY8" fmla="*/ 3849913 h 4753428"/>
                <a:gd name="connsiteX9" fmla="*/ 1251857 w 1970314"/>
                <a:gd name="connsiteY9" fmla="*/ 3730171 h 4753428"/>
                <a:gd name="connsiteX10" fmla="*/ 1121229 w 1970314"/>
                <a:gd name="connsiteY10" fmla="*/ 3730171 h 4753428"/>
                <a:gd name="connsiteX11" fmla="*/ 947057 w 1970314"/>
                <a:gd name="connsiteY11" fmla="*/ 3675742 h 4753428"/>
                <a:gd name="connsiteX12" fmla="*/ 914400 w 1970314"/>
                <a:gd name="connsiteY12" fmla="*/ 3534228 h 4753428"/>
                <a:gd name="connsiteX13" fmla="*/ 762000 w 1970314"/>
                <a:gd name="connsiteY13" fmla="*/ 3523342 h 4753428"/>
                <a:gd name="connsiteX14" fmla="*/ 620486 w 1970314"/>
                <a:gd name="connsiteY14" fmla="*/ 3555999 h 4753428"/>
                <a:gd name="connsiteX15" fmla="*/ 511629 w 1970314"/>
                <a:gd name="connsiteY15" fmla="*/ 3545113 h 4753428"/>
                <a:gd name="connsiteX16" fmla="*/ 478972 w 1970314"/>
                <a:gd name="connsiteY16" fmla="*/ 3381828 h 4753428"/>
                <a:gd name="connsiteX17" fmla="*/ 381000 w 1970314"/>
                <a:gd name="connsiteY17" fmla="*/ 3305628 h 4753428"/>
                <a:gd name="connsiteX18" fmla="*/ 261257 w 1970314"/>
                <a:gd name="connsiteY18" fmla="*/ 3272971 h 4753428"/>
                <a:gd name="connsiteX19" fmla="*/ 217714 w 1970314"/>
                <a:gd name="connsiteY19" fmla="*/ 3153228 h 4753428"/>
                <a:gd name="connsiteX20" fmla="*/ 206829 w 1970314"/>
                <a:gd name="connsiteY20" fmla="*/ 3044371 h 4753428"/>
                <a:gd name="connsiteX21" fmla="*/ 163286 w 1970314"/>
                <a:gd name="connsiteY21" fmla="*/ 2989942 h 4753428"/>
                <a:gd name="connsiteX22" fmla="*/ 97972 w 1970314"/>
                <a:gd name="connsiteY22" fmla="*/ 2848428 h 4753428"/>
                <a:gd name="connsiteX23" fmla="*/ 0 w 1970314"/>
                <a:gd name="connsiteY23" fmla="*/ 2750456 h 4753428"/>
                <a:gd name="connsiteX24" fmla="*/ 97972 w 1970314"/>
                <a:gd name="connsiteY24" fmla="*/ 2587171 h 4753428"/>
                <a:gd name="connsiteX25" fmla="*/ 130629 w 1970314"/>
                <a:gd name="connsiteY25" fmla="*/ 2478313 h 4753428"/>
                <a:gd name="connsiteX26" fmla="*/ 206829 w 1970314"/>
                <a:gd name="connsiteY26" fmla="*/ 2336799 h 4753428"/>
                <a:gd name="connsiteX27" fmla="*/ 206829 w 1970314"/>
                <a:gd name="connsiteY27" fmla="*/ 2217056 h 4753428"/>
                <a:gd name="connsiteX28" fmla="*/ 272143 w 1970314"/>
                <a:gd name="connsiteY28" fmla="*/ 2021113 h 4753428"/>
                <a:gd name="connsiteX29" fmla="*/ 359229 w 1970314"/>
                <a:gd name="connsiteY29" fmla="*/ 1912256 h 4753428"/>
                <a:gd name="connsiteX30" fmla="*/ 359229 w 1970314"/>
                <a:gd name="connsiteY30" fmla="*/ 1814285 h 4753428"/>
                <a:gd name="connsiteX31" fmla="*/ 522514 w 1970314"/>
                <a:gd name="connsiteY31" fmla="*/ 1683656 h 4753428"/>
                <a:gd name="connsiteX32" fmla="*/ 587829 w 1970314"/>
                <a:gd name="connsiteY32" fmla="*/ 1574799 h 4753428"/>
                <a:gd name="connsiteX33" fmla="*/ 642257 w 1970314"/>
                <a:gd name="connsiteY33" fmla="*/ 1411513 h 4753428"/>
                <a:gd name="connsiteX34" fmla="*/ 609600 w 1970314"/>
                <a:gd name="connsiteY34" fmla="*/ 1302656 h 4753428"/>
                <a:gd name="connsiteX35" fmla="*/ 762000 w 1970314"/>
                <a:gd name="connsiteY35" fmla="*/ 1193799 h 4753428"/>
                <a:gd name="connsiteX36" fmla="*/ 859972 w 1970314"/>
                <a:gd name="connsiteY36" fmla="*/ 1084942 h 4753428"/>
                <a:gd name="connsiteX37" fmla="*/ 772886 w 1970314"/>
                <a:gd name="connsiteY37" fmla="*/ 1074056 h 4753428"/>
                <a:gd name="connsiteX38" fmla="*/ 707572 w 1970314"/>
                <a:gd name="connsiteY38" fmla="*/ 1019628 h 4753428"/>
                <a:gd name="connsiteX39" fmla="*/ 642257 w 1970314"/>
                <a:gd name="connsiteY39" fmla="*/ 878113 h 4753428"/>
                <a:gd name="connsiteX40" fmla="*/ 631372 w 1970314"/>
                <a:gd name="connsiteY40" fmla="*/ 747485 h 4753428"/>
                <a:gd name="connsiteX41" fmla="*/ 642257 w 1970314"/>
                <a:gd name="connsiteY41" fmla="*/ 660399 h 4753428"/>
                <a:gd name="connsiteX42" fmla="*/ 555172 w 1970314"/>
                <a:gd name="connsiteY42" fmla="*/ 529771 h 4753428"/>
                <a:gd name="connsiteX43" fmla="*/ 544286 w 1970314"/>
                <a:gd name="connsiteY43" fmla="*/ 464456 h 4753428"/>
                <a:gd name="connsiteX44" fmla="*/ 446314 w 1970314"/>
                <a:gd name="connsiteY44" fmla="*/ 388256 h 4753428"/>
                <a:gd name="connsiteX45" fmla="*/ 511629 w 1970314"/>
                <a:gd name="connsiteY45" fmla="*/ 192313 h 4753428"/>
                <a:gd name="connsiteX46" fmla="*/ 489857 w 1970314"/>
                <a:gd name="connsiteY46" fmla="*/ 29028 h 4753428"/>
                <a:gd name="connsiteX47" fmla="*/ 511629 w 1970314"/>
                <a:gd name="connsiteY47" fmla="*/ 18142 h 475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70314" h="4753428">
                  <a:moveTo>
                    <a:pt x="1970314" y="4753428"/>
                  </a:moveTo>
                  <a:cubicBezTo>
                    <a:pt x="1957614" y="4749799"/>
                    <a:pt x="1944914" y="4746171"/>
                    <a:pt x="1894114" y="4720771"/>
                  </a:cubicBezTo>
                  <a:cubicBezTo>
                    <a:pt x="1843314" y="4695371"/>
                    <a:pt x="1718128" y="4644571"/>
                    <a:pt x="1665514" y="4601028"/>
                  </a:cubicBezTo>
                  <a:cubicBezTo>
                    <a:pt x="1612900" y="4557485"/>
                    <a:pt x="1592943" y="4501242"/>
                    <a:pt x="1578429" y="4459513"/>
                  </a:cubicBezTo>
                  <a:cubicBezTo>
                    <a:pt x="1563915" y="4417784"/>
                    <a:pt x="1603829" y="4390570"/>
                    <a:pt x="1578429" y="4350656"/>
                  </a:cubicBezTo>
                  <a:cubicBezTo>
                    <a:pt x="1553029" y="4310742"/>
                    <a:pt x="1473200" y="4263571"/>
                    <a:pt x="1426029" y="4220028"/>
                  </a:cubicBezTo>
                  <a:cubicBezTo>
                    <a:pt x="1378858" y="4176485"/>
                    <a:pt x="1318986" y="4132942"/>
                    <a:pt x="1295400" y="4089399"/>
                  </a:cubicBezTo>
                  <a:cubicBezTo>
                    <a:pt x="1271814" y="4045856"/>
                    <a:pt x="1270000" y="3998685"/>
                    <a:pt x="1284514" y="3958771"/>
                  </a:cubicBezTo>
                  <a:cubicBezTo>
                    <a:pt x="1299028" y="3918857"/>
                    <a:pt x="1387929" y="3888013"/>
                    <a:pt x="1382486" y="3849913"/>
                  </a:cubicBezTo>
                  <a:cubicBezTo>
                    <a:pt x="1377043" y="3811813"/>
                    <a:pt x="1295400" y="3750128"/>
                    <a:pt x="1251857" y="3730171"/>
                  </a:cubicBezTo>
                  <a:cubicBezTo>
                    <a:pt x="1208314" y="3710214"/>
                    <a:pt x="1172029" y="3739242"/>
                    <a:pt x="1121229" y="3730171"/>
                  </a:cubicBezTo>
                  <a:cubicBezTo>
                    <a:pt x="1070429" y="3721100"/>
                    <a:pt x="981528" y="3708399"/>
                    <a:pt x="947057" y="3675742"/>
                  </a:cubicBezTo>
                  <a:cubicBezTo>
                    <a:pt x="912586" y="3643085"/>
                    <a:pt x="945243" y="3559628"/>
                    <a:pt x="914400" y="3534228"/>
                  </a:cubicBezTo>
                  <a:cubicBezTo>
                    <a:pt x="883557" y="3508828"/>
                    <a:pt x="810986" y="3519714"/>
                    <a:pt x="762000" y="3523342"/>
                  </a:cubicBezTo>
                  <a:cubicBezTo>
                    <a:pt x="713014" y="3526971"/>
                    <a:pt x="662215" y="3552370"/>
                    <a:pt x="620486" y="3555999"/>
                  </a:cubicBezTo>
                  <a:cubicBezTo>
                    <a:pt x="578757" y="3559628"/>
                    <a:pt x="535215" y="3574141"/>
                    <a:pt x="511629" y="3545113"/>
                  </a:cubicBezTo>
                  <a:cubicBezTo>
                    <a:pt x="488043" y="3516085"/>
                    <a:pt x="500744" y="3421742"/>
                    <a:pt x="478972" y="3381828"/>
                  </a:cubicBezTo>
                  <a:cubicBezTo>
                    <a:pt x="457201" y="3341914"/>
                    <a:pt x="417286" y="3323771"/>
                    <a:pt x="381000" y="3305628"/>
                  </a:cubicBezTo>
                  <a:cubicBezTo>
                    <a:pt x="344714" y="3287485"/>
                    <a:pt x="288471" y="3298371"/>
                    <a:pt x="261257" y="3272971"/>
                  </a:cubicBezTo>
                  <a:cubicBezTo>
                    <a:pt x="234043" y="3247571"/>
                    <a:pt x="226785" y="3191328"/>
                    <a:pt x="217714" y="3153228"/>
                  </a:cubicBezTo>
                  <a:cubicBezTo>
                    <a:pt x="208643" y="3115128"/>
                    <a:pt x="215900" y="3071585"/>
                    <a:pt x="206829" y="3044371"/>
                  </a:cubicBezTo>
                  <a:cubicBezTo>
                    <a:pt x="197758" y="3017157"/>
                    <a:pt x="181429" y="3022599"/>
                    <a:pt x="163286" y="2989942"/>
                  </a:cubicBezTo>
                  <a:cubicBezTo>
                    <a:pt x="145143" y="2957285"/>
                    <a:pt x="125186" y="2888342"/>
                    <a:pt x="97972" y="2848428"/>
                  </a:cubicBezTo>
                  <a:cubicBezTo>
                    <a:pt x="70758" y="2808514"/>
                    <a:pt x="0" y="2793999"/>
                    <a:pt x="0" y="2750456"/>
                  </a:cubicBezTo>
                  <a:cubicBezTo>
                    <a:pt x="0" y="2706913"/>
                    <a:pt x="76201" y="2632528"/>
                    <a:pt x="97972" y="2587171"/>
                  </a:cubicBezTo>
                  <a:cubicBezTo>
                    <a:pt x="119743" y="2541814"/>
                    <a:pt x="112486" y="2520042"/>
                    <a:pt x="130629" y="2478313"/>
                  </a:cubicBezTo>
                  <a:cubicBezTo>
                    <a:pt x="148772" y="2436584"/>
                    <a:pt x="194129" y="2380342"/>
                    <a:pt x="206829" y="2336799"/>
                  </a:cubicBezTo>
                  <a:cubicBezTo>
                    <a:pt x="219529" y="2293256"/>
                    <a:pt x="195943" y="2269670"/>
                    <a:pt x="206829" y="2217056"/>
                  </a:cubicBezTo>
                  <a:cubicBezTo>
                    <a:pt x="217715" y="2164442"/>
                    <a:pt x="246743" y="2071913"/>
                    <a:pt x="272143" y="2021113"/>
                  </a:cubicBezTo>
                  <a:cubicBezTo>
                    <a:pt x="297543" y="1970313"/>
                    <a:pt x="344715" y="1946727"/>
                    <a:pt x="359229" y="1912256"/>
                  </a:cubicBezTo>
                  <a:cubicBezTo>
                    <a:pt x="373743" y="1877785"/>
                    <a:pt x="332015" y="1852385"/>
                    <a:pt x="359229" y="1814285"/>
                  </a:cubicBezTo>
                  <a:cubicBezTo>
                    <a:pt x="386443" y="1776185"/>
                    <a:pt x="484414" y="1723570"/>
                    <a:pt x="522514" y="1683656"/>
                  </a:cubicBezTo>
                  <a:cubicBezTo>
                    <a:pt x="560614" y="1643742"/>
                    <a:pt x="567872" y="1620156"/>
                    <a:pt x="587829" y="1574799"/>
                  </a:cubicBezTo>
                  <a:cubicBezTo>
                    <a:pt x="607786" y="1529442"/>
                    <a:pt x="638629" y="1456870"/>
                    <a:pt x="642257" y="1411513"/>
                  </a:cubicBezTo>
                  <a:cubicBezTo>
                    <a:pt x="645886" y="1366156"/>
                    <a:pt x="589643" y="1338942"/>
                    <a:pt x="609600" y="1302656"/>
                  </a:cubicBezTo>
                  <a:cubicBezTo>
                    <a:pt x="629557" y="1266370"/>
                    <a:pt x="720271" y="1230085"/>
                    <a:pt x="762000" y="1193799"/>
                  </a:cubicBezTo>
                  <a:cubicBezTo>
                    <a:pt x="803729" y="1157513"/>
                    <a:pt x="858158" y="1104899"/>
                    <a:pt x="859972" y="1084942"/>
                  </a:cubicBezTo>
                  <a:cubicBezTo>
                    <a:pt x="861786" y="1064985"/>
                    <a:pt x="798286" y="1084942"/>
                    <a:pt x="772886" y="1074056"/>
                  </a:cubicBezTo>
                  <a:cubicBezTo>
                    <a:pt x="747486" y="1063170"/>
                    <a:pt x="729343" y="1052285"/>
                    <a:pt x="707572" y="1019628"/>
                  </a:cubicBezTo>
                  <a:cubicBezTo>
                    <a:pt x="685801" y="986971"/>
                    <a:pt x="654957" y="923470"/>
                    <a:pt x="642257" y="878113"/>
                  </a:cubicBezTo>
                  <a:cubicBezTo>
                    <a:pt x="629557" y="832756"/>
                    <a:pt x="631372" y="783771"/>
                    <a:pt x="631372" y="747485"/>
                  </a:cubicBezTo>
                  <a:cubicBezTo>
                    <a:pt x="631372" y="711199"/>
                    <a:pt x="654957" y="696685"/>
                    <a:pt x="642257" y="660399"/>
                  </a:cubicBezTo>
                  <a:cubicBezTo>
                    <a:pt x="629557" y="624113"/>
                    <a:pt x="571500" y="562428"/>
                    <a:pt x="555172" y="529771"/>
                  </a:cubicBezTo>
                  <a:cubicBezTo>
                    <a:pt x="538844" y="497114"/>
                    <a:pt x="562429" y="488042"/>
                    <a:pt x="544286" y="464456"/>
                  </a:cubicBezTo>
                  <a:cubicBezTo>
                    <a:pt x="526143" y="440870"/>
                    <a:pt x="451757" y="433613"/>
                    <a:pt x="446314" y="388256"/>
                  </a:cubicBezTo>
                  <a:cubicBezTo>
                    <a:pt x="440871" y="342899"/>
                    <a:pt x="504372" y="252184"/>
                    <a:pt x="511629" y="192313"/>
                  </a:cubicBezTo>
                  <a:cubicBezTo>
                    <a:pt x="518886" y="132442"/>
                    <a:pt x="489857" y="58056"/>
                    <a:pt x="489857" y="29028"/>
                  </a:cubicBezTo>
                  <a:cubicBezTo>
                    <a:pt x="489857" y="0"/>
                    <a:pt x="511629" y="18142"/>
                    <a:pt x="511629" y="18142"/>
                  </a:cubicBezTo>
                </a:path>
              </a:pathLst>
            </a:custGeom>
            <a:ln w="50800">
              <a:solidFill>
                <a:srgbClr val="0070C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p:cNvSpPr txBox="1"/>
            <p:nvPr/>
          </p:nvSpPr>
          <p:spPr>
            <a:xfrm>
              <a:off x="152400" y="540603"/>
              <a:ext cx="3695242" cy="830997"/>
            </a:xfrm>
            <a:prstGeom prst="rect">
              <a:avLst/>
            </a:prstGeom>
            <a:noFill/>
          </p:spPr>
          <p:txBody>
            <a:bodyPr wrap="none" rtlCol="0">
              <a:spAutoFit/>
            </a:bodyPr>
            <a:lstStyle/>
            <a:p>
              <a:r>
                <a:rPr lang="en-US" sz="4800" dirty="0" smtClean="0">
                  <a:ln w="19050">
                    <a:solidFill>
                      <a:schemeClr val="tx1"/>
                    </a:solidFill>
                  </a:ln>
                  <a:solidFill>
                    <a:srgbClr val="00CC99"/>
                  </a:solidFill>
                </a:rPr>
                <a:t>Spanish Lands</a:t>
              </a:r>
              <a:endParaRPr lang="en-US" sz="4800" dirty="0">
                <a:ln w="19050">
                  <a:solidFill>
                    <a:schemeClr val="tx1"/>
                  </a:solidFill>
                </a:ln>
                <a:solidFill>
                  <a:srgbClr val="00CC99"/>
                </a:solidFill>
              </a:endParaRPr>
            </a:p>
          </p:txBody>
        </p:sp>
        <p:sp>
          <p:nvSpPr>
            <p:cNvPr id="29" name="Freeform 28"/>
            <p:cNvSpPr/>
            <p:nvPr/>
          </p:nvSpPr>
          <p:spPr>
            <a:xfrm>
              <a:off x="1524000" y="4814570"/>
              <a:ext cx="6146496" cy="1706880"/>
            </a:xfrm>
            <a:custGeom>
              <a:avLst/>
              <a:gdLst>
                <a:gd name="connsiteX0" fmla="*/ 0 w 6096000"/>
                <a:gd name="connsiteY0" fmla="*/ 519430 h 1607820"/>
                <a:gd name="connsiteX1" fmla="*/ 129540 w 6096000"/>
                <a:gd name="connsiteY1" fmla="*/ 648970 h 1607820"/>
                <a:gd name="connsiteX2" fmla="*/ 266700 w 6096000"/>
                <a:gd name="connsiteY2" fmla="*/ 763270 h 1607820"/>
                <a:gd name="connsiteX3" fmla="*/ 426720 w 6096000"/>
                <a:gd name="connsiteY3" fmla="*/ 748030 h 1607820"/>
                <a:gd name="connsiteX4" fmla="*/ 678180 w 6096000"/>
                <a:gd name="connsiteY4" fmla="*/ 580390 h 1607820"/>
                <a:gd name="connsiteX5" fmla="*/ 975360 w 6096000"/>
                <a:gd name="connsiteY5" fmla="*/ 519430 h 1607820"/>
                <a:gd name="connsiteX6" fmla="*/ 1379220 w 6096000"/>
                <a:gd name="connsiteY6" fmla="*/ 504190 h 1607820"/>
                <a:gd name="connsiteX7" fmla="*/ 1630680 w 6096000"/>
                <a:gd name="connsiteY7" fmla="*/ 557530 h 1607820"/>
                <a:gd name="connsiteX8" fmla="*/ 1729740 w 6096000"/>
                <a:gd name="connsiteY8" fmla="*/ 519430 h 1607820"/>
                <a:gd name="connsiteX9" fmla="*/ 1943100 w 6096000"/>
                <a:gd name="connsiteY9" fmla="*/ 519430 h 1607820"/>
                <a:gd name="connsiteX10" fmla="*/ 2133600 w 6096000"/>
                <a:gd name="connsiteY10" fmla="*/ 542290 h 1607820"/>
                <a:gd name="connsiteX11" fmla="*/ 2255520 w 6096000"/>
                <a:gd name="connsiteY11" fmla="*/ 626110 h 1607820"/>
                <a:gd name="connsiteX12" fmla="*/ 2392680 w 6096000"/>
                <a:gd name="connsiteY12" fmla="*/ 656590 h 1607820"/>
                <a:gd name="connsiteX13" fmla="*/ 2484120 w 6096000"/>
                <a:gd name="connsiteY13" fmla="*/ 763270 h 1607820"/>
                <a:gd name="connsiteX14" fmla="*/ 2583180 w 6096000"/>
                <a:gd name="connsiteY14" fmla="*/ 770890 h 1607820"/>
                <a:gd name="connsiteX15" fmla="*/ 2598420 w 6096000"/>
                <a:gd name="connsiteY15" fmla="*/ 839470 h 1607820"/>
                <a:gd name="connsiteX16" fmla="*/ 2590800 w 6096000"/>
                <a:gd name="connsiteY16" fmla="*/ 946150 h 1607820"/>
                <a:gd name="connsiteX17" fmla="*/ 2674620 w 6096000"/>
                <a:gd name="connsiteY17" fmla="*/ 938530 h 1607820"/>
                <a:gd name="connsiteX18" fmla="*/ 2689860 w 6096000"/>
                <a:gd name="connsiteY18" fmla="*/ 991870 h 1607820"/>
                <a:gd name="connsiteX19" fmla="*/ 2804160 w 6096000"/>
                <a:gd name="connsiteY19" fmla="*/ 877570 h 1607820"/>
                <a:gd name="connsiteX20" fmla="*/ 3025140 w 6096000"/>
                <a:gd name="connsiteY20" fmla="*/ 877570 h 1607820"/>
                <a:gd name="connsiteX21" fmla="*/ 3063240 w 6096000"/>
                <a:gd name="connsiteY21" fmla="*/ 1037590 h 1607820"/>
                <a:gd name="connsiteX22" fmla="*/ 3131820 w 6096000"/>
                <a:gd name="connsiteY22" fmla="*/ 1022350 h 1607820"/>
                <a:gd name="connsiteX23" fmla="*/ 3337560 w 6096000"/>
                <a:gd name="connsiteY23" fmla="*/ 1098550 h 1607820"/>
                <a:gd name="connsiteX24" fmla="*/ 3528060 w 6096000"/>
                <a:gd name="connsiteY24" fmla="*/ 1205230 h 1607820"/>
                <a:gd name="connsiteX25" fmla="*/ 3573780 w 6096000"/>
                <a:gd name="connsiteY25" fmla="*/ 1395730 h 1607820"/>
                <a:gd name="connsiteX26" fmla="*/ 3695700 w 6096000"/>
                <a:gd name="connsiteY26" fmla="*/ 1456690 h 1607820"/>
                <a:gd name="connsiteX27" fmla="*/ 3855720 w 6096000"/>
                <a:gd name="connsiteY27" fmla="*/ 1464310 h 1607820"/>
                <a:gd name="connsiteX28" fmla="*/ 3916680 w 6096000"/>
                <a:gd name="connsiteY28" fmla="*/ 1593850 h 1607820"/>
                <a:gd name="connsiteX29" fmla="*/ 4008120 w 6096000"/>
                <a:gd name="connsiteY29" fmla="*/ 1548130 h 1607820"/>
                <a:gd name="connsiteX30" fmla="*/ 3985260 w 6096000"/>
                <a:gd name="connsiteY30" fmla="*/ 1289050 h 1607820"/>
                <a:gd name="connsiteX31" fmla="*/ 3931920 w 6096000"/>
                <a:gd name="connsiteY31" fmla="*/ 1083310 h 1607820"/>
                <a:gd name="connsiteX32" fmla="*/ 4023360 w 6096000"/>
                <a:gd name="connsiteY32" fmla="*/ 854710 h 1607820"/>
                <a:gd name="connsiteX33" fmla="*/ 4168140 w 6096000"/>
                <a:gd name="connsiteY33" fmla="*/ 709930 h 1607820"/>
                <a:gd name="connsiteX34" fmla="*/ 4351020 w 6096000"/>
                <a:gd name="connsiteY34" fmla="*/ 626110 h 1607820"/>
                <a:gd name="connsiteX35" fmla="*/ 4442460 w 6096000"/>
                <a:gd name="connsiteY35" fmla="*/ 572770 h 1607820"/>
                <a:gd name="connsiteX36" fmla="*/ 4328160 w 6096000"/>
                <a:gd name="connsiteY36" fmla="*/ 527050 h 1607820"/>
                <a:gd name="connsiteX37" fmla="*/ 4137660 w 6096000"/>
                <a:gd name="connsiteY37" fmla="*/ 534670 h 1607820"/>
                <a:gd name="connsiteX38" fmla="*/ 4122420 w 6096000"/>
                <a:gd name="connsiteY38" fmla="*/ 458470 h 1607820"/>
                <a:gd name="connsiteX39" fmla="*/ 3939540 w 6096000"/>
                <a:gd name="connsiteY39" fmla="*/ 466090 h 1607820"/>
                <a:gd name="connsiteX40" fmla="*/ 3817620 w 6096000"/>
                <a:gd name="connsiteY40" fmla="*/ 488950 h 1607820"/>
                <a:gd name="connsiteX41" fmla="*/ 3787140 w 6096000"/>
                <a:gd name="connsiteY41" fmla="*/ 412750 h 1607820"/>
                <a:gd name="connsiteX42" fmla="*/ 3893820 w 6096000"/>
                <a:gd name="connsiteY42" fmla="*/ 336550 h 1607820"/>
                <a:gd name="connsiteX43" fmla="*/ 4107180 w 6096000"/>
                <a:gd name="connsiteY43" fmla="*/ 306070 h 1607820"/>
                <a:gd name="connsiteX44" fmla="*/ 4183380 w 6096000"/>
                <a:gd name="connsiteY44" fmla="*/ 260350 h 1607820"/>
                <a:gd name="connsiteX45" fmla="*/ 4213860 w 6096000"/>
                <a:gd name="connsiteY45" fmla="*/ 168910 h 1607820"/>
                <a:gd name="connsiteX46" fmla="*/ 4282440 w 6096000"/>
                <a:gd name="connsiteY46" fmla="*/ 222250 h 1607820"/>
                <a:gd name="connsiteX47" fmla="*/ 4541520 w 6096000"/>
                <a:gd name="connsiteY47" fmla="*/ 123190 h 1607820"/>
                <a:gd name="connsiteX48" fmla="*/ 4625340 w 6096000"/>
                <a:gd name="connsiteY48" fmla="*/ 92710 h 1607820"/>
                <a:gd name="connsiteX49" fmla="*/ 4770120 w 6096000"/>
                <a:gd name="connsiteY49" fmla="*/ 115570 h 1607820"/>
                <a:gd name="connsiteX50" fmla="*/ 4968240 w 6096000"/>
                <a:gd name="connsiteY50" fmla="*/ 16510 h 1607820"/>
                <a:gd name="connsiteX51" fmla="*/ 5029200 w 6096000"/>
                <a:gd name="connsiteY51" fmla="*/ 16510 h 1607820"/>
                <a:gd name="connsiteX52" fmla="*/ 5120640 w 6096000"/>
                <a:gd name="connsiteY52" fmla="*/ 77470 h 1607820"/>
                <a:gd name="connsiteX53" fmla="*/ 5189220 w 6096000"/>
                <a:gd name="connsiteY53" fmla="*/ 39370 h 1607820"/>
                <a:gd name="connsiteX54" fmla="*/ 5410200 w 6096000"/>
                <a:gd name="connsiteY54" fmla="*/ 69850 h 1607820"/>
                <a:gd name="connsiteX55" fmla="*/ 5524500 w 6096000"/>
                <a:gd name="connsiteY55" fmla="*/ 92710 h 1607820"/>
                <a:gd name="connsiteX56" fmla="*/ 5608320 w 6096000"/>
                <a:gd name="connsiteY56" fmla="*/ 184150 h 1607820"/>
                <a:gd name="connsiteX57" fmla="*/ 5775960 w 6096000"/>
                <a:gd name="connsiteY57" fmla="*/ 107950 h 1607820"/>
                <a:gd name="connsiteX58" fmla="*/ 5859780 w 6096000"/>
                <a:gd name="connsiteY58" fmla="*/ 16510 h 1607820"/>
                <a:gd name="connsiteX59" fmla="*/ 6096000 w 6096000"/>
                <a:gd name="connsiteY59" fmla="*/ 62230 h 1607820"/>
                <a:gd name="connsiteX0" fmla="*/ 0 w 5862320"/>
                <a:gd name="connsiteY0" fmla="*/ 762000 h 1905000"/>
                <a:gd name="connsiteX1" fmla="*/ 129540 w 5862320"/>
                <a:gd name="connsiteY1" fmla="*/ 891540 h 1905000"/>
                <a:gd name="connsiteX2" fmla="*/ 266700 w 5862320"/>
                <a:gd name="connsiteY2" fmla="*/ 1005840 h 1905000"/>
                <a:gd name="connsiteX3" fmla="*/ 426720 w 5862320"/>
                <a:gd name="connsiteY3" fmla="*/ 990600 h 1905000"/>
                <a:gd name="connsiteX4" fmla="*/ 678180 w 5862320"/>
                <a:gd name="connsiteY4" fmla="*/ 822960 h 1905000"/>
                <a:gd name="connsiteX5" fmla="*/ 975360 w 5862320"/>
                <a:gd name="connsiteY5" fmla="*/ 762000 h 1905000"/>
                <a:gd name="connsiteX6" fmla="*/ 1379220 w 5862320"/>
                <a:gd name="connsiteY6" fmla="*/ 746760 h 1905000"/>
                <a:gd name="connsiteX7" fmla="*/ 1630680 w 5862320"/>
                <a:gd name="connsiteY7" fmla="*/ 800100 h 1905000"/>
                <a:gd name="connsiteX8" fmla="*/ 1729740 w 5862320"/>
                <a:gd name="connsiteY8" fmla="*/ 762000 h 1905000"/>
                <a:gd name="connsiteX9" fmla="*/ 1943100 w 5862320"/>
                <a:gd name="connsiteY9" fmla="*/ 762000 h 1905000"/>
                <a:gd name="connsiteX10" fmla="*/ 2133600 w 5862320"/>
                <a:gd name="connsiteY10" fmla="*/ 784860 h 1905000"/>
                <a:gd name="connsiteX11" fmla="*/ 2255520 w 5862320"/>
                <a:gd name="connsiteY11" fmla="*/ 868680 h 1905000"/>
                <a:gd name="connsiteX12" fmla="*/ 2392680 w 5862320"/>
                <a:gd name="connsiteY12" fmla="*/ 899160 h 1905000"/>
                <a:gd name="connsiteX13" fmla="*/ 2484120 w 5862320"/>
                <a:gd name="connsiteY13" fmla="*/ 1005840 h 1905000"/>
                <a:gd name="connsiteX14" fmla="*/ 2583180 w 5862320"/>
                <a:gd name="connsiteY14" fmla="*/ 1013460 h 1905000"/>
                <a:gd name="connsiteX15" fmla="*/ 2598420 w 5862320"/>
                <a:gd name="connsiteY15" fmla="*/ 1082040 h 1905000"/>
                <a:gd name="connsiteX16" fmla="*/ 2590800 w 5862320"/>
                <a:gd name="connsiteY16" fmla="*/ 1188720 h 1905000"/>
                <a:gd name="connsiteX17" fmla="*/ 2674620 w 5862320"/>
                <a:gd name="connsiteY17" fmla="*/ 1181100 h 1905000"/>
                <a:gd name="connsiteX18" fmla="*/ 2689860 w 5862320"/>
                <a:gd name="connsiteY18" fmla="*/ 1234440 h 1905000"/>
                <a:gd name="connsiteX19" fmla="*/ 2804160 w 5862320"/>
                <a:gd name="connsiteY19" fmla="*/ 1120140 h 1905000"/>
                <a:gd name="connsiteX20" fmla="*/ 3025140 w 5862320"/>
                <a:gd name="connsiteY20" fmla="*/ 1120140 h 1905000"/>
                <a:gd name="connsiteX21" fmla="*/ 3063240 w 5862320"/>
                <a:gd name="connsiteY21" fmla="*/ 1280160 h 1905000"/>
                <a:gd name="connsiteX22" fmla="*/ 3131820 w 5862320"/>
                <a:gd name="connsiteY22" fmla="*/ 1264920 h 1905000"/>
                <a:gd name="connsiteX23" fmla="*/ 3337560 w 5862320"/>
                <a:gd name="connsiteY23" fmla="*/ 1341120 h 1905000"/>
                <a:gd name="connsiteX24" fmla="*/ 3528060 w 5862320"/>
                <a:gd name="connsiteY24" fmla="*/ 1447800 h 1905000"/>
                <a:gd name="connsiteX25" fmla="*/ 3573780 w 5862320"/>
                <a:gd name="connsiteY25" fmla="*/ 1638300 h 1905000"/>
                <a:gd name="connsiteX26" fmla="*/ 3695700 w 5862320"/>
                <a:gd name="connsiteY26" fmla="*/ 1699260 h 1905000"/>
                <a:gd name="connsiteX27" fmla="*/ 3855720 w 5862320"/>
                <a:gd name="connsiteY27" fmla="*/ 1706880 h 1905000"/>
                <a:gd name="connsiteX28" fmla="*/ 3916680 w 5862320"/>
                <a:gd name="connsiteY28" fmla="*/ 1836420 h 1905000"/>
                <a:gd name="connsiteX29" fmla="*/ 4008120 w 5862320"/>
                <a:gd name="connsiteY29" fmla="*/ 1790700 h 1905000"/>
                <a:gd name="connsiteX30" fmla="*/ 3985260 w 5862320"/>
                <a:gd name="connsiteY30" fmla="*/ 1531620 h 1905000"/>
                <a:gd name="connsiteX31" fmla="*/ 3931920 w 5862320"/>
                <a:gd name="connsiteY31" fmla="*/ 1325880 h 1905000"/>
                <a:gd name="connsiteX32" fmla="*/ 4023360 w 5862320"/>
                <a:gd name="connsiteY32" fmla="*/ 1097280 h 1905000"/>
                <a:gd name="connsiteX33" fmla="*/ 4168140 w 5862320"/>
                <a:gd name="connsiteY33" fmla="*/ 952500 h 1905000"/>
                <a:gd name="connsiteX34" fmla="*/ 4351020 w 5862320"/>
                <a:gd name="connsiteY34" fmla="*/ 868680 h 1905000"/>
                <a:gd name="connsiteX35" fmla="*/ 4442460 w 5862320"/>
                <a:gd name="connsiteY35" fmla="*/ 815340 h 1905000"/>
                <a:gd name="connsiteX36" fmla="*/ 4328160 w 5862320"/>
                <a:gd name="connsiteY36" fmla="*/ 769620 h 1905000"/>
                <a:gd name="connsiteX37" fmla="*/ 4137660 w 5862320"/>
                <a:gd name="connsiteY37" fmla="*/ 777240 h 1905000"/>
                <a:gd name="connsiteX38" fmla="*/ 4122420 w 5862320"/>
                <a:gd name="connsiteY38" fmla="*/ 701040 h 1905000"/>
                <a:gd name="connsiteX39" fmla="*/ 3939540 w 5862320"/>
                <a:gd name="connsiteY39" fmla="*/ 708660 h 1905000"/>
                <a:gd name="connsiteX40" fmla="*/ 3817620 w 5862320"/>
                <a:gd name="connsiteY40" fmla="*/ 731520 h 1905000"/>
                <a:gd name="connsiteX41" fmla="*/ 3787140 w 5862320"/>
                <a:gd name="connsiteY41" fmla="*/ 655320 h 1905000"/>
                <a:gd name="connsiteX42" fmla="*/ 3893820 w 5862320"/>
                <a:gd name="connsiteY42" fmla="*/ 579120 h 1905000"/>
                <a:gd name="connsiteX43" fmla="*/ 4107180 w 5862320"/>
                <a:gd name="connsiteY43" fmla="*/ 548640 h 1905000"/>
                <a:gd name="connsiteX44" fmla="*/ 4183380 w 5862320"/>
                <a:gd name="connsiteY44" fmla="*/ 502920 h 1905000"/>
                <a:gd name="connsiteX45" fmla="*/ 4213860 w 5862320"/>
                <a:gd name="connsiteY45" fmla="*/ 411480 h 1905000"/>
                <a:gd name="connsiteX46" fmla="*/ 4282440 w 5862320"/>
                <a:gd name="connsiteY46" fmla="*/ 464820 h 1905000"/>
                <a:gd name="connsiteX47" fmla="*/ 4541520 w 5862320"/>
                <a:gd name="connsiteY47" fmla="*/ 365760 h 1905000"/>
                <a:gd name="connsiteX48" fmla="*/ 4625340 w 5862320"/>
                <a:gd name="connsiteY48" fmla="*/ 335280 h 1905000"/>
                <a:gd name="connsiteX49" fmla="*/ 4770120 w 5862320"/>
                <a:gd name="connsiteY49" fmla="*/ 358140 h 1905000"/>
                <a:gd name="connsiteX50" fmla="*/ 4968240 w 5862320"/>
                <a:gd name="connsiteY50" fmla="*/ 259080 h 1905000"/>
                <a:gd name="connsiteX51" fmla="*/ 5029200 w 5862320"/>
                <a:gd name="connsiteY51" fmla="*/ 259080 h 1905000"/>
                <a:gd name="connsiteX52" fmla="*/ 5120640 w 5862320"/>
                <a:gd name="connsiteY52" fmla="*/ 320040 h 1905000"/>
                <a:gd name="connsiteX53" fmla="*/ 5189220 w 5862320"/>
                <a:gd name="connsiteY53" fmla="*/ 281940 h 1905000"/>
                <a:gd name="connsiteX54" fmla="*/ 5410200 w 5862320"/>
                <a:gd name="connsiteY54" fmla="*/ 312420 h 1905000"/>
                <a:gd name="connsiteX55" fmla="*/ 5524500 w 5862320"/>
                <a:gd name="connsiteY55" fmla="*/ 335280 h 1905000"/>
                <a:gd name="connsiteX56" fmla="*/ 5608320 w 5862320"/>
                <a:gd name="connsiteY56" fmla="*/ 426720 h 1905000"/>
                <a:gd name="connsiteX57" fmla="*/ 5775960 w 5862320"/>
                <a:gd name="connsiteY57" fmla="*/ 350520 h 1905000"/>
                <a:gd name="connsiteX58" fmla="*/ 5859780 w 5862320"/>
                <a:gd name="connsiteY58" fmla="*/ 259080 h 1905000"/>
                <a:gd name="connsiteX59" fmla="*/ 5791200 w 5862320"/>
                <a:gd name="connsiteY59" fmla="*/ 1905000 h 1905000"/>
                <a:gd name="connsiteX0" fmla="*/ 0 w 5943600"/>
                <a:gd name="connsiteY0" fmla="*/ 762000 h 1905000"/>
                <a:gd name="connsiteX1" fmla="*/ 129540 w 5943600"/>
                <a:gd name="connsiteY1" fmla="*/ 891540 h 1905000"/>
                <a:gd name="connsiteX2" fmla="*/ 266700 w 5943600"/>
                <a:gd name="connsiteY2" fmla="*/ 1005840 h 1905000"/>
                <a:gd name="connsiteX3" fmla="*/ 426720 w 5943600"/>
                <a:gd name="connsiteY3" fmla="*/ 990600 h 1905000"/>
                <a:gd name="connsiteX4" fmla="*/ 678180 w 5943600"/>
                <a:gd name="connsiteY4" fmla="*/ 822960 h 1905000"/>
                <a:gd name="connsiteX5" fmla="*/ 975360 w 5943600"/>
                <a:gd name="connsiteY5" fmla="*/ 762000 h 1905000"/>
                <a:gd name="connsiteX6" fmla="*/ 1379220 w 5943600"/>
                <a:gd name="connsiteY6" fmla="*/ 746760 h 1905000"/>
                <a:gd name="connsiteX7" fmla="*/ 1630680 w 5943600"/>
                <a:gd name="connsiteY7" fmla="*/ 800100 h 1905000"/>
                <a:gd name="connsiteX8" fmla="*/ 1729740 w 5943600"/>
                <a:gd name="connsiteY8" fmla="*/ 762000 h 1905000"/>
                <a:gd name="connsiteX9" fmla="*/ 1943100 w 5943600"/>
                <a:gd name="connsiteY9" fmla="*/ 762000 h 1905000"/>
                <a:gd name="connsiteX10" fmla="*/ 2133600 w 5943600"/>
                <a:gd name="connsiteY10" fmla="*/ 784860 h 1905000"/>
                <a:gd name="connsiteX11" fmla="*/ 2255520 w 5943600"/>
                <a:gd name="connsiteY11" fmla="*/ 868680 h 1905000"/>
                <a:gd name="connsiteX12" fmla="*/ 2392680 w 5943600"/>
                <a:gd name="connsiteY12" fmla="*/ 899160 h 1905000"/>
                <a:gd name="connsiteX13" fmla="*/ 2484120 w 5943600"/>
                <a:gd name="connsiteY13" fmla="*/ 1005840 h 1905000"/>
                <a:gd name="connsiteX14" fmla="*/ 2583180 w 5943600"/>
                <a:gd name="connsiteY14" fmla="*/ 1013460 h 1905000"/>
                <a:gd name="connsiteX15" fmla="*/ 2598420 w 5943600"/>
                <a:gd name="connsiteY15" fmla="*/ 1082040 h 1905000"/>
                <a:gd name="connsiteX16" fmla="*/ 2590800 w 5943600"/>
                <a:gd name="connsiteY16" fmla="*/ 1188720 h 1905000"/>
                <a:gd name="connsiteX17" fmla="*/ 2674620 w 5943600"/>
                <a:gd name="connsiteY17" fmla="*/ 1181100 h 1905000"/>
                <a:gd name="connsiteX18" fmla="*/ 2689860 w 5943600"/>
                <a:gd name="connsiteY18" fmla="*/ 1234440 h 1905000"/>
                <a:gd name="connsiteX19" fmla="*/ 2804160 w 5943600"/>
                <a:gd name="connsiteY19" fmla="*/ 1120140 h 1905000"/>
                <a:gd name="connsiteX20" fmla="*/ 3025140 w 5943600"/>
                <a:gd name="connsiteY20" fmla="*/ 1120140 h 1905000"/>
                <a:gd name="connsiteX21" fmla="*/ 3063240 w 5943600"/>
                <a:gd name="connsiteY21" fmla="*/ 1280160 h 1905000"/>
                <a:gd name="connsiteX22" fmla="*/ 3131820 w 5943600"/>
                <a:gd name="connsiteY22" fmla="*/ 1264920 h 1905000"/>
                <a:gd name="connsiteX23" fmla="*/ 3337560 w 5943600"/>
                <a:gd name="connsiteY23" fmla="*/ 1341120 h 1905000"/>
                <a:gd name="connsiteX24" fmla="*/ 3528060 w 5943600"/>
                <a:gd name="connsiteY24" fmla="*/ 1447800 h 1905000"/>
                <a:gd name="connsiteX25" fmla="*/ 3573780 w 5943600"/>
                <a:gd name="connsiteY25" fmla="*/ 1638300 h 1905000"/>
                <a:gd name="connsiteX26" fmla="*/ 3695700 w 5943600"/>
                <a:gd name="connsiteY26" fmla="*/ 1699260 h 1905000"/>
                <a:gd name="connsiteX27" fmla="*/ 3855720 w 5943600"/>
                <a:gd name="connsiteY27" fmla="*/ 1706880 h 1905000"/>
                <a:gd name="connsiteX28" fmla="*/ 3916680 w 5943600"/>
                <a:gd name="connsiteY28" fmla="*/ 1836420 h 1905000"/>
                <a:gd name="connsiteX29" fmla="*/ 4008120 w 5943600"/>
                <a:gd name="connsiteY29" fmla="*/ 1790700 h 1905000"/>
                <a:gd name="connsiteX30" fmla="*/ 3985260 w 5943600"/>
                <a:gd name="connsiteY30" fmla="*/ 1531620 h 1905000"/>
                <a:gd name="connsiteX31" fmla="*/ 3931920 w 5943600"/>
                <a:gd name="connsiteY31" fmla="*/ 1325880 h 1905000"/>
                <a:gd name="connsiteX32" fmla="*/ 4023360 w 5943600"/>
                <a:gd name="connsiteY32" fmla="*/ 1097280 h 1905000"/>
                <a:gd name="connsiteX33" fmla="*/ 4168140 w 5943600"/>
                <a:gd name="connsiteY33" fmla="*/ 952500 h 1905000"/>
                <a:gd name="connsiteX34" fmla="*/ 4351020 w 5943600"/>
                <a:gd name="connsiteY34" fmla="*/ 868680 h 1905000"/>
                <a:gd name="connsiteX35" fmla="*/ 4442460 w 5943600"/>
                <a:gd name="connsiteY35" fmla="*/ 815340 h 1905000"/>
                <a:gd name="connsiteX36" fmla="*/ 4328160 w 5943600"/>
                <a:gd name="connsiteY36" fmla="*/ 769620 h 1905000"/>
                <a:gd name="connsiteX37" fmla="*/ 4137660 w 5943600"/>
                <a:gd name="connsiteY37" fmla="*/ 777240 h 1905000"/>
                <a:gd name="connsiteX38" fmla="*/ 4122420 w 5943600"/>
                <a:gd name="connsiteY38" fmla="*/ 701040 h 1905000"/>
                <a:gd name="connsiteX39" fmla="*/ 3939540 w 5943600"/>
                <a:gd name="connsiteY39" fmla="*/ 708660 h 1905000"/>
                <a:gd name="connsiteX40" fmla="*/ 3817620 w 5943600"/>
                <a:gd name="connsiteY40" fmla="*/ 731520 h 1905000"/>
                <a:gd name="connsiteX41" fmla="*/ 3787140 w 5943600"/>
                <a:gd name="connsiteY41" fmla="*/ 655320 h 1905000"/>
                <a:gd name="connsiteX42" fmla="*/ 3893820 w 5943600"/>
                <a:gd name="connsiteY42" fmla="*/ 579120 h 1905000"/>
                <a:gd name="connsiteX43" fmla="*/ 4107180 w 5943600"/>
                <a:gd name="connsiteY43" fmla="*/ 548640 h 1905000"/>
                <a:gd name="connsiteX44" fmla="*/ 4183380 w 5943600"/>
                <a:gd name="connsiteY44" fmla="*/ 502920 h 1905000"/>
                <a:gd name="connsiteX45" fmla="*/ 4213860 w 5943600"/>
                <a:gd name="connsiteY45" fmla="*/ 411480 h 1905000"/>
                <a:gd name="connsiteX46" fmla="*/ 4282440 w 5943600"/>
                <a:gd name="connsiteY46" fmla="*/ 464820 h 1905000"/>
                <a:gd name="connsiteX47" fmla="*/ 4541520 w 5943600"/>
                <a:gd name="connsiteY47" fmla="*/ 365760 h 1905000"/>
                <a:gd name="connsiteX48" fmla="*/ 4625340 w 5943600"/>
                <a:gd name="connsiteY48" fmla="*/ 335280 h 1905000"/>
                <a:gd name="connsiteX49" fmla="*/ 4770120 w 5943600"/>
                <a:gd name="connsiteY49" fmla="*/ 358140 h 1905000"/>
                <a:gd name="connsiteX50" fmla="*/ 4968240 w 5943600"/>
                <a:gd name="connsiteY50" fmla="*/ 259080 h 1905000"/>
                <a:gd name="connsiteX51" fmla="*/ 5029200 w 5943600"/>
                <a:gd name="connsiteY51" fmla="*/ 259080 h 1905000"/>
                <a:gd name="connsiteX52" fmla="*/ 5120640 w 5943600"/>
                <a:gd name="connsiteY52" fmla="*/ 320040 h 1905000"/>
                <a:gd name="connsiteX53" fmla="*/ 5189220 w 5943600"/>
                <a:gd name="connsiteY53" fmla="*/ 281940 h 1905000"/>
                <a:gd name="connsiteX54" fmla="*/ 5410200 w 5943600"/>
                <a:gd name="connsiteY54" fmla="*/ 312420 h 1905000"/>
                <a:gd name="connsiteX55" fmla="*/ 5524500 w 5943600"/>
                <a:gd name="connsiteY55" fmla="*/ 335280 h 1905000"/>
                <a:gd name="connsiteX56" fmla="*/ 5608320 w 5943600"/>
                <a:gd name="connsiteY56" fmla="*/ 426720 h 1905000"/>
                <a:gd name="connsiteX57" fmla="*/ 5775960 w 5943600"/>
                <a:gd name="connsiteY57" fmla="*/ 350520 h 1905000"/>
                <a:gd name="connsiteX58" fmla="*/ 5859780 w 5943600"/>
                <a:gd name="connsiteY58" fmla="*/ 259080 h 1905000"/>
                <a:gd name="connsiteX59" fmla="*/ 5943600 w 5943600"/>
                <a:gd name="connsiteY59" fmla="*/ 1905000 h 1905000"/>
                <a:gd name="connsiteX0" fmla="*/ 0 w 5963920"/>
                <a:gd name="connsiteY0" fmla="*/ 762000 h 1905000"/>
                <a:gd name="connsiteX1" fmla="*/ 129540 w 5963920"/>
                <a:gd name="connsiteY1" fmla="*/ 891540 h 1905000"/>
                <a:gd name="connsiteX2" fmla="*/ 266700 w 5963920"/>
                <a:gd name="connsiteY2" fmla="*/ 1005840 h 1905000"/>
                <a:gd name="connsiteX3" fmla="*/ 426720 w 5963920"/>
                <a:gd name="connsiteY3" fmla="*/ 990600 h 1905000"/>
                <a:gd name="connsiteX4" fmla="*/ 678180 w 5963920"/>
                <a:gd name="connsiteY4" fmla="*/ 822960 h 1905000"/>
                <a:gd name="connsiteX5" fmla="*/ 975360 w 5963920"/>
                <a:gd name="connsiteY5" fmla="*/ 762000 h 1905000"/>
                <a:gd name="connsiteX6" fmla="*/ 1379220 w 5963920"/>
                <a:gd name="connsiteY6" fmla="*/ 746760 h 1905000"/>
                <a:gd name="connsiteX7" fmla="*/ 1630680 w 5963920"/>
                <a:gd name="connsiteY7" fmla="*/ 800100 h 1905000"/>
                <a:gd name="connsiteX8" fmla="*/ 1729740 w 5963920"/>
                <a:gd name="connsiteY8" fmla="*/ 762000 h 1905000"/>
                <a:gd name="connsiteX9" fmla="*/ 1943100 w 5963920"/>
                <a:gd name="connsiteY9" fmla="*/ 762000 h 1905000"/>
                <a:gd name="connsiteX10" fmla="*/ 2133600 w 5963920"/>
                <a:gd name="connsiteY10" fmla="*/ 784860 h 1905000"/>
                <a:gd name="connsiteX11" fmla="*/ 2255520 w 5963920"/>
                <a:gd name="connsiteY11" fmla="*/ 868680 h 1905000"/>
                <a:gd name="connsiteX12" fmla="*/ 2392680 w 5963920"/>
                <a:gd name="connsiteY12" fmla="*/ 899160 h 1905000"/>
                <a:gd name="connsiteX13" fmla="*/ 2484120 w 5963920"/>
                <a:gd name="connsiteY13" fmla="*/ 1005840 h 1905000"/>
                <a:gd name="connsiteX14" fmla="*/ 2583180 w 5963920"/>
                <a:gd name="connsiteY14" fmla="*/ 1013460 h 1905000"/>
                <a:gd name="connsiteX15" fmla="*/ 2598420 w 5963920"/>
                <a:gd name="connsiteY15" fmla="*/ 1082040 h 1905000"/>
                <a:gd name="connsiteX16" fmla="*/ 2590800 w 5963920"/>
                <a:gd name="connsiteY16" fmla="*/ 1188720 h 1905000"/>
                <a:gd name="connsiteX17" fmla="*/ 2674620 w 5963920"/>
                <a:gd name="connsiteY17" fmla="*/ 1181100 h 1905000"/>
                <a:gd name="connsiteX18" fmla="*/ 2689860 w 5963920"/>
                <a:gd name="connsiteY18" fmla="*/ 1234440 h 1905000"/>
                <a:gd name="connsiteX19" fmla="*/ 2804160 w 5963920"/>
                <a:gd name="connsiteY19" fmla="*/ 1120140 h 1905000"/>
                <a:gd name="connsiteX20" fmla="*/ 3025140 w 5963920"/>
                <a:gd name="connsiteY20" fmla="*/ 1120140 h 1905000"/>
                <a:gd name="connsiteX21" fmla="*/ 3063240 w 5963920"/>
                <a:gd name="connsiteY21" fmla="*/ 1280160 h 1905000"/>
                <a:gd name="connsiteX22" fmla="*/ 3131820 w 5963920"/>
                <a:gd name="connsiteY22" fmla="*/ 1264920 h 1905000"/>
                <a:gd name="connsiteX23" fmla="*/ 3337560 w 5963920"/>
                <a:gd name="connsiteY23" fmla="*/ 1341120 h 1905000"/>
                <a:gd name="connsiteX24" fmla="*/ 3528060 w 5963920"/>
                <a:gd name="connsiteY24" fmla="*/ 1447800 h 1905000"/>
                <a:gd name="connsiteX25" fmla="*/ 3573780 w 5963920"/>
                <a:gd name="connsiteY25" fmla="*/ 1638300 h 1905000"/>
                <a:gd name="connsiteX26" fmla="*/ 3695700 w 5963920"/>
                <a:gd name="connsiteY26" fmla="*/ 1699260 h 1905000"/>
                <a:gd name="connsiteX27" fmla="*/ 3855720 w 5963920"/>
                <a:gd name="connsiteY27" fmla="*/ 1706880 h 1905000"/>
                <a:gd name="connsiteX28" fmla="*/ 3916680 w 5963920"/>
                <a:gd name="connsiteY28" fmla="*/ 1836420 h 1905000"/>
                <a:gd name="connsiteX29" fmla="*/ 4008120 w 5963920"/>
                <a:gd name="connsiteY29" fmla="*/ 1790700 h 1905000"/>
                <a:gd name="connsiteX30" fmla="*/ 3985260 w 5963920"/>
                <a:gd name="connsiteY30" fmla="*/ 1531620 h 1905000"/>
                <a:gd name="connsiteX31" fmla="*/ 3931920 w 5963920"/>
                <a:gd name="connsiteY31" fmla="*/ 1325880 h 1905000"/>
                <a:gd name="connsiteX32" fmla="*/ 4023360 w 5963920"/>
                <a:gd name="connsiteY32" fmla="*/ 1097280 h 1905000"/>
                <a:gd name="connsiteX33" fmla="*/ 4168140 w 5963920"/>
                <a:gd name="connsiteY33" fmla="*/ 952500 h 1905000"/>
                <a:gd name="connsiteX34" fmla="*/ 4351020 w 5963920"/>
                <a:gd name="connsiteY34" fmla="*/ 868680 h 1905000"/>
                <a:gd name="connsiteX35" fmla="*/ 4442460 w 5963920"/>
                <a:gd name="connsiteY35" fmla="*/ 815340 h 1905000"/>
                <a:gd name="connsiteX36" fmla="*/ 4328160 w 5963920"/>
                <a:gd name="connsiteY36" fmla="*/ 769620 h 1905000"/>
                <a:gd name="connsiteX37" fmla="*/ 4137660 w 5963920"/>
                <a:gd name="connsiteY37" fmla="*/ 777240 h 1905000"/>
                <a:gd name="connsiteX38" fmla="*/ 4122420 w 5963920"/>
                <a:gd name="connsiteY38" fmla="*/ 701040 h 1905000"/>
                <a:gd name="connsiteX39" fmla="*/ 3939540 w 5963920"/>
                <a:gd name="connsiteY39" fmla="*/ 708660 h 1905000"/>
                <a:gd name="connsiteX40" fmla="*/ 3817620 w 5963920"/>
                <a:gd name="connsiteY40" fmla="*/ 731520 h 1905000"/>
                <a:gd name="connsiteX41" fmla="*/ 3787140 w 5963920"/>
                <a:gd name="connsiteY41" fmla="*/ 655320 h 1905000"/>
                <a:gd name="connsiteX42" fmla="*/ 3893820 w 5963920"/>
                <a:gd name="connsiteY42" fmla="*/ 579120 h 1905000"/>
                <a:gd name="connsiteX43" fmla="*/ 4107180 w 5963920"/>
                <a:gd name="connsiteY43" fmla="*/ 548640 h 1905000"/>
                <a:gd name="connsiteX44" fmla="*/ 4183380 w 5963920"/>
                <a:gd name="connsiteY44" fmla="*/ 502920 h 1905000"/>
                <a:gd name="connsiteX45" fmla="*/ 4213860 w 5963920"/>
                <a:gd name="connsiteY45" fmla="*/ 411480 h 1905000"/>
                <a:gd name="connsiteX46" fmla="*/ 4282440 w 5963920"/>
                <a:gd name="connsiteY46" fmla="*/ 464820 h 1905000"/>
                <a:gd name="connsiteX47" fmla="*/ 4541520 w 5963920"/>
                <a:gd name="connsiteY47" fmla="*/ 365760 h 1905000"/>
                <a:gd name="connsiteX48" fmla="*/ 4625340 w 5963920"/>
                <a:gd name="connsiteY48" fmla="*/ 335280 h 1905000"/>
                <a:gd name="connsiteX49" fmla="*/ 4770120 w 5963920"/>
                <a:gd name="connsiteY49" fmla="*/ 358140 h 1905000"/>
                <a:gd name="connsiteX50" fmla="*/ 4968240 w 5963920"/>
                <a:gd name="connsiteY50" fmla="*/ 259080 h 1905000"/>
                <a:gd name="connsiteX51" fmla="*/ 5029200 w 5963920"/>
                <a:gd name="connsiteY51" fmla="*/ 259080 h 1905000"/>
                <a:gd name="connsiteX52" fmla="*/ 5120640 w 5963920"/>
                <a:gd name="connsiteY52" fmla="*/ 320040 h 1905000"/>
                <a:gd name="connsiteX53" fmla="*/ 5189220 w 5963920"/>
                <a:gd name="connsiteY53" fmla="*/ 281940 h 1905000"/>
                <a:gd name="connsiteX54" fmla="*/ 5410200 w 5963920"/>
                <a:gd name="connsiteY54" fmla="*/ 312420 h 1905000"/>
                <a:gd name="connsiteX55" fmla="*/ 5524500 w 5963920"/>
                <a:gd name="connsiteY55" fmla="*/ 335280 h 1905000"/>
                <a:gd name="connsiteX56" fmla="*/ 5608320 w 5963920"/>
                <a:gd name="connsiteY56" fmla="*/ 426720 h 1905000"/>
                <a:gd name="connsiteX57" fmla="*/ 5775960 w 5963920"/>
                <a:gd name="connsiteY57" fmla="*/ 350520 h 1905000"/>
                <a:gd name="connsiteX58" fmla="*/ 5935980 w 5963920"/>
                <a:gd name="connsiteY58" fmla="*/ 259080 h 1905000"/>
                <a:gd name="connsiteX59" fmla="*/ 5943600 w 5963920"/>
                <a:gd name="connsiteY59" fmla="*/ 1905000 h 1905000"/>
                <a:gd name="connsiteX0" fmla="*/ 0 w 6116320"/>
                <a:gd name="connsiteY0" fmla="*/ 1905000 h 1949450"/>
                <a:gd name="connsiteX1" fmla="*/ 281940 w 6116320"/>
                <a:gd name="connsiteY1" fmla="*/ 891540 h 1949450"/>
                <a:gd name="connsiteX2" fmla="*/ 419100 w 6116320"/>
                <a:gd name="connsiteY2" fmla="*/ 1005840 h 1949450"/>
                <a:gd name="connsiteX3" fmla="*/ 579120 w 6116320"/>
                <a:gd name="connsiteY3" fmla="*/ 990600 h 1949450"/>
                <a:gd name="connsiteX4" fmla="*/ 830580 w 6116320"/>
                <a:gd name="connsiteY4" fmla="*/ 822960 h 1949450"/>
                <a:gd name="connsiteX5" fmla="*/ 1127760 w 6116320"/>
                <a:gd name="connsiteY5" fmla="*/ 762000 h 1949450"/>
                <a:gd name="connsiteX6" fmla="*/ 1531620 w 6116320"/>
                <a:gd name="connsiteY6" fmla="*/ 746760 h 1949450"/>
                <a:gd name="connsiteX7" fmla="*/ 1783080 w 6116320"/>
                <a:gd name="connsiteY7" fmla="*/ 800100 h 1949450"/>
                <a:gd name="connsiteX8" fmla="*/ 1882140 w 6116320"/>
                <a:gd name="connsiteY8" fmla="*/ 762000 h 1949450"/>
                <a:gd name="connsiteX9" fmla="*/ 2095500 w 6116320"/>
                <a:gd name="connsiteY9" fmla="*/ 762000 h 1949450"/>
                <a:gd name="connsiteX10" fmla="*/ 2286000 w 6116320"/>
                <a:gd name="connsiteY10" fmla="*/ 784860 h 1949450"/>
                <a:gd name="connsiteX11" fmla="*/ 2407920 w 6116320"/>
                <a:gd name="connsiteY11" fmla="*/ 868680 h 1949450"/>
                <a:gd name="connsiteX12" fmla="*/ 2545080 w 6116320"/>
                <a:gd name="connsiteY12" fmla="*/ 899160 h 1949450"/>
                <a:gd name="connsiteX13" fmla="*/ 2636520 w 6116320"/>
                <a:gd name="connsiteY13" fmla="*/ 1005840 h 1949450"/>
                <a:gd name="connsiteX14" fmla="*/ 2735580 w 6116320"/>
                <a:gd name="connsiteY14" fmla="*/ 1013460 h 1949450"/>
                <a:gd name="connsiteX15" fmla="*/ 2750820 w 6116320"/>
                <a:gd name="connsiteY15" fmla="*/ 1082040 h 1949450"/>
                <a:gd name="connsiteX16" fmla="*/ 2743200 w 6116320"/>
                <a:gd name="connsiteY16" fmla="*/ 1188720 h 1949450"/>
                <a:gd name="connsiteX17" fmla="*/ 2827020 w 6116320"/>
                <a:gd name="connsiteY17" fmla="*/ 1181100 h 1949450"/>
                <a:gd name="connsiteX18" fmla="*/ 2842260 w 6116320"/>
                <a:gd name="connsiteY18" fmla="*/ 1234440 h 1949450"/>
                <a:gd name="connsiteX19" fmla="*/ 2956560 w 6116320"/>
                <a:gd name="connsiteY19" fmla="*/ 1120140 h 1949450"/>
                <a:gd name="connsiteX20" fmla="*/ 3177540 w 6116320"/>
                <a:gd name="connsiteY20" fmla="*/ 1120140 h 1949450"/>
                <a:gd name="connsiteX21" fmla="*/ 3215640 w 6116320"/>
                <a:gd name="connsiteY21" fmla="*/ 1280160 h 1949450"/>
                <a:gd name="connsiteX22" fmla="*/ 3284220 w 6116320"/>
                <a:gd name="connsiteY22" fmla="*/ 1264920 h 1949450"/>
                <a:gd name="connsiteX23" fmla="*/ 3489960 w 6116320"/>
                <a:gd name="connsiteY23" fmla="*/ 1341120 h 1949450"/>
                <a:gd name="connsiteX24" fmla="*/ 3680460 w 6116320"/>
                <a:gd name="connsiteY24" fmla="*/ 1447800 h 1949450"/>
                <a:gd name="connsiteX25" fmla="*/ 3726180 w 6116320"/>
                <a:gd name="connsiteY25" fmla="*/ 1638300 h 1949450"/>
                <a:gd name="connsiteX26" fmla="*/ 3848100 w 6116320"/>
                <a:gd name="connsiteY26" fmla="*/ 1699260 h 1949450"/>
                <a:gd name="connsiteX27" fmla="*/ 4008120 w 6116320"/>
                <a:gd name="connsiteY27" fmla="*/ 1706880 h 1949450"/>
                <a:gd name="connsiteX28" fmla="*/ 4069080 w 6116320"/>
                <a:gd name="connsiteY28" fmla="*/ 1836420 h 1949450"/>
                <a:gd name="connsiteX29" fmla="*/ 4160520 w 6116320"/>
                <a:gd name="connsiteY29" fmla="*/ 1790700 h 1949450"/>
                <a:gd name="connsiteX30" fmla="*/ 4137660 w 6116320"/>
                <a:gd name="connsiteY30" fmla="*/ 1531620 h 1949450"/>
                <a:gd name="connsiteX31" fmla="*/ 4084320 w 6116320"/>
                <a:gd name="connsiteY31" fmla="*/ 1325880 h 1949450"/>
                <a:gd name="connsiteX32" fmla="*/ 4175760 w 6116320"/>
                <a:gd name="connsiteY32" fmla="*/ 1097280 h 1949450"/>
                <a:gd name="connsiteX33" fmla="*/ 4320540 w 6116320"/>
                <a:gd name="connsiteY33" fmla="*/ 952500 h 1949450"/>
                <a:gd name="connsiteX34" fmla="*/ 4503420 w 6116320"/>
                <a:gd name="connsiteY34" fmla="*/ 868680 h 1949450"/>
                <a:gd name="connsiteX35" fmla="*/ 4594860 w 6116320"/>
                <a:gd name="connsiteY35" fmla="*/ 815340 h 1949450"/>
                <a:gd name="connsiteX36" fmla="*/ 4480560 w 6116320"/>
                <a:gd name="connsiteY36" fmla="*/ 769620 h 1949450"/>
                <a:gd name="connsiteX37" fmla="*/ 4290060 w 6116320"/>
                <a:gd name="connsiteY37" fmla="*/ 777240 h 1949450"/>
                <a:gd name="connsiteX38" fmla="*/ 4274820 w 6116320"/>
                <a:gd name="connsiteY38" fmla="*/ 701040 h 1949450"/>
                <a:gd name="connsiteX39" fmla="*/ 4091940 w 6116320"/>
                <a:gd name="connsiteY39" fmla="*/ 708660 h 1949450"/>
                <a:gd name="connsiteX40" fmla="*/ 3970020 w 6116320"/>
                <a:gd name="connsiteY40" fmla="*/ 731520 h 1949450"/>
                <a:gd name="connsiteX41" fmla="*/ 3939540 w 6116320"/>
                <a:gd name="connsiteY41" fmla="*/ 655320 h 1949450"/>
                <a:gd name="connsiteX42" fmla="*/ 4046220 w 6116320"/>
                <a:gd name="connsiteY42" fmla="*/ 579120 h 1949450"/>
                <a:gd name="connsiteX43" fmla="*/ 4259580 w 6116320"/>
                <a:gd name="connsiteY43" fmla="*/ 548640 h 1949450"/>
                <a:gd name="connsiteX44" fmla="*/ 4335780 w 6116320"/>
                <a:gd name="connsiteY44" fmla="*/ 502920 h 1949450"/>
                <a:gd name="connsiteX45" fmla="*/ 4366260 w 6116320"/>
                <a:gd name="connsiteY45" fmla="*/ 411480 h 1949450"/>
                <a:gd name="connsiteX46" fmla="*/ 4434840 w 6116320"/>
                <a:gd name="connsiteY46" fmla="*/ 464820 h 1949450"/>
                <a:gd name="connsiteX47" fmla="*/ 4693920 w 6116320"/>
                <a:gd name="connsiteY47" fmla="*/ 365760 h 1949450"/>
                <a:gd name="connsiteX48" fmla="*/ 4777740 w 6116320"/>
                <a:gd name="connsiteY48" fmla="*/ 335280 h 1949450"/>
                <a:gd name="connsiteX49" fmla="*/ 4922520 w 6116320"/>
                <a:gd name="connsiteY49" fmla="*/ 358140 h 1949450"/>
                <a:gd name="connsiteX50" fmla="*/ 5120640 w 6116320"/>
                <a:gd name="connsiteY50" fmla="*/ 259080 h 1949450"/>
                <a:gd name="connsiteX51" fmla="*/ 5181600 w 6116320"/>
                <a:gd name="connsiteY51" fmla="*/ 259080 h 1949450"/>
                <a:gd name="connsiteX52" fmla="*/ 5273040 w 6116320"/>
                <a:gd name="connsiteY52" fmla="*/ 320040 h 1949450"/>
                <a:gd name="connsiteX53" fmla="*/ 5341620 w 6116320"/>
                <a:gd name="connsiteY53" fmla="*/ 281940 h 1949450"/>
                <a:gd name="connsiteX54" fmla="*/ 5562600 w 6116320"/>
                <a:gd name="connsiteY54" fmla="*/ 312420 h 1949450"/>
                <a:gd name="connsiteX55" fmla="*/ 5676900 w 6116320"/>
                <a:gd name="connsiteY55" fmla="*/ 335280 h 1949450"/>
                <a:gd name="connsiteX56" fmla="*/ 5760720 w 6116320"/>
                <a:gd name="connsiteY56" fmla="*/ 426720 h 1949450"/>
                <a:gd name="connsiteX57" fmla="*/ 5928360 w 6116320"/>
                <a:gd name="connsiteY57" fmla="*/ 350520 h 1949450"/>
                <a:gd name="connsiteX58" fmla="*/ 6088380 w 6116320"/>
                <a:gd name="connsiteY58" fmla="*/ 259080 h 1949450"/>
                <a:gd name="connsiteX59" fmla="*/ 6096000 w 6116320"/>
                <a:gd name="connsiteY59" fmla="*/ 1905000 h 1949450"/>
                <a:gd name="connsiteX0" fmla="*/ 92710 w 6209030"/>
                <a:gd name="connsiteY0" fmla="*/ 1905000 h 1949450"/>
                <a:gd name="connsiteX1" fmla="*/ 69850 w 6209030"/>
                <a:gd name="connsiteY1" fmla="*/ 662940 h 1949450"/>
                <a:gd name="connsiteX2" fmla="*/ 511810 w 6209030"/>
                <a:gd name="connsiteY2" fmla="*/ 1005840 h 1949450"/>
                <a:gd name="connsiteX3" fmla="*/ 671830 w 6209030"/>
                <a:gd name="connsiteY3" fmla="*/ 990600 h 1949450"/>
                <a:gd name="connsiteX4" fmla="*/ 923290 w 6209030"/>
                <a:gd name="connsiteY4" fmla="*/ 822960 h 1949450"/>
                <a:gd name="connsiteX5" fmla="*/ 1220470 w 6209030"/>
                <a:gd name="connsiteY5" fmla="*/ 762000 h 1949450"/>
                <a:gd name="connsiteX6" fmla="*/ 1624330 w 6209030"/>
                <a:gd name="connsiteY6" fmla="*/ 746760 h 1949450"/>
                <a:gd name="connsiteX7" fmla="*/ 1875790 w 6209030"/>
                <a:gd name="connsiteY7" fmla="*/ 800100 h 1949450"/>
                <a:gd name="connsiteX8" fmla="*/ 1974850 w 6209030"/>
                <a:gd name="connsiteY8" fmla="*/ 762000 h 1949450"/>
                <a:gd name="connsiteX9" fmla="*/ 2188210 w 6209030"/>
                <a:gd name="connsiteY9" fmla="*/ 762000 h 1949450"/>
                <a:gd name="connsiteX10" fmla="*/ 2378710 w 6209030"/>
                <a:gd name="connsiteY10" fmla="*/ 784860 h 1949450"/>
                <a:gd name="connsiteX11" fmla="*/ 2500630 w 6209030"/>
                <a:gd name="connsiteY11" fmla="*/ 868680 h 1949450"/>
                <a:gd name="connsiteX12" fmla="*/ 2637790 w 6209030"/>
                <a:gd name="connsiteY12" fmla="*/ 899160 h 1949450"/>
                <a:gd name="connsiteX13" fmla="*/ 2729230 w 6209030"/>
                <a:gd name="connsiteY13" fmla="*/ 1005840 h 1949450"/>
                <a:gd name="connsiteX14" fmla="*/ 2828290 w 6209030"/>
                <a:gd name="connsiteY14" fmla="*/ 1013460 h 1949450"/>
                <a:gd name="connsiteX15" fmla="*/ 2843530 w 6209030"/>
                <a:gd name="connsiteY15" fmla="*/ 1082040 h 1949450"/>
                <a:gd name="connsiteX16" fmla="*/ 2835910 w 6209030"/>
                <a:gd name="connsiteY16" fmla="*/ 1188720 h 1949450"/>
                <a:gd name="connsiteX17" fmla="*/ 2919730 w 6209030"/>
                <a:gd name="connsiteY17" fmla="*/ 1181100 h 1949450"/>
                <a:gd name="connsiteX18" fmla="*/ 2934970 w 6209030"/>
                <a:gd name="connsiteY18" fmla="*/ 1234440 h 1949450"/>
                <a:gd name="connsiteX19" fmla="*/ 3049270 w 6209030"/>
                <a:gd name="connsiteY19" fmla="*/ 1120140 h 1949450"/>
                <a:gd name="connsiteX20" fmla="*/ 3270250 w 6209030"/>
                <a:gd name="connsiteY20" fmla="*/ 1120140 h 1949450"/>
                <a:gd name="connsiteX21" fmla="*/ 3308350 w 6209030"/>
                <a:gd name="connsiteY21" fmla="*/ 1280160 h 1949450"/>
                <a:gd name="connsiteX22" fmla="*/ 3376930 w 6209030"/>
                <a:gd name="connsiteY22" fmla="*/ 1264920 h 1949450"/>
                <a:gd name="connsiteX23" fmla="*/ 3582670 w 6209030"/>
                <a:gd name="connsiteY23" fmla="*/ 1341120 h 1949450"/>
                <a:gd name="connsiteX24" fmla="*/ 3773170 w 6209030"/>
                <a:gd name="connsiteY24" fmla="*/ 1447800 h 1949450"/>
                <a:gd name="connsiteX25" fmla="*/ 3818890 w 6209030"/>
                <a:gd name="connsiteY25" fmla="*/ 1638300 h 1949450"/>
                <a:gd name="connsiteX26" fmla="*/ 3940810 w 6209030"/>
                <a:gd name="connsiteY26" fmla="*/ 1699260 h 1949450"/>
                <a:gd name="connsiteX27" fmla="*/ 4100830 w 6209030"/>
                <a:gd name="connsiteY27" fmla="*/ 1706880 h 1949450"/>
                <a:gd name="connsiteX28" fmla="*/ 4161790 w 6209030"/>
                <a:gd name="connsiteY28" fmla="*/ 1836420 h 1949450"/>
                <a:gd name="connsiteX29" fmla="*/ 4253230 w 6209030"/>
                <a:gd name="connsiteY29" fmla="*/ 1790700 h 1949450"/>
                <a:gd name="connsiteX30" fmla="*/ 4230370 w 6209030"/>
                <a:gd name="connsiteY30" fmla="*/ 1531620 h 1949450"/>
                <a:gd name="connsiteX31" fmla="*/ 4177030 w 6209030"/>
                <a:gd name="connsiteY31" fmla="*/ 1325880 h 1949450"/>
                <a:gd name="connsiteX32" fmla="*/ 4268470 w 6209030"/>
                <a:gd name="connsiteY32" fmla="*/ 1097280 h 1949450"/>
                <a:gd name="connsiteX33" fmla="*/ 4413250 w 6209030"/>
                <a:gd name="connsiteY33" fmla="*/ 952500 h 1949450"/>
                <a:gd name="connsiteX34" fmla="*/ 4596130 w 6209030"/>
                <a:gd name="connsiteY34" fmla="*/ 868680 h 1949450"/>
                <a:gd name="connsiteX35" fmla="*/ 4687570 w 6209030"/>
                <a:gd name="connsiteY35" fmla="*/ 815340 h 1949450"/>
                <a:gd name="connsiteX36" fmla="*/ 4573270 w 6209030"/>
                <a:gd name="connsiteY36" fmla="*/ 769620 h 1949450"/>
                <a:gd name="connsiteX37" fmla="*/ 4382770 w 6209030"/>
                <a:gd name="connsiteY37" fmla="*/ 777240 h 1949450"/>
                <a:gd name="connsiteX38" fmla="*/ 4367530 w 6209030"/>
                <a:gd name="connsiteY38" fmla="*/ 701040 h 1949450"/>
                <a:gd name="connsiteX39" fmla="*/ 4184650 w 6209030"/>
                <a:gd name="connsiteY39" fmla="*/ 708660 h 1949450"/>
                <a:gd name="connsiteX40" fmla="*/ 4062730 w 6209030"/>
                <a:gd name="connsiteY40" fmla="*/ 731520 h 1949450"/>
                <a:gd name="connsiteX41" fmla="*/ 4032250 w 6209030"/>
                <a:gd name="connsiteY41" fmla="*/ 655320 h 1949450"/>
                <a:gd name="connsiteX42" fmla="*/ 4138930 w 6209030"/>
                <a:gd name="connsiteY42" fmla="*/ 579120 h 1949450"/>
                <a:gd name="connsiteX43" fmla="*/ 4352290 w 6209030"/>
                <a:gd name="connsiteY43" fmla="*/ 548640 h 1949450"/>
                <a:gd name="connsiteX44" fmla="*/ 4428490 w 6209030"/>
                <a:gd name="connsiteY44" fmla="*/ 502920 h 1949450"/>
                <a:gd name="connsiteX45" fmla="*/ 4458970 w 6209030"/>
                <a:gd name="connsiteY45" fmla="*/ 411480 h 1949450"/>
                <a:gd name="connsiteX46" fmla="*/ 4527550 w 6209030"/>
                <a:gd name="connsiteY46" fmla="*/ 464820 h 1949450"/>
                <a:gd name="connsiteX47" fmla="*/ 4786630 w 6209030"/>
                <a:gd name="connsiteY47" fmla="*/ 365760 h 1949450"/>
                <a:gd name="connsiteX48" fmla="*/ 4870450 w 6209030"/>
                <a:gd name="connsiteY48" fmla="*/ 335280 h 1949450"/>
                <a:gd name="connsiteX49" fmla="*/ 5015230 w 6209030"/>
                <a:gd name="connsiteY49" fmla="*/ 358140 h 1949450"/>
                <a:gd name="connsiteX50" fmla="*/ 5213350 w 6209030"/>
                <a:gd name="connsiteY50" fmla="*/ 259080 h 1949450"/>
                <a:gd name="connsiteX51" fmla="*/ 5274310 w 6209030"/>
                <a:gd name="connsiteY51" fmla="*/ 259080 h 1949450"/>
                <a:gd name="connsiteX52" fmla="*/ 5365750 w 6209030"/>
                <a:gd name="connsiteY52" fmla="*/ 320040 h 1949450"/>
                <a:gd name="connsiteX53" fmla="*/ 5434330 w 6209030"/>
                <a:gd name="connsiteY53" fmla="*/ 281940 h 1949450"/>
                <a:gd name="connsiteX54" fmla="*/ 5655310 w 6209030"/>
                <a:gd name="connsiteY54" fmla="*/ 312420 h 1949450"/>
                <a:gd name="connsiteX55" fmla="*/ 5769610 w 6209030"/>
                <a:gd name="connsiteY55" fmla="*/ 335280 h 1949450"/>
                <a:gd name="connsiteX56" fmla="*/ 5853430 w 6209030"/>
                <a:gd name="connsiteY56" fmla="*/ 426720 h 1949450"/>
                <a:gd name="connsiteX57" fmla="*/ 6021070 w 6209030"/>
                <a:gd name="connsiteY57" fmla="*/ 350520 h 1949450"/>
                <a:gd name="connsiteX58" fmla="*/ 6181090 w 6209030"/>
                <a:gd name="connsiteY58" fmla="*/ 259080 h 1949450"/>
                <a:gd name="connsiteX59" fmla="*/ 6188710 w 6209030"/>
                <a:gd name="connsiteY59" fmla="*/ 1905000 h 1949450"/>
                <a:gd name="connsiteX0" fmla="*/ 35391 w 6151711"/>
                <a:gd name="connsiteY0" fmla="*/ 1905000 h 1949450"/>
                <a:gd name="connsiteX1" fmla="*/ 12531 w 6151711"/>
                <a:gd name="connsiteY1" fmla="*/ 662940 h 1949450"/>
                <a:gd name="connsiteX2" fmla="*/ 454491 w 6151711"/>
                <a:gd name="connsiteY2" fmla="*/ 1005840 h 1949450"/>
                <a:gd name="connsiteX3" fmla="*/ 614511 w 6151711"/>
                <a:gd name="connsiteY3" fmla="*/ 990600 h 1949450"/>
                <a:gd name="connsiteX4" fmla="*/ 865971 w 6151711"/>
                <a:gd name="connsiteY4" fmla="*/ 822960 h 1949450"/>
                <a:gd name="connsiteX5" fmla="*/ 1163151 w 6151711"/>
                <a:gd name="connsiteY5" fmla="*/ 762000 h 1949450"/>
                <a:gd name="connsiteX6" fmla="*/ 1567011 w 6151711"/>
                <a:gd name="connsiteY6" fmla="*/ 746760 h 1949450"/>
                <a:gd name="connsiteX7" fmla="*/ 1818471 w 6151711"/>
                <a:gd name="connsiteY7" fmla="*/ 800100 h 1949450"/>
                <a:gd name="connsiteX8" fmla="*/ 1917531 w 6151711"/>
                <a:gd name="connsiteY8" fmla="*/ 762000 h 1949450"/>
                <a:gd name="connsiteX9" fmla="*/ 2130891 w 6151711"/>
                <a:gd name="connsiteY9" fmla="*/ 762000 h 1949450"/>
                <a:gd name="connsiteX10" fmla="*/ 2321391 w 6151711"/>
                <a:gd name="connsiteY10" fmla="*/ 784860 h 1949450"/>
                <a:gd name="connsiteX11" fmla="*/ 2443311 w 6151711"/>
                <a:gd name="connsiteY11" fmla="*/ 868680 h 1949450"/>
                <a:gd name="connsiteX12" fmla="*/ 2580471 w 6151711"/>
                <a:gd name="connsiteY12" fmla="*/ 899160 h 1949450"/>
                <a:gd name="connsiteX13" fmla="*/ 2671911 w 6151711"/>
                <a:gd name="connsiteY13" fmla="*/ 1005840 h 1949450"/>
                <a:gd name="connsiteX14" fmla="*/ 2770971 w 6151711"/>
                <a:gd name="connsiteY14" fmla="*/ 1013460 h 1949450"/>
                <a:gd name="connsiteX15" fmla="*/ 2786211 w 6151711"/>
                <a:gd name="connsiteY15" fmla="*/ 1082040 h 1949450"/>
                <a:gd name="connsiteX16" fmla="*/ 2778591 w 6151711"/>
                <a:gd name="connsiteY16" fmla="*/ 1188720 h 1949450"/>
                <a:gd name="connsiteX17" fmla="*/ 2862411 w 6151711"/>
                <a:gd name="connsiteY17" fmla="*/ 1181100 h 1949450"/>
                <a:gd name="connsiteX18" fmla="*/ 2877651 w 6151711"/>
                <a:gd name="connsiteY18" fmla="*/ 1234440 h 1949450"/>
                <a:gd name="connsiteX19" fmla="*/ 2991951 w 6151711"/>
                <a:gd name="connsiteY19" fmla="*/ 1120140 h 1949450"/>
                <a:gd name="connsiteX20" fmla="*/ 3212931 w 6151711"/>
                <a:gd name="connsiteY20" fmla="*/ 1120140 h 1949450"/>
                <a:gd name="connsiteX21" fmla="*/ 3251031 w 6151711"/>
                <a:gd name="connsiteY21" fmla="*/ 1280160 h 1949450"/>
                <a:gd name="connsiteX22" fmla="*/ 3319611 w 6151711"/>
                <a:gd name="connsiteY22" fmla="*/ 1264920 h 1949450"/>
                <a:gd name="connsiteX23" fmla="*/ 3525351 w 6151711"/>
                <a:gd name="connsiteY23" fmla="*/ 1341120 h 1949450"/>
                <a:gd name="connsiteX24" fmla="*/ 3715851 w 6151711"/>
                <a:gd name="connsiteY24" fmla="*/ 1447800 h 1949450"/>
                <a:gd name="connsiteX25" fmla="*/ 3761571 w 6151711"/>
                <a:gd name="connsiteY25" fmla="*/ 1638300 h 1949450"/>
                <a:gd name="connsiteX26" fmla="*/ 3883491 w 6151711"/>
                <a:gd name="connsiteY26" fmla="*/ 1699260 h 1949450"/>
                <a:gd name="connsiteX27" fmla="*/ 4043511 w 6151711"/>
                <a:gd name="connsiteY27" fmla="*/ 1706880 h 1949450"/>
                <a:gd name="connsiteX28" fmla="*/ 4104471 w 6151711"/>
                <a:gd name="connsiteY28" fmla="*/ 1836420 h 1949450"/>
                <a:gd name="connsiteX29" fmla="*/ 4195911 w 6151711"/>
                <a:gd name="connsiteY29" fmla="*/ 1790700 h 1949450"/>
                <a:gd name="connsiteX30" fmla="*/ 4173051 w 6151711"/>
                <a:gd name="connsiteY30" fmla="*/ 1531620 h 1949450"/>
                <a:gd name="connsiteX31" fmla="*/ 4119711 w 6151711"/>
                <a:gd name="connsiteY31" fmla="*/ 1325880 h 1949450"/>
                <a:gd name="connsiteX32" fmla="*/ 4211151 w 6151711"/>
                <a:gd name="connsiteY32" fmla="*/ 1097280 h 1949450"/>
                <a:gd name="connsiteX33" fmla="*/ 4355931 w 6151711"/>
                <a:gd name="connsiteY33" fmla="*/ 952500 h 1949450"/>
                <a:gd name="connsiteX34" fmla="*/ 4538811 w 6151711"/>
                <a:gd name="connsiteY34" fmla="*/ 868680 h 1949450"/>
                <a:gd name="connsiteX35" fmla="*/ 4630251 w 6151711"/>
                <a:gd name="connsiteY35" fmla="*/ 815340 h 1949450"/>
                <a:gd name="connsiteX36" fmla="*/ 4515951 w 6151711"/>
                <a:gd name="connsiteY36" fmla="*/ 769620 h 1949450"/>
                <a:gd name="connsiteX37" fmla="*/ 4325451 w 6151711"/>
                <a:gd name="connsiteY37" fmla="*/ 777240 h 1949450"/>
                <a:gd name="connsiteX38" fmla="*/ 4310211 w 6151711"/>
                <a:gd name="connsiteY38" fmla="*/ 701040 h 1949450"/>
                <a:gd name="connsiteX39" fmla="*/ 4127331 w 6151711"/>
                <a:gd name="connsiteY39" fmla="*/ 708660 h 1949450"/>
                <a:gd name="connsiteX40" fmla="*/ 4005411 w 6151711"/>
                <a:gd name="connsiteY40" fmla="*/ 731520 h 1949450"/>
                <a:gd name="connsiteX41" fmla="*/ 3974931 w 6151711"/>
                <a:gd name="connsiteY41" fmla="*/ 655320 h 1949450"/>
                <a:gd name="connsiteX42" fmla="*/ 4081611 w 6151711"/>
                <a:gd name="connsiteY42" fmla="*/ 579120 h 1949450"/>
                <a:gd name="connsiteX43" fmla="*/ 4294971 w 6151711"/>
                <a:gd name="connsiteY43" fmla="*/ 548640 h 1949450"/>
                <a:gd name="connsiteX44" fmla="*/ 4371171 w 6151711"/>
                <a:gd name="connsiteY44" fmla="*/ 502920 h 1949450"/>
                <a:gd name="connsiteX45" fmla="*/ 4401651 w 6151711"/>
                <a:gd name="connsiteY45" fmla="*/ 411480 h 1949450"/>
                <a:gd name="connsiteX46" fmla="*/ 4470231 w 6151711"/>
                <a:gd name="connsiteY46" fmla="*/ 464820 h 1949450"/>
                <a:gd name="connsiteX47" fmla="*/ 4729311 w 6151711"/>
                <a:gd name="connsiteY47" fmla="*/ 365760 h 1949450"/>
                <a:gd name="connsiteX48" fmla="*/ 4813131 w 6151711"/>
                <a:gd name="connsiteY48" fmla="*/ 335280 h 1949450"/>
                <a:gd name="connsiteX49" fmla="*/ 4957911 w 6151711"/>
                <a:gd name="connsiteY49" fmla="*/ 358140 h 1949450"/>
                <a:gd name="connsiteX50" fmla="*/ 5156031 w 6151711"/>
                <a:gd name="connsiteY50" fmla="*/ 259080 h 1949450"/>
                <a:gd name="connsiteX51" fmla="*/ 5216991 w 6151711"/>
                <a:gd name="connsiteY51" fmla="*/ 259080 h 1949450"/>
                <a:gd name="connsiteX52" fmla="*/ 5308431 w 6151711"/>
                <a:gd name="connsiteY52" fmla="*/ 320040 h 1949450"/>
                <a:gd name="connsiteX53" fmla="*/ 5377011 w 6151711"/>
                <a:gd name="connsiteY53" fmla="*/ 281940 h 1949450"/>
                <a:gd name="connsiteX54" fmla="*/ 5597991 w 6151711"/>
                <a:gd name="connsiteY54" fmla="*/ 312420 h 1949450"/>
                <a:gd name="connsiteX55" fmla="*/ 5712291 w 6151711"/>
                <a:gd name="connsiteY55" fmla="*/ 335280 h 1949450"/>
                <a:gd name="connsiteX56" fmla="*/ 5796111 w 6151711"/>
                <a:gd name="connsiteY56" fmla="*/ 426720 h 1949450"/>
                <a:gd name="connsiteX57" fmla="*/ 5963751 w 6151711"/>
                <a:gd name="connsiteY57" fmla="*/ 350520 h 1949450"/>
                <a:gd name="connsiteX58" fmla="*/ 6123771 w 6151711"/>
                <a:gd name="connsiteY58" fmla="*/ 259080 h 1949450"/>
                <a:gd name="connsiteX59" fmla="*/ 6131391 w 6151711"/>
                <a:gd name="connsiteY59" fmla="*/ 1905000 h 1949450"/>
                <a:gd name="connsiteX0" fmla="*/ 35391 w 6151711"/>
                <a:gd name="connsiteY0" fmla="*/ 1905000 h 1949450"/>
                <a:gd name="connsiteX1" fmla="*/ 12531 w 6151711"/>
                <a:gd name="connsiteY1" fmla="*/ 662940 h 1949450"/>
                <a:gd name="connsiteX2" fmla="*/ 454491 w 6151711"/>
                <a:gd name="connsiteY2" fmla="*/ 1005840 h 1949450"/>
                <a:gd name="connsiteX3" fmla="*/ 614511 w 6151711"/>
                <a:gd name="connsiteY3" fmla="*/ 990600 h 1949450"/>
                <a:gd name="connsiteX4" fmla="*/ 865971 w 6151711"/>
                <a:gd name="connsiteY4" fmla="*/ 822960 h 1949450"/>
                <a:gd name="connsiteX5" fmla="*/ 1163151 w 6151711"/>
                <a:gd name="connsiteY5" fmla="*/ 762000 h 1949450"/>
                <a:gd name="connsiteX6" fmla="*/ 1567011 w 6151711"/>
                <a:gd name="connsiteY6" fmla="*/ 746760 h 1949450"/>
                <a:gd name="connsiteX7" fmla="*/ 1818471 w 6151711"/>
                <a:gd name="connsiteY7" fmla="*/ 800100 h 1949450"/>
                <a:gd name="connsiteX8" fmla="*/ 1917531 w 6151711"/>
                <a:gd name="connsiteY8" fmla="*/ 762000 h 1949450"/>
                <a:gd name="connsiteX9" fmla="*/ 2130891 w 6151711"/>
                <a:gd name="connsiteY9" fmla="*/ 762000 h 1949450"/>
                <a:gd name="connsiteX10" fmla="*/ 2321391 w 6151711"/>
                <a:gd name="connsiteY10" fmla="*/ 784860 h 1949450"/>
                <a:gd name="connsiteX11" fmla="*/ 2443311 w 6151711"/>
                <a:gd name="connsiteY11" fmla="*/ 868680 h 1949450"/>
                <a:gd name="connsiteX12" fmla="*/ 2580471 w 6151711"/>
                <a:gd name="connsiteY12" fmla="*/ 899160 h 1949450"/>
                <a:gd name="connsiteX13" fmla="*/ 2671911 w 6151711"/>
                <a:gd name="connsiteY13" fmla="*/ 1005840 h 1949450"/>
                <a:gd name="connsiteX14" fmla="*/ 2770971 w 6151711"/>
                <a:gd name="connsiteY14" fmla="*/ 1013460 h 1949450"/>
                <a:gd name="connsiteX15" fmla="*/ 2786211 w 6151711"/>
                <a:gd name="connsiteY15" fmla="*/ 1082040 h 1949450"/>
                <a:gd name="connsiteX16" fmla="*/ 2778591 w 6151711"/>
                <a:gd name="connsiteY16" fmla="*/ 1188720 h 1949450"/>
                <a:gd name="connsiteX17" fmla="*/ 2862411 w 6151711"/>
                <a:gd name="connsiteY17" fmla="*/ 1181100 h 1949450"/>
                <a:gd name="connsiteX18" fmla="*/ 2877651 w 6151711"/>
                <a:gd name="connsiteY18" fmla="*/ 1234440 h 1949450"/>
                <a:gd name="connsiteX19" fmla="*/ 2991951 w 6151711"/>
                <a:gd name="connsiteY19" fmla="*/ 1120140 h 1949450"/>
                <a:gd name="connsiteX20" fmla="*/ 3212931 w 6151711"/>
                <a:gd name="connsiteY20" fmla="*/ 1120140 h 1949450"/>
                <a:gd name="connsiteX21" fmla="*/ 3251031 w 6151711"/>
                <a:gd name="connsiteY21" fmla="*/ 1280160 h 1949450"/>
                <a:gd name="connsiteX22" fmla="*/ 3319611 w 6151711"/>
                <a:gd name="connsiteY22" fmla="*/ 1264920 h 1949450"/>
                <a:gd name="connsiteX23" fmla="*/ 3525351 w 6151711"/>
                <a:gd name="connsiteY23" fmla="*/ 1341120 h 1949450"/>
                <a:gd name="connsiteX24" fmla="*/ 3715851 w 6151711"/>
                <a:gd name="connsiteY24" fmla="*/ 1447800 h 1949450"/>
                <a:gd name="connsiteX25" fmla="*/ 3761571 w 6151711"/>
                <a:gd name="connsiteY25" fmla="*/ 1638300 h 1949450"/>
                <a:gd name="connsiteX26" fmla="*/ 3883491 w 6151711"/>
                <a:gd name="connsiteY26" fmla="*/ 1699260 h 1949450"/>
                <a:gd name="connsiteX27" fmla="*/ 4043511 w 6151711"/>
                <a:gd name="connsiteY27" fmla="*/ 1706880 h 1949450"/>
                <a:gd name="connsiteX28" fmla="*/ 4104471 w 6151711"/>
                <a:gd name="connsiteY28" fmla="*/ 1836420 h 1949450"/>
                <a:gd name="connsiteX29" fmla="*/ 4195911 w 6151711"/>
                <a:gd name="connsiteY29" fmla="*/ 1790700 h 1949450"/>
                <a:gd name="connsiteX30" fmla="*/ 4173051 w 6151711"/>
                <a:gd name="connsiteY30" fmla="*/ 1531620 h 1949450"/>
                <a:gd name="connsiteX31" fmla="*/ 4119711 w 6151711"/>
                <a:gd name="connsiteY31" fmla="*/ 1325880 h 1949450"/>
                <a:gd name="connsiteX32" fmla="*/ 4211151 w 6151711"/>
                <a:gd name="connsiteY32" fmla="*/ 1097280 h 1949450"/>
                <a:gd name="connsiteX33" fmla="*/ 4355931 w 6151711"/>
                <a:gd name="connsiteY33" fmla="*/ 952500 h 1949450"/>
                <a:gd name="connsiteX34" fmla="*/ 4538811 w 6151711"/>
                <a:gd name="connsiteY34" fmla="*/ 868680 h 1949450"/>
                <a:gd name="connsiteX35" fmla="*/ 4630251 w 6151711"/>
                <a:gd name="connsiteY35" fmla="*/ 815340 h 1949450"/>
                <a:gd name="connsiteX36" fmla="*/ 4515951 w 6151711"/>
                <a:gd name="connsiteY36" fmla="*/ 769620 h 1949450"/>
                <a:gd name="connsiteX37" fmla="*/ 4325451 w 6151711"/>
                <a:gd name="connsiteY37" fmla="*/ 777240 h 1949450"/>
                <a:gd name="connsiteX38" fmla="*/ 4310211 w 6151711"/>
                <a:gd name="connsiteY38" fmla="*/ 701040 h 1949450"/>
                <a:gd name="connsiteX39" fmla="*/ 4127331 w 6151711"/>
                <a:gd name="connsiteY39" fmla="*/ 708660 h 1949450"/>
                <a:gd name="connsiteX40" fmla="*/ 4005411 w 6151711"/>
                <a:gd name="connsiteY40" fmla="*/ 731520 h 1949450"/>
                <a:gd name="connsiteX41" fmla="*/ 3974931 w 6151711"/>
                <a:gd name="connsiteY41" fmla="*/ 655320 h 1949450"/>
                <a:gd name="connsiteX42" fmla="*/ 4081611 w 6151711"/>
                <a:gd name="connsiteY42" fmla="*/ 579120 h 1949450"/>
                <a:gd name="connsiteX43" fmla="*/ 4294971 w 6151711"/>
                <a:gd name="connsiteY43" fmla="*/ 548640 h 1949450"/>
                <a:gd name="connsiteX44" fmla="*/ 4371171 w 6151711"/>
                <a:gd name="connsiteY44" fmla="*/ 502920 h 1949450"/>
                <a:gd name="connsiteX45" fmla="*/ 4401651 w 6151711"/>
                <a:gd name="connsiteY45" fmla="*/ 411480 h 1949450"/>
                <a:gd name="connsiteX46" fmla="*/ 4470231 w 6151711"/>
                <a:gd name="connsiteY46" fmla="*/ 464820 h 1949450"/>
                <a:gd name="connsiteX47" fmla="*/ 4729311 w 6151711"/>
                <a:gd name="connsiteY47" fmla="*/ 365760 h 1949450"/>
                <a:gd name="connsiteX48" fmla="*/ 4813131 w 6151711"/>
                <a:gd name="connsiteY48" fmla="*/ 335280 h 1949450"/>
                <a:gd name="connsiteX49" fmla="*/ 4957911 w 6151711"/>
                <a:gd name="connsiteY49" fmla="*/ 358140 h 1949450"/>
                <a:gd name="connsiteX50" fmla="*/ 5156031 w 6151711"/>
                <a:gd name="connsiteY50" fmla="*/ 259080 h 1949450"/>
                <a:gd name="connsiteX51" fmla="*/ 5216991 w 6151711"/>
                <a:gd name="connsiteY51" fmla="*/ 259080 h 1949450"/>
                <a:gd name="connsiteX52" fmla="*/ 5308431 w 6151711"/>
                <a:gd name="connsiteY52" fmla="*/ 320040 h 1949450"/>
                <a:gd name="connsiteX53" fmla="*/ 5377011 w 6151711"/>
                <a:gd name="connsiteY53" fmla="*/ 281940 h 1949450"/>
                <a:gd name="connsiteX54" fmla="*/ 5597991 w 6151711"/>
                <a:gd name="connsiteY54" fmla="*/ 312420 h 1949450"/>
                <a:gd name="connsiteX55" fmla="*/ 5712291 w 6151711"/>
                <a:gd name="connsiteY55" fmla="*/ 335280 h 1949450"/>
                <a:gd name="connsiteX56" fmla="*/ 5796111 w 6151711"/>
                <a:gd name="connsiteY56" fmla="*/ 426720 h 1949450"/>
                <a:gd name="connsiteX57" fmla="*/ 5963751 w 6151711"/>
                <a:gd name="connsiteY57" fmla="*/ 350520 h 1949450"/>
                <a:gd name="connsiteX58" fmla="*/ 6123771 w 6151711"/>
                <a:gd name="connsiteY58" fmla="*/ 259080 h 1949450"/>
                <a:gd name="connsiteX59" fmla="*/ 6131391 w 6151711"/>
                <a:gd name="connsiteY59" fmla="*/ 1905000 h 1949450"/>
                <a:gd name="connsiteX60" fmla="*/ 35391 w 6151711"/>
                <a:gd name="connsiteY60" fmla="*/ 1905000 h 1949450"/>
                <a:gd name="connsiteX0" fmla="*/ 35391 w 6304111"/>
                <a:gd name="connsiteY0" fmla="*/ 1828800 h 1873250"/>
                <a:gd name="connsiteX1" fmla="*/ 12531 w 6304111"/>
                <a:gd name="connsiteY1" fmla="*/ 586740 h 1873250"/>
                <a:gd name="connsiteX2" fmla="*/ 454491 w 6304111"/>
                <a:gd name="connsiteY2" fmla="*/ 929640 h 1873250"/>
                <a:gd name="connsiteX3" fmla="*/ 614511 w 6304111"/>
                <a:gd name="connsiteY3" fmla="*/ 914400 h 1873250"/>
                <a:gd name="connsiteX4" fmla="*/ 865971 w 6304111"/>
                <a:gd name="connsiteY4" fmla="*/ 746760 h 1873250"/>
                <a:gd name="connsiteX5" fmla="*/ 1163151 w 6304111"/>
                <a:gd name="connsiteY5" fmla="*/ 685800 h 1873250"/>
                <a:gd name="connsiteX6" fmla="*/ 1567011 w 6304111"/>
                <a:gd name="connsiteY6" fmla="*/ 670560 h 1873250"/>
                <a:gd name="connsiteX7" fmla="*/ 1818471 w 6304111"/>
                <a:gd name="connsiteY7" fmla="*/ 723900 h 1873250"/>
                <a:gd name="connsiteX8" fmla="*/ 1917531 w 6304111"/>
                <a:gd name="connsiteY8" fmla="*/ 685800 h 1873250"/>
                <a:gd name="connsiteX9" fmla="*/ 2130891 w 6304111"/>
                <a:gd name="connsiteY9" fmla="*/ 685800 h 1873250"/>
                <a:gd name="connsiteX10" fmla="*/ 2321391 w 6304111"/>
                <a:gd name="connsiteY10" fmla="*/ 708660 h 1873250"/>
                <a:gd name="connsiteX11" fmla="*/ 2443311 w 6304111"/>
                <a:gd name="connsiteY11" fmla="*/ 792480 h 1873250"/>
                <a:gd name="connsiteX12" fmla="*/ 2580471 w 6304111"/>
                <a:gd name="connsiteY12" fmla="*/ 822960 h 1873250"/>
                <a:gd name="connsiteX13" fmla="*/ 2671911 w 6304111"/>
                <a:gd name="connsiteY13" fmla="*/ 929640 h 1873250"/>
                <a:gd name="connsiteX14" fmla="*/ 2770971 w 6304111"/>
                <a:gd name="connsiteY14" fmla="*/ 937260 h 1873250"/>
                <a:gd name="connsiteX15" fmla="*/ 2786211 w 6304111"/>
                <a:gd name="connsiteY15" fmla="*/ 1005840 h 1873250"/>
                <a:gd name="connsiteX16" fmla="*/ 2778591 w 6304111"/>
                <a:gd name="connsiteY16" fmla="*/ 1112520 h 1873250"/>
                <a:gd name="connsiteX17" fmla="*/ 2862411 w 6304111"/>
                <a:gd name="connsiteY17" fmla="*/ 1104900 h 1873250"/>
                <a:gd name="connsiteX18" fmla="*/ 2877651 w 6304111"/>
                <a:gd name="connsiteY18" fmla="*/ 1158240 h 1873250"/>
                <a:gd name="connsiteX19" fmla="*/ 2991951 w 6304111"/>
                <a:gd name="connsiteY19" fmla="*/ 1043940 h 1873250"/>
                <a:gd name="connsiteX20" fmla="*/ 3212931 w 6304111"/>
                <a:gd name="connsiteY20" fmla="*/ 1043940 h 1873250"/>
                <a:gd name="connsiteX21" fmla="*/ 3251031 w 6304111"/>
                <a:gd name="connsiteY21" fmla="*/ 1203960 h 1873250"/>
                <a:gd name="connsiteX22" fmla="*/ 3319611 w 6304111"/>
                <a:gd name="connsiteY22" fmla="*/ 1188720 h 1873250"/>
                <a:gd name="connsiteX23" fmla="*/ 3525351 w 6304111"/>
                <a:gd name="connsiteY23" fmla="*/ 1264920 h 1873250"/>
                <a:gd name="connsiteX24" fmla="*/ 3715851 w 6304111"/>
                <a:gd name="connsiteY24" fmla="*/ 1371600 h 1873250"/>
                <a:gd name="connsiteX25" fmla="*/ 3761571 w 6304111"/>
                <a:gd name="connsiteY25" fmla="*/ 1562100 h 1873250"/>
                <a:gd name="connsiteX26" fmla="*/ 3883491 w 6304111"/>
                <a:gd name="connsiteY26" fmla="*/ 1623060 h 1873250"/>
                <a:gd name="connsiteX27" fmla="*/ 4043511 w 6304111"/>
                <a:gd name="connsiteY27" fmla="*/ 1630680 h 1873250"/>
                <a:gd name="connsiteX28" fmla="*/ 4104471 w 6304111"/>
                <a:gd name="connsiteY28" fmla="*/ 1760220 h 1873250"/>
                <a:gd name="connsiteX29" fmla="*/ 4195911 w 6304111"/>
                <a:gd name="connsiteY29" fmla="*/ 1714500 h 1873250"/>
                <a:gd name="connsiteX30" fmla="*/ 4173051 w 6304111"/>
                <a:gd name="connsiteY30" fmla="*/ 1455420 h 1873250"/>
                <a:gd name="connsiteX31" fmla="*/ 4119711 w 6304111"/>
                <a:gd name="connsiteY31" fmla="*/ 1249680 h 1873250"/>
                <a:gd name="connsiteX32" fmla="*/ 4211151 w 6304111"/>
                <a:gd name="connsiteY32" fmla="*/ 1021080 h 1873250"/>
                <a:gd name="connsiteX33" fmla="*/ 4355931 w 6304111"/>
                <a:gd name="connsiteY33" fmla="*/ 876300 h 1873250"/>
                <a:gd name="connsiteX34" fmla="*/ 4538811 w 6304111"/>
                <a:gd name="connsiteY34" fmla="*/ 792480 h 1873250"/>
                <a:gd name="connsiteX35" fmla="*/ 4630251 w 6304111"/>
                <a:gd name="connsiteY35" fmla="*/ 739140 h 1873250"/>
                <a:gd name="connsiteX36" fmla="*/ 4515951 w 6304111"/>
                <a:gd name="connsiteY36" fmla="*/ 693420 h 1873250"/>
                <a:gd name="connsiteX37" fmla="*/ 4325451 w 6304111"/>
                <a:gd name="connsiteY37" fmla="*/ 701040 h 1873250"/>
                <a:gd name="connsiteX38" fmla="*/ 4310211 w 6304111"/>
                <a:gd name="connsiteY38" fmla="*/ 624840 h 1873250"/>
                <a:gd name="connsiteX39" fmla="*/ 4127331 w 6304111"/>
                <a:gd name="connsiteY39" fmla="*/ 632460 h 1873250"/>
                <a:gd name="connsiteX40" fmla="*/ 4005411 w 6304111"/>
                <a:gd name="connsiteY40" fmla="*/ 655320 h 1873250"/>
                <a:gd name="connsiteX41" fmla="*/ 3974931 w 6304111"/>
                <a:gd name="connsiteY41" fmla="*/ 579120 h 1873250"/>
                <a:gd name="connsiteX42" fmla="*/ 4081611 w 6304111"/>
                <a:gd name="connsiteY42" fmla="*/ 502920 h 1873250"/>
                <a:gd name="connsiteX43" fmla="*/ 4294971 w 6304111"/>
                <a:gd name="connsiteY43" fmla="*/ 472440 h 1873250"/>
                <a:gd name="connsiteX44" fmla="*/ 4371171 w 6304111"/>
                <a:gd name="connsiteY44" fmla="*/ 426720 h 1873250"/>
                <a:gd name="connsiteX45" fmla="*/ 4401651 w 6304111"/>
                <a:gd name="connsiteY45" fmla="*/ 335280 h 1873250"/>
                <a:gd name="connsiteX46" fmla="*/ 4470231 w 6304111"/>
                <a:gd name="connsiteY46" fmla="*/ 388620 h 1873250"/>
                <a:gd name="connsiteX47" fmla="*/ 4729311 w 6304111"/>
                <a:gd name="connsiteY47" fmla="*/ 289560 h 1873250"/>
                <a:gd name="connsiteX48" fmla="*/ 4813131 w 6304111"/>
                <a:gd name="connsiteY48" fmla="*/ 259080 h 1873250"/>
                <a:gd name="connsiteX49" fmla="*/ 4957911 w 6304111"/>
                <a:gd name="connsiteY49" fmla="*/ 281940 h 1873250"/>
                <a:gd name="connsiteX50" fmla="*/ 5156031 w 6304111"/>
                <a:gd name="connsiteY50" fmla="*/ 182880 h 1873250"/>
                <a:gd name="connsiteX51" fmla="*/ 5216991 w 6304111"/>
                <a:gd name="connsiteY51" fmla="*/ 182880 h 1873250"/>
                <a:gd name="connsiteX52" fmla="*/ 5308431 w 6304111"/>
                <a:gd name="connsiteY52" fmla="*/ 243840 h 1873250"/>
                <a:gd name="connsiteX53" fmla="*/ 5377011 w 6304111"/>
                <a:gd name="connsiteY53" fmla="*/ 205740 h 1873250"/>
                <a:gd name="connsiteX54" fmla="*/ 5597991 w 6304111"/>
                <a:gd name="connsiteY54" fmla="*/ 236220 h 1873250"/>
                <a:gd name="connsiteX55" fmla="*/ 5712291 w 6304111"/>
                <a:gd name="connsiteY55" fmla="*/ 259080 h 1873250"/>
                <a:gd name="connsiteX56" fmla="*/ 5796111 w 6304111"/>
                <a:gd name="connsiteY56" fmla="*/ 350520 h 1873250"/>
                <a:gd name="connsiteX57" fmla="*/ 5963751 w 6304111"/>
                <a:gd name="connsiteY57" fmla="*/ 274320 h 1873250"/>
                <a:gd name="connsiteX58" fmla="*/ 6276171 w 6304111"/>
                <a:gd name="connsiteY58" fmla="*/ 259080 h 1873250"/>
                <a:gd name="connsiteX59" fmla="*/ 6131391 w 6304111"/>
                <a:gd name="connsiteY59" fmla="*/ 1828800 h 1873250"/>
                <a:gd name="connsiteX60" fmla="*/ 35391 w 6304111"/>
                <a:gd name="connsiteY60" fmla="*/ 1828800 h 1873250"/>
                <a:gd name="connsiteX0" fmla="*/ 35391 w 6316811"/>
                <a:gd name="connsiteY0" fmla="*/ 1828800 h 1873250"/>
                <a:gd name="connsiteX1" fmla="*/ 12531 w 6316811"/>
                <a:gd name="connsiteY1" fmla="*/ 586740 h 1873250"/>
                <a:gd name="connsiteX2" fmla="*/ 454491 w 6316811"/>
                <a:gd name="connsiteY2" fmla="*/ 929640 h 1873250"/>
                <a:gd name="connsiteX3" fmla="*/ 614511 w 6316811"/>
                <a:gd name="connsiteY3" fmla="*/ 914400 h 1873250"/>
                <a:gd name="connsiteX4" fmla="*/ 865971 w 6316811"/>
                <a:gd name="connsiteY4" fmla="*/ 746760 h 1873250"/>
                <a:gd name="connsiteX5" fmla="*/ 1163151 w 6316811"/>
                <a:gd name="connsiteY5" fmla="*/ 685800 h 1873250"/>
                <a:gd name="connsiteX6" fmla="*/ 1567011 w 6316811"/>
                <a:gd name="connsiteY6" fmla="*/ 670560 h 1873250"/>
                <a:gd name="connsiteX7" fmla="*/ 1818471 w 6316811"/>
                <a:gd name="connsiteY7" fmla="*/ 723900 h 1873250"/>
                <a:gd name="connsiteX8" fmla="*/ 1917531 w 6316811"/>
                <a:gd name="connsiteY8" fmla="*/ 685800 h 1873250"/>
                <a:gd name="connsiteX9" fmla="*/ 2130891 w 6316811"/>
                <a:gd name="connsiteY9" fmla="*/ 685800 h 1873250"/>
                <a:gd name="connsiteX10" fmla="*/ 2321391 w 6316811"/>
                <a:gd name="connsiteY10" fmla="*/ 708660 h 1873250"/>
                <a:gd name="connsiteX11" fmla="*/ 2443311 w 6316811"/>
                <a:gd name="connsiteY11" fmla="*/ 792480 h 1873250"/>
                <a:gd name="connsiteX12" fmla="*/ 2580471 w 6316811"/>
                <a:gd name="connsiteY12" fmla="*/ 822960 h 1873250"/>
                <a:gd name="connsiteX13" fmla="*/ 2671911 w 6316811"/>
                <a:gd name="connsiteY13" fmla="*/ 929640 h 1873250"/>
                <a:gd name="connsiteX14" fmla="*/ 2770971 w 6316811"/>
                <a:gd name="connsiteY14" fmla="*/ 937260 h 1873250"/>
                <a:gd name="connsiteX15" fmla="*/ 2786211 w 6316811"/>
                <a:gd name="connsiteY15" fmla="*/ 1005840 h 1873250"/>
                <a:gd name="connsiteX16" fmla="*/ 2778591 w 6316811"/>
                <a:gd name="connsiteY16" fmla="*/ 1112520 h 1873250"/>
                <a:gd name="connsiteX17" fmla="*/ 2862411 w 6316811"/>
                <a:gd name="connsiteY17" fmla="*/ 1104900 h 1873250"/>
                <a:gd name="connsiteX18" fmla="*/ 2877651 w 6316811"/>
                <a:gd name="connsiteY18" fmla="*/ 1158240 h 1873250"/>
                <a:gd name="connsiteX19" fmla="*/ 2991951 w 6316811"/>
                <a:gd name="connsiteY19" fmla="*/ 1043940 h 1873250"/>
                <a:gd name="connsiteX20" fmla="*/ 3212931 w 6316811"/>
                <a:gd name="connsiteY20" fmla="*/ 1043940 h 1873250"/>
                <a:gd name="connsiteX21" fmla="*/ 3251031 w 6316811"/>
                <a:gd name="connsiteY21" fmla="*/ 1203960 h 1873250"/>
                <a:gd name="connsiteX22" fmla="*/ 3319611 w 6316811"/>
                <a:gd name="connsiteY22" fmla="*/ 1188720 h 1873250"/>
                <a:gd name="connsiteX23" fmla="*/ 3525351 w 6316811"/>
                <a:gd name="connsiteY23" fmla="*/ 1264920 h 1873250"/>
                <a:gd name="connsiteX24" fmla="*/ 3715851 w 6316811"/>
                <a:gd name="connsiteY24" fmla="*/ 1371600 h 1873250"/>
                <a:gd name="connsiteX25" fmla="*/ 3761571 w 6316811"/>
                <a:gd name="connsiteY25" fmla="*/ 1562100 h 1873250"/>
                <a:gd name="connsiteX26" fmla="*/ 3883491 w 6316811"/>
                <a:gd name="connsiteY26" fmla="*/ 1623060 h 1873250"/>
                <a:gd name="connsiteX27" fmla="*/ 4043511 w 6316811"/>
                <a:gd name="connsiteY27" fmla="*/ 1630680 h 1873250"/>
                <a:gd name="connsiteX28" fmla="*/ 4104471 w 6316811"/>
                <a:gd name="connsiteY28" fmla="*/ 1760220 h 1873250"/>
                <a:gd name="connsiteX29" fmla="*/ 4195911 w 6316811"/>
                <a:gd name="connsiteY29" fmla="*/ 1714500 h 1873250"/>
                <a:gd name="connsiteX30" fmla="*/ 4173051 w 6316811"/>
                <a:gd name="connsiteY30" fmla="*/ 1455420 h 1873250"/>
                <a:gd name="connsiteX31" fmla="*/ 4119711 w 6316811"/>
                <a:gd name="connsiteY31" fmla="*/ 1249680 h 1873250"/>
                <a:gd name="connsiteX32" fmla="*/ 4211151 w 6316811"/>
                <a:gd name="connsiteY32" fmla="*/ 1021080 h 1873250"/>
                <a:gd name="connsiteX33" fmla="*/ 4355931 w 6316811"/>
                <a:gd name="connsiteY33" fmla="*/ 876300 h 1873250"/>
                <a:gd name="connsiteX34" fmla="*/ 4538811 w 6316811"/>
                <a:gd name="connsiteY34" fmla="*/ 792480 h 1873250"/>
                <a:gd name="connsiteX35" fmla="*/ 4630251 w 6316811"/>
                <a:gd name="connsiteY35" fmla="*/ 739140 h 1873250"/>
                <a:gd name="connsiteX36" fmla="*/ 4515951 w 6316811"/>
                <a:gd name="connsiteY36" fmla="*/ 693420 h 1873250"/>
                <a:gd name="connsiteX37" fmla="*/ 4325451 w 6316811"/>
                <a:gd name="connsiteY37" fmla="*/ 701040 h 1873250"/>
                <a:gd name="connsiteX38" fmla="*/ 4310211 w 6316811"/>
                <a:gd name="connsiteY38" fmla="*/ 624840 h 1873250"/>
                <a:gd name="connsiteX39" fmla="*/ 4127331 w 6316811"/>
                <a:gd name="connsiteY39" fmla="*/ 632460 h 1873250"/>
                <a:gd name="connsiteX40" fmla="*/ 4005411 w 6316811"/>
                <a:gd name="connsiteY40" fmla="*/ 655320 h 1873250"/>
                <a:gd name="connsiteX41" fmla="*/ 3974931 w 6316811"/>
                <a:gd name="connsiteY41" fmla="*/ 579120 h 1873250"/>
                <a:gd name="connsiteX42" fmla="*/ 4081611 w 6316811"/>
                <a:gd name="connsiteY42" fmla="*/ 502920 h 1873250"/>
                <a:gd name="connsiteX43" fmla="*/ 4294971 w 6316811"/>
                <a:gd name="connsiteY43" fmla="*/ 472440 h 1873250"/>
                <a:gd name="connsiteX44" fmla="*/ 4371171 w 6316811"/>
                <a:gd name="connsiteY44" fmla="*/ 426720 h 1873250"/>
                <a:gd name="connsiteX45" fmla="*/ 4401651 w 6316811"/>
                <a:gd name="connsiteY45" fmla="*/ 335280 h 1873250"/>
                <a:gd name="connsiteX46" fmla="*/ 4470231 w 6316811"/>
                <a:gd name="connsiteY46" fmla="*/ 388620 h 1873250"/>
                <a:gd name="connsiteX47" fmla="*/ 4729311 w 6316811"/>
                <a:gd name="connsiteY47" fmla="*/ 289560 h 1873250"/>
                <a:gd name="connsiteX48" fmla="*/ 4813131 w 6316811"/>
                <a:gd name="connsiteY48" fmla="*/ 259080 h 1873250"/>
                <a:gd name="connsiteX49" fmla="*/ 4957911 w 6316811"/>
                <a:gd name="connsiteY49" fmla="*/ 281940 h 1873250"/>
                <a:gd name="connsiteX50" fmla="*/ 5156031 w 6316811"/>
                <a:gd name="connsiteY50" fmla="*/ 182880 h 1873250"/>
                <a:gd name="connsiteX51" fmla="*/ 5216991 w 6316811"/>
                <a:gd name="connsiteY51" fmla="*/ 182880 h 1873250"/>
                <a:gd name="connsiteX52" fmla="*/ 5308431 w 6316811"/>
                <a:gd name="connsiteY52" fmla="*/ 243840 h 1873250"/>
                <a:gd name="connsiteX53" fmla="*/ 5377011 w 6316811"/>
                <a:gd name="connsiteY53" fmla="*/ 205740 h 1873250"/>
                <a:gd name="connsiteX54" fmla="*/ 5597991 w 6316811"/>
                <a:gd name="connsiteY54" fmla="*/ 236220 h 1873250"/>
                <a:gd name="connsiteX55" fmla="*/ 5712291 w 6316811"/>
                <a:gd name="connsiteY55" fmla="*/ 259080 h 1873250"/>
                <a:gd name="connsiteX56" fmla="*/ 5796111 w 6316811"/>
                <a:gd name="connsiteY56" fmla="*/ 350520 h 1873250"/>
                <a:gd name="connsiteX57" fmla="*/ 5963751 w 6316811"/>
                <a:gd name="connsiteY57" fmla="*/ 274320 h 1873250"/>
                <a:gd name="connsiteX58" fmla="*/ 6276171 w 6316811"/>
                <a:gd name="connsiteY58" fmla="*/ 259080 h 1873250"/>
                <a:gd name="connsiteX59" fmla="*/ 6207591 w 6316811"/>
                <a:gd name="connsiteY59" fmla="*/ 1828800 h 1873250"/>
                <a:gd name="connsiteX60" fmla="*/ 35391 w 6316811"/>
                <a:gd name="connsiteY60" fmla="*/ 1828800 h 1873250"/>
                <a:gd name="connsiteX0" fmla="*/ 35391 w 6316811"/>
                <a:gd name="connsiteY0" fmla="*/ 1828800 h 1873250"/>
                <a:gd name="connsiteX1" fmla="*/ 12531 w 6316811"/>
                <a:gd name="connsiteY1" fmla="*/ 586740 h 1873250"/>
                <a:gd name="connsiteX2" fmla="*/ 454491 w 6316811"/>
                <a:gd name="connsiteY2" fmla="*/ 929640 h 1873250"/>
                <a:gd name="connsiteX3" fmla="*/ 614511 w 6316811"/>
                <a:gd name="connsiteY3" fmla="*/ 914400 h 1873250"/>
                <a:gd name="connsiteX4" fmla="*/ 865971 w 6316811"/>
                <a:gd name="connsiteY4" fmla="*/ 746760 h 1873250"/>
                <a:gd name="connsiteX5" fmla="*/ 1163151 w 6316811"/>
                <a:gd name="connsiteY5" fmla="*/ 685800 h 1873250"/>
                <a:gd name="connsiteX6" fmla="*/ 1567011 w 6316811"/>
                <a:gd name="connsiteY6" fmla="*/ 670560 h 1873250"/>
                <a:gd name="connsiteX7" fmla="*/ 1818471 w 6316811"/>
                <a:gd name="connsiteY7" fmla="*/ 723900 h 1873250"/>
                <a:gd name="connsiteX8" fmla="*/ 1917531 w 6316811"/>
                <a:gd name="connsiteY8" fmla="*/ 685800 h 1873250"/>
                <a:gd name="connsiteX9" fmla="*/ 2130891 w 6316811"/>
                <a:gd name="connsiteY9" fmla="*/ 685800 h 1873250"/>
                <a:gd name="connsiteX10" fmla="*/ 2321391 w 6316811"/>
                <a:gd name="connsiteY10" fmla="*/ 708660 h 1873250"/>
                <a:gd name="connsiteX11" fmla="*/ 2443311 w 6316811"/>
                <a:gd name="connsiteY11" fmla="*/ 792480 h 1873250"/>
                <a:gd name="connsiteX12" fmla="*/ 2580471 w 6316811"/>
                <a:gd name="connsiteY12" fmla="*/ 822960 h 1873250"/>
                <a:gd name="connsiteX13" fmla="*/ 2671911 w 6316811"/>
                <a:gd name="connsiteY13" fmla="*/ 929640 h 1873250"/>
                <a:gd name="connsiteX14" fmla="*/ 2770971 w 6316811"/>
                <a:gd name="connsiteY14" fmla="*/ 937260 h 1873250"/>
                <a:gd name="connsiteX15" fmla="*/ 2786211 w 6316811"/>
                <a:gd name="connsiteY15" fmla="*/ 1005840 h 1873250"/>
                <a:gd name="connsiteX16" fmla="*/ 2778591 w 6316811"/>
                <a:gd name="connsiteY16" fmla="*/ 1112520 h 1873250"/>
                <a:gd name="connsiteX17" fmla="*/ 2862411 w 6316811"/>
                <a:gd name="connsiteY17" fmla="*/ 1104900 h 1873250"/>
                <a:gd name="connsiteX18" fmla="*/ 2877651 w 6316811"/>
                <a:gd name="connsiteY18" fmla="*/ 1158240 h 1873250"/>
                <a:gd name="connsiteX19" fmla="*/ 2991951 w 6316811"/>
                <a:gd name="connsiteY19" fmla="*/ 1043940 h 1873250"/>
                <a:gd name="connsiteX20" fmla="*/ 3212931 w 6316811"/>
                <a:gd name="connsiteY20" fmla="*/ 1043940 h 1873250"/>
                <a:gd name="connsiteX21" fmla="*/ 3251031 w 6316811"/>
                <a:gd name="connsiteY21" fmla="*/ 1203960 h 1873250"/>
                <a:gd name="connsiteX22" fmla="*/ 3319611 w 6316811"/>
                <a:gd name="connsiteY22" fmla="*/ 1188720 h 1873250"/>
                <a:gd name="connsiteX23" fmla="*/ 3525351 w 6316811"/>
                <a:gd name="connsiteY23" fmla="*/ 1264920 h 1873250"/>
                <a:gd name="connsiteX24" fmla="*/ 3715851 w 6316811"/>
                <a:gd name="connsiteY24" fmla="*/ 1371600 h 1873250"/>
                <a:gd name="connsiteX25" fmla="*/ 3761571 w 6316811"/>
                <a:gd name="connsiteY25" fmla="*/ 1562100 h 1873250"/>
                <a:gd name="connsiteX26" fmla="*/ 3883491 w 6316811"/>
                <a:gd name="connsiteY26" fmla="*/ 1623060 h 1873250"/>
                <a:gd name="connsiteX27" fmla="*/ 4043511 w 6316811"/>
                <a:gd name="connsiteY27" fmla="*/ 1630680 h 1873250"/>
                <a:gd name="connsiteX28" fmla="*/ 4104471 w 6316811"/>
                <a:gd name="connsiteY28" fmla="*/ 1760220 h 1873250"/>
                <a:gd name="connsiteX29" fmla="*/ 4195911 w 6316811"/>
                <a:gd name="connsiteY29" fmla="*/ 1714500 h 1873250"/>
                <a:gd name="connsiteX30" fmla="*/ 4173051 w 6316811"/>
                <a:gd name="connsiteY30" fmla="*/ 1455420 h 1873250"/>
                <a:gd name="connsiteX31" fmla="*/ 4119711 w 6316811"/>
                <a:gd name="connsiteY31" fmla="*/ 1249680 h 1873250"/>
                <a:gd name="connsiteX32" fmla="*/ 4211151 w 6316811"/>
                <a:gd name="connsiteY32" fmla="*/ 1021080 h 1873250"/>
                <a:gd name="connsiteX33" fmla="*/ 4355931 w 6316811"/>
                <a:gd name="connsiteY33" fmla="*/ 876300 h 1873250"/>
                <a:gd name="connsiteX34" fmla="*/ 4538811 w 6316811"/>
                <a:gd name="connsiteY34" fmla="*/ 792480 h 1873250"/>
                <a:gd name="connsiteX35" fmla="*/ 4630251 w 6316811"/>
                <a:gd name="connsiteY35" fmla="*/ 739140 h 1873250"/>
                <a:gd name="connsiteX36" fmla="*/ 4515951 w 6316811"/>
                <a:gd name="connsiteY36" fmla="*/ 693420 h 1873250"/>
                <a:gd name="connsiteX37" fmla="*/ 4325451 w 6316811"/>
                <a:gd name="connsiteY37" fmla="*/ 701040 h 1873250"/>
                <a:gd name="connsiteX38" fmla="*/ 4310211 w 6316811"/>
                <a:gd name="connsiteY38" fmla="*/ 624840 h 1873250"/>
                <a:gd name="connsiteX39" fmla="*/ 4127331 w 6316811"/>
                <a:gd name="connsiteY39" fmla="*/ 632460 h 1873250"/>
                <a:gd name="connsiteX40" fmla="*/ 4005411 w 6316811"/>
                <a:gd name="connsiteY40" fmla="*/ 655320 h 1873250"/>
                <a:gd name="connsiteX41" fmla="*/ 3974931 w 6316811"/>
                <a:gd name="connsiteY41" fmla="*/ 579120 h 1873250"/>
                <a:gd name="connsiteX42" fmla="*/ 4081611 w 6316811"/>
                <a:gd name="connsiteY42" fmla="*/ 502920 h 1873250"/>
                <a:gd name="connsiteX43" fmla="*/ 4294971 w 6316811"/>
                <a:gd name="connsiteY43" fmla="*/ 472440 h 1873250"/>
                <a:gd name="connsiteX44" fmla="*/ 4371171 w 6316811"/>
                <a:gd name="connsiteY44" fmla="*/ 426720 h 1873250"/>
                <a:gd name="connsiteX45" fmla="*/ 4401651 w 6316811"/>
                <a:gd name="connsiteY45" fmla="*/ 335280 h 1873250"/>
                <a:gd name="connsiteX46" fmla="*/ 4470231 w 6316811"/>
                <a:gd name="connsiteY46" fmla="*/ 388620 h 1873250"/>
                <a:gd name="connsiteX47" fmla="*/ 4729311 w 6316811"/>
                <a:gd name="connsiteY47" fmla="*/ 289560 h 1873250"/>
                <a:gd name="connsiteX48" fmla="*/ 4813131 w 6316811"/>
                <a:gd name="connsiteY48" fmla="*/ 259080 h 1873250"/>
                <a:gd name="connsiteX49" fmla="*/ 4957911 w 6316811"/>
                <a:gd name="connsiteY49" fmla="*/ 281940 h 1873250"/>
                <a:gd name="connsiteX50" fmla="*/ 5156031 w 6316811"/>
                <a:gd name="connsiteY50" fmla="*/ 182880 h 1873250"/>
                <a:gd name="connsiteX51" fmla="*/ 5216991 w 6316811"/>
                <a:gd name="connsiteY51" fmla="*/ 182880 h 1873250"/>
                <a:gd name="connsiteX52" fmla="*/ 5308431 w 6316811"/>
                <a:gd name="connsiteY52" fmla="*/ 243840 h 1873250"/>
                <a:gd name="connsiteX53" fmla="*/ 5377011 w 6316811"/>
                <a:gd name="connsiteY53" fmla="*/ 205740 h 1873250"/>
                <a:gd name="connsiteX54" fmla="*/ 5597991 w 6316811"/>
                <a:gd name="connsiteY54" fmla="*/ 236220 h 1873250"/>
                <a:gd name="connsiteX55" fmla="*/ 5712291 w 6316811"/>
                <a:gd name="connsiteY55" fmla="*/ 259080 h 1873250"/>
                <a:gd name="connsiteX56" fmla="*/ 5796111 w 6316811"/>
                <a:gd name="connsiteY56" fmla="*/ 350520 h 1873250"/>
                <a:gd name="connsiteX57" fmla="*/ 5963751 w 6316811"/>
                <a:gd name="connsiteY57" fmla="*/ 274320 h 1873250"/>
                <a:gd name="connsiteX58" fmla="*/ 6276171 w 6316811"/>
                <a:gd name="connsiteY58" fmla="*/ 259080 h 1873250"/>
                <a:gd name="connsiteX59" fmla="*/ 6207591 w 6316811"/>
                <a:gd name="connsiteY59" fmla="*/ 1828800 h 1873250"/>
                <a:gd name="connsiteX60" fmla="*/ 35391 w 6316811"/>
                <a:gd name="connsiteY60" fmla="*/ 1828800 h 1873250"/>
                <a:gd name="connsiteX0" fmla="*/ 35391 w 6316811"/>
                <a:gd name="connsiteY0" fmla="*/ 1828800 h 1873250"/>
                <a:gd name="connsiteX1" fmla="*/ 12531 w 6316811"/>
                <a:gd name="connsiteY1" fmla="*/ 586740 h 1873250"/>
                <a:gd name="connsiteX2" fmla="*/ 454491 w 6316811"/>
                <a:gd name="connsiteY2" fmla="*/ 929640 h 1873250"/>
                <a:gd name="connsiteX3" fmla="*/ 614511 w 6316811"/>
                <a:gd name="connsiteY3" fmla="*/ 914400 h 1873250"/>
                <a:gd name="connsiteX4" fmla="*/ 865971 w 6316811"/>
                <a:gd name="connsiteY4" fmla="*/ 746760 h 1873250"/>
                <a:gd name="connsiteX5" fmla="*/ 1163151 w 6316811"/>
                <a:gd name="connsiteY5" fmla="*/ 685800 h 1873250"/>
                <a:gd name="connsiteX6" fmla="*/ 1567011 w 6316811"/>
                <a:gd name="connsiteY6" fmla="*/ 670560 h 1873250"/>
                <a:gd name="connsiteX7" fmla="*/ 1818471 w 6316811"/>
                <a:gd name="connsiteY7" fmla="*/ 723900 h 1873250"/>
                <a:gd name="connsiteX8" fmla="*/ 1917531 w 6316811"/>
                <a:gd name="connsiteY8" fmla="*/ 685800 h 1873250"/>
                <a:gd name="connsiteX9" fmla="*/ 2130891 w 6316811"/>
                <a:gd name="connsiteY9" fmla="*/ 685800 h 1873250"/>
                <a:gd name="connsiteX10" fmla="*/ 2321391 w 6316811"/>
                <a:gd name="connsiteY10" fmla="*/ 708660 h 1873250"/>
                <a:gd name="connsiteX11" fmla="*/ 2443311 w 6316811"/>
                <a:gd name="connsiteY11" fmla="*/ 792480 h 1873250"/>
                <a:gd name="connsiteX12" fmla="*/ 2580471 w 6316811"/>
                <a:gd name="connsiteY12" fmla="*/ 822960 h 1873250"/>
                <a:gd name="connsiteX13" fmla="*/ 2671911 w 6316811"/>
                <a:gd name="connsiteY13" fmla="*/ 929640 h 1873250"/>
                <a:gd name="connsiteX14" fmla="*/ 2770971 w 6316811"/>
                <a:gd name="connsiteY14" fmla="*/ 937260 h 1873250"/>
                <a:gd name="connsiteX15" fmla="*/ 2786211 w 6316811"/>
                <a:gd name="connsiteY15" fmla="*/ 1005840 h 1873250"/>
                <a:gd name="connsiteX16" fmla="*/ 2778591 w 6316811"/>
                <a:gd name="connsiteY16" fmla="*/ 1112520 h 1873250"/>
                <a:gd name="connsiteX17" fmla="*/ 2862411 w 6316811"/>
                <a:gd name="connsiteY17" fmla="*/ 1104900 h 1873250"/>
                <a:gd name="connsiteX18" fmla="*/ 2877651 w 6316811"/>
                <a:gd name="connsiteY18" fmla="*/ 1158240 h 1873250"/>
                <a:gd name="connsiteX19" fmla="*/ 2991951 w 6316811"/>
                <a:gd name="connsiteY19" fmla="*/ 1043940 h 1873250"/>
                <a:gd name="connsiteX20" fmla="*/ 3212931 w 6316811"/>
                <a:gd name="connsiteY20" fmla="*/ 1043940 h 1873250"/>
                <a:gd name="connsiteX21" fmla="*/ 3251031 w 6316811"/>
                <a:gd name="connsiteY21" fmla="*/ 1203960 h 1873250"/>
                <a:gd name="connsiteX22" fmla="*/ 3319611 w 6316811"/>
                <a:gd name="connsiteY22" fmla="*/ 1188720 h 1873250"/>
                <a:gd name="connsiteX23" fmla="*/ 3525351 w 6316811"/>
                <a:gd name="connsiteY23" fmla="*/ 1264920 h 1873250"/>
                <a:gd name="connsiteX24" fmla="*/ 3715851 w 6316811"/>
                <a:gd name="connsiteY24" fmla="*/ 1371600 h 1873250"/>
                <a:gd name="connsiteX25" fmla="*/ 3761571 w 6316811"/>
                <a:gd name="connsiteY25" fmla="*/ 1562100 h 1873250"/>
                <a:gd name="connsiteX26" fmla="*/ 3883491 w 6316811"/>
                <a:gd name="connsiteY26" fmla="*/ 1623060 h 1873250"/>
                <a:gd name="connsiteX27" fmla="*/ 4043511 w 6316811"/>
                <a:gd name="connsiteY27" fmla="*/ 1630680 h 1873250"/>
                <a:gd name="connsiteX28" fmla="*/ 4104471 w 6316811"/>
                <a:gd name="connsiteY28" fmla="*/ 1760220 h 1873250"/>
                <a:gd name="connsiteX29" fmla="*/ 4195911 w 6316811"/>
                <a:gd name="connsiteY29" fmla="*/ 1714500 h 1873250"/>
                <a:gd name="connsiteX30" fmla="*/ 4173051 w 6316811"/>
                <a:gd name="connsiteY30" fmla="*/ 1455420 h 1873250"/>
                <a:gd name="connsiteX31" fmla="*/ 4119711 w 6316811"/>
                <a:gd name="connsiteY31" fmla="*/ 1249680 h 1873250"/>
                <a:gd name="connsiteX32" fmla="*/ 4211151 w 6316811"/>
                <a:gd name="connsiteY32" fmla="*/ 1021080 h 1873250"/>
                <a:gd name="connsiteX33" fmla="*/ 4355931 w 6316811"/>
                <a:gd name="connsiteY33" fmla="*/ 876300 h 1873250"/>
                <a:gd name="connsiteX34" fmla="*/ 4538811 w 6316811"/>
                <a:gd name="connsiteY34" fmla="*/ 792480 h 1873250"/>
                <a:gd name="connsiteX35" fmla="*/ 4630251 w 6316811"/>
                <a:gd name="connsiteY35" fmla="*/ 739140 h 1873250"/>
                <a:gd name="connsiteX36" fmla="*/ 4515951 w 6316811"/>
                <a:gd name="connsiteY36" fmla="*/ 693420 h 1873250"/>
                <a:gd name="connsiteX37" fmla="*/ 4325451 w 6316811"/>
                <a:gd name="connsiteY37" fmla="*/ 701040 h 1873250"/>
                <a:gd name="connsiteX38" fmla="*/ 4310211 w 6316811"/>
                <a:gd name="connsiteY38" fmla="*/ 624840 h 1873250"/>
                <a:gd name="connsiteX39" fmla="*/ 4127331 w 6316811"/>
                <a:gd name="connsiteY39" fmla="*/ 632460 h 1873250"/>
                <a:gd name="connsiteX40" fmla="*/ 4005411 w 6316811"/>
                <a:gd name="connsiteY40" fmla="*/ 655320 h 1873250"/>
                <a:gd name="connsiteX41" fmla="*/ 3974931 w 6316811"/>
                <a:gd name="connsiteY41" fmla="*/ 579120 h 1873250"/>
                <a:gd name="connsiteX42" fmla="*/ 4081611 w 6316811"/>
                <a:gd name="connsiteY42" fmla="*/ 502920 h 1873250"/>
                <a:gd name="connsiteX43" fmla="*/ 4294971 w 6316811"/>
                <a:gd name="connsiteY43" fmla="*/ 472440 h 1873250"/>
                <a:gd name="connsiteX44" fmla="*/ 4371171 w 6316811"/>
                <a:gd name="connsiteY44" fmla="*/ 426720 h 1873250"/>
                <a:gd name="connsiteX45" fmla="*/ 4401651 w 6316811"/>
                <a:gd name="connsiteY45" fmla="*/ 335280 h 1873250"/>
                <a:gd name="connsiteX46" fmla="*/ 4470231 w 6316811"/>
                <a:gd name="connsiteY46" fmla="*/ 388620 h 1873250"/>
                <a:gd name="connsiteX47" fmla="*/ 4729311 w 6316811"/>
                <a:gd name="connsiteY47" fmla="*/ 289560 h 1873250"/>
                <a:gd name="connsiteX48" fmla="*/ 4813131 w 6316811"/>
                <a:gd name="connsiteY48" fmla="*/ 259080 h 1873250"/>
                <a:gd name="connsiteX49" fmla="*/ 4957911 w 6316811"/>
                <a:gd name="connsiteY49" fmla="*/ 281940 h 1873250"/>
                <a:gd name="connsiteX50" fmla="*/ 5156031 w 6316811"/>
                <a:gd name="connsiteY50" fmla="*/ 182880 h 1873250"/>
                <a:gd name="connsiteX51" fmla="*/ 5216991 w 6316811"/>
                <a:gd name="connsiteY51" fmla="*/ 182880 h 1873250"/>
                <a:gd name="connsiteX52" fmla="*/ 5308431 w 6316811"/>
                <a:gd name="connsiteY52" fmla="*/ 243840 h 1873250"/>
                <a:gd name="connsiteX53" fmla="*/ 5377011 w 6316811"/>
                <a:gd name="connsiteY53" fmla="*/ 205740 h 1873250"/>
                <a:gd name="connsiteX54" fmla="*/ 5597991 w 6316811"/>
                <a:gd name="connsiteY54" fmla="*/ 236220 h 1873250"/>
                <a:gd name="connsiteX55" fmla="*/ 5712291 w 6316811"/>
                <a:gd name="connsiteY55" fmla="*/ 259080 h 1873250"/>
                <a:gd name="connsiteX56" fmla="*/ 5796111 w 6316811"/>
                <a:gd name="connsiteY56" fmla="*/ 350520 h 1873250"/>
                <a:gd name="connsiteX57" fmla="*/ 5963751 w 6316811"/>
                <a:gd name="connsiteY57" fmla="*/ 274320 h 1873250"/>
                <a:gd name="connsiteX58" fmla="*/ 6276171 w 6316811"/>
                <a:gd name="connsiteY58" fmla="*/ 259080 h 1873250"/>
                <a:gd name="connsiteX59" fmla="*/ 6207591 w 6316811"/>
                <a:gd name="connsiteY59" fmla="*/ 1828800 h 1873250"/>
                <a:gd name="connsiteX60" fmla="*/ 35391 w 6316811"/>
                <a:gd name="connsiteY60" fmla="*/ 1828800 h 1873250"/>
                <a:gd name="connsiteX0" fmla="*/ 0 w 6281420"/>
                <a:gd name="connsiteY0" fmla="*/ 1828800 h 1873250"/>
                <a:gd name="connsiteX1" fmla="*/ 205740 w 6281420"/>
                <a:gd name="connsiteY1" fmla="*/ 739140 h 1873250"/>
                <a:gd name="connsiteX2" fmla="*/ 419100 w 6281420"/>
                <a:gd name="connsiteY2" fmla="*/ 929640 h 1873250"/>
                <a:gd name="connsiteX3" fmla="*/ 579120 w 6281420"/>
                <a:gd name="connsiteY3" fmla="*/ 914400 h 1873250"/>
                <a:gd name="connsiteX4" fmla="*/ 830580 w 6281420"/>
                <a:gd name="connsiteY4" fmla="*/ 746760 h 1873250"/>
                <a:gd name="connsiteX5" fmla="*/ 1127760 w 6281420"/>
                <a:gd name="connsiteY5" fmla="*/ 685800 h 1873250"/>
                <a:gd name="connsiteX6" fmla="*/ 1531620 w 6281420"/>
                <a:gd name="connsiteY6" fmla="*/ 670560 h 1873250"/>
                <a:gd name="connsiteX7" fmla="*/ 1783080 w 6281420"/>
                <a:gd name="connsiteY7" fmla="*/ 723900 h 1873250"/>
                <a:gd name="connsiteX8" fmla="*/ 1882140 w 6281420"/>
                <a:gd name="connsiteY8" fmla="*/ 685800 h 1873250"/>
                <a:gd name="connsiteX9" fmla="*/ 2095500 w 6281420"/>
                <a:gd name="connsiteY9" fmla="*/ 685800 h 1873250"/>
                <a:gd name="connsiteX10" fmla="*/ 2286000 w 6281420"/>
                <a:gd name="connsiteY10" fmla="*/ 708660 h 1873250"/>
                <a:gd name="connsiteX11" fmla="*/ 2407920 w 6281420"/>
                <a:gd name="connsiteY11" fmla="*/ 792480 h 1873250"/>
                <a:gd name="connsiteX12" fmla="*/ 2545080 w 6281420"/>
                <a:gd name="connsiteY12" fmla="*/ 822960 h 1873250"/>
                <a:gd name="connsiteX13" fmla="*/ 2636520 w 6281420"/>
                <a:gd name="connsiteY13" fmla="*/ 929640 h 1873250"/>
                <a:gd name="connsiteX14" fmla="*/ 2735580 w 6281420"/>
                <a:gd name="connsiteY14" fmla="*/ 937260 h 1873250"/>
                <a:gd name="connsiteX15" fmla="*/ 2750820 w 6281420"/>
                <a:gd name="connsiteY15" fmla="*/ 1005840 h 1873250"/>
                <a:gd name="connsiteX16" fmla="*/ 2743200 w 6281420"/>
                <a:gd name="connsiteY16" fmla="*/ 1112520 h 1873250"/>
                <a:gd name="connsiteX17" fmla="*/ 2827020 w 6281420"/>
                <a:gd name="connsiteY17" fmla="*/ 1104900 h 1873250"/>
                <a:gd name="connsiteX18" fmla="*/ 2842260 w 6281420"/>
                <a:gd name="connsiteY18" fmla="*/ 1158240 h 1873250"/>
                <a:gd name="connsiteX19" fmla="*/ 2956560 w 6281420"/>
                <a:gd name="connsiteY19" fmla="*/ 1043940 h 1873250"/>
                <a:gd name="connsiteX20" fmla="*/ 3177540 w 6281420"/>
                <a:gd name="connsiteY20" fmla="*/ 1043940 h 1873250"/>
                <a:gd name="connsiteX21" fmla="*/ 3215640 w 6281420"/>
                <a:gd name="connsiteY21" fmla="*/ 1203960 h 1873250"/>
                <a:gd name="connsiteX22" fmla="*/ 3284220 w 6281420"/>
                <a:gd name="connsiteY22" fmla="*/ 1188720 h 1873250"/>
                <a:gd name="connsiteX23" fmla="*/ 3489960 w 6281420"/>
                <a:gd name="connsiteY23" fmla="*/ 1264920 h 1873250"/>
                <a:gd name="connsiteX24" fmla="*/ 3680460 w 6281420"/>
                <a:gd name="connsiteY24" fmla="*/ 1371600 h 1873250"/>
                <a:gd name="connsiteX25" fmla="*/ 3726180 w 6281420"/>
                <a:gd name="connsiteY25" fmla="*/ 1562100 h 1873250"/>
                <a:gd name="connsiteX26" fmla="*/ 3848100 w 6281420"/>
                <a:gd name="connsiteY26" fmla="*/ 1623060 h 1873250"/>
                <a:gd name="connsiteX27" fmla="*/ 4008120 w 6281420"/>
                <a:gd name="connsiteY27" fmla="*/ 1630680 h 1873250"/>
                <a:gd name="connsiteX28" fmla="*/ 4069080 w 6281420"/>
                <a:gd name="connsiteY28" fmla="*/ 1760220 h 1873250"/>
                <a:gd name="connsiteX29" fmla="*/ 4160520 w 6281420"/>
                <a:gd name="connsiteY29" fmla="*/ 1714500 h 1873250"/>
                <a:gd name="connsiteX30" fmla="*/ 4137660 w 6281420"/>
                <a:gd name="connsiteY30" fmla="*/ 1455420 h 1873250"/>
                <a:gd name="connsiteX31" fmla="*/ 4084320 w 6281420"/>
                <a:gd name="connsiteY31" fmla="*/ 1249680 h 1873250"/>
                <a:gd name="connsiteX32" fmla="*/ 4175760 w 6281420"/>
                <a:gd name="connsiteY32" fmla="*/ 1021080 h 1873250"/>
                <a:gd name="connsiteX33" fmla="*/ 4320540 w 6281420"/>
                <a:gd name="connsiteY33" fmla="*/ 876300 h 1873250"/>
                <a:gd name="connsiteX34" fmla="*/ 4503420 w 6281420"/>
                <a:gd name="connsiteY34" fmla="*/ 792480 h 1873250"/>
                <a:gd name="connsiteX35" fmla="*/ 4594860 w 6281420"/>
                <a:gd name="connsiteY35" fmla="*/ 739140 h 1873250"/>
                <a:gd name="connsiteX36" fmla="*/ 4480560 w 6281420"/>
                <a:gd name="connsiteY36" fmla="*/ 693420 h 1873250"/>
                <a:gd name="connsiteX37" fmla="*/ 4290060 w 6281420"/>
                <a:gd name="connsiteY37" fmla="*/ 701040 h 1873250"/>
                <a:gd name="connsiteX38" fmla="*/ 4274820 w 6281420"/>
                <a:gd name="connsiteY38" fmla="*/ 624840 h 1873250"/>
                <a:gd name="connsiteX39" fmla="*/ 4091940 w 6281420"/>
                <a:gd name="connsiteY39" fmla="*/ 632460 h 1873250"/>
                <a:gd name="connsiteX40" fmla="*/ 3970020 w 6281420"/>
                <a:gd name="connsiteY40" fmla="*/ 655320 h 1873250"/>
                <a:gd name="connsiteX41" fmla="*/ 3939540 w 6281420"/>
                <a:gd name="connsiteY41" fmla="*/ 579120 h 1873250"/>
                <a:gd name="connsiteX42" fmla="*/ 4046220 w 6281420"/>
                <a:gd name="connsiteY42" fmla="*/ 502920 h 1873250"/>
                <a:gd name="connsiteX43" fmla="*/ 4259580 w 6281420"/>
                <a:gd name="connsiteY43" fmla="*/ 472440 h 1873250"/>
                <a:gd name="connsiteX44" fmla="*/ 4335780 w 6281420"/>
                <a:gd name="connsiteY44" fmla="*/ 426720 h 1873250"/>
                <a:gd name="connsiteX45" fmla="*/ 4366260 w 6281420"/>
                <a:gd name="connsiteY45" fmla="*/ 335280 h 1873250"/>
                <a:gd name="connsiteX46" fmla="*/ 4434840 w 6281420"/>
                <a:gd name="connsiteY46" fmla="*/ 388620 h 1873250"/>
                <a:gd name="connsiteX47" fmla="*/ 4693920 w 6281420"/>
                <a:gd name="connsiteY47" fmla="*/ 289560 h 1873250"/>
                <a:gd name="connsiteX48" fmla="*/ 4777740 w 6281420"/>
                <a:gd name="connsiteY48" fmla="*/ 259080 h 1873250"/>
                <a:gd name="connsiteX49" fmla="*/ 4922520 w 6281420"/>
                <a:gd name="connsiteY49" fmla="*/ 281940 h 1873250"/>
                <a:gd name="connsiteX50" fmla="*/ 5120640 w 6281420"/>
                <a:gd name="connsiteY50" fmla="*/ 182880 h 1873250"/>
                <a:gd name="connsiteX51" fmla="*/ 5181600 w 6281420"/>
                <a:gd name="connsiteY51" fmla="*/ 182880 h 1873250"/>
                <a:gd name="connsiteX52" fmla="*/ 5273040 w 6281420"/>
                <a:gd name="connsiteY52" fmla="*/ 243840 h 1873250"/>
                <a:gd name="connsiteX53" fmla="*/ 5341620 w 6281420"/>
                <a:gd name="connsiteY53" fmla="*/ 205740 h 1873250"/>
                <a:gd name="connsiteX54" fmla="*/ 5562600 w 6281420"/>
                <a:gd name="connsiteY54" fmla="*/ 236220 h 1873250"/>
                <a:gd name="connsiteX55" fmla="*/ 5676900 w 6281420"/>
                <a:gd name="connsiteY55" fmla="*/ 259080 h 1873250"/>
                <a:gd name="connsiteX56" fmla="*/ 5760720 w 6281420"/>
                <a:gd name="connsiteY56" fmla="*/ 350520 h 1873250"/>
                <a:gd name="connsiteX57" fmla="*/ 5928360 w 6281420"/>
                <a:gd name="connsiteY57" fmla="*/ 274320 h 1873250"/>
                <a:gd name="connsiteX58" fmla="*/ 6240780 w 6281420"/>
                <a:gd name="connsiteY58" fmla="*/ 259080 h 1873250"/>
                <a:gd name="connsiteX59" fmla="*/ 6172200 w 6281420"/>
                <a:gd name="connsiteY59" fmla="*/ 1828800 h 1873250"/>
                <a:gd name="connsiteX60" fmla="*/ 0 w 6281420"/>
                <a:gd name="connsiteY60" fmla="*/ 1828800 h 1873250"/>
                <a:gd name="connsiteX0" fmla="*/ 0 w 6129020"/>
                <a:gd name="connsiteY0" fmla="*/ 1828800 h 1873250"/>
                <a:gd name="connsiteX1" fmla="*/ 53340 w 6129020"/>
                <a:gd name="connsiteY1" fmla="*/ 739140 h 1873250"/>
                <a:gd name="connsiteX2" fmla="*/ 266700 w 6129020"/>
                <a:gd name="connsiteY2" fmla="*/ 929640 h 1873250"/>
                <a:gd name="connsiteX3" fmla="*/ 426720 w 6129020"/>
                <a:gd name="connsiteY3" fmla="*/ 914400 h 1873250"/>
                <a:gd name="connsiteX4" fmla="*/ 678180 w 6129020"/>
                <a:gd name="connsiteY4" fmla="*/ 746760 h 1873250"/>
                <a:gd name="connsiteX5" fmla="*/ 975360 w 6129020"/>
                <a:gd name="connsiteY5" fmla="*/ 685800 h 1873250"/>
                <a:gd name="connsiteX6" fmla="*/ 1379220 w 6129020"/>
                <a:gd name="connsiteY6" fmla="*/ 670560 h 1873250"/>
                <a:gd name="connsiteX7" fmla="*/ 1630680 w 6129020"/>
                <a:gd name="connsiteY7" fmla="*/ 723900 h 1873250"/>
                <a:gd name="connsiteX8" fmla="*/ 1729740 w 6129020"/>
                <a:gd name="connsiteY8" fmla="*/ 685800 h 1873250"/>
                <a:gd name="connsiteX9" fmla="*/ 1943100 w 6129020"/>
                <a:gd name="connsiteY9" fmla="*/ 685800 h 1873250"/>
                <a:gd name="connsiteX10" fmla="*/ 2133600 w 6129020"/>
                <a:gd name="connsiteY10" fmla="*/ 708660 h 1873250"/>
                <a:gd name="connsiteX11" fmla="*/ 2255520 w 6129020"/>
                <a:gd name="connsiteY11" fmla="*/ 792480 h 1873250"/>
                <a:gd name="connsiteX12" fmla="*/ 2392680 w 6129020"/>
                <a:gd name="connsiteY12" fmla="*/ 822960 h 1873250"/>
                <a:gd name="connsiteX13" fmla="*/ 2484120 w 6129020"/>
                <a:gd name="connsiteY13" fmla="*/ 929640 h 1873250"/>
                <a:gd name="connsiteX14" fmla="*/ 2583180 w 6129020"/>
                <a:gd name="connsiteY14" fmla="*/ 937260 h 1873250"/>
                <a:gd name="connsiteX15" fmla="*/ 2598420 w 6129020"/>
                <a:gd name="connsiteY15" fmla="*/ 1005840 h 1873250"/>
                <a:gd name="connsiteX16" fmla="*/ 2590800 w 6129020"/>
                <a:gd name="connsiteY16" fmla="*/ 1112520 h 1873250"/>
                <a:gd name="connsiteX17" fmla="*/ 2674620 w 6129020"/>
                <a:gd name="connsiteY17" fmla="*/ 1104900 h 1873250"/>
                <a:gd name="connsiteX18" fmla="*/ 2689860 w 6129020"/>
                <a:gd name="connsiteY18" fmla="*/ 1158240 h 1873250"/>
                <a:gd name="connsiteX19" fmla="*/ 2804160 w 6129020"/>
                <a:gd name="connsiteY19" fmla="*/ 1043940 h 1873250"/>
                <a:gd name="connsiteX20" fmla="*/ 3025140 w 6129020"/>
                <a:gd name="connsiteY20" fmla="*/ 1043940 h 1873250"/>
                <a:gd name="connsiteX21" fmla="*/ 3063240 w 6129020"/>
                <a:gd name="connsiteY21" fmla="*/ 1203960 h 1873250"/>
                <a:gd name="connsiteX22" fmla="*/ 3131820 w 6129020"/>
                <a:gd name="connsiteY22" fmla="*/ 1188720 h 1873250"/>
                <a:gd name="connsiteX23" fmla="*/ 3337560 w 6129020"/>
                <a:gd name="connsiteY23" fmla="*/ 1264920 h 1873250"/>
                <a:gd name="connsiteX24" fmla="*/ 3528060 w 6129020"/>
                <a:gd name="connsiteY24" fmla="*/ 1371600 h 1873250"/>
                <a:gd name="connsiteX25" fmla="*/ 3573780 w 6129020"/>
                <a:gd name="connsiteY25" fmla="*/ 1562100 h 1873250"/>
                <a:gd name="connsiteX26" fmla="*/ 3695700 w 6129020"/>
                <a:gd name="connsiteY26" fmla="*/ 1623060 h 1873250"/>
                <a:gd name="connsiteX27" fmla="*/ 3855720 w 6129020"/>
                <a:gd name="connsiteY27" fmla="*/ 1630680 h 1873250"/>
                <a:gd name="connsiteX28" fmla="*/ 3916680 w 6129020"/>
                <a:gd name="connsiteY28" fmla="*/ 1760220 h 1873250"/>
                <a:gd name="connsiteX29" fmla="*/ 4008120 w 6129020"/>
                <a:gd name="connsiteY29" fmla="*/ 1714500 h 1873250"/>
                <a:gd name="connsiteX30" fmla="*/ 3985260 w 6129020"/>
                <a:gd name="connsiteY30" fmla="*/ 1455420 h 1873250"/>
                <a:gd name="connsiteX31" fmla="*/ 3931920 w 6129020"/>
                <a:gd name="connsiteY31" fmla="*/ 1249680 h 1873250"/>
                <a:gd name="connsiteX32" fmla="*/ 4023360 w 6129020"/>
                <a:gd name="connsiteY32" fmla="*/ 1021080 h 1873250"/>
                <a:gd name="connsiteX33" fmla="*/ 4168140 w 6129020"/>
                <a:gd name="connsiteY33" fmla="*/ 876300 h 1873250"/>
                <a:gd name="connsiteX34" fmla="*/ 4351020 w 6129020"/>
                <a:gd name="connsiteY34" fmla="*/ 792480 h 1873250"/>
                <a:gd name="connsiteX35" fmla="*/ 4442460 w 6129020"/>
                <a:gd name="connsiteY35" fmla="*/ 739140 h 1873250"/>
                <a:gd name="connsiteX36" fmla="*/ 4328160 w 6129020"/>
                <a:gd name="connsiteY36" fmla="*/ 693420 h 1873250"/>
                <a:gd name="connsiteX37" fmla="*/ 4137660 w 6129020"/>
                <a:gd name="connsiteY37" fmla="*/ 701040 h 1873250"/>
                <a:gd name="connsiteX38" fmla="*/ 4122420 w 6129020"/>
                <a:gd name="connsiteY38" fmla="*/ 624840 h 1873250"/>
                <a:gd name="connsiteX39" fmla="*/ 3939540 w 6129020"/>
                <a:gd name="connsiteY39" fmla="*/ 632460 h 1873250"/>
                <a:gd name="connsiteX40" fmla="*/ 3817620 w 6129020"/>
                <a:gd name="connsiteY40" fmla="*/ 655320 h 1873250"/>
                <a:gd name="connsiteX41" fmla="*/ 3787140 w 6129020"/>
                <a:gd name="connsiteY41" fmla="*/ 579120 h 1873250"/>
                <a:gd name="connsiteX42" fmla="*/ 3893820 w 6129020"/>
                <a:gd name="connsiteY42" fmla="*/ 502920 h 1873250"/>
                <a:gd name="connsiteX43" fmla="*/ 4107180 w 6129020"/>
                <a:gd name="connsiteY43" fmla="*/ 472440 h 1873250"/>
                <a:gd name="connsiteX44" fmla="*/ 4183380 w 6129020"/>
                <a:gd name="connsiteY44" fmla="*/ 426720 h 1873250"/>
                <a:gd name="connsiteX45" fmla="*/ 4213860 w 6129020"/>
                <a:gd name="connsiteY45" fmla="*/ 335280 h 1873250"/>
                <a:gd name="connsiteX46" fmla="*/ 4282440 w 6129020"/>
                <a:gd name="connsiteY46" fmla="*/ 388620 h 1873250"/>
                <a:gd name="connsiteX47" fmla="*/ 4541520 w 6129020"/>
                <a:gd name="connsiteY47" fmla="*/ 289560 h 1873250"/>
                <a:gd name="connsiteX48" fmla="*/ 4625340 w 6129020"/>
                <a:gd name="connsiteY48" fmla="*/ 259080 h 1873250"/>
                <a:gd name="connsiteX49" fmla="*/ 4770120 w 6129020"/>
                <a:gd name="connsiteY49" fmla="*/ 281940 h 1873250"/>
                <a:gd name="connsiteX50" fmla="*/ 4968240 w 6129020"/>
                <a:gd name="connsiteY50" fmla="*/ 182880 h 1873250"/>
                <a:gd name="connsiteX51" fmla="*/ 5029200 w 6129020"/>
                <a:gd name="connsiteY51" fmla="*/ 182880 h 1873250"/>
                <a:gd name="connsiteX52" fmla="*/ 5120640 w 6129020"/>
                <a:gd name="connsiteY52" fmla="*/ 243840 h 1873250"/>
                <a:gd name="connsiteX53" fmla="*/ 5189220 w 6129020"/>
                <a:gd name="connsiteY53" fmla="*/ 205740 h 1873250"/>
                <a:gd name="connsiteX54" fmla="*/ 5410200 w 6129020"/>
                <a:gd name="connsiteY54" fmla="*/ 236220 h 1873250"/>
                <a:gd name="connsiteX55" fmla="*/ 5524500 w 6129020"/>
                <a:gd name="connsiteY55" fmla="*/ 259080 h 1873250"/>
                <a:gd name="connsiteX56" fmla="*/ 5608320 w 6129020"/>
                <a:gd name="connsiteY56" fmla="*/ 350520 h 1873250"/>
                <a:gd name="connsiteX57" fmla="*/ 5775960 w 6129020"/>
                <a:gd name="connsiteY57" fmla="*/ 274320 h 1873250"/>
                <a:gd name="connsiteX58" fmla="*/ 6088380 w 6129020"/>
                <a:gd name="connsiteY58" fmla="*/ 259080 h 1873250"/>
                <a:gd name="connsiteX59" fmla="*/ 6019800 w 6129020"/>
                <a:gd name="connsiteY59" fmla="*/ 1828800 h 1873250"/>
                <a:gd name="connsiteX60" fmla="*/ 0 w 6129020"/>
                <a:gd name="connsiteY60" fmla="*/ 1828800 h 1873250"/>
                <a:gd name="connsiteX0" fmla="*/ 35391 w 6164411"/>
                <a:gd name="connsiteY0" fmla="*/ 1828800 h 1873250"/>
                <a:gd name="connsiteX1" fmla="*/ 12531 w 6164411"/>
                <a:gd name="connsiteY1" fmla="*/ 739140 h 1873250"/>
                <a:gd name="connsiteX2" fmla="*/ 302091 w 6164411"/>
                <a:gd name="connsiteY2" fmla="*/ 929640 h 1873250"/>
                <a:gd name="connsiteX3" fmla="*/ 462111 w 6164411"/>
                <a:gd name="connsiteY3" fmla="*/ 914400 h 1873250"/>
                <a:gd name="connsiteX4" fmla="*/ 713571 w 6164411"/>
                <a:gd name="connsiteY4" fmla="*/ 746760 h 1873250"/>
                <a:gd name="connsiteX5" fmla="*/ 1010751 w 6164411"/>
                <a:gd name="connsiteY5" fmla="*/ 685800 h 1873250"/>
                <a:gd name="connsiteX6" fmla="*/ 1414611 w 6164411"/>
                <a:gd name="connsiteY6" fmla="*/ 670560 h 1873250"/>
                <a:gd name="connsiteX7" fmla="*/ 1666071 w 6164411"/>
                <a:gd name="connsiteY7" fmla="*/ 723900 h 1873250"/>
                <a:gd name="connsiteX8" fmla="*/ 1765131 w 6164411"/>
                <a:gd name="connsiteY8" fmla="*/ 685800 h 1873250"/>
                <a:gd name="connsiteX9" fmla="*/ 1978491 w 6164411"/>
                <a:gd name="connsiteY9" fmla="*/ 685800 h 1873250"/>
                <a:gd name="connsiteX10" fmla="*/ 2168991 w 6164411"/>
                <a:gd name="connsiteY10" fmla="*/ 708660 h 1873250"/>
                <a:gd name="connsiteX11" fmla="*/ 2290911 w 6164411"/>
                <a:gd name="connsiteY11" fmla="*/ 792480 h 1873250"/>
                <a:gd name="connsiteX12" fmla="*/ 2428071 w 6164411"/>
                <a:gd name="connsiteY12" fmla="*/ 822960 h 1873250"/>
                <a:gd name="connsiteX13" fmla="*/ 2519511 w 6164411"/>
                <a:gd name="connsiteY13" fmla="*/ 929640 h 1873250"/>
                <a:gd name="connsiteX14" fmla="*/ 2618571 w 6164411"/>
                <a:gd name="connsiteY14" fmla="*/ 937260 h 1873250"/>
                <a:gd name="connsiteX15" fmla="*/ 2633811 w 6164411"/>
                <a:gd name="connsiteY15" fmla="*/ 1005840 h 1873250"/>
                <a:gd name="connsiteX16" fmla="*/ 2626191 w 6164411"/>
                <a:gd name="connsiteY16" fmla="*/ 1112520 h 1873250"/>
                <a:gd name="connsiteX17" fmla="*/ 2710011 w 6164411"/>
                <a:gd name="connsiteY17" fmla="*/ 1104900 h 1873250"/>
                <a:gd name="connsiteX18" fmla="*/ 2725251 w 6164411"/>
                <a:gd name="connsiteY18" fmla="*/ 1158240 h 1873250"/>
                <a:gd name="connsiteX19" fmla="*/ 2839551 w 6164411"/>
                <a:gd name="connsiteY19" fmla="*/ 1043940 h 1873250"/>
                <a:gd name="connsiteX20" fmla="*/ 3060531 w 6164411"/>
                <a:gd name="connsiteY20" fmla="*/ 1043940 h 1873250"/>
                <a:gd name="connsiteX21" fmla="*/ 3098631 w 6164411"/>
                <a:gd name="connsiteY21" fmla="*/ 1203960 h 1873250"/>
                <a:gd name="connsiteX22" fmla="*/ 3167211 w 6164411"/>
                <a:gd name="connsiteY22" fmla="*/ 1188720 h 1873250"/>
                <a:gd name="connsiteX23" fmla="*/ 3372951 w 6164411"/>
                <a:gd name="connsiteY23" fmla="*/ 1264920 h 1873250"/>
                <a:gd name="connsiteX24" fmla="*/ 3563451 w 6164411"/>
                <a:gd name="connsiteY24" fmla="*/ 1371600 h 1873250"/>
                <a:gd name="connsiteX25" fmla="*/ 3609171 w 6164411"/>
                <a:gd name="connsiteY25" fmla="*/ 1562100 h 1873250"/>
                <a:gd name="connsiteX26" fmla="*/ 3731091 w 6164411"/>
                <a:gd name="connsiteY26" fmla="*/ 1623060 h 1873250"/>
                <a:gd name="connsiteX27" fmla="*/ 3891111 w 6164411"/>
                <a:gd name="connsiteY27" fmla="*/ 1630680 h 1873250"/>
                <a:gd name="connsiteX28" fmla="*/ 3952071 w 6164411"/>
                <a:gd name="connsiteY28" fmla="*/ 1760220 h 1873250"/>
                <a:gd name="connsiteX29" fmla="*/ 4043511 w 6164411"/>
                <a:gd name="connsiteY29" fmla="*/ 1714500 h 1873250"/>
                <a:gd name="connsiteX30" fmla="*/ 4020651 w 6164411"/>
                <a:gd name="connsiteY30" fmla="*/ 1455420 h 1873250"/>
                <a:gd name="connsiteX31" fmla="*/ 3967311 w 6164411"/>
                <a:gd name="connsiteY31" fmla="*/ 1249680 h 1873250"/>
                <a:gd name="connsiteX32" fmla="*/ 4058751 w 6164411"/>
                <a:gd name="connsiteY32" fmla="*/ 1021080 h 1873250"/>
                <a:gd name="connsiteX33" fmla="*/ 4203531 w 6164411"/>
                <a:gd name="connsiteY33" fmla="*/ 876300 h 1873250"/>
                <a:gd name="connsiteX34" fmla="*/ 4386411 w 6164411"/>
                <a:gd name="connsiteY34" fmla="*/ 792480 h 1873250"/>
                <a:gd name="connsiteX35" fmla="*/ 4477851 w 6164411"/>
                <a:gd name="connsiteY35" fmla="*/ 739140 h 1873250"/>
                <a:gd name="connsiteX36" fmla="*/ 4363551 w 6164411"/>
                <a:gd name="connsiteY36" fmla="*/ 693420 h 1873250"/>
                <a:gd name="connsiteX37" fmla="*/ 4173051 w 6164411"/>
                <a:gd name="connsiteY37" fmla="*/ 701040 h 1873250"/>
                <a:gd name="connsiteX38" fmla="*/ 4157811 w 6164411"/>
                <a:gd name="connsiteY38" fmla="*/ 624840 h 1873250"/>
                <a:gd name="connsiteX39" fmla="*/ 3974931 w 6164411"/>
                <a:gd name="connsiteY39" fmla="*/ 632460 h 1873250"/>
                <a:gd name="connsiteX40" fmla="*/ 3853011 w 6164411"/>
                <a:gd name="connsiteY40" fmla="*/ 655320 h 1873250"/>
                <a:gd name="connsiteX41" fmla="*/ 3822531 w 6164411"/>
                <a:gd name="connsiteY41" fmla="*/ 579120 h 1873250"/>
                <a:gd name="connsiteX42" fmla="*/ 3929211 w 6164411"/>
                <a:gd name="connsiteY42" fmla="*/ 502920 h 1873250"/>
                <a:gd name="connsiteX43" fmla="*/ 4142571 w 6164411"/>
                <a:gd name="connsiteY43" fmla="*/ 472440 h 1873250"/>
                <a:gd name="connsiteX44" fmla="*/ 4218771 w 6164411"/>
                <a:gd name="connsiteY44" fmla="*/ 426720 h 1873250"/>
                <a:gd name="connsiteX45" fmla="*/ 4249251 w 6164411"/>
                <a:gd name="connsiteY45" fmla="*/ 335280 h 1873250"/>
                <a:gd name="connsiteX46" fmla="*/ 4317831 w 6164411"/>
                <a:gd name="connsiteY46" fmla="*/ 388620 h 1873250"/>
                <a:gd name="connsiteX47" fmla="*/ 4576911 w 6164411"/>
                <a:gd name="connsiteY47" fmla="*/ 289560 h 1873250"/>
                <a:gd name="connsiteX48" fmla="*/ 4660731 w 6164411"/>
                <a:gd name="connsiteY48" fmla="*/ 259080 h 1873250"/>
                <a:gd name="connsiteX49" fmla="*/ 4805511 w 6164411"/>
                <a:gd name="connsiteY49" fmla="*/ 281940 h 1873250"/>
                <a:gd name="connsiteX50" fmla="*/ 5003631 w 6164411"/>
                <a:gd name="connsiteY50" fmla="*/ 182880 h 1873250"/>
                <a:gd name="connsiteX51" fmla="*/ 5064591 w 6164411"/>
                <a:gd name="connsiteY51" fmla="*/ 182880 h 1873250"/>
                <a:gd name="connsiteX52" fmla="*/ 5156031 w 6164411"/>
                <a:gd name="connsiteY52" fmla="*/ 243840 h 1873250"/>
                <a:gd name="connsiteX53" fmla="*/ 5224611 w 6164411"/>
                <a:gd name="connsiteY53" fmla="*/ 205740 h 1873250"/>
                <a:gd name="connsiteX54" fmla="*/ 5445591 w 6164411"/>
                <a:gd name="connsiteY54" fmla="*/ 236220 h 1873250"/>
                <a:gd name="connsiteX55" fmla="*/ 5559891 w 6164411"/>
                <a:gd name="connsiteY55" fmla="*/ 259080 h 1873250"/>
                <a:gd name="connsiteX56" fmla="*/ 5643711 w 6164411"/>
                <a:gd name="connsiteY56" fmla="*/ 350520 h 1873250"/>
                <a:gd name="connsiteX57" fmla="*/ 5811351 w 6164411"/>
                <a:gd name="connsiteY57" fmla="*/ 274320 h 1873250"/>
                <a:gd name="connsiteX58" fmla="*/ 6123771 w 6164411"/>
                <a:gd name="connsiteY58" fmla="*/ 259080 h 1873250"/>
                <a:gd name="connsiteX59" fmla="*/ 6055191 w 6164411"/>
                <a:gd name="connsiteY59" fmla="*/ 1828800 h 1873250"/>
                <a:gd name="connsiteX60" fmla="*/ 35391 w 6164411"/>
                <a:gd name="connsiteY60" fmla="*/ 1828800 h 1873250"/>
                <a:gd name="connsiteX0" fmla="*/ 35391 w 6164411"/>
                <a:gd name="connsiteY0" fmla="*/ 1828800 h 1873250"/>
                <a:gd name="connsiteX1" fmla="*/ 12531 w 6164411"/>
                <a:gd name="connsiteY1" fmla="*/ 739140 h 1873250"/>
                <a:gd name="connsiteX2" fmla="*/ 302091 w 6164411"/>
                <a:gd name="connsiteY2" fmla="*/ 929640 h 1873250"/>
                <a:gd name="connsiteX3" fmla="*/ 462111 w 6164411"/>
                <a:gd name="connsiteY3" fmla="*/ 914400 h 1873250"/>
                <a:gd name="connsiteX4" fmla="*/ 713571 w 6164411"/>
                <a:gd name="connsiteY4" fmla="*/ 746760 h 1873250"/>
                <a:gd name="connsiteX5" fmla="*/ 1010751 w 6164411"/>
                <a:gd name="connsiteY5" fmla="*/ 685800 h 1873250"/>
                <a:gd name="connsiteX6" fmla="*/ 1414611 w 6164411"/>
                <a:gd name="connsiteY6" fmla="*/ 670560 h 1873250"/>
                <a:gd name="connsiteX7" fmla="*/ 1666071 w 6164411"/>
                <a:gd name="connsiteY7" fmla="*/ 723900 h 1873250"/>
                <a:gd name="connsiteX8" fmla="*/ 1765131 w 6164411"/>
                <a:gd name="connsiteY8" fmla="*/ 685800 h 1873250"/>
                <a:gd name="connsiteX9" fmla="*/ 1978491 w 6164411"/>
                <a:gd name="connsiteY9" fmla="*/ 685800 h 1873250"/>
                <a:gd name="connsiteX10" fmla="*/ 2168991 w 6164411"/>
                <a:gd name="connsiteY10" fmla="*/ 708660 h 1873250"/>
                <a:gd name="connsiteX11" fmla="*/ 2290911 w 6164411"/>
                <a:gd name="connsiteY11" fmla="*/ 792480 h 1873250"/>
                <a:gd name="connsiteX12" fmla="*/ 2428071 w 6164411"/>
                <a:gd name="connsiteY12" fmla="*/ 822960 h 1873250"/>
                <a:gd name="connsiteX13" fmla="*/ 2519511 w 6164411"/>
                <a:gd name="connsiteY13" fmla="*/ 929640 h 1873250"/>
                <a:gd name="connsiteX14" fmla="*/ 2618571 w 6164411"/>
                <a:gd name="connsiteY14" fmla="*/ 937260 h 1873250"/>
                <a:gd name="connsiteX15" fmla="*/ 2633811 w 6164411"/>
                <a:gd name="connsiteY15" fmla="*/ 1005840 h 1873250"/>
                <a:gd name="connsiteX16" fmla="*/ 2626191 w 6164411"/>
                <a:gd name="connsiteY16" fmla="*/ 1112520 h 1873250"/>
                <a:gd name="connsiteX17" fmla="*/ 2710011 w 6164411"/>
                <a:gd name="connsiteY17" fmla="*/ 1104900 h 1873250"/>
                <a:gd name="connsiteX18" fmla="*/ 2725251 w 6164411"/>
                <a:gd name="connsiteY18" fmla="*/ 1158240 h 1873250"/>
                <a:gd name="connsiteX19" fmla="*/ 2839551 w 6164411"/>
                <a:gd name="connsiteY19" fmla="*/ 1043940 h 1873250"/>
                <a:gd name="connsiteX20" fmla="*/ 3060531 w 6164411"/>
                <a:gd name="connsiteY20" fmla="*/ 1043940 h 1873250"/>
                <a:gd name="connsiteX21" fmla="*/ 3098631 w 6164411"/>
                <a:gd name="connsiteY21" fmla="*/ 1203960 h 1873250"/>
                <a:gd name="connsiteX22" fmla="*/ 3167211 w 6164411"/>
                <a:gd name="connsiteY22" fmla="*/ 1188720 h 1873250"/>
                <a:gd name="connsiteX23" fmla="*/ 3372951 w 6164411"/>
                <a:gd name="connsiteY23" fmla="*/ 1264920 h 1873250"/>
                <a:gd name="connsiteX24" fmla="*/ 3563451 w 6164411"/>
                <a:gd name="connsiteY24" fmla="*/ 1371600 h 1873250"/>
                <a:gd name="connsiteX25" fmla="*/ 3609171 w 6164411"/>
                <a:gd name="connsiteY25" fmla="*/ 1562100 h 1873250"/>
                <a:gd name="connsiteX26" fmla="*/ 3731091 w 6164411"/>
                <a:gd name="connsiteY26" fmla="*/ 1623060 h 1873250"/>
                <a:gd name="connsiteX27" fmla="*/ 3891111 w 6164411"/>
                <a:gd name="connsiteY27" fmla="*/ 1630680 h 1873250"/>
                <a:gd name="connsiteX28" fmla="*/ 3952071 w 6164411"/>
                <a:gd name="connsiteY28" fmla="*/ 1760220 h 1873250"/>
                <a:gd name="connsiteX29" fmla="*/ 4043511 w 6164411"/>
                <a:gd name="connsiteY29" fmla="*/ 1714500 h 1873250"/>
                <a:gd name="connsiteX30" fmla="*/ 4020651 w 6164411"/>
                <a:gd name="connsiteY30" fmla="*/ 1455420 h 1873250"/>
                <a:gd name="connsiteX31" fmla="*/ 3967311 w 6164411"/>
                <a:gd name="connsiteY31" fmla="*/ 1249680 h 1873250"/>
                <a:gd name="connsiteX32" fmla="*/ 4058751 w 6164411"/>
                <a:gd name="connsiteY32" fmla="*/ 1021080 h 1873250"/>
                <a:gd name="connsiteX33" fmla="*/ 4203531 w 6164411"/>
                <a:gd name="connsiteY33" fmla="*/ 876300 h 1873250"/>
                <a:gd name="connsiteX34" fmla="*/ 4386411 w 6164411"/>
                <a:gd name="connsiteY34" fmla="*/ 792480 h 1873250"/>
                <a:gd name="connsiteX35" fmla="*/ 4477851 w 6164411"/>
                <a:gd name="connsiteY35" fmla="*/ 739140 h 1873250"/>
                <a:gd name="connsiteX36" fmla="*/ 4363551 w 6164411"/>
                <a:gd name="connsiteY36" fmla="*/ 693420 h 1873250"/>
                <a:gd name="connsiteX37" fmla="*/ 4173051 w 6164411"/>
                <a:gd name="connsiteY37" fmla="*/ 701040 h 1873250"/>
                <a:gd name="connsiteX38" fmla="*/ 4157811 w 6164411"/>
                <a:gd name="connsiteY38" fmla="*/ 624840 h 1873250"/>
                <a:gd name="connsiteX39" fmla="*/ 3974931 w 6164411"/>
                <a:gd name="connsiteY39" fmla="*/ 632460 h 1873250"/>
                <a:gd name="connsiteX40" fmla="*/ 3853011 w 6164411"/>
                <a:gd name="connsiteY40" fmla="*/ 655320 h 1873250"/>
                <a:gd name="connsiteX41" fmla="*/ 3822531 w 6164411"/>
                <a:gd name="connsiteY41" fmla="*/ 579120 h 1873250"/>
                <a:gd name="connsiteX42" fmla="*/ 3929211 w 6164411"/>
                <a:gd name="connsiteY42" fmla="*/ 502920 h 1873250"/>
                <a:gd name="connsiteX43" fmla="*/ 4142571 w 6164411"/>
                <a:gd name="connsiteY43" fmla="*/ 472440 h 1873250"/>
                <a:gd name="connsiteX44" fmla="*/ 4218771 w 6164411"/>
                <a:gd name="connsiteY44" fmla="*/ 426720 h 1873250"/>
                <a:gd name="connsiteX45" fmla="*/ 4249251 w 6164411"/>
                <a:gd name="connsiteY45" fmla="*/ 335280 h 1873250"/>
                <a:gd name="connsiteX46" fmla="*/ 4317831 w 6164411"/>
                <a:gd name="connsiteY46" fmla="*/ 388620 h 1873250"/>
                <a:gd name="connsiteX47" fmla="*/ 4576911 w 6164411"/>
                <a:gd name="connsiteY47" fmla="*/ 289560 h 1873250"/>
                <a:gd name="connsiteX48" fmla="*/ 4660731 w 6164411"/>
                <a:gd name="connsiteY48" fmla="*/ 259080 h 1873250"/>
                <a:gd name="connsiteX49" fmla="*/ 4805511 w 6164411"/>
                <a:gd name="connsiteY49" fmla="*/ 281940 h 1873250"/>
                <a:gd name="connsiteX50" fmla="*/ 5003631 w 6164411"/>
                <a:gd name="connsiteY50" fmla="*/ 182880 h 1873250"/>
                <a:gd name="connsiteX51" fmla="*/ 5064591 w 6164411"/>
                <a:gd name="connsiteY51" fmla="*/ 182880 h 1873250"/>
                <a:gd name="connsiteX52" fmla="*/ 5156031 w 6164411"/>
                <a:gd name="connsiteY52" fmla="*/ 243840 h 1873250"/>
                <a:gd name="connsiteX53" fmla="*/ 5224611 w 6164411"/>
                <a:gd name="connsiteY53" fmla="*/ 205740 h 1873250"/>
                <a:gd name="connsiteX54" fmla="*/ 5445591 w 6164411"/>
                <a:gd name="connsiteY54" fmla="*/ 236220 h 1873250"/>
                <a:gd name="connsiteX55" fmla="*/ 5559891 w 6164411"/>
                <a:gd name="connsiteY55" fmla="*/ 259080 h 1873250"/>
                <a:gd name="connsiteX56" fmla="*/ 5643711 w 6164411"/>
                <a:gd name="connsiteY56" fmla="*/ 350520 h 1873250"/>
                <a:gd name="connsiteX57" fmla="*/ 5811351 w 6164411"/>
                <a:gd name="connsiteY57" fmla="*/ 274320 h 1873250"/>
                <a:gd name="connsiteX58" fmla="*/ 6123771 w 6164411"/>
                <a:gd name="connsiteY58" fmla="*/ 259080 h 1873250"/>
                <a:gd name="connsiteX59" fmla="*/ 6055191 w 6164411"/>
                <a:gd name="connsiteY59" fmla="*/ 1828800 h 1873250"/>
                <a:gd name="connsiteX60" fmla="*/ 35391 w 6164411"/>
                <a:gd name="connsiteY60" fmla="*/ 1828800 h 1873250"/>
                <a:gd name="connsiteX0" fmla="*/ 35391 w 6177111"/>
                <a:gd name="connsiteY0" fmla="*/ 1828800 h 1873250"/>
                <a:gd name="connsiteX1" fmla="*/ 12531 w 6177111"/>
                <a:gd name="connsiteY1" fmla="*/ 739140 h 1873250"/>
                <a:gd name="connsiteX2" fmla="*/ 302091 w 6177111"/>
                <a:gd name="connsiteY2" fmla="*/ 929640 h 1873250"/>
                <a:gd name="connsiteX3" fmla="*/ 462111 w 6177111"/>
                <a:gd name="connsiteY3" fmla="*/ 914400 h 1873250"/>
                <a:gd name="connsiteX4" fmla="*/ 713571 w 6177111"/>
                <a:gd name="connsiteY4" fmla="*/ 746760 h 1873250"/>
                <a:gd name="connsiteX5" fmla="*/ 1010751 w 6177111"/>
                <a:gd name="connsiteY5" fmla="*/ 685800 h 1873250"/>
                <a:gd name="connsiteX6" fmla="*/ 1414611 w 6177111"/>
                <a:gd name="connsiteY6" fmla="*/ 670560 h 1873250"/>
                <a:gd name="connsiteX7" fmla="*/ 1666071 w 6177111"/>
                <a:gd name="connsiteY7" fmla="*/ 723900 h 1873250"/>
                <a:gd name="connsiteX8" fmla="*/ 1765131 w 6177111"/>
                <a:gd name="connsiteY8" fmla="*/ 685800 h 1873250"/>
                <a:gd name="connsiteX9" fmla="*/ 1978491 w 6177111"/>
                <a:gd name="connsiteY9" fmla="*/ 685800 h 1873250"/>
                <a:gd name="connsiteX10" fmla="*/ 2168991 w 6177111"/>
                <a:gd name="connsiteY10" fmla="*/ 708660 h 1873250"/>
                <a:gd name="connsiteX11" fmla="*/ 2290911 w 6177111"/>
                <a:gd name="connsiteY11" fmla="*/ 792480 h 1873250"/>
                <a:gd name="connsiteX12" fmla="*/ 2428071 w 6177111"/>
                <a:gd name="connsiteY12" fmla="*/ 822960 h 1873250"/>
                <a:gd name="connsiteX13" fmla="*/ 2519511 w 6177111"/>
                <a:gd name="connsiteY13" fmla="*/ 929640 h 1873250"/>
                <a:gd name="connsiteX14" fmla="*/ 2618571 w 6177111"/>
                <a:gd name="connsiteY14" fmla="*/ 937260 h 1873250"/>
                <a:gd name="connsiteX15" fmla="*/ 2633811 w 6177111"/>
                <a:gd name="connsiteY15" fmla="*/ 1005840 h 1873250"/>
                <a:gd name="connsiteX16" fmla="*/ 2626191 w 6177111"/>
                <a:gd name="connsiteY16" fmla="*/ 1112520 h 1873250"/>
                <a:gd name="connsiteX17" fmla="*/ 2710011 w 6177111"/>
                <a:gd name="connsiteY17" fmla="*/ 1104900 h 1873250"/>
                <a:gd name="connsiteX18" fmla="*/ 2725251 w 6177111"/>
                <a:gd name="connsiteY18" fmla="*/ 1158240 h 1873250"/>
                <a:gd name="connsiteX19" fmla="*/ 2839551 w 6177111"/>
                <a:gd name="connsiteY19" fmla="*/ 1043940 h 1873250"/>
                <a:gd name="connsiteX20" fmla="*/ 3060531 w 6177111"/>
                <a:gd name="connsiteY20" fmla="*/ 1043940 h 1873250"/>
                <a:gd name="connsiteX21" fmla="*/ 3098631 w 6177111"/>
                <a:gd name="connsiteY21" fmla="*/ 1203960 h 1873250"/>
                <a:gd name="connsiteX22" fmla="*/ 3167211 w 6177111"/>
                <a:gd name="connsiteY22" fmla="*/ 1188720 h 1873250"/>
                <a:gd name="connsiteX23" fmla="*/ 3372951 w 6177111"/>
                <a:gd name="connsiteY23" fmla="*/ 1264920 h 1873250"/>
                <a:gd name="connsiteX24" fmla="*/ 3563451 w 6177111"/>
                <a:gd name="connsiteY24" fmla="*/ 1371600 h 1873250"/>
                <a:gd name="connsiteX25" fmla="*/ 3609171 w 6177111"/>
                <a:gd name="connsiteY25" fmla="*/ 1562100 h 1873250"/>
                <a:gd name="connsiteX26" fmla="*/ 3731091 w 6177111"/>
                <a:gd name="connsiteY26" fmla="*/ 1623060 h 1873250"/>
                <a:gd name="connsiteX27" fmla="*/ 3891111 w 6177111"/>
                <a:gd name="connsiteY27" fmla="*/ 1630680 h 1873250"/>
                <a:gd name="connsiteX28" fmla="*/ 3952071 w 6177111"/>
                <a:gd name="connsiteY28" fmla="*/ 1760220 h 1873250"/>
                <a:gd name="connsiteX29" fmla="*/ 4043511 w 6177111"/>
                <a:gd name="connsiteY29" fmla="*/ 1714500 h 1873250"/>
                <a:gd name="connsiteX30" fmla="*/ 4020651 w 6177111"/>
                <a:gd name="connsiteY30" fmla="*/ 1455420 h 1873250"/>
                <a:gd name="connsiteX31" fmla="*/ 3967311 w 6177111"/>
                <a:gd name="connsiteY31" fmla="*/ 1249680 h 1873250"/>
                <a:gd name="connsiteX32" fmla="*/ 4058751 w 6177111"/>
                <a:gd name="connsiteY32" fmla="*/ 1021080 h 1873250"/>
                <a:gd name="connsiteX33" fmla="*/ 4203531 w 6177111"/>
                <a:gd name="connsiteY33" fmla="*/ 876300 h 1873250"/>
                <a:gd name="connsiteX34" fmla="*/ 4386411 w 6177111"/>
                <a:gd name="connsiteY34" fmla="*/ 792480 h 1873250"/>
                <a:gd name="connsiteX35" fmla="*/ 4477851 w 6177111"/>
                <a:gd name="connsiteY35" fmla="*/ 739140 h 1873250"/>
                <a:gd name="connsiteX36" fmla="*/ 4363551 w 6177111"/>
                <a:gd name="connsiteY36" fmla="*/ 693420 h 1873250"/>
                <a:gd name="connsiteX37" fmla="*/ 4173051 w 6177111"/>
                <a:gd name="connsiteY37" fmla="*/ 701040 h 1873250"/>
                <a:gd name="connsiteX38" fmla="*/ 4157811 w 6177111"/>
                <a:gd name="connsiteY38" fmla="*/ 624840 h 1873250"/>
                <a:gd name="connsiteX39" fmla="*/ 3974931 w 6177111"/>
                <a:gd name="connsiteY39" fmla="*/ 632460 h 1873250"/>
                <a:gd name="connsiteX40" fmla="*/ 3853011 w 6177111"/>
                <a:gd name="connsiteY40" fmla="*/ 655320 h 1873250"/>
                <a:gd name="connsiteX41" fmla="*/ 3822531 w 6177111"/>
                <a:gd name="connsiteY41" fmla="*/ 579120 h 1873250"/>
                <a:gd name="connsiteX42" fmla="*/ 3929211 w 6177111"/>
                <a:gd name="connsiteY42" fmla="*/ 502920 h 1873250"/>
                <a:gd name="connsiteX43" fmla="*/ 4142571 w 6177111"/>
                <a:gd name="connsiteY43" fmla="*/ 472440 h 1873250"/>
                <a:gd name="connsiteX44" fmla="*/ 4218771 w 6177111"/>
                <a:gd name="connsiteY44" fmla="*/ 426720 h 1873250"/>
                <a:gd name="connsiteX45" fmla="*/ 4249251 w 6177111"/>
                <a:gd name="connsiteY45" fmla="*/ 335280 h 1873250"/>
                <a:gd name="connsiteX46" fmla="*/ 4317831 w 6177111"/>
                <a:gd name="connsiteY46" fmla="*/ 388620 h 1873250"/>
                <a:gd name="connsiteX47" fmla="*/ 4576911 w 6177111"/>
                <a:gd name="connsiteY47" fmla="*/ 289560 h 1873250"/>
                <a:gd name="connsiteX48" fmla="*/ 4660731 w 6177111"/>
                <a:gd name="connsiteY48" fmla="*/ 259080 h 1873250"/>
                <a:gd name="connsiteX49" fmla="*/ 4805511 w 6177111"/>
                <a:gd name="connsiteY49" fmla="*/ 281940 h 1873250"/>
                <a:gd name="connsiteX50" fmla="*/ 5003631 w 6177111"/>
                <a:gd name="connsiteY50" fmla="*/ 182880 h 1873250"/>
                <a:gd name="connsiteX51" fmla="*/ 5064591 w 6177111"/>
                <a:gd name="connsiteY51" fmla="*/ 182880 h 1873250"/>
                <a:gd name="connsiteX52" fmla="*/ 5156031 w 6177111"/>
                <a:gd name="connsiteY52" fmla="*/ 243840 h 1873250"/>
                <a:gd name="connsiteX53" fmla="*/ 5224611 w 6177111"/>
                <a:gd name="connsiteY53" fmla="*/ 205740 h 1873250"/>
                <a:gd name="connsiteX54" fmla="*/ 5445591 w 6177111"/>
                <a:gd name="connsiteY54" fmla="*/ 236220 h 1873250"/>
                <a:gd name="connsiteX55" fmla="*/ 5559891 w 6177111"/>
                <a:gd name="connsiteY55" fmla="*/ 259080 h 1873250"/>
                <a:gd name="connsiteX56" fmla="*/ 5643711 w 6177111"/>
                <a:gd name="connsiteY56" fmla="*/ 350520 h 1873250"/>
                <a:gd name="connsiteX57" fmla="*/ 5811351 w 6177111"/>
                <a:gd name="connsiteY57" fmla="*/ 274320 h 1873250"/>
                <a:gd name="connsiteX58" fmla="*/ 6123771 w 6177111"/>
                <a:gd name="connsiteY58" fmla="*/ 259080 h 1873250"/>
                <a:gd name="connsiteX59" fmla="*/ 6131391 w 6177111"/>
                <a:gd name="connsiteY59" fmla="*/ 1828800 h 1873250"/>
                <a:gd name="connsiteX60" fmla="*/ 35391 w 6177111"/>
                <a:gd name="connsiteY60" fmla="*/ 1828800 h 1873250"/>
                <a:gd name="connsiteX0" fmla="*/ 35391 w 6152161"/>
                <a:gd name="connsiteY0" fmla="*/ 1828800 h 1873250"/>
                <a:gd name="connsiteX1" fmla="*/ 12531 w 6152161"/>
                <a:gd name="connsiteY1" fmla="*/ 739140 h 1873250"/>
                <a:gd name="connsiteX2" fmla="*/ 302091 w 6152161"/>
                <a:gd name="connsiteY2" fmla="*/ 929640 h 1873250"/>
                <a:gd name="connsiteX3" fmla="*/ 462111 w 6152161"/>
                <a:gd name="connsiteY3" fmla="*/ 914400 h 1873250"/>
                <a:gd name="connsiteX4" fmla="*/ 713571 w 6152161"/>
                <a:gd name="connsiteY4" fmla="*/ 746760 h 1873250"/>
                <a:gd name="connsiteX5" fmla="*/ 1010751 w 6152161"/>
                <a:gd name="connsiteY5" fmla="*/ 685800 h 1873250"/>
                <a:gd name="connsiteX6" fmla="*/ 1414611 w 6152161"/>
                <a:gd name="connsiteY6" fmla="*/ 670560 h 1873250"/>
                <a:gd name="connsiteX7" fmla="*/ 1666071 w 6152161"/>
                <a:gd name="connsiteY7" fmla="*/ 723900 h 1873250"/>
                <a:gd name="connsiteX8" fmla="*/ 1765131 w 6152161"/>
                <a:gd name="connsiteY8" fmla="*/ 685800 h 1873250"/>
                <a:gd name="connsiteX9" fmla="*/ 1978491 w 6152161"/>
                <a:gd name="connsiteY9" fmla="*/ 685800 h 1873250"/>
                <a:gd name="connsiteX10" fmla="*/ 2168991 w 6152161"/>
                <a:gd name="connsiteY10" fmla="*/ 708660 h 1873250"/>
                <a:gd name="connsiteX11" fmla="*/ 2290911 w 6152161"/>
                <a:gd name="connsiteY11" fmla="*/ 792480 h 1873250"/>
                <a:gd name="connsiteX12" fmla="*/ 2428071 w 6152161"/>
                <a:gd name="connsiteY12" fmla="*/ 822960 h 1873250"/>
                <a:gd name="connsiteX13" fmla="*/ 2519511 w 6152161"/>
                <a:gd name="connsiteY13" fmla="*/ 929640 h 1873250"/>
                <a:gd name="connsiteX14" fmla="*/ 2618571 w 6152161"/>
                <a:gd name="connsiteY14" fmla="*/ 937260 h 1873250"/>
                <a:gd name="connsiteX15" fmla="*/ 2633811 w 6152161"/>
                <a:gd name="connsiteY15" fmla="*/ 1005840 h 1873250"/>
                <a:gd name="connsiteX16" fmla="*/ 2626191 w 6152161"/>
                <a:gd name="connsiteY16" fmla="*/ 1112520 h 1873250"/>
                <a:gd name="connsiteX17" fmla="*/ 2710011 w 6152161"/>
                <a:gd name="connsiteY17" fmla="*/ 1104900 h 1873250"/>
                <a:gd name="connsiteX18" fmla="*/ 2725251 w 6152161"/>
                <a:gd name="connsiteY18" fmla="*/ 1158240 h 1873250"/>
                <a:gd name="connsiteX19" fmla="*/ 2839551 w 6152161"/>
                <a:gd name="connsiteY19" fmla="*/ 1043940 h 1873250"/>
                <a:gd name="connsiteX20" fmla="*/ 3060531 w 6152161"/>
                <a:gd name="connsiteY20" fmla="*/ 1043940 h 1873250"/>
                <a:gd name="connsiteX21" fmla="*/ 3098631 w 6152161"/>
                <a:gd name="connsiteY21" fmla="*/ 1203960 h 1873250"/>
                <a:gd name="connsiteX22" fmla="*/ 3167211 w 6152161"/>
                <a:gd name="connsiteY22" fmla="*/ 1188720 h 1873250"/>
                <a:gd name="connsiteX23" fmla="*/ 3372951 w 6152161"/>
                <a:gd name="connsiteY23" fmla="*/ 1264920 h 1873250"/>
                <a:gd name="connsiteX24" fmla="*/ 3563451 w 6152161"/>
                <a:gd name="connsiteY24" fmla="*/ 1371600 h 1873250"/>
                <a:gd name="connsiteX25" fmla="*/ 3609171 w 6152161"/>
                <a:gd name="connsiteY25" fmla="*/ 1562100 h 1873250"/>
                <a:gd name="connsiteX26" fmla="*/ 3731091 w 6152161"/>
                <a:gd name="connsiteY26" fmla="*/ 1623060 h 1873250"/>
                <a:gd name="connsiteX27" fmla="*/ 3891111 w 6152161"/>
                <a:gd name="connsiteY27" fmla="*/ 1630680 h 1873250"/>
                <a:gd name="connsiteX28" fmla="*/ 3952071 w 6152161"/>
                <a:gd name="connsiteY28" fmla="*/ 1760220 h 1873250"/>
                <a:gd name="connsiteX29" fmla="*/ 4043511 w 6152161"/>
                <a:gd name="connsiteY29" fmla="*/ 1714500 h 1873250"/>
                <a:gd name="connsiteX30" fmla="*/ 4020651 w 6152161"/>
                <a:gd name="connsiteY30" fmla="*/ 1455420 h 1873250"/>
                <a:gd name="connsiteX31" fmla="*/ 3967311 w 6152161"/>
                <a:gd name="connsiteY31" fmla="*/ 1249680 h 1873250"/>
                <a:gd name="connsiteX32" fmla="*/ 4058751 w 6152161"/>
                <a:gd name="connsiteY32" fmla="*/ 1021080 h 1873250"/>
                <a:gd name="connsiteX33" fmla="*/ 4203531 w 6152161"/>
                <a:gd name="connsiteY33" fmla="*/ 876300 h 1873250"/>
                <a:gd name="connsiteX34" fmla="*/ 4386411 w 6152161"/>
                <a:gd name="connsiteY34" fmla="*/ 792480 h 1873250"/>
                <a:gd name="connsiteX35" fmla="*/ 4477851 w 6152161"/>
                <a:gd name="connsiteY35" fmla="*/ 739140 h 1873250"/>
                <a:gd name="connsiteX36" fmla="*/ 4363551 w 6152161"/>
                <a:gd name="connsiteY36" fmla="*/ 693420 h 1873250"/>
                <a:gd name="connsiteX37" fmla="*/ 4173051 w 6152161"/>
                <a:gd name="connsiteY37" fmla="*/ 701040 h 1873250"/>
                <a:gd name="connsiteX38" fmla="*/ 4157811 w 6152161"/>
                <a:gd name="connsiteY38" fmla="*/ 624840 h 1873250"/>
                <a:gd name="connsiteX39" fmla="*/ 3974931 w 6152161"/>
                <a:gd name="connsiteY39" fmla="*/ 632460 h 1873250"/>
                <a:gd name="connsiteX40" fmla="*/ 3853011 w 6152161"/>
                <a:gd name="connsiteY40" fmla="*/ 655320 h 1873250"/>
                <a:gd name="connsiteX41" fmla="*/ 3822531 w 6152161"/>
                <a:gd name="connsiteY41" fmla="*/ 579120 h 1873250"/>
                <a:gd name="connsiteX42" fmla="*/ 3929211 w 6152161"/>
                <a:gd name="connsiteY42" fmla="*/ 502920 h 1873250"/>
                <a:gd name="connsiteX43" fmla="*/ 4142571 w 6152161"/>
                <a:gd name="connsiteY43" fmla="*/ 472440 h 1873250"/>
                <a:gd name="connsiteX44" fmla="*/ 4218771 w 6152161"/>
                <a:gd name="connsiteY44" fmla="*/ 426720 h 1873250"/>
                <a:gd name="connsiteX45" fmla="*/ 4249251 w 6152161"/>
                <a:gd name="connsiteY45" fmla="*/ 335280 h 1873250"/>
                <a:gd name="connsiteX46" fmla="*/ 4317831 w 6152161"/>
                <a:gd name="connsiteY46" fmla="*/ 388620 h 1873250"/>
                <a:gd name="connsiteX47" fmla="*/ 4576911 w 6152161"/>
                <a:gd name="connsiteY47" fmla="*/ 289560 h 1873250"/>
                <a:gd name="connsiteX48" fmla="*/ 4660731 w 6152161"/>
                <a:gd name="connsiteY48" fmla="*/ 259080 h 1873250"/>
                <a:gd name="connsiteX49" fmla="*/ 4805511 w 6152161"/>
                <a:gd name="connsiteY49" fmla="*/ 281940 h 1873250"/>
                <a:gd name="connsiteX50" fmla="*/ 5003631 w 6152161"/>
                <a:gd name="connsiteY50" fmla="*/ 182880 h 1873250"/>
                <a:gd name="connsiteX51" fmla="*/ 5064591 w 6152161"/>
                <a:gd name="connsiteY51" fmla="*/ 182880 h 1873250"/>
                <a:gd name="connsiteX52" fmla="*/ 5156031 w 6152161"/>
                <a:gd name="connsiteY52" fmla="*/ 243840 h 1873250"/>
                <a:gd name="connsiteX53" fmla="*/ 5224611 w 6152161"/>
                <a:gd name="connsiteY53" fmla="*/ 205740 h 1873250"/>
                <a:gd name="connsiteX54" fmla="*/ 5445591 w 6152161"/>
                <a:gd name="connsiteY54" fmla="*/ 236220 h 1873250"/>
                <a:gd name="connsiteX55" fmla="*/ 5559891 w 6152161"/>
                <a:gd name="connsiteY55" fmla="*/ 259080 h 1873250"/>
                <a:gd name="connsiteX56" fmla="*/ 5643711 w 6152161"/>
                <a:gd name="connsiteY56" fmla="*/ 350520 h 1873250"/>
                <a:gd name="connsiteX57" fmla="*/ 5811351 w 6152161"/>
                <a:gd name="connsiteY57" fmla="*/ 274320 h 1873250"/>
                <a:gd name="connsiteX58" fmla="*/ 6123771 w 6152161"/>
                <a:gd name="connsiteY58" fmla="*/ 259080 h 1873250"/>
                <a:gd name="connsiteX59" fmla="*/ 6131391 w 6152161"/>
                <a:gd name="connsiteY59" fmla="*/ 1828800 h 1873250"/>
                <a:gd name="connsiteX60" fmla="*/ 35391 w 6152161"/>
                <a:gd name="connsiteY60" fmla="*/ 1828800 h 1873250"/>
                <a:gd name="connsiteX0" fmla="*/ 35391 w 6152161"/>
                <a:gd name="connsiteY0" fmla="*/ 1662430 h 1706880"/>
                <a:gd name="connsiteX1" fmla="*/ 12531 w 6152161"/>
                <a:gd name="connsiteY1" fmla="*/ 572770 h 1706880"/>
                <a:gd name="connsiteX2" fmla="*/ 302091 w 6152161"/>
                <a:gd name="connsiteY2" fmla="*/ 763270 h 1706880"/>
                <a:gd name="connsiteX3" fmla="*/ 462111 w 6152161"/>
                <a:gd name="connsiteY3" fmla="*/ 748030 h 1706880"/>
                <a:gd name="connsiteX4" fmla="*/ 713571 w 6152161"/>
                <a:gd name="connsiteY4" fmla="*/ 580390 h 1706880"/>
                <a:gd name="connsiteX5" fmla="*/ 1010751 w 6152161"/>
                <a:gd name="connsiteY5" fmla="*/ 519430 h 1706880"/>
                <a:gd name="connsiteX6" fmla="*/ 1414611 w 6152161"/>
                <a:gd name="connsiteY6" fmla="*/ 504190 h 1706880"/>
                <a:gd name="connsiteX7" fmla="*/ 1666071 w 6152161"/>
                <a:gd name="connsiteY7" fmla="*/ 557530 h 1706880"/>
                <a:gd name="connsiteX8" fmla="*/ 1765131 w 6152161"/>
                <a:gd name="connsiteY8" fmla="*/ 519430 h 1706880"/>
                <a:gd name="connsiteX9" fmla="*/ 1978491 w 6152161"/>
                <a:gd name="connsiteY9" fmla="*/ 519430 h 1706880"/>
                <a:gd name="connsiteX10" fmla="*/ 2168991 w 6152161"/>
                <a:gd name="connsiteY10" fmla="*/ 542290 h 1706880"/>
                <a:gd name="connsiteX11" fmla="*/ 2290911 w 6152161"/>
                <a:gd name="connsiteY11" fmla="*/ 626110 h 1706880"/>
                <a:gd name="connsiteX12" fmla="*/ 2428071 w 6152161"/>
                <a:gd name="connsiteY12" fmla="*/ 656590 h 1706880"/>
                <a:gd name="connsiteX13" fmla="*/ 2519511 w 6152161"/>
                <a:gd name="connsiteY13" fmla="*/ 763270 h 1706880"/>
                <a:gd name="connsiteX14" fmla="*/ 2618571 w 6152161"/>
                <a:gd name="connsiteY14" fmla="*/ 770890 h 1706880"/>
                <a:gd name="connsiteX15" fmla="*/ 2633811 w 6152161"/>
                <a:gd name="connsiteY15" fmla="*/ 839470 h 1706880"/>
                <a:gd name="connsiteX16" fmla="*/ 2626191 w 6152161"/>
                <a:gd name="connsiteY16" fmla="*/ 946150 h 1706880"/>
                <a:gd name="connsiteX17" fmla="*/ 2710011 w 6152161"/>
                <a:gd name="connsiteY17" fmla="*/ 938530 h 1706880"/>
                <a:gd name="connsiteX18" fmla="*/ 2725251 w 6152161"/>
                <a:gd name="connsiteY18" fmla="*/ 991870 h 1706880"/>
                <a:gd name="connsiteX19" fmla="*/ 2839551 w 6152161"/>
                <a:gd name="connsiteY19" fmla="*/ 877570 h 1706880"/>
                <a:gd name="connsiteX20" fmla="*/ 3060531 w 6152161"/>
                <a:gd name="connsiteY20" fmla="*/ 877570 h 1706880"/>
                <a:gd name="connsiteX21" fmla="*/ 3098631 w 6152161"/>
                <a:gd name="connsiteY21" fmla="*/ 1037590 h 1706880"/>
                <a:gd name="connsiteX22" fmla="*/ 3167211 w 6152161"/>
                <a:gd name="connsiteY22" fmla="*/ 1022350 h 1706880"/>
                <a:gd name="connsiteX23" fmla="*/ 3372951 w 6152161"/>
                <a:gd name="connsiteY23" fmla="*/ 1098550 h 1706880"/>
                <a:gd name="connsiteX24" fmla="*/ 3563451 w 6152161"/>
                <a:gd name="connsiteY24" fmla="*/ 1205230 h 1706880"/>
                <a:gd name="connsiteX25" fmla="*/ 3609171 w 6152161"/>
                <a:gd name="connsiteY25" fmla="*/ 1395730 h 1706880"/>
                <a:gd name="connsiteX26" fmla="*/ 3731091 w 6152161"/>
                <a:gd name="connsiteY26" fmla="*/ 1456690 h 1706880"/>
                <a:gd name="connsiteX27" fmla="*/ 3891111 w 6152161"/>
                <a:gd name="connsiteY27" fmla="*/ 1464310 h 1706880"/>
                <a:gd name="connsiteX28" fmla="*/ 3952071 w 6152161"/>
                <a:gd name="connsiteY28" fmla="*/ 1593850 h 1706880"/>
                <a:gd name="connsiteX29" fmla="*/ 4043511 w 6152161"/>
                <a:gd name="connsiteY29" fmla="*/ 1548130 h 1706880"/>
                <a:gd name="connsiteX30" fmla="*/ 4020651 w 6152161"/>
                <a:gd name="connsiteY30" fmla="*/ 1289050 h 1706880"/>
                <a:gd name="connsiteX31" fmla="*/ 3967311 w 6152161"/>
                <a:gd name="connsiteY31" fmla="*/ 1083310 h 1706880"/>
                <a:gd name="connsiteX32" fmla="*/ 4058751 w 6152161"/>
                <a:gd name="connsiteY32" fmla="*/ 854710 h 1706880"/>
                <a:gd name="connsiteX33" fmla="*/ 4203531 w 6152161"/>
                <a:gd name="connsiteY33" fmla="*/ 709930 h 1706880"/>
                <a:gd name="connsiteX34" fmla="*/ 4386411 w 6152161"/>
                <a:gd name="connsiteY34" fmla="*/ 626110 h 1706880"/>
                <a:gd name="connsiteX35" fmla="*/ 4477851 w 6152161"/>
                <a:gd name="connsiteY35" fmla="*/ 572770 h 1706880"/>
                <a:gd name="connsiteX36" fmla="*/ 4363551 w 6152161"/>
                <a:gd name="connsiteY36" fmla="*/ 527050 h 1706880"/>
                <a:gd name="connsiteX37" fmla="*/ 4173051 w 6152161"/>
                <a:gd name="connsiteY37" fmla="*/ 534670 h 1706880"/>
                <a:gd name="connsiteX38" fmla="*/ 4157811 w 6152161"/>
                <a:gd name="connsiteY38" fmla="*/ 458470 h 1706880"/>
                <a:gd name="connsiteX39" fmla="*/ 3974931 w 6152161"/>
                <a:gd name="connsiteY39" fmla="*/ 466090 h 1706880"/>
                <a:gd name="connsiteX40" fmla="*/ 3853011 w 6152161"/>
                <a:gd name="connsiteY40" fmla="*/ 488950 h 1706880"/>
                <a:gd name="connsiteX41" fmla="*/ 3822531 w 6152161"/>
                <a:gd name="connsiteY41" fmla="*/ 412750 h 1706880"/>
                <a:gd name="connsiteX42" fmla="*/ 3929211 w 6152161"/>
                <a:gd name="connsiteY42" fmla="*/ 336550 h 1706880"/>
                <a:gd name="connsiteX43" fmla="*/ 4142571 w 6152161"/>
                <a:gd name="connsiteY43" fmla="*/ 306070 h 1706880"/>
                <a:gd name="connsiteX44" fmla="*/ 4218771 w 6152161"/>
                <a:gd name="connsiteY44" fmla="*/ 260350 h 1706880"/>
                <a:gd name="connsiteX45" fmla="*/ 4249251 w 6152161"/>
                <a:gd name="connsiteY45" fmla="*/ 168910 h 1706880"/>
                <a:gd name="connsiteX46" fmla="*/ 4317831 w 6152161"/>
                <a:gd name="connsiteY46" fmla="*/ 222250 h 1706880"/>
                <a:gd name="connsiteX47" fmla="*/ 4576911 w 6152161"/>
                <a:gd name="connsiteY47" fmla="*/ 123190 h 1706880"/>
                <a:gd name="connsiteX48" fmla="*/ 4660731 w 6152161"/>
                <a:gd name="connsiteY48" fmla="*/ 92710 h 1706880"/>
                <a:gd name="connsiteX49" fmla="*/ 4805511 w 6152161"/>
                <a:gd name="connsiteY49" fmla="*/ 115570 h 1706880"/>
                <a:gd name="connsiteX50" fmla="*/ 5003631 w 6152161"/>
                <a:gd name="connsiteY50" fmla="*/ 16510 h 1706880"/>
                <a:gd name="connsiteX51" fmla="*/ 5064591 w 6152161"/>
                <a:gd name="connsiteY51" fmla="*/ 16510 h 1706880"/>
                <a:gd name="connsiteX52" fmla="*/ 5156031 w 6152161"/>
                <a:gd name="connsiteY52" fmla="*/ 77470 h 1706880"/>
                <a:gd name="connsiteX53" fmla="*/ 5224611 w 6152161"/>
                <a:gd name="connsiteY53" fmla="*/ 39370 h 1706880"/>
                <a:gd name="connsiteX54" fmla="*/ 5445591 w 6152161"/>
                <a:gd name="connsiteY54" fmla="*/ 69850 h 1706880"/>
                <a:gd name="connsiteX55" fmla="*/ 5559891 w 6152161"/>
                <a:gd name="connsiteY55" fmla="*/ 92710 h 1706880"/>
                <a:gd name="connsiteX56" fmla="*/ 5643711 w 6152161"/>
                <a:gd name="connsiteY56" fmla="*/ 184150 h 1706880"/>
                <a:gd name="connsiteX57" fmla="*/ 5811351 w 6152161"/>
                <a:gd name="connsiteY57" fmla="*/ 107950 h 1706880"/>
                <a:gd name="connsiteX58" fmla="*/ 6123771 w 6152161"/>
                <a:gd name="connsiteY58" fmla="*/ 92710 h 1706880"/>
                <a:gd name="connsiteX59" fmla="*/ 6131391 w 6152161"/>
                <a:gd name="connsiteY59" fmla="*/ 1662430 h 1706880"/>
                <a:gd name="connsiteX60" fmla="*/ 35391 w 6152161"/>
                <a:gd name="connsiteY60" fmla="*/ 1662430 h 1706880"/>
                <a:gd name="connsiteX0" fmla="*/ 35391 w 6146496"/>
                <a:gd name="connsiteY0" fmla="*/ 1662430 h 1706880"/>
                <a:gd name="connsiteX1" fmla="*/ 12531 w 6146496"/>
                <a:gd name="connsiteY1" fmla="*/ 572770 h 1706880"/>
                <a:gd name="connsiteX2" fmla="*/ 302091 w 6146496"/>
                <a:gd name="connsiteY2" fmla="*/ 763270 h 1706880"/>
                <a:gd name="connsiteX3" fmla="*/ 462111 w 6146496"/>
                <a:gd name="connsiteY3" fmla="*/ 748030 h 1706880"/>
                <a:gd name="connsiteX4" fmla="*/ 713571 w 6146496"/>
                <a:gd name="connsiteY4" fmla="*/ 580390 h 1706880"/>
                <a:gd name="connsiteX5" fmla="*/ 1010751 w 6146496"/>
                <a:gd name="connsiteY5" fmla="*/ 519430 h 1706880"/>
                <a:gd name="connsiteX6" fmla="*/ 1414611 w 6146496"/>
                <a:gd name="connsiteY6" fmla="*/ 504190 h 1706880"/>
                <a:gd name="connsiteX7" fmla="*/ 1666071 w 6146496"/>
                <a:gd name="connsiteY7" fmla="*/ 557530 h 1706880"/>
                <a:gd name="connsiteX8" fmla="*/ 1765131 w 6146496"/>
                <a:gd name="connsiteY8" fmla="*/ 519430 h 1706880"/>
                <a:gd name="connsiteX9" fmla="*/ 1978491 w 6146496"/>
                <a:gd name="connsiteY9" fmla="*/ 519430 h 1706880"/>
                <a:gd name="connsiteX10" fmla="*/ 2168991 w 6146496"/>
                <a:gd name="connsiteY10" fmla="*/ 542290 h 1706880"/>
                <a:gd name="connsiteX11" fmla="*/ 2290911 w 6146496"/>
                <a:gd name="connsiteY11" fmla="*/ 626110 h 1706880"/>
                <a:gd name="connsiteX12" fmla="*/ 2428071 w 6146496"/>
                <a:gd name="connsiteY12" fmla="*/ 656590 h 1706880"/>
                <a:gd name="connsiteX13" fmla="*/ 2519511 w 6146496"/>
                <a:gd name="connsiteY13" fmla="*/ 763270 h 1706880"/>
                <a:gd name="connsiteX14" fmla="*/ 2618571 w 6146496"/>
                <a:gd name="connsiteY14" fmla="*/ 770890 h 1706880"/>
                <a:gd name="connsiteX15" fmla="*/ 2633811 w 6146496"/>
                <a:gd name="connsiteY15" fmla="*/ 839470 h 1706880"/>
                <a:gd name="connsiteX16" fmla="*/ 2626191 w 6146496"/>
                <a:gd name="connsiteY16" fmla="*/ 946150 h 1706880"/>
                <a:gd name="connsiteX17" fmla="*/ 2710011 w 6146496"/>
                <a:gd name="connsiteY17" fmla="*/ 938530 h 1706880"/>
                <a:gd name="connsiteX18" fmla="*/ 2725251 w 6146496"/>
                <a:gd name="connsiteY18" fmla="*/ 991870 h 1706880"/>
                <a:gd name="connsiteX19" fmla="*/ 2839551 w 6146496"/>
                <a:gd name="connsiteY19" fmla="*/ 877570 h 1706880"/>
                <a:gd name="connsiteX20" fmla="*/ 3060531 w 6146496"/>
                <a:gd name="connsiteY20" fmla="*/ 877570 h 1706880"/>
                <a:gd name="connsiteX21" fmla="*/ 3098631 w 6146496"/>
                <a:gd name="connsiteY21" fmla="*/ 1037590 h 1706880"/>
                <a:gd name="connsiteX22" fmla="*/ 3167211 w 6146496"/>
                <a:gd name="connsiteY22" fmla="*/ 1022350 h 1706880"/>
                <a:gd name="connsiteX23" fmla="*/ 3372951 w 6146496"/>
                <a:gd name="connsiteY23" fmla="*/ 1098550 h 1706880"/>
                <a:gd name="connsiteX24" fmla="*/ 3563451 w 6146496"/>
                <a:gd name="connsiteY24" fmla="*/ 1205230 h 1706880"/>
                <a:gd name="connsiteX25" fmla="*/ 3609171 w 6146496"/>
                <a:gd name="connsiteY25" fmla="*/ 1395730 h 1706880"/>
                <a:gd name="connsiteX26" fmla="*/ 3731091 w 6146496"/>
                <a:gd name="connsiteY26" fmla="*/ 1456690 h 1706880"/>
                <a:gd name="connsiteX27" fmla="*/ 3891111 w 6146496"/>
                <a:gd name="connsiteY27" fmla="*/ 1464310 h 1706880"/>
                <a:gd name="connsiteX28" fmla="*/ 3952071 w 6146496"/>
                <a:gd name="connsiteY28" fmla="*/ 1593850 h 1706880"/>
                <a:gd name="connsiteX29" fmla="*/ 4043511 w 6146496"/>
                <a:gd name="connsiteY29" fmla="*/ 1548130 h 1706880"/>
                <a:gd name="connsiteX30" fmla="*/ 4020651 w 6146496"/>
                <a:gd name="connsiteY30" fmla="*/ 1289050 h 1706880"/>
                <a:gd name="connsiteX31" fmla="*/ 3967311 w 6146496"/>
                <a:gd name="connsiteY31" fmla="*/ 1083310 h 1706880"/>
                <a:gd name="connsiteX32" fmla="*/ 4058751 w 6146496"/>
                <a:gd name="connsiteY32" fmla="*/ 854710 h 1706880"/>
                <a:gd name="connsiteX33" fmla="*/ 4203531 w 6146496"/>
                <a:gd name="connsiteY33" fmla="*/ 709930 h 1706880"/>
                <a:gd name="connsiteX34" fmla="*/ 4386411 w 6146496"/>
                <a:gd name="connsiteY34" fmla="*/ 626110 h 1706880"/>
                <a:gd name="connsiteX35" fmla="*/ 4477851 w 6146496"/>
                <a:gd name="connsiteY35" fmla="*/ 572770 h 1706880"/>
                <a:gd name="connsiteX36" fmla="*/ 4363551 w 6146496"/>
                <a:gd name="connsiteY36" fmla="*/ 527050 h 1706880"/>
                <a:gd name="connsiteX37" fmla="*/ 4173051 w 6146496"/>
                <a:gd name="connsiteY37" fmla="*/ 534670 h 1706880"/>
                <a:gd name="connsiteX38" fmla="*/ 4157811 w 6146496"/>
                <a:gd name="connsiteY38" fmla="*/ 458470 h 1706880"/>
                <a:gd name="connsiteX39" fmla="*/ 3974931 w 6146496"/>
                <a:gd name="connsiteY39" fmla="*/ 466090 h 1706880"/>
                <a:gd name="connsiteX40" fmla="*/ 3853011 w 6146496"/>
                <a:gd name="connsiteY40" fmla="*/ 488950 h 1706880"/>
                <a:gd name="connsiteX41" fmla="*/ 3822531 w 6146496"/>
                <a:gd name="connsiteY41" fmla="*/ 412750 h 1706880"/>
                <a:gd name="connsiteX42" fmla="*/ 3929211 w 6146496"/>
                <a:gd name="connsiteY42" fmla="*/ 336550 h 1706880"/>
                <a:gd name="connsiteX43" fmla="*/ 4142571 w 6146496"/>
                <a:gd name="connsiteY43" fmla="*/ 306070 h 1706880"/>
                <a:gd name="connsiteX44" fmla="*/ 4218771 w 6146496"/>
                <a:gd name="connsiteY44" fmla="*/ 260350 h 1706880"/>
                <a:gd name="connsiteX45" fmla="*/ 4249251 w 6146496"/>
                <a:gd name="connsiteY45" fmla="*/ 168910 h 1706880"/>
                <a:gd name="connsiteX46" fmla="*/ 4317831 w 6146496"/>
                <a:gd name="connsiteY46" fmla="*/ 222250 h 1706880"/>
                <a:gd name="connsiteX47" fmla="*/ 4576911 w 6146496"/>
                <a:gd name="connsiteY47" fmla="*/ 123190 h 1706880"/>
                <a:gd name="connsiteX48" fmla="*/ 4660731 w 6146496"/>
                <a:gd name="connsiteY48" fmla="*/ 92710 h 1706880"/>
                <a:gd name="connsiteX49" fmla="*/ 4805511 w 6146496"/>
                <a:gd name="connsiteY49" fmla="*/ 115570 h 1706880"/>
                <a:gd name="connsiteX50" fmla="*/ 5003631 w 6146496"/>
                <a:gd name="connsiteY50" fmla="*/ 16510 h 1706880"/>
                <a:gd name="connsiteX51" fmla="*/ 5064591 w 6146496"/>
                <a:gd name="connsiteY51" fmla="*/ 16510 h 1706880"/>
                <a:gd name="connsiteX52" fmla="*/ 5156031 w 6146496"/>
                <a:gd name="connsiteY52" fmla="*/ 77470 h 1706880"/>
                <a:gd name="connsiteX53" fmla="*/ 5224611 w 6146496"/>
                <a:gd name="connsiteY53" fmla="*/ 39370 h 1706880"/>
                <a:gd name="connsiteX54" fmla="*/ 5445591 w 6146496"/>
                <a:gd name="connsiteY54" fmla="*/ 69850 h 1706880"/>
                <a:gd name="connsiteX55" fmla="*/ 5559891 w 6146496"/>
                <a:gd name="connsiteY55" fmla="*/ 92710 h 1706880"/>
                <a:gd name="connsiteX56" fmla="*/ 5643711 w 6146496"/>
                <a:gd name="connsiteY56" fmla="*/ 184150 h 1706880"/>
                <a:gd name="connsiteX57" fmla="*/ 5811351 w 6146496"/>
                <a:gd name="connsiteY57" fmla="*/ 107950 h 1706880"/>
                <a:gd name="connsiteX58" fmla="*/ 6123771 w 6146496"/>
                <a:gd name="connsiteY58" fmla="*/ 92710 h 1706880"/>
                <a:gd name="connsiteX59" fmla="*/ 6131391 w 6146496"/>
                <a:gd name="connsiteY59" fmla="*/ 1662430 h 1706880"/>
                <a:gd name="connsiteX60" fmla="*/ 35391 w 6146496"/>
                <a:gd name="connsiteY60" fmla="*/ 1662430 h 170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146496" h="1706880">
                  <a:moveTo>
                    <a:pt x="35391" y="1662430"/>
                  </a:moveTo>
                  <a:cubicBezTo>
                    <a:pt x="77936" y="1706880"/>
                    <a:pt x="0" y="766462"/>
                    <a:pt x="12531" y="572770"/>
                  </a:cubicBezTo>
                  <a:cubicBezTo>
                    <a:pt x="124864" y="703434"/>
                    <a:pt x="227161" y="734060"/>
                    <a:pt x="302091" y="763270"/>
                  </a:cubicBezTo>
                  <a:cubicBezTo>
                    <a:pt x="377021" y="792480"/>
                    <a:pt x="393531" y="778510"/>
                    <a:pt x="462111" y="748030"/>
                  </a:cubicBezTo>
                  <a:cubicBezTo>
                    <a:pt x="530691" y="717550"/>
                    <a:pt x="622131" y="618490"/>
                    <a:pt x="713571" y="580390"/>
                  </a:cubicBezTo>
                  <a:cubicBezTo>
                    <a:pt x="805011" y="542290"/>
                    <a:pt x="893911" y="532130"/>
                    <a:pt x="1010751" y="519430"/>
                  </a:cubicBezTo>
                  <a:cubicBezTo>
                    <a:pt x="1127591" y="506730"/>
                    <a:pt x="1305391" y="497840"/>
                    <a:pt x="1414611" y="504190"/>
                  </a:cubicBezTo>
                  <a:cubicBezTo>
                    <a:pt x="1523831" y="510540"/>
                    <a:pt x="1607651" y="554990"/>
                    <a:pt x="1666071" y="557530"/>
                  </a:cubicBezTo>
                  <a:cubicBezTo>
                    <a:pt x="1724491" y="560070"/>
                    <a:pt x="1713061" y="525780"/>
                    <a:pt x="1765131" y="519430"/>
                  </a:cubicBezTo>
                  <a:cubicBezTo>
                    <a:pt x="1817201" y="513080"/>
                    <a:pt x="1911181" y="515620"/>
                    <a:pt x="1978491" y="519430"/>
                  </a:cubicBezTo>
                  <a:cubicBezTo>
                    <a:pt x="2045801" y="523240"/>
                    <a:pt x="2116921" y="524510"/>
                    <a:pt x="2168991" y="542290"/>
                  </a:cubicBezTo>
                  <a:cubicBezTo>
                    <a:pt x="2221061" y="560070"/>
                    <a:pt x="2247731" y="607060"/>
                    <a:pt x="2290911" y="626110"/>
                  </a:cubicBezTo>
                  <a:cubicBezTo>
                    <a:pt x="2334091" y="645160"/>
                    <a:pt x="2389971" y="633730"/>
                    <a:pt x="2428071" y="656590"/>
                  </a:cubicBezTo>
                  <a:cubicBezTo>
                    <a:pt x="2466171" y="679450"/>
                    <a:pt x="2487761" y="744220"/>
                    <a:pt x="2519511" y="763270"/>
                  </a:cubicBezTo>
                  <a:cubicBezTo>
                    <a:pt x="2551261" y="782320"/>
                    <a:pt x="2599521" y="758190"/>
                    <a:pt x="2618571" y="770890"/>
                  </a:cubicBezTo>
                  <a:cubicBezTo>
                    <a:pt x="2637621" y="783590"/>
                    <a:pt x="2632541" y="810260"/>
                    <a:pt x="2633811" y="839470"/>
                  </a:cubicBezTo>
                  <a:cubicBezTo>
                    <a:pt x="2635081" y="868680"/>
                    <a:pt x="2613491" y="929640"/>
                    <a:pt x="2626191" y="946150"/>
                  </a:cubicBezTo>
                  <a:cubicBezTo>
                    <a:pt x="2638891" y="962660"/>
                    <a:pt x="2693501" y="930910"/>
                    <a:pt x="2710011" y="938530"/>
                  </a:cubicBezTo>
                  <a:cubicBezTo>
                    <a:pt x="2726521" y="946150"/>
                    <a:pt x="2703661" y="1002030"/>
                    <a:pt x="2725251" y="991870"/>
                  </a:cubicBezTo>
                  <a:cubicBezTo>
                    <a:pt x="2746841" y="981710"/>
                    <a:pt x="2783671" y="896620"/>
                    <a:pt x="2839551" y="877570"/>
                  </a:cubicBezTo>
                  <a:cubicBezTo>
                    <a:pt x="2895431" y="858520"/>
                    <a:pt x="3017351" y="850900"/>
                    <a:pt x="3060531" y="877570"/>
                  </a:cubicBezTo>
                  <a:cubicBezTo>
                    <a:pt x="3103711" y="904240"/>
                    <a:pt x="3080851" y="1013460"/>
                    <a:pt x="3098631" y="1037590"/>
                  </a:cubicBezTo>
                  <a:cubicBezTo>
                    <a:pt x="3116411" y="1061720"/>
                    <a:pt x="3121491" y="1012190"/>
                    <a:pt x="3167211" y="1022350"/>
                  </a:cubicBezTo>
                  <a:cubicBezTo>
                    <a:pt x="3212931" y="1032510"/>
                    <a:pt x="3306911" y="1068070"/>
                    <a:pt x="3372951" y="1098550"/>
                  </a:cubicBezTo>
                  <a:cubicBezTo>
                    <a:pt x="3438991" y="1129030"/>
                    <a:pt x="3524081" y="1155700"/>
                    <a:pt x="3563451" y="1205230"/>
                  </a:cubicBezTo>
                  <a:cubicBezTo>
                    <a:pt x="3602821" y="1254760"/>
                    <a:pt x="3581231" y="1353820"/>
                    <a:pt x="3609171" y="1395730"/>
                  </a:cubicBezTo>
                  <a:cubicBezTo>
                    <a:pt x="3637111" y="1437640"/>
                    <a:pt x="3684101" y="1445260"/>
                    <a:pt x="3731091" y="1456690"/>
                  </a:cubicBezTo>
                  <a:cubicBezTo>
                    <a:pt x="3778081" y="1468120"/>
                    <a:pt x="3854281" y="1441450"/>
                    <a:pt x="3891111" y="1464310"/>
                  </a:cubicBezTo>
                  <a:cubicBezTo>
                    <a:pt x="3927941" y="1487170"/>
                    <a:pt x="3926671" y="1579880"/>
                    <a:pt x="3952071" y="1593850"/>
                  </a:cubicBezTo>
                  <a:cubicBezTo>
                    <a:pt x="3977471" y="1607820"/>
                    <a:pt x="4032081" y="1598930"/>
                    <a:pt x="4043511" y="1548130"/>
                  </a:cubicBezTo>
                  <a:cubicBezTo>
                    <a:pt x="4054941" y="1497330"/>
                    <a:pt x="4033351" y="1366520"/>
                    <a:pt x="4020651" y="1289050"/>
                  </a:cubicBezTo>
                  <a:cubicBezTo>
                    <a:pt x="4007951" y="1211580"/>
                    <a:pt x="3960961" y="1155700"/>
                    <a:pt x="3967311" y="1083310"/>
                  </a:cubicBezTo>
                  <a:cubicBezTo>
                    <a:pt x="3973661" y="1010920"/>
                    <a:pt x="4019381" y="916940"/>
                    <a:pt x="4058751" y="854710"/>
                  </a:cubicBezTo>
                  <a:cubicBezTo>
                    <a:pt x="4098121" y="792480"/>
                    <a:pt x="4148921" y="748030"/>
                    <a:pt x="4203531" y="709930"/>
                  </a:cubicBezTo>
                  <a:cubicBezTo>
                    <a:pt x="4258141" y="671830"/>
                    <a:pt x="4340691" y="648970"/>
                    <a:pt x="4386411" y="626110"/>
                  </a:cubicBezTo>
                  <a:cubicBezTo>
                    <a:pt x="4432131" y="603250"/>
                    <a:pt x="4481661" y="589280"/>
                    <a:pt x="4477851" y="572770"/>
                  </a:cubicBezTo>
                  <a:cubicBezTo>
                    <a:pt x="4474041" y="556260"/>
                    <a:pt x="4414351" y="533400"/>
                    <a:pt x="4363551" y="527050"/>
                  </a:cubicBezTo>
                  <a:cubicBezTo>
                    <a:pt x="4312751" y="520700"/>
                    <a:pt x="4207341" y="546100"/>
                    <a:pt x="4173051" y="534670"/>
                  </a:cubicBezTo>
                  <a:cubicBezTo>
                    <a:pt x="4138761" y="523240"/>
                    <a:pt x="4190831" y="469900"/>
                    <a:pt x="4157811" y="458470"/>
                  </a:cubicBezTo>
                  <a:cubicBezTo>
                    <a:pt x="4124791" y="447040"/>
                    <a:pt x="4025731" y="461010"/>
                    <a:pt x="3974931" y="466090"/>
                  </a:cubicBezTo>
                  <a:cubicBezTo>
                    <a:pt x="3924131" y="471170"/>
                    <a:pt x="3878411" y="497840"/>
                    <a:pt x="3853011" y="488950"/>
                  </a:cubicBezTo>
                  <a:cubicBezTo>
                    <a:pt x="3827611" y="480060"/>
                    <a:pt x="3809831" y="438150"/>
                    <a:pt x="3822531" y="412750"/>
                  </a:cubicBezTo>
                  <a:cubicBezTo>
                    <a:pt x="3835231" y="387350"/>
                    <a:pt x="3875871" y="354330"/>
                    <a:pt x="3929211" y="336550"/>
                  </a:cubicBezTo>
                  <a:cubicBezTo>
                    <a:pt x="3982551" y="318770"/>
                    <a:pt x="4094311" y="318770"/>
                    <a:pt x="4142571" y="306070"/>
                  </a:cubicBezTo>
                  <a:cubicBezTo>
                    <a:pt x="4190831" y="293370"/>
                    <a:pt x="4200991" y="283210"/>
                    <a:pt x="4218771" y="260350"/>
                  </a:cubicBezTo>
                  <a:cubicBezTo>
                    <a:pt x="4236551" y="237490"/>
                    <a:pt x="4232741" y="175260"/>
                    <a:pt x="4249251" y="168910"/>
                  </a:cubicBezTo>
                  <a:cubicBezTo>
                    <a:pt x="4265761" y="162560"/>
                    <a:pt x="4263221" y="229870"/>
                    <a:pt x="4317831" y="222250"/>
                  </a:cubicBezTo>
                  <a:cubicBezTo>
                    <a:pt x="4372441" y="214630"/>
                    <a:pt x="4519761" y="144780"/>
                    <a:pt x="4576911" y="123190"/>
                  </a:cubicBezTo>
                  <a:cubicBezTo>
                    <a:pt x="4634061" y="101600"/>
                    <a:pt x="4622631" y="93980"/>
                    <a:pt x="4660731" y="92710"/>
                  </a:cubicBezTo>
                  <a:cubicBezTo>
                    <a:pt x="4698831" y="91440"/>
                    <a:pt x="4748361" y="128270"/>
                    <a:pt x="4805511" y="115570"/>
                  </a:cubicBezTo>
                  <a:cubicBezTo>
                    <a:pt x="4862661" y="102870"/>
                    <a:pt x="4960451" y="33020"/>
                    <a:pt x="5003631" y="16510"/>
                  </a:cubicBezTo>
                  <a:cubicBezTo>
                    <a:pt x="5046811" y="0"/>
                    <a:pt x="5039191" y="6350"/>
                    <a:pt x="5064591" y="16510"/>
                  </a:cubicBezTo>
                  <a:cubicBezTo>
                    <a:pt x="5089991" y="26670"/>
                    <a:pt x="5129361" y="73660"/>
                    <a:pt x="5156031" y="77470"/>
                  </a:cubicBezTo>
                  <a:cubicBezTo>
                    <a:pt x="5182701" y="81280"/>
                    <a:pt x="5176351" y="40640"/>
                    <a:pt x="5224611" y="39370"/>
                  </a:cubicBezTo>
                  <a:cubicBezTo>
                    <a:pt x="5272871" y="38100"/>
                    <a:pt x="5389711" y="60960"/>
                    <a:pt x="5445591" y="69850"/>
                  </a:cubicBezTo>
                  <a:cubicBezTo>
                    <a:pt x="5501471" y="78740"/>
                    <a:pt x="5526871" y="73660"/>
                    <a:pt x="5559891" y="92710"/>
                  </a:cubicBezTo>
                  <a:cubicBezTo>
                    <a:pt x="5592911" y="111760"/>
                    <a:pt x="5601801" y="181610"/>
                    <a:pt x="5643711" y="184150"/>
                  </a:cubicBezTo>
                  <a:cubicBezTo>
                    <a:pt x="5685621" y="186690"/>
                    <a:pt x="5731341" y="123190"/>
                    <a:pt x="5811351" y="107950"/>
                  </a:cubicBezTo>
                  <a:cubicBezTo>
                    <a:pt x="5891361" y="92710"/>
                    <a:pt x="5943656" y="32559"/>
                    <a:pt x="6123771" y="92710"/>
                  </a:cubicBezTo>
                  <a:cubicBezTo>
                    <a:pt x="6122490" y="598597"/>
                    <a:pt x="6146496" y="1446272"/>
                    <a:pt x="6131391" y="1662430"/>
                  </a:cubicBezTo>
                  <a:lnTo>
                    <a:pt x="35391" y="1662430"/>
                  </a:lnTo>
                  <a:close/>
                </a:path>
              </a:pathLst>
            </a:custGeom>
            <a:solidFill>
              <a:schemeClr val="accent1">
                <a:lumMod val="40000"/>
                <a:lumOff val="60000"/>
              </a:schemeClr>
            </a:solidFill>
            <a:ln w="38100">
              <a:no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1524000" y="4800600"/>
              <a:ext cx="6096000" cy="1607820"/>
            </a:xfrm>
            <a:custGeom>
              <a:avLst/>
              <a:gdLst>
                <a:gd name="connsiteX0" fmla="*/ 0 w 6096000"/>
                <a:gd name="connsiteY0" fmla="*/ 519430 h 1607820"/>
                <a:gd name="connsiteX1" fmla="*/ 129540 w 6096000"/>
                <a:gd name="connsiteY1" fmla="*/ 648970 h 1607820"/>
                <a:gd name="connsiteX2" fmla="*/ 266700 w 6096000"/>
                <a:gd name="connsiteY2" fmla="*/ 763270 h 1607820"/>
                <a:gd name="connsiteX3" fmla="*/ 426720 w 6096000"/>
                <a:gd name="connsiteY3" fmla="*/ 748030 h 1607820"/>
                <a:gd name="connsiteX4" fmla="*/ 678180 w 6096000"/>
                <a:gd name="connsiteY4" fmla="*/ 580390 h 1607820"/>
                <a:gd name="connsiteX5" fmla="*/ 975360 w 6096000"/>
                <a:gd name="connsiteY5" fmla="*/ 519430 h 1607820"/>
                <a:gd name="connsiteX6" fmla="*/ 1379220 w 6096000"/>
                <a:gd name="connsiteY6" fmla="*/ 504190 h 1607820"/>
                <a:gd name="connsiteX7" fmla="*/ 1630680 w 6096000"/>
                <a:gd name="connsiteY7" fmla="*/ 557530 h 1607820"/>
                <a:gd name="connsiteX8" fmla="*/ 1729740 w 6096000"/>
                <a:gd name="connsiteY8" fmla="*/ 519430 h 1607820"/>
                <a:gd name="connsiteX9" fmla="*/ 1943100 w 6096000"/>
                <a:gd name="connsiteY9" fmla="*/ 519430 h 1607820"/>
                <a:gd name="connsiteX10" fmla="*/ 2133600 w 6096000"/>
                <a:gd name="connsiteY10" fmla="*/ 542290 h 1607820"/>
                <a:gd name="connsiteX11" fmla="*/ 2255520 w 6096000"/>
                <a:gd name="connsiteY11" fmla="*/ 626110 h 1607820"/>
                <a:gd name="connsiteX12" fmla="*/ 2392680 w 6096000"/>
                <a:gd name="connsiteY12" fmla="*/ 656590 h 1607820"/>
                <a:gd name="connsiteX13" fmla="*/ 2484120 w 6096000"/>
                <a:gd name="connsiteY13" fmla="*/ 763270 h 1607820"/>
                <a:gd name="connsiteX14" fmla="*/ 2583180 w 6096000"/>
                <a:gd name="connsiteY14" fmla="*/ 770890 h 1607820"/>
                <a:gd name="connsiteX15" fmla="*/ 2598420 w 6096000"/>
                <a:gd name="connsiteY15" fmla="*/ 839470 h 1607820"/>
                <a:gd name="connsiteX16" fmla="*/ 2590800 w 6096000"/>
                <a:gd name="connsiteY16" fmla="*/ 946150 h 1607820"/>
                <a:gd name="connsiteX17" fmla="*/ 2674620 w 6096000"/>
                <a:gd name="connsiteY17" fmla="*/ 938530 h 1607820"/>
                <a:gd name="connsiteX18" fmla="*/ 2689860 w 6096000"/>
                <a:gd name="connsiteY18" fmla="*/ 991870 h 1607820"/>
                <a:gd name="connsiteX19" fmla="*/ 2804160 w 6096000"/>
                <a:gd name="connsiteY19" fmla="*/ 877570 h 1607820"/>
                <a:gd name="connsiteX20" fmla="*/ 3025140 w 6096000"/>
                <a:gd name="connsiteY20" fmla="*/ 877570 h 1607820"/>
                <a:gd name="connsiteX21" fmla="*/ 3063240 w 6096000"/>
                <a:gd name="connsiteY21" fmla="*/ 1037590 h 1607820"/>
                <a:gd name="connsiteX22" fmla="*/ 3131820 w 6096000"/>
                <a:gd name="connsiteY22" fmla="*/ 1022350 h 1607820"/>
                <a:gd name="connsiteX23" fmla="*/ 3337560 w 6096000"/>
                <a:gd name="connsiteY23" fmla="*/ 1098550 h 1607820"/>
                <a:gd name="connsiteX24" fmla="*/ 3528060 w 6096000"/>
                <a:gd name="connsiteY24" fmla="*/ 1205230 h 1607820"/>
                <a:gd name="connsiteX25" fmla="*/ 3573780 w 6096000"/>
                <a:gd name="connsiteY25" fmla="*/ 1395730 h 1607820"/>
                <a:gd name="connsiteX26" fmla="*/ 3695700 w 6096000"/>
                <a:gd name="connsiteY26" fmla="*/ 1456690 h 1607820"/>
                <a:gd name="connsiteX27" fmla="*/ 3855720 w 6096000"/>
                <a:gd name="connsiteY27" fmla="*/ 1464310 h 1607820"/>
                <a:gd name="connsiteX28" fmla="*/ 3916680 w 6096000"/>
                <a:gd name="connsiteY28" fmla="*/ 1593850 h 1607820"/>
                <a:gd name="connsiteX29" fmla="*/ 4008120 w 6096000"/>
                <a:gd name="connsiteY29" fmla="*/ 1548130 h 1607820"/>
                <a:gd name="connsiteX30" fmla="*/ 3985260 w 6096000"/>
                <a:gd name="connsiteY30" fmla="*/ 1289050 h 1607820"/>
                <a:gd name="connsiteX31" fmla="*/ 3931920 w 6096000"/>
                <a:gd name="connsiteY31" fmla="*/ 1083310 h 1607820"/>
                <a:gd name="connsiteX32" fmla="*/ 4023360 w 6096000"/>
                <a:gd name="connsiteY32" fmla="*/ 854710 h 1607820"/>
                <a:gd name="connsiteX33" fmla="*/ 4168140 w 6096000"/>
                <a:gd name="connsiteY33" fmla="*/ 709930 h 1607820"/>
                <a:gd name="connsiteX34" fmla="*/ 4351020 w 6096000"/>
                <a:gd name="connsiteY34" fmla="*/ 626110 h 1607820"/>
                <a:gd name="connsiteX35" fmla="*/ 4442460 w 6096000"/>
                <a:gd name="connsiteY35" fmla="*/ 572770 h 1607820"/>
                <a:gd name="connsiteX36" fmla="*/ 4328160 w 6096000"/>
                <a:gd name="connsiteY36" fmla="*/ 527050 h 1607820"/>
                <a:gd name="connsiteX37" fmla="*/ 4137660 w 6096000"/>
                <a:gd name="connsiteY37" fmla="*/ 534670 h 1607820"/>
                <a:gd name="connsiteX38" fmla="*/ 4122420 w 6096000"/>
                <a:gd name="connsiteY38" fmla="*/ 458470 h 1607820"/>
                <a:gd name="connsiteX39" fmla="*/ 3939540 w 6096000"/>
                <a:gd name="connsiteY39" fmla="*/ 466090 h 1607820"/>
                <a:gd name="connsiteX40" fmla="*/ 3817620 w 6096000"/>
                <a:gd name="connsiteY40" fmla="*/ 488950 h 1607820"/>
                <a:gd name="connsiteX41" fmla="*/ 3787140 w 6096000"/>
                <a:gd name="connsiteY41" fmla="*/ 412750 h 1607820"/>
                <a:gd name="connsiteX42" fmla="*/ 3893820 w 6096000"/>
                <a:gd name="connsiteY42" fmla="*/ 336550 h 1607820"/>
                <a:gd name="connsiteX43" fmla="*/ 4107180 w 6096000"/>
                <a:gd name="connsiteY43" fmla="*/ 306070 h 1607820"/>
                <a:gd name="connsiteX44" fmla="*/ 4183380 w 6096000"/>
                <a:gd name="connsiteY44" fmla="*/ 260350 h 1607820"/>
                <a:gd name="connsiteX45" fmla="*/ 4213860 w 6096000"/>
                <a:gd name="connsiteY45" fmla="*/ 168910 h 1607820"/>
                <a:gd name="connsiteX46" fmla="*/ 4282440 w 6096000"/>
                <a:gd name="connsiteY46" fmla="*/ 222250 h 1607820"/>
                <a:gd name="connsiteX47" fmla="*/ 4541520 w 6096000"/>
                <a:gd name="connsiteY47" fmla="*/ 123190 h 1607820"/>
                <a:gd name="connsiteX48" fmla="*/ 4625340 w 6096000"/>
                <a:gd name="connsiteY48" fmla="*/ 92710 h 1607820"/>
                <a:gd name="connsiteX49" fmla="*/ 4770120 w 6096000"/>
                <a:gd name="connsiteY49" fmla="*/ 115570 h 1607820"/>
                <a:gd name="connsiteX50" fmla="*/ 4968240 w 6096000"/>
                <a:gd name="connsiteY50" fmla="*/ 16510 h 1607820"/>
                <a:gd name="connsiteX51" fmla="*/ 5029200 w 6096000"/>
                <a:gd name="connsiteY51" fmla="*/ 16510 h 1607820"/>
                <a:gd name="connsiteX52" fmla="*/ 5120640 w 6096000"/>
                <a:gd name="connsiteY52" fmla="*/ 77470 h 1607820"/>
                <a:gd name="connsiteX53" fmla="*/ 5189220 w 6096000"/>
                <a:gd name="connsiteY53" fmla="*/ 39370 h 1607820"/>
                <a:gd name="connsiteX54" fmla="*/ 5410200 w 6096000"/>
                <a:gd name="connsiteY54" fmla="*/ 69850 h 1607820"/>
                <a:gd name="connsiteX55" fmla="*/ 5524500 w 6096000"/>
                <a:gd name="connsiteY55" fmla="*/ 92710 h 1607820"/>
                <a:gd name="connsiteX56" fmla="*/ 5608320 w 6096000"/>
                <a:gd name="connsiteY56" fmla="*/ 184150 h 1607820"/>
                <a:gd name="connsiteX57" fmla="*/ 5775960 w 6096000"/>
                <a:gd name="connsiteY57" fmla="*/ 107950 h 1607820"/>
                <a:gd name="connsiteX58" fmla="*/ 5859780 w 6096000"/>
                <a:gd name="connsiteY58" fmla="*/ 16510 h 1607820"/>
                <a:gd name="connsiteX59" fmla="*/ 6096000 w 6096000"/>
                <a:gd name="connsiteY59" fmla="*/ 62230 h 160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96000" h="1607820">
                  <a:moveTo>
                    <a:pt x="0" y="519430"/>
                  </a:moveTo>
                  <a:cubicBezTo>
                    <a:pt x="42545" y="563880"/>
                    <a:pt x="85090" y="608330"/>
                    <a:pt x="129540" y="648970"/>
                  </a:cubicBezTo>
                  <a:cubicBezTo>
                    <a:pt x="173990" y="689610"/>
                    <a:pt x="217170" y="746760"/>
                    <a:pt x="266700" y="763270"/>
                  </a:cubicBezTo>
                  <a:cubicBezTo>
                    <a:pt x="316230" y="779780"/>
                    <a:pt x="358140" y="778510"/>
                    <a:pt x="426720" y="748030"/>
                  </a:cubicBezTo>
                  <a:cubicBezTo>
                    <a:pt x="495300" y="717550"/>
                    <a:pt x="586740" y="618490"/>
                    <a:pt x="678180" y="580390"/>
                  </a:cubicBezTo>
                  <a:cubicBezTo>
                    <a:pt x="769620" y="542290"/>
                    <a:pt x="858520" y="532130"/>
                    <a:pt x="975360" y="519430"/>
                  </a:cubicBezTo>
                  <a:cubicBezTo>
                    <a:pt x="1092200" y="506730"/>
                    <a:pt x="1270000" y="497840"/>
                    <a:pt x="1379220" y="504190"/>
                  </a:cubicBezTo>
                  <a:cubicBezTo>
                    <a:pt x="1488440" y="510540"/>
                    <a:pt x="1572260" y="554990"/>
                    <a:pt x="1630680" y="557530"/>
                  </a:cubicBezTo>
                  <a:cubicBezTo>
                    <a:pt x="1689100" y="560070"/>
                    <a:pt x="1677670" y="525780"/>
                    <a:pt x="1729740" y="519430"/>
                  </a:cubicBezTo>
                  <a:cubicBezTo>
                    <a:pt x="1781810" y="513080"/>
                    <a:pt x="1875790" y="515620"/>
                    <a:pt x="1943100" y="519430"/>
                  </a:cubicBezTo>
                  <a:cubicBezTo>
                    <a:pt x="2010410" y="523240"/>
                    <a:pt x="2081530" y="524510"/>
                    <a:pt x="2133600" y="542290"/>
                  </a:cubicBezTo>
                  <a:cubicBezTo>
                    <a:pt x="2185670" y="560070"/>
                    <a:pt x="2212340" y="607060"/>
                    <a:pt x="2255520" y="626110"/>
                  </a:cubicBezTo>
                  <a:cubicBezTo>
                    <a:pt x="2298700" y="645160"/>
                    <a:pt x="2354580" y="633730"/>
                    <a:pt x="2392680" y="656590"/>
                  </a:cubicBezTo>
                  <a:cubicBezTo>
                    <a:pt x="2430780" y="679450"/>
                    <a:pt x="2452370" y="744220"/>
                    <a:pt x="2484120" y="763270"/>
                  </a:cubicBezTo>
                  <a:cubicBezTo>
                    <a:pt x="2515870" y="782320"/>
                    <a:pt x="2564130" y="758190"/>
                    <a:pt x="2583180" y="770890"/>
                  </a:cubicBezTo>
                  <a:cubicBezTo>
                    <a:pt x="2602230" y="783590"/>
                    <a:pt x="2597150" y="810260"/>
                    <a:pt x="2598420" y="839470"/>
                  </a:cubicBezTo>
                  <a:cubicBezTo>
                    <a:pt x="2599690" y="868680"/>
                    <a:pt x="2578100" y="929640"/>
                    <a:pt x="2590800" y="946150"/>
                  </a:cubicBezTo>
                  <a:cubicBezTo>
                    <a:pt x="2603500" y="962660"/>
                    <a:pt x="2658110" y="930910"/>
                    <a:pt x="2674620" y="938530"/>
                  </a:cubicBezTo>
                  <a:cubicBezTo>
                    <a:pt x="2691130" y="946150"/>
                    <a:pt x="2668270" y="1002030"/>
                    <a:pt x="2689860" y="991870"/>
                  </a:cubicBezTo>
                  <a:cubicBezTo>
                    <a:pt x="2711450" y="981710"/>
                    <a:pt x="2748280" y="896620"/>
                    <a:pt x="2804160" y="877570"/>
                  </a:cubicBezTo>
                  <a:cubicBezTo>
                    <a:pt x="2860040" y="858520"/>
                    <a:pt x="2981960" y="850900"/>
                    <a:pt x="3025140" y="877570"/>
                  </a:cubicBezTo>
                  <a:cubicBezTo>
                    <a:pt x="3068320" y="904240"/>
                    <a:pt x="3045460" y="1013460"/>
                    <a:pt x="3063240" y="1037590"/>
                  </a:cubicBezTo>
                  <a:cubicBezTo>
                    <a:pt x="3081020" y="1061720"/>
                    <a:pt x="3086100" y="1012190"/>
                    <a:pt x="3131820" y="1022350"/>
                  </a:cubicBezTo>
                  <a:cubicBezTo>
                    <a:pt x="3177540" y="1032510"/>
                    <a:pt x="3271520" y="1068070"/>
                    <a:pt x="3337560" y="1098550"/>
                  </a:cubicBezTo>
                  <a:cubicBezTo>
                    <a:pt x="3403600" y="1129030"/>
                    <a:pt x="3488690" y="1155700"/>
                    <a:pt x="3528060" y="1205230"/>
                  </a:cubicBezTo>
                  <a:cubicBezTo>
                    <a:pt x="3567430" y="1254760"/>
                    <a:pt x="3545840" y="1353820"/>
                    <a:pt x="3573780" y="1395730"/>
                  </a:cubicBezTo>
                  <a:cubicBezTo>
                    <a:pt x="3601720" y="1437640"/>
                    <a:pt x="3648710" y="1445260"/>
                    <a:pt x="3695700" y="1456690"/>
                  </a:cubicBezTo>
                  <a:cubicBezTo>
                    <a:pt x="3742690" y="1468120"/>
                    <a:pt x="3818890" y="1441450"/>
                    <a:pt x="3855720" y="1464310"/>
                  </a:cubicBezTo>
                  <a:cubicBezTo>
                    <a:pt x="3892550" y="1487170"/>
                    <a:pt x="3891280" y="1579880"/>
                    <a:pt x="3916680" y="1593850"/>
                  </a:cubicBezTo>
                  <a:cubicBezTo>
                    <a:pt x="3942080" y="1607820"/>
                    <a:pt x="3996690" y="1598930"/>
                    <a:pt x="4008120" y="1548130"/>
                  </a:cubicBezTo>
                  <a:cubicBezTo>
                    <a:pt x="4019550" y="1497330"/>
                    <a:pt x="3997960" y="1366520"/>
                    <a:pt x="3985260" y="1289050"/>
                  </a:cubicBezTo>
                  <a:cubicBezTo>
                    <a:pt x="3972560" y="1211580"/>
                    <a:pt x="3925570" y="1155700"/>
                    <a:pt x="3931920" y="1083310"/>
                  </a:cubicBezTo>
                  <a:cubicBezTo>
                    <a:pt x="3938270" y="1010920"/>
                    <a:pt x="3983990" y="916940"/>
                    <a:pt x="4023360" y="854710"/>
                  </a:cubicBezTo>
                  <a:cubicBezTo>
                    <a:pt x="4062730" y="792480"/>
                    <a:pt x="4113530" y="748030"/>
                    <a:pt x="4168140" y="709930"/>
                  </a:cubicBezTo>
                  <a:cubicBezTo>
                    <a:pt x="4222750" y="671830"/>
                    <a:pt x="4305300" y="648970"/>
                    <a:pt x="4351020" y="626110"/>
                  </a:cubicBezTo>
                  <a:cubicBezTo>
                    <a:pt x="4396740" y="603250"/>
                    <a:pt x="4446270" y="589280"/>
                    <a:pt x="4442460" y="572770"/>
                  </a:cubicBezTo>
                  <a:cubicBezTo>
                    <a:pt x="4438650" y="556260"/>
                    <a:pt x="4378960" y="533400"/>
                    <a:pt x="4328160" y="527050"/>
                  </a:cubicBezTo>
                  <a:cubicBezTo>
                    <a:pt x="4277360" y="520700"/>
                    <a:pt x="4171950" y="546100"/>
                    <a:pt x="4137660" y="534670"/>
                  </a:cubicBezTo>
                  <a:cubicBezTo>
                    <a:pt x="4103370" y="523240"/>
                    <a:pt x="4155440" y="469900"/>
                    <a:pt x="4122420" y="458470"/>
                  </a:cubicBezTo>
                  <a:cubicBezTo>
                    <a:pt x="4089400" y="447040"/>
                    <a:pt x="3990340" y="461010"/>
                    <a:pt x="3939540" y="466090"/>
                  </a:cubicBezTo>
                  <a:cubicBezTo>
                    <a:pt x="3888740" y="471170"/>
                    <a:pt x="3843020" y="497840"/>
                    <a:pt x="3817620" y="488950"/>
                  </a:cubicBezTo>
                  <a:cubicBezTo>
                    <a:pt x="3792220" y="480060"/>
                    <a:pt x="3774440" y="438150"/>
                    <a:pt x="3787140" y="412750"/>
                  </a:cubicBezTo>
                  <a:cubicBezTo>
                    <a:pt x="3799840" y="387350"/>
                    <a:pt x="3840480" y="354330"/>
                    <a:pt x="3893820" y="336550"/>
                  </a:cubicBezTo>
                  <a:cubicBezTo>
                    <a:pt x="3947160" y="318770"/>
                    <a:pt x="4058920" y="318770"/>
                    <a:pt x="4107180" y="306070"/>
                  </a:cubicBezTo>
                  <a:cubicBezTo>
                    <a:pt x="4155440" y="293370"/>
                    <a:pt x="4165600" y="283210"/>
                    <a:pt x="4183380" y="260350"/>
                  </a:cubicBezTo>
                  <a:cubicBezTo>
                    <a:pt x="4201160" y="237490"/>
                    <a:pt x="4197350" y="175260"/>
                    <a:pt x="4213860" y="168910"/>
                  </a:cubicBezTo>
                  <a:cubicBezTo>
                    <a:pt x="4230370" y="162560"/>
                    <a:pt x="4227830" y="229870"/>
                    <a:pt x="4282440" y="222250"/>
                  </a:cubicBezTo>
                  <a:cubicBezTo>
                    <a:pt x="4337050" y="214630"/>
                    <a:pt x="4484370" y="144780"/>
                    <a:pt x="4541520" y="123190"/>
                  </a:cubicBezTo>
                  <a:cubicBezTo>
                    <a:pt x="4598670" y="101600"/>
                    <a:pt x="4587240" y="93980"/>
                    <a:pt x="4625340" y="92710"/>
                  </a:cubicBezTo>
                  <a:cubicBezTo>
                    <a:pt x="4663440" y="91440"/>
                    <a:pt x="4712970" y="128270"/>
                    <a:pt x="4770120" y="115570"/>
                  </a:cubicBezTo>
                  <a:cubicBezTo>
                    <a:pt x="4827270" y="102870"/>
                    <a:pt x="4925060" y="33020"/>
                    <a:pt x="4968240" y="16510"/>
                  </a:cubicBezTo>
                  <a:cubicBezTo>
                    <a:pt x="5011420" y="0"/>
                    <a:pt x="5003800" y="6350"/>
                    <a:pt x="5029200" y="16510"/>
                  </a:cubicBezTo>
                  <a:cubicBezTo>
                    <a:pt x="5054600" y="26670"/>
                    <a:pt x="5093970" y="73660"/>
                    <a:pt x="5120640" y="77470"/>
                  </a:cubicBezTo>
                  <a:cubicBezTo>
                    <a:pt x="5147310" y="81280"/>
                    <a:pt x="5140960" y="40640"/>
                    <a:pt x="5189220" y="39370"/>
                  </a:cubicBezTo>
                  <a:cubicBezTo>
                    <a:pt x="5237480" y="38100"/>
                    <a:pt x="5354320" y="60960"/>
                    <a:pt x="5410200" y="69850"/>
                  </a:cubicBezTo>
                  <a:cubicBezTo>
                    <a:pt x="5466080" y="78740"/>
                    <a:pt x="5491480" y="73660"/>
                    <a:pt x="5524500" y="92710"/>
                  </a:cubicBezTo>
                  <a:cubicBezTo>
                    <a:pt x="5557520" y="111760"/>
                    <a:pt x="5566410" y="181610"/>
                    <a:pt x="5608320" y="184150"/>
                  </a:cubicBezTo>
                  <a:cubicBezTo>
                    <a:pt x="5650230" y="186690"/>
                    <a:pt x="5734050" y="135890"/>
                    <a:pt x="5775960" y="107950"/>
                  </a:cubicBezTo>
                  <a:cubicBezTo>
                    <a:pt x="5817870" y="80010"/>
                    <a:pt x="5806440" y="24130"/>
                    <a:pt x="5859780" y="16510"/>
                  </a:cubicBezTo>
                  <a:cubicBezTo>
                    <a:pt x="5913120" y="8890"/>
                    <a:pt x="6004560" y="35560"/>
                    <a:pt x="6096000" y="62230"/>
                  </a:cubicBezTo>
                </a:path>
              </a:pathLst>
            </a:custGeom>
            <a:ln w="38100">
              <a:solidFill>
                <a:srgbClr val="00B05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p:cNvSpPr txBox="1"/>
            <p:nvPr/>
          </p:nvSpPr>
          <p:spPr>
            <a:xfrm>
              <a:off x="3657600" y="609600"/>
              <a:ext cx="2667000" cy="707886"/>
            </a:xfrm>
            <a:prstGeom prst="rect">
              <a:avLst/>
            </a:prstGeom>
            <a:noFill/>
            <a:ln>
              <a:noFill/>
            </a:ln>
          </p:spPr>
          <p:txBody>
            <a:bodyPr wrap="square" rtlCol="0">
              <a:spAutoFit/>
            </a:bodyPr>
            <a:lstStyle/>
            <a:p>
              <a:r>
                <a:rPr lang="en-US" sz="4000" dirty="0" smtClean="0">
                  <a:ln w="19050">
                    <a:solidFill>
                      <a:schemeClr val="tx1"/>
                    </a:solidFill>
                  </a:ln>
                  <a:solidFill>
                    <a:srgbClr val="00CC99"/>
                  </a:solidFill>
                </a:rPr>
                <a:t>: 1764-1772</a:t>
              </a:r>
            </a:p>
          </p:txBody>
        </p:sp>
        <p:sp>
          <p:nvSpPr>
            <p:cNvPr id="33" name="5-Point Star 32"/>
            <p:cNvSpPr/>
            <p:nvPr/>
          </p:nvSpPr>
          <p:spPr>
            <a:xfrm>
              <a:off x="4572000" y="5257800"/>
              <a:ext cx="3810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2808075">
              <a:off x="3328359" y="4821502"/>
              <a:ext cx="1035296" cy="810571"/>
            </a:xfrm>
            <a:prstGeom prst="ellipse">
              <a:avLst/>
            </a:prstGeom>
            <a:solidFill>
              <a:srgbClr val="FF0000">
                <a:alpha val="6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20551952">
              <a:off x="2505910" y="4190853"/>
              <a:ext cx="1090260" cy="810571"/>
            </a:xfrm>
            <a:prstGeom prst="ellipse">
              <a:avLst/>
            </a:prstGeom>
            <a:solidFill>
              <a:srgbClr val="FF0000">
                <a:alpha val="6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2223898">
              <a:off x="2892795" y="4461214"/>
              <a:ext cx="723402" cy="991757"/>
            </a:xfrm>
            <a:prstGeom prst="ellipse">
              <a:avLst/>
            </a:prstGeom>
            <a:solidFill>
              <a:srgbClr val="FF0000">
                <a:alpha val="6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2" descr="https://www.acadianmemorial.org/images/the-mural-default.jpg"/>
            <p:cNvPicPr preferRelativeResize="0">
              <a:picLocks noChangeAspect="1" noChangeArrowheads="1"/>
            </p:cNvPicPr>
            <p:nvPr/>
          </p:nvPicPr>
          <p:blipFill>
            <a:blip r:embed="rId3"/>
            <a:srcRect/>
            <a:stretch>
              <a:fillRect/>
            </a:stretch>
          </p:blipFill>
          <p:spPr bwMode="auto">
            <a:xfrm>
              <a:off x="3425823" y="1307592"/>
              <a:ext cx="5641977" cy="2255520"/>
            </a:xfrm>
            <a:prstGeom prst="rect">
              <a:avLst/>
            </a:prstGeom>
            <a:noFill/>
          </p:spPr>
        </p:pic>
        <p:sp useBgFill="1">
          <p:nvSpPr>
            <p:cNvPr id="40" name="TextBox 39"/>
            <p:cNvSpPr txBox="1"/>
            <p:nvPr/>
          </p:nvSpPr>
          <p:spPr>
            <a:xfrm>
              <a:off x="0" y="6273225"/>
              <a:ext cx="9144000" cy="584775"/>
            </a:xfrm>
            <a:prstGeom prst="rect">
              <a:avLst/>
            </a:prstGeom>
          </p:spPr>
          <p:txBody>
            <a:bodyPr wrap="square" rtlCol="0">
              <a:spAutoFit/>
            </a:bodyPr>
            <a:lstStyle/>
            <a:p>
              <a:pPr algn="ctr"/>
              <a:r>
                <a:rPr lang="en-US" sz="3200" b="1" dirty="0" smtClean="0">
                  <a:solidFill>
                    <a:srgbClr val="009A72"/>
                  </a:solidFill>
                  <a:effectLst>
                    <a:outerShdw dist="50800" dir="7800000" algn="ctr" rotWithShape="0">
                      <a:schemeClr val="tx1"/>
                    </a:outerShdw>
                  </a:effectLst>
                  <a:latin typeface="Tempus Sans ITC" pitchFamily="82" charset="0"/>
                </a:rPr>
                <a:t> together in south Louisiana, how will they live?</a:t>
              </a:r>
              <a:endParaRPr lang="en-US" sz="3200" b="1" dirty="0">
                <a:solidFill>
                  <a:srgbClr val="009A72"/>
                </a:solidFill>
                <a:effectLst>
                  <a:outerShdw dist="50800" dir="7800000" algn="ctr" rotWithShape="0">
                    <a:schemeClr val="tx1"/>
                  </a:outerShdw>
                </a:effectLst>
                <a:latin typeface="Tempus Sans ITC" pitchFamily="82" charset="0"/>
              </a:endParaRPr>
            </a:p>
          </p:txBody>
        </p:sp>
        <p:sp>
          <p:nvSpPr>
            <p:cNvPr id="41" name="TextBox 40"/>
            <p:cNvSpPr txBox="1"/>
            <p:nvPr/>
          </p:nvSpPr>
          <p:spPr>
            <a:xfrm>
              <a:off x="0" y="2797314"/>
              <a:ext cx="3429000" cy="707886"/>
            </a:xfrm>
            <a:prstGeom prst="rect">
              <a:avLst/>
            </a:prstGeom>
            <a:solidFill>
              <a:schemeClr val="accent1">
                <a:lumMod val="20000"/>
                <a:lumOff val="80000"/>
                <a:alpha val="66000"/>
              </a:schemeClr>
            </a:solidFill>
          </p:spPr>
          <p:txBody>
            <a:bodyPr wrap="square" rtlCol="0">
              <a:spAutoFit/>
            </a:bodyPr>
            <a:lstStyle/>
            <a:p>
              <a:r>
                <a:rPr lang="en-US" sz="4000" b="1" dirty="0" smtClean="0"/>
                <a:t>NEXT WEEK . . . </a:t>
              </a:r>
            </a:p>
          </p:txBody>
        </p:sp>
        <p:sp>
          <p:nvSpPr>
            <p:cNvPr id="42" name="TextBox 41"/>
            <p:cNvSpPr txBox="1"/>
            <p:nvPr/>
          </p:nvSpPr>
          <p:spPr>
            <a:xfrm>
              <a:off x="3962400" y="3581400"/>
              <a:ext cx="4343400" cy="707886"/>
            </a:xfrm>
            <a:prstGeom prst="rect">
              <a:avLst/>
            </a:prstGeom>
            <a:solidFill>
              <a:schemeClr val="accent1">
                <a:lumMod val="20000"/>
                <a:lumOff val="80000"/>
                <a:alpha val="66000"/>
              </a:schemeClr>
            </a:solidFill>
          </p:spPr>
          <p:txBody>
            <a:bodyPr wrap="square" rtlCol="0">
              <a:spAutoFit/>
            </a:bodyPr>
            <a:lstStyle/>
            <a:p>
              <a:r>
                <a:rPr lang="en-US" sz="4000" b="1" dirty="0" smtClean="0"/>
                <a:t>Cajuns of </a:t>
              </a:r>
              <a:r>
                <a:rPr lang="en-US" sz="4000" b="1" dirty="0" err="1" smtClean="0"/>
                <a:t>Acadiana</a:t>
              </a:r>
              <a:endParaRPr lang="en-US" sz="4000" b="1" dirty="0" smtClean="0"/>
            </a:p>
          </p:txBody>
        </p:sp>
      </p:grpSp>
      <p:sp>
        <p:nvSpPr>
          <p:cNvPr id="27" name="TextBox 26"/>
          <p:cNvSpPr txBox="1"/>
          <p:nvPr/>
        </p:nvSpPr>
        <p:spPr>
          <a:xfrm>
            <a:off x="7141464" y="2679192"/>
            <a:ext cx="1253869" cy="584775"/>
          </a:xfrm>
          <a:prstGeom prst="rect">
            <a:avLst/>
          </a:prstGeom>
          <a:noFill/>
        </p:spPr>
        <p:txBody>
          <a:bodyPr wrap="none" rtlCol="0">
            <a:spAutoFit/>
          </a:bodyPr>
          <a:lstStyle/>
          <a:p>
            <a:r>
              <a:rPr lang="en-US" sz="3200" dirty="0" smtClean="0">
                <a:ln w="19050">
                  <a:solidFill>
                    <a:schemeClr val="tx1"/>
                  </a:solidFill>
                </a:ln>
                <a:solidFill>
                  <a:srgbClr val="FFC000"/>
                </a:solidFill>
              </a:rPr>
              <a:t>British</a:t>
            </a:r>
            <a:endParaRPr lang="en-US" sz="3200" dirty="0">
              <a:ln w="19050">
                <a:solidFill>
                  <a:schemeClr val="tx1"/>
                </a:solidFill>
              </a:ln>
              <a:solidFill>
                <a:srgbClr val="FFC000"/>
              </a:solidFill>
            </a:endParaRPr>
          </a:p>
        </p:txBody>
      </p:sp>
      <p:sp useBgFill="1">
        <p:nvSpPr>
          <p:cNvPr id="14" name="TextBox 13"/>
          <p:cNvSpPr txBox="1"/>
          <p:nvPr/>
        </p:nvSpPr>
        <p:spPr>
          <a:xfrm>
            <a:off x="0" y="0"/>
            <a:ext cx="9144000" cy="769441"/>
          </a:xfrm>
          <a:prstGeom prst="rect">
            <a:avLst/>
          </a:prstGeom>
        </p:spPr>
        <p:txBody>
          <a:bodyPr wrap="square" rtlCol="0">
            <a:spAutoFit/>
          </a:bodyPr>
          <a:lstStyle/>
          <a:p>
            <a:r>
              <a:rPr lang="en-US" sz="4400" b="1" dirty="0" smtClean="0">
                <a:solidFill>
                  <a:srgbClr val="002060"/>
                </a:solidFill>
              </a:rPr>
              <a:t>   Nation Building		The Settlers</a:t>
            </a:r>
          </a:p>
        </p:txBody>
      </p:sp>
      <p:grpSp>
        <p:nvGrpSpPr>
          <p:cNvPr id="46" name="Group 45"/>
          <p:cNvGrpSpPr/>
          <p:nvPr/>
        </p:nvGrpSpPr>
        <p:grpSpPr>
          <a:xfrm>
            <a:off x="-76200" y="829937"/>
            <a:ext cx="9220200" cy="6028063"/>
            <a:chOff x="-76200" y="829937"/>
            <a:chExt cx="9220200" cy="6028063"/>
          </a:xfrm>
        </p:grpSpPr>
        <p:grpSp>
          <p:nvGrpSpPr>
            <p:cNvPr id="8" name="Group 21"/>
            <p:cNvGrpSpPr/>
            <p:nvPr/>
          </p:nvGrpSpPr>
          <p:grpSpPr>
            <a:xfrm>
              <a:off x="-76200" y="829937"/>
              <a:ext cx="9220200" cy="6028063"/>
              <a:chOff x="-76200" y="829937"/>
              <a:chExt cx="9220200" cy="6028063"/>
            </a:xfrm>
          </p:grpSpPr>
          <p:grpSp>
            <p:nvGrpSpPr>
              <p:cNvPr id="9" name="Group 6"/>
              <p:cNvGrpSpPr/>
              <p:nvPr/>
            </p:nvGrpSpPr>
            <p:grpSpPr>
              <a:xfrm>
                <a:off x="-76200" y="829937"/>
                <a:ext cx="6781800" cy="6028063"/>
                <a:chOff x="-76200" y="829937"/>
                <a:chExt cx="6781800" cy="6028063"/>
              </a:xfrm>
            </p:grpSpPr>
            <p:pic>
              <p:nvPicPr>
                <p:cNvPr id="1026" name="Picture 2"/>
                <p:cNvPicPr>
                  <a:picLocks noChangeAspect="1" noChangeArrowheads="1"/>
                </p:cNvPicPr>
                <p:nvPr/>
              </p:nvPicPr>
              <p:blipFill>
                <a:blip r:embed="rId4"/>
                <a:srcRect/>
                <a:stretch>
                  <a:fillRect/>
                </a:stretch>
              </p:blipFill>
              <p:spPr bwMode="auto">
                <a:xfrm>
                  <a:off x="-76200" y="829937"/>
                  <a:ext cx="6781800" cy="6028063"/>
                </a:xfrm>
                <a:prstGeom prst="rect">
                  <a:avLst/>
                </a:prstGeom>
                <a:noFill/>
                <a:ln w="9525">
                  <a:noFill/>
                  <a:miter lim="800000"/>
                  <a:headEnd/>
                  <a:tailEnd/>
                </a:ln>
                <a:effectLst/>
              </p:spPr>
            </p:pic>
            <p:pic>
              <p:nvPicPr>
                <p:cNvPr id="4" name="Picture 2"/>
                <p:cNvPicPr>
                  <a:picLocks noChangeAspect="1" noChangeArrowheads="1"/>
                </p:cNvPicPr>
                <p:nvPr/>
              </p:nvPicPr>
              <p:blipFill>
                <a:blip r:embed="rId4"/>
                <a:srcRect l="79775" t="30475" r="1124" b="60676"/>
                <a:stretch>
                  <a:fillRect/>
                </a:stretch>
              </p:blipFill>
              <p:spPr bwMode="auto">
                <a:xfrm>
                  <a:off x="4343400" y="2133600"/>
                  <a:ext cx="2286000" cy="533400"/>
                </a:xfrm>
                <a:prstGeom prst="rect">
                  <a:avLst/>
                </a:prstGeom>
                <a:noFill/>
                <a:ln w="9525">
                  <a:noFill/>
                  <a:miter lim="800000"/>
                  <a:headEnd/>
                  <a:tailEnd/>
                </a:ln>
                <a:effectLst/>
              </p:spPr>
            </p:pic>
            <p:cxnSp>
              <p:nvCxnSpPr>
                <p:cNvPr id="5" name="Straight Connector 4"/>
                <p:cNvCxnSpPr/>
                <p:nvPr/>
              </p:nvCxnSpPr>
              <p:spPr>
                <a:xfrm>
                  <a:off x="4352544" y="2133600"/>
                  <a:ext cx="2057400" cy="1588"/>
                </a:xfrm>
                <a:prstGeom prst="line">
                  <a:avLst/>
                </a:prstGeom>
                <a:ln w="38100">
                  <a:solidFill>
                    <a:schemeClr val="bg1">
                      <a:lumMod val="65000"/>
                    </a:schemeClr>
                  </a:solidFill>
                </a:ln>
                <a:effectLst>
                  <a:outerShdw dir="5400000" algn="ctr" rotWithShape="0">
                    <a:schemeClr val="bg1">
                      <a:lumMod val="75000"/>
                    </a:schemeClr>
                  </a:outerShdw>
                </a:effectLst>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a:blip r:embed="rId4"/>
                <a:srcRect l="58427" t="26683" r="34831" b="69525"/>
                <a:stretch>
                  <a:fillRect/>
                </a:stretch>
              </p:blipFill>
              <p:spPr bwMode="auto">
                <a:xfrm rot="20767683">
                  <a:off x="4196797" y="2559141"/>
                  <a:ext cx="457200" cy="302437"/>
                </a:xfrm>
                <a:prstGeom prst="rect">
                  <a:avLst/>
                </a:prstGeom>
                <a:noFill/>
                <a:ln w="9525">
                  <a:noFill/>
                  <a:miter lim="800000"/>
                  <a:headEnd/>
                  <a:tailEnd/>
                </a:ln>
                <a:effectLst/>
              </p:spPr>
            </p:pic>
          </p:grpSp>
          <p:sp>
            <p:nvSpPr>
              <p:cNvPr id="15" name="TextBox 14"/>
              <p:cNvSpPr txBox="1"/>
              <p:nvPr/>
            </p:nvSpPr>
            <p:spPr>
              <a:xfrm>
                <a:off x="58766" y="914400"/>
                <a:ext cx="3383555" cy="523220"/>
              </a:xfrm>
              <a:prstGeom prst="rect">
                <a:avLst/>
              </a:prstGeom>
              <a:solidFill>
                <a:schemeClr val="bg1"/>
              </a:solidFill>
              <a:ln w="76200">
                <a:solidFill>
                  <a:schemeClr val="tx1"/>
                </a:solidFill>
              </a:ln>
            </p:spPr>
            <p:txBody>
              <a:bodyPr wrap="none" rtlCol="0">
                <a:spAutoFit/>
              </a:bodyPr>
              <a:lstStyle/>
              <a:p>
                <a:r>
                  <a:rPr lang="en-US" sz="2800" b="1" dirty="0" smtClean="0"/>
                  <a:t>1763 – Treaty of Paris</a:t>
                </a:r>
                <a:endParaRPr lang="en-US" sz="2800" b="1" dirty="0"/>
              </a:p>
            </p:txBody>
          </p:sp>
          <p:pic>
            <p:nvPicPr>
              <p:cNvPr id="1030" name="Picture 6" descr="C:\Users\Sandra\AppData\Local\Microsoft\Windows\INetCache\IE\U3FRR2B4\1024px-Xmark01.svg[1].png"/>
              <p:cNvPicPr>
                <a:picLocks noChangeAspect="1" noChangeArrowheads="1"/>
              </p:cNvPicPr>
              <p:nvPr/>
            </p:nvPicPr>
            <p:blipFill>
              <a:blip r:embed="rId5" cstate="print">
                <a:duotone>
                  <a:prstClr val="black"/>
                  <a:schemeClr val="tx2">
                    <a:tint val="45000"/>
                    <a:satMod val="400000"/>
                  </a:schemeClr>
                </a:duotone>
              </a:blip>
              <a:srcRect/>
              <a:stretch>
                <a:fillRect/>
              </a:stretch>
            </p:blipFill>
            <p:spPr bwMode="auto">
              <a:xfrm>
                <a:off x="4800600" y="1263751"/>
                <a:ext cx="1752600" cy="565049"/>
              </a:xfrm>
              <a:prstGeom prst="rect">
                <a:avLst/>
              </a:prstGeom>
              <a:noFill/>
            </p:spPr>
          </p:pic>
          <p:pic>
            <p:nvPicPr>
              <p:cNvPr id="28" name="Picture 2"/>
              <p:cNvPicPr>
                <a:picLocks noChangeAspect="1" noChangeArrowheads="1"/>
              </p:cNvPicPr>
              <p:nvPr/>
            </p:nvPicPr>
            <p:blipFill>
              <a:blip r:embed="rId4"/>
              <a:srcRect l="16160" t="37872" r="67416" b="55846"/>
              <a:stretch>
                <a:fillRect/>
              </a:stretch>
            </p:blipFill>
            <p:spPr bwMode="auto">
              <a:xfrm rot="20937261">
                <a:off x="1359670" y="3413647"/>
                <a:ext cx="1580990" cy="477928"/>
              </a:xfrm>
              <a:prstGeom prst="rect">
                <a:avLst/>
              </a:prstGeom>
              <a:noFill/>
              <a:ln w="9525">
                <a:noFill/>
                <a:miter lim="800000"/>
                <a:headEnd/>
                <a:tailEnd/>
              </a:ln>
              <a:effectLst/>
            </p:spPr>
          </p:pic>
          <p:pic>
            <p:nvPicPr>
              <p:cNvPr id="32" name="Picture 2"/>
              <p:cNvPicPr>
                <a:picLocks noChangeAspect="1" noChangeArrowheads="1"/>
              </p:cNvPicPr>
              <p:nvPr/>
            </p:nvPicPr>
            <p:blipFill>
              <a:blip r:embed="rId4"/>
              <a:srcRect l="19101" t="77059" r="65169" b="15357"/>
              <a:stretch>
                <a:fillRect/>
              </a:stretch>
            </p:blipFill>
            <p:spPr bwMode="auto">
              <a:xfrm>
                <a:off x="1039516" y="5040086"/>
                <a:ext cx="1371600" cy="446314"/>
              </a:xfrm>
              <a:prstGeom prst="rect">
                <a:avLst/>
              </a:prstGeom>
              <a:noFill/>
              <a:ln w="9525">
                <a:noFill/>
                <a:miter lim="800000"/>
                <a:headEnd/>
                <a:tailEnd/>
              </a:ln>
              <a:effectLst/>
            </p:spPr>
          </p:pic>
          <p:sp useBgFill="1">
            <p:nvSpPr>
              <p:cNvPr id="36" name="TextBox 35"/>
              <p:cNvSpPr txBox="1"/>
              <p:nvPr/>
            </p:nvSpPr>
            <p:spPr>
              <a:xfrm>
                <a:off x="5181600" y="2133600"/>
                <a:ext cx="3962400" cy="523220"/>
              </a:xfrm>
              <a:prstGeom prst="rect">
                <a:avLst/>
              </a:prstGeom>
            </p:spPr>
            <p:txBody>
              <a:bodyPr wrap="square" rtlCol="0">
                <a:spAutoFit/>
              </a:bodyPr>
              <a:lstStyle/>
              <a:p>
                <a:r>
                  <a:rPr lang="en-US" sz="2800" b="1" dirty="0" smtClean="0"/>
                  <a:t>Building Colonial Empires</a:t>
                </a:r>
              </a:p>
            </p:txBody>
          </p:sp>
        </p:grpSp>
        <p:sp>
          <p:nvSpPr>
            <p:cNvPr id="23" name="TextBox 22"/>
            <p:cNvSpPr txBox="1"/>
            <p:nvPr/>
          </p:nvSpPr>
          <p:spPr>
            <a:xfrm>
              <a:off x="7162800" y="3200400"/>
              <a:ext cx="1475084" cy="584775"/>
            </a:xfrm>
            <a:prstGeom prst="rect">
              <a:avLst/>
            </a:prstGeom>
            <a:noFill/>
          </p:spPr>
          <p:txBody>
            <a:bodyPr wrap="none" rtlCol="0">
              <a:spAutoFit/>
            </a:bodyPr>
            <a:lstStyle/>
            <a:p>
              <a:r>
                <a:rPr lang="en-US" sz="3200" dirty="0" smtClean="0">
                  <a:ln w="19050">
                    <a:solidFill>
                      <a:schemeClr val="tx1"/>
                    </a:solidFill>
                  </a:ln>
                  <a:solidFill>
                    <a:srgbClr val="00CC99"/>
                  </a:solidFill>
                </a:rPr>
                <a:t>Spanish</a:t>
              </a:r>
              <a:endParaRPr lang="en-US" sz="3200" dirty="0">
                <a:ln w="19050">
                  <a:solidFill>
                    <a:schemeClr val="tx1"/>
                  </a:solidFill>
                </a:ln>
                <a:solidFill>
                  <a:srgbClr val="00CC99"/>
                </a:solidFill>
              </a:endParaRPr>
            </a:p>
          </p:txBody>
        </p:sp>
      </p:grpSp>
      <p:sp>
        <p:nvSpPr>
          <p:cNvPr id="35" name="Rectangle 34"/>
          <p:cNvSpPr/>
          <p:nvPr/>
        </p:nvSpPr>
        <p:spPr>
          <a:xfrm>
            <a:off x="1905000" y="5791200"/>
            <a:ext cx="990600" cy="7620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p:cNvCxnSpPr/>
          <p:nvPr/>
        </p:nvCxnSpPr>
        <p:spPr>
          <a:xfrm>
            <a:off x="6172200" y="3505200"/>
            <a:ext cx="952500" cy="1588"/>
          </a:xfrm>
          <a:prstGeom prst="straightConnector1">
            <a:avLst/>
          </a:prstGeom>
          <a:ln w="76200">
            <a:solidFill>
              <a:srgbClr val="00CC99"/>
            </a:solidFill>
            <a:prstDash val="solid"/>
            <a:tailEnd type="triangle" w="lg" len="lg"/>
          </a:ln>
          <a:effectLst>
            <a:outerShdw dist="63500" dir="48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rot="4131826">
            <a:off x="2057400" y="5780517"/>
            <a:ext cx="581886" cy="848883"/>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10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childTnLst>
                                </p:cTn>
                              </p:par>
                              <p:par>
                                <p:cTn id="17" presetID="10"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1000"/>
                                        <p:tgtEl>
                                          <p:spTgt spid="4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800" decel="100000"/>
                                        <p:tgtEl>
                                          <p:spTgt spid="20"/>
                                        </p:tgtEl>
                                      </p:cBhvr>
                                    </p:animEffect>
                                    <p:anim calcmode="lin" valueType="num">
                                      <p:cBhvr>
                                        <p:cTn id="28" dur="800" decel="100000" fill="hold"/>
                                        <p:tgtEl>
                                          <p:spTgt spid="20"/>
                                        </p:tgtEl>
                                        <p:attrNameLst>
                                          <p:attrName>style.rotation</p:attrName>
                                        </p:attrNameLst>
                                      </p:cBhvr>
                                      <p:tavLst>
                                        <p:tav tm="0">
                                          <p:val>
                                            <p:fltVal val="-90"/>
                                          </p:val>
                                        </p:tav>
                                        <p:tav tm="100000">
                                          <p:val>
                                            <p:fltVal val="0"/>
                                          </p:val>
                                        </p:tav>
                                      </p:tavLst>
                                    </p:anim>
                                    <p:anim calcmode="lin" valueType="num">
                                      <p:cBhvr>
                                        <p:cTn id="29" dur="800" decel="100000" fill="hold"/>
                                        <p:tgtEl>
                                          <p:spTgt spid="20"/>
                                        </p:tgtEl>
                                        <p:attrNameLst>
                                          <p:attrName>ppt_x</p:attrName>
                                        </p:attrNameLst>
                                      </p:cBhvr>
                                      <p:tavLst>
                                        <p:tav tm="0">
                                          <p:val>
                                            <p:strVal val="#ppt_x+0.4"/>
                                          </p:val>
                                        </p:tav>
                                        <p:tav tm="100000">
                                          <p:val>
                                            <p:strVal val="#ppt_x-0.05"/>
                                          </p:val>
                                        </p:tav>
                                      </p:tavLst>
                                    </p:anim>
                                    <p:anim calcmode="lin" valueType="num">
                                      <p:cBhvr>
                                        <p:cTn id="30" dur="800" decel="100000" fill="hold"/>
                                        <p:tgtEl>
                                          <p:spTgt spid="20"/>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4" presetClass="path" presetSubtype="0" accel="50000" decel="50000" fill="hold" nodeType="clickEffect">
                                  <p:stCondLst>
                                    <p:cond delay="0"/>
                                  </p:stCondLst>
                                  <p:childTnLst>
                                    <p:animMotion origin="layout" path="M 1.11022E-16 -2.22222E-6 L -0.00208 -0.07778 " pathEditMode="relative" rAng="0" ptsTypes="AA">
                                      <p:cBhvr>
                                        <p:cTn id="36" dur="1000" fill="hold"/>
                                        <p:tgtEl>
                                          <p:spTgt spid="45"/>
                                        </p:tgtEl>
                                        <p:attrNameLst>
                                          <p:attrName>ppt_x</p:attrName>
                                          <p:attrName>ppt_y</p:attrName>
                                        </p:attrNameLst>
                                      </p:cBhvr>
                                      <p:rCtr x="-1" y="-39"/>
                                    </p:animMotion>
                                  </p:childTnLst>
                                </p:cTn>
                              </p:par>
                              <p:par>
                                <p:cTn id="37" presetID="7" presetClass="emph" presetSubtype="2" fill="hold" nodeType="withEffect">
                                  <p:stCondLst>
                                    <p:cond delay="0"/>
                                  </p:stCondLst>
                                  <p:childTnLst>
                                    <p:animClr clrSpc="rgb">
                                      <p:cBhvr>
                                        <p:cTn id="38" dur="1000" fill="hold"/>
                                        <p:tgtEl>
                                          <p:spTgt spid="45"/>
                                        </p:tgtEl>
                                        <p:attrNameLst>
                                          <p:attrName>stroke.color</p:attrName>
                                        </p:attrNameLst>
                                      </p:cBhvr>
                                      <p:to>
                                        <a:srgbClr val="FFCC00"/>
                                      </p:to>
                                    </p:animClr>
                                    <p:set>
                                      <p:cBhvr>
                                        <p:cTn id="39" dur="1000" fill="hold"/>
                                        <p:tgtEl>
                                          <p:spTgt spid="45"/>
                                        </p:tgtEl>
                                        <p:attrNameLst>
                                          <p:attrName>stroke.on</p:attrName>
                                        </p:attrNameLst>
                                      </p:cBhvr>
                                      <p:to>
                                        <p:strVal val="true"/>
                                      </p:to>
                                    </p:set>
                                  </p:childTnLst>
                                </p:cTn>
                              </p:par>
                            </p:childTnLst>
                          </p:cTn>
                        </p:par>
                      </p:childTnLst>
                    </p:cTn>
                  </p:par>
                  <p:par>
                    <p:cTn id="40" fill="hold">
                      <p:stCondLst>
                        <p:cond delay="indefinite"/>
                      </p:stCondLst>
                      <p:childTnLst>
                        <p:par>
                          <p:cTn id="41" fill="hold">
                            <p:stCondLst>
                              <p:cond delay="0"/>
                            </p:stCondLst>
                            <p:childTnLst>
                              <p:par>
                                <p:cTn id="42" presetID="64" presetClass="path" presetSubtype="0" accel="50000" decel="50000" fill="hold" grpId="1" nodeType="clickEffect">
                                  <p:stCondLst>
                                    <p:cond delay="0"/>
                                  </p:stCondLst>
                                  <p:childTnLst>
                                    <p:animMotion origin="layout" path="M 0 0 L 0.22917 -0.35556 " pathEditMode="relative" rAng="0" ptsTypes="AA">
                                      <p:cBhvr>
                                        <p:cTn id="43" dur="2000" fill="hold"/>
                                        <p:tgtEl>
                                          <p:spTgt spid="35"/>
                                        </p:tgtEl>
                                        <p:attrNameLst>
                                          <p:attrName>ppt_x</p:attrName>
                                          <p:attrName>ppt_y</p:attrName>
                                        </p:attrNameLst>
                                      </p:cBhvr>
                                      <p:rCtr x="115" y="-1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4" grpId="0" animBg="1"/>
      <p:bldP spid="35" grpId="0" animBg="1"/>
      <p:bldP spid="35" grpId="1"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63500">
            <a:noFill/>
            <a:miter lim="800000"/>
            <a:headEnd/>
            <a:tailEnd/>
          </a:ln>
          <a:effectLst/>
        </p:spPr>
      </p:pic>
      <p:sp>
        <p:nvSpPr>
          <p:cNvPr id="4" name="Freeform 3"/>
          <p:cNvSpPr/>
          <p:nvPr/>
        </p:nvSpPr>
        <p:spPr>
          <a:xfrm rot="159533">
            <a:off x="3276600" y="1014301"/>
            <a:ext cx="4343400" cy="1567992"/>
          </a:xfrm>
          <a:custGeom>
            <a:avLst/>
            <a:gdLst>
              <a:gd name="connsiteX0" fmla="*/ 0 w 4292338"/>
              <a:gd name="connsiteY0" fmla="*/ 1567992 h 1567992"/>
              <a:gd name="connsiteX1" fmla="*/ 999241 w 4292338"/>
              <a:gd name="connsiteY1" fmla="*/ 1049517 h 1567992"/>
              <a:gd name="connsiteX2" fmla="*/ 2318994 w 4292338"/>
              <a:gd name="connsiteY2" fmla="*/ 210532 h 1567992"/>
              <a:gd name="connsiteX3" fmla="*/ 3440784 w 4292338"/>
              <a:gd name="connsiteY3" fmla="*/ 12569 h 1567992"/>
              <a:gd name="connsiteX4" fmla="*/ 4157221 w 4292338"/>
              <a:gd name="connsiteY4" fmla="*/ 285946 h 1567992"/>
              <a:gd name="connsiteX5" fmla="*/ 4251489 w 4292338"/>
              <a:gd name="connsiteY5" fmla="*/ 361361 h 156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2338" h="1567992">
                <a:moveTo>
                  <a:pt x="0" y="1567992"/>
                </a:moveTo>
                <a:cubicBezTo>
                  <a:pt x="306371" y="1421876"/>
                  <a:pt x="612742" y="1275760"/>
                  <a:pt x="999241" y="1049517"/>
                </a:cubicBezTo>
                <a:cubicBezTo>
                  <a:pt x="1385740" y="823274"/>
                  <a:pt x="1912070" y="383357"/>
                  <a:pt x="2318994" y="210532"/>
                </a:cubicBezTo>
                <a:cubicBezTo>
                  <a:pt x="2725918" y="37707"/>
                  <a:pt x="3134413" y="0"/>
                  <a:pt x="3440784" y="12569"/>
                </a:cubicBezTo>
                <a:cubicBezTo>
                  <a:pt x="3747155" y="25138"/>
                  <a:pt x="4022104" y="227814"/>
                  <a:pt x="4157221" y="285946"/>
                </a:cubicBezTo>
                <a:cubicBezTo>
                  <a:pt x="4292338" y="344078"/>
                  <a:pt x="4271913" y="352719"/>
                  <a:pt x="4251489" y="361361"/>
                </a:cubicBezTo>
              </a:path>
            </a:pathLst>
          </a:custGeom>
          <a:ln w="3175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54"/>
          <p:cNvSpPr/>
          <p:nvPr/>
        </p:nvSpPr>
        <p:spPr>
          <a:xfrm rot="348801">
            <a:off x="3142131" y="1214271"/>
            <a:ext cx="4641019" cy="1710657"/>
          </a:xfrm>
          <a:custGeom>
            <a:avLst/>
            <a:gdLst>
              <a:gd name="connsiteX0" fmla="*/ 0 w 4292338"/>
              <a:gd name="connsiteY0" fmla="*/ 1567992 h 1567992"/>
              <a:gd name="connsiteX1" fmla="*/ 999241 w 4292338"/>
              <a:gd name="connsiteY1" fmla="*/ 1049517 h 1567992"/>
              <a:gd name="connsiteX2" fmla="*/ 2318994 w 4292338"/>
              <a:gd name="connsiteY2" fmla="*/ 210532 h 1567992"/>
              <a:gd name="connsiteX3" fmla="*/ 3440784 w 4292338"/>
              <a:gd name="connsiteY3" fmla="*/ 12569 h 1567992"/>
              <a:gd name="connsiteX4" fmla="*/ 4157221 w 4292338"/>
              <a:gd name="connsiteY4" fmla="*/ 285946 h 1567992"/>
              <a:gd name="connsiteX5" fmla="*/ 4251489 w 4292338"/>
              <a:gd name="connsiteY5" fmla="*/ 361361 h 1567992"/>
              <a:gd name="connsiteX0" fmla="*/ 0 w 4157221"/>
              <a:gd name="connsiteY0" fmla="*/ 1567992 h 1567992"/>
              <a:gd name="connsiteX1" fmla="*/ 999241 w 4157221"/>
              <a:gd name="connsiteY1" fmla="*/ 1049517 h 1567992"/>
              <a:gd name="connsiteX2" fmla="*/ 2318994 w 4157221"/>
              <a:gd name="connsiteY2" fmla="*/ 210532 h 1567992"/>
              <a:gd name="connsiteX3" fmla="*/ 3440784 w 4157221"/>
              <a:gd name="connsiteY3" fmla="*/ 12569 h 1567992"/>
              <a:gd name="connsiteX4" fmla="*/ 4157221 w 4157221"/>
              <a:gd name="connsiteY4" fmla="*/ 285946 h 1567992"/>
              <a:gd name="connsiteX0" fmla="*/ 0 w 4244038"/>
              <a:gd name="connsiteY0" fmla="*/ 1593661 h 1593661"/>
              <a:gd name="connsiteX1" fmla="*/ 999241 w 4244038"/>
              <a:gd name="connsiteY1" fmla="*/ 1075186 h 1593661"/>
              <a:gd name="connsiteX2" fmla="*/ 2318994 w 4244038"/>
              <a:gd name="connsiteY2" fmla="*/ 236201 h 1593661"/>
              <a:gd name="connsiteX3" fmla="*/ 3440784 w 4244038"/>
              <a:gd name="connsiteY3" fmla="*/ 38238 h 1593661"/>
              <a:gd name="connsiteX4" fmla="*/ 4244038 w 4244038"/>
              <a:gd name="connsiteY4" fmla="*/ 465626 h 1593661"/>
              <a:gd name="connsiteX0" fmla="*/ 0 w 4244038"/>
              <a:gd name="connsiteY0" fmla="*/ 1593660 h 1593660"/>
              <a:gd name="connsiteX1" fmla="*/ 1010275 w 4244038"/>
              <a:gd name="connsiteY1" fmla="*/ 1161823 h 1593660"/>
              <a:gd name="connsiteX2" fmla="*/ 2318994 w 4244038"/>
              <a:gd name="connsiteY2" fmla="*/ 236200 h 1593660"/>
              <a:gd name="connsiteX3" fmla="*/ 3440784 w 4244038"/>
              <a:gd name="connsiteY3" fmla="*/ 38237 h 1593660"/>
              <a:gd name="connsiteX4" fmla="*/ 4244038 w 4244038"/>
              <a:gd name="connsiteY4" fmla="*/ 465625 h 1593660"/>
              <a:gd name="connsiteX0" fmla="*/ 129179 w 4373217"/>
              <a:gd name="connsiteY0" fmla="*/ 1593660 h 1908068"/>
              <a:gd name="connsiteX1" fmla="*/ 168379 w 4373217"/>
              <a:gd name="connsiteY1" fmla="*/ 1836095 h 1908068"/>
              <a:gd name="connsiteX2" fmla="*/ 1139454 w 4373217"/>
              <a:gd name="connsiteY2" fmla="*/ 1161823 h 1908068"/>
              <a:gd name="connsiteX3" fmla="*/ 2448173 w 4373217"/>
              <a:gd name="connsiteY3" fmla="*/ 236200 h 1908068"/>
              <a:gd name="connsiteX4" fmla="*/ 3569963 w 4373217"/>
              <a:gd name="connsiteY4" fmla="*/ 38237 h 1908068"/>
              <a:gd name="connsiteX5" fmla="*/ 4373217 w 4373217"/>
              <a:gd name="connsiteY5" fmla="*/ 465625 h 1908068"/>
              <a:gd name="connsiteX0" fmla="*/ 0 w 4204838"/>
              <a:gd name="connsiteY0" fmla="*/ 1836095 h 1836095"/>
              <a:gd name="connsiteX1" fmla="*/ 971075 w 4204838"/>
              <a:gd name="connsiteY1" fmla="*/ 1161823 h 1836095"/>
              <a:gd name="connsiteX2" fmla="*/ 2279794 w 4204838"/>
              <a:gd name="connsiteY2" fmla="*/ 236200 h 1836095"/>
              <a:gd name="connsiteX3" fmla="*/ 3401584 w 4204838"/>
              <a:gd name="connsiteY3" fmla="*/ 38237 h 1836095"/>
              <a:gd name="connsiteX4" fmla="*/ 4204838 w 4204838"/>
              <a:gd name="connsiteY4" fmla="*/ 465625 h 1836095"/>
              <a:gd name="connsiteX0" fmla="*/ 0 w 4260614"/>
              <a:gd name="connsiteY0" fmla="*/ 1822523 h 1822523"/>
              <a:gd name="connsiteX1" fmla="*/ 971075 w 4260614"/>
              <a:gd name="connsiteY1" fmla="*/ 1148251 h 1822523"/>
              <a:gd name="connsiteX2" fmla="*/ 2279794 w 4260614"/>
              <a:gd name="connsiteY2" fmla="*/ 222628 h 1822523"/>
              <a:gd name="connsiteX3" fmla="*/ 3401584 w 4260614"/>
              <a:gd name="connsiteY3" fmla="*/ 24665 h 1822523"/>
              <a:gd name="connsiteX4" fmla="*/ 4260614 w 4260614"/>
              <a:gd name="connsiteY4" fmla="*/ 370616 h 1822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614" h="1822523">
                <a:moveTo>
                  <a:pt x="0" y="1822523"/>
                </a:moveTo>
                <a:cubicBezTo>
                  <a:pt x="168379" y="1750550"/>
                  <a:pt x="591109" y="1414900"/>
                  <a:pt x="971075" y="1148251"/>
                </a:cubicBezTo>
                <a:cubicBezTo>
                  <a:pt x="1351041" y="881602"/>
                  <a:pt x="1874709" y="409892"/>
                  <a:pt x="2279794" y="222628"/>
                </a:cubicBezTo>
                <a:cubicBezTo>
                  <a:pt x="2684879" y="35364"/>
                  <a:pt x="3071447" y="0"/>
                  <a:pt x="3401584" y="24665"/>
                </a:cubicBezTo>
                <a:cubicBezTo>
                  <a:pt x="3731721" y="49330"/>
                  <a:pt x="4125497" y="312484"/>
                  <a:pt x="4260614" y="370616"/>
                </a:cubicBezTo>
              </a:path>
            </a:pathLst>
          </a:custGeom>
          <a:ln w="149225">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2209801" y="2762839"/>
            <a:ext cx="740790" cy="402734"/>
          </a:xfrm>
          <a:custGeom>
            <a:avLst/>
            <a:gdLst>
              <a:gd name="connsiteX0" fmla="*/ 565609 w 565609"/>
              <a:gd name="connsiteY0" fmla="*/ 0 h 452487"/>
              <a:gd name="connsiteX1" fmla="*/ 348792 w 565609"/>
              <a:gd name="connsiteY1" fmla="*/ 301658 h 452487"/>
              <a:gd name="connsiteX2" fmla="*/ 0 w 565609"/>
              <a:gd name="connsiteY2" fmla="*/ 452487 h 452487"/>
              <a:gd name="connsiteX0" fmla="*/ 565609 w 565609"/>
              <a:gd name="connsiteY0" fmla="*/ 0 h 354702"/>
              <a:gd name="connsiteX1" fmla="*/ 348792 w 565609"/>
              <a:gd name="connsiteY1" fmla="*/ 301658 h 354702"/>
              <a:gd name="connsiteX2" fmla="*/ 0 w 565609"/>
              <a:gd name="connsiteY2" fmla="*/ 318263 h 354702"/>
            </a:gdLst>
            <a:ahLst/>
            <a:cxnLst>
              <a:cxn ang="0">
                <a:pos x="connsiteX0" y="connsiteY0"/>
              </a:cxn>
              <a:cxn ang="0">
                <a:pos x="connsiteX1" y="connsiteY1"/>
              </a:cxn>
              <a:cxn ang="0">
                <a:pos x="connsiteX2" y="connsiteY2"/>
              </a:cxn>
            </a:cxnLst>
            <a:rect l="l" t="t" r="r" b="b"/>
            <a:pathLst>
              <a:path w="565609" h="354702">
                <a:moveTo>
                  <a:pt x="565609" y="0"/>
                </a:moveTo>
                <a:cubicBezTo>
                  <a:pt x="504334" y="113122"/>
                  <a:pt x="443060" y="248614"/>
                  <a:pt x="348792" y="301658"/>
                </a:cubicBezTo>
                <a:cubicBezTo>
                  <a:pt x="254524" y="354702"/>
                  <a:pt x="127262" y="280555"/>
                  <a:pt x="0" y="318263"/>
                </a:cubicBezTo>
              </a:path>
            </a:pathLst>
          </a:custGeom>
          <a:ln w="152400">
            <a:solidFill>
              <a:srgbClr val="FF0000"/>
            </a:solidFill>
            <a:tailEnd type="triangle" w="sm" len="sm"/>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233394" y="1478437"/>
            <a:ext cx="4462806" cy="1198775"/>
          </a:xfrm>
          <a:custGeom>
            <a:avLst/>
            <a:gdLst>
              <a:gd name="connsiteX0" fmla="*/ 0 w 4421171"/>
              <a:gd name="connsiteY0" fmla="*/ 1198775 h 1198775"/>
              <a:gd name="connsiteX1" fmla="*/ 1932495 w 4421171"/>
              <a:gd name="connsiteY1" fmla="*/ 303229 h 1198775"/>
              <a:gd name="connsiteX2" fmla="*/ 3035431 w 4421171"/>
              <a:gd name="connsiteY2" fmla="*/ 20425 h 1198775"/>
              <a:gd name="connsiteX3" fmla="*/ 3883843 w 4421171"/>
              <a:gd name="connsiteY3" fmla="*/ 180681 h 1198775"/>
              <a:gd name="connsiteX4" fmla="*/ 4421171 w 4421171"/>
              <a:gd name="connsiteY4" fmla="*/ 491765 h 119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1171" h="1198775">
                <a:moveTo>
                  <a:pt x="0" y="1198775"/>
                </a:moveTo>
                <a:cubicBezTo>
                  <a:pt x="713295" y="849198"/>
                  <a:pt x="1426590" y="499621"/>
                  <a:pt x="1932495" y="303229"/>
                </a:cubicBezTo>
                <a:cubicBezTo>
                  <a:pt x="2438400" y="106837"/>
                  <a:pt x="2710206" y="40850"/>
                  <a:pt x="3035431" y="20425"/>
                </a:cubicBezTo>
                <a:cubicBezTo>
                  <a:pt x="3360656" y="0"/>
                  <a:pt x="3652886" y="102124"/>
                  <a:pt x="3883843" y="180681"/>
                </a:cubicBezTo>
                <a:cubicBezTo>
                  <a:pt x="4114800" y="259238"/>
                  <a:pt x="4330045" y="443060"/>
                  <a:pt x="4421171" y="491765"/>
                </a:cubicBezTo>
              </a:path>
            </a:pathLst>
          </a:custGeom>
          <a:ln w="1016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374796" y="1640264"/>
            <a:ext cx="4392891" cy="933254"/>
          </a:xfrm>
          <a:custGeom>
            <a:avLst/>
            <a:gdLst>
              <a:gd name="connsiteX0" fmla="*/ 0 w 4392891"/>
              <a:gd name="connsiteY0" fmla="*/ 933254 h 933254"/>
              <a:gd name="connsiteX1" fmla="*/ 1329179 w 4392891"/>
              <a:gd name="connsiteY1" fmla="*/ 424206 h 933254"/>
              <a:gd name="connsiteX2" fmla="*/ 2384981 w 4392891"/>
              <a:gd name="connsiteY2" fmla="*/ 113122 h 933254"/>
              <a:gd name="connsiteX3" fmla="*/ 3026004 w 4392891"/>
              <a:gd name="connsiteY3" fmla="*/ 28280 h 933254"/>
              <a:gd name="connsiteX4" fmla="*/ 3827282 w 4392891"/>
              <a:gd name="connsiteY4" fmla="*/ 282804 h 933254"/>
              <a:gd name="connsiteX5" fmla="*/ 4392891 w 4392891"/>
              <a:gd name="connsiteY5" fmla="*/ 565608 h 93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2891" h="933254">
                <a:moveTo>
                  <a:pt x="0" y="933254"/>
                </a:moveTo>
                <a:cubicBezTo>
                  <a:pt x="465841" y="747074"/>
                  <a:pt x="931682" y="560895"/>
                  <a:pt x="1329179" y="424206"/>
                </a:cubicBezTo>
                <a:cubicBezTo>
                  <a:pt x="1726676" y="287517"/>
                  <a:pt x="2102177" y="179110"/>
                  <a:pt x="2384981" y="113122"/>
                </a:cubicBezTo>
                <a:cubicBezTo>
                  <a:pt x="2667785" y="47134"/>
                  <a:pt x="2785621" y="0"/>
                  <a:pt x="3026004" y="28280"/>
                </a:cubicBezTo>
                <a:cubicBezTo>
                  <a:pt x="3266387" y="56560"/>
                  <a:pt x="3599467" y="193249"/>
                  <a:pt x="3827282" y="282804"/>
                </a:cubicBezTo>
                <a:cubicBezTo>
                  <a:pt x="4055097" y="372359"/>
                  <a:pt x="4223994" y="468983"/>
                  <a:pt x="4392891" y="565608"/>
                </a:cubicBezTo>
              </a:path>
            </a:pathLst>
          </a:custGeom>
          <a:ln w="1016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3176832" y="1827229"/>
            <a:ext cx="4595567" cy="821703"/>
          </a:xfrm>
          <a:custGeom>
            <a:avLst/>
            <a:gdLst>
              <a:gd name="connsiteX0" fmla="*/ 0 w 4572000"/>
              <a:gd name="connsiteY0" fmla="*/ 821703 h 821703"/>
              <a:gd name="connsiteX1" fmla="*/ 1894788 w 4572000"/>
              <a:gd name="connsiteY1" fmla="*/ 199534 h 821703"/>
              <a:gd name="connsiteX2" fmla="*/ 3318235 w 4572000"/>
              <a:gd name="connsiteY2" fmla="*/ 29851 h 821703"/>
              <a:gd name="connsiteX3" fmla="*/ 4572000 w 4572000"/>
              <a:gd name="connsiteY3" fmla="*/ 378643 h 821703"/>
            </a:gdLst>
            <a:ahLst/>
            <a:cxnLst>
              <a:cxn ang="0">
                <a:pos x="connsiteX0" y="connsiteY0"/>
              </a:cxn>
              <a:cxn ang="0">
                <a:pos x="connsiteX1" y="connsiteY1"/>
              </a:cxn>
              <a:cxn ang="0">
                <a:pos x="connsiteX2" y="connsiteY2"/>
              </a:cxn>
              <a:cxn ang="0">
                <a:pos x="connsiteX3" y="connsiteY3"/>
              </a:cxn>
            </a:cxnLst>
            <a:rect l="l" t="t" r="r" b="b"/>
            <a:pathLst>
              <a:path w="4572000" h="821703">
                <a:moveTo>
                  <a:pt x="0" y="821703"/>
                </a:moveTo>
                <a:cubicBezTo>
                  <a:pt x="670874" y="576606"/>
                  <a:pt x="1341749" y="331509"/>
                  <a:pt x="1894788" y="199534"/>
                </a:cubicBezTo>
                <a:cubicBezTo>
                  <a:pt x="2447827" y="67559"/>
                  <a:pt x="2872033" y="0"/>
                  <a:pt x="3318235" y="29851"/>
                </a:cubicBezTo>
                <a:cubicBezTo>
                  <a:pt x="3764437" y="59702"/>
                  <a:pt x="4168218" y="219172"/>
                  <a:pt x="4572000" y="378643"/>
                </a:cubicBezTo>
              </a:path>
            </a:pathLst>
          </a:custGeom>
          <a:ln w="1270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3026004" y="2648932"/>
            <a:ext cx="735290" cy="3902697"/>
          </a:xfrm>
          <a:custGeom>
            <a:avLst/>
            <a:gdLst>
              <a:gd name="connsiteX0" fmla="*/ 0 w 735290"/>
              <a:gd name="connsiteY0" fmla="*/ 0 h 3902697"/>
              <a:gd name="connsiteX1" fmla="*/ 348792 w 735290"/>
              <a:gd name="connsiteY1" fmla="*/ 1206631 h 3902697"/>
              <a:gd name="connsiteX2" fmla="*/ 603316 w 735290"/>
              <a:gd name="connsiteY2" fmla="*/ 2215299 h 3902697"/>
              <a:gd name="connsiteX3" fmla="*/ 716437 w 735290"/>
              <a:gd name="connsiteY3" fmla="*/ 2988297 h 3902697"/>
              <a:gd name="connsiteX4" fmla="*/ 716437 w 735290"/>
              <a:gd name="connsiteY4" fmla="*/ 3450210 h 3902697"/>
              <a:gd name="connsiteX5" fmla="*/ 659876 w 735290"/>
              <a:gd name="connsiteY5" fmla="*/ 3902697 h 390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290" h="3902697">
                <a:moveTo>
                  <a:pt x="0" y="0"/>
                </a:moveTo>
                <a:cubicBezTo>
                  <a:pt x="124119" y="418707"/>
                  <a:pt x="248239" y="837415"/>
                  <a:pt x="348792" y="1206631"/>
                </a:cubicBezTo>
                <a:cubicBezTo>
                  <a:pt x="449345" y="1575847"/>
                  <a:pt x="542042" y="1918355"/>
                  <a:pt x="603316" y="2215299"/>
                </a:cubicBezTo>
                <a:cubicBezTo>
                  <a:pt x="664590" y="2512243"/>
                  <a:pt x="697584" y="2782479"/>
                  <a:pt x="716437" y="2988297"/>
                </a:cubicBezTo>
                <a:cubicBezTo>
                  <a:pt x="735290" y="3194115"/>
                  <a:pt x="725864" y="3297810"/>
                  <a:pt x="716437" y="3450210"/>
                </a:cubicBezTo>
                <a:cubicBezTo>
                  <a:pt x="707010" y="3602610"/>
                  <a:pt x="683443" y="3752653"/>
                  <a:pt x="659876" y="3902697"/>
                </a:cubicBezTo>
              </a:path>
            </a:pathLst>
          </a:custGeom>
          <a:ln w="50800">
            <a:solidFill>
              <a:srgbClr val="FF0000"/>
            </a:solidFill>
            <a:tailEnd type="triangle" w="lg" len="lg"/>
          </a:ln>
          <a:effectLst>
            <a:outerShdw dist="38100" dir="8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3" name="TextBox 12"/>
          <p:cNvSpPr txBox="1"/>
          <p:nvPr/>
        </p:nvSpPr>
        <p:spPr>
          <a:xfrm>
            <a:off x="0" y="0"/>
            <a:ext cx="9144000" cy="769441"/>
          </a:xfrm>
          <a:prstGeom prst="rect">
            <a:avLst/>
          </a:prstGeom>
        </p:spPr>
        <p:txBody>
          <a:bodyPr wrap="square" rtlCol="0">
            <a:spAutoFit/>
          </a:bodyPr>
          <a:lstStyle/>
          <a:p>
            <a:r>
              <a:rPr lang="en-US" sz="4400" b="1" dirty="0" smtClean="0">
                <a:solidFill>
                  <a:srgbClr val="002060"/>
                </a:solidFill>
              </a:rPr>
              <a:t>	The </a:t>
            </a:r>
            <a:r>
              <a:rPr lang="en-US" sz="4400" b="1" dirty="0" err="1" smtClean="0">
                <a:solidFill>
                  <a:srgbClr val="002060"/>
                </a:solidFill>
              </a:rPr>
              <a:t>Acadien</a:t>
            </a:r>
            <a:r>
              <a:rPr lang="en-US" sz="4400" b="1" dirty="0" smtClean="0">
                <a:solidFill>
                  <a:srgbClr val="002060"/>
                </a:solidFill>
              </a:rPr>
              <a:t> Diaspora</a:t>
            </a:r>
          </a:p>
        </p:txBody>
      </p:sp>
      <p:sp>
        <p:nvSpPr>
          <p:cNvPr id="19" name="Freeform 18"/>
          <p:cNvSpPr/>
          <p:nvPr/>
        </p:nvSpPr>
        <p:spPr>
          <a:xfrm>
            <a:off x="3773978" y="2377440"/>
            <a:ext cx="4172989" cy="4172989"/>
          </a:xfrm>
          <a:custGeom>
            <a:avLst/>
            <a:gdLst>
              <a:gd name="connsiteX0" fmla="*/ 4172989 w 4172989"/>
              <a:gd name="connsiteY0" fmla="*/ 0 h 4172989"/>
              <a:gd name="connsiteX1" fmla="*/ 2443942 w 4172989"/>
              <a:gd name="connsiteY1" fmla="*/ 1213658 h 4172989"/>
              <a:gd name="connsiteX2" fmla="*/ 1180407 w 4172989"/>
              <a:gd name="connsiteY2" fmla="*/ 2244436 h 4172989"/>
              <a:gd name="connsiteX3" fmla="*/ 465513 w 4172989"/>
              <a:gd name="connsiteY3" fmla="*/ 3108960 h 4172989"/>
              <a:gd name="connsiteX4" fmla="*/ 0 w 4172989"/>
              <a:gd name="connsiteY4" fmla="*/ 4172989 h 4172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2989" h="4172989">
                <a:moveTo>
                  <a:pt x="4172989" y="0"/>
                </a:moveTo>
                <a:cubicBezTo>
                  <a:pt x="3557847" y="419792"/>
                  <a:pt x="2942706" y="839585"/>
                  <a:pt x="2443942" y="1213658"/>
                </a:cubicBezTo>
                <a:cubicBezTo>
                  <a:pt x="1945178" y="1587731"/>
                  <a:pt x="1510145" y="1928552"/>
                  <a:pt x="1180407" y="2244436"/>
                </a:cubicBezTo>
                <a:cubicBezTo>
                  <a:pt x="850669" y="2560320"/>
                  <a:pt x="662247" y="2787535"/>
                  <a:pt x="465513" y="3108960"/>
                </a:cubicBezTo>
                <a:cubicBezTo>
                  <a:pt x="268779" y="3430385"/>
                  <a:pt x="74814" y="3987338"/>
                  <a:pt x="0" y="4172989"/>
                </a:cubicBezTo>
              </a:path>
            </a:pathLst>
          </a:custGeom>
          <a:ln w="50800">
            <a:solidFill>
              <a:schemeClr val="tx1"/>
            </a:solidFill>
            <a:tailEnd type="triangle" w="lg" len="lg"/>
          </a:ln>
          <a:effectLst>
            <a:outerShdw dist="50800" dir="30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040520" y="1981200"/>
            <a:ext cx="617080" cy="616145"/>
          </a:xfrm>
          <a:custGeom>
            <a:avLst/>
            <a:gdLst>
              <a:gd name="connsiteX0" fmla="*/ 0 w 633909"/>
              <a:gd name="connsiteY0" fmla="*/ 302930 h 302930"/>
              <a:gd name="connsiteX1" fmla="*/ 258052 w 633909"/>
              <a:gd name="connsiteY1" fmla="*/ 224392 h 302930"/>
              <a:gd name="connsiteX2" fmla="*/ 482444 w 633909"/>
              <a:gd name="connsiteY2" fmla="*/ 112196 h 302930"/>
              <a:gd name="connsiteX3" fmla="*/ 633909 w 633909"/>
              <a:gd name="connsiteY3" fmla="*/ 0 h 302930"/>
            </a:gdLst>
            <a:ahLst/>
            <a:cxnLst>
              <a:cxn ang="0">
                <a:pos x="connsiteX0" y="connsiteY0"/>
              </a:cxn>
              <a:cxn ang="0">
                <a:pos x="connsiteX1" y="connsiteY1"/>
              </a:cxn>
              <a:cxn ang="0">
                <a:pos x="connsiteX2" y="connsiteY2"/>
              </a:cxn>
              <a:cxn ang="0">
                <a:pos x="connsiteX3" y="connsiteY3"/>
              </a:cxn>
            </a:cxnLst>
            <a:rect l="l" t="t" r="r" b="b"/>
            <a:pathLst>
              <a:path w="633909" h="302930">
                <a:moveTo>
                  <a:pt x="0" y="302930"/>
                </a:moveTo>
                <a:cubicBezTo>
                  <a:pt x="88822" y="279555"/>
                  <a:pt x="177645" y="256181"/>
                  <a:pt x="258052" y="224392"/>
                </a:cubicBezTo>
                <a:cubicBezTo>
                  <a:pt x="338459" y="192603"/>
                  <a:pt x="419801" y="149595"/>
                  <a:pt x="482444" y="112196"/>
                </a:cubicBezTo>
                <a:cubicBezTo>
                  <a:pt x="545087" y="74797"/>
                  <a:pt x="609600" y="17764"/>
                  <a:pt x="633909" y="0"/>
                </a:cubicBezTo>
              </a:path>
            </a:pathLst>
          </a:custGeom>
          <a:ln w="50800">
            <a:solidFill>
              <a:srgbClr val="FF0000"/>
            </a:solidFill>
            <a:tailEnd type="triangle" w="med" len="med"/>
          </a:ln>
          <a:effectLst>
            <a:outerShdw dist="50800" dir="3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2286000" y="2639504"/>
            <a:ext cx="735291" cy="2694495"/>
          </a:xfrm>
          <a:custGeom>
            <a:avLst/>
            <a:gdLst>
              <a:gd name="connsiteX0" fmla="*/ 626883 w 659877"/>
              <a:gd name="connsiteY0" fmla="*/ 0 h 2645790"/>
              <a:gd name="connsiteX1" fmla="*/ 636310 w 659877"/>
              <a:gd name="connsiteY1" fmla="*/ 952107 h 2645790"/>
              <a:gd name="connsiteX2" fmla="*/ 485481 w 659877"/>
              <a:gd name="connsiteY2" fmla="*/ 1602557 h 2645790"/>
              <a:gd name="connsiteX3" fmla="*/ 80128 w 659877"/>
              <a:gd name="connsiteY3" fmla="*/ 2479250 h 2645790"/>
              <a:gd name="connsiteX4" fmla="*/ 4714 w 659877"/>
              <a:gd name="connsiteY4" fmla="*/ 2601798 h 264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877" h="2645790">
                <a:moveTo>
                  <a:pt x="626883" y="0"/>
                </a:moveTo>
                <a:cubicBezTo>
                  <a:pt x="643380" y="342507"/>
                  <a:pt x="659877" y="685014"/>
                  <a:pt x="636310" y="952107"/>
                </a:cubicBezTo>
                <a:cubicBezTo>
                  <a:pt x="612743" y="1219200"/>
                  <a:pt x="578178" y="1348033"/>
                  <a:pt x="485481" y="1602557"/>
                </a:cubicBezTo>
                <a:cubicBezTo>
                  <a:pt x="392784" y="1857081"/>
                  <a:pt x="160256" y="2312710"/>
                  <a:pt x="80128" y="2479250"/>
                </a:cubicBezTo>
                <a:cubicBezTo>
                  <a:pt x="0" y="2645790"/>
                  <a:pt x="2357" y="2623794"/>
                  <a:pt x="4714" y="2601798"/>
                </a:cubicBezTo>
              </a:path>
            </a:pathLst>
          </a:custGeom>
          <a:ln w="63500">
            <a:solidFill>
              <a:srgbClr val="FF0000"/>
            </a:solidFill>
            <a:tailEnd type="triangle" w="lg" len="lg"/>
          </a:ln>
          <a:effectLst>
            <a:outerShdw dist="38100" dir="9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rot="60000">
            <a:off x="1645920" y="4004109"/>
            <a:ext cx="664143" cy="1193533"/>
          </a:xfrm>
          <a:custGeom>
            <a:avLst/>
            <a:gdLst>
              <a:gd name="connsiteX0" fmla="*/ 0 w 664143"/>
              <a:gd name="connsiteY0" fmla="*/ 0 h 1193533"/>
              <a:gd name="connsiteX1" fmla="*/ 298383 w 664143"/>
              <a:gd name="connsiteY1" fmla="*/ 317634 h 1193533"/>
              <a:gd name="connsiteX2" fmla="*/ 500514 w 664143"/>
              <a:gd name="connsiteY2" fmla="*/ 635268 h 1193533"/>
              <a:gd name="connsiteX3" fmla="*/ 664143 w 664143"/>
              <a:gd name="connsiteY3" fmla="*/ 1193533 h 1193533"/>
            </a:gdLst>
            <a:ahLst/>
            <a:cxnLst>
              <a:cxn ang="0">
                <a:pos x="connsiteX0" y="connsiteY0"/>
              </a:cxn>
              <a:cxn ang="0">
                <a:pos x="connsiteX1" y="connsiteY1"/>
              </a:cxn>
              <a:cxn ang="0">
                <a:pos x="connsiteX2" y="connsiteY2"/>
              </a:cxn>
              <a:cxn ang="0">
                <a:pos x="connsiteX3" y="connsiteY3"/>
              </a:cxn>
            </a:cxnLst>
            <a:rect l="l" t="t" r="r" b="b"/>
            <a:pathLst>
              <a:path w="664143" h="1193533">
                <a:moveTo>
                  <a:pt x="0" y="0"/>
                </a:moveTo>
                <a:cubicBezTo>
                  <a:pt x="107482" y="105878"/>
                  <a:pt x="214964" y="211756"/>
                  <a:pt x="298383" y="317634"/>
                </a:cubicBezTo>
                <a:cubicBezTo>
                  <a:pt x="381802" y="423512"/>
                  <a:pt x="439554" y="489285"/>
                  <a:pt x="500514" y="635268"/>
                </a:cubicBezTo>
                <a:cubicBezTo>
                  <a:pt x="561474" y="781251"/>
                  <a:pt x="664143" y="1193533"/>
                  <a:pt x="664143" y="1193533"/>
                </a:cubicBezTo>
              </a:path>
            </a:pathLst>
          </a:custGeom>
          <a:ln w="381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2156059" y="3185962"/>
            <a:ext cx="251861" cy="2030931"/>
          </a:xfrm>
          <a:custGeom>
            <a:avLst/>
            <a:gdLst>
              <a:gd name="connsiteX0" fmla="*/ 0 w 251861"/>
              <a:gd name="connsiteY0" fmla="*/ 0 h 2030931"/>
              <a:gd name="connsiteX1" fmla="*/ 192505 w 251861"/>
              <a:gd name="connsiteY1" fmla="*/ 587141 h 2030931"/>
              <a:gd name="connsiteX2" fmla="*/ 250257 w 251861"/>
              <a:gd name="connsiteY2" fmla="*/ 1068404 h 2030931"/>
              <a:gd name="connsiteX3" fmla="*/ 202130 w 251861"/>
              <a:gd name="connsiteY3" fmla="*/ 2030931 h 2030931"/>
            </a:gdLst>
            <a:ahLst/>
            <a:cxnLst>
              <a:cxn ang="0">
                <a:pos x="connsiteX0" y="connsiteY0"/>
              </a:cxn>
              <a:cxn ang="0">
                <a:pos x="connsiteX1" y="connsiteY1"/>
              </a:cxn>
              <a:cxn ang="0">
                <a:pos x="connsiteX2" y="connsiteY2"/>
              </a:cxn>
              <a:cxn ang="0">
                <a:pos x="connsiteX3" y="connsiteY3"/>
              </a:cxn>
            </a:cxnLst>
            <a:rect l="l" t="t" r="r" b="b"/>
            <a:pathLst>
              <a:path w="251861" h="2030931">
                <a:moveTo>
                  <a:pt x="0" y="0"/>
                </a:moveTo>
                <a:cubicBezTo>
                  <a:pt x="75397" y="204537"/>
                  <a:pt x="150795" y="409074"/>
                  <a:pt x="192505" y="587141"/>
                </a:cubicBezTo>
                <a:cubicBezTo>
                  <a:pt x="234215" y="765208"/>
                  <a:pt x="248653" y="827772"/>
                  <a:pt x="250257" y="1068404"/>
                </a:cubicBezTo>
                <a:cubicBezTo>
                  <a:pt x="251861" y="1309036"/>
                  <a:pt x="226995" y="1669983"/>
                  <a:pt x="202130" y="2030931"/>
                </a:cubicBezTo>
              </a:path>
            </a:pathLst>
          </a:custGeom>
          <a:ln w="508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5606143" y="2394857"/>
            <a:ext cx="2329543" cy="4495800"/>
          </a:xfrm>
          <a:custGeom>
            <a:avLst/>
            <a:gdLst>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329543 w 2329543"/>
              <a:gd name="connsiteY0" fmla="*/ 0 h 4495800"/>
              <a:gd name="connsiteX1" fmla="*/ 1360714 w 2329543"/>
              <a:gd name="connsiteY1" fmla="*/ 707572 h 4495800"/>
              <a:gd name="connsiteX2" fmla="*/ 827314 w 2329543"/>
              <a:gd name="connsiteY2" fmla="*/ 1415143 h 4495800"/>
              <a:gd name="connsiteX3" fmla="*/ 381000 w 2329543"/>
              <a:gd name="connsiteY3" fmla="*/ 2416629 h 4495800"/>
              <a:gd name="connsiteX4" fmla="*/ 152400 w 2329543"/>
              <a:gd name="connsiteY4" fmla="*/ 3385457 h 4495800"/>
              <a:gd name="connsiteX5" fmla="*/ 0 w 2329543"/>
              <a:gd name="connsiteY5" fmla="*/ 4495800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9543" h="4495800">
                <a:moveTo>
                  <a:pt x="2329543" y="0"/>
                </a:moveTo>
                <a:cubicBezTo>
                  <a:pt x="2002064" y="235857"/>
                  <a:pt x="1611086" y="471715"/>
                  <a:pt x="1360714" y="707572"/>
                </a:cubicBezTo>
                <a:cubicBezTo>
                  <a:pt x="1110343" y="943429"/>
                  <a:pt x="990600" y="1130300"/>
                  <a:pt x="827314" y="1415143"/>
                </a:cubicBezTo>
                <a:cubicBezTo>
                  <a:pt x="664028" y="1699986"/>
                  <a:pt x="493486" y="2088243"/>
                  <a:pt x="381000" y="2416629"/>
                </a:cubicBezTo>
                <a:cubicBezTo>
                  <a:pt x="268514" y="2745015"/>
                  <a:pt x="215900" y="3038929"/>
                  <a:pt x="152400" y="3385457"/>
                </a:cubicBezTo>
                <a:cubicBezTo>
                  <a:pt x="88900" y="3731986"/>
                  <a:pt x="23586" y="4359729"/>
                  <a:pt x="0" y="4495800"/>
                </a:cubicBezTo>
              </a:path>
            </a:pathLst>
          </a:custGeom>
          <a:ln w="50800">
            <a:solidFill>
              <a:schemeClr val="tx1"/>
            </a:solidFill>
            <a:tailEnd type="triangle" w="lg" len="lg"/>
          </a:ln>
          <a:effectLst>
            <a:outerShdw dist="50800" dir="24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521122" y="2217761"/>
            <a:ext cx="4483290" cy="442415"/>
          </a:xfrm>
          <a:custGeom>
            <a:avLst/>
            <a:gdLst>
              <a:gd name="connsiteX0" fmla="*/ 4483290 w 4483290"/>
              <a:gd name="connsiteY0" fmla="*/ 116006 h 442415"/>
              <a:gd name="connsiteX1" fmla="*/ 3527947 w 4483290"/>
              <a:gd name="connsiteY1" fmla="*/ 245660 h 442415"/>
              <a:gd name="connsiteX2" fmla="*/ 2204114 w 4483290"/>
              <a:gd name="connsiteY2" fmla="*/ 375314 h 442415"/>
              <a:gd name="connsiteX3" fmla="*/ 1228299 w 4483290"/>
              <a:gd name="connsiteY3" fmla="*/ 423081 h 442415"/>
              <a:gd name="connsiteX4" fmla="*/ 450377 w 4483290"/>
              <a:gd name="connsiteY4" fmla="*/ 259308 h 442415"/>
              <a:gd name="connsiteX5" fmla="*/ 0 w 4483290"/>
              <a:gd name="connsiteY5" fmla="*/ 0 h 44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3290" h="442415">
                <a:moveTo>
                  <a:pt x="4483290" y="116006"/>
                </a:moveTo>
                <a:cubicBezTo>
                  <a:pt x="4195550" y="159224"/>
                  <a:pt x="3907810" y="202442"/>
                  <a:pt x="3527947" y="245660"/>
                </a:cubicBezTo>
                <a:cubicBezTo>
                  <a:pt x="3148084" y="288878"/>
                  <a:pt x="2587389" y="345744"/>
                  <a:pt x="2204114" y="375314"/>
                </a:cubicBezTo>
                <a:cubicBezTo>
                  <a:pt x="1820839" y="404884"/>
                  <a:pt x="1520588" y="442415"/>
                  <a:pt x="1228299" y="423081"/>
                </a:cubicBezTo>
                <a:cubicBezTo>
                  <a:pt x="936010" y="403747"/>
                  <a:pt x="655093" y="329821"/>
                  <a:pt x="450377" y="259308"/>
                </a:cubicBezTo>
                <a:cubicBezTo>
                  <a:pt x="245661" y="188795"/>
                  <a:pt x="122830" y="94397"/>
                  <a:pt x="0" y="0"/>
                </a:cubicBezTo>
              </a:path>
            </a:pathLst>
          </a:custGeom>
          <a:ln w="63500">
            <a:solidFill>
              <a:schemeClr val="tx1"/>
            </a:solidFill>
            <a:tailEnd type="triangle"/>
          </a:ln>
          <a:effectLst>
            <a:outerShdw dist="50800" dir="48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2485148" y="2715151"/>
            <a:ext cx="364639" cy="140245"/>
          </a:xfrm>
          <a:custGeom>
            <a:avLst/>
            <a:gdLst>
              <a:gd name="connsiteX0" fmla="*/ 0 w 364639"/>
              <a:gd name="connsiteY0" fmla="*/ 140245 h 140245"/>
              <a:gd name="connsiteX1" fmla="*/ 201954 w 364639"/>
              <a:gd name="connsiteY1" fmla="*/ 67318 h 140245"/>
              <a:gd name="connsiteX2" fmla="*/ 364639 w 364639"/>
              <a:gd name="connsiteY2" fmla="*/ 0 h 140245"/>
              <a:gd name="connsiteX0" fmla="*/ 0 w 364639"/>
              <a:gd name="connsiteY0" fmla="*/ 140245 h 140245"/>
              <a:gd name="connsiteX1" fmla="*/ 201954 w 364639"/>
              <a:gd name="connsiteY1" fmla="*/ 67318 h 140245"/>
              <a:gd name="connsiteX2" fmla="*/ 364639 w 364639"/>
              <a:gd name="connsiteY2" fmla="*/ 0 h 140245"/>
              <a:gd name="connsiteX0" fmla="*/ 0 w 364639"/>
              <a:gd name="connsiteY0" fmla="*/ 140245 h 168294"/>
              <a:gd name="connsiteX1" fmla="*/ 201954 w 364639"/>
              <a:gd name="connsiteY1" fmla="*/ 67318 h 168294"/>
              <a:gd name="connsiteX2" fmla="*/ 364639 w 364639"/>
              <a:gd name="connsiteY2" fmla="*/ 0 h 168294"/>
              <a:gd name="connsiteX0" fmla="*/ 0 w 364639"/>
              <a:gd name="connsiteY0" fmla="*/ 140245 h 140245"/>
              <a:gd name="connsiteX1" fmla="*/ 201954 w 364639"/>
              <a:gd name="connsiteY1" fmla="*/ 67318 h 140245"/>
              <a:gd name="connsiteX2" fmla="*/ 364639 w 364639"/>
              <a:gd name="connsiteY2" fmla="*/ 0 h 140245"/>
              <a:gd name="connsiteX0" fmla="*/ 0 w 364639"/>
              <a:gd name="connsiteY0" fmla="*/ 140245 h 140245"/>
              <a:gd name="connsiteX1" fmla="*/ 201954 w 364639"/>
              <a:gd name="connsiteY1" fmla="*/ 67318 h 140245"/>
              <a:gd name="connsiteX2" fmla="*/ 364639 w 364639"/>
              <a:gd name="connsiteY2" fmla="*/ 0 h 140245"/>
            </a:gdLst>
            <a:ahLst/>
            <a:cxnLst>
              <a:cxn ang="0">
                <a:pos x="connsiteX0" y="connsiteY0"/>
              </a:cxn>
              <a:cxn ang="0">
                <a:pos x="connsiteX1" y="connsiteY1"/>
              </a:cxn>
              <a:cxn ang="0">
                <a:pos x="connsiteX2" y="connsiteY2"/>
              </a:cxn>
            </a:cxnLst>
            <a:rect l="l" t="t" r="r" b="b"/>
            <a:pathLst>
              <a:path w="364639" h="140245">
                <a:moveTo>
                  <a:pt x="0" y="140245"/>
                </a:moveTo>
                <a:cubicBezTo>
                  <a:pt x="111729" y="116871"/>
                  <a:pt x="141181" y="90692"/>
                  <a:pt x="201954" y="67318"/>
                </a:cubicBezTo>
                <a:cubicBezTo>
                  <a:pt x="262727" y="43944"/>
                  <a:pt x="336590" y="14959"/>
                  <a:pt x="364639" y="0"/>
                </a:cubicBezTo>
              </a:path>
            </a:pathLst>
          </a:custGeom>
          <a:ln w="50800">
            <a:solidFill>
              <a:srgbClr val="FFFF00"/>
            </a:solidFill>
            <a:tailEnd type="triangle" w="med" len="sm"/>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2485148" y="2473929"/>
            <a:ext cx="1144403" cy="435695"/>
          </a:xfrm>
          <a:custGeom>
            <a:avLst/>
            <a:gdLst>
              <a:gd name="connsiteX0" fmla="*/ 0 w 1144403"/>
              <a:gd name="connsiteY0" fmla="*/ 370248 h 435695"/>
              <a:gd name="connsiteX1" fmla="*/ 314150 w 1144403"/>
              <a:gd name="connsiteY1" fmla="*/ 415126 h 435695"/>
              <a:gd name="connsiteX2" fmla="*/ 774155 w 1144403"/>
              <a:gd name="connsiteY2" fmla="*/ 246832 h 435695"/>
              <a:gd name="connsiteX3" fmla="*/ 1144403 w 1144403"/>
              <a:gd name="connsiteY3" fmla="*/ 0 h 435695"/>
            </a:gdLst>
            <a:ahLst/>
            <a:cxnLst>
              <a:cxn ang="0">
                <a:pos x="connsiteX0" y="connsiteY0"/>
              </a:cxn>
              <a:cxn ang="0">
                <a:pos x="connsiteX1" y="connsiteY1"/>
              </a:cxn>
              <a:cxn ang="0">
                <a:pos x="connsiteX2" y="connsiteY2"/>
              </a:cxn>
              <a:cxn ang="0">
                <a:pos x="connsiteX3" y="connsiteY3"/>
              </a:cxn>
            </a:cxnLst>
            <a:rect l="l" t="t" r="r" b="b"/>
            <a:pathLst>
              <a:path w="1144403" h="435695">
                <a:moveTo>
                  <a:pt x="0" y="370248"/>
                </a:moveTo>
                <a:cubicBezTo>
                  <a:pt x="92562" y="402971"/>
                  <a:pt x="185124" y="435695"/>
                  <a:pt x="314150" y="415126"/>
                </a:cubicBezTo>
                <a:cubicBezTo>
                  <a:pt x="443176" y="394557"/>
                  <a:pt x="635780" y="316020"/>
                  <a:pt x="774155" y="246832"/>
                </a:cubicBezTo>
                <a:cubicBezTo>
                  <a:pt x="912530" y="177644"/>
                  <a:pt x="1028466" y="88822"/>
                  <a:pt x="1144403" y="0"/>
                </a:cubicBezTo>
              </a:path>
            </a:pathLst>
          </a:custGeom>
          <a:ln w="50800">
            <a:solidFill>
              <a:srgbClr val="FFFF00"/>
            </a:solidFill>
            <a:tailEnd type="triangle" w="med" len="sm"/>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914400" y="3352799"/>
            <a:ext cx="1219200" cy="1511301"/>
          </a:xfrm>
          <a:custGeom>
            <a:avLst/>
            <a:gdLst>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77132 h 1477505"/>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77132 h 1477505"/>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00932 h 1477505"/>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8203" h="1465193">
                <a:moveTo>
                  <a:pt x="1030638" y="0"/>
                </a:moveTo>
                <a:cubicBezTo>
                  <a:pt x="1081007" y="143359"/>
                  <a:pt x="1131377" y="286719"/>
                  <a:pt x="1154624" y="441702"/>
                </a:cubicBezTo>
                <a:cubicBezTo>
                  <a:pt x="1177871" y="596685"/>
                  <a:pt x="1188203" y="795579"/>
                  <a:pt x="1170122" y="929898"/>
                </a:cubicBezTo>
                <a:cubicBezTo>
                  <a:pt x="1152041" y="1064217"/>
                  <a:pt x="1123628" y="1159790"/>
                  <a:pt x="1046136" y="1247614"/>
                </a:cubicBezTo>
                <a:cubicBezTo>
                  <a:pt x="968645" y="1335438"/>
                  <a:pt x="836909" y="1448489"/>
                  <a:pt x="705173" y="1456841"/>
                </a:cubicBezTo>
                <a:cubicBezTo>
                  <a:pt x="573437" y="1465193"/>
                  <a:pt x="373251" y="1373710"/>
                  <a:pt x="255722" y="1297725"/>
                </a:cubicBezTo>
                <a:cubicBezTo>
                  <a:pt x="138193" y="1221740"/>
                  <a:pt x="40037" y="1066800"/>
                  <a:pt x="0" y="1000932"/>
                </a:cubicBezTo>
              </a:path>
            </a:pathLst>
          </a:custGeom>
          <a:ln w="76200">
            <a:solidFill>
              <a:srgbClr val="FFFF00"/>
            </a:solidFill>
            <a:tailEnd type="triangle" w="med" len="med"/>
          </a:ln>
          <a:effectLst>
            <a:outerShdw dist="50800" dir="15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726393" y="4520725"/>
            <a:ext cx="1521151" cy="803305"/>
          </a:xfrm>
          <a:custGeom>
            <a:avLst/>
            <a:gdLst>
              <a:gd name="connsiteX0" fmla="*/ 1521151 w 1521151"/>
              <a:gd name="connsiteY0" fmla="*/ 803305 h 803305"/>
              <a:gd name="connsiteX1" fmla="*/ 1256231 w 1521151"/>
              <a:gd name="connsiteY1" fmla="*/ 572568 h 803305"/>
              <a:gd name="connsiteX2" fmla="*/ 1093861 w 1521151"/>
              <a:gd name="connsiteY2" fmla="*/ 470019 h 803305"/>
              <a:gd name="connsiteX3" fmla="*/ 811850 w 1521151"/>
              <a:gd name="connsiteY3" fmla="*/ 393107 h 803305"/>
              <a:gd name="connsiteX4" fmla="*/ 487110 w 1521151"/>
              <a:gd name="connsiteY4" fmla="*/ 358924 h 803305"/>
              <a:gd name="connsiteX5" fmla="*/ 324740 w 1521151"/>
              <a:gd name="connsiteY5" fmla="*/ 350378 h 803305"/>
              <a:gd name="connsiteX6" fmla="*/ 85457 w 1521151"/>
              <a:gd name="connsiteY6" fmla="*/ 136733 h 803305"/>
              <a:gd name="connsiteX7" fmla="*/ 0 w 1521151"/>
              <a:gd name="connsiteY7" fmla="*/ 0 h 803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151" h="803305">
                <a:moveTo>
                  <a:pt x="1521151" y="803305"/>
                </a:moveTo>
                <a:cubicBezTo>
                  <a:pt x="1424298" y="715710"/>
                  <a:pt x="1327446" y="628116"/>
                  <a:pt x="1256231" y="572568"/>
                </a:cubicBezTo>
                <a:cubicBezTo>
                  <a:pt x="1185016" y="517020"/>
                  <a:pt x="1167924" y="499929"/>
                  <a:pt x="1093861" y="470019"/>
                </a:cubicBezTo>
                <a:cubicBezTo>
                  <a:pt x="1019798" y="440109"/>
                  <a:pt x="912975" y="411623"/>
                  <a:pt x="811850" y="393107"/>
                </a:cubicBezTo>
                <a:cubicBezTo>
                  <a:pt x="710725" y="374591"/>
                  <a:pt x="568295" y="366045"/>
                  <a:pt x="487110" y="358924"/>
                </a:cubicBezTo>
                <a:cubicBezTo>
                  <a:pt x="405925" y="351803"/>
                  <a:pt x="391682" y="387410"/>
                  <a:pt x="324740" y="350378"/>
                </a:cubicBezTo>
                <a:cubicBezTo>
                  <a:pt x="257798" y="313346"/>
                  <a:pt x="139580" y="195129"/>
                  <a:pt x="85457" y="136733"/>
                </a:cubicBezTo>
                <a:cubicBezTo>
                  <a:pt x="31334" y="78337"/>
                  <a:pt x="15667" y="39168"/>
                  <a:pt x="0" y="0"/>
                </a:cubicBezTo>
              </a:path>
            </a:pathLst>
          </a:custGeom>
          <a:ln w="50800">
            <a:solidFill>
              <a:srgbClr val="FFFF00"/>
            </a:solidFill>
            <a:tailEnd type="triangle" w="lg" len="lg"/>
          </a:ln>
          <a:effectLst>
            <a:outerShdw dist="50800" dir="6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4" name="Picture 2"/>
          <p:cNvPicPr>
            <a:picLocks noChangeAspect="1" noChangeArrowheads="1"/>
          </p:cNvPicPr>
          <p:nvPr/>
        </p:nvPicPr>
        <p:blipFill>
          <a:blip r:embed="rId2"/>
          <a:srcRect t="6504" r="88350" b="85908"/>
          <a:stretch>
            <a:fillRect/>
          </a:stretch>
        </p:blipFill>
        <p:spPr bwMode="auto">
          <a:xfrm>
            <a:off x="152400" y="3733800"/>
            <a:ext cx="838200" cy="533400"/>
          </a:xfrm>
          <a:prstGeom prst="rect">
            <a:avLst/>
          </a:prstGeom>
          <a:noFill/>
          <a:ln w="63500">
            <a:noFill/>
            <a:miter lim="800000"/>
            <a:headEnd/>
            <a:tailEnd/>
          </a:ln>
          <a:effectLst/>
        </p:spPr>
      </p:pic>
      <p:sp>
        <p:nvSpPr>
          <p:cNvPr id="35" name="5-Point Star 34"/>
          <p:cNvSpPr/>
          <p:nvPr/>
        </p:nvSpPr>
        <p:spPr>
          <a:xfrm>
            <a:off x="609600" y="3886200"/>
            <a:ext cx="457200" cy="457200"/>
          </a:xfrm>
          <a:prstGeom prst="star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5916168" y="2344994"/>
            <a:ext cx="2037735" cy="4444180"/>
          </a:xfrm>
          <a:custGeom>
            <a:avLst/>
            <a:gdLst>
              <a:gd name="connsiteX0" fmla="*/ 1961535 w 1961535"/>
              <a:gd name="connsiteY0" fmla="*/ 0 h 3834580"/>
              <a:gd name="connsiteX1" fmla="*/ 1165123 w 1961535"/>
              <a:gd name="connsiteY1" fmla="*/ 663677 h 3834580"/>
              <a:gd name="connsiteX2" fmla="*/ 516193 w 1961535"/>
              <a:gd name="connsiteY2" fmla="*/ 1740309 h 3834580"/>
              <a:gd name="connsiteX3" fmla="*/ 191729 w 1961535"/>
              <a:gd name="connsiteY3" fmla="*/ 2639961 h 3834580"/>
              <a:gd name="connsiteX4" fmla="*/ 0 w 1961535"/>
              <a:gd name="connsiteY4" fmla="*/ 3834580 h 3834580"/>
              <a:gd name="connsiteX0" fmla="*/ 1961535 w 1961535"/>
              <a:gd name="connsiteY0" fmla="*/ 0 h 4596580"/>
              <a:gd name="connsiteX1" fmla="*/ 1165123 w 1961535"/>
              <a:gd name="connsiteY1" fmla="*/ 663677 h 4596580"/>
              <a:gd name="connsiteX2" fmla="*/ 516193 w 1961535"/>
              <a:gd name="connsiteY2" fmla="*/ 1740309 h 4596580"/>
              <a:gd name="connsiteX3" fmla="*/ 191729 w 1961535"/>
              <a:gd name="connsiteY3" fmla="*/ 2639961 h 4596580"/>
              <a:gd name="connsiteX4" fmla="*/ 0 w 1961535"/>
              <a:gd name="connsiteY4" fmla="*/ 4596580 h 4596580"/>
              <a:gd name="connsiteX0" fmla="*/ 1961535 w 1961535"/>
              <a:gd name="connsiteY0" fmla="*/ 0 h 4596580"/>
              <a:gd name="connsiteX1" fmla="*/ 1165123 w 1961535"/>
              <a:gd name="connsiteY1" fmla="*/ 663677 h 4596580"/>
              <a:gd name="connsiteX2" fmla="*/ 516193 w 1961535"/>
              <a:gd name="connsiteY2" fmla="*/ 1740309 h 4596580"/>
              <a:gd name="connsiteX3" fmla="*/ 191729 w 1961535"/>
              <a:gd name="connsiteY3" fmla="*/ 2639961 h 4596580"/>
              <a:gd name="connsiteX4" fmla="*/ 0 w 1961535"/>
              <a:gd name="connsiteY4" fmla="*/ 4596580 h 4596580"/>
              <a:gd name="connsiteX0" fmla="*/ 1961535 w 1961535"/>
              <a:gd name="connsiteY0" fmla="*/ 0 h 4444180"/>
              <a:gd name="connsiteX1" fmla="*/ 1165123 w 1961535"/>
              <a:gd name="connsiteY1" fmla="*/ 663677 h 4444180"/>
              <a:gd name="connsiteX2" fmla="*/ 516193 w 1961535"/>
              <a:gd name="connsiteY2" fmla="*/ 1740309 h 4444180"/>
              <a:gd name="connsiteX3" fmla="*/ 191729 w 1961535"/>
              <a:gd name="connsiteY3" fmla="*/ 2639961 h 4444180"/>
              <a:gd name="connsiteX4" fmla="*/ 0 w 1961535"/>
              <a:gd name="connsiteY4" fmla="*/ 4444180 h 4444180"/>
              <a:gd name="connsiteX0" fmla="*/ 2037735 w 2037735"/>
              <a:gd name="connsiteY0" fmla="*/ 0 h 4444180"/>
              <a:gd name="connsiteX1" fmla="*/ 1241323 w 2037735"/>
              <a:gd name="connsiteY1" fmla="*/ 663677 h 4444180"/>
              <a:gd name="connsiteX2" fmla="*/ 592393 w 2037735"/>
              <a:gd name="connsiteY2" fmla="*/ 1740309 h 4444180"/>
              <a:gd name="connsiteX3" fmla="*/ 267929 w 2037735"/>
              <a:gd name="connsiteY3" fmla="*/ 2639961 h 4444180"/>
              <a:gd name="connsiteX4" fmla="*/ 0 w 2037735"/>
              <a:gd name="connsiteY4" fmla="*/ 4444180 h 4444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735" h="4444180">
                <a:moveTo>
                  <a:pt x="2037735" y="0"/>
                </a:moveTo>
                <a:cubicBezTo>
                  <a:pt x="1759974" y="186813"/>
                  <a:pt x="1482213" y="373626"/>
                  <a:pt x="1241323" y="663677"/>
                </a:cubicBezTo>
                <a:cubicBezTo>
                  <a:pt x="1000433" y="953729"/>
                  <a:pt x="754625" y="1410928"/>
                  <a:pt x="592393" y="1740309"/>
                </a:cubicBezTo>
                <a:cubicBezTo>
                  <a:pt x="430161" y="2069690"/>
                  <a:pt x="366661" y="2189316"/>
                  <a:pt x="267929" y="2639961"/>
                </a:cubicBezTo>
                <a:cubicBezTo>
                  <a:pt x="169197" y="3090606"/>
                  <a:pt x="39329" y="4122174"/>
                  <a:pt x="0" y="4444180"/>
                </a:cubicBezTo>
              </a:path>
            </a:pathLst>
          </a:custGeom>
          <a:ln w="50800">
            <a:solidFill>
              <a:schemeClr val="tx1"/>
            </a:solidFill>
            <a:tailEnd type="triangle" w="lg" len="lg"/>
          </a:ln>
          <a:effectLst>
            <a:outerShdw dist="38100" dir="12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useBgFill="1">
        <p:nvSpPr>
          <p:cNvPr id="40" name="TextBox 39"/>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1769</a:t>
            </a:r>
          </a:p>
        </p:txBody>
      </p:sp>
      <p:sp useBgFill="1">
        <p:nvSpPr>
          <p:cNvPr id="42" name="TextBox 41"/>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1770</a:t>
            </a:r>
          </a:p>
        </p:txBody>
      </p:sp>
      <p:sp>
        <p:nvSpPr>
          <p:cNvPr id="43" name="Freeform 42"/>
          <p:cNvSpPr/>
          <p:nvPr/>
        </p:nvSpPr>
        <p:spPr>
          <a:xfrm>
            <a:off x="685800" y="4648200"/>
            <a:ext cx="1517073" cy="985057"/>
          </a:xfrm>
          <a:custGeom>
            <a:avLst/>
            <a:gdLst>
              <a:gd name="connsiteX0" fmla="*/ 1504604 w 1504604"/>
              <a:gd name="connsiteY0" fmla="*/ 864523 h 1061257"/>
              <a:gd name="connsiteX1" fmla="*/ 1255222 w 1504604"/>
              <a:gd name="connsiteY1" fmla="*/ 1039090 h 1061257"/>
              <a:gd name="connsiteX2" fmla="*/ 881149 w 1504604"/>
              <a:gd name="connsiteY2" fmla="*/ 997527 h 1061257"/>
              <a:gd name="connsiteX3" fmla="*/ 432262 w 1504604"/>
              <a:gd name="connsiteY3" fmla="*/ 681643 h 1061257"/>
              <a:gd name="connsiteX4" fmla="*/ 157942 w 1504604"/>
              <a:gd name="connsiteY4" fmla="*/ 282632 h 1061257"/>
              <a:gd name="connsiteX5" fmla="*/ 0 w 1504604"/>
              <a:gd name="connsiteY5" fmla="*/ 0 h 10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604" h="1061257">
                <a:moveTo>
                  <a:pt x="1504604" y="864523"/>
                </a:moveTo>
                <a:cubicBezTo>
                  <a:pt x="1431867" y="940723"/>
                  <a:pt x="1359131" y="1016923"/>
                  <a:pt x="1255222" y="1039090"/>
                </a:cubicBezTo>
                <a:cubicBezTo>
                  <a:pt x="1151313" y="1061257"/>
                  <a:pt x="1018309" y="1057101"/>
                  <a:pt x="881149" y="997527"/>
                </a:cubicBezTo>
                <a:cubicBezTo>
                  <a:pt x="743989" y="937953"/>
                  <a:pt x="552797" y="800792"/>
                  <a:pt x="432262" y="681643"/>
                </a:cubicBezTo>
                <a:cubicBezTo>
                  <a:pt x="311728" y="562494"/>
                  <a:pt x="229986" y="396239"/>
                  <a:pt x="157942" y="282632"/>
                </a:cubicBezTo>
                <a:cubicBezTo>
                  <a:pt x="85898" y="169025"/>
                  <a:pt x="42949" y="84512"/>
                  <a:pt x="0" y="0"/>
                </a:cubicBezTo>
              </a:path>
            </a:pathLst>
          </a:custGeom>
          <a:ln w="50800">
            <a:solidFill>
              <a:srgbClr val="FFFF00"/>
            </a:solidFill>
            <a:tailEnd type="triangle" w="lg" len="lg"/>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44" name="TextBox 43"/>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1771</a:t>
            </a:r>
          </a:p>
        </p:txBody>
      </p:sp>
      <p:sp>
        <p:nvSpPr>
          <p:cNvPr id="45" name="Freeform 44"/>
          <p:cNvSpPr/>
          <p:nvPr/>
        </p:nvSpPr>
        <p:spPr>
          <a:xfrm>
            <a:off x="2209800" y="3124200"/>
            <a:ext cx="825094" cy="2667000"/>
          </a:xfrm>
          <a:custGeom>
            <a:avLst/>
            <a:gdLst>
              <a:gd name="connsiteX0" fmla="*/ 0 w 251861"/>
              <a:gd name="connsiteY0" fmla="*/ 0 h 2030931"/>
              <a:gd name="connsiteX1" fmla="*/ 192505 w 251861"/>
              <a:gd name="connsiteY1" fmla="*/ 587141 h 2030931"/>
              <a:gd name="connsiteX2" fmla="*/ 250257 w 251861"/>
              <a:gd name="connsiteY2" fmla="*/ 1068404 h 2030931"/>
              <a:gd name="connsiteX3" fmla="*/ 202130 w 251861"/>
              <a:gd name="connsiteY3" fmla="*/ 2030931 h 2030931"/>
              <a:gd name="connsiteX0" fmla="*/ 0 w 259493"/>
              <a:gd name="connsiteY0" fmla="*/ 0 h 2030931"/>
              <a:gd name="connsiteX1" fmla="*/ 146712 w 259493"/>
              <a:gd name="connsiteY1" fmla="*/ 703194 h 2030931"/>
              <a:gd name="connsiteX2" fmla="*/ 250257 w 259493"/>
              <a:gd name="connsiteY2" fmla="*/ 1068404 h 2030931"/>
              <a:gd name="connsiteX3" fmla="*/ 202130 w 259493"/>
              <a:gd name="connsiteY3" fmla="*/ 2030931 h 2030931"/>
              <a:gd name="connsiteX0" fmla="*/ 0 w 202130"/>
              <a:gd name="connsiteY0" fmla="*/ 0 h 2030931"/>
              <a:gd name="connsiteX1" fmla="*/ 146712 w 202130"/>
              <a:gd name="connsiteY1" fmla="*/ 703194 h 2030931"/>
              <a:gd name="connsiteX2" fmla="*/ 202130 w 202130"/>
              <a:gd name="connsiteY2" fmla="*/ 2030931 h 2030931"/>
              <a:gd name="connsiteX0" fmla="*/ 0 w 247923"/>
              <a:gd name="connsiteY0" fmla="*/ 0 h 2030931"/>
              <a:gd name="connsiteX1" fmla="*/ 146712 w 247923"/>
              <a:gd name="connsiteY1" fmla="*/ 703194 h 2030931"/>
              <a:gd name="connsiteX2" fmla="*/ 247923 w 247923"/>
              <a:gd name="connsiteY2" fmla="*/ 2030931 h 2030931"/>
            </a:gdLst>
            <a:ahLst/>
            <a:cxnLst>
              <a:cxn ang="0">
                <a:pos x="connsiteX0" y="connsiteY0"/>
              </a:cxn>
              <a:cxn ang="0">
                <a:pos x="connsiteX1" y="connsiteY1"/>
              </a:cxn>
              <a:cxn ang="0">
                <a:pos x="connsiteX2" y="connsiteY2"/>
              </a:cxn>
            </a:cxnLst>
            <a:rect l="l" t="t" r="r" b="b"/>
            <a:pathLst>
              <a:path w="247923" h="2030931">
                <a:moveTo>
                  <a:pt x="0" y="0"/>
                </a:moveTo>
                <a:cubicBezTo>
                  <a:pt x="75397" y="204537"/>
                  <a:pt x="105392" y="364706"/>
                  <a:pt x="146712" y="703194"/>
                </a:cubicBezTo>
                <a:cubicBezTo>
                  <a:pt x="188033" y="1041683"/>
                  <a:pt x="236378" y="1754319"/>
                  <a:pt x="247923" y="2030931"/>
                </a:cubicBezTo>
              </a:path>
            </a:pathLst>
          </a:custGeom>
          <a:ln w="508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47" name="TextBox 46"/>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1772</a:t>
            </a:r>
          </a:p>
        </p:txBody>
      </p:sp>
      <p:sp useBgFill="1">
        <p:nvSpPr>
          <p:cNvPr id="48" name="TextBox 47"/>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1773</a:t>
            </a:r>
          </a:p>
        </p:txBody>
      </p:sp>
      <p:sp useBgFill="1">
        <p:nvSpPr>
          <p:cNvPr id="49" name="TextBox 48"/>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1774</a:t>
            </a:r>
          </a:p>
        </p:txBody>
      </p:sp>
      <p:sp>
        <p:nvSpPr>
          <p:cNvPr id="50" name="Freeform 49"/>
          <p:cNvSpPr/>
          <p:nvPr/>
        </p:nvSpPr>
        <p:spPr>
          <a:xfrm>
            <a:off x="3286664" y="2406770"/>
            <a:ext cx="4597879" cy="715992"/>
          </a:xfrm>
          <a:custGeom>
            <a:avLst/>
            <a:gdLst>
              <a:gd name="connsiteX0" fmla="*/ 4597879 w 4597879"/>
              <a:gd name="connsiteY0" fmla="*/ 0 h 715992"/>
              <a:gd name="connsiteX1" fmla="*/ 3674853 w 4597879"/>
              <a:gd name="connsiteY1" fmla="*/ 319177 h 715992"/>
              <a:gd name="connsiteX2" fmla="*/ 2631057 w 4597879"/>
              <a:gd name="connsiteY2" fmla="*/ 586596 h 715992"/>
              <a:gd name="connsiteX3" fmla="*/ 1630393 w 4597879"/>
              <a:gd name="connsiteY3" fmla="*/ 698739 h 715992"/>
              <a:gd name="connsiteX4" fmla="*/ 974785 w 4597879"/>
              <a:gd name="connsiteY4" fmla="*/ 690113 h 715992"/>
              <a:gd name="connsiteX5" fmla="*/ 422694 w 4597879"/>
              <a:gd name="connsiteY5" fmla="*/ 552090 h 715992"/>
              <a:gd name="connsiteX6" fmla="*/ 146649 w 4597879"/>
              <a:gd name="connsiteY6" fmla="*/ 284672 h 715992"/>
              <a:gd name="connsiteX7" fmla="*/ 0 w 4597879"/>
              <a:gd name="connsiteY7" fmla="*/ 94890 h 71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7879" h="715992">
                <a:moveTo>
                  <a:pt x="4597879" y="0"/>
                </a:moveTo>
                <a:cubicBezTo>
                  <a:pt x="4300268" y="110705"/>
                  <a:pt x="4002657" y="221411"/>
                  <a:pt x="3674853" y="319177"/>
                </a:cubicBezTo>
                <a:cubicBezTo>
                  <a:pt x="3347049" y="416943"/>
                  <a:pt x="2971800" y="523336"/>
                  <a:pt x="2631057" y="586596"/>
                </a:cubicBezTo>
                <a:cubicBezTo>
                  <a:pt x="2290314" y="649856"/>
                  <a:pt x="1906438" y="681486"/>
                  <a:pt x="1630393" y="698739"/>
                </a:cubicBezTo>
                <a:cubicBezTo>
                  <a:pt x="1354348" y="715992"/>
                  <a:pt x="1176068" y="714554"/>
                  <a:pt x="974785" y="690113"/>
                </a:cubicBezTo>
                <a:cubicBezTo>
                  <a:pt x="773502" y="665672"/>
                  <a:pt x="560717" y="619663"/>
                  <a:pt x="422694" y="552090"/>
                </a:cubicBezTo>
                <a:cubicBezTo>
                  <a:pt x="284671" y="484517"/>
                  <a:pt x="217098" y="360872"/>
                  <a:pt x="146649" y="284672"/>
                </a:cubicBezTo>
                <a:cubicBezTo>
                  <a:pt x="76200" y="208472"/>
                  <a:pt x="38100" y="151681"/>
                  <a:pt x="0" y="94890"/>
                </a:cubicBezTo>
              </a:path>
            </a:pathLst>
          </a:custGeom>
          <a:ln w="50800">
            <a:solidFill>
              <a:schemeClr val="tx1"/>
            </a:solidFill>
            <a:tailEnd type="triangle"/>
          </a:ln>
          <a:effectLst>
            <a:outerShdw dist="50800" dir="66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51" name="TextBox 50"/>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1775</a:t>
            </a:r>
          </a:p>
        </p:txBody>
      </p:sp>
      <p:sp useBgFill="1">
        <p:nvSpPr>
          <p:cNvPr id="52" name="TextBox 51"/>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1776</a:t>
            </a:r>
          </a:p>
        </p:txBody>
      </p:sp>
      <p:sp useBgFill="1">
        <p:nvSpPr>
          <p:cNvPr id="53" name="TextBox 52"/>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1777</a:t>
            </a:r>
          </a:p>
        </p:txBody>
      </p:sp>
      <p:sp useBgFill="1">
        <p:nvSpPr>
          <p:cNvPr id="54" name="TextBox 53"/>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1778</a:t>
            </a:r>
          </a:p>
        </p:txBody>
      </p:sp>
      <p:sp>
        <p:nvSpPr>
          <p:cNvPr id="10" name="Freeform 9"/>
          <p:cNvSpPr/>
          <p:nvPr/>
        </p:nvSpPr>
        <p:spPr>
          <a:xfrm>
            <a:off x="2802904" y="2226297"/>
            <a:ext cx="551467" cy="491765"/>
          </a:xfrm>
          <a:custGeom>
            <a:avLst/>
            <a:gdLst>
              <a:gd name="connsiteX0" fmla="*/ 175966 w 551467"/>
              <a:gd name="connsiteY0" fmla="*/ 252952 h 491765"/>
              <a:gd name="connsiteX1" fmla="*/ 91125 w 551467"/>
              <a:gd name="connsiteY1" fmla="*/ 205818 h 491765"/>
              <a:gd name="connsiteX2" fmla="*/ 213673 w 551467"/>
              <a:gd name="connsiteY2" fmla="*/ 177538 h 491765"/>
              <a:gd name="connsiteX3" fmla="*/ 345649 w 551467"/>
              <a:gd name="connsiteY3" fmla="*/ 205818 h 491765"/>
              <a:gd name="connsiteX4" fmla="*/ 402209 w 551467"/>
              <a:gd name="connsiteY4" fmla="*/ 73843 h 491765"/>
              <a:gd name="connsiteX5" fmla="*/ 421063 w 551467"/>
              <a:gd name="connsiteY5" fmla="*/ 7856 h 491765"/>
              <a:gd name="connsiteX6" fmla="*/ 487051 w 551467"/>
              <a:gd name="connsiteY6" fmla="*/ 120977 h 491765"/>
              <a:gd name="connsiteX7" fmla="*/ 543611 w 551467"/>
              <a:gd name="connsiteY7" fmla="*/ 158684 h 491765"/>
              <a:gd name="connsiteX8" fmla="*/ 439917 w 551467"/>
              <a:gd name="connsiteY8" fmla="*/ 215245 h 491765"/>
              <a:gd name="connsiteX9" fmla="*/ 336222 w 551467"/>
              <a:gd name="connsiteY9" fmla="*/ 300087 h 491765"/>
              <a:gd name="connsiteX10" fmla="*/ 241954 w 551467"/>
              <a:gd name="connsiteY10" fmla="*/ 347221 h 491765"/>
              <a:gd name="connsiteX11" fmla="*/ 119405 w 551467"/>
              <a:gd name="connsiteY11" fmla="*/ 469769 h 491765"/>
              <a:gd name="connsiteX12" fmla="*/ 81698 w 551467"/>
              <a:gd name="connsiteY12" fmla="*/ 479196 h 491765"/>
              <a:gd name="connsiteX13" fmla="*/ 6284 w 551467"/>
              <a:gd name="connsiteY13" fmla="*/ 422635 h 491765"/>
              <a:gd name="connsiteX14" fmla="*/ 43991 w 551467"/>
              <a:gd name="connsiteY14" fmla="*/ 318940 h 491765"/>
              <a:gd name="connsiteX15" fmla="*/ 175966 w 551467"/>
              <a:gd name="connsiteY15" fmla="*/ 252952 h 49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1467" h="491765">
                <a:moveTo>
                  <a:pt x="175966" y="252952"/>
                </a:moveTo>
                <a:cubicBezTo>
                  <a:pt x="183822" y="234098"/>
                  <a:pt x="84841" y="218387"/>
                  <a:pt x="91125" y="205818"/>
                </a:cubicBezTo>
                <a:cubicBezTo>
                  <a:pt x="97409" y="193249"/>
                  <a:pt x="171252" y="177538"/>
                  <a:pt x="213673" y="177538"/>
                </a:cubicBezTo>
                <a:cubicBezTo>
                  <a:pt x="256094" y="177538"/>
                  <a:pt x="314226" y="223101"/>
                  <a:pt x="345649" y="205818"/>
                </a:cubicBezTo>
                <a:cubicBezTo>
                  <a:pt x="377072" y="188535"/>
                  <a:pt x="389640" y="106837"/>
                  <a:pt x="402209" y="73843"/>
                </a:cubicBezTo>
                <a:cubicBezTo>
                  <a:pt x="414778" y="40849"/>
                  <a:pt x="406923" y="0"/>
                  <a:pt x="421063" y="7856"/>
                </a:cubicBezTo>
                <a:cubicBezTo>
                  <a:pt x="435203" y="15712"/>
                  <a:pt x="466626" y="95839"/>
                  <a:pt x="487051" y="120977"/>
                </a:cubicBezTo>
                <a:cubicBezTo>
                  <a:pt x="507476" y="146115"/>
                  <a:pt x="551467" y="142973"/>
                  <a:pt x="543611" y="158684"/>
                </a:cubicBezTo>
                <a:cubicBezTo>
                  <a:pt x="535755" y="174395"/>
                  <a:pt x="474482" y="191678"/>
                  <a:pt x="439917" y="215245"/>
                </a:cubicBezTo>
                <a:cubicBezTo>
                  <a:pt x="405352" y="238812"/>
                  <a:pt x="369216" y="278091"/>
                  <a:pt x="336222" y="300087"/>
                </a:cubicBezTo>
                <a:cubicBezTo>
                  <a:pt x="303228" y="322083"/>
                  <a:pt x="278090" y="318941"/>
                  <a:pt x="241954" y="347221"/>
                </a:cubicBezTo>
                <a:cubicBezTo>
                  <a:pt x="205818" y="375501"/>
                  <a:pt x="146114" y="447773"/>
                  <a:pt x="119405" y="469769"/>
                </a:cubicBezTo>
                <a:cubicBezTo>
                  <a:pt x="92696" y="491765"/>
                  <a:pt x="100551" y="487052"/>
                  <a:pt x="81698" y="479196"/>
                </a:cubicBezTo>
                <a:cubicBezTo>
                  <a:pt x="62845" y="471340"/>
                  <a:pt x="12568" y="449344"/>
                  <a:pt x="6284" y="422635"/>
                </a:cubicBezTo>
                <a:cubicBezTo>
                  <a:pt x="0" y="395926"/>
                  <a:pt x="21995" y="344078"/>
                  <a:pt x="43991" y="318940"/>
                </a:cubicBezTo>
                <a:cubicBezTo>
                  <a:pt x="65987" y="293802"/>
                  <a:pt x="168110" y="271806"/>
                  <a:pt x="175966" y="252952"/>
                </a:cubicBezTo>
                <a:close/>
              </a:path>
            </a:pathLst>
          </a:cu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5-Point Star 40"/>
          <p:cNvSpPr/>
          <p:nvPr/>
        </p:nvSpPr>
        <p:spPr>
          <a:xfrm>
            <a:off x="2743200" y="2209800"/>
            <a:ext cx="457200" cy="457200"/>
          </a:xfrm>
          <a:prstGeom prst="star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2984269" y="2028305"/>
            <a:ext cx="216131" cy="365760"/>
          </a:xfrm>
          <a:custGeom>
            <a:avLst/>
            <a:gdLst>
              <a:gd name="connsiteX0" fmla="*/ 216131 w 216131"/>
              <a:gd name="connsiteY0" fmla="*/ 365760 h 365760"/>
              <a:gd name="connsiteX1" fmla="*/ 149629 w 216131"/>
              <a:gd name="connsiteY1" fmla="*/ 166255 h 365760"/>
              <a:gd name="connsiteX2" fmla="*/ 0 w 216131"/>
              <a:gd name="connsiteY2" fmla="*/ 0 h 365760"/>
            </a:gdLst>
            <a:ahLst/>
            <a:cxnLst>
              <a:cxn ang="0">
                <a:pos x="connsiteX0" y="connsiteY0"/>
              </a:cxn>
              <a:cxn ang="0">
                <a:pos x="connsiteX1" y="connsiteY1"/>
              </a:cxn>
              <a:cxn ang="0">
                <a:pos x="connsiteX2" y="connsiteY2"/>
              </a:cxn>
            </a:cxnLst>
            <a:rect l="l" t="t" r="r" b="b"/>
            <a:pathLst>
              <a:path w="216131" h="365760">
                <a:moveTo>
                  <a:pt x="216131" y="365760"/>
                </a:moveTo>
                <a:cubicBezTo>
                  <a:pt x="200891" y="296487"/>
                  <a:pt x="185651" y="227215"/>
                  <a:pt x="149629" y="166255"/>
                </a:cubicBezTo>
                <a:cubicBezTo>
                  <a:pt x="113607" y="105295"/>
                  <a:pt x="22167" y="29095"/>
                  <a:pt x="0" y="0"/>
                </a:cubicBezTo>
              </a:path>
            </a:pathLst>
          </a:custGeom>
          <a:ln w="50800">
            <a:solidFill>
              <a:srgbClr val="FF0000"/>
            </a:solidFill>
            <a:tailEnd type="triangle" w="med" len="sm"/>
          </a:ln>
          <a:effectLst>
            <a:outerShdw dist="381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7" name="Picture 3"/>
          <p:cNvPicPr>
            <a:picLocks noChangeAspect="1" noChangeArrowheads="1"/>
          </p:cNvPicPr>
          <p:nvPr/>
        </p:nvPicPr>
        <p:blipFill>
          <a:blip r:embed="rId3"/>
          <a:srcRect l="5737" t="3326" r="80331" b="88912"/>
          <a:stretch>
            <a:fillRect/>
          </a:stretch>
        </p:blipFill>
        <p:spPr bwMode="auto">
          <a:xfrm>
            <a:off x="7391400" y="4876800"/>
            <a:ext cx="1295400" cy="533400"/>
          </a:xfrm>
          <a:prstGeom prst="rect">
            <a:avLst/>
          </a:prstGeom>
          <a:noFill/>
          <a:ln w="9525">
            <a:noFill/>
            <a:miter lim="800000"/>
            <a:headEnd/>
            <a:tailEnd/>
          </a:ln>
          <a:effectLst/>
        </p:spPr>
      </p:pic>
      <p:sp>
        <p:nvSpPr>
          <p:cNvPr id="58" name="Freeform 57"/>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01600">
            <a:solidFill>
              <a:srgbClr val="FF0000">
                <a:alpha val="69000"/>
              </a:srgbClr>
            </a:solidFill>
          </a:ln>
          <a:effectLst>
            <a:outerShdw blurRad="190500" dist="38100" dir="11400000" sx="110000" sy="11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Right Arrow 58"/>
          <p:cNvSpPr/>
          <p:nvPr/>
        </p:nvSpPr>
        <p:spPr>
          <a:xfrm>
            <a:off x="5638800" y="6172200"/>
            <a:ext cx="1295400" cy="457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ight Arrow 59"/>
          <p:cNvSpPr/>
          <p:nvPr/>
        </p:nvSpPr>
        <p:spPr>
          <a:xfrm>
            <a:off x="5638800" y="6477000"/>
            <a:ext cx="1295400" cy="457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ight Arrow 60"/>
          <p:cNvSpPr/>
          <p:nvPr/>
        </p:nvSpPr>
        <p:spPr>
          <a:xfrm>
            <a:off x="5638800" y="5867400"/>
            <a:ext cx="1295400" cy="457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p:cNvGrpSpPr/>
          <p:nvPr/>
        </p:nvGrpSpPr>
        <p:grpSpPr>
          <a:xfrm>
            <a:off x="1981200" y="5304609"/>
            <a:ext cx="914400" cy="211183"/>
            <a:chOff x="1981200" y="5304609"/>
            <a:chExt cx="914400" cy="211183"/>
          </a:xfrm>
        </p:grpSpPr>
        <p:pic>
          <p:nvPicPr>
            <p:cNvPr id="63" name="Picture 2"/>
            <p:cNvPicPr preferRelativeResize="0">
              <a:picLocks noChangeArrowheads="1"/>
            </p:cNvPicPr>
            <p:nvPr/>
          </p:nvPicPr>
          <p:blipFill>
            <a:blip r:embed="rId4"/>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4" name="Freeform 63"/>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Freeform 64"/>
          <p:cNvSpPr/>
          <p:nvPr/>
        </p:nvSpPr>
        <p:spPr>
          <a:xfrm>
            <a:off x="7772400" y="1447800"/>
            <a:ext cx="550333" cy="917222"/>
          </a:xfrm>
          <a:custGeom>
            <a:avLst/>
            <a:gdLst>
              <a:gd name="connsiteX0" fmla="*/ 0 w 321733"/>
              <a:gd name="connsiteY0" fmla="*/ 36689 h 764822"/>
              <a:gd name="connsiteX1" fmla="*/ 186267 w 321733"/>
              <a:gd name="connsiteY1" fmla="*/ 121356 h 764822"/>
              <a:gd name="connsiteX2" fmla="*/ 321733 w 321733"/>
              <a:gd name="connsiteY2" fmla="*/ 764822 h 764822"/>
            </a:gdLst>
            <a:ahLst/>
            <a:cxnLst>
              <a:cxn ang="0">
                <a:pos x="connsiteX0" y="connsiteY0"/>
              </a:cxn>
              <a:cxn ang="0">
                <a:pos x="connsiteX1" y="connsiteY1"/>
              </a:cxn>
              <a:cxn ang="0">
                <a:pos x="connsiteX2" y="connsiteY2"/>
              </a:cxn>
            </a:cxnLst>
            <a:rect l="l" t="t" r="r" b="b"/>
            <a:pathLst>
              <a:path w="321733" h="764822">
                <a:moveTo>
                  <a:pt x="0" y="36689"/>
                </a:moveTo>
                <a:cubicBezTo>
                  <a:pt x="66322" y="18344"/>
                  <a:pt x="132645" y="0"/>
                  <a:pt x="186267" y="121356"/>
                </a:cubicBezTo>
                <a:cubicBezTo>
                  <a:pt x="239889" y="242712"/>
                  <a:pt x="280811" y="503767"/>
                  <a:pt x="321733" y="764822"/>
                </a:cubicBezTo>
              </a:path>
            </a:pathLst>
          </a:custGeom>
          <a:ln w="63500">
            <a:solidFill>
              <a:srgbClr val="FF0000"/>
            </a:solidFill>
            <a:tailEnd type="triangle"/>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6" name="Picture 3"/>
          <p:cNvPicPr>
            <a:picLocks noChangeAspect="1" noChangeArrowheads="1"/>
          </p:cNvPicPr>
          <p:nvPr/>
        </p:nvPicPr>
        <p:blipFill>
          <a:blip r:embed="rId5"/>
          <a:srcRect/>
          <a:stretch>
            <a:fillRect/>
          </a:stretch>
        </p:blipFill>
        <p:spPr bwMode="auto">
          <a:xfrm>
            <a:off x="6858000" y="5454472"/>
            <a:ext cx="1752600" cy="1479728"/>
          </a:xfrm>
          <a:prstGeom prst="rect">
            <a:avLst/>
          </a:prstGeom>
          <a:noFill/>
          <a:ln w="9525">
            <a:noFill/>
            <a:miter lim="800000"/>
            <a:headEnd/>
            <a:tailEnd/>
          </a:ln>
          <a:effectLst/>
        </p:spPr>
      </p:pic>
      <p:sp>
        <p:nvSpPr>
          <p:cNvPr id="56" name="TextBox 55"/>
          <p:cNvSpPr txBox="1"/>
          <p:nvPr/>
        </p:nvSpPr>
        <p:spPr>
          <a:xfrm>
            <a:off x="228600" y="838200"/>
            <a:ext cx="1905000" cy="769441"/>
          </a:xfrm>
          <a:prstGeom prst="rect">
            <a:avLst/>
          </a:prstGeom>
          <a:noFill/>
        </p:spPr>
        <p:txBody>
          <a:bodyPr wrap="square" rtlCol="0">
            <a:spAutoFit/>
          </a:bodyPr>
          <a:lstStyle/>
          <a:p>
            <a:r>
              <a:rPr lang="en-US" sz="4400" b="1" dirty="0" smtClean="0">
                <a:solidFill>
                  <a:srgbClr val="002060"/>
                </a:solidFill>
              </a:rPr>
              <a:t> WHEN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nodeType="withEffect">
                                  <p:stCondLst>
                                    <p:cond delay="0"/>
                                  </p:stCondLst>
                                  <p:childTnLst>
                                    <p:anim calcmode="lin" valueType="num">
                                      <p:cBhvr>
                                        <p:cTn id="6" dur="1000"/>
                                        <p:tgtEl>
                                          <p:spTgt spid="40"/>
                                        </p:tgtEl>
                                        <p:attrNameLst>
                                          <p:attrName>ppt_w</p:attrName>
                                        </p:attrNameLst>
                                      </p:cBhvr>
                                      <p:tavLst>
                                        <p:tav tm="0">
                                          <p:val>
                                            <p:strVal val="ppt_w"/>
                                          </p:val>
                                        </p:tav>
                                        <p:tav tm="100000">
                                          <p:val>
                                            <p:fltVal val="0"/>
                                          </p:val>
                                        </p:tav>
                                      </p:tavLst>
                                    </p:anim>
                                    <p:anim calcmode="lin" valueType="num">
                                      <p:cBhvr>
                                        <p:cTn id="7" dur="1000"/>
                                        <p:tgtEl>
                                          <p:spTgt spid="40"/>
                                        </p:tgtEl>
                                        <p:attrNameLst>
                                          <p:attrName>ppt_h</p:attrName>
                                        </p:attrNameLst>
                                      </p:cBhvr>
                                      <p:tavLst>
                                        <p:tav tm="0">
                                          <p:val>
                                            <p:strVal val="ppt_h"/>
                                          </p:val>
                                        </p:tav>
                                        <p:tav tm="100000">
                                          <p:val>
                                            <p:fltVal val="0"/>
                                          </p:val>
                                        </p:tav>
                                      </p:tavLst>
                                    </p:anim>
                                    <p:anim calcmode="lin" valueType="num">
                                      <p:cBhvr>
                                        <p:cTn id="8" dur="1000"/>
                                        <p:tgtEl>
                                          <p:spTgt spid="40"/>
                                        </p:tgtEl>
                                        <p:attrNameLst>
                                          <p:attrName>style.rotation</p:attrName>
                                        </p:attrNameLst>
                                      </p:cBhvr>
                                      <p:tavLst>
                                        <p:tav tm="0">
                                          <p:val>
                                            <p:fltVal val="0"/>
                                          </p:val>
                                        </p:tav>
                                        <p:tav tm="100000">
                                          <p:val>
                                            <p:fltVal val="360"/>
                                          </p:val>
                                        </p:tav>
                                      </p:tavLst>
                                    </p:anim>
                                    <p:animEffect transition="out" filter="fade">
                                      <p:cBhvr>
                                        <p:cTn id="9" dur="1000"/>
                                        <p:tgtEl>
                                          <p:spTgt spid="40"/>
                                        </p:tgtEl>
                                      </p:cBhvr>
                                    </p:animEffect>
                                    <p:set>
                                      <p:cBhvr>
                                        <p:cTn id="10" dur="1" fill="hold">
                                          <p:stCondLst>
                                            <p:cond delay="999"/>
                                          </p:stCondLst>
                                        </p:cTn>
                                        <p:tgtEl>
                                          <p:spTgt spid="40"/>
                                        </p:tgtEl>
                                        <p:attrNameLst>
                                          <p:attrName>style.visibility</p:attrName>
                                        </p:attrNameLst>
                                      </p:cBhvr>
                                      <p:to>
                                        <p:strVal val="hidden"/>
                                      </p:to>
                                    </p:set>
                                  </p:childTnLst>
                                </p:cTn>
                              </p:par>
                              <p:par>
                                <p:cTn id="11" presetID="49" presetClass="entr" presetSubtype="0" decel="10000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p:cTn id="13" dur="1000" fill="hold"/>
                                        <p:tgtEl>
                                          <p:spTgt spid="42"/>
                                        </p:tgtEl>
                                        <p:attrNameLst>
                                          <p:attrName>ppt_w</p:attrName>
                                        </p:attrNameLst>
                                      </p:cBhvr>
                                      <p:tavLst>
                                        <p:tav tm="0">
                                          <p:val>
                                            <p:fltVal val="0"/>
                                          </p:val>
                                        </p:tav>
                                        <p:tav tm="100000">
                                          <p:val>
                                            <p:strVal val="#ppt_w"/>
                                          </p:val>
                                        </p:tav>
                                      </p:tavLst>
                                    </p:anim>
                                    <p:anim calcmode="lin" valueType="num">
                                      <p:cBhvr>
                                        <p:cTn id="14" dur="1000" fill="hold"/>
                                        <p:tgtEl>
                                          <p:spTgt spid="42"/>
                                        </p:tgtEl>
                                        <p:attrNameLst>
                                          <p:attrName>ppt_h</p:attrName>
                                        </p:attrNameLst>
                                      </p:cBhvr>
                                      <p:tavLst>
                                        <p:tav tm="0">
                                          <p:val>
                                            <p:fltVal val="0"/>
                                          </p:val>
                                        </p:tav>
                                        <p:tav tm="100000">
                                          <p:val>
                                            <p:strVal val="#ppt_h"/>
                                          </p:val>
                                        </p:tav>
                                      </p:tavLst>
                                    </p:anim>
                                    <p:anim calcmode="lin" valueType="num">
                                      <p:cBhvr>
                                        <p:cTn id="15" dur="1000" fill="hold"/>
                                        <p:tgtEl>
                                          <p:spTgt spid="42"/>
                                        </p:tgtEl>
                                        <p:attrNameLst>
                                          <p:attrName>style.rotation</p:attrName>
                                        </p:attrNameLst>
                                      </p:cBhvr>
                                      <p:tavLst>
                                        <p:tav tm="0">
                                          <p:val>
                                            <p:fltVal val="360"/>
                                          </p:val>
                                        </p:tav>
                                        <p:tav tm="100000">
                                          <p:val>
                                            <p:fltVal val="0"/>
                                          </p:val>
                                        </p:tav>
                                      </p:tavLst>
                                    </p:anim>
                                    <p:animEffect transition="in" filter="fade">
                                      <p:cBhvr>
                                        <p:cTn id="16" dur="1000"/>
                                        <p:tgtEl>
                                          <p:spTgt spid="42"/>
                                        </p:tgtEl>
                                      </p:cBhvr>
                                    </p:animEffect>
                                  </p:childTnLst>
                                </p:cTn>
                              </p:par>
                            </p:childTnLst>
                          </p:cTn>
                        </p:par>
                        <p:par>
                          <p:cTn id="17" fill="hold">
                            <p:stCondLst>
                              <p:cond delay="1000"/>
                            </p:stCondLst>
                            <p:childTnLst>
                              <p:par>
                                <p:cTn id="18" presetID="49" presetClass="exit" presetSubtype="0" accel="100000" fill="hold" nodeType="afterEffect">
                                  <p:stCondLst>
                                    <p:cond delay="0"/>
                                  </p:stCondLst>
                                  <p:childTnLst>
                                    <p:anim calcmode="lin" valueType="num">
                                      <p:cBhvr>
                                        <p:cTn id="19" dur="1000"/>
                                        <p:tgtEl>
                                          <p:spTgt spid="42"/>
                                        </p:tgtEl>
                                        <p:attrNameLst>
                                          <p:attrName>ppt_w</p:attrName>
                                        </p:attrNameLst>
                                      </p:cBhvr>
                                      <p:tavLst>
                                        <p:tav tm="0">
                                          <p:val>
                                            <p:strVal val="ppt_w"/>
                                          </p:val>
                                        </p:tav>
                                        <p:tav tm="100000">
                                          <p:val>
                                            <p:fltVal val="0"/>
                                          </p:val>
                                        </p:tav>
                                      </p:tavLst>
                                    </p:anim>
                                    <p:anim calcmode="lin" valueType="num">
                                      <p:cBhvr>
                                        <p:cTn id="20" dur="1000"/>
                                        <p:tgtEl>
                                          <p:spTgt spid="42"/>
                                        </p:tgtEl>
                                        <p:attrNameLst>
                                          <p:attrName>ppt_h</p:attrName>
                                        </p:attrNameLst>
                                      </p:cBhvr>
                                      <p:tavLst>
                                        <p:tav tm="0">
                                          <p:val>
                                            <p:strVal val="ppt_h"/>
                                          </p:val>
                                        </p:tav>
                                        <p:tav tm="100000">
                                          <p:val>
                                            <p:fltVal val="0"/>
                                          </p:val>
                                        </p:tav>
                                      </p:tavLst>
                                    </p:anim>
                                    <p:anim calcmode="lin" valueType="num">
                                      <p:cBhvr>
                                        <p:cTn id="21" dur="1000"/>
                                        <p:tgtEl>
                                          <p:spTgt spid="42"/>
                                        </p:tgtEl>
                                        <p:attrNameLst>
                                          <p:attrName>style.rotation</p:attrName>
                                        </p:attrNameLst>
                                      </p:cBhvr>
                                      <p:tavLst>
                                        <p:tav tm="0">
                                          <p:val>
                                            <p:fltVal val="0"/>
                                          </p:val>
                                        </p:tav>
                                        <p:tav tm="100000">
                                          <p:val>
                                            <p:fltVal val="360"/>
                                          </p:val>
                                        </p:tav>
                                      </p:tavLst>
                                    </p:anim>
                                    <p:animEffect transition="out" filter="fade">
                                      <p:cBhvr>
                                        <p:cTn id="22" dur="1000"/>
                                        <p:tgtEl>
                                          <p:spTgt spid="42"/>
                                        </p:tgtEl>
                                      </p:cBhvr>
                                    </p:animEffect>
                                    <p:set>
                                      <p:cBhvr>
                                        <p:cTn id="23" dur="1" fill="hold">
                                          <p:stCondLst>
                                            <p:cond delay="999"/>
                                          </p:stCondLst>
                                        </p:cTn>
                                        <p:tgtEl>
                                          <p:spTgt spid="42"/>
                                        </p:tgtEl>
                                        <p:attrNameLst>
                                          <p:attrName>style.visibility</p:attrName>
                                        </p:attrNameLst>
                                      </p:cBhvr>
                                      <p:to>
                                        <p:strVal val="hidden"/>
                                      </p:to>
                                    </p:set>
                                  </p:childTnLst>
                                </p:cTn>
                              </p:par>
                              <p:par>
                                <p:cTn id="24" presetID="49" presetClass="entr" presetSubtype="0" decel="100000"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cBhvr>
                                        <p:cTn id="26" dur="1000" fill="hold"/>
                                        <p:tgtEl>
                                          <p:spTgt spid="44"/>
                                        </p:tgtEl>
                                        <p:attrNameLst>
                                          <p:attrName>ppt_w</p:attrName>
                                        </p:attrNameLst>
                                      </p:cBhvr>
                                      <p:tavLst>
                                        <p:tav tm="0">
                                          <p:val>
                                            <p:fltVal val="0"/>
                                          </p:val>
                                        </p:tav>
                                        <p:tav tm="100000">
                                          <p:val>
                                            <p:strVal val="#ppt_w"/>
                                          </p:val>
                                        </p:tav>
                                      </p:tavLst>
                                    </p:anim>
                                    <p:anim calcmode="lin" valueType="num">
                                      <p:cBhvr>
                                        <p:cTn id="27" dur="1000" fill="hold"/>
                                        <p:tgtEl>
                                          <p:spTgt spid="44"/>
                                        </p:tgtEl>
                                        <p:attrNameLst>
                                          <p:attrName>ppt_h</p:attrName>
                                        </p:attrNameLst>
                                      </p:cBhvr>
                                      <p:tavLst>
                                        <p:tav tm="0">
                                          <p:val>
                                            <p:fltVal val="0"/>
                                          </p:val>
                                        </p:tav>
                                        <p:tav tm="100000">
                                          <p:val>
                                            <p:strVal val="#ppt_h"/>
                                          </p:val>
                                        </p:tav>
                                      </p:tavLst>
                                    </p:anim>
                                    <p:anim calcmode="lin" valueType="num">
                                      <p:cBhvr>
                                        <p:cTn id="28" dur="1000" fill="hold"/>
                                        <p:tgtEl>
                                          <p:spTgt spid="44"/>
                                        </p:tgtEl>
                                        <p:attrNameLst>
                                          <p:attrName>style.rotation</p:attrName>
                                        </p:attrNameLst>
                                      </p:cBhvr>
                                      <p:tavLst>
                                        <p:tav tm="0">
                                          <p:val>
                                            <p:fltVal val="360"/>
                                          </p:val>
                                        </p:tav>
                                        <p:tav tm="100000">
                                          <p:val>
                                            <p:fltVal val="0"/>
                                          </p:val>
                                        </p:tav>
                                      </p:tavLst>
                                    </p:anim>
                                    <p:animEffect transition="in" filter="fade">
                                      <p:cBhvr>
                                        <p:cTn id="29" dur="10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grpId="0" nodeType="clickEffect">
                                  <p:stCondLst>
                                    <p:cond delay="0"/>
                                  </p:stCondLst>
                                  <p:childTnLst>
                                    <p:animEffect transition="out" filter="fade">
                                      <p:cBhvr>
                                        <p:cTn id="33" dur="1000"/>
                                        <p:tgtEl>
                                          <p:spTgt spid="59"/>
                                        </p:tgtEl>
                                      </p:cBhvr>
                                    </p:animEffect>
                                    <p:anim calcmode="lin" valueType="num">
                                      <p:cBhvr>
                                        <p:cTn id="34" dur="1000"/>
                                        <p:tgtEl>
                                          <p:spTgt spid="59"/>
                                        </p:tgtEl>
                                        <p:attrNameLst>
                                          <p:attrName>ppt_x</p:attrName>
                                        </p:attrNameLst>
                                      </p:cBhvr>
                                      <p:tavLst>
                                        <p:tav tm="0">
                                          <p:val>
                                            <p:strVal val="ppt_x"/>
                                          </p:val>
                                        </p:tav>
                                        <p:tav tm="100000">
                                          <p:val>
                                            <p:strVal val="ppt_x"/>
                                          </p:val>
                                        </p:tav>
                                      </p:tavLst>
                                    </p:anim>
                                    <p:anim calcmode="lin" valueType="num">
                                      <p:cBhvr>
                                        <p:cTn id="35" dur="1000"/>
                                        <p:tgtEl>
                                          <p:spTgt spid="59"/>
                                        </p:tgtEl>
                                        <p:attrNameLst>
                                          <p:attrName>ppt_y</p:attrName>
                                        </p:attrNameLst>
                                      </p:cBhvr>
                                      <p:tavLst>
                                        <p:tav tm="0">
                                          <p:val>
                                            <p:strVal val="ppt_y"/>
                                          </p:val>
                                        </p:tav>
                                        <p:tav tm="100000">
                                          <p:val>
                                            <p:strVal val="ppt_y+.1"/>
                                          </p:val>
                                        </p:tav>
                                      </p:tavLst>
                                    </p:anim>
                                    <p:set>
                                      <p:cBhvr>
                                        <p:cTn id="36" dur="1" fill="hold">
                                          <p:stCondLst>
                                            <p:cond delay="999"/>
                                          </p:stCondLst>
                                        </p:cTn>
                                        <p:tgtEl>
                                          <p:spTgt spid="59"/>
                                        </p:tgtEl>
                                        <p:attrNameLst>
                                          <p:attrName>style.visibility</p:attrName>
                                        </p:attrNameLst>
                                      </p:cBhvr>
                                      <p:to>
                                        <p:strVal val="hidden"/>
                                      </p:to>
                                    </p:set>
                                  </p:childTnLst>
                                </p:cTn>
                              </p:par>
                              <p:par>
                                <p:cTn id="37" presetID="10" presetClass="entr" presetSubtype="0" fill="hold" grpId="1" nodeType="with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fade">
                                      <p:cBhvr>
                                        <p:cTn id="39" dur="1000"/>
                                        <p:tgtEl>
                                          <p:spTgt spid="6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right)">
                                      <p:cBhvr>
                                        <p:cTn id="44" dur="2000"/>
                                        <p:tgtEl>
                                          <p:spTgt spid="43"/>
                                        </p:tgtEl>
                                      </p:cBhvr>
                                    </p:animEffect>
                                  </p:childTnLst>
                                </p:cTn>
                              </p:par>
                            </p:childTnLst>
                          </p:cTn>
                        </p:par>
                        <p:par>
                          <p:cTn id="45" fill="hold">
                            <p:stCondLst>
                              <p:cond delay="2000"/>
                            </p:stCondLst>
                            <p:childTnLst>
                              <p:par>
                                <p:cTn id="46" presetID="8" presetClass="emph" presetSubtype="0" fill="hold" grpId="0" nodeType="afterEffect">
                                  <p:stCondLst>
                                    <p:cond delay="0"/>
                                  </p:stCondLst>
                                  <p:childTnLst>
                                    <p:animRot by="21600000">
                                      <p:cBhvr>
                                        <p:cTn id="47" dur="1000" fill="hold"/>
                                        <p:tgtEl>
                                          <p:spTgt spid="35"/>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49" presetClass="exit" presetSubtype="0" accel="100000" fill="hold" nodeType="clickEffect">
                                  <p:stCondLst>
                                    <p:cond delay="0"/>
                                  </p:stCondLst>
                                  <p:childTnLst>
                                    <p:anim calcmode="lin" valueType="num">
                                      <p:cBhvr>
                                        <p:cTn id="51" dur="1000"/>
                                        <p:tgtEl>
                                          <p:spTgt spid="44"/>
                                        </p:tgtEl>
                                        <p:attrNameLst>
                                          <p:attrName>ppt_w</p:attrName>
                                        </p:attrNameLst>
                                      </p:cBhvr>
                                      <p:tavLst>
                                        <p:tav tm="0">
                                          <p:val>
                                            <p:strVal val="ppt_w"/>
                                          </p:val>
                                        </p:tav>
                                        <p:tav tm="100000">
                                          <p:val>
                                            <p:fltVal val="0"/>
                                          </p:val>
                                        </p:tav>
                                      </p:tavLst>
                                    </p:anim>
                                    <p:anim calcmode="lin" valueType="num">
                                      <p:cBhvr>
                                        <p:cTn id="52" dur="1000"/>
                                        <p:tgtEl>
                                          <p:spTgt spid="44"/>
                                        </p:tgtEl>
                                        <p:attrNameLst>
                                          <p:attrName>ppt_h</p:attrName>
                                        </p:attrNameLst>
                                      </p:cBhvr>
                                      <p:tavLst>
                                        <p:tav tm="0">
                                          <p:val>
                                            <p:strVal val="ppt_h"/>
                                          </p:val>
                                        </p:tav>
                                        <p:tav tm="100000">
                                          <p:val>
                                            <p:fltVal val="0"/>
                                          </p:val>
                                        </p:tav>
                                      </p:tavLst>
                                    </p:anim>
                                    <p:anim calcmode="lin" valueType="num">
                                      <p:cBhvr>
                                        <p:cTn id="53" dur="1000"/>
                                        <p:tgtEl>
                                          <p:spTgt spid="44"/>
                                        </p:tgtEl>
                                        <p:attrNameLst>
                                          <p:attrName>style.rotation</p:attrName>
                                        </p:attrNameLst>
                                      </p:cBhvr>
                                      <p:tavLst>
                                        <p:tav tm="0">
                                          <p:val>
                                            <p:fltVal val="0"/>
                                          </p:val>
                                        </p:tav>
                                        <p:tav tm="100000">
                                          <p:val>
                                            <p:fltVal val="360"/>
                                          </p:val>
                                        </p:tav>
                                      </p:tavLst>
                                    </p:anim>
                                    <p:animEffect transition="out" filter="fade">
                                      <p:cBhvr>
                                        <p:cTn id="54" dur="1000"/>
                                        <p:tgtEl>
                                          <p:spTgt spid="44"/>
                                        </p:tgtEl>
                                      </p:cBhvr>
                                    </p:animEffect>
                                    <p:set>
                                      <p:cBhvr>
                                        <p:cTn id="55" dur="1" fill="hold">
                                          <p:stCondLst>
                                            <p:cond delay="999"/>
                                          </p:stCondLst>
                                        </p:cTn>
                                        <p:tgtEl>
                                          <p:spTgt spid="44"/>
                                        </p:tgtEl>
                                        <p:attrNameLst>
                                          <p:attrName>style.visibility</p:attrName>
                                        </p:attrNameLst>
                                      </p:cBhvr>
                                      <p:to>
                                        <p:strVal val="hidden"/>
                                      </p:to>
                                    </p:set>
                                  </p:childTnLst>
                                </p:cTn>
                              </p:par>
                              <p:par>
                                <p:cTn id="56" presetID="49" presetClass="entr" presetSubtype="0" decel="100000"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anim calcmode="lin" valueType="num">
                                      <p:cBhvr>
                                        <p:cTn id="58" dur="1000" fill="hold"/>
                                        <p:tgtEl>
                                          <p:spTgt spid="47"/>
                                        </p:tgtEl>
                                        <p:attrNameLst>
                                          <p:attrName>ppt_w</p:attrName>
                                        </p:attrNameLst>
                                      </p:cBhvr>
                                      <p:tavLst>
                                        <p:tav tm="0">
                                          <p:val>
                                            <p:fltVal val="0"/>
                                          </p:val>
                                        </p:tav>
                                        <p:tav tm="100000">
                                          <p:val>
                                            <p:strVal val="#ppt_w"/>
                                          </p:val>
                                        </p:tav>
                                      </p:tavLst>
                                    </p:anim>
                                    <p:anim calcmode="lin" valueType="num">
                                      <p:cBhvr>
                                        <p:cTn id="59" dur="1000" fill="hold"/>
                                        <p:tgtEl>
                                          <p:spTgt spid="47"/>
                                        </p:tgtEl>
                                        <p:attrNameLst>
                                          <p:attrName>ppt_h</p:attrName>
                                        </p:attrNameLst>
                                      </p:cBhvr>
                                      <p:tavLst>
                                        <p:tav tm="0">
                                          <p:val>
                                            <p:fltVal val="0"/>
                                          </p:val>
                                        </p:tav>
                                        <p:tav tm="100000">
                                          <p:val>
                                            <p:strVal val="#ppt_h"/>
                                          </p:val>
                                        </p:tav>
                                      </p:tavLst>
                                    </p:anim>
                                    <p:anim calcmode="lin" valueType="num">
                                      <p:cBhvr>
                                        <p:cTn id="60" dur="1000" fill="hold"/>
                                        <p:tgtEl>
                                          <p:spTgt spid="47"/>
                                        </p:tgtEl>
                                        <p:attrNameLst>
                                          <p:attrName>style.rotation</p:attrName>
                                        </p:attrNameLst>
                                      </p:cBhvr>
                                      <p:tavLst>
                                        <p:tav tm="0">
                                          <p:val>
                                            <p:fltVal val="360"/>
                                          </p:val>
                                        </p:tav>
                                        <p:tav tm="100000">
                                          <p:val>
                                            <p:fltVal val="0"/>
                                          </p:val>
                                        </p:tav>
                                      </p:tavLst>
                                    </p:anim>
                                    <p:animEffect transition="in" filter="fade">
                                      <p:cBhvr>
                                        <p:cTn id="61" dur="1000"/>
                                        <p:tgtEl>
                                          <p:spTgt spid="47"/>
                                        </p:tgtEl>
                                      </p:cBhvr>
                                    </p:animEffect>
                                  </p:childTnLst>
                                </p:cTn>
                              </p:par>
                            </p:childTnLst>
                          </p:cTn>
                        </p:par>
                        <p:par>
                          <p:cTn id="62" fill="hold">
                            <p:stCondLst>
                              <p:cond delay="1000"/>
                            </p:stCondLst>
                            <p:childTnLst>
                              <p:par>
                                <p:cTn id="63" presetID="49" presetClass="exit" presetSubtype="0" accel="100000" fill="hold" nodeType="afterEffect">
                                  <p:stCondLst>
                                    <p:cond delay="0"/>
                                  </p:stCondLst>
                                  <p:childTnLst>
                                    <p:anim calcmode="lin" valueType="num">
                                      <p:cBhvr>
                                        <p:cTn id="64" dur="1000"/>
                                        <p:tgtEl>
                                          <p:spTgt spid="47"/>
                                        </p:tgtEl>
                                        <p:attrNameLst>
                                          <p:attrName>ppt_w</p:attrName>
                                        </p:attrNameLst>
                                      </p:cBhvr>
                                      <p:tavLst>
                                        <p:tav tm="0">
                                          <p:val>
                                            <p:strVal val="ppt_w"/>
                                          </p:val>
                                        </p:tav>
                                        <p:tav tm="100000">
                                          <p:val>
                                            <p:fltVal val="0"/>
                                          </p:val>
                                        </p:tav>
                                      </p:tavLst>
                                    </p:anim>
                                    <p:anim calcmode="lin" valueType="num">
                                      <p:cBhvr>
                                        <p:cTn id="65" dur="1000"/>
                                        <p:tgtEl>
                                          <p:spTgt spid="47"/>
                                        </p:tgtEl>
                                        <p:attrNameLst>
                                          <p:attrName>ppt_h</p:attrName>
                                        </p:attrNameLst>
                                      </p:cBhvr>
                                      <p:tavLst>
                                        <p:tav tm="0">
                                          <p:val>
                                            <p:strVal val="ppt_h"/>
                                          </p:val>
                                        </p:tav>
                                        <p:tav tm="100000">
                                          <p:val>
                                            <p:fltVal val="0"/>
                                          </p:val>
                                        </p:tav>
                                      </p:tavLst>
                                    </p:anim>
                                    <p:anim calcmode="lin" valueType="num">
                                      <p:cBhvr>
                                        <p:cTn id="66" dur="1000"/>
                                        <p:tgtEl>
                                          <p:spTgt spid="47"/>
                                        </p:tgtEl>
                                        <p:attrNameLst>
                                          <p:attrName>style.rotation</p:attrName>
                                        </p:attrNameLst>
                                      </p:cBhvr>
                                      <p:tavLst>
                                        <p:tav tm="0">
                                          <p:val>
                                            <p:fltVal val="0"/>
                                          </p:val>
                                        </p:tav>
                                        <p:tav tm="100000">
                                          <p:val>
                                            <p:fltVal val="360"/>
                                          </p:val>
                                        </p:tav>
                                      </p:tavLst>
                                    </p:anim>
                                    <p:animEffect transition="out" filter="fade">
                                      <p:cBhvr>
                                        <p:cTn id="67" dur="1000"/>
                                        <p:tgtEl>
                                          <p:spTgt spid="47"/>
                                        </p:tgtEl>
                                      </p:cBhvr>
                                    </p:animEffect>
                                    <p:set>
                                      <p:cBhvr>
                                        <p:cTn id="68" dur="1" fill="hold">
                                          <p:stCondLst>
                                            <p:cond delay="999"/>
                                          </p:stCondLst>
                                        </p:cTn>
                                        <p:tgtEl>
                                          <p:spTgt spid="47"/>
                                        </p:tgtEl>
                                        <p:attrNameLst>
                                          <p:attrName>style.visibility</p:attrName>
                                        </p:attrNameLst>
                                      </p:cBhvr>
                                      <p:to>
                                        <p:strVal val="hidden"/>
                                      </p:to>
                                    </p:set>
                                  </p:childTnLst>
                                </p:cTn>
                              </p:par>
                              <p:par>
                                <p:cTn id="69" presetID="49" presetClass="entr" presetSubtype="0" decel="10000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 calcmode="lin" valueType="num">
                                      <p:cBhvr>
                                        <p:cTn id="71" dur="1000" fill="hold"/>
                                        <p:tgtEl>
                                          <p:spTgt spid="48"/>
                                        </p:tgtEl>
                                        <p:attrNameLst>
                                          <p:attrName>ppt_w</p:attrName>
                                        </p:attrNameLst>
                                      </p:cBhvr>
                                      <p:tavLst>
                                        <p:tav tm="0">
                                          <p:val>
                                            <p:fltVal val="0"/>
                                          </p:val>
                                        </p:tav>
                                        <p:tav tm="100000">
                                          <p:val>
                                            <p:strVal val="#ppt_w"/>
                                          </p:val>
                                        </p:tav>
                                      </p:tavLst>
                                    </p:anim>
                                    <p:anim calcmode="lin" valueType="num">
                                      <p:cBhvr>
                                        <p:cTn id="72" dur="1000" fill="hold"/>
                                        <p:tgtEl>
                                          <p:spTgt spid="48"/>
                                        </p:tgtEl>
                                        <p:attrNameLst>
                                          <p:attrName>ppt_h</p:attrName>
                                        </p:attrNameLst>
                                      </p:cBhvr>
                                      <p:tavLst>
                                        <p:tav tm="0">
                                          <p:val>
                                            <p:fltVal val="0"/>
                                          </p:val>
                                        </p:tav>
                                        <p:tav tm="100000">
                                          <p:val>
                                            <p:strVal val="#ppt_h"/>
                                          </p:val>
                                        </p:tav>
                                      </p:tavLst>
                                    </p:anim>
                                    <p:anim calcmode="lin" valueType="num">
                                      <p:cBhvr>
                                        <p:cTn id="73" dur="1000" fill="hold"/>
                                        <p:tgtEl>
                                          <p:spTgt spid="48"/>
                                        </p:tgtEl>
                                        <p:attrNameLst>
                                          <p:attrName>style.rotation</p:attrName>
                                        </p:attrNameLst>
                                      </p:cBhvr>
                                      <p:tavLst>
                                        <p:tav tm="0">
                                          <p:val>
                                            <p:fltVal val="360"/>
                                          </p:val>
                                        </p:tav>
                                        <p:tav tm="100000">
                                          <p:val>
                                            <p:fltVal val="0"/>
                                          </p:val>
                                        </p:tav>
                                      </p:tavLst>
                                    </p:anim>
                                    <p:animEffect transition="in" filter="fade">
                                      <p:cBhvr>
                                        <p:cTn id="74" dur="1000"/>
                                        <p:tgtEl>
                                          <p:spTgt spid="48"/>
                                        </p:tgtEl>
                                      </p:cBhvr>
                                    </p:animEffect>
                                  </p:childTnLst>
                                </p:cTn>
                              </p:par>
                            </p:childTnLst>
                          </p:cTn>
                        </p:par>
                        <p:par>
                          <p:cTn id="75" fill="hold">
                            <p:stCondLst>
                              <p:cond delay="2000"/>
                            </p:stCondLst>
                            <p:childTnLst>
                              <p:par>
                                <p:cTn id="76" presetID="49" presetClass="exit" presetSubtype="0" accel="100000" fill="hold" nodeType="afterEffect">
                                  <p:stCondLst>
                                    <p:cond delay="0"/>
                                  </p:stCondLst>
                                  <p:childTnLst>
                                    <p:anim calcmode="lin" valueType="num">
                                      <p:cBhvr>
                                        <p:cTn id="77" dur="1000"/>
                                        <p:tgtEl>
                                          <p:spTgt spid="48"/>
                                        </p:tgtEl>
                                        <p:attrNameLst>
                                          <p:attrName>ppt_w</p:attrName>
                                        </p:attrNameLst>
                                      </p:cBhvr>
                                      <p:tavLst>
                                        <p:tav tm="0">
                                          <p:val>
                                            <p:strVal val="ppt_w"/>
                                          </p:val>
                                        </p:tav>
                                        <p:tav tm="100000">
                                          <p:val>
                                            <p:fltVal val="0"/>
                                          </p:val>
                                        </p:tav>
                                      </p:tavLst>
                                    </p:anim>
                                    <p:anim calcmode="lin" valueType="num">
                                      <p:cBhvr>
                                        <p:cTn id="78" dur="1000"/>
                                        <p:tgtEl>
                                          <p:spTgt spid="48"/>
                                        </p:tgtEl>
                                        <p:attrNameLst>
                                          <p:attrName>ppt_h</p:attrName>
                                        </p:attrNameLst>
                                      </p:cBhvr>
                                      <p:tavLst>
                                        <p:tav tm="0">
                                          <p:val>
                                            <p:strVal val="ppt_h"/>
                                          </p:val>
                                        </p:tav>
                                        <p:tav tm="100000">
                                          <p:val>
                                            <p:fltVal val="0"/>
                                          </p:val>
                                        </p:tav>
                                      </p:tavLst>
                                    </p:anim>
                                    <p:anim calcmode="lin" valueType="num">
                                      <p:cBhvr>
                                        <p:cTn id="79" dur="1000"/>
                                        <p:tgtEl>
                                          <p:spTgt spid="48"/>
                                        </p:tgtEl>
                                        <p:attrNameLst>
                                          <p:attrName>style.rotation</p:attrName>
                                        </p:attrNameLst>
                                      </p:cBhvr>
                                      <p:tavLst>
                                        <p:tav tm="0">
                                          <p:val>
                                            <p:fltVal val="0"/>
                                          </p:val>
                                        </p:tav>
                                        <p:tav tm="100000">
                                          <p:val>
                                            <p:fltVal val="360"/>
                                          </p:val>
                                        </p:tav>
                                      </p:tavLst>
                                    </p:anim>
                                    <p:animEffect transition="out" filter="fade">
                                      <p:cBhvr>
                                        <p:cTn id="80" dur="1000"/>
                                        <p:tgtEl>
                                          <p:spTgt spid="48"/>
                                        </p:tgtEl>
                                      </p:cBhvr>
                                    </p:animEffect>
                                    <p:set>
                                      <p:cBhvr>
                                        <p:cTn id="81" dur="1" fill="hold">
                                          <p:stCondLst>
                                            <p:cond delay="999"/>
                                          </p:stCondLst>
                                        </p:cTn>
                                        <p:tgtEl>
                                          <p:spTgt spid="48"/>
                                        </p:tgtEl>
                                        <p:attrNameLst>
                                          <p:attrName>style.visibility</p:attrName>
                                        </p:attrNameLst>
                                      </p:cBhvr>
                                      <p:to>
                                        <p:strVal val="hidden"/>
                                      </p:to>
                                    </p:set>
                                  </p:childTnLst>
                                </p:cTn>
                              </p:par>
                              <p:par>
                                <p:cTn id="82" presetID="49" presetClass="entr" presetSubtype="0" decel="100000" fill="hold" grpId="0" nodeType="withEffect">
                                  <p:stCondLst>
                                    <p:cond delay="0"/>
                                  </p:stCondLst>
                                  <p:childTnLst>
                                    <p:set>
                                      <p:cBhvr>
                                        <p:cTn id="83" dur="1" fill="hold">
                                          <p:stCondLst>
                                            <p:cond delay="0"/>
                                          </p:stCondLst>
                                        </p:cTn>
                                        <p:tgtEl>
                                          <p:spTgt spid="49"/>
                                        </p:tgtEl>
                                        <p:attrNameLst>
                                          <p:attrName>style.visibility</p:attrName>
                                        </p:attrNameLst>
                                      </p:cBhvr>
                                      <p:to>
                                        <p:strVal val="visible"/>
                                      </p:to>
                                    </p:set>
                                    <p:anim calcmode="lin" valueType="num">
                                      <p:cBhvr>
                                        <p:cTn id="84" dur="1000" fill="hold"/>
                                        <p:tgtEl>
                                          <p:spTgt spid="49"/>
                                        </p:tgtEl>
                                        <p:attrNameLst>
                                          <p:attrName>ppt_w</p:attrName>
                                        </p:attrNameLst>
                                      </p:cBhvr>
                                      <p:tavLst>
                                        <p:tav tm="0">
                                          <p:val>
                                            <p:fltVal val="0"/>
                                          </p:val>
                                        </p:tav>
                                        <p:tav tm="100000">
                                          <p:val>
                                            <p:strVal val="#ppt_w"/>
                                          </p:val>
                                        </p:tav>
                                      </p:tavLst>
                                    </p:anim>
                                    <p:anim calcmode="lin" valueType="num">
                                      <p:cBhvr>
                                        <p:cTn id="85" dur="1000" fill="hold"/>
                                        <p:tgtEl>
                                          <p:spTgt spid="49"/>
                                        </p:tgtEl>
                                        <p:attrNameLst>
                                          <p:attrName>ppt_h</p:attrName>
                                        </p:attrNameLst>
                                      </p:cBhvr>
                                      <p:tavLst>
                                        <p:tav tm="0">
                                          <p:val>
                                            <p:fltVal val="0"/>
                                          </p:val>
                                        </p:tav>
                                        <p:tav tm="100000">
                                          <p:val>
                                            <p:strVal val="#ppt_h"/>
                                          </p:val>
                                        </p:tav>
                                      </p:tavLst>
                                    </p:anim>
                                    <p:anim calcmode="lin" valueType="num">
                                      <p:cBhvr>
                                        <p:cTn id="86" dur="1000" fill="hold"/>
                                        <p:tgtEl>
                                          <p:spTgt spid="49"/>
                                        </p:tgtEl>
                                        <p:attrNameLst>
                                          <p:attrName>style.rotation</p:attrName>
                                        </p:attrNameLst>
                                      </p:cBhvr>
                                      <p:tavLst>
                                        <p:tav tm="0">
                                          <p:val>
                                            <p:fltVal val="360"/>
                                          </p:val>
                                        </p:tav>
                                        <p:tav tm="100000">
                                          <p:val>
                                            <p:fltVal val="0"/>
                                          </p:val>
                                        </p:tav>
                                      </p:tavLst>
                                    </p:anim>
                                    <p:animEffect transition="in" filter="fade">
                                      <p:cBhvr>
                                        <p:cTn id="87" dur="10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47" presetClass="exit" presetSubtype="0" fill="hold" grpId="3" nodeType="clickEffect">
                                  <p:stCondLst>
                                    <p:cond delay="0"/>
                                  </p:stCondLst>
                                  <p:childTnLst>
                                    <p:animEffect transition="out" filter="fade">
                                      <p:cBhvr>
                                        <p:cTn id="91" dur="1000"/>
                                        <p:tgtEl>
                                          <p:spTgt spid="60"/>
                                        </p:tgtEl>
                                      </p:cBhvr>
                                    </p:animEffect>
                                    <p:anim calcmode="lin" valueType="num">
                                      <p:cBhvr>
                                        <p:cTn id="92" dur="1000"/>
                                        <p:tgtEl>
                                          <p:spTgt spid="60"/>
                                        </p:tgtEl>
                                        <p:attrNameLst>
                                          <p:attrName>ppt_x</p:attrName>
                                        </p:attrNameLst>
                                      </p:cBhvr>
                                      <p:tavLst>
                                        <p:tav tm="0">
                                          <p:val>
                                            <p:strVal val="ppt_x"/>
                                          </p:val>
                                        </p:tav>
                                        <p:tav tm="100000">
                                          <p:val>
                                            <p:strVal val="ppt_x"/>
                                          </p:val>
                                        </p:tav>
                                      </p:tavLst>
                                    </p:anim>
                                    <p:anim calcmode="lin" valueType="num">
                                      <p:cBhvr>
                                        <p:cTn id="93" dur="1000"/>
                                        <p:tgtEl>
                                          <p:spTgt spid="60"/>
                                        </p:tgtEl>
                                        <p:attrNameLst>
                                          <p:attrName>ppt_y</p:attrName>
                                        </p:attrNameLst>
                                      </p:cBhvr>
                                      <p:tavLst>
                                        <p:tav tm="0">
                                          <p:val>
                                            <p:strVal val="ppt_y"/>
                                          </p:val>
                                        </p:tav>
                                        <p:tav tm="100000">
                                          <p:val>
                                            <p:strVal val="ppt_y-.1"/>
                                          </p:val>
                                        </p:tav>
                                      </p:tavLst>
                                    </p:anim>
                                    <p:set>
                                      <p:cBhvr>
                                        <p:cTn id="94" dur="1" fill="hold">
                                          <p:stCondLst>
                                            <p:cond delay="999"/>
                                          </p:stCondLst>
                                        </p:cTn>
                                        <p:tgtEl>
                                          <p:spTgt spid="60"/>
                                        </p:tgtEl>
                                        <p:attrNameLst>
                                          <p:attrName>style.visibility</p:attrName>
                                        </p:attrNameLst>
                                      </p:cBhvr>
                                      <p:to>
                                        <p:strVal val="hidden"/>
                                      </p:to>
                                    </p:set>
                                  </p:childTnLst>
                                </p:cTn>
                              </p:par>
                              <p:par>
                                <p:cTn id="95" presetID="10" presetClass="entr" presetSubtype="0" fill="hold" grpId="1" nodeType="withEffect">
                                  <p:stCondLst>
                                    <p:cond delay="0"/>
                                  </p:stCondLst>
                                  <p:childTnLst>
                                    <p:set>
                                      <p:cBhvr>
                                        <p:cTn id="96" dur="1" fill="hold">
                                          <p:stCondLst>
                                            <p:cond delay="0"/>
                                          </p:stCondLst>
                                        </p:cTn>
                                        <p:tgtEl>
                                          <p:spTgt spid="59"/>
                                        </p:tgtEl>
                                        <p:attrNameLst>
                                          <p:attrName>style.visibility</p:attrName>
                                        </p:attrNameLst>
                                      </p:cBhvr>
                                      <p:to>
                                        <p:strVal val="visible"/>
                                      </p:to>
                                    </p:set>
                                    <p:animEffect transition="in" filter="fade">
                                      <p:cBhvr>
                                        <p:cTn id="97" dur="1000"/>
                                        <p:tgtEl>
                                          <p:spTgt spid="59"/>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2" fill="hold" grpId="0" nodeType="clickEffect">
                                  <p:stCondLst>
                                    <p:cond delay="0"/>
                                  </p:stCondLst>
                                  <p:childTnLst>
                                    <p:set>
                                      <p:cBhvr>
                                        <p:cTn id="101" dur="1" fill="hold">
                                          <p:stCondLst>
                                            <p:cond delay="0"/>
                                          </p:stCondLst>
                                        </p:cTn>
                                        <p:tgtEl>
                                          <p:spTgt spid="50"/>
                                        </p:tgtEl>
                                        <p:attrNameLst>
                                          <p:attrName>style.visibility</p:attrName>
                                        </p:attrNameLst>
                                      </p:cBhvr>
                                      <p:to>
                                        <p:strVal val="visible"/>
                                      </p:to>
                                    </p:set>
                                    <p:animEffect transition="in" filter="wipe(right)">
                                      <p:cBhvr>
                                        <p:cTn id="102" dur="2000"/>
                                        <p:tgtEl>
                                          <p:spTgt spid="50"/>
                                        </p:tgtEl>
                                      </p:cBhvr>
                                    </p:animEffect>
                                  </p:childTnLst>
                                </p:cTn>
                              </p:par>
                            </p:childTnLst>
                          </p:cTn>
                        </p:par>
                        <p:par>
                          <p:cTn id="103" fill="hold">
                            <p:stCondLst>
                              <p:cond delay="2000"/>
                            </p:stCondLst>
                            <p:childTnLst>
                              <p:par>
                                <p:cTn id="104" presetID="8" presetClass="emph" presetSubtype="0" fill="hold" grpId="0" nodeType="afterEffect">
                                  <p:stCondLst>
                                    <p:cond delay="0"/>
                                  </p:stCondLst>
                                  <p:childTnLst>
                                    <p:animRot by="21600000">
                                      <p:cBhvr>
                                        <p:cTn id="105" dur="1000" fill="hold"/>
                                        <p:tgtEl>
                                          <p:spTgt spid="41"/>
                                        </p:tgtEl>
                                        <p:attrNameLst>
                                          <p:attrName>r</p:attrName>
                                        </p:attrNameLst>
                                      </p:cBhvr>
                                    </p:animRot>
                                  </p:childTnLst>
                                </p:cTn>
                              </p:par>
                            </p:childTnLst>
                          </p:cTn>
                        </p:par>
                      </p:childTnLst>
                    </p:cTn>
                  </p:par>
                  <p:par>
                    <p:cTn id="106" fill="hold">
                      <p:stCondLst>
                        <p:cond delay="indefinite"/>
                      </p:stCondLst>
                      <p:childTnLst>
                        <p:par>
                          <p:cTn id="107" fill="hold">
                            <p:stCondLst>
                              <p:cond delay="0"/>
                            </p:stCondLst>
                            <p:childTnLst>
                              <p:par>
                                <p:cTn id="108" presetID="47" presetClass="exit" presetSubtype="0" fill="hold" grpId="2" nodeType="clickEffect">
                                  <p:stCondLst>
                                    <p:cond delay="0"/>
                                  </p:stCondLst>
                                  <p:childTnLst>
                                    <p:animEffect transition="out" filter="fade">
                                      <p:cBhvr>
                                        <p:cTn id="109" dur="1000"/>
                                        <p:tgtEl>
                                          <p:spTgt spid="59"/>
                                        </p:tgtEl>
                                      </p:cBhvr>
                                    </p:animEffect>
                                    <p:anim calcmode="lin" valueType="num">
                                      <p:cBhvr>
                                        <p:cTn id="110" dur="1000"/>
                                        <p:tgtEl>
                                          <p:spTgt spid="59"/>
                                        </p:tgtEl>
                                        <p:attrNameLst>
                                          <p:attrName>ppt_x</p:attrName>
                                        </p:attrNameLst>
                                      </p:cBhvr>
                                      <p:tavLst>
                                        <p:tav tm="0">
                                          <p:val>
                                            <p:strVal val="ppt_x"/>
                                          </p:val>
                                        </p:tav>
                                        <p:tav tm="100000">
                                          <p:val>
                                            <p:strVal val="ppt_x"/>
                                          </p:val>
                                        </p:tav>
                                      </p:tavLst>
                                    </p:anim>
                                    <p:anim calcmode="lin" valueType="num">
                                      <p:cBhvr>
                                        <p:cTn id="111" dur="1000"/>
                                        <p:tgtEl>
                                          <p:spTgt spid="59"/>
                                        </p:tgtEl>
                                        <p:attrNameLst>
                                          <p:attrName>ppt_y</p:attrName>
                                        </p:attrNameLst>
                                      </p:cBhvr>
                                      <p:tavLst>
                                        <p:tav tm="0">
                                          <p:val>
                                            <p:strVal val="ppt_y"/>
                                          </p:val>
                                        </p:tav>
                                        <p:tav tm="100000">
                                          <p:val>
                                            <p:strVal val="ppt_y-.1"/>
                                          </p:val>
                                        </p:tav>
                                      </p:tavLst>
                                    </p:anim>
                                    <p:set>
                                      <p:cBhvr>
                                        <p:cTn id="112" dur="1" fill="hold">
                                          <p:stCondLst>
                                            <p:cond delay="999"/>
                                          </p:stCondLst>
                                        </p:cTn>
                                        <p:tgtEl>
                                          <p:spTgt spid="59"/>
                                        </p:tgtEl>
                                        <p:attrNameLst>
                                          <p:attrName>style.visibility</p:attrName>
                                        </p:attrNameLst>
                                      </p:cBhvr>
                                      <p:to>
                                        <p:strVal val="hidden"/>
                                      </p:to>
                                    </p:set>
                                  </p:childTnLst>
                                </p:cTn>
                              </p:par>
                              <p:par>
                                <p:cTn id="113" presetID="10" presetClass="entr" presetSubtype="0" fill="hold" grpId="0" nodeType="withEffect">
                                  <p:stCondLst>
                                    <p:cond delay="0"/>
                                  </p:stCondLst>
                                  <p:childTnLst>
                                    <p:set>
                                      <p:cBhvr>
                                        <p:cTn id="114" dur="1" fill="hold">
                                          <p:stCondLst>
                                            <p:cond delay="0"/>
                                          </p:stCondLst>
                                        </p:cTn>
                                        <p:tgtEl>
                                          <p:spTgt spid="61"/>
                                        </p:tgtEl>
                                        <p:attrNameLst>
                                          <p:attrName>style.visibility</p:attrName>
                                        </p:attrNameLst>
                                      </p:cBhvr>
                                      <p:to>
                                        <p:strVal val="visible"/>
                                      </p:to>
                                    </p:set>
                                    <p:animEffect transition="in" filter="fade">
                                      <p:cBhvr>
                                        <p:cTn id="115" dur="1000"/>
                                        <p:tgtEl>
                                          <p:spTgt spid="6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grpId="0" nodeType="clickEffect">
                                  <p:stCondLst>
                                    <p:cond delay="0"/>
                                  </p:stCondLst>
                                  <p:childTnLst>
                                    <p:set>
                                      <p:cBhvr>
                                        <p:cTn id="119" dur="1" fill="hold">
                                          <p:stCondLst>
                                            <p:cond delay="0"/>
                                          </p:stCondLst>
                                        </p:cTn>
                                        <p:tgtEl>
                                          <p:spTgt spid="46"/>
                                        </p:tgtEl>
                                        <p:attrNameLst>
                                          <p:attrName>style.visibility</p:attrName>
                                        </p:attrNameLst>
                                      </p:cBhvr>
                                      <p:to>
                                        <p:strVal val="visible"/>
                                      </p:to>
                                    </p:set>
                                    <p:animEffect transition="in" filter="wipe(down)">
                                      <p:cBhvr>
                                        <p:cTn id="120" dur="2000"/>
                                        <p:tgtEl>
                                          <p:spTgt spid="46"/>
                                        </p:tgtEl>
                                      </p:cBhvr>
                                    </p:animEffect>
                                  </p:childTnLst>
                                </p:cTn>
                              </p:par>
                            </p:childTnLst>
                          </p:cTn>
                        </p:par>
                      </p:childTnLst>
                    </p:cTn>
                  </p:par>
                  <p:par>
                    <p:cTn id="121" fill="hold">
                      <p:stCondLst>
                        <p:cond delay="indefinite"/>
                      </p:stCondLst>
                      <p:childTnLst>
                        <p:par>
                          <p:cTn id="122" fill="hold">
                            <p:stCondLst>
                              <p:cond delay="0"/>
                            </p:stCondLst>
                            <p:childTnLst>
                              <p:par>
                                <p:cTn id="123" presetID="49" presetClass="exit" presetSubtype="0" accel="100000" fill="hold" nodeType="clickEffect">
                                  <p:stCondLst>
                                    <p:cond delay="0"/>
                                  </p:stCondLst>
                                  <p:childTnLst>
                                    <p:anim calcmode="lin" valueType="num">
                                      <p:cBhvr>
                                        <p:cTn id="124" dur="1000"/>
                                        <p:tgtEl>
                                          <p:spTgt spid="49"/>
                                        </p:tgtEl>
                                        <p:attrNameLst>
                                          <p:attrName>ppt_w</p:attrName>
                                        </p:attrNameLst>
                                      </p:cBhvr>
                                      <p:tavLst>
                                        <p:tav tm="0">
                                          <p:val>
                                            <p:strVal val="ppt_w"/>
                                          </p:val>
                                        </p:tav>
                                        <p:tav tm="100000">
                                          <p:val>
                                            <p:fltVal val="0"/>
                                          </p:val>
                                        </p:tav>
                                      </p:tavLst>
                                    </p:anim>
                                    <p:anim calcmode="lin" valueType="num">
                                      <p:cBhvr>
                                        <p:cTn id="125" dur="1000"/>
                                        <p:tgtEl>
                                          <p:spTgt spid="49"/>
                                        </p:tgtEl>
                                        <p:attrNameLst>
                                          <p:attrName>ppt_h</p:attrName>
                                        </p:attrNameLst>
                                      </p:cBhvr>
                                      <p:tavLst>
                                        <p:tav tm="0">
                                          <p:val>
                                            <p:strVal val="ppt_h"/>
                                          </p:val>
                                        </p:tav>
                                        <p:tav tm="100000">
                                          <p:val>
                                            <p:fltVal val="0"/>
                                          </p:val>
                                        </p:tav>
                                      </p:tavLst>
                                    </p:anim>
                                    <p:anim calcmode="lin" valueType="num">
                                      <p:cBhvr>
                                        <p:cTn id="126" dur="1000"/>
                                        <p:tgtEl>
                                          <p:spTgt spid="49"/>
                                        </p:tgtEl>
                                        <p:attrNameLst>
                                          <p:attrName>style.rotation</p:attrName>
                                        </p:attrNameLst>
                                      </p:cBhvr>
                                      <p:tavLst>
                                        <p:tav tm="0">
                                          <p:val>
                                            <p:fltVal val="0"/>
                                          </p:val>
                                        </p:tav>
                                        <p:tav tm="100000">
                                          <p:val>
                                            <p:fltVal val="360"/>
                                          </p:val>
                                        </p:tav>
                                      </p:tavLst>
                                    </p:anim>
                                    <p:animEffect transition="out" filter="fade">
                                      <p:cBhvr>
                                        <p:cTn id="127" dur="1000"/>
                                        <p:tgtEl>
                                          <p:spTgt spid="49"/>
                                        </p:tgtEl>
                                      </p:cBhvr>
                                    </p:animEffect>
                                    <p:set>
                                      <p:cBhvr>
                                        <p:cTn id="128" dur="1" fill="hold">
                                          <p:stCondLst>
                                            <p:cond delay="999"/>
                                          </p:stCondLst>
                                        </p:cTn>
                                        <p:tgtEl>
                                          <p:spTgt spid="49"/>
                                        </p:tgtEl>
                                        <p:attrNameLst>
                                          <p:attrName>style.visibility</p:attrName>
                                        </p:attrNameLst>
                                      </p:cBhvr>
                                      <p:to>
                                        <p:strVal val="hidden"/>
                                      </p:to>
                                    </p:set>
                                  </p:childTnLst>
                                </p:cTn>
                              </p:par>
                              <p:par>
                                <p:cTn id="129" presetID="49" presetClass="entr" presetSubtype="0" decel="100000" fill="hold" grpId="0" nodeType="withEffect">
                                  <p:stCondLst>
                                    <p:cond delay="0"/>
                                  </p:stCondLst>
                                  <p:childTnLst>
                                    <p:set>
                                      <p:cBhvr>
                                        <p:cTn id="130" dur="1" fill="hold">
                                          <p:stCondLst>
                                            <p:cond delay="0"/>
                                          </p:stCondLst>
                                        </p:cTn>
                                        <p:tgtEl>
                                          <p:spTgt spid="51"/>
                                        </p:tgtEl>
                                        <p:attrNameLst>
                                          <p:attrName>style.visibility</p:attrName>
                                        </p:attrNameLst>
                                      </p:cBhvr>
                                      <p:to>
                                        <p:strVal val="visible"/>
                                      </p:to>
                                    </p:set>
                                    <p:anim calcmode="lin" valueType="num">
                                      <p:cBhvr>
                                        <p:cTn id="131" dur="1000" fill="hold"/>
                                        <p:tgtEl>
                                          <p:spTgt spid="51"/>
                                        </p:tgtEl>
                                        <p:attrNameLst>
                                          <p:attrName>ppt_w</p:attrName>
                                        </p:attrNameLst>
                                      </p:cBhvr>
                                      <p:tavLst>
                                        <p:tav tm="0">
                                          <p:val>
                                            <p:fltVal val="0"/>
                                          </p:val>
                                        </p:tav>
                                        <p:tav tm="100000">
                                          <p:val>
                                            <p:strVal val="#ppt_w"/>
                                          </p:val>
                                        </p:tav>
                                      </p:tavLst>
                                    </p:anim>
                                    <p:anim calcmode="lin" valueType="num">
                                      <p:cBhvr>
                                        <p:cTn id="132" dur="1000" fill="hold"/>
                                        <p:tgtEl>
                                          <p:spTgt spid="51"/>
                                        </p:tgtEl>
                                        <p:attrNameLst>
                                          <p:attrName>ppt_h</p:attrName>
                                        </p:attrNameLst>
                                      </p:cBhvr>
                                      <p:tavLst>
                                        <p:tav tm="0">
                                          <p:val>
                                            <p:fltVal val="0"/>
                                          </p:val>
                                        </p:tav>
                                        <p:tav tm="100000">
                                          <p:val>
                                            <p:strVal val="#ppt_h"/>
                                          </p:val>
                                        </p:tav>
                                      </p:tavLst>
                                    </p:anim>
                                    <p:anim calcmode="lin" valueType="num">
                                      <p:cBhvr>
                                        <p:cTn id="133" dur="1000" fill="hold"/>
                                        <p:tgtEl>
                                          <p:spTgt spid="51"/>
                                        </p:tgtEl>
                                        <p:attrNameLst>
                                          <p:attrName>style.rotation</p:attrName>
                                        </p:attrNameLst>
                                      </p:cBhvr>
                                      <p:tavLst>
                                        <p:tav tm="0">
                                          <p:val>
                                            <p:fltVal val="360"/>
                                          </p:val>
                                        </p:tav>
                                        <p:tav tm="100000">
                                          <p:val>
                                            <p:fltVal val="0"/>
                                          </p:val>
                                        </p:tav>
                                      </p:tavLst>
                                    </p:anim>
                                    <p:animEffect transition="in" filter="fade">
                                      <p:cBhvr>
                                        <p:cTn id="134" dur="1000"/>
                                        <p:tgtEl>
                                          <p:spTgt spid="51"/>
                                        </p:tgtEl>
                                      </p:cBhvr>
                                    </p:animEffect>
                                  </p:childTnLst>
                                </p:cTn>
                              </p:par>
                            </p:childTnLst>
                          </p:cTn>
                        </p:par>
                        <p:par>
                          <p:cTn id="135" fill="hold">
                            <p:stCondLst>
                              <p:cond delay="1000"/>
                            </p:stCondLst>
                            <p:childTnLst>
                              <p:par>
                                <p:cTn id="136" presetID="49" presetClass="exit" presetSubtype="0" accel="100000" fill="hold" nodeType="afterEffect">
                                  <p:stCondLst>
                                    <p:cond delay="0"/>
                                  </p:stCondLst>
                                  <p:childTnLst>
                                    <p:anim calcmode="lin" valueType="num">
                                      <p:cBhvr>
                                        <p:cTn id="137" dur="1000"/>
                                        <p:tgtEl>
                                          <p:spTgt spid="51"/>
                                        </p:tgtEl>
                                        <p:attrNameLst>
                                          <p:attrName>ppt_w</p:attrName>
                                        </p:attrNameLst>
                                      </p:cBhvr>
                                      <p:tavLst>
                                        <p:tav tm="0">
                                          <p:val>
                                            <p:strVal val="ppt_w"/>
                                          </p:val>
                                        </p:tav>
                                        <p:tav tm="100000">
                                          <p:val>
                                            <p:fltVal val="0"/>
                                          </p:val>
                                        </p:tav>
                                      </p:tavLst>
                                    </p:anim>
                                    <p:anim calcmode="lin" valueType="num">
                                      <p:cBhvr>
                                        <p:cTn id="138" dur="1000"/>
                                        <p:tgtEl>
                                          <p:spTgt spid="51"/>
                                        </p:tgtEl>
                                        <p:attrNameLst>
                                          <p:attrName>ppt_h</p:attrName>
                                        </p:attrNameLst>
                                      </p:cBhvr>
                                      <p:tavLst>
                                        <p:tav tm="0">
                                          <p:val>
                                            <p:strVal val="ppt_h"/>
                                          </p:val>
                                        </p:tav>
                                        <p:tav tm="100000">
                                          <p:val>
                                            <p:fltVal val="0"/>
                                          </p:val>
                                        </p:tav>
                                      </p:tavLst>
                                    </p:anim>
                                    <p:anim calcmode="lin" valueType="num">
                                      <p:cBhvr>
                                        <p:cTn id="139" dur="1000"/>
                                        <p:tgtEl>
                                          <p:spTgt spid="51"/>
                                        </p:tgtEl>
                                        <p:attrNameLst>
                                          <p:attrName>style.rotation</p:attrName>
                                        </p:attrNameLst>
                                      </p:cBhvr>
                                      <p:tavLst>
                                        <p:tav tm="0">
                                          <p:val>
                                            <p:fltVal val="0"/>
                                          </p:val>
                                        </p:tav>
                                        <p:tav tm="100000">
                                          <p:val>
                                            <p:fltVal val="360"/>
                                          </p:val>
                                        </p:tav>
                                      </p:tavLst>
                                    </p:anim>
                                    <p:animEffect transition="out" filter="fade">
                                      <p:cBhvr>
                                        <p:cTn id="140" dur="1000"/>
                                        <p:tgtEl>
                                          <p:spTgt spid="51"/>
                                        </p:tgtEl>
                                      </p:cBhvr>
                                    </p:animEffect>
                                    <p:set>
                                      <p:cBhvr>
                                        <p:cTn id="141" dur="1" fill="hold">
                                          <p:stCondLst>
                                            <p:cond delay="999"/>
                                          </p:stCondLst>
                                        </p:cTn>
                                        <p:tgtEl>
                                          <p:spTgt spid="51"/>
                                        </p:tgtEl>
                                        <p:attrNameLst>
                                          <p:attrName>style.visibility</p:attrName>
                                        </p:attrNameLst>
                                      </p:cBhvr>
                                      <p:to>
                                        <p:strVal val="hidden"/>
                                      </p:to>
                                    </p:set>
                                  </p:childTnLst>
                                </p:cTn>
                              </p:par>
                              <p:par>
                                <p:cTn id="142" presetID="49" presetClass="entr" presetSubtype="0" decel="100000" fill="hold" grpId="0" nodeType="withEffect">
                                  <p:stCondLst>
                                    <p:cond delay="0"/>
                                  </p:stCondLst>
                                  <p:childTnLst>
                                    <p:set>
                                      <p:cBhvr>
                                        <p:cTn id="143" dur="1" fill="hold">
                                          <p:stCondLst>
                                            <p:cond delay="0"/>
                                          </p:stCondLst>
                                        </p:cTn>
                                        <p:tgtEl>
                                          <p:spTgt spid="52"/>
                                        </p:tgtEl>
                                        <p:attrNameLst>
                                          <p:attrName>style.visibility</p:attrName>
                                        </p:attrNameLst>
                                      </p:cBhvr>
                                      <p:to>
                                        <p:strVal val="visible"/>
                                      </p:to>
                                    </p:set>
                                    <p:anim calcmode="lin" valueType="num">
                                      <p:cBhvr>
                                        <p:cTn id="144" dur="1000" fill="hold"/>
                                        <p:tgtEl>
                                          <p:spTgt spid="52"/>
                                        </p:tgtEl>
                                        <p:attrNameLst>
                                          <p:attrName>ppt_w</p:attrName>
                                        </p:attrNameLst>
                                      </p:cBhvr>
                                      <p:tavLst>
                                        <p:tav tm="0">
                                          <p:val>
                                            <p:fltVal val="0"/>
                                          </p:val>
                                        </p:tav>
                                        <p:tav tm="100000">
                                          <p:val>
                                            <p:strVal val="#ppt_w"/>
                                          </p:val>
                                        </p:tav>
                                      </p:tavLst>
                                    </p:anim>
                                    <p:anim calcmode="lin" valueType="num">
                                      <p:cBhvr>
                                        <p:cTn id="145" dur="1000" fill="hold"/>
                                        <p:tgtEl>
                                          <p:spTgt spid="52"/>
                                        </p:tgtEl>
                                        <p:attrNameLst>
                                          <p:attrName>ppt_h</p:attrName>
                                        </p:attrNameLst>
                                      </p:cBhvr>
                                      <p:tavLst>
                                        <p:tav tm="0">
                                          <p:val>
                                            <p:fltVal val="0"/>
                                          </p:val>
                                        </p:tav>
                                        <p:tav tm="100000">
                                          <p:val>
                                            <p:strVal val="#ppt_h"/>
                                          </p:val>
                                        </p:tav>
                                      </p:tavLst>
                                    </p:anim>
                                    <p:anim calcmode="lin" valueType="num">
                                      <p:cBhvr>
                                        <p:cTn id="146" dur="1000" fill="hold"/>
                                        <p:tgtEl>
                                          <p:spTgt spid="52"/>
                                        </p:tgtEl>
                                        <p:attrNameLst>
                                          <p:attrName>style.rotation</p:attrName>
                                        </p:attrNameLst>
                                      </p:cBhvr>
                                      <p:tavLst>
                                        <p:tav tm="0">
                                          <p:val>
                                            <p:fltVal val="360"/>
                                          </p:val>
                                        </p:tav>
                                        <p:tav tm="100000">
                                          <p:val>
                                            <p:fltVal val="0"/>
                                          </p:val>
                                        </p:tav>
                                      </p:tavLst>
                                    </p:anim>
                                    <p:animEffect transition="in" filter="fade">
                                      <p:cBhvr>
                                        <p:cTn id="147" dur="1000"/>
                                        <p:tgtEl>
                                          <p:spTgt spid="52"/>
                                        </p:tgtEl>
                                      </p:cBhvr>
                                    </p:animEffect>
                                  </p:childTnLst>
                                </p:cTn>
                              </p:par>
                            </p:childTnLst>
                          </p:cTn>
                        </p:par>
                        <p:par>
                          <p:cTn id="148" fill="hold">
                            <p:stCondLst>
                              <p:cond delay="2000"/>
                            </p:stCondLst>
                            <p:childTnLst>
                              <p:par>
                                <p:cTn id="149" presetID="49" presetClass="exit" presetSubtype="0" accel="100000" fill="hold" nodeType="afterEffect">
                                  <p:stCondLst>
                                    <p:cond delay="0"/>
                                  </p:stCondLst>
                                  <p:childTnLst>
                                    <p:anim calcmode="lin" valueType="num">
                                      <p:cBhvr>
                                        <p:cTn id="150" dur="1000"/>
                                        <p:tgtEl>
                                          <p:spTgt spid="52"/>
                                        </p:tgtEl>
                                        <p:attrNameLst>
                                          <p:attrName>ppt_w</p:attrName>
                                        </p:attrNameLst>
                                      </p:cBhvr>
                                      <p:tavLst>
                                        <p:tav tm="0">
                                          <p:val>
                                            <p:strVal val="ppt_w"/>
                                          </p:val>
                                        </p:tav>
                                        <p:tav tm="100000">
                                          <p:val>
                                            <p:fltVal val="0"/>
                                          </p:val>
                                        </p:tav>
                                      </p:tavLst>
                                    </p:anim>
                                    <p:anim calcmode="lin" valueType="num">
                                      <p:cBhvr>
                                        <p:cTn id="151" dur="1000"/>
                                        <p:tgtEl>
                                          <p:spTgt spid="52"/>
                                        </p:tgtEl>
                                        <p:attrNameLst>
                                          <p:attrName>ppt_h</p:attrName>
                                        </p:attrNameLst>
                                      </p:cBhvr>
                                      <p:tavLst>
                                        <p:tav tm="0">
                                          <p:val>
                                            <p:strVal val="ppt_h"/>
                                          </p:val>
                                        </p:tav>
                                        <p:tav tm="100000">
                                          <p:val>
                                            <p:fltVal val="0"/>
                                          </p:val>
                                        </p:tav>
                                      </p:tavLst>
                                    </p:anim>
                                    <p:anim calcmode="lin" valueType="num">
                                      <p:cBhvr>
                                        <p:cTn id="152" dur="1000"/>
                                        <p:tgtEl>
                                          <p:spTgt spid="52"/>
                                        </p:tgtEl>
                                        <p:attrNameLst>
                                          <p:attrName>style.rotation</p:attrName>
                                        </p:attrNameLst>
                                      </p:cBhvr>
                                      <p:tavLst>
                                        <p:tav tm="0">
                                          <p:val>
                                            <p:fltVal val="0"/>
                                          </p:val>
                                        </p:tav>
                                        <p:tav tm="100000">
                                          <p:val>
                                            <p:fltVal val="360"/>
                                          </p:val>
                                        </p:tav>
                                      </p:tavLst>
                                    </p:anim>
                                    <p:animEffect transition="out" filter="fade">
                                      <p:cBhvr>
                                        <p:cTn id="153" dur="1000"/>
                                        <p:tgtEl>
                                          <p:spTgt spid="52"/>
                                        </p:tgtEl>
                                      </p:cBhvr>
                                    </p:animEffect>
                                    <p:set>
                                      <p:cBhvr>
                                        <p:cTn id="154" dur="1" fill="hold">
                                          <p:stCondLst>
                                            <p:cond delay="999"/>
                                          </p:stCondLst>
                                        </p:cTn>
                                        <p:tgtEl>
                                          <p:spTgt spid="52"/>
                                        </p:tgtEl>
                                        <p:attrNameLst>
                                          <p:attrName>style.visibility</p:attrName>
                                        </p:attrNameLst>
                                      </p:cBhvr>
                                      <p:to>
                                        <p:strVal val="hidden"/>
                                      </p:to>
                                    </p:set>
                                  </p:childTnLst>
                                </p:cTn>
                              </p:par>
                              <p:par>
                                <p:cTn id="155" presetID="49" presetClass="entr" presetSubtype="0" decel="100000" fill="hold" grpId="0" nodeType="withEffect">
                                  <p:stCondLst>
                                    <p:cond delay="0"/>
                                  </p:stCondLst>
                                  <p:childTnLst>
                                    <p:set>
                                      <p:cBhvr>
                                        <p:cTn id="156" dur="1" fill="hold">
                                          <p:stCondLst>
                                            <p:cond delay="0"/>
                                          </p:stCondLst>
                                        </p:cTn>
                                        <p:tgtEl>
                                          <p:spTgt spid="53"/>
                                        </p:tgtEl>
                                        <p:attrNameLst>
                                          <p:attrName>style.visibility</p:attrName>
                                        </p:attrNameLst>
                                      </p:cBhvr>
                                      <p:to>
                                        <p:strVal val="visible"/>
                                      </p:to>
                                    </p:set>
                                    <p:anim calcmode="lin" valueType="num">
                                      <p:cBhvr>
                                        <p:cTn id="157" dur="1000" fill="hold"/>
                                        <p:tgtEl>
                                          <p:spTgt spid="53"/>
                                        </p:tgtEl>
                                        <p:attrNameLst>
                                          <p:attrName>ppt_w</p:attrName>
                                        </p:attrNameLst>
                                      </p:cBhvr>
                                      <p:tavLst>
                                        <p:tav tm="0">
                                          <p:val>
                                            <p:fltVal val="0"/>
                                          </p:val>
                                        </p:tav>
                                        <p:tav tm="100000">
                                          <p:val>
                                            <p:strVal val="#ppt_w"/>
                                          </p:val>
                                        </p:tav>
                                      </p:tavLst>
                                    </p:anim>
                                    <p:anim calcmode="lin" valueType="num">
                                      <p:cBhvr>
                                        <p:cTn id="158" dur="1000" fill="hold"/>
                                        <p:tgtEl>
                                          <p:spTgt spid="53"/>
                                        </p:tgtEl>
                                        <p:attrNameLst>
                                          <p:attrName>ppt_h</p:attrName>
                                        </p:attrNameLst>
                                      </p:cBhvr>
                                      <p:tavLst>
                                        <p:tav tm="0">
                                          <p:val>
                                            <p:fltVal val="0"/>
                                          </p:val>
                                        </p:tav>
                                        <p:tav tm="100000">
                                          <p:val>
                                            <p:strVal val="#ppt_h"/>
                                          </p:val>
                                        </p:tav>
                                      </p:tavLst>
                                    </p:anim>
                                    <p:anim calcmode="lin" valueType="num">
                                      <p:cBhvr>
                                        <p:cTn id="159" dur="1000" fill="hold"/>
                                        <p:tgtEl>
                                          <p:spTgt spid="53"/>
                                        </p:tgtEl>
                                        <p:attrNameLst>
                                          <p:attrName>style.rotation</p:attrName>
                                        </p:attrNameLst>
                                      </p:cBhvr>
                                      <p:tavLst>
                                        <p:tav tm="0">
                                          <p:val>
                                            <p:fltVal val="360"/>
                                          </p:val>
                                        </p:tav>
                                        <p:tav tm="100000">
                                          <p:val>
                                            <p:fltVal val="0"/>
                                          </p:val>
                                        </p:tav>
                                      </p:tavLst>
                                    </p:anim>
                                    <p:animEffect transition="in" filter="fade">
                                      <p:cBhvr>
                                        <p:cTn id="160" dur="1000"/>
                                        <p:tgtEl>
                                          <p:spTgt spid="53"/>
                                        </p:tgtEl>
                                      </p:cBhvr>
                                    </p:animEffect>
                                  </p:childTnLst>
                                </p:cTn>
                              </p:par>
                            </p:childTnLst>
                          </p:cTn>
                        </p:par>
                        <p:par>
                          <p:cTn id="161" fill="hold">
                            <p:stCondLst>
                              <p:cond delay="3000"/>
                            </p:stCondLst>
                            <p:childTnLst>
                              <p:par>
                                <p:cTn id="162" presetID="49" presetClass="exit" presetSubtype="0" accel="100000" fill="hold" nodeType="afterEffect">
                                  <p:stCondLst>
                                    <p:cond delay="0"/>
                                  </p:stCondLst>
                                  <p:childTnLst>
                                    <p:anim calcmode="lin" valueType="num">
                                      <p:cBhvr>
                                        <p:cTn id="163" dur="1000"/>
                                        <p:tgtEl>
                                          <p:spTgt spid="53"/>
                                        </p:tgtEl>
                                        <p:attrNameLst>
                                          <p:attrName>ppt_w</p:attrName>
                                        </p:attrNameLst>
                                      </p:cBhvr>
                                      <p:tavLst>
                                        <p:tav tm="0">
                                          <p:val>
                                            <p:strVal val="ppt_w"/>
                                          </p:val>
                                        </p:tav>
                                        <p:tav tm="100000">
                                          <p:val>
                                            <p:fltVal val="0"/>
                                          </p:val>
                                        </p:tav>
                                      </p:tavLst>
                                    </p:anim>
                                    <p:anim calcmode="lin" valueType="num">
                                      <p:cBhvr>
                                        <p:cTn id="164" dur="1000"/>
                                        <p:tgtEl>
                                          <p:spTgt spid="53"/>
                                        </p:tgtEl>
                                        <p:attrNameLst>
                                          <p:attrName>ppt_h</p:attrName>
                                        </p:attrNameLst>
                                      </p:cBhvr>
                                      <p:tavLst>
                                        <p:tav tm="0">
                                          <p:val>
                                            <p:strVal val="ppt_h"/>
                                          </p:val>
                                        </p:tav>
                                        <p:tav tm="100000">
                                          <p:val>
                                            <p:fltVal val="0"/>
                                          </p:val>
                                        </p:tav>
                                      </p:tavLst>
                                    </p:anim>
                                    <p:anim calcmode="lin" valueType="num">
                                      <p:cBhvr>
                                        <p:cTn id="165" dur="1000"/>
                                        <p:tgtEl>
                                          <p:spTgt spid="53"/>
                                        </p:tgtEl>
                                        <p:attrNameLst>
                                          <p:attrName>style.rotation</p:attrName>
                                        </p:attrNameLst>
                                      </p:cBhvr>
                                      <p:tavLst>
                                        <p:tav tm="0">
                                          <p:val>
                                            <p:fltVal val="0"/>
                                          </p:val>
                                        </p:tav>
                                        <p:tav tm="100000">
                                          <p:val>
                                            <p:fltVal val="360"/>
                                          </p:val>
                                        </p:tav>
                                      </p:tavLst>
                                    </p:anim>
                                    <p:animEffect transition="out" filter="fade">
                                      <p:cBhvr>
                                        <p:cTn id="166" dur="1000"/>
                                        <p:tgtEl>
                                          <p:spTgt spid="53"/>
                                        </p:tgtEl>
                                      </p:cBhvr>
                                    </p:animEffect>
                                    <p:set>
                                      <p:cBhvr>
                                        <p:cTn id="167" dur="1" fill="hold">
                                          <p:stCondLst>
                                            <p:cond delay="999"/>
                                          </p:stCondLst>
                                        </p:cTn>
                                        <p:tgtEl>
                                          <p:spTgt spid="53"/>
                                        </p:tgtEl>
                                        <p:attrNameLst>
                                          <p:attrName>style.visibility</p:attrName>
                                        </p:attrNameLst>
                                      </p:cBhvr>
                                      <p:to>
                                        <p:strVal val="hidden"/>
                                      </p:to>
                                    </p:set>
                                  </p:childTnLst>
                                </p:cTn>
                              </p:par>
                              <p:par>
                                <p:cTn id="168" presetID="49" presetClass="entr" presetSubtype="0" decel="100000" fill="hold" grpId="0" nodeType="withEffect">
                                  <p:stCondLst>
                                    <p:cond delay="0"/>
                                  </p:stCondLst>
                                  <p:childTnLst>
                                    <p:set>
                                      <p:cBhvr>
                                        <p:cTn id="169" dur="1" fill="hold">
                                          <p:stCondLst>
                                            <p:cond delay="0"/>
                                          </p:stCondLst>
                                        </p:cTn>
                                        <p:tgtEl>
                                          <p:spTgt spid="54"/>
                                        </p:tgtEl>
                                        <p:attrNameLst>
                                          <p:attrName>style.visibility</p:attrName>
                                        </p:attrNameLst>
                                      </p:cBhvr>
                                      <p:to>
                                        <p:strVal val="visible"/>
                                      </p:to>
                                    </p:set>
                                    <p:anim calcmode="lin" valueType="num">
                                      <p:cBhvr>
                                        <p:cTn id="170" dur="1000" fill="hold"/>
                                        <p:tgtEl>
                                          <p:spTgt spid="54"/>
                                        </p:tgtEl>
                                        <p:attrNameLst>
                                          <p:attrName>ppt_w</p:attrName>
                                        </p:attrNameLst>
                                      </p:cBhvr>
                                      <p:tavLst>
                                        <p:tav tm="0">
                                          <p:val>
                                            <p:fltVal val="0"/>
                                          </p:val>
                                        </p:tav>
                                        <p:tav tm="100000">
                                          <p:val>
                                            <p:strVal val="#ppt_w"/>
                                          </p:val>
                                        </p:tav>
                                      </p:tavLst>
                                    </p:anim>
                                    <p:anim calcmode="lin" valueType="num">
                                      <p:cBhvr>
                                        <p:cTn id="171" dur="1000" fill="hold"/>
                                        <p:tgtEl>
                                          <p:spTgt spid="54"/>
                                        </p:tgtEl>
                                        <p:attrNameLst>
                                          <p:attrName>ppt_h</p:attrName>
                                        </p:attrNameLst>
                                      </p:cBhvr>
                                      <p:tavLst>
                                        <p:tav tm="0">
                                          <p:val>
                                            <p:fltVal val="0"/>
                                          </p:val>
                                        </p:tav>
                                        <p:tav tm="100000">
                                          <p:val>
                                            <p:strVal val="#ppt_h"/>
                                          </p:val>
                                        </p:tav>
                                      </p:tavLst>
                                    </p:anim>
                                    <p:anim calcmode="lin" valueType="num">
                                      <p:cBhvr>
                                        <p:cTn id="172" dur="1000" fill="hold"/>
                                        <p:tgtEl>
                                          <p:spTgt spid="54"/>
                                        </p:tgtEl>
                                        <p:attrNameLst>
                                          <p:attrName>style.rotation</p:attrName>
                                        </p:attrNameLst>
                                      </p:cBhvr>
                                      <p:tavLst>
                                        <p:tav tm="0">
                                          <p:val>
                                            <p:fltVal val="360"/>
                                          </p:val>
                                        </p:tav>
                                        <p:tav tm="100000">
                                          <p:val>
                                            <p:fltVal val="0"/>
                                          </p:val>
                                        </p:tav>
                                      </p:tavLst>
                                    </p:anim>
                                    <p:animEffect transition="in" filter="fade">
                                      <p:cBhvr>
                                        <p:cTn id="173" dur="1000"/>
                                        <p:tgtEl>
                                          <p:spTgt spid="54"/>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8" fill="hold" grpId="0" nodeType="clickEffect">
                                  <p:stCondLst>
                                    <p:cond delay="0"/>
                                  </p:stCondLst>
                                  <p:childTnLst>
                                    <p:set>
                                      <p:cBhvr>
                                        <p:cTn id="177" dur="1" fill="hold">
                                          <p:stCondLst>
                                            <p:cond delay="0"/>
                                          </p:stCondLst>
                                        </p:cTn>
                                        <p:tgtEl>
                                          <p:spTgt spid="8"/>
                                        </p:tgtEl>
                                        <p:attrNameLst>
                                          <p:attrName>style.visibility</p:attrName>
                                        </p:attrNameLst>
                                      </p:cBhvr>
                                      <p:to>
                                        <p:strVal val="visible"/>
                                      </p:to>
                                    </p:set>
                                    <p:animEffect transition="in" filter="wipe(left)">
                                      <p:cBhvr>
                                        <p:cTn id="17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5" grpId="0" animBg="1"/>
      <p:bldP spid="42" grpId="0" animBg="1"/>
      <p:bldP spid="43" grpId="0" animBg="1"/>
      <p:bldP spid="44" grpId="0" animBg="1"/>
      <p:bldP spid="47" grpId="0" animBg="1"/>
      <p:bldP spid="48" grpId="0" animBg="1"/>
      <p:bldP spid="49" grpId="0" animBg="1"/>
      <p:bldP spid="50" grpId="0" animBg="1"/>
      <p:bldP spid="51" grpId="0" animBg="1"/>
      <p:bldP spid="52" grpId="0" animBg="1"/>
      <p:bldP spid="53" grpId="0" animBg="1"/>
      <p:bldP spid="54" grpId="0" animBg="1"/>
      <p:bldP spid="41" grpId="0" animBg="1"/>
      <p:bldP spid="46" grpId="0" animBg="1"/>
      <p:bldP spid="59" grpId="0" animBg="1"/>
      <p:bldP spid="59" grpId="1" animBg="1"/>
      <p:bldP spid="59" grpId="2" animBg="1"/>
      <p:bldP spid="60" grpId="1" animBg="1"/>
      <p:bldP spid="60" grpId="3" animBg="1"/>
      <p:bldP spid="61"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76200" y="829937"/>
            <a:ext cx="9220200" cy="6028063"/>
            <a:chOff x="-76200" y="829937"/>
            <a:chExt cx="9220200" cy="6028063"/>
          </a:xfrm>
        </p:grpSpPr>
        <p:grpSp>
          <p:nvGrpSpPr>
            <p:cNvPr id="2" name="Group 17"/>
            <p:cNvGrpSpPr/>
            <p:nvPr/>
          </p:nvGrpSpPr>
          <p:grpSpPr>
            <a:xfrm>
              <a:off x="-76200" y="829937"/>
              <a:ext cx="9220200" cy="6028063"/>
              <a:chOff x="-76200" y="829937"/>
              <a:chExt cx="9220200" cy="6028063"/>
            </a:xfrm>
          </p:grpSpPr>
          <p:grpSp>
            <p:nvGrpSpPr>
              <p:cNvPr id="3" name="Group 6"/>
              <p:cNvGrpSpPr/>
              <p:nvPr/>
            </p:nvGrpSpPr>
            <p:grpSpPr>
              <a:xfrm>
                <a:off x="-76200" y="829937"/>
                <a:ext cx="6781800" cy="6028063"/>
                <a:chOff x="-76200" y="829937"/>
                <a:chExt cx="6781800" cy="6028063"/>
              </a:xfrm>
            </p:grpSpPr>
            <p:pic>
              <p:nvPicPr>
                <p:cNvPr id="1026" name="Picture 2"/>
                <p:cNvPicPr>
                  <a:picLocks noChangeAspect="1" noChangeArrowheads="1"/>
                </p:cNvPicPr>
                <p:nvPr/>
              </p:nvPicPr>
              <p:blipFill>
                <a:blip r:embed="rId2"/>
                <a:srcRect/>
                <a:stretch>
                  <a:fillRect/>
                </a:stretch>
              </p:blipFill>
              <p:spPr bwMode="auto">
                <a:xfrm>
                  <a:off x="-76200" y="829937"/>
                  <a:ext cx="6781800" cy="6028063"/>
                </a:xfrm>
                <a:prstGeom prst="rect">
                  <a:avLst/>
                </a:prstGeom>
                <a:noFill/>
                <a:ln w="9525">
                  <a:noFill/>
                  <a:miter lim="800000"/>
                  <a:headEnd/>
                  <a:tailEnd/>
                </a:ln>
                <a:effectLst/>
              </p:spPr>
            </p:pic>
            <p:pic>
              <p:nvPicPr>
                <p:cNvPr id="4" name="Picture 2"/>
                <p:cNvPicPr>
                  <a:picLocks noChangeAspect="1" noChangeArrowheads="1"/>
                </p:cNvPicPr>
                <p:nvPr/>
              </p:nvPicPr>
              <p:blipFill>
                <a:blip r:embed="rId2"/>
                <a:srcRect l="79775" t="30475" r="1124" b="60676"/>
                <a:stretch>
                  <a:fillRect/>
                </a:stretch>
              </p:blipFill>
              <p:spPr bwMode="auto">
                <a:xfrm>
                  <a:off x="4343400" y="2133600"/>
                  <a:ext cx="2286000" cy="533400"/>
                </a:xfrm>
                <a:prstGeom prst="rect">
                  <a:avLst/>
                </a:prstGeom>
                <a:noFill/>
                <a:ln w="9525">
                  <a:noFill/>
                  <a:miter lim="800000"/>
                  <a:headEnd/>
                  <a:tailEnd/>
                </a:ln>
                <a:effectLst/>
              </p:spPr>
            </p:pic>
            <p:cxnSp>
              <p:nvCxnSpPr>
                <p:cNvPr id="5" name="Straight Connector 4"/>
                <p:cNvCxnSpPr/>
                <p:nvPr/>
              </p:nvCxnSpPr>
              <p:spPr>
                <a:xfrm>
                  <a:off x="4352544" y="2133600"/>
                  <a:ext cx="2057400" cy="1588"/>
                </a:xfrm>
                <a:prstGeom prst="line">
                  <a:avLst/>
                </a:prstGeom>
                <a:ln w="38100">
                  <a:solidFill>
                    <a:schemeClr val="bg1">
                      <a:lumMod val="65000"/>
                    </a:schemeClr>
                  </a:solidFill>
                </a:ln>
                <a:effectLst>
                  <a:outerShdw dir="5400000" algn="ctr" rotWithShape="0">
                    <a:schemeClr val="bg1">
                      <a:lumMod val="75000"/>
                    </a:schemeClr>
                  </a:outerShdw>
                </a:effectLst>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a:blip r:embed="rId2"/>
                <a:srcRect l="58427" t="26683" r="34831" b="69525"/>
                <a:stretch>
                  <a:fillRect/>
                </a:stretch>
              </p:blipFill>
              <p:spPr bwMode="auto">
                <a:xfrm rot="20767683">
                  <a:off x="4196797" y="2559141"/>
                  <a:ext cx="457200" cy="302437"/>
                </a:xfrm>
                <a:prstGeom prst="rect">
                  <a:avLst/>
                </a:prstGeom>
                <a:noFill/>
                <a:ln w="9525">
                  <a:noFill/>
                  <a:miter lim="800000"/>
                  <a:headEnd/>
                  <a:tailEnd/>
                </a:ln>
                <a:effectLst/>
              </p:spPr>
            </p:pic>
          </p:grpSp>
          <p:sp>
            <p:nvSpPr>
              <p:cNvPr id="15" name="TextBox 14"/>
              <p:cNvSpPr txBox="1"/>
              <p:nvPr/>
            </p:nvSpPr>
            <p:spPr>
              <a:xfrm>
                <a:off x="58766" y="914400"/>
                <a:ext cx="3383280" cy="521208"/>
              </a:xfrm>
              <a:prstGeom prst="rect">
                <a:avLst/>
              </a:prstGeom>
              <a:solidFill>
                <a:schemeClr val="bg1"/>
              </a:solidFill>
              <a:ln w="76200">
                <a:solidFill>
                  <a:schemeClr val="tx1"/>
                </a:solidFill>
              </a:ln>
            </p:spPr>
            <p:txBody>
              <a:bodyPr wrap="none" rtlCol="0">
                <a:spAutoFit/>
              </a:bodyPr>
              <a:lstStyle/>
              <a:p>
                <a:r>
                  <a:rPr lang="en-US" sz="2800" b="1" dirty="0" smtClean="0"/>
                  <a:t>1763 – Treaty of Paris</a:t>
                </a:r>
                <a:endParaRPr lang="en-US" sz="2800" b="1" dirty="0"/>
              </a:p>
            </p:txBody>
          </p:sp>
          <p:pic>
            <p:nvPicPr>
              <p:cNvPr id="1030" name="Picture 6" descr="C:\Users\Sandra\AppData\Local\Microsoft\Windows\INetCache\IE\U3FRR2B4\1024px-Xmark01.svg[1].png"/>
              <p:cNvPicPr>
                <a:picLocks noChangeAspect="1" noChangeArrowheads="1"/>
              </p:cNvPicPr>
              <p:nvPr/>
            </p:nvPicPr>
            <p:blipFill>
              <a:blip r:embed="rId3" cstate="print">
                <a:duotone>
                  <a:prstClr val="black"/>
                  <a:schemeClr val="tx2">
                    <a:tint val="45000"/>
                    <a:satMod val="400000"/>
                  </a:schemeClr>
                </a:duotone>
              </a:blip>
              <a:srcRect/>
              <a:stretch>
                <a:fillRect/>
              </a:stretch>
            </p:blipFill>
            <p:spPr bwMode="auto">
              <a:xfrm>
                <a:off x="4800600" y="1263751"/>
                <a:ext cx="1752600" cy="565049"/>
              </a:xfrm>
              <a:prstGeom prst="rect">
                <a:avLst/>
              </a:prstGeom>
              <a:noFill/>
            </p:spPr>
          </p:pic>
          <p:pic>
            <p:nvPicPr>
              <p:cNvPr id="28" name="Picture 2"/>
              <p:cNvPicPr>
                <a:picLocks noChangeAspect="1" noChangeArrowheads="1"/>
              </p:cNvPicPr>
              <p:nvPr/>
            </p:nvPicPr>
            <p:blipFill>
              <a:blip r:embed="rId2"/>
              <a:srcRect l="16160" t="37872" r="67416" b="55846"/>
              <a:stretch>
                <a:fillRect/>
              </a:stretch>
            </p:blipFill>
            <p:spPr bwMode="auto">
              <a:xfrm rot="20937261">
                <a:off x="1359670" y="3413647"/>
                <a:ext cx="1580990" cy="477928"/>
              </a:xfrm>
              <a:prstGeom prst="rect">
                <a:avLst/>
              </a:prstGeom>
              <a:noFill/>
              <a:ln w="9525">
                <a:noFill/>
                <a:miter lim="800000"/>
                <a:headEnd/>
                <a:tailEnd/>
              </a:ln>
              <a:effectLst/>
            </p:spPr>
          </p:pic>
          <p:pic>
            <p:nvPicPr>
              <p:cNvPr id="32" name="Picture 2"/>
              <p:cNvPicPr>
                <a:picLocks noChangeAspect="1" noChangeArrowheads="1"/>
              </p:cNvPicPr>
              <p:nvPr/>
            </p:nvPicPr>
            <p:blipFill>
              <a:blip r:embed="rId2"/>
              <a:srcRect l="19101" t="77059" r="65169" b="15357"/>
              <a:stretch>
                <a:fillRect/>
              </a:stretch>
            </p:blipFill>
            <p:spPr bwMode="auto">
              <a:xfrm>
                <a:off x="1039516" y="5040086"/>
                <a:ext cx="1371600" cy="446314"/>
              </a:xfrm>
              <a:prstGeom prst="rect">
                <a:avLst/>
              </a:prstGeom>
              <a:noFill/>
              <a:ln w="9525">
                <a:noFill/>
                <a:miter lim="800000"/>
                <a:headEnd/>
                <a:tailEnd/>
              </a:ln>
              <a:effectLst/>
            </p:spPr>
          </p:pic>
          <p:sp>
            <p:nvSpPr>
              <p:cNvPr id="31" name="TextBox 30"/>
              <p:cNvSpPr txBox="1"/>
              <p:nvPr/>
            </p:nvSpPr>
            <p:spPr>
              <a:xfrm>
                <a:off x="7178040" y="3209544"/>
                <a:ext cx="1475084" cy="584775"/>
              </a:xfrm>
              <a:prstGeom prst="rect">
                <a:avLst/>
              </a:prstGeom>
              <a:noFill/>
            </p:spPr>
            <p:txBody>
              <a:bodyPr wrap="none" rtlCol="0">
                <a:spAutoFit/>
              </a:bodyPr>
              <a:lstStyle/>
              <a:p>
                <a:r>
                  <a:rPr lang="en-US" sz="3200" dirty="0" smtClean="0">
                    <a:ln w="19050">
                      <a:solidFill>
                        <a:schemeClr val="tx1"/>
                      </a:solidFill>
                    </a:ln>
                    <a:solidFill>
                      <a:srgbClr val="00CC99"/>
                    </a:solidFill>
                  </a:rPr>
                  <a:t>Spanish</a:t>
                </a:r>
                <a:endParaRPr lang="en-US" sz="3200" dirty="0">
                  <a:ln w="19050">
                    <a:solidFill>
                      <a:schemeClr val="tx1"/>
                    </a:solidFill>
                  </a:ln>
                  <a:solidFill>
                    <a:srgbClr val="00CC99"/>
                  </a:solidFill>
                </a:endParaRPr>
              </a:p>
            </p:txBody>
          </p:sp>
          <p:sp useBgFill="1">
            <p:nvSpPr>
              <p:cNvPr id="36" name="TextBox 35"/>
              <p:cNvSpPr txBox="1"/>
              <p:nvPr/>
            </p:nvSpPr>
            <p:spPr>
              <a:xfrm>
                <a:off x="5181600" y="2133600"/>
                <a:ext cx="3962400" cy="523220"/>
              </a:xfrm>
              <a:prstGeom prst="rect">
                <a:avLst/>
              </a:prstGeom>
            </p:spPr>
            <p:txBody>
              <a:bodyPr wrap="square" rtlCol="0">
                <a:spAutoFit/>
              </a:bodyPr>
              <a:lstStyle/>
              <a:p>
                <a:r>
                  <a:rPr lang="en-US" sz="2800" b="1" dirty="0" smtClean="0"/>
                  <a:t>Building Colonial Empires</a:t>
                </a:r>
              </a:p>
            </p:txBody>
          </p:sp>
          <p:cxnSp>
            <p:nvCxnSpPr>
              <p:cNvPr id="37" name="Straight Arrow Connector 36"/>
              <p:cNvCxnSpPr/>
              <p:nvPr/>
            </p:nvCxnSpPr>
            <p:spPr>
              <a:xfrm>
                <a:off x="6172200" y="2971800"/>
                <a:ext cx="952500" cy="1588"/>
              </a:xfrm>
              <a:prstGeom prst="straightConnector1">
                <a:avLst/>
              </a:prstGeom>
              <a:ln w="76200">
                <a:solidFill>
                  <a:srgbClr val="FFC000"/>
                </a:solidFill>
                <a:prstDash val="solid"/>
                <a:tailEnd type="triangle" w="lg" len="lg"/>
              </a:ln>
              <a:effectLst>
                <a:outerShdw dist="63500" dir="48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22" name="Freeform 21"/>
            <p:cNvSpPr/>
            <p:nvPr/>
          </p:nvSpPr>
          <p:spPr>
            <a:xfrm rot="4131826">
              <a:off x="2057400" y="5780517"/>
              <a:ext cx="581886" cy="848883"/>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4" name="TextBox 13"/>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Nation Building		The Settlers</a:t>
            </a:r>
          </a:p>
        </p:txBody>
      </p:sp>
      <p:sp>
        <p:nvSpPr>
          <p:cNvPr id="39" name="Rectangle 38"/>
          <p:cNvSpPr/>
          <p:nvPr/>
        </p:nvSpPr>
        <p:spPr>
          <a:xfrm>
            <a:off x="3962400" y="3352800"/>
            <a:ext cx="990600" cy="7620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81000" y="533400"/>
            <a:ext cx="3368230" cy="830997"/>
          </a:xfrm>
          <a:prstGeom prst="rect">
            <a:avLst/>
          </a:prstGeom>
          <a:noFill/>
        </p:spPr>
        <p:txBody>
          <a:bodyPr wrap="none" rtlCol="0">
            <a:spAutoFit/>
          </a:bodyPr>
          <a:lstStyle/>
          <a:p>
            <a:r>
              <a:rPr lang="en-US" sz="4800" dirty="0" smtClean="0">
                <a:ln w="19050">
                  <a:solidFill>
                    <a:schemeClr val="tx1"/>
                  </a:solidFill>
                </a:ln>
                <a:solidFill>
                  <a:srgbClr val="FFC000"/>
                </a:solidFill>
              </a:rPr>
              <a:t>British Lands</a:t>
            </a:r>
            <a:endParaRPr lang="en-US" sz="4800" dirty="0">
              <a:ln w="19050">
                <a:solidFill>
                  <a:schemeClr val="tx1"/>
                </a:solidFill>
              </a:ln>
              <a:solidFill>
                <a:srgbClr val="FFC000"/>
              </a:solidFill>
            </a:endParaRPr>
          </a:p>
        </p:txBody>
      </p:sp>
      <p:sp>
        <p:nvSpPr>
          <p:cNvPr id="27" name="TextBox 26"/>
          <p:cNvSpPr txBox="1"/>
          <p:nvPr/>
        </p:nvSpPr>
        <p:spPr>
          <a:xfrm>
            <a:off x="7141464" y="2679192"/>
            <a:ext cx="1253869" cy="584775"/>
          </a:xfrm>
          <a:prstGeom prst="rect">
            <a:avLst/>
          </a:prstGeom>
          <a:noFill/>
        </p:spPr>
        <p:txBody>
          <a:bodyPr wrap="none" rtlCol="0">
            <a:spAutoFit/>
          </a:bodyPr>
          <a:lstStyle/>
          <a:p>
            <a:r>
              <a:rPr lang="en-US" sz="3200" dirty="0" smtClean="0">
                <a:ln w="19050">
                  <a:solidFill>
                    <a:schemeClr val="tx1"/>
                  </a:solidFill>
                </a:ln>
                <a:solidFill>
                  <a:srgbClr val="FFC000"/>
                </a:solidFill>
              </a:rPr>
              <a:t>British</a:t>
            </a:r>
            <a:endParaRPr lang="en-US" sz="3200" dirty="0">
              <a:ln w="19050">
                <a:solidFill>
                  <a:schemeClr val="tx1"/>
                </a:solidFill>
              </a:ln>
              <a:solidFill>
                <a:srgbClr val="FFC000"/>
              </a:solidFill>
            </a:endParaRPr>
          </a:p>
        </p:txBody>
      </p:sp>
      <p:grpSp>
        <p:nvGrpSpPr>
          <p:cNvPr id="7" name="Group 34"/>
          <p:cNvGrpSpPr/>
          <p:nvPr/>
        </p:nvGrpSpPr>
        <p:grpSpPr>
          <a:xfrm>
            <a:off x="4027812" y="2986489"/>
            <a:ext cx="5116188" cy="3871511"/>
            <a:chOff x="4027812" y="2667000"/>
            <a:chExt cx="5116188" cy="3871511"/>
          </a:xfrm>
        </p:grpSpPr>
        <p:pic>
          <p:nvPicPr>
            <p:cNvPr id="19" name="Picture 2"/>
            <p:cNvPicPr>
              <a:picLocks noChangeAspect="1" noChangeArrowheads="1"/>
            </p:cNvPicPr>
            <p:nvPr/>
          </p:nvPicPr>
          <p:blipFill>
            <a:blip r:embed="rId4"/>
            <a:srcRect/>
            <a:stretch>
              <a:fillRect/>
            </a:stretch>
          </p:blipFill>
          <p:spPr bwMode="auto">
            <a:xfrm rot="21600000">
              <a:off x="4027812" y="2868664"/>
              <a:ext cx="5116188" cy="3669847"/>
            </a:xfrm>
            <a:prstGeom prst="rect">
              <a:avLst/>
            </a:prstGeom>
            <a:noFill/>
            <a:ln w="9525">
              <a:noFill/>
              <a:miter lim="800000"/>
              <a:headEnd/>
              <a:tailEnd/>
            </a:ln>
            <a:effectLst/>
          </p:spPr>
        </p:pic>
        <p:sp>
          <p:nvSpPr>
            <p:cNvPr id="34" name="TextBox 33"/>
            <p:cNvSpPr txBox="1"/>
            <p:nvPr/>
          </p:nvSpPr>
          <p:spPr>
            <a:xfrm>
              <a:off x="4038600" y="2667000"/>
              <a:ext cx="5105400" cy="461665"/>
            </a:xfrm>
            <a:prstGeom prst="rect">
              <a:avLst/>
            </a:prstGeom>
            <a:solidFill>
              <a:schemeClr val="bg1"/>
            </a:solidFill>
          </p:spPr>
          <p:txBody>
            <a:bodyPr wrap="square" rtlCol="0">
              <a:spAutoFit/>
            </a:bodyPr>
            <a:lstStyle/>
            <a:p>
              <a:pPr algn="ctr"/>
              <a:r>
                <a:rPr lang="en-US" sz="2400" b="1" dirty="0" err="1" smtClean="0"/>
                <a:t>Acadien</a:t>
              </a:r>
              <a:r>
                <a:rPr lang="en-US" sz="2400" b="1" dirty="0" smtClean="0"/>
                <a:t> Settlements  1755</a:t>
              </a:r>
              <a:endParaRPr lang="en-US" sz="24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000" fill="hold"/>
                                        <p:tgtEl>
                                          <p:spTgt spid="27"/>
                                        </p:tgtEl>
                                      </p:cBhvr>
                                      <p:by x="150000" y="150000"/>
                                    </p:animScale>
                                  </p:childTnLst>
                                </p:cTn>
                              </p:par>
                              <p:par>
                                <p:cTn id="7" presetID="35" presetClass="path" presetSubtype="0" accel="50000" decel="50000" fill="hold" grpId="1" nodeType="withEffect">
                                  <p:stCondLst>
                                    <p:cond delay="0"/>
                                  </p:stCondLst>
                                  <p:childTnLst>
                                    <p:animMotion origin="layout" path="M 8.33333E-7 -3.33333E-6 L -0.69115 -0.3 " pathEditMode="relative" rAng="0" ptsTypes="AA">
                                      <p:cBhvr>
                                        <p:cTn id="8" dur="1000" fill="hold"/>
                                        <p:tgtEl>
                                          <p:spTgt spid="27"/>
                                        </p:tgtEl>
                                        <p:attrNameLst>
                                          <p:attrName>ppt_x</p:attrName>
                                          <p:attrName>ppt_y</p:attrName>
                                        </p:attrNameLst>
                                      </p:cBhvr>
                                      <p:rCtr x="-346" y="-150"/>
                                    </p:animMotion>
                                  </p:childTnLst>
                                </p:cTn>
                              </p:par>
                              <p:par>
                                <p:cTn id="9" presetID="6" presetClass="emph" presetSubtype="0" fill="hold" grpId="0" nodeType="withEffect">
                                  <p:stCondLst>
                                    <p:cond delay="0"/>
                                  </p:stCondLst>
                                  <p:childTnLst>
                                    <p:animScale>
                                      <p:cBhvr>
                                        <p:cTn id="10" dur="1000" fill="hold"/>
                                        <p:tgtEl>
                                          <p:spTgt spid="39"/>
                                        </p:tgtEl>
                                      </p:cBhvr>
                                      <p:by x="300000" y="300000"/>
                                    </p:animScale>
                                  </p:childTnLst>
                                </p:cTn>
                              </p:par>
                              <p:par>
                                <p:cTn id="11" presetID="63" presetClass="path" presetSubtype="0" accel="50000" decel="50000" fill="hold" grpId="1" nodeType="withEffect">
                                  <p:stCondLst>
                                    <p:cond delay="0"/>
                                  </p:stCondLst>
                                  <p:childTnLst>
                                    <p:animMotion origin="layout" path="M 3.33333E-6 -4.44444E-6 L 0.25 0.17778 " pathEditMode="relative" rAng="0" ptsTypes="AA">
                                      <p:cBhvr>
                                        <p:cTn id="12" dur="1000" fill="hold"/>
                                        <p:tgtEl>
                                          <p:spTgt spid="39"/>
                                        </p:tgtEl>
                                        <p:attrNameLst>
                                          <p:attrName>ppt_x</p:attrName>
                                          <p:attrName>ppt_y</p:attrName>
                                        </p:attrNameLst>
                                      </p:cBhvr>
                                      <p:rCtr x="125" y="89"/>
                                    </p:animMotion>
                                  </p:childTnLst>
                                </p:cTn>
                              </p:par>
                              <p:par>
                                <p:cTn id="13" presetID="10" presetClass="exit" presetSubtype="0" fill="hold" nodeType="withEffect">
                                  <p:stCondLst>
                                    <p:cond delay="0"/>
                                  </p:stCondLst>
                                  <p:childTnLst>
                                    <p:animEffect transition="out" filter="fade">
                                      <p:cBhvr>
                                        <p:cTn id="14" dur="1000"/>
                                        <p:tgtEl>
                                          <p:spTgt spid="23"/>
                                        </p:tgtEl>
                                      </p:cBhvr>
                                    </p:animEffect>
                                    <p:set>
                                      <p:cBhvr>
                                        <p:cTn id="15" dur="1" fill="hold">
                                          <p:stCondLst>
                                            <p:cond delay="999"/>
                                          </p:stCondLst>
                                        </p:cTn>
                                        <p:tgtEl>
                                          <p:spTgt spid="23"/>
                                        </p:tgtEl>
                                        <p:attrNameLst>
                                          <p:attrName>style.visibility</p:attrName>
                                        </p:attrNameLst>
                                      </p:cBhvr>
                                      <p:to>
                                        <p:strVal val="hidden"/>
                                      </p:to>
                                    </p:set>
                                  </p:childTnLst>
                                </p:cTn>
                              </p:par>
                              <p:par>
                                <p:cTn id="16" presetID="10" presetClass="exit" presetSubtype="0" fill="hold" grpId="2" nodeType="withEffect">
                                  <p:stCondLst>
                                    <p:cond delay="500"/>
                                  </p:stCondLst>
                                  <p:childTnLst>
                                    <p:animEffect transition="out" filter="fade">
                                      <p:cBhvr>
                                        <p:cTn id="17" dur="1000"/>
                                        <p:tgtEl>
                                          <p:spTgt spid="39"/>
                                        </p:tgtEl>
                                      </p:cBhvr>
                                    </p:animEffect>
                                    <p:set>
                                      <p:cBhvr>
                                        <p:cTn id="18" dur="1" fill="hold">
                                          <p:stCondLst>
                                            <p:cond delay="999"/>
                                          </p:stCondLst>
                                        </p:cTn>
                                        <p:tgtEl>
                                          <p:spTgt spid="39"/>
                                        </p:tgtEl>
                                        <p:attrNameLst>
                                          <p:attrName>style.visibility</p:attrName>
                                        </p:attrNameLst>
                                      </p:cBhvr>
                                      <p:to>
                                        <p:strVal val="hidden"/>
                                      </p:to>
                                    </p:set>
                                  </p:childTnLst>
                                </p:cTn>
                              </p:par>
                              <p:par>
                                <p:cTn id="19" presetID="10" presetClass="exit" presetSubtype="0" fill="hold" grpId="2" nodeType="withEffect">
                                  <p:stCondLst>
                                    <p:cond delay="500"/>
                                  </p:stCondLst>
                                  <p:childTnLst>
                                    <p:animEffect transition="out" filter="fade">
                                      <p:cBhvr>
                                        <p:cTn id="20" dur="1000"/>
                                        <p:tgtEl>
                                          <p:spTgt spid="27"/>
                                        </p:tgtEl>
                                      </p:cBhvr>
                                    </p:animEffect>
                                    <p:set>
                                      <p:cBhvr>
                                        <p:cTn id="21" dur="1" fill="hold">
                                          <p:stCondLst>
                                            <p:cond delay="999"/>
                                          </p:stCondLst>
                                        </p:cTn>
                                        <p:tgtEl>
                                          <p:spTgt spid="27"/>
                                        </p:tgtEl>
                                        <p:attrNameLst>
                                          <p:attrName>style.visibility</p:attrName>
                                        </p:attrNameLst>
                                      </p:cBhvr>
                                      <p:to>
                                        <p:strVal val="hidden"/>
                                      </p:to>
                                    </p:set>
                                  </p:childTnLst>
                                </p:cTn>
                              </p:par>
                              <p:par>
                                <p:cTn id="22" presetID="10" presetClass="entr" presetSubtype="0" fill="hold" grpId="0" nodeType="withEffect">
                                  <p:stCondLst>
                                    <p:cond delay="50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childTnLst>
                                </p:cTn>
                              </p:par>
                              <p:par>
                                <p:cTn id="25" presetID="10" presetClass="entr" presetSubtype="0" fill="hold" nodeType="withEffect">
                                  <p:stCondLst>
                                    <p:cond delay="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39" grpId="2" animBg="1"/>
      <p:bldP spid="17" grpId="0"/>
      <p:bldP spid="27" grpId="0"/>
      <p:bldP spid="27" grpId="1"/>
      <p:bldP spid="27" grpId="2"/>
    </p:bld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1421249"/>
          </a:xfrm>
          <a:prstGeom prst="rect">
            <a:avLst/>
          </a:prstGeom>
        </p:spPr>
        <p:txBody>
          <a:bodyPr wrap="square">
            <a:spAutoFit/>
          </a:bodyPr>
          <a:lstStyle/>
          <a:p>
            <a:r>
              <a:rPr lang="en-US" dirty="0" smtClean="0">
                <a:hlinkClick r:id="rId2"/>
              </a:rPr>
              <a:t>http://www.landscapeofgrandpre.ca/deportation-and-new-settlement-1755ndash1810.html</a:t>
            </a:r>
            <a:endParaRPr lang="en-US" dirty="0" smtClean="0"/>
          </a:p>
          <a:p>
            <a:r>
              <a:rPr lang="en-US" dirty="0" smtClean="0"/>
              <a:t>	Once the Acadians were removed from their lands, the British endeavored to attract settlers from New England. In late 1758 and early 1759, they issued inducements to attract land-hungry settlers from those colonies. The colonists, known collectively as the New England Planters, arrived in 1760 at Grand </a:t>
            </a:r>
            <a:r>
              <a:rPr lang="en-US" dirty="0" err="1" smtClean="0"/>
              <a:t>Pré</a:t>
            </a:r>
            <a:r>
              <a:rPr lang="en-US" dirty="0" smtClean="0"/>
              <a:t>, an area they knew by reputation to be a highly productive agricultural district (see Figure 2–35). What they found instead was that a large portion of the </a:t>
            </a:r>
            <a:r>
              <a:rPr lang="en-US" dirty="0" err="1" smtClean="0"/>
              <a:t>dykeland</a:t>
            </a:r>
            <a:r>
              <a:rPr lang="en-US" dirty="0" smtClean="0"/>
              <a:t> was submerged.</a:t>
            </a:r>
          </a:p>
          <a:p>
            <a:r>
              <a:rPr lang="en-US" dirty="0" smtClean="0"/>
              <a:t>	After the Acadians were forcibly removed from Grand </a:t>
            </a:r>
            <a:r>
              <a:rPr lang="en-US" dirty="0" err="1" smtClean="0"/>
              <a:t>Pré</a:t>
            </a:r>
            <a:r>
              <a:rPr lang="en-US" dirty="0" smtClean="0"/>
              <a:t> in 1755, no one was left to carry out routine repairs on the dykes. In November 1759, a great storm struck at the peak of the 18.03-year </a:t>
            </a:r>
            <a:r>
              <a:rPr lang="en-US" dirty="0" err="1" smtClean="0"/>
              <a:t>Saros</a:t>
            </a:r>
            <a:r>
              <a:rPr lang="en-US" dirty="0" smtClean="0"/>
              <a:t> cycle, when tides are unusually high in the Bay of Fundy and Minas Basin. A sea surge broke the dyke walls at Grand </a:t>
            </a:r>
            <a:r>
              <a:rPr lang="en-US" dirty="0" err="1" smtClean="0"/>
              <a:t>Pré</a:t>
            </a:r>
            <a:r>
              <a:rPr lang="en-US" dirty="0" smtClean="0"/>
              <a:t> in several places alongside the </a:t>
            </a:r>
            <a:r>
              <a:rPr lang="en-US" dirty="0" err="1" smtClean="0"/>
              <a:t>Gaspereau</a:t>
            </a:r>
            <a:r>
              <a:rPr lang="en-US" dirty="0" smtClean="0"/>
              <a:t> River, and sea water flooded a large portion of the eastern and western sections of the </a:t>
            </a:r>
            <a:r>
              <a:rPr lang="en-US" dirty="0" err="1" smtClean="0"/>
              <a:t>dykeland</a:t>
            </a:r>
            <a:r>
              <a:rPr lang="en-US" dirty="0" smtClean="0"/>
              <a:t>. Some of the dykes that had protected earlier enclosures were still intact and stopped the water from invading the entire </a:t>
            </a:r>
            <a:r>
              <a:rPr lang="en-US" dirty="0" err="1" smtClean="0"/>
              <a:t>dykeland</a:t>
            </a:r>
            <a:r>
              <a:rPr lang="en-US" dirty="0" smtClean="0"/>
              <a:t>.</a:t>
            </a:r>
          </a:p>
          <a:p>
            <a:r>
              <a:rPr lang="en-US" dirty="0" smtClean="0"/>
              <a:t>	In 1759, the British authorities subdivided Nova Scotia into counties for administrative purposes. The County of Kings covered a large area along the Bay of Fundy, including the Minas Basin. The county was divided into three townships: Cornwallis, Horton, and Falmouth. Grand </a:t>
            </a:r>
            <a:r>
              <a:rPr lang="en-US" dirty="0" err="1" smtClean="0"/>
              <a:t>Pré</a:t>
            </a:r>
            <a:r>
              <a:rPr lang="en-US" dirty="0" smtClean="0"/>
              <a:t> fell within the jurisdiction of the township of Horton. It had the largest amount of </a:t>
            </a:r>
            <a:r>
              <a:rPr lang="en-US" dirty="0" err="1" smtClean="0"/>
              <a:t>dykeland</a:t>
            </a:r>
            <a:r>
              <a:rPr lang="en-US" dirty="0" smtClean="0"/>
              <a:t> – over 2000 hectares (5000 acres) – and included 1200 more hectares of cleared upland. These conditions were ideal for an agricultural settlement.</a:t>
            </a:r>
          </a:p>
          <a:p>
            <a:r>
              <a:rPr lang="en-US" dirty="0" smtClean="0"/>
              <a:t>	The authorities drew up plans for a town in Horton township based on their typical colonial settlement pattern, a rectilinear town grid with central squares, perched on the highest point of land. For Grand </a:t>
            </a:r>
            <a:r>
              <a:rPr lang="en-US" dirty="0" err="1" smtClean="0"/>
              <a:t>Pré</a:t>
            </a:r>
            <a:r>
              <a:rPr lang="en-US" dirty="0" smtClean="0"/>
              <a:t>, renamed Horton except for the vast marsh that retained its original French name, the town plot was laid out on the hills adjacent to Horton Landing nearest to the </a:t>
            </a:r>
            <a:r>
              <a:rPr lang="en-US" dirty="0" err="1" smtClean="0"/>
              <a:t>Gaspereau</a:t>
            </a:r>
            <a:r>
              <a:rPr lang="en-US" dirty="0" smtClean="0"/>
              <a:t> River. The settlers were allocated four types of land: a parcel in the town plot, a parcel of cleared upland, a parcel of </a:t>
            </a:r>
            <a:r>
              <a:rPr lang="en-US" dirty="0" err="1" smtClean="0"/>
              <a:t>dykeland</a:t>
            </a:r>
            <a:r>
              <a:rPr lang="en-US" dirty="0" smtClean="0"/>
              <a:t> and a woodlot. The New England Planters were directed to settle the town and to relocate existing buildings and erect new ones.   </a:t>
            </a:r>
          </a:p>
          <a:p>
            <a:r>
              <a:rPr lang="en-US" dirty="0" smtClean="0"/>
              <a:t>	The first order of business for the British authorities was to take possession of the </a:t>
            </a:r>
            <a:r>
              <a:rPr lang="en-US" dirty="0" err="1" smtClean="0"/>
              <a:t>dykelands</a:t>
            </a:r>
            <a:r>
              <a:rPr lang="en-US" dirty="0" smtClean="0"/>
              <a:t>, redistribute them to the new farmers, and ensure that the farmers acquired the skills they needed to maintain the dykes. The interior sections of the Acadian-created </a:t>
            </a:r>
            <a:r>
              <a:rPr lang="en-US" dirty="0" err="1" smtClean="0"/>
              <a:t>dykeland</a:t>
            </a:r>
            <a:r>
              <a:rPr lang="en-US" dirty="0" smtClean="0"/>
              <a:t> were still protected by dykes, and the authorities immediately distributed them to individual farmers. The sections that had been flooded with seawater in 1759 posed a greater challenge. New England Planters had no experience with dyke building and </a:t>
            </a:r>
            <a:r>
              <a:rPr lang="en-US" dirty="0" err="1" smtClean="0"/>
              <a:t>dykeland</a:t>
            </a:r>
            <a:r>
              <a:rPr lang="en-US" dirty="0" smtClean="0"/>
              <a:t> farming practices before they arrived in Grand </a:t>
            </a:r>
            <a:r>
              <a:rPr lang="en-US" dirty="0" err="1" smtClean="0"/>
              <a:t>Pré</a:t>
            </a:r>
            <a:r>
              <a:rPr lang="en-US" dirty="0" smtClean="0"/>
              <a:t>. The British authorities turned to imprisoned Acadians, some of whom were at nearby Fort Edward, for advice, assistance and </a:t>
            </a:r>
            <a:r>
              <a:rPr lang="en-US" dirty="0" err="1" smtClean="0"/>
              <a:t>labour</a:t>
            </a:r>
            <a:r>
              <a:rPr lang="en-US" dirty="0" smtClean="0"/>
              <a:t>.</a:t>
            </a:r>
          </a:p>
          <a:p>
            <a:r>
              <a:rPr lang="en-US" dirty="0" smtClean="0"/>
              <a:t>	New England Planters were at first not as successful farmers as their predecessors. They knew nothing about drainage on the </a:t>
            </a:r>
            <a:r>
              <a:rPr lang="en-US" dirty="0" err="1" smtClean="0"/>
              <a:t>dykelands</a:t>
            </a:r>
            <a:r>
              <a:rPr lang="en-US" dirty="0" smtClean="0"/>
              <a:t>, the little need for manure on those lands, the value of </a:t>
            </a:r>
            <a:r>
              <a:rPr lang="en-US" dirty="0" err="1" smtClean="0"/>
              <a:t>ploughing</a:t>
            </a:r>
            <a:r>
              <a:rPr lang="en-US" dirty="0" smtClean="0"/>
              <a:t> in autumn rather than in spring, and crop rotation, all practices that arose from an understanding of the environmental conditions of an intertidal </a:t>
            </a:r>
            <a:r>
              <a:rPr lang="en-US" dirty="0" err="1" smtClean="0"/>
              <a:t>dykeland</a:t>
            </a:r>
            <a:r>
              <a:rPr lang="en-US" dirty="0" smtClean="0"/>
              <a:t>. Over time, thanks to the knowledge and techniques they learned from the imprisoned Acadians, the newcomers who settled on the uplands at Horton eventually became master dyke builders themselves.  </a:t>
            </a:r>
          </a:p>
          <a:p>
            <a:r>
              <a:rPr lang="en-US" dirty="0" smtClean="0"/>
              <a:t>	The British settlement pattern proved inefficient for the farmers. The four types of land they had been allocated were often scattered across the landscape. As a result, many parcels of land were sold or exchanged. Most farmers wanted to live on their best land, not in a town plot on a promontory. The New England Planters quickly understood the efficiency of the Acadian settlement pattern. As they were under no threat from the French or the </a:t>
            </a:r>
            <a:r>
              <a:rPr lang="en-US" dirty="0" err="1" smtClean="0"/>
              <a:t>Mi’kmaq</a:t>
            </a:r>
            <a:r>
              <a:rPr lang="en-US" dirty="0" smtClean="0"/>
              <a:t> after the fall of the Fortress of </a:t>
            </a:r>
            <a:r>
              <a:rPr lang="en-US" dirty="0" err="1" smtClean="0"/>
              <a:t>Louisbourg</a:t>
            </a:r>
            <a:r>
              <a:rPr lang="en-US" dirty="0" smtClean="0"/>
              <a:t> in 1758 and Québec in 1759, they abandoned the town plot in </a:t>
            </a:r>
            <a:r>
              <a:rPr lang="en-US" dirty="0" err="1" smtClean="0"/>
              <a:t>favour</a:t>
            </a:r>
            <a:r>
              <a:rPr lang="en-US" dirty="0" smtClean="0"/>
              <a:t> of the dispersed and linear Acadian settlement pattern along the </a:t>
            </a:r>
            <a:r>
              <a:rPr lang="en-US" dirty="0" err="1" smtClean="0"/>
              <a:t>dykeland</a:t>
            </a:r>
            <a:r>
              <a:rPr lang="en-US" dirty="0" smtClean="0"/>
              <a:t>. They continued the Acadian relationship between the living space on the uplands, the primary farmland on the </a:t>
            </a:r>
            <a:r>
              <a:rPr lang="en-US" dirty="0" err="1" smtClean="0"/>
              <a:t>dykeland</a:t>
            </a:r>
            <a:r>
              <a:rPr lang="en-US" dirty="0" smtClean="0"/>
              <a:t>, and the woodlots for building materials. The New England Planters expanded the living space farther upland, erecting churches and community halls, and settled on Long Island as well. By 1817, the Governor of Nova Scotia Lord Dalhousie would note, “There is no town of Horton; it is a scattered settlement of neat common houses, small farmers, but rich in their way of life.”</a:t>
            </a:r>
          </a:p>
          <a:p>
            <a:r>
              <a:rPr lang="en-US" dirty="0" smtClean="0"/>
              <a:t>	It is noteworthy that the Acadian pattern of local ownership and control over the </a:t>
            </a:r>
            <a:r>
              <a:rPr lang="en-US" dirty="0" err="1" smtClean="0"/>
              <a:t>dykeland</a:t>
            </a:r>
            <a:r>
              <a:rPr lang="en-US" dirty="0" smtClean="0"/>
              <a:t> would be continued when the New England Planters took over Grand </a:t>
            </a:r>
            <a:r>
              <a:rPr lang="en-US" dirty="0" err="1" smtClean="0"/>
              <a:t>Pré</a:t>
            </a:r>
            <a:r>
              <a:rPr lang="en-US" dirty="0" smtClean="0"/>
              <a:t> in 1760. In fact, the first legislation relating to </a:t>
            </a:r>
            <a:r>
              <a:rPr lang="en-US" dirty="0" err="1" smtClean="0"/>
              <a:t>dykeland</a:t>
            </a:r>
            <a:r>
              <a:rPr lang="en-US" dirty="0" smtClean="0"/>
              <a:t> was passed by the government of Nova Scotia as early as 1760. It provided for a group of owners to appoint commissions and a Commissioner of Sewers for each </a:t>
            </a:r>
            <a:r>
              <a:rPr lang="en-US" dirty="0" err="1" smtClean="0"/>
              <a:t>dykeland</a:t>
            </a:r>
            <a:r>
              <a:rPr lang="en-US" dirty="0" smtClean="0"/>
              <a:t> in Nova Scotia. This recognized that building and effectively maintaining </a:t>
            </a:r>
            <a:r>
              <a:rPr lang="en-US" dirty="0" err="1" smtClean="0"/>
              <a:t>dykelands</a:t>
            </a:r>
            <a:r>
              <a:rPr lang="en-US" dirty="0" smtClean="0"/>
              <a:t> can only be done collectively and locally (see Figure 2–36). The Commissioner would decide what work was required and arrange for </a:t>
            </a:r>
            <a:r>
              <a:rPr lang="en-US" dirty="0" err="1" smtClean="0"/>
              <a:t>labour</a:t>
            </a:r>
            <a:r>
              <a:rPr lang="en-US" dirty="0" smtClean="0"/>
              <a:t> and the raising of all funds to meet costs associated with keeping the dykes in repair. The farmers would share expenses for dyke maintenance. They would also appoint from among themselves individuals to assess the size and value of </a:t>
            </a:r>
            <a:r>
              <a:rPr lang="en-US" dirty="0" err="1" smtClean="0"/>
              <a:t>dykelands</a:t>
            </a:r>
            <a:r>
              <a:rPr lang="en-US" dirty="0" smtClean="0"/>
              <a:t>, to “police” the </a:t>
            </a:r>
            <a:r>
              <a:rPr lang="en-US" dirty="0" err="1" smtClean="0"/>
              <a:t>dykelands</a:t>
            </a:r>
            <a:r>
              <a:rPr lang="en-US" dirty="0" smtClean="0"/>
              <a:t> and monitor the condition of the fields, to verify fences and enclosures, and to perform other similar duties of common interest.</a:t>
            </a:r>
          </a:p>
          <a:p>
            <a:r>
              <a:rPr lang="en-US" dirty="0" smtClean="0"/>
              <a:t>	As time went by, the New England Planter settlements at Horton and elsewhere put down deep roots. Much of Horton itself would, in the 20th century, see its name revert to what the Acadians had called it: Grand </a:t>
            </a:r>
            <a:r>
              <a:rPr lang="en-US" dirty="0" err="1" smtClean="0"/>
              <a:t>Pré</a:t>
            </a:r>
            <a:r>
              <a:rPr lang="en-US" dirty="0" smtClean="0"/>
              <a:t>. Wherever they settled, the New England Planters and their descendants exerted an influence on Nova Scotia’s culture, politics, landscape, and architecture. The best-known standing buildings in Grand </a:t>
            </a:r>
            <a:r>
              <a:rPr lang="en-US" dirty="0" err="1" smtClean="0"/>
              <a:t>Pré</a:t>
            </a:r>
            <a:r>
              <a:rPr lang="en-US" dirty="0" smtClean="0"/>
              <a:t> associated with the New England Planters are the Crane house (1767), the </a:t>
            </a:r>
            <a:r>
              <a:rPr lang="en-US" dirty="0" err="1" smtClean="0"/>
              <a:t>Calkin</a:t>
            </a:r>
            <a:r>
              <a:rPr lang="en-US" dirty="0" smtClean="0"/>
              <a:t> house (1768), and the Covenanter Church, constructed between 1804 and 1811. Nearby Acadia University, in </a:t>
            </a:r>
            <a:r>
              <a:rPr lang="en-US" dirty="0" err="1" smtClean="0"/>
              <a:t>Wolfville</a:t>
            </a:r>
            <a:r>
              <a:rPr lang="en-US" dirty="0" smtClean="0"/>
              <a:t>, also has a link with the New England Planters, although it dates from a few generations later. A Prime Minister of Canada, Sir Robert Borden (1854–1937), is probably the best-known New England Planter descendant. He was born and raised in the village of Grand </a:t>
            </a:r>
            <a:r>
              <a:rPr lang="en-US" dirty="0" err="1" smtClean="0"/>
              <a:t>Pré</a:t>
            </a:r>
            <a:r>
              <a:rPr lang="en-US" dirty="0" smtClean="0"/>
              <a:t>.</a:t>
            </a:r>
            <a:endParaRPr lang="en-US" dirty="0"/>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3970318"/>
          </a:xfrm>
          <a:prstGeom prst="rect">
            <a:avLst/>
          </a:prstGeom>
        </p:spPr>
        <p:txBody>
          <a:bodyPr wrap="square">
            <a:spAutoFit/>
          </a:bodyPr>
          <a:lstStyle/>
          <a:p>
            <a:r>
              <a:rPr lang="en-US" dirty="0" smtClean="0">
                <a:hlinkClick r:id="rId2"/>
              </a:rPr>
              <a:t>https://en.wikipedia.org/wiki/James_Murray_(British_Army_officer,_born_1721)</a:t>
            </a:r>
            <a:endParaRPr lang="en-US" dirty="0" smtClean="0"/>
          </a:p>
          <a:p>
            <a:r>
              <a:rPr lang="en-US" dirty="0" smtClean="0"/>
              <a:t>	General James Murray FRS (1721-1794) was a British soldier, whose lengthy career included service as colonial administrator and governor of the Province of Quebec and later as Governor of Minorca from 1778 to 1782. His term in Quebec was notably successful, and marked with excellent relationships with the conquered French-Canadians, who were reassured of their traditional rights and customs.</a:t>
            </a:r>
          </a:p>
          <a:p>
            <a:r>
              <a:rPr lang="en-US" dirty="0" smtClean="0"/>
              <a:t>	In October 1760, he became military governor of the district of Quebec and became the first civil governor of the Province of Quebec on 4 October 1763.  He was promoted Major-General on 26 March 1765. As governor he was sympathetic to the French-Canadians, favoring them over British merchants who came to settle in the wake of the conquest. He allowed the continuance of French civil law because at the time the French outnumbered the British 25:1 and he needed to be careful not to incite discontent or rebellion. The dissatisfaction of British settlers led to his recall in 1766 (although he remained governor in name until 1768), but his precedents were preserved in the Quebec Act of 1774. </a:t>
            </a:r>
            <a:endParaRPr lang="en-US" dirty="0"/>
          </a:p>
        </p:txBody>
      </p:sp>
      <p:sp useBgFill="1">
        <p:nvSpPr>
          <p:cNvPr id="3" name="Rectangle 2"/>
          <p:cNvSpPr/>
          <p:nvPr/>
        </p:nvSpPr>
        <p:spPr>
          <a:xfrm>
            <a:off x="0" y="4038600"/>
            <a:ext cx="9144000" cy="5355312"/>
          </a:xfrm>
          <a:prstGeom prst="rect">
            <a:avLst/>
          </a:prstGeom>
        </p:spPr>
        <p:txBody>
          <a:bodyPr wrap="square">
            <a:spAutoFit/>
          </a:bodyPr>
          <a:lstStyle/>
          <a:p>
            <a:r>
              <a:rPr lang="en-US" dirty="0" smtClean="0">
                <a:hlinkClick r:id="rId3"/>
              </a:rPr>
              <a:t>https://en.wikipedia.org/wiki/Quebec_Act</a:t>
            </a:r>
            <a:endParaRPr lang="en-US" dirty="0" smtClean="0"/>
          </a:p>
          <a:p>
            <a:r>
              <a:rPr lang="en-US" dirty="0" smtClean="0"/>
              <a:t>	The Quebec Act of 1774, formally known as the British North America (Quebec) Act 1774, was an act of the Parliament of Great Britain  setting procedures of governance in the Province of Quebec. The Act's principal components were:</a:t>
            </a:r>
          </a:p>
          <a:p>
            <a:pPr>
              <a:buFont typeface="Arial" pitchFamily="34" charset="0"/>
              <a:buChar char="•"/>
            </a:pPr>
            <a:r>
              <a:rPr lang="en-US" dirty="0" smtClean="0"/>
              <a:t> The province's territory was expanded to take over part of the Indian Reserve, including much of what is now southern Ontario, Illinois, Indiana, Michigan, Ohio, Wisconsin, and parts of Minnesota.</a:t>
            </a:r>
          </a:p>
          <a:p>
            <a:pPr>
              <a:buFont typeface="Arial" pitchFamily="34" charset="0"/>
              <a:buChar char="•"/>
            </a:pPr>
            <a:r>
              <a:rPr lang="en-US" dirty="0" smtClean="0"/>
              <a:t> Reference to the Protestant faith was removed from the oath of allegiance.</a:t>
            </a:r>
          </a:p>
          <a:p>
            <a:pPr>
              <a:buFont typeface="Arial" pitchFamily="34" charset="0"/>
              <a:buChar char="•"/>
            </a:pPr>
            <a:r>
              <a:rPr lang="en-US" dirty="0" smtClean="0"/>
              <a:t> It guaranteed free practice of the Catholic faith.</a:t>
            </a:r>
          </a:p>
          <a:p>
            <a:pPr>
              <a:buFont typeface="Arial" pitchFamily="34" charset="0"/>
              <a:buChar char="•"/>
            </a:pPr>
            <a:r>
              <a:rPr lang="en-US" dirty="0" smtClean="0"/>
              <a:t> It restored the use of the French civil law for matters of private law, except that, in accordance with the English common law, it granted unlimited freedom of </a:t>
            </a:r>
            <a:r>
              <a:rPr lang="en-US" dirty="0" err="1" smtClean="0"/>
              <a:t>testation</a:t>
            </a:r>
            <a:r>
              <a:rPr lang="en-US" dirty="0" smtClean="0"/>
              <a:t>. It maintained English common law for matters of public law, including administrative appeals, court procedure, and criminal prosecution.</a:t>
            </a:r>
          </a:p>
          <a:p>
            <a:pPr>
              <a:buFont typeface="Arial" pitchFamily="34" charset="0"/>
              <a:buChar char="•"/>
            </a:pPr>
            <a:r>
              <a:rPr lang="en-US" dirty="0" smtClean="0"/>
              <a:t> It restored the Catholic Church's right to impose tithes.</a:t>
            </a:r>
          </a:p>
          <a:p>
            <a:r>
              <a:rPr lang="en-US" dirty="0" smtClean="0"/>
              <a:t>The Act had wide-ranging effects, both in Quebec itself as well as in the Thirteen Colonies. In Quebec, English-speaking immigrants from Britain and the southern colonies objected to a variety of its provisions, which they saw as a removal of certain political freedoms. </a:t>
            </a:r>
            <a:r>
              <a:rPr lang="en-US" dirty="0" err="1" smtClean="0"/>
              <a:t>Canadiens</a:t>
            </a:r>
            <a:r>
              <a:rPr lang="en-US" dirty="0" smtClean="0"/>
              <a:t> varied in their reaction; the land-owning seigneurs and ecclesiastics for example were generally happy with its provisions.</a:t>
            </a:r>
            <a:endParaRPr lang="en-US" dirty="0"/>
          </a:p>
        </p:txBody>
      </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7848302"/>
          </a:xfrm>
          <a:prstGeom prst="rect">
            <a:avLst/>
          </a:prstGeom>
        </p:spPr>
        <p:txBody>
          <a:bodyPr wrap="square">
            <a:spAutoFit/>
          </a:bodyPr>
          <a:lstStyle/>
          <a:p>
            <a:r>
              <a:rPr lang="en-US" dirty="0" smtClean="0">
                <a:hlinkClick r:id="rId2"/>
              </a:rPr>
              <a:t>http://www.landscapeofgrandpre.ca/deportation-and-new-settlement-1755ndash1810.html</a:t>
            </a:r>
            <a:endParaRPr lang="en-US" dirty="0" smtClean="0"/>
          </a:p>
          <a:p>
            <a:r>
              <a:rPr lang="en-US" dirty="0" smtClean="0"/>
              <a:t>	 After the fall of New France in 1760, the authorities in Nova Scotia did not wish to have the Acadians back, even though the British no longer deemed the French to be a threat. Authorities in other parts of Canada needed settlers and were open to attracting the Acadians. The Governor of Québec, James Murray, was one who pursued that idea. In a 1761 letter to Jonathan Belcher, the Lieutenant Governor of Nova Scotia at the time, Murray wrote that Belcher would be ill advised to allow the Acadians back to the lands they had vacated. He argued that it “... must renew to them in all succeeding Generations the miseries the present one has endured &amp; will perhaps alienate for ever their affections from its Government, however just &amp; equitable it may be.” </a:t>
            </a:r>
            <a:r>
              <a:rPr lang="en-US" b="1" dirty="0" smtClean="0"/>
              <a:t>Nova Scotia’s need for settlers prevailed, however, and in 1764 the British authorities gave Acadians leave to settle there again, with certain conditions attached to their return: they could not settle on the lands they had once occupied, and they could not concentrate in large numbers. This latter condition was to prevent them from forming a community.  Some 1600, or a little more than 10 per cent of the pre-Deportation Acadian population, decided to settle in Nova Scotia and the two neighboring maritime provinces.</a:t>
            </a:r>
          </a:p>
          <a:p>
            <a:r>
              <a:rPr lang="en-US" dirty="0" smtClean="0"/>
              <a:t>	In Québec, the Acadians settled in every corner of the province starting in the late 1760s. Mostly concentrated along the St. Lawrence River, they progressively settled in other areas where agriculture was predominant. The province of Québec is where the largest Acadian population was living by the end of the 18th century. Because of the similarities in religion, language, and social status with the </a:t>
            </a:r>
            <a:r>
              <a:rPr lang="en-US" dirty="0" err="1" smtClean="0"/>
              <a:t>Canadiens</a:t>
            </a:r>
            <a:r>
              <a:rPr lang="en-US" dirty="0" smtClean="0"/>
              <a:t> (French Canadians, today’s </a:t>
            </a:r>
            <a:r>
              <a:rPr lang="en-US" dirty="0" err="1" smtClean="0"/>
              <a:t>Québecois</a:t>
            </a:r>
            <a:r>
              <a:rPr lang="en-US" dirty="0" smtClean="0"/>
              <a:t>), the Acadians easily integrated into mainstream society. The Acadians who lived in the province embraced the struggle for the rights of French speakers that drove politics and social discourse in Québec throughout the 19th and 20th centuries. Despite their integration, these communities maintained an awareness of their ancestry and contact with the Acadian communities of eastern Canada. In the late 19th century, delegates from those communities in Québec attended the national Acadian conventions held in New Brunswick. The largest population of Acadian ancestry is still in Québec.</a:t>
            </a:r>
            <a:br>
              <a:rPr lang="en-US" dirty="0" smtClean="0"/>
            </a:br>
            <a:endParaRPr lang="en-US" dirty="0"/>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4524315"/>
          </a:xfrm>
          <a:prstGeom prst="rect">
            <a:avLst/>
          </a:prstGeom>
        </p:spPr>
        <p:txBody>
          <a:bodyPr wrap="square">
            <a:spAutoFit/>
          </a:bodyPr>
          <a:lstStyle/>
          <a:p>
            <a:r>
              <a:rPr lang="en-US" dirty="0" smtClean="0">
                <a:hlinkClick r:id="rId2"/>
              </a:rPr>
              <a:t>https://en.wikipedia.org/wiki/History_of_the_Acadians</a:t>
            </a:r>
            <a:endParaRPr lang="en-US" dirty="0" smtClean="0"/>
          </a:p>
          <a:p>
            <a:r>
              <a:rPr lang="en-US" dirty="0" smtClean="0"/>
              <a:t>	Re-establishing in Nova Scotia</a:t>
            </a:r>
          </a:p>
          <a:p>
            <a:r>
              <a:rPr lang="en-US" dirty="0" smtClean="0"/>
              <a:t>After the end of the Seven Years' War in 1763, Acadians were allowed to return to Nova Scotia as long as they did not settle in any one area in large numbers; they were not permitted to resettle in the areas of Port Royal or Grand-</a:t>
            </a:r>
            <a:r>
              <a:rPr lang="en-US" dirty="0" err="1" smtClean="0"/>
              <a:t>Pré</a:t>
            </a:r>
            <a:r>
              <a:rPr lang="en-US" dirty="0" smtClean="0"/>
              <a:t>. Some Acadians resettled along the Nova Scotia coast and remain scattered across Nova Scotia to this day. Many dispersed Acadians looked for other homes. Beginning in 1764, groups of Acadians began to arrive in Louisiana (which had passed to Spanish control in 1762). They eventually became known as Cajuns.</a:t>
            </a:r>
          </a:p>
          <a:p>
            <a:r>
              <a:rPr lang="en-US" dirty="0" smtClean="0"/>
              <a:t>	Beginning in the 1770s, many Acadians were encouraged to return through the policies of Nova Scotia Governor Michael </a:t>
            </a:r>
            <a:r>
              <a:rPr lang="en-US" dirty="0" err="1" smtClean="0"/>
              <a:t>Francklin</a:t>
            </a:r>
            <a:r>
              <a:rPr lang="en-US" dirty="0" smtClean="0"/>
              <a:t>, who guaranteed Catholic worship, land grants and issued a promise that there would be no second expulsion (At this time, Nova Scotia included present-day New Brunswick). However the fertile Acadian </a:t>
            </a:r>
            <a:r>
              <a:rPr lang="en-US" dirty="0" err="1" smtClean="0"/>
              <a:t>dykelands</a:t>
            </a:r>
            <a:r>
              <a:rPr lang="en-US" dirty="0" smtClean="0"/>
              <a:t> had been resettled by New England Planters, who were soon followed by Loyalists who further occupied former Acadian lands. Returning Acadians and those families who had escaped expulsion had to settle in other parts of Nova Scotia and New Brunswick, in most cases isolated and infertile lands. The new Acadian settlements were forced to focus more on fishery and later forestry.</a:t>
            </a:r>
            <a:endParaRPr lang="en-US" dirty="0"/>
          </a:p>
        </p:txBody>
      </p:sp>
      <p:sp useBgFill="1">
        <p:nvSpPr>
          <p:cNvPr id="3" name="Rectangle 2"/>
          <p:cNvSpPr/>
          <p:nvPr/>
        </p:nvSpPr>
        <p:spPr>
          <a:xfrm>
            <a:off x="0" y="8001000"/>
            <a:ext cx="9144000" cy="3416320"/>
          </a:xfrm>
          <a:prstGeom prst="rect">
            <a:avLst/>
          </a:prstGeom>
        </p:spPr>
        <p:txBody>
          <a:bodyPr wrap="square">
            <a:spAutoFit/>
          </a:bodyPr>
          <a:lstStyle/>
          <a:p>
            <a:endParaRPr lang="en-US" dirty="0" smtClean="0">
              <a:hlinkClick r:id="rId3"/>
            </a:endParaRPr>
          </a:p>
          <a:p>
            <a:r>
              <a:rPr lang="en-US" dirty="0" smtClean="0">
                <a:hlinkClick r:id="rId3"/>
              </a:rPr>
              <a:t>https://umaine.edu/canam/publications/st-croix/acadian-deportation-migration-resettlement/</a:t>
            </a:r>
            <a:endParaRPr lang="en-US" dirty="0" smtClean="0"/>
          </a:p>
          <a:p>
            <a:r>
              <a:rPr lang="en-US" dirty="0" smtClean="0"/>
              <a:t>	Those Acadians who returned to Nova Scotia in the 1780s and 1790s found their former settlements occupied by American settlers and Loyalists.  As a result, the Acadians occupied new areas in western Nova Scotia, Cape Breton Island, Prince Edward Island, the eastern shore of New Brunswick, and the </a:t>
            </a:r>
            <a:r>
              <a:rPr lang="en-US" dirty="0" err="1" smtClean="0"/>
              <a:t>Gaspé</a:t>
            </a:r>
            <a:r>
              <a:rPr lang="en-US" dirty="0" smtClean="0"/>
              <a:t> Peninsula.  In these areas, they drew a living from farming, inshore fishing, lumbering, and shipbuilding. </a:t>
            </a:r>
          </a:p>
          <a:p>
            <a:r>
              <a:rPr lang="en-US" dirty="0" smtClean="0"/>
              <a:t>	The 200l Canadian census reports 40,000 people of Acadian descent in the Maritime Provinces.  Rural Acadian settlements typically comprise houses dispersed along a principal street, a large Roman Catholic church, and distinctive vernacular housing.  Cultural centers proclaim the vitality of Acadian culture.  Acadians also have moved into urban areas, particularly Halifax and Moncton.</a:t>
            </a:r>
            <a:endParaRPr lang="en-US" dirty="0"/>
          </a:p>
        </p:txBody>
      </p:sp>
      <p:sp useBgFill="1">
        <p:nvSpPr>
          <p:cNvPr id="4" name="Rectangle 3"/>
          <p:cNvSpPr/>
          <p:nvPr/>
        </p:nvSpPr>
        <p:spPr>
          <a:xfrm>
            <a:off x="0" y="4572000"/>
            <a:ext cx="9144000" cy="3416320"/>
          </a:xfrm>
          <a:prstGeom prst="rect">
            <a:avLst/>
          </a:prstGeom>
        </p:spPr>
        <p:txBody>
          <a:bodyPr wrap="square">
            <a:spAutoFit/>
          </a:bodyPr>
          <a:lstStyle/>
          <a:p>
            <a:r>
              <a:rPr lang="en-US" dirty="0" smtClean="0">
                <a:hlinkClick r:id="rId4"/>
              </a:rPr>
              <a:t>https://en.wikipedia.org/wiki/Michael_Francklin</a:t>
            </a:r>
            <a:endParaRPr lang="en-US" dirty="0" smtClean="0"/>
          </a:p>
          <a:p>
            <a:r>
              <a:rPr lang="en-US" dirty="0" smtClean="0"/>
              <a:t>	Michael </a:t>
            </a:r>
            <a:r>
              <a:rPr lang="en-US" dirty="0" err="1" smtClean="0"/>
              <a:t>Francklin</a:t>
            </a:r>
            <a:r>
              <a:rPr lang="en-US" dirty="0" smtClean="0"/>
              <a:t> or Franklin (1733–1782) served as Nova Scotia's Lieutenant Governor from 1766-1772.  Born in Poole, England, </a:t>
            </a:r>
            <a:r>
              <a:rPr lang="en-US" dirty="0" err="1" smtClean="0"/>
              <a:t>Francklin</a:t>
            </a:r>
            <a:r>
              <a:rPr lang="en-US" dirty="0" smtClean="0"/>
              <a:t> immigrated to Halifax, Nova Scotia in 1752. He worked as a trader and merchant, initially in association with Joshua </a:t>
            </a:r>
            <a:r>
              <a:rPr lang="en-US" dirty="0" err="1" smtClean="0"/>
              <a:t>Maugher</a:t>
            </a:r>
            <a:r>
              <a:rPr lang="en-US" dirty="0" smtClean="0"/>
              <a:t>.</a:t>
            </a:r>
          </a:p>
          <a:p>
            <a:r>
              <a:rPr lang="en-US" dirty="0" smtClean="0"/>
              <a:t>	During Father Le </a:t>
            </a:r>
            <a:r>
              <a:rPr lang="en-US" dirty="0" err="1" smtClean="0"/>
              <a:t>Loutre's</a:t>
            </a:r>
            <a:r>
              <a:rPr lang="en-US" dirty="0" smtClean="0"/>
              <a:t> War, Michael </a:t>
            </a:r>
            <a:r>
              <a:rPr lang="en-US" dirty="0" err="1" smtClean="0"/>
              <a:t>Francklin</a:t>
            </a:r>
            <a:r>
              <a:rPr lang="en-US" dirty="0" smtClean="0"/>
              <a:t> was captured by a </a:t>
            </a:r>
            <a:r>
              <a:rPr lang="en-US" dirty="0" err="1" smtClean="0"/>
              <a:t>Mi'kmaw</a:t>
            </a:r>
            <a:r>
              <a:rPr lang="en-US" dirty="0" smtClean="0"/>
              <a:t> raiding party in 1754 and held captive for three months in which he learned the </a:t>
            </a:r>
            <a:r>
              <a:rPr lang="en-US" dirty="0" err="1" smtClean="0"/>
              <a:t>Mi'kmaw</a:t>
            </a:r>
            <a:r>
              <a:rPr lang="en-US" dirty="0" smtClean="0"/>
              <a:t> language and developed an appreciation for native culture.</a:t>
            </a:r>
          </a:p>
          <a:p>
            <a:r>
              <a:rPr lang="en-US" dirty="0" smtClean="0"/>
              <a:t>	</a:t>
            </a:r>
            <a:r>
              <a:rPr lang="en-US" dirty="0" err="1" smtClean="0"/>
              <a:t>Francklin</a:t>
            </a:r>
            <a:r>
              <a:rPr lang="en-US" dirty="0" smtClean="0"/>
              <a:t> represented Lunenburg County from 1759 to 1760 and Halifax County from 1761 to 1762 in the Nova Scotia House of Assembly.  In 1762, he was named to the Nova Scotia Council.  In the early 1770s, he o played an important role in assisting the return of Acadians after the Expulsion of the Acadians by guaranteeing Catholic worship, land grants and a promise that there would be no second expulsion.</a:t>
            </a:r>
            <a:endParaRPr lang="en-US" dirty="0"/>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7848302"/>
          </a:xfrm>
          <a:prstGeom prst="rect">
            <a:avLst/>
          </a:prstGeom>
        </p:spPr>
        <p:txBody>
          <a:bodyPr wrap="square">
            <a:spAutoFit/>
          </a:bodyPr>
          <a:lstStyle/>
          <a:p>
            <a:r>
              <a:rPr lang="en-US" dirty="0" smtClean="0">
                <a:hlinkClick r:id="rId2"/>
              </a:rPr>
              <a:t>https://montrealrampage.com/1764-return-of-the-acadians-other-quebec-curios/</a:t>
            </a:r>
            <a:endParaRPr lang="en-US" dirty="0" smtClean="0"/>
          </a:p>
          <a:p>
            <a:r>
              <a:rPr lang="en-US" dirty="0" smtClean="0"/>
              <a:t>	The British authorities were the ones that ordered the mass deportation of the Acadians starting in 1755, but they would also be the ones to allow their returns. Deportations would continue as late as 1764, but we know that the Acadians were allowed to return this very same year as well. However, this would also come at a price: swearing an oath of allegiance to Britain.</a:t>
            </a:r>
          </a:p>
          <a:p>
            <a:r>
              <a:rPr lang="en-US" dirty="0" smtClean="0"/>
              <a:t>	History tells us that the population of the Acadian Peninsula increased by roughly five hundred people between 1758 and 1765 (1200 people to 1700) due to returning Acadians from Massachusetts. Ultimately, when the Acadians who wished to return to their old homes had finally made it back, it would mean a tough road ahead. It would be natural for the Acadians to perhaps seek out their old homes, but the territory had since been given to British colonists who usurped the land where the Acadians used to live; in addition, one of the conditions of their return would be to disperse themselves in their old territory. Returning Acadians would settle in places such as Prince Edward Island, western Nova Scotia, and, it might come as no surprise due to the name, </a:t>
            </a:r>
            <a:r>
              <a:rPr lang="en-US" dirty="0" err="1" smtClean="0"/>
              <a:t>L’Acadie</a:t>
            </a:r>
            <a:r>
              <a:rPr lang="en-US" dirty="0" smtClean="0"/>
              <a:t> in the newly-named Province of Quebec, in lands that would be impoverished, soil-wise, compared to their old homes. For many Acadians, farming was key to their well-being, and with little help from the British, many Acadians would unfortunately sink into poverty. They would work as helpers to the fisherman in the area,. From 1764 onwards, the growth rate of the Acadians would gradually increase, and starting from 1771, they would start to increase roughly each year by 2.5%.</a:t>
            </a:r>
          </a:p>
          <a:p>
            <a:r>
              <a:rPr lang="en-US" dirty="0" smtClean="0"/>
              <a:t>	Acadians would arguably have a better time in Louisiana, where, starting in 1765, they would start emigrating. In comparison to the New England territories, in Louisiana, the Acadians would be able to thrive not as ancestors but as equals. Louisiana was formerly a French territory, but had been ceded to the Spanish after the Seven Years’ War; the Spanish governor let the Acadians keep their religion and their language. Roughly 3000 Acadians would emigrate to Louisiana in the 1760s, with 1500 coming to the area at the end of America’s war for independence.  Descendants of the Acadians, the Cajuns (“</a:t>
            </a:r>
            <a:r>
              <a:rPr lang="en-US" dirty="0" err="1" smtClean="0"/>
              <a:t>Cadiens</a:t>
            </a:r>
            <a:r>
              <a:rPr lang="en-US" dirty="0" smtClean="0"/>
              <a:t>”), still highly influence Louisiana’s culture today.</a:t>
            </a:r>
            <a:endParaRPr lang="en-US" dirty="0"/>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7294305"/>
          </a:xfrm>
          <a:prstGeom prst="rect">
            <a:avLst/>
          </a:prstGeom>
        </p:spPr>
        <p:txBody>
          <a:bodyPr wrap="square">
            <a:spAutoFit/>
          </a:bodyPr>
          <a:lstStyle/>
          <a:p>
            <a:r>
              <a:rPr lang="en-US" dirty="0" smtClean="0">
                <a:hlinkClick r:id="rId2"/>
              </a:rPr>
              <a:t>https://en.wikipedia.org/wiki/Expulsion_of_the_Acadians</a:t>
            </a:r>
            <a:endParaRPr lang="en-US" dirty="0" smtClean="0"/>
          </a:p>
          <a:p>
            <a:r>
              <a:rPr lang="en-US" dirty="0" smtClean="0"/>
              <a:t>	Nova Scotia</a:t>
            </a:r>
          </a:p>
          <a:p>
            <a:r>
              <a:rPr lang="en-US" dirty="0" smtClean="0"/>
              <a:t>	On July 11, 1764, the British government passed an order-in-council to permit Acadians to legally return to British territories, provided that they take an unqualified oath of allegiance. Some Acadians returned to Nova Scotia (which included present-day New Brunswick). Under the deportation orders, Acadian land tenure had been forfeited to the British crown and the returning Acadians no longer owned land. Beginning in 1760 much of their former land was distributed under grant to the New England Planters. The lack of available farmland compelled many Acadians to seek out a new livelihood as fishermen on the west coast of Nova Scotia, known as the French Shore.[103] The British authorities scattered other Acadians in small groups along the shores of the Atlantic Ocean and the Gulf of Saint Lawrence. It was not until the 1930s, with the advent of the Acadian co-operative movements, that the Acadians became less economically disadvantaged.</a:t>
            </a:r>
          </a:p>
          <a:p>
            <a:r>
              <a:rPr lang="en-US" dirty="0" smtClean="0"/>
              <a:t>	Louisiana</a:t>
            </a:r>
          </a:p>
          <a:p>
            <a:r>
              <a:rPr lang="en-US" dirty="0" smtClean="0"/>
              <a:t>	Acadians left France, under the influence of Henri </a:t>
            </a:r>
            <a:r>
              <a:rPr lang="en-US" dirty="0" err="1" smtClean="0"/>
              <a:t>Peyroux</a:t>
            </a:r>
            <a:r>
              <a:rPr lang="en-US" dirty="0" smtClean="0"/>
              <a:t> de la </a:t>
            </a:r>
            <a:r>
              <a:rPr lang="en-US" dirty="0" err="1" smtClean="0"/>
              <a:t>Coudreniere</a:t>
            </a:r>
            <a:r>
              <a:rPr lang="en-US" dirty="0" smtClean="0"/>
              <a:t>, to settle in Louisiana, which was then a colony of Spain. The British did not deport Acadians to Louisiana.</a:t>
            </a:r>
          </a:p>
          <a:p>
            <a:r>
              <a:rPr lang="en-US" dirty="0" smtClean="0"/>
              <a:t>	Louisiana was transferred to the Spanish government in 1762.  Because of the good relations between France and Spain, and their common Catholic religion, some Acadians chose to take oaths of allegiance to the Spanish government.  Soon the Acadians comprised the largest ethnic group in Louisiana.  They settled first in areas along the Mississippi River, then later in the Atchafalaya Basin, and in the prairie lands to the west—a region later renamed </a:t>
            </a:r>
            <a:r>
              <a:rPr lang="en-US" dirty="0" err="1" smtClean="0"/>
              <a:t>Acadiana</a:t>
            </a:r>
            <a:r>
              <a:rPr lang="en-US" dirty="0" smtClean="0"/>
              <a:t>.</a:t>
            </a:r>
          </a:p>
          <a:p>
            <a:r>
              <a:rPr lang="en-US" dirty="0" smtClean="0"/>
              <a:t>	Some were sent to colonize places as diverse as French Guiana and the Falkland Islands under the direction of Louis Antoine de Bougainville; these latter efforts were unsuccessful. Others migrated to places like Saint-</a:t>
            </a:r>
            <a:r>
              <a:rPr lang="en-US" dirty="0" err="1" smtClean="0"/>
              <a:t>Domingue</a:t>
            </a:r>
            <a:r>
              <a:rPr lang="en-US" dirty="0" smtClean="0"/>
              <a:t>, and fled to New Orleans after the Haitian Revolution. The Louisiana population contributed to the founding of the modern Cajun population. (The French word "</a:t>
            </a:r>
            <a:r>
              <a:rPr lang="en-US" dirty="0" err="1" smtClean="0"/>
              <a:t>Acadien</a:t>
            </a:r>
            <a:r>
              <a:rPr lang="en-US" dirty="0" smtClean="0"/>
              <a:t>" evolved to "</a:t>
            </a:r>
            <a:r>
              <a:rPr lang="en-US" dirty="0" err="1" smtClean="0"/>
              <a:t>Cadien</a:t>
            </a:r>
            <a:r>
              <a:rPr lang="en-US" dirty="0" smtClean="0"/>
              <a:t>", then was anglicized as "Cajun".)</a:t>
            </a:r>
            <a:endParaRPr lang="en-US" dirty="0"/>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3693319"/>
          </a:xfrm>
          <a:prstGeom prst="rect">
            <a:avLst/>
          </a:prstGeom>
        </p:spPr>
        <p:txBody>
          <a:bodyPr wrap="square">
            <a:spAutoFit/>
          </a:bodyPr>
          <a:lstStyle/>
          <a:p>
            <a:r>
              <a:rPr lang="en-US" dirty="0" smtClean="0">
                <a:hlinkClick r:id="rId2"/>
              </a:rPr>
              <a:t>https://en.wikipedia.org/wiki/Expulsion_of_the_Acadians</a:t>
            </a:r>
            <a:endParaRPr lang="en-US" dirty="0" smtClean="0"/>
          </a:p>
          <a:p>
            <a:r>
              <a:rPr lang="en-US" dirty="0" smtClean="0"/>
              <a:t>	On July 11, 1764, the British government passed an order-in-council to permit Acadians to legally return to British territories, provided that they take an unqualified oath of allegiance.  Some Acadians returned to Nova Scotia (which included present-day New Brunswick). Under the deportation orders, Acadian land tenure had been forfeited to the British crown and the returning Acadians no longer owned land. Beginning in 1760 much of their former land was distributed under grant to the New England Planters. The lack of available farmland compelled many Acadians to seek out a new livelihood as fishermen on the west coast of Nova Scotia, known as the French Shore.  The British authorities scattered other Acadians in small groups along the shores of the Atlantic Ocean and the Gulf of Saint Lawrence.  It was not until the 1930s, with the advent of the Acadian co-operative movements, that the Acadians became less economically disadvantaged.</a:t>
            </a:r>
          </a:p>
          <a:p>
            <a:endParaRPr lang="en-US" dirty="0" smtClean="0"/>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4"/>
          <p:cNvGrpSpPr/>
          <p:nvPr/>
        </p:nvGrpSpPr>
        <p:grpSpPr>
          <a:xfrm>
            <a:off x="4027812" y="2986489"/>
            <a:ext cx="5116188" cy="3871511"/>
            <a:chOff x="4027812" y="2667000"/>
            <a:chExt cx="5116188" cy="3871511"/>
          </a:xfrm>
        </p:grpSpPr>
        <p:pic>
          <p:nvPicPr>
            <p:cNvPr id="19" name="Picture 2"/>
            <p:cNvPicPr>
              <a:picLocks noChangeAspect="1" noChangeArrowheads="1"/>
            </p:cNvPicPr>
            <p:nvPr/>
          </p:nvPicPr>
          <p:blipFill>
            <a:blip r:embed="rId2"/>
            <a:srcRect/>
            <a:stretch>
              <a:fillRect/>
            </a:stretch>
          </p:blipFill>
          <p:spPr bwMode="auto">
            <a:xfrm>
              <a:off x="4027812" y="2868664"/>
              <a:ext cx="5116188" cy="3669847"/>
            </a:xfrm>
            <a:prstGeom prst="rect">
              <a:avLst/>
            </a:prstGeom>
            <a:noFill/>
            <a:ln w="9525">
              <a:noFill/>
              <a:miter lim="800000"/>
              <a:headEnd/>
              <a:tailEnd/>
            </a:ln>
            <a:effectLst/>
          </p:spPr>
        </p:pic>
        <p:sp>
          <p:nvSpPr>
            <p:cNvPr id="34" name="TextBox 33"/>
            <p:cNvSpPr txBox="1"/>
            <p:nvPr/>
          </p:nvSpPr>
          <p:spPr>
            <a:xfrm>
              <a:off x="4038600" y="2667000"/>
              <a:ext cx="5105400" cy="461665"/>
            </a:xfrm>
            <a:prstGeom prst="rect">
              <a:avLst/>
            </a:prstGeom>
            <a:solidFill>
              <a:schemeClr val="bg1"/>
            </a:solidFill>
          </p:spPr>
          <p:txBody>
            <a:bodyPr wrap="square" rtlCol="0">
              <a:spAutoFit/>
            </a:bodyPr>
            <a:lstStyle/>
            <a:p>
              <a:pPr algn="ctr"/>
              <a:r>
                <a:rPr lang="en-US" sz="2400" b="1" dirty="0" err="1" smtClean="0"/>
                <a:t>Acadien</a:t>
              </a:r>
              <a:r>
                <a:rPr lang="en-US" sz="2400" b="1" dirty="0" smtClean="0"/>
                <a:t> Settlements  1755</a:t>
              </a:r>
              <a:endParaRPr lang="en-US" sz="2400" b="1" dirty="0"/>
            </a:p>
          </p:txBody>
        </p:sp>
      </p:grpSp>
      <p:sp>
        <p:nvSpPr>
          <p:cNvPr id="14" name="TextBox 13"/>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Nation Building		The Settlers</a:t>
            </a:r>
          </a:p>
        </p:txBody>
      </p:sp>
      <p:sp>
        <p:nvSpPr>
          <p:cNvPr id="17" name="TextBox 16"/>
          <p:cNvSpPr txBox="1"/>
          <p:nvPr/>
        </p:nvSpPr>
        <p:spPr>
          <a:xfrm>
            <a:off x="381000" y="533400"/>
            <a:ext cx="3368230" cy="830997"/>
          </a:xfrm>
          <a:prstGeom prst="rect">
            <a:avLst/>
          </a:prstGeom>
          <a:noFill/>
        </p:spPr>
        <p:txBody>
          <a:bodyPr wrap="none" rtlCol="0">
            <a:spAutoFit/>
          </a:bodyPr>
          <a:lstStyle/>
          <a:p>
            <a:r>
              <a:rPr lang="en-US" sz="4800" dirty="0" smtClean="0">
                <a:ln w="19050">
                  <a:solidFill>
                    <a:schemeClr val="tx1"/>
                  </a:solidFill>
                </a:ln>
                <a:solidFill>
                  <a:srgbClr val="FFC000"/>
                </a:solidFill>
              </a:rPr>
              <a:t>British Lands</a:t>
            </a:r>
            <a:endParaRPr lang="en-US" sz="4800" dirty="0">
              <a:ln w="19050">
                <a:solidFill>
                  <a:schemeClr val="tx1"/>
                </a:solidFill>
              </a:ln>
              <a:solidFill>
                <a:srgbClr val="FFC000"/>
              </a:solidFill>
            </a:endParaRPr>
          </a:p>
        </p:txBody>
      </p:sp>
      <p:grpSp>
        <p:nvGrpSpPr>
          <p:cNvPr id="8" name="Group 32"/>
          <p:cNvGrpSpPr/>
          <p:nvPr/>
        </p:nvGrpSpPr>
        <p:grpSpPr>
          <a:xfrm>
            <a:off x="5257800" y="4053289"/>
            <a:ext cx="3124200" cy="1676400"/>
            <a:chOff x="5257800" y="3733800"/>
            <a:chExt cx="3124200" cy="1676400"/>
          </a:xfrm>
        </p:grpSpPr>
        <p:sp>
          <p:nvSpPr>
            <p:cNvPr id="24" name="Oval 23"/>
            <p:cNvSpPr/>
            <p:nvPr/>
          </p:nvSpPr>
          <p:spPr>
            <a:xfrm>
              <a:off x="5257800" y="5105400"/>
              <a:ext cx="304800" cy="3048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29"/>
            <p:cNvGrpSpPr/>
            <p:nvPr/>
          </p:nvGrpSpPr>
          <p:grpSpPr>
            <a:xfrm>
              <a:off x="5791200" y="3733800"/>
              <a:ext cx="2590800" cy="1524000"/>
              <a:chOff x="5791200" y="3733800"/>
              <a:chExt cx="2590800" cy="1524000"/>
            </a:xfrm>
          </p:grpSpPr>
          <p:sp>
            <p:nvSpPr>
              <p:cNvPr id="20" name="Oval 19"/>
              <p:cNvSpPr/>
              <p:nvPr/>
            </p:nvSpPr>
            <p:spPr>
              <a:xfrm>
                <a:off x="5943600" y="4038600"/>
                <a:ext cx="304800" cy="3048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553200" y="4495800"/>
                <a:ext cx="304800" cy="3048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096000" y="4953000"/>
                <a:ext cx="304800" cy="3048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861304" y="4745736"/>
                <a:ext cx="304800" cy="3048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791200" y="3867912"/>
                <a:ext cx="228600" cy="170688"/>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574536" y="3733800"/>
                <a:ext cx="228600" cy="228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077200" y="3886200"/>
                <a:ext cx="304800" cy="3048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40" name="Straight Connector 39"/>
          <p:cNvCxnSpPr/>
          <p:nvPr/>
        </p:nvCxnSpPr>
        <p:spPr>
          <a:xfrm rot="10800000" flipV="1">
            <a:off x="7620000" y="3138889"/>
            <a:ext cx="609600" cy="1524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8153400" y="2982024"/>
            <a:ext cx="990600" cy="461665"/>
          </a:xfrm>
          <a:prstGeom prst="rect">
            <a:avLst/>
          </a:prstGeom>
          <a:noFill/>
        </p:spPr>
        <p:txBody>
          <a:bodyPr wrap="square" rtlCol="0">
            <a:spAutoFit/>
          </a:bodyPr>
          <a:lstStyle/>
          <a:p>
            <a:pPr algn="ctr"/>
            <a:r>
              <a:rPr lang="en-US" sz="2400" b="1" dirty="0" smtClean="0"/>
              <a:t>1763</a:t>
            </a:r>
            <a:endParaRPr lang="en-US" sz="2400" b="1" dirty="0"/>
          </a:p>
        </p:txBody>
      </p:sp>
      <p:sp>
        <p:nvSpPr>
          <p:cNvPr id="42" name="TextBox 41"/>
          <p:cNvSpPr txBox="1"/>
          <p:nvPr/>
        </p:nvSpPr>
        <p:spPr>
          <a:xfrm>
            <a:off x="0" y="1381780"/>
            <a:ext cx="9144000" cy="523220"/>
          </a:xfrm>
          <a:prstGeom prst="rect">
            <a:avLst/>
          </a:prstGeom>
          <a:noFill/>
        </p:spPr>
        <p:txBody>
          <a:bodyPr wrap="square" rtlCol="0">
            <a:spAutoFit/>
          </a:bodyPr>
          <a:lstStyle/>
          <a:p>
            <a:r>
              <a:rPr lang="en-US" sz="2800" dirty="0" smtClean="0"/>
              <a:t>1764 - British invite </a:t>
            </a:r>
            <a:r>
              <a:rPr lang="en-US" sz="2800" dirty="0" err="1" smtClean="0"/>
              <a:t>Acadiens</a:t>
            </a:r>
            <a:r>
              <a:rPr lang="en-US" sz="2800" dirty="0" smtClean="0"/>
              <a:t> to return, with restrictions: </a:t>
            </a:r>
          </a:p>
        </p:txBody>
      </p:sp>
      <p:sp>
        <p:nvSpPr>
          <p:cNvPr id="27" name="TextBox 26"/>
          <p:cNvSpPr txBox="1"/>
          <p:nvPr/>
        </p:nvSpPr>
        <p:spPr>
          <a:xfrm>
            <a:off x="990600" y="1838980"/>
            <a:ext cx="7924800" cy="523220"/>
          </a:xfrm>
          <a:prstGeom prst="rect">
            <a:avLst/>
          </a:prstGeom>
          <a:noFill/>
        </p:spPr>
        <p:txBody>
          <a:bodyPr wrap="square" rtlCol="0">
            <a:spAutoFit/>
          </a:bodyPr>
          <a:lstStyle/>
          <a:p>
            <a:pPr>
              <a:buFont typeface="Arial" pitchFamily="34" charset="0"/>
              <a:buChar char="•"/>
            </a:pPr>
            <a:r>
              <a:rPr lang="en-US" sz="2800" dirty="0" smtClean="0"/>
              <a:t> may not settle on lands they had occupied </a:t>
            </a:r>
          </a:p>
        </p:txBody>
      </p:sp>
      <p:sp>
        <p:nvSpPr>
          <p:cNvPr id="28" name="TextBox 27"/>
          <p:cNvSpPr txBox="1"/>
          <p:nvPr/>
        </p:nvSpPr>
        <p:spPr>
          <a:xfrm>
            <a:off x="990600" y="2296180"/>
            <a:ext cx="8077200" cy="523220"/>
          </a:xfrm>
          <a:prstGeom prst="rect">
            <a:avLst/>
          </a:prstGeom>
          <a:noFill/>
        </p:spPr>
        <p:txBody>
          <a:bodyPr wrap="square" rtlCol="0">
            <a:spAutoFit/>
          </a:bodyPr>
          <a:lstStyle/>
          <a:p>
            <a:pPr>
              <a:buFont typeface="Arial" pitchFamily="34" charset="0"/>
              <a:buChar char="•"/>
            </a:pPr>
            <a:r>
              <a:rPr lang="en-US" sz="2800" dirty="0" smtClean="0"/>
              <a:t> may not concentrate in large numbers - must scatter  </a:t>
            </a:r>
          </a:p>
        </p:txBody>
      </p:sp>
      <p:sp>
        <p:nvSpPr>
          <p:cNvPr id="31" name="TextBox 30"/>
          <p:cNvSpPr txBox="1"/>
          <p:nvPr/>
        </p:nvSpPr>
        <p:spPr>
          <a:xfrm>
            <a:off x="3505200" y="640080"/>
            <a:ext cx="5410200" cy="707886"/>
          </a:xfrm>
          <a:prstGeom prst="rect">
            <a:avLst/>
          </a:prstGeom>
          <a:noFill/>
        </p:spPr>
        <p:txBody>
          <a:bodyPr wrap="square" rtlCol="0">
            <a:spAutoFit/>
          </a:bodyPr>
          <a:lstStyle/>
          <a:p>
            <a:r>
              <a:rPr lang="en-US" sz="4000" dirty="0" smtClean="0">
                <a:ln w="6350">
                  <a:solidFill>
                    <a:schemeClr val="tx1"/>
                  </a:solidFill>
                </a:ln>
                <a:solidFill>
                  <a:srgbClr val="FFC000"/>
                </a:solidFill>
              </a:rPr>
              <a:t>: 1768-1815 many return</a:t>
            </a:r>
          </a:p>
        </p:txBody>
      </p:sp>
      <p:sp>
        <p:nvSpPr>
          <p:cNvPr id="32" name="TextBox 31"/>
          <p:cNvSpPr txBox="1"/>
          <p:nvPr/>
        </p:nvSpPr>
        <p:spPr>
          <a:xfrm>
            <a:off x="990600" y="3373160"/>
            <a:ext cx="3124200" cy="523220"/>
          </a:xfrm>
          <a:prstGeom prst="rect">
            <a:avLst/>
          </a:prstGeom>
          <a:noFill/>
        </p:spPr>
        <p:txBody>
          <a:bodyPr wrap="square" rtlCol="0">
            <a:spAutoFit/>
          </a:bodyPr>
          <a:lstStyle/>
          <a:p>
            <a:pPr>
              <a:buFont typeface="Arial" pitchFamily="34" charset="0"/>
              <a:buChar char="•"/>
            </a:pPr>
            <a:r>
              <a:rPr lang="en-US" sz="2800" dirty="0" smtClean="0"/>
              <a:t>  Catholic worship</a:t>
            </a:r>
          </a:p>
        </p:txBody>
      </p:sp>
      <p:sp>
        <p:nvSpPr>
          <p:cNvPr id="33" name="TextBox 32"/>
          <p:cNvSpPr txBox="1"/>
          <p:nvPr/>
        </p:nvSpPr>
        <p:spPr>
          <a:xfrm>
            <a:off x="990600" y="3830360"/>
            <a:ext cx="3124200" cy="523220"/>
          </a:xfrm>
          <a:prstGeom prst="rect">
            <a:avLst/>
          </a:prstGeom>
          <a:noFill/>
        </p:spPr>
        <p:txBody>
          <a:bodyPr wrap="square" rtlCol="0">
            <a:spAutoFit/>
          </a:bodyPr>
          <a:lstStyle/>
          <a:p>
            <a:pPr>
              <a:buFont typeface="Arial" pitchFamily="34" charset="0"/>
              <a:buChar char="•"/>
            </a:pPr>
            <a:r>
              <a:rPr lang="en-US" sz="2800" dirty="0" smtClean="0"/>
              <a:t>  land grants</a:t>
            </a:r>
          </a:p>
        </p:txBody>
      </p:sp>
      <p:sp>
        <p:nvSpPr>
          <p:cNvPr id="35" name="TextBox 34"/>
          <p:cNvSpPr txBox="1"/>
          <p:nvPr/>
        </p:nvSpPr>
        <p:spPr>
          <a:xfrm>
            <a:off x="990600" y="4277380"/>
            <a:ext cx="3124200" cy="523220"/>
          </a:xfrm>
          <a:prstGeom prst="rect">
            <a:avLst/>
          </a:prstGeom>
          <a:noFill/>
        </p:spPr>
        <p:txBody>
          <a:bodyPr wrap="square" rtlCol="0">
            <a:spAutoFit/>
          </a:bodyPr>
          <a:lstStyle/>
          <a:p>
            <a:pPr>
              <a:buFont typeface="Arial" pitchFamily="34" charset="0"/>
              <a:buChar char="•"/>
            </a:pPr>
            <a:r>
              <a:rPr lang="en-US" sz="2800" dirty="0" smtClean="0"/>
              <a:t>  no 2</a:t>
            </a:r>
            <a:r>
              <a:rPr lang="en-US" sz="2800" baseline="30000" dirty="0" smtClean="0"/>
              <a:t>nd</a:t>
            </a:r>
            <a:r>
              <a:rPr lang="en-US" sz="2800" dirty="0" smtClean="0"/>
              <a:t> expulsion</a:t>
            </a:r>
          </a:p>
        </p:txBody>
      </p:sp>
      <p:sp useBgFill="1">
        <p:nvSpPr>
          <p:cNvPr id="36" name="TextBox 35"/>
          <p:cNvSpPr txBox="1"/>
          <p:nvPr/>
        </p:nvSpPr>
        <p:spPr>
          <a:xfrm>
            <a:off x="0" y="2895600"/>
            <a:ext cx="3962400" cy="523220"/>
          </a:xfrm>
          <a:prstGeom prst="rect">
            <a:avLst/>
          </a:prstGeom>
        </p:spPr>
        <p:txBody>
          <a:bodyPr wrap="square" rtlCol="0">
            <a:spAutoFit/>
          </a:bodyPr>
          <a:lstStyle/>
          <a:p>
            <a:r>
              <a:rPr lang="en-US" sz="2800" dirty="0" smtClean="0"/>
              <a:t>Guarantees to </a:t>
            </a:r>
            <a:r>
              <a:rPr lang="en-US" sz="2800" dirty="0" err="1" smtClean="0"/>
              <a:t>Acadiens</a:t>
            </a:r>
            <a:r>
              <a:rPr lang="en-US" sz="2800" dirty="0" smtClean="0"/>
              <a:t>:</a:t>
            </a:r>
          </a:p>
        </p:txBody>
      </p:sp>
      <p:pic>
        <p:nvPicPr>
          <p:cNvPr id="37" name="Picture 4" descr="C:\Users\Sandra\AppData\Local\Microsoft\Windows\INetCache\IE\51KKD49H\SailingShip12[1].png"/>
          <p:cNvPicPr>
            <a:picLocks noChangeAspect="1" noChangeArrowheads="1"/>
          </p:cNvPicPr>
          <p:nvPr/>
        </p:nvPicPr>
        <p:blipFill>
          <a:blip r:embed="rId3" cstate="print"/>
          <a:srcRect r="20000" b="-296"/>
          <a:stretch>
            <a:fillRect/>
          </a:stretch>
        </p:blipFill>
        <p:spPr bwMode="auto">
          <a:xfrm rot="20633749" flipH="1">
            <a:off x="4953000" y="7543800"/>
            <a:ext cx="1327923" cy="914400"/>
          </a:xfrm>
          <a:prstGeom prst="rect">
            <a:avLst/>
          </a:prstGeom>
          <a:noFill/>
        </p:spPr>
      </p:pic>
      <p:pic>
        <p:nvPicPr>
          <p:cNvPr id="38" name="Picture 4" descr="C:\Users\Sandra\AppData\Local\Microsoft\Windows\INetCache\IE\51KKD49H\SailingShip12[1].png"/>
          <p:cNvPicPr>
            <a:picLocks noChangeAspect="1" noChangeArrowheads="1"/>
          </p:cNvPicPr>
          <p:nvPr/>
        </p:nvPicPr>
        <p:blipFill>
          <a:blip r:embed="rId3" cstate="print"/>
          <a:srcRect r="20000" b="-296"/>
          <a:stretch>
            <a:fillRect/>
          </a:stretch>
        </p:blipFill>
        <p:spPr bwMode="auto">
          <a:xfrm rot="953250">
            <a:off x="8937327" y="5510251"/>
            <a:ext cx="1415277" cy="914400"/>
          </a:xfrm>
          <a:prstGeom prst="rect">
            <a:avLst/>
          </a:prstGeom>
          <a:noFill/>
        </p:spPr>
      </p:pic>
      <p:sp>
        <p:nvSpPr>
          <p:cNvPr id="43" name="TextBox 42"/>
          <p:cNvSpPr txBox="1"/>
          <p:nvPr/>
        </p:nvSpPr>
        <p:spPr>
          <a:xfrm rot="20155144">
            <a:off x="5653406" y="6043324"/>
            <a:ext cx="1828800" cy="461665"/>
          </a:xfrm>
          <a:prstGeom prst="rect">
            <a:avLst/>
          </a:prstGeom>
          <a:solidFill>
            <a:schemeClr val="bg1"/>
          </a:solidFill>
        </p:spPr>
        <p:txBody>
          <a:bodyPr wrap="square" rtlCol="0">
            <a:spAutoFit/>
          </a:bodyPr>
          <a:lstStyle/>
          <a:p>
            <a:pPr algn="ctr"/>
            <a:r>
              <a:rPr lang="en-US" sz="2400" b="1" dirty="0" smtClean="0"/>
              <a:t>from Boston</a:t>
            </a:r>
            <a:endParaRPr lang="en-US" sz="2400" b="1" dirty="0"/>
          </a:p>
        </p:txBody>
      </p:sp>
      <p:sp>
        <p:nvSpPr>
          <p:cNvPr id="44" name="TextBox 43"/>
          <p:cNvSpPr txBox="1"/>
          <p:nvPr/>
        </p:nvSpPr>
        <p:spPr>
          <a:xfrm rot="20155144">
            <a:off x="7329806" y="5281324"/>
            <a:ext cx="1828800" cy="461665"/>
          </a:xfrm>
          <a:prstGeom prst="rect">
            <a:avLst/>
          </a:prstGeom>
          <a:solidFill>
            <a:schemeClr val="bg1"/>
          </a:solidFill>
        </p:spPr>
        <p:txBody>
          <a:bodyPr wrap="square" rtlCol="0">
            <a:spAutoFit/>
          </a:bodyPr>
          <a:lstStyle/>
          <a:p>
            <a:pPr algn="ctr"/>
            <a:r>
              <a:rPr lang="en-US" sz="2400" b="1" dirty="0" smtClean="0"/>
              <a:t>from France</a:t>
            </a:r>
            <a:endParaRPr lang="en-US" sz="2400" b="1" dirty="0"/>
          </a:p>
        </p:txBody>
      </p:sp>
      <p:sp>
        <p:nvSpPr>
          <p:cNvPr id="39" name="Rectangle 38"/>
          <p:cNvSpPr/>
          <p:nvPr/>
        </p:nvSpPr>
        <p:spPr>
          <a:xfrm>
            <a:off x="7543800" y="2971800"/>
            <a:ext cx="762000" cy="381000"/>
          </a:xfrm>
          <a:prstGeom prst="rect">
            <a:avLst/>
          </a:prstGeom>
          <a:noFill/>
          <a:ln w="63500">
            <a:solidFill>
              <a:srgbClr val="FF0000"/>
            </a:solidFill>
          </a:ln>
          <a:effectLst>
            <a:outerShdw dist="381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10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39"/>
                                        </p:tgtEl>
                                      </p:cBhvr>
                                    </p:animEffect>
                                    <p:set>
                                      <p:cBhvr>
                                        <p:cTn id="12" dur="1" fill="hold">
                                          <p:stCondLst>
                                            <p:cond delay="999"/>
                                          </p:stCondLst>
                                        </p:cTn>
                                        <p:tgtEl>
                                          <p:spTgt spid="39"/>
                                        </p:tgtEl>
                                        <p:attrNameLst>
                                          <p:attrName>style.visibility</p:attrName>
                                        </p:attrNameLst>
                                      </p:cBhvr>
                                      <p:to>
                                        <p:strVal val="hidden"/>
                                      </p:to>
                                    </p:se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left)">
                                      <p:cBhvr>
                                        <p:cTn id="16" dur="1000"/>
                                        <p:tgtEl>
                                          <p:spTgt spid="40"/>
                                        </p:tgtEl>
                                      </p:cBhvr>
                                    </p:animEffect>
                                  </p:childTnLst>
                                </p:cTn>
                              </p:par>
                            </p:childTnLst>
                          </p:cTn>
                        </p:par>
                        <p:par>
                          <p:cTn id="17" fill="hold">
                            <p:stCondLst>
                              <p:cond delay="2000"/>
                            </p:stCondLst>
                            <p:childTnLst>
                              <p:par>
                                <p:cTn id="18" presetID="53" presetClass="entr" presetSubtype="0" fill="hold" grpId="0" nodeType="after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p:cTn id="20" dur="1000" fill="hold"/>
                                        <p:tgtEl>
                                          <p:spTgt spid="41"/>
                                        </p:tgtEl>
                                        <p:attrNameLst>
                                          <p:attrName>ppt_w</p:attrName>
                                        </p:attrNameLst>
                                      </p:cBhvr>
                                      <p:tavLst>
                                        <p:tav tm="0">
                                          <p:val>
                                            <p:fltVal val="0"/>
                                          </p:val>
                                        </p:tav>
                                        <p:tav tm="100000">
                                          <p:val>
                                            <p:strVal val="#ppt_w"/>
                                          </p:val>
                                        </p:tav>
                                      </p:tavLst>
                                    </p:anim>
                                    <p:anim calcmode="lin" valueType="num">
                                      <p:cBhvr>
                                        <p:cTn id="21" dur="1000" fill="hold"/>
                                        <p:tgtEl>
                                          <p:spTgt spid="41"/>
                                        </p:tgtEl>
                                        <p:attrNameLst>
                                          <p:attrName>ppt_h</p:attrName>
                                        </p:attrNameLst>
                                      </p:cBhvr>
                                      <p:tavLst>
                                        <p:tav tm="0">
                                          <p:val>
                                            <p:fltVal val="0"/>
                                          </p:val>
                                        </p:tav>
                                        <p:tav tm="100000">
                                          <p:val>
                                            <p:strVal val="#ppt_h"/>
                                          </p:val>
                                        </p:tav>
                                      </p:tavLst>
                                    </p:anim>
                                    <p:animEffect transition="in" filter="fade">
                                      <p:cBhvr>
                                        <p:cTn id="22" dur="1000"/>
                                        <p:tgtEl>
                                          <p:spTgt spid="41"/>
                                        </p:tgtEl>
                                      </p:cBhvr>
                                    </p:animEffect>
                                  </p:childTnLst>
                                </p:cTn>
                              </p:par>
                            </p:childTnLst>
                          </p:cTn>
                        </p:par>
                        <p:par>
                          <p:cTn id="23" fill="hold">
                            <p:stCondLst>
                              <p:cond delay="3000"/>
                            </p:stCondLst>
                            <p:childTnLst>
                              <p:par>
                                <p:cTn id="24" presetID="9"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left)">
                                      <p:cBhvr>
                                        <p:cTn id="31" dur="10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left)">
                                      <p:cBhvr>
                                        <p:cTn id="46" dur="10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10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10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10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1000"/>
                                        <p:tgtEl>
                                          <p:spTgt spid="37"/>
                                        </p:tgtEl>
                                      </p:cBhvr>
                                    </p:animEffect>
                                  </p:childTnLst>
                                </p:cTn>
                              </p:par>
                              <p:par>
                                <p:cTn id="67" presetID="0" presetClass="path" presetSubtype="0" accel="50000" decel="50000" fill="hold" nodeType="withEffect">
                                  <p:stCondLst>
                                    <p:cond delay="500"/>
                                  </p:stCondLst>
                                  <p:childTnLst>
                                    <p:animMotion origin="layout" path="M 3.88889E-6 2.08092E-6 C 0.00121 -0.00162 0.00277 -0.00093 0.00399 -0.00416 C 0.0052 -0.00809 0.0052 -0.01549 0.0059 -0.02012 C 0.00694 -0.0259 0.00816 -0.03052 0.0092 -0.03607 C 0.00989 -0.0407 0.01059 -0.04648 0.01128 -0.05179 C 0.01163 -0.05526 0.01163 -0.05989 0.01215 -0.06382 C 0.01614 -0.09133 0.01857 -0.08486 0.02257 -0.10705 C 0.02656 -0.12763 0.02204 -0.11977 0.02777 -0.12648 C 0.03698 -0.18012 0.04982 -0.22729 0.06718 -0.23607 C 0.07465 -0.24601 0.07118 -0.24208 0.0776 -0.24856 C 0.08177 -0.25919 0.08698 -0.26335 0.09201 -0.26798 C 0.096 -0.27792 0.10034 -0.28231 0.10451 -0.29156 C 0.10781 -0.31214 0.11302 -0.3274 0.11684 -0.34682 C 0.1177 -0.357 0.11909 -0.36694 0.11909 -0.37734 " pathEditMode="relative" rAng="0" ptsTypes="fffffffffffffA">
                                      <p:cBhvr>
                                        <p:cTn id="68" dur="3000" fill="hold"/>
                                        <p:tgtEl>
                                          <p:spTgt spid="37"/>
                                        </p:tgtEl>
                                        <p:attrNameLst>
                                          <p:attrName>ppt_x</p:attrName>
                                          <p:attrName>ppt_y</p:attrName>
                                        </p:attrNameLst>
                                      </p:cBhvr>
                                      <p:rCtr x="60" y="-189"/>
                                    </p:animMotion>
                                  </p:childTnLst>
                                </p:cTn>
                              </p:par>
                              <p:par>
                                <p:cTn id="69" presetID="10" presetClass="entr" presetSubtype="0" fill="hold" grpId="0" nodeType="withEffect">
                                  <p:stCondLst>
                                    <p:cond delay="300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1000"/>
                                        <p:tgtEl>
                                          <p:spTgt spid="43"/>
                                        </p:tgtEl>
                                      </p:cBhvr>
                                    </p:animEffect>
                                  </p:childTnLst>
                                </p:cTn>
                              </p:par>
                              <p:par>
                                <p:cTn id="72" presetID="10" presetClass="entr" presetSubtype="0" fill="hold" nodeType="withEffect">
                                  <p:stCondLst>
                                    <p:cond delay="150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1000"/>
                                        <p:tgtEl>
                                          <p:spTgt spid="38"/>
                                        </p:tgtEl>
                                      </p:cBhvr>
                                    </p:animEffect>
                                  </p:childTnLst>
                                </p:cTn>
                              </p:par>
                              <p:par>
                                <p:cTn id="75" presetID="0" presetClass="path" presetSubtype="0" accel="50000" decel="50000" fill="hold" nodeType="withEffect">
                                  <p:stCondLst>
                                    <p:cond delay="1500"/>
                                  </p:stCondLst>
                                  <p:childTnLst>
                                    <p:animMotion origin="layout" path="M 2.5E-6 -0.00901 C -0.0283 -0.00578 -0.05035 -0.00185 -0.07674 0.00278 C -0.09063 0.00856 -0.10313 0.01272 -0.11719 0.0148 C -0.13507 0.02359 -0.125 0.01942 -0.14705 0.02636 C -0.16441 0.02521 -0.18281 0.03145 -0.19948 0.02058 C -0.22031 0.00763 -0.18941 0.02127 -0.21285 0.01179 C -0.21997 0.00255 -0.22361 -0.00971 -0.22795 -0.02358 C -0.22969 -0.03445 -0.23281 -0.04462 -0.23386 -0.05595 C -0.23438 -0.0615 -0.23438 -0.06774 -0.23542 -0.07329 C -0.23611 -0.07745 -0.2375 -0.08115 -0.23837 -0.08531 C -0.23906 -0.08809 -0.23941 -0.0911 -0.24011 -0.0941 C -0.24115 -0.10173 -0.24063 -0.11052 -0.24288 -0.11722 C -0.24393 -0.12023 -0.24531 -0.123 -0.24601 -0.12624 C -0.24722 -0.13179 -0.24705 -0.13873 -0.24896 -0.14404 C -0.25 -0.14682 -0.25104 -0.14936 -0.25191 -0.1526 C -0.25313 -0.15815 -0.25469 -0.16994 -0.25469 -0.16971 " pathEditMode="relative" rAng="0" ptsTypes="fffffffffffffffA">
                                      <p:cBhvr>
                                        <p:cTn id="76" dur="3000" fill="hold"/>
                                        <p:tgtEl>
                                          <p:spTgt spid="38"/>
                                        </p:tgtEl>
                                        <p:attrNameLst>
                                          <p:attrName>ppt_x</p:attrName>
                                          <p:attrName>ppt_y</p:attrName>
                                        </p:attrNameLst>
                                      </p:cBhvr>
                                      <p:rCtr x="-127" y="-60"/>
                                    </p:animMotion>
                                  </p:childTnLst>
                                </p:cTn>
                              </p:par>
                              <p:par>
                                <p:cTn id="77" presetID="10" presetClass="entr" presetSubtype="0" fill="hold" grpId="0" nodeType="withEffect">
                                  <p:stCondLst>
                                    <p:cond delay="3500"/>
                                  </p:stCondLst>
                                  <p:childTnLst>
                                    <p:set>
                                      <p:cBhvr>
                                        <p:cTn id="78" dur="1" fill="hold">
                                          <p:stCondLst>
                                            <p:cond delay="0"/>
                                          </p:stCondLst>
                                        </p:cTn>
                                        <p:tgtEl>
                                          <p:spTgt spid="44"/>
                                        </p:tgtEl>
                                        <p:attrNameLst>
                                          <p:attrName>style.visibility</p:attrName>
                                        </p:attrNameLst>
                                      </p:cBhvr>
                                      <p:to>
                                        <p:strVal val="visible"/>
                                      </p:to>
                                    </p:set>
                                    <p:animEffect transition="in" filter="fade">
                                      <p:cBhvr>
                                        <p:cTn id="79" dur="1000"/>
                                        <p:tgtEl>
                                          <p:spTgt spid="44"/>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xit" presetSubtype="0" fill="hold" nodeType="clickEffect">
                                  <p:stCondLst>
                                    <p:cond delay="0"/>
                                  </p:stCondLst>
                                  <p:childTnLst>
                                    <p:anim calcmode="lin" valueType="num">
                                      <p:cBhvr>
                                        <p:cTn id="83" dur="2000"/>
                                        <p:tgtEl>
                                          <p:spTgt spid="37"/>
                                        </p:tgtEl>
                                        <p:attrNameLst>
                                          <p:attrName>ppt_w</p:attrName>
                                        </p:attrNameLst>
                                      </p:cBhvr>
                                      <p:tavLst>
                                        <p:tav tm="0">
                                          <p:val>
                                            <p:strVal val="ppt_w"/>
                                          </p:val>
                                        </p:tav>
                                        <p:tav tm="100000">
                                          <p:val>
                                            <p:fltVal val="0"/>
                                          </p:val>
                                        </p:tav>
                                      </p:tavLst>
                                    </p:anim>
                                    <p:anim calcmode="lin" valueType="num">
                                      <p:cBhvr>
                                        <p:cTn id="84" dur="2000"/>
                                        <p:tgtEl>
                                          <p:spTgt spid="37"/>
                                        </p:tgtEl>
                                        <p:attrNameLst>
                                          <p:attrName>ppt_h</p:attrName>
                                        </p:attrNameLst>
                                      </p:cBhvr>
                                      <p:tavLst>
                                        <p:tav tm="0">
                                          <p:val>
                                            <p:strVal val="ppt_h"/>
                                          </p:val>
                                        </p:tav>
                                        <p:tav tm="100000">
                                          <p:val>
                                            <p:fltVal val="0"/>
                                          </p:val>
                                        </p:tav>
                                      </p:tavLst>
                                    </p:anim>
                                    <p:animEffect transition="out" filter="fade">
                                      <p:cBhvr>
                                        <p:cTn id="85" dur="2000"/>
                                        <p:tgtEl>
                                          <p:spTgt spid="37"/>
                                        </p:tgtEl>
                                      </p:cBhvr>
                                    </p:animEffect>
                                    <p:set>
                                      <p:cBhvr>
                                        <p:cTn id="86" dur="1" fill="hold">
                                          <p:stCondLst>
                                            <p:cond delay="1999"/>
                                          </p:stCondLst>
                                        </p:cTn>
                                        <p:tgtEl>
                                          <p:spTgt spid="37"/>
                                        </p:tgtEl>
                                        <p:attrNameLst>
                                          <p:attrName>style.visibility</p:attrName>
                                        </p:attrNameLst>
                                      </p:cBhvr>
                                      <p:to>
                                        <p:strVal val="hidden"/>
                                      </p:to>
                                    </p:set>
                                  </p:childTnLst>
                                </p:cTn>
                              </p:par>
                              <p:par>
                                <p:cTn id="87" presetID="53" presetClass="exit" presetSubtype="0" fill="hold" nodeType="withEffect">
                                  <p:stCondLst>
                                    <p:cond delay="0"/>
                                  </p:stCondLst>
                                  <p:childTnLst>
                                    <p:anim calcmode="lin" valueType="num">
                                      <p:cBhvr>
                                        <p:cTn id="88" dur="2000"/>
                                        <p:tgtEl>
                                          <p:spTgt spid="38"/>
                                        </p:tgtEl>
                                        <p:attrNameLst>
                                          <p:attrName>ppt_w</p:attrName>
                                        </p:attrNameLst>
                                      </p:cBhvr>
                                      <p:tavLst>
                                        <p:tav tm="0">
                                          <p:val>
                                            <p:strVal val="ppt_w"/>
                                          </p:val>
                                        </p:tav>
                                        <p:tav tm="100000">
                                          <p:val>
                                            <p:fltVal val="0"/>
                                          </p:val>
                                        </p:tav>
                                      </p:tavLst>
                                    </p:anim>
                                    <p:anim calcmode="lin" valueType="num">
                                      <p:cBhvr>
                                        <p:cTn id="89" dur="2000"/>
                                        <p:tgtEl>
                                          <p:spTgt spid="38"/>
                                        </p:tgtEl>
                                        <p:attrNameLst>
                                          <p:attrName>ppt_h</p:attrName>
                                        </p:attrNameLst>
                                      </p:cBhvr>
                                      <p:tavLst>
                                        <p:tav tm="0">
                                          <p:val>
                                            <p:strVal val="ppt_h"/>
                                          </p:val>
                                        </p:tav>
                                        <p:tav tm="100000">
                                          <p:val>
                                            <p:fltVal val="0"/>
                                          </p:val>
                                        </p:tav>
                                      </p:tavLst>
                                    </p:anim>
                                    <p:animEffect transition="out" filter="fade">
                                      <p:cBhvr>
                                        <p:cTn id="90" dur="2000"/>
                                        <p:tgtEl>
                                          <p:spTgt spid="38"/>
                                        </p:tgtEl>
                                      </p:cBhvr>
                                    </p:animEffect>
                                    <p:set>
                                      <p:cBhvr>
                                        <p:cTn id="91" dur="1" fill="hold">
                                          <p:stCondLst>
                                            <p:cond delay="1999"/>
                                          </p:stCondLst>
                                        </p:cTn>
                                        <p:tgtEl>
                                          <p:spTgt spid="38"/>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43"/>
                                        </p:tgtEl>
                                      </p:cBhvr>
                                    </p:animEffect>
                                    <p:set>
                                      <p:cBhvr>
                                        <p:cTn id="94" dur="1" fill="hold">
                                          <p:stCondLst>
                                            <p:cond delay="999"/>
                                          </p:stCondLst>
                                        </p:cTn>
                                        <p:tgtEl>
                                          <p:spTgt spid="43"/>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44"/>
                                        </p:tgtEl>
                                      </p:cBhvr>
                                    </p:animEffect>
                                    <p:set>
                                      <p:cBhvr>
                                        <p:cTn id="97" dur="1" fill="hold">
                                          <p:stCondLst>
                                            <p:cond delay="999"/>
                                          </p:stCondLst>
                                        </p:cTn>
                                        <p:tgtEl>
                                          <p:spTgt spid="44"/>
                                        </p:tgtEl>
                                        <p:attrNameLst>
                                          <p:attrName>style.visibility</p:attrName>
                                        </p:attrNameLst>
                                      </p:cBhvr>
                                      <p:to>
                                        <p:strVal val="hidden"/>
                                      </p:to>
                                    </p:set>
                                  </p:childTnLst>
                                </p:cTn>
                              </p:par>
                            </p:childTnLst>
                          </p:cTn>
                        </p:par>
                        <p:par>
                          <p:cTn id="98" fill="hold">
                            <p:stCondLst>
                              <p:cond delay="2000"/>
                            </p:stCondLst>
                            <p:childTnLst>
                              <p:par>
                                <p:cTn id="99" presetID="22" presetClass="entr" presetSubtype="8" fill="hold" grpId="0" nodeType="afterEffect">
                                  <p:stCondLst>
                                    <p:cond delay="0"/>
                                  </p:stCondLst>
                                  <p:childTnLst>
                                    <p:set>
                                      <p:cBhvr>
                                        <p:cTn id="100" dur="1" fill="hold">
                                          <p:stCondLst>
                                            <p:cond delay="0"/>
                                          </p:stCondLst>
                                        </p:cTn>
                                        <p:tgtEl>
                                          <p:spTgt spid="31"/>
                                        </p:tgtEl>
                                        <p:attrNameLst>
                                          <p:attrName>style.visibility</p:attrName>
                                        </p:attrNameLst>
                                      </p:cBhvr>
                                      <p:to>
                                        <p:strVal val="visible"/>
                                      </p:to>
                                    </p:set>
                                    <p:animEffect transition="in" filter="wipe(left)">
                                      <p:cBhvr>
                                        <p:cTn id="101"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27" grpId="0"/>
      <p:bldP spid="28" grpId="0"/>
      <p:bldP spid="31" grpId="0"/>
      <p:bldP spid="32" grpId="0"/>
      <p:bldP spid="33" grpId="0"/>
      <p:bldP spid="35" grpId="0"/>
      <p:bldP spid="36" grpId="0" animBg="1"/>
      <p:bldP spid="43" grpId="0" animBg="1"/>
      <p:bldP spid="43" grpId="1" animBg="1"/>
      <p:bldP spid="44" grpId="0" animBg="1"/>
      <p:bldP spid="44" grpId="1" animBg="1"/>
      <p:bldP spid="39" grpId="0" animBg="1"/>
      <p:bldP spid="39" grpId="1"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0" y="1381780"/>
            <a:ext cx="9144000" cy="3418820"/>
            <a:chOff x="0" y="1381780"/>
            <a:chExt cx="9144000" cy="3418820"/>
          </a:xfrm>
        </p:grpSpPr>
        <p:sp>
          <p:nvSpPr>
            <p:cNvPr id="28" name="TextBox 27"/>
            <p:cNvSpPr txBox="1"/>
            <p:nvPr/>
          </p:nvSpPr>
          <p:spPr>
            <a:xfrm>
              <a:off x="0" y="1381780"/>
              <a:ext cx="9144000" cy="523220"/>
            </a:xfrm>
            <a:prstGeom prst="rect">
              <a:avLst/>
            </a:prstGeom>
            <a:noFill/>
          </p:spPr>
          <p:txBody>
            <a:bodyPr wrap="square" rtlCol="0">
              <a:spAutoFit/>
            </a:bodyPr>
            <a:lstStyle/>
            <a:p>
              <a:r>
                <a:rPr lang="en-US" sz="2800" dirty="0" smtClean="0"/>
                <a:t>1764 - British invite </a:t>
              </a:r>
              <a:r>
                <a:rPr lang="en-US" sz="2800" dirty="0" err="1" smtClean="0"/>
                <a:t>Acadiens</a:t>
              </a:r>
              <a:r>
                <a:rPr lang="en-US" sz="2800" dirty="0" smtClean="0"/>
                <a:t> to return, with restrictions: </a:t>
              </a:r>
            </a:p>
          </p:txBody>
        </p:sp>
        <p:sp>
          <p:nvSpPr>
            <p:cNvPr id="29" name="TextBox 28"/>
            <p:cNvSpPr txBox="1"/>
            <p:nvPr/>
          </p:nvSpPr>
          <p:spPr>
            <a:xfrm>
              <a:off x="990600" y="1838980"/>
              <a:ext cx="7924800" cy="523220"/>
            </a:xfrm>
            <a:prstGeom prst="rect">
              <a:avLst/>
            </a:prstGeom>
            <a:noFill/>
          </p:spPr>
          <p:txBody>
            <a:bodyPr wrap="square" rtlCol="0">
              <a:spAutoFit/>
            </a:bodyPr>
            <a:lstStyle/>
            <a:p>
              <a:pPr>
                <a:buFont typeface="Arial" pitchFamily="34" charset="0"/>
                <a:buChar char="•"/>
              </a:pPr>
              <a:r>
                <a:rPr lang="en-US" sz="2800" dirty="0" smtClean="0"/>
                <a:t> may not settle on lands they had occupied </a:t>
              </a:r>
            </a:p>
          </p:txBody>
        </p:sp>
        <p:sp>
          <p:nvSpPr>
            <p:cNvPr id="30" name="TextBox 29"/>
            <p:cNvSpPr txBox="1"/>
            <p:nvPr/>
          </p:nvSpPr>
          <p:spPr>
            <a:xfrm>
              <a:off x="990600" y="2296180"/>
              <a:ext cx="8077200" cy="523220"/>
            </a:xfrm>
            <a:prstGeom prst="rect">
              <a:avLst/>
            </a:prstGeom>
            <a:noFill/>
          </p:spPr>
          <p:txBody>
            <a:bodyPr wrap="square" rtlCol="0">
              <a:spAutoFit/>
            </a:bodyPr>
            <a:lstStyle/>
            <a:p>
              <a:pPr>
                <a:buFont typeface="Arial" pitchFamily="34" charset="0"/>
                <a:buChar char="•"/>
              </a:pPr>
              <a:r>
                <a:rPr lang="en-US" sz="2800" dirty="0" smtClean="0"/>
                <a:t> may not concentrate in large numbers - must scatter  </a:t>
              </a:r>
            </a:p>
          </p:txBody>
        </p:sp>
        <p:sp>
          <p:nvSpPr>
            <p:cNvPr id="31" name="TextBox 30"/>
            <p:cNvSpPr txBox="1"/>
            <p:nvPr/>
          </p:nvSpPr>
          <p:spPr>
            <a:xfrm>
              <a:off x="990600" y="3373160"/>
              <a:ext cx="3124200" cy="523220"/>
            </a:xfrm>
            <a:prstGeom prst="rect">
              <a:avLst/>
            </a:prstGeom>
            <a:noFill/>
          </p:spPr>
          <p:txBody>
            <a:bodyPr wrap="square" rtlCol="0">
              <a:spAutoFit/>
            </a:bodyPr>
            <a:lstStyle/>
            <a:p>
              <a:pPr>
                <a:buFont typeface="Arial" pitchFamily="34" charset="0"/>
                <a:buChar char="•"/>
              </a:pPr>
              <a:r>
                <a:rPr lang="en-US" sz="2800" dirty="0" smtClean="0"/>
                <a:t>  Catholic worship</a:t>
              </a:r>
            </a:p>
          </p:txBody>
        </p:sp>
        <p:sp>
          <p:nvSpPr>
            <p:cNvPr id="32" name="TextBox 31"/>
            <p:cNvSpPr txBox="1"/>
            <p:nvPr/>
          </p:nvSpPr>
          <p:spPr>
            <a:xfrm>
              <a:off x="990600" y="3830360"/>
              <a:ext cx="3124200" cy="523220"/>
            </a:xfrm>
            <a:prstGeom prst="rect">
              <a:avLst/>
            </a:prstGeom>
            <a:noFill/>
          </p:spPr>
          <p:txBody>
            <a:bodyPr wrap="square" rtlCol="0">
              <a:spAutoFit/>
            </a:bodyPr>
            <a:lstStyle/>
            <a:p>
              <a:pPr>
                <a:buFont typeface="Arial" pitchFamily="34" charset="0"/>
                <a:buChar char="•"/>
              </a:pPr>
              <a:r>
                <a:rPr lang="en-US" sz="2800" dirty="0" smtClean="0"/>
                <a:t>  land grants</a:t>
              </a:r>
            </a:p>
          </p:txBody>
        </p:sp>
        <p:sp>
          <p:nvSpPr>
            <p:cNvPr id="33" name="TextBox 32"/>
            <p:cNvSpPr txBox="1"/>
            <p:nvPr/>
          </p:nvSpPr>
          <p:spPr>
            <a:xfrm>
              <a:off x="990600" y="4277380"/>
              <a:ext cx="3124200" cy="523220"/>
            </a:xfrm>
            <a:prstGeom prst="rect">
              <a:avLst/>
            </a:prstGeom>
            <a:noFill/>
          </p:spPr>
          <p:txBody>
            <a:bodyPr wrap="square" rtlCol="0">
              <a:spAutoFit/>
            </a:bodyPr>
            <a:lstStyle/>
            <a:p>
              <a:pPr>
                <a:buFont typeface="Arial" pitchFamily="34" charset="0"/>
                <a:buChar char="•"/>
              </a:pPr>
              <a:r>
                <a:rPr lang="en-US" sz="2800" dirty="0" smtClean="0"/>
                <a:t>  no 2</a:t>
              </a:r>
              <a:r>
                <a:rPr lang="en-US" sz="2800" baseline="30000" dirty="0" smtClean="0"/>
                <a:t>nd</a:t>
              </a:r>
              <a:r>
                <a:rPr lang="en-US" sz="2800" dirty="0" smtClean="0"/>
                <a:t> expulsion</a:t>
              </a:r>
            </a:p>
          </p:txBody>
        </p:sp>
        <p:sp useBgFill="1">
          <p:nvSpPr>
            <p:cNvPr id="34" name="TextBox 33"/>
            <p:cNvSpPr txBox="1"/>
            <p:nvPr/>
          </p:nvSpPr>
          <p:spPr>
            <a:xfrm>
              <a:off x="0" y="2895600"/>
              <a:ext cx="3962400" cy="523220"/>
            </a:xfrm>
            <a:prstGeom prst="rect">
              <a:avLst/>
            </a:prstGeom>
          </p:spPr>
          <p:txBody>
            <a:bodyPr wrap="square" rtlCol="0">
              <a:spAutoFit/>
            </a:bodyPr>
            <a:lstStyle/>
            <a:p>
              <a:r>
                <a:rPr lang="en-US" sz="2800" dirty="0" smtClean="0"/>
                <a:t>Guarantees to </a:t>
              </a:r>
              <a:r>
                <a:rPr lang="en-US" sz="2800" dirty="0" err="1" smtClean="0"/>
                <a:t>Acadiens</a:t>
              </a:r>
              <a:r>
                <a:rPr lang="en-US" sz="2800" dirty="0" smtClean="0"/>
                <a:t>:</a:t>
              </a:r>
            </a:p>
          </p:txBody>
        </p:sp>
      </p:grpSp>
      <p:grpSp>
        <p:nvGrpSpPr>
          <p:cNvPr id="27" name="Group 26"/>
          <p:cNvGrpSpPr/>
          <p:nvPr/>
        </p:nvGrpSpPr>
        <p:grpSpPr>
          <a:xfrm>
            <a:off x="4027812" y="3429000"/>
            <a:ext cx="5116188" cy="3428999"/>
            <a:chOff x="4027812" y="3429000"/>
            <a:chExt cx="5116188" cy="3428999"/>
          </a:xfrm>
        </p:grpSpPr>
        <p:pic>
          <p:nvPicPr>
            <p:cNvPr id="20" name="Picture 2"/>
            <p:cNvPicPr>
              <a:picLocks noChangeAspect="1" noChangeArrowheads="1"/>
            </p:cNvPicPr>
            <p:nvPr/>
          </p:nvPicPr>
          <p:blipFill>
            <a:blip r:embed="rId2"/>
            <a:srcRect t="6563"/>
            <a:stretch>
              <a:fillRect/>
            </a:stretch>
          </p:blipFill>
          <p:spPr bwMode="auto">
            <a:xfrm>
              <a:off x="4027812" y="3429000"/>
              <a:ext cx="5116188" cy="3428999"/>
            </a:xfrm>
            <a:prstGeom prst="rect">
              <a:avLst/>
            </a:prstGeom>
            <a:noFill/>
            <a:ln w="9525">
              <a:noFill/>
              <a:miter lim="800000"/>
              <a:headEnd/>
              <a:tailEnd/>
            </a:ln>
            <a:effectLst/>
          </p:spPr>
        </p:pic>
        <p:grpSp>
          <p:nvGrpSpPr>
            <p:cNvPr id="6" name="Group 5"/>
            <p:cNvGrpSpPr/>
            <p:nvPr/>
          </p:nvGrpSpPr>
          <p:grpSpPr>
            <a:xfrm>
              <a:off x="5257800" y="4053288"/>
              <a:ext cx="3124200" cy="1676400"/>
              <a:chOff x="5257800" y="3733800"/>
              <a:chExt cx="3124200" cy="1676400"/>
            </a:xfrm>
          </p:grpSpPr>
          <p:sp>
            <p:nvSpPr>
              <p:cNvPr id="7" name="Oval 6"/>
              <p:cNvSpPr/>
              <p:nvPr/>
            </p:nvSpPr>
            <p:spPr>
              <a:xfrm>
                <a:off x="5257800" y="5105400"/>
                <a:ext cx="304800" cy="3048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29"/>
              <p:cNvGrpSpPr/>
              <p:nvPr/>
            </p:nvGrpSpPr>
            <p:grpSpPr>
              <a:xfrm>
                <a:off x="5791200" y="3733800"/>
                <a:ext cx="2590800" cy="1524000"/>
                <a:chOff x="5791200" y="3733800"/>
                <a:chExt cx="2590800" cy="1524000"/>
              </a:xfrm>
            </p:grpSpPr>
            <p:sp>
              <p:nvSpPr>
                <p:cNvPr id="9" name="Oval 8"/>
                <p:cNvSpPr/>
                <p:nvPr/>
              </p:nvSpPr>
              <p:spPr>
                <a:xfrm>
                  <a:off x="5943600" y="4038600"/>
                  <a:ext cx="304800" cy="3048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553200" y="4495800"/>
                  <a:ext cx="304800" cy="3048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096000" y="4953000"/>
                  <a:ext cx="304800" cy="3048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861304" y="4745736"/>
                  <a:ext cx="304800" cy="3048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791200" y="3867912"/>
                  <a:ext cx="228600" cy="170688"/>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574536" y="3733800"/>
                  <a:ext cx="228600" cy="2286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077200" y="3886200"/>
                  <a:ext cx="304800" cy="3048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6" name="TextBox 15"/>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Nation Building		The Settlers</a:t>
            </a:r>
          </a:p>
        </p:txBody>
      </p:sp>
      <p:sp>
        <p:nvSpPr>
          <p:cNvPr id="17" name="TextBox 16"/>
          <p:cNvSpPr txBox="1"/>
          <p:nvPr/>
        </p:nvSpPr>
        <p:spPr>
          <a:xfrm>
            <a:off x="381000" y="533400"/>
            <a:ext cx="3510550" cy="830997"/>
          </a:xfrm>
          <a:prstGeom prst="rect">
            <a:avLst/>
          </a:prstGeom>
          <a:noFill/>
        </p:spPr>
        <p:txBody>
          <a:bodyPr wrap="square" rtlCol="0">
            <a:spAutoFit/>
          </a:bodyPr>
          <a:lstStyle/>
          <a:p>
            <a:r>
              <a:rPr lang="en-US" sz="4800" dirty="0" smtClean="0">
                <a:ln w="19050">
                  <a:solidFill>
                    <a:schemeClr val="tx1"/>
                  </a:solidFill>
                </a:ln>
                <a:solidFill>
                  <a:srgbClr val="FFC000"/>
                </a:solidFill>
              </a:rPr>
              <a:t>British Lands</a:t>
            </a:r>
            <a:endParaRPr lang="en-US" sz="4800" dirty="0">
              <a:ln w="19050">
                <a:solidFill>
                  <a:schemeClr val="tx1"/>
                </a:solidFill>
              </a:ln>
              <a:solidFill>
                <a:srgbClr val="FFC000"/>
              </a:solidFill>
            </a:endParaRPr>
          </a:p>
        </p:txBody>
      </p:sp>
      <p:grpSp>
        <p:nvGrpSpPr>
          <p:cNvPr id="26" name="Group 25"/>
          <p:cNvGrpSpPr/>
          <p:nvPr/>
        </p:nvGrpSpPr>
        <p:grpSpPr>
          <a:xfrm>
            <a:off x="4038600" y="2982024"/>
            <a:ext cx="5105400" cy="466129"/>
            <a:chOff x="4038600" y="2982024"/>
            <a:chExt cx="5105400" cy="466129"/>
          </a:xfrm>
        </p:grpSpPr>
        <p:sp>
          <p:nvSpPr>
            <p:cNvPr id="21" name="TextBox 20"/>
            <p:cNvSpPr txBox="1"/>
            <p:nvPr/>
          </p:nvSpPr>
          <p:spPr>
            <a:xfrm>
              <a:off x="4038600" y="2986488"/>
              <a:ext cx="5105400" cy="461665"/>
            </a:xfrm>
            <a:prstGeom prst="rect">
              <a:avLst/>
            </a:prstGeom>
            <a:solidFill>
              <a:schemeClr val="bg1"/>
            </a:solidFill>
          </p:spPr>
          <p:txBody>
            <a:bodyPr wrap="square" rtlCol="0">
              <a:spAutoFit/>
            </a:bodyPr>
            <a:lstStyle/>
            <a:p>
              <a:pPr algn="ctr"/>
              <a:r>
                <a:rPr lang="en-US" sz="2400" b="1" dirty="0" err="1" smtClean="0"/>
                <a:t>Acadien</a:t>
              </a:r>
              <a:r>
                <a:rPr lang="en-US" sz="2400" b="1" dirty="0" smtClean="0"/>
                <a:t> Settlements  1755</a:t>
              </a:r>
              <a:endParaRPr lang="en-US" sz="2400" b="1" dirty="0"/>
            </a:p>
          </p:txBody>
        </p:sp>
        <p:cxnSp>
          <p:nvCxnSpPr>
            <p:cNvPr id="24" name="Straight Connector 23"/>
            <p:cNvCxnSpPr/>
            <p:nvPr/>
          </p:nvCxnSpPr>
          <p:spPr>
            <a:xfrm rot="10800000" flipV="1">
              <a:off x="7620000" y="3138889"/>
              <a:ext cx="609600" cy="1524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153400" y="2982024"/>
              <a:ext cx="990600" cy="461665"/>
            </a:xfrm>
            <a:prstGeom prst="rect">
              <a:avLst/>
            </a:prstGeom>
            <a:noFill/>
          </p:spPr>
          <p:txBody>
            <a:bodyPr wrap="square" rtlCol="0">
              <a:spAutoFit/>
            </a:bodyPr>
            <a:lstStyle/>
            <a:p>
              <a:pPr algn="ctr"/>
              <a:r>
                <a:rPr lang="en-US" sz="2400" b="1" dirty="0" smtClean="0"/>
                <a:t>1763</a:t>
              </a:r>
              <a:endParaRPr lang="en-US" sz="2400" b="1" dirty="0"/>
            </a:p>
          </p:txBody>
        </p:sp>
      </p:grpSp>
      <p:sp>
        <p:nvSpPr>
          <p:cNvPr id="23" name="TextBox 22"/>
          <p:cNvSpPr txBox="1"/>
          <p:nvPr/>
        </p:nvSpPr>
        <p:spPr>
          <a:xfrm>
            <a:off x="3505200" y="640080"/>
            <a:ext cx="5638800" cy="707886"/>
          </a:xfrm>
          <a:prstGeom prst="rect">
            <a:avLst/>
          </a:prstGeom>
          <a:noFill/>
        </p:spPr>
        <p:txBody>
          <a:bodyPr wrap="square" rtlCol="0">
            <a:spAutoFit/>
          </a:bodyPr>
          <a:lstStyle/>
          <a:p>
            <a:r>
              <a:rPr lang="en-US" sz="4000" dirty="0" smtClean="0">
                <a:ln w="6350">
                  <a:solidFill>
                    <a:schemeClr val="tx1"/>
                  </a:solidFill>
                </a:ln>
                <a:solidFill>
                  <a:srgbClr val="FFC000"/>
                </a:solidFill>
              </a:rPr>
              <a:t>: 1768-1815 many return </a:t>
            </a:r>
          </a:p>
        </p:txBody>
      </p:sp>
      <p:pic>
        <p:nvPicPr>
          <p:cNvPr id="155651" name="Picture 3"/>
          <p:cNvPicPr>
            <a:picLocks noChangeAspect="1" noChangeArrowheads="1"/>
          </p:cNvPicPr>
          <p:nvPr/>
        </p:nvPicPr>
        <p:blipFill>
          <a:blip r:embed="rId3"/>
          <a:srcRect r="-1707" b="7440"/>
          <a:stretch>
            <a:fillRect/>
          </a:stretch>
        </p:blipFill>
        <p:spPr bwMode="auto">
          <a:xfrm>
            <a:off x="65087" y="2117725"/>
            <a:ext cx="9078913" cy="4740275"/>
          </a:xfrm>
          <a:prstGeom prst="rect">
            <a:avLst/>
          </a:prstGeom>
          <a:noFill/>
          <a:ln w="9525">
            <a:noFill/>
            <a:miter lim="800000"/>
            <a:headEnd/>
            <a:tailEnd/>
          </a:ln>
          <a:effectLst/>
        </p:spPr>
      </p:pic>
      <p:sp useBgFill="1">
        <p:nvSpPr>
          <p:cNvPr id="36" name="TextBox 35"/>
          <p:cNvSpPr txBox="1"/>
          <p:nvPr/>
        </p:nvSpPr>
        <p:spPr>
          <a:xfrm>
            <a:off x="0" y="1371600"/>
            <a:ext cx="9144000" cy="523220"/>
          </a:xfrm>
          <a:prstGeom prst="rect">
            <a:avLst/>
          </a:prstGeom>
        </p:spPr>
        <p:txBody>
          <a:bodyPr wrap="square" rtlCol="0">
            <a:spAutoFit/>
          </a:bodyPr>
          <a:lstStyle/>
          <a:p>
            <a:pPr algn="ctr"/>
            <a:r>
              <a:rPr lang="en-US" sz="2800" b="1" dirty="0" smtClean="0"/>
              <a:t>Scattered on the edges of the colonies; how will they live? </a:t>
            </a:r>
          </a:p>
        </p:txBody>
      </p:sp>
      <p:sp>
        <p:nvSpPr>
          <p:cNvPr id="37" name="Freeform 36"/>
          <p:cNvSpPr/>
          <p:nvPr/>
        </p:nvSpPr>
        <p:spPr>
          <a:xfrm>
            <a:off x="882869" y="3878317"/>
            <a:ext cx="1545021" cy="1576552"/>
          </a:xfrm>
          <a:custGeom>
            <a:avLst/>
            <a:gdLst>
              <a:gd name="connsiteX0" fmla="*/ 0 w 1545021"/>
              <a:gd name="connsiteY0" fmla="*/ 1576552 h 1576552"/>
              <a:gd name="connsiteX1" fmla="*/ 189186 w 1545021"/>
              <a:gd name="connsiteY1" fmla="*/ 725214 h 1576552"/>
              <a:gd name="connsiteX2" fmla="*/ 804041 w 1545021"/>
              <a:gd name="connsiteY2" fmla="*/ 346842 h 1576552"/>
              <a:gd name="connsiteX3" fmla="*/ 1545021 w 1545021"/>
              <a:gd name="connsiteY3" fmla="*/ 0 h 1576552"/>
            </a:gdLst>
            <a:ahLst/>
            <a:cxnLst>
              <a:cxn ang="0">
                <a:pos x="connsiteX0" y="connsiteY0"/>
              </a:cxn>
              <a:cxn ang="0">
                <a:pos x="connsiteX1" y="connsiteY1"/>
              </a:cxn>
              <a:cxn ang="0">
                <a:pos x="connsiteX2" y="connsiteY2"/>
              </a:cxn>
              <a:cxn ang="0">
                <a:pos x="connsiteX3" y="connsiteY3"/>
              </a:cxn>
            </a:cxnLst>
            <a:rect l="l" t="t" r="r" b="b"/>
            <a:pathLst>
              <a:path w="1545021" h="1576552">
                <a:moveTo>
                  <a:pt x="0" y="1576552"/>
                </a:moveTo>
                <a:cubicBezTo>
                  <a:pt x="27589" y="1253359"/>
                  <a:pt x="55179" y="930166"/>
                  <a:pt x="189186" y="725214"/>
                </a:cubicBezTo>
                <a:cubicBezTo>
                  <a:pt x="323193" y="520262"/>
                  <a:pt x="578068" y="467711"/>
                  <a:pt x="804041" y="346842"/>
                </a:cubicBezTo>
                <a:cubicBezTo>
                  <a:pt x="1030014" y="225973"/>
                  <a:pt x="1287517" y="112986"/>
                  <a:pt x="1545021" y="0"/>
                </a:cubicBezTo>
              </a:path>
            </a:pathLst>
          </a:custGeom>
          <a:ln w="381000" cap="rnd">
            <a:solidFill>
              <a:srgbClr val="FF0000">
                <a:alpha val="64000"/>
              </a:srgbClr>
            </a:solidFill>
          </a:ln>
          <a:effectLst>
            <a:softEdge rad="63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4401207" y="2556641"/>
            <a:ext cx="1437289" cy="2188780"/>
          </a:xfrm>
          <a:custGeom>
            <a:avLst/>
            <a:gdLst>
              <a:gd name="connsiteX0" fmla="*/ 1290145 w 1437289"/>
              <a:gd name="connsiteY0" fmla="*/ 13138 h 2188780"/>
              <a:gd name="connsiteX1" fmla="*/ 754117 w 1437289"/>
              <a:gd name="connsiteY1" fmla="*/ 13138 h 2188780"/>
              <a:gd name="connsiteX2" fmla="*/ 296917 w 1437289"/>
              <a:gd name="connsiteY2" fmla="*/ 91966 h 2188780"/>
              <a:gd name="connsiteX3" fmla="*/ 13138 w 1437289"/>
              <a:gd name="connsiteY3" fmla="*/ 375745 h 2188780"/>
              <a:gd name="connsiteX4" fmla="*/ 375745 w 1437289"/>
              <a:gd name="connsiteY4" fmla="*/ 564931 h 2188780"/>
              <a:gd name="connsiteX5" fmla="*/ 643759 w 1437289"/>
              <a:gd name="connsiteY5" fmla="*/ 659525 h 2188780"/>
              <a:gd name="connsiteX6" fmla="*/ 990600 w 1437289"/>
              <a:gd name="connsiteY6" fmla="*/ 691056 h 2188780"/>
              <a:gd name="connsiteX7" fmla="*/ 1164021 w 1437289"/>
              <a:gd name="connsiteY7" fmla="*/ 612228 h 2188780"/>
              <a:gd name="connsiteX8" fmla="*/ 974834 w 1437289"/>
              <a:gd name="connsiteY8" fmla="*/ 959069 h 2188780"/>
              <a:gd name="connsiteX9" fmla="*/ 1179786 w 1437289"/>
              <a:gd name="connsiteY9" fmla="*/ 1195552 h 2188780"/>
              <a:gd name="connsiteX10" fmla="*/ 1179786 w 1437289"/>
              <a:gd name="connsiteY10" fmla="*/ 1479331 h 2188780"/>
              <a:gd name="connsiteX11" fmla="*/ 1400503 w 1437289"/>
              <a:gd name="connsiteY11" fmla="*/ 1810407 h 2188780"/>
              <a:gd name="connsiteX12" fmla="*/ 1400503 w 1437289"/>
              <a:gd name="connsiteY12" fmla="*/ 2188780 h 218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7289" h="2188780">
                <a:moveTo>
                  <a:pt x="1290145" y="13138"/>
                </a:moveTo>
                <a:cubicBezTo>
                  <a:pt x="1104900" y="6569"/>
                  <a:pt x="919655" y="0"/>
                  <a:pt x="754117" y="13138"/>
                </a:cubicBezTo>
                <a:cubicBezTo>
                  <a:pt x="588579" y="26276"/>
                  <a:pt x="420413" y="31532"/>
                  <a:pt x="296917" y="91966"/>
                </a:cubicBezTo>
                <a:cubicBezTo>
                  <a:pt x="173421" y="152400"/>
                  <a:pt x="0" y="296918"/>
                  <a:pt x="13138" y="375745"/>
                </a:cubicBezTo>
                <a:cubicBezTo>
                  <a:pt x="26276" y="454572"/>
                  <a:pt x="270642" y="517634"/>
                  <a:pt x="375745" y="564931"/>
                </a:cubicBezTo>
                <a:cubicBezTo>
                  <a:pt x="480849" y="612228"/>
                  <a:pt x="541283" y="638504"/>
                  <a:pt x="643759" y="659525"/>
                </a:cubicBezTo>
                <a:cubicBezTo>
                  <a:pt x="746235" y="680546"/>
                  <a:pt x="903890" y="698939"/>
                  <a:pt x="990600" y="691056"/>
                </a:cubicBezTo>
                <a:cubicBezTo>
                  <a:pt x="1077310" y="683173"/>
                  <a:pt x="1166649" y="567559"/>
                  <a:pt x="1164021" y="612228"/>
                </a:cubicBezTo>
                <a:cubicBezTo>
                  <a:pt x="1161393" y="656897"/>
                  <a:pt x="972207" y="861848"/>
                  <a:pt x="974834" y="959069"/>
                </a:cubicBezTo>
                <a:cubicBezTo>
                  <a:pt x="977461" y="1056290"/>
                  <a:pt x="1145627" y="1108842"/>
                  <a:pt x="1179786" y="1195552"/>
                </a:cubicBezTo>
                <a:cubicBezTo>
                  <a:pt x="1213945" y="1282262"/>
                  <a:pt x="1143000" y="1376855"/>
                  <a:pt x="1179786" y="1479331"/>
                </a:cubicBezTo>
                <a:cubicBezTo>
                  <a:pt x="1216572" y="1581807"/>
                  <a:pt x="1363717" y="1692165"/>
                  <a:pt x="1400503" y="1810407"/>
                </a:cubicBezTo>
                <a:cubicBezTo>
                  <a:pt x="1437289" y="1928649"/>
                  <a:pt x="1418896" y="2058714"/>
                  <a:pt x="1400503" y="2188780"/>
                </a:cubicBezTo>
              </a:path>
            </a:pathLst>
          </a:custGeom>
          <a:ln w="381000" cap="rnd">
            <a:solidFill>
              <a:srgbClr val="FF0000">
                <a:alpha val="64000"/>
              </a:srgbClr>
            </a:solidFill>
          </a:ln>
          <a:effectLst>
            <a:softEdge rad="63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5184228" y="5707117"/>
            <a:ext cx="270641" cy="740980"/>
          </a:xfrm>
          <a:custGeom>
            <a:avLst/>
            <a:gdLst>
              <a:gd name="connsiteX0" fmla="*/ 160282 w 270641"/>
              <a:gd name="connsiteY0" fmla="*/ 0 h 740980"/>
              <a:gd name="connsiteX1" fmla="*/ 18393 w 270641"/>
              <a:gd name="connsiteY1" fmla="*/ 236483 h 740980"/>
              <a:gd name="connsiteX2" fmla="*/ 49924 w 270641"/>
              <a:gd name="connsiteY2" fmla="*/ 567559 h 740980"/>
              <a:gd name="connsiteX3" fmla="*/ 270641 w 270641"/>
              <a:gd name="connsiteY3" fmla="*/ 740980 h 740980"/>
            </a:gdLst>
            <a:ahLst/>
            <a:cxnLst>
              <a:cxn ang="0">
                <a:pos x="connsiteX0" y="connsiteY0"/>
              </a:cxn>
              <a:cxn ang="0">
                <a:pos x="connsiteX1" y="connsiteY1"/>
              </a:cxn>
              <a:cxn ang="0">
                <a:pos x="connsiteX2" y="connsiteY2"/>
              </a:cxn>
              <a:cxn ang="0">
                <a:pos x="connsiteX3" y="connsiteY3"/>
              </a:cxn>
            </a:cxnLst>
            <a:rect l="l" t="t" r="r" b="b"/>
            <a:pathLst>
              <a:path w="270641" h="740980">
                <a:moveTo>
                  <a:pt x="160282" y="0"/>
                </a:moveTo>
                <a:cubicBezTo>
                  <a:pt x="98534" y="70945"/>
                  <a:pt x="36786" y="141890"/>
                  <a:pt x="18393" y="236483"/>
                </a:cubicBezTo>
                <a:cubicBezTo>
                  <a:pt x="0" y="331076"/>
                  <a:pt x="7883" y="483476"/>
                  <a:pt x="49924" y="567559"/>
                </a:cubicBezTo>
                <a:cubicBezTo>
                  <a:pt x="91965" y="651642"/>
                  <a:pt x="181303" y="696311"/>
                  <a:pt x="270641" y="740980"/>
                </a:cubicBezTo>
              </a:path>
            </a:pathLst>
          </a:custGeom>
          <a:ln w="381000" cap="rnd">
            <a:solidFill>
              <a:srgbClr val="FF0000">
                <a:alpha val="64000"/>
              </a:srgbClr>
            </a:solidFill>
          </a:ln>
          <a:effectLst>
            <a:softEdge rad="63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7409793" y="3783724"/>
            <a:ext cx="662152" cy="1119352"/>
          </a:xfrm>
          <a:custGeom>
            <a:avLst/>
            <a:gdLst>
              <a:gd name="connsiteX0" fmla="*/ 0 w 662152"/>
              <a:gd name="connsiteY0" fmla="*/ 1119352 h 1119352"/>
              <a:gd name="connsiteX1" fmla="*/ 362607 w 662152"/>
              <a:gd name="connsiteY1" fmla="*/ 961697 h 1119352"/>
              <a:gd name="connsiteX2" fmla="*/ 425669 w 662152"/>
              <a:gd name="connsiteY2" fmla="*/ 536028 h 1119352"/>
              <a:gd name="connsiteX3" fmla="*/ 662152 w 662152"/>
              <a:gd name="connsiteY3" fmla="*/ 0 h 1119352"/>
            </a:gdLst>
            <a:ahLst/>
            <a:cxnLst>
              <a:cxn ang="0">
                <a:pos x="connsiteX0" y="connsiteY0"/>
              </a:cxn>
              <a:cxn ang="0">
                <a:pos x="connsiteX1" y="connsiteY1"/>
              </a:cxn>
              <a:cxn ang="0">
                <a:pos x="connsiteX2" y="connsiteY2"/>
              </a:cxn>
              <a:cxn ang="0">
                <a:pos x="connsiteX3" y="connsiteY3"/>
              </a:cxn>
            </a:cxnLst>
            <a:rect l="l" t="t" r="r" b="b"/>
            <a:pathLst>
              <a:path w="662152" h="1119352">
                <a:moveTo>
                  <a:pt x="0" y="1119352"/>
                </a:moveTo>
                <a:cubicBezTo>
                  <a:pt x="145831" y="1089135"/>
                  <a:pt x="291662" y="1058918"/>
                  <a:pt x="362607" y="961697"/>
                </a:cubicBezTo>
                <a:cubicBezTo>
                  <a:pt x="433552" y="864476"/>
                  <a:pt x="375745" y="696311"/>
                  <a:pt x="425669" y="536028"/>
                </a:cubicBezTo>
                <a:cubicBezTo>
                  <a:pt x="475593" y="375745"/>
                  <a:pt x="568872" y="187872"/>
                  <a:pt x="662152" y="0"/>
                </a:cubicBezTo>
              </a:path>
            </a:pathLst>
          </a:custGeom>
          <a:ln w="381000" cap="rnd">
            <a:solidFill>
              <a:srgbClr val="FF0000">
                <a:alpha val="64000"/>
              </a:srgbClr>
            </a:solidFill>
          </a:ln>
          <a:effectLst>
            <a:softEdge rad="63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p:cNvSpPr txBox="1"/>
          <p:nvPr/>
        </p:nvSpPr>
        <p:spPr>
          <a:xfrm>
            <a:off x="228600" y="2797314"/>
            <a:ext cx="3429000" cy="707886"/>
          </a:xfrm>
          <a:prstGeom prst="rect">
            <a:avLst/>
          </a:prstGeom>
          <a:solidFill>
            <a:schemeClr val="bg1">
              <a:lumMod val="85000"/>
              <a:alpha val="66000"/>
            </a:schemeClr>
          </a:solidFill>
        </p:spPr>
        <p:txBody>
          <a:bodyPr wrap="square" rtlCol="0">
            <a:spAutoFit/>
          </a:bodyPr>
          <a:lstStyle/>
          <a:p>
            <a:r>
              <a:rPr lang="en-US" sz="4000" b="1" dirty="0" smtClean="0"/>
              <a:t>NEXT WEEK . . . </a:t>
            </a:r>
          </a:p>
        </p:txBody>
      </p:sp>
      <p:sp>
        <p:nvSpPr>
          <p:cNvPr id="42" name="TextBox 41"/>
          <p:cNvSpPr txBox="1"/>
          <p:nvPr/>
        </p:nvSpPr>
        <p:spPr>
          <a:xfrm>
            <a:off x="1447800" y="4876800"/>
            <a:ext cx="4648200" cy="707886"/>
          </a:xfrm>
          <a:prstGeom prst="rect">
            <a:avLst/>
          </a:prstGeom>
          <a:solidFill>
            <a:schemeClr val="bg1">
              <a:lumMod val="85000"/>
              <a:alpha val="66000"/>
            </a:schemeClr>
          </a:solidFill>
        </p:spPr>
        <p:txBody>
          <a:bodyPr wrap="square" rtlCol="0">
            <a:spAutoFit/>
          </a:bodyPr>
          <a:lstStyle/>
          <a:p>
            <a:r>
              <a:rPr lang="en-US" sz="4000" b="1" dirty="0" smtClean="0"/>
              <a:t>Canadian Maritimes</a:t>
            </a:r>
          </a:p>
        </p:txBody>
      </p:sp>
      <p:sp>
        <p:nvSpPr>
          <p:cNvPr id="43" name="Freeform 42"/>
          <p:cNvSpPr/>
          <p:nvPr/>
        </p:nvSpPr>
        <p:spPr>
          <a:xfrm rot="7695758">
            <a:off x="3780928" y="3086810"/>
            <a:ext cx="299940" cy="653674"/>
          </a:xfrm>
          <a:custGeom>
            <a:avLst/>
            <a:gdLst>
              <a:gd name="connsiteX0" fmla="*/ 160282 w 270641"/>
              <a:gd name="connsiteY0" fmla="*/ 0 h 740980"/>
              <a:gd name="connsiteX1" fmla="*/ 18393 w 270641"/>
              <a:gd name="connsiteY1" fmla="*/ 236483 h 740980"/>
              <a:gd name="connsiteX2" fmla="*/ 49924 w 270641"/>
              <a:gd name="connsiteY2" fmla="*/ 567559 h 740980"/>
              <a:gd name="connsiteX3" fmla="*/ 270641 w 270641"/>
              <a:gd name="connsiteY3" fmla="*/ 740980 h 740980"/>
            </a:gdLst>
            <a:ahLst/>
            <a:cxnLst>
              <a:cxn ang="0">
                <a:pos x="connsiteX0" y="connsiteY0"/>
              </a:cxn>
              <a:cxn ang="0">
                <a:pos x="connsiteX1" y="connsiteY1"/>
              </a:cxn>
              <a:cxn ang="0">
                <a:pos x="connsiteX2" y="connsiteY2"/>
              </a:cxn>
              <a:cxn ang="0">
                <a:pos x="connsiteX3" y="connsiteY3"/>
              </a:cxn>
            </a:cxnLst>
            <a:rect l="l" t="t" r="r" b="b"/>
            <a:pathLst>
              <a:path w="270641" h="740980">
                <a:moveTo>
                  <a:pt x="160282" y="0"/>
                </a:moveTo>
                <a:cubicBezTo>
                  <a:pt x="98534" y="70945"/>
                  <a:pt x="36786" y="141890"/>
                  <a:pt x="18393" y="236483"/>
                </a:cubicBezTo>
                <a:cubicBezTo>
                  <a:pt x="0" y="331076"/>
                  <a:pt x="7883" y="483476"/>
                  <a:pt x="49924" y="567559"/>
                </a:cubicBezTo>
                <a:cubicBezTo>
                  <a:pt x="91965" y="651642"/>
                  <a:pt x="181303" y="696311"/>
                  <a:pt x="270641" y="740980"/>
                </a:cubicBezTo>
              </a:path>
            </a:pathLst>
          </a:custGeom>
          <a:ln w="381000" cap="rnd">
            <a:solidFill>
              <a:srgbClr val="FF0000">
                <a:alpha val="64000"/>
              </a:srgbClr>
            </a:solidFill>
          </a:ln>
          <a:effectLst>
            <a:softEdge rad="63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318" name="Picture 6" descr="Image result for acadians in nova scotia"/>
          <p:cNvPicPr>
            <a:picLocks noChangeAspect="1" noChangeArrowheads="1"/>
          </p:cNvPicPr>
          <p:nvPr/>
        </p:nvPicPr>
        <p:blipFill>
          <a:blip r:embed="rId4"/>
          <a:srcRect/>
          <a:stretch>
            <a:fillRect/>
          </a:stretch>
        </p:blipFill>
        <p:spPr bwMode="auto">
          <a:xfrm>
            <a:off x="3711408" y="1371600"/>
            <a:ext cx="5280192" cy="2971800"/>
          </a:xfrm>
          <a:prstGeom prst="rect">
            <a:avLst/>
          </a:prstGeom>
          <a:noFill/>
          <a:ln w="50800">
            <a:solidFill>
              <a:schemeClr val="tx1"/>
            </a:solidFill>
          </a:ln>
        </p:spPr>
      </p:pic>
      <p:grpSp>
        <p:nvGrpSpPr>
          <p:cNvPr id="46" name="Group 45"/>
          <p:cNvGrpSpPr/>
          <p:nvPr/>
        </p:nvGrpSpPr>
        <p:grpSpPr>
          <a:xfrm>
            <a:off x="6324600" y="6019800"/>
            <a:ext cx="2338832" cy="838200"/>
            <a:chOff x="6324600" y="5867400"/>
            <a:chExt cx="2338832" cy="838200"/>
          </a:xfrm>
        </p:grpSpPr>
        <p:pic>
          <p:nvPicPr>
            <p:cNvPr id="45" name="Picture 3"/>
            <p:cNvPicPr>
              <a:picLocks noChangeAspect="1" noChangeArrowheads="1"/>
            </p:cNvPicPr>
            <p:nvPr/>
          </p:nvPicPr>
          <p:blipFill>
            <a:blip r:embed="rId3"/>
            <a:srcRect l="24880" t="94048" r="51111" b="1966"/>
            <a:stretch>
              <a:fillRect/>
            </a:stretch>
          </p:blipFill>
          <p:spPr bwMode="auto">
            <a:xfrm>
              <a:off x="6324600" y="5867400"/>
              <a:ext cx="2286000" cy="381000"/>
            </a:xfrm>
            <a:prstGeom prst="rect">
              <a:avLst/>
            </a:prstGeom>
            <a:noFill/>
            <a:ln w="9525">
              <a:noFill/>
              <a:miter lim="800000"/>
              <a:headEnd/>
              <a:tailEnd/>
            </a:ln>
            <a:effectLst/>
          </p:spPr>
        </p:pic>
        <p:pic>
          <p:nvPicPr>
            <p:cNvPr id="44" name="Picture 3"/>
            <p:cNvPicPr>
              <a:picLocks noChangeAspect="1" noChangeArrowheads="1"/>
            </p:cNvPicPr>
            <p:nvPr/>
          </p:nvPicPr>
          <p:blipFill>
            <a:blip r:embed="rId3"/>
            <a:srcRect l="49635" t="94048" r="26409" b="1169"/>
            <a:stretch>
              <a:fillRect/>
            </a:stretch>
          </p:blipFill>
          <p:spPr bwMode="auto">
            <a:xfrm>
              <a:off x="6382512" y="6248400"/>
              <a:ext cx="2280920" cy="457200"/>
            </a:xfrm>
            <a:prstGeom prst="rect">
              <a:avLst/>
            </a:prstGeom>
            <a:noFill/>
            <a:ln w="9525">
              <a:noFill/>
              <a:miter lim="800000"/>
              <a:headEnd/>
              <a:tailEnd/>
            </a:ln>
            <a:effectLst/>
          </p:spPr>
        </p:pic>
      </p:grpSp>
      <p:pic>
        <p:nvPicPr>
          <p:cNvPr id="1028" name="Picture 4" descr="C:\Users\Sandra\AppData\Local\Microsoft\Windows\INetCache\IE\BVRDKKS1\RedX.svg[1].png"/>
          <p:cNvPicPr>
            <a:picLocks noChangeAspect="1" noChangeArrowheads="1"/>
          </p:cNvPicPr>
          <p:nvPr/>
        </p:nvPicPr>
        <p:blipFill>
          <a:blip r:embed="rId5"/>
          <a:srcRect/>
          <a:stretch>
            <a:fillRect/>
          </a:stretch>
        </p:blipFill>
        <p:spPr bwMode="auto">
          <a:xfrm rot="384509">
            <a:off x="4869360" y="4643716"/>
            <a:ext cx="2743068" cy="165462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5"/>
                                        </p:tgtEl>
                                      </p:cBhvr>
                                    </p:animEffect>
                                    <p:set>
                                      <p:cBhvr>
                                        <p:cTn id="7" dur="1" fill="hold">
                                          <p:stCondLst>
                                            <p:cond delay="999"/>
                                          </p:stCondLst>
                                        </p:cTn>
                                        <p:tgtEl>
                                          <p:spTgt spid="35"/>
                                        </p:tgtEl>
                                        <p:attrNameLst>
                                          <p:attrName>style.visibility</p:attrName>
                                        </p:attrNameLst>
                                      </p:cBhvr>
                                      <p:to>
                                        <p:strVal val="hidden"/>
                                      </p:to>
                                    </p:set>
                                  </p:childTnLst>
                                </p:cTn>
                              </p:par>
                            </p:childTnLst>
                          </p:cTn>
                        </p:par>
                        <p:par>
                          <p:cTn id="8" fill="hold">
                            <p:stCondLst>
                              <p:cond delay="1000"/>
                            </p:stCondLst>
                            <p:childTnLst>
                              <p:par>
                                <p:cTn id="9" presetID="1" presetClass="exit" presetSubtype="0" fill="hold" nodeType="afterEffect">
                                  <p:stCondLst>
                                    <p:cond delay="0"/>
                                  </p:stCondLst>
                                  <p:childTnLst>
                                    <p:set>
                                      <p:cBhvr>
                                        <p:cTn id="10" dur="1" fill="hold">
                                          <p:stCondLst>
                                            <p:cond delay="0"/>
                                          </p:stCondLst>
                                        </p:cTn>
                                        <p:tgtEl>
                                          <p:spTgt spid="26"/>
                                        </p:tgtEl>
                                        <p:attrNameLst>
                                          <p:attrName>style.visibility</p:attrName>
                                        </p:attrNameLst>
                                      </p:cBhvr>
                                      <p:to>
                                        <p:strVal val="hidden"/>
                                      </p:to>
                                    </p:set>
                                  </p:childTnLst>
                                </p:cTn>
                              </p:par>
                              <p:par>
                                <p:cTn id="11" presetID="8" presetClass="emph" presetSubtype="0" fill="hold" nodeType="withEffect">
                                  <p:stCondLst>
                                    <p:cond delay="0"/>
                                  </p:stCondLst>
                                  <p:childTnLst>
                                    <p:animRot by="-240000">
                                      <p:cBhvr>
                                        <p:cTn id="12" dur="500" fill="hold"/>
                                        <p:tgtEl>
                                          <p:spTgt spid="27"/>
                                        </p:tgtEl>
                                        <p:attrNameLst>
                                          <p:attrName>r</p:attrName>
                                        </p:attrNameLst>
                                      </p:cBhvr>
                                    </p:animRot>
                                  </p:childTnLst>
                                </p:cTn>
                              </p:par>
                              <p:par>
                                <p:cTn id="13" presetID="10" presetClass="entr" presetSubtype="0" fill="hold" nodeType="withEffect">
                                  <p:stCondLst>
                                    <p:cond delay="500"/>
                                  </p:stCondLst>
                                  <p:childTnLst>
                                    <p:set>
                                      <p:cBhvr>
                                        <p:cTn id="14" dur="1" fill="hold">
                                          <p:stCondLst>
                                            <p:cond delay="0"/>
                                          </p:stCondLst>
                                        </p:cTn>
                                        <p:tgtEl>
                                          <p:spTgt spid="155651"/>
                                        </p:tgtEl>
                                        <p:attrNameLst>
                                          <p:attrName>style.visibility</p:attrName>
                                        </p:attrNameLst>
                                      </p:cBhvr>
                                      <p:to>
                                        <p:strVal val="visible"/>
                                      </p:to>
                                    </p:set>
                                    <p:animEffect transition="in" filter="fade">
                                      <p:cBhvr>
                                        <p:cTn id="15" dur="1000"/>
                                        <p:tgtEl>
                                          <p:spTgt spid="155651"/>
                                        </p:tgtEl>
                                      </p:cBhvr>
                                    </p:animEffect>
                                  </p:childTnLst>
                                </p:cTn>
                              </p:par>
                              <p:par>
                                <p:cTn id="16" presetID="10" presetClass="entr" presetSubtype="0" fill="hold" nodeType="withEffect">
                                  <p:stCondLst>
                                    <p:cond delay="50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1000"/>
                                        <p:tgtEl>
                                          <p:spTgt spid="46"/>
                                        </p:tgtEl>
                                      </p:cBhvr>
                                    </p:animEffect>
                                  </p:childTnLst>
                                </p:cTn>
                              </p:par>
                              <p:par>
                                <p:cTn id="19" presetID="10" presetClass="exit" presetSubtype="0" fill="hold" nodeType="withEffect">
                                  <p:stCondLst>
                                    <p:cond delay="500"/>
                                  </p:stCondLst>
                                  <p:childTnLst>
                                    <p:animEffect transition="out" filter="fade">
                                      <p:cBhvr>
                                        <p:cTn id="20" dur="1000"/>
                                        <p:tgtEl>
                                          <p:spTgt spid="27"/>
                                        </p:tgtEl>
                                      </p:cBhvr>
                                    </p:animEffect>
                                    <p:set>
                                      <p:cBhvr>
                                        <p:cTn id="21" dur="1" fill="hold">
                                          <p:stCondLst>
                                            <p:cond delay="999"/>
                                          </p:stCondLst>
                                        </p:cTn>
                                        <p:tgtEl>
                                          <p:spTgt spid="2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wipe(left)">
                                      <p:cBhvr>
                                        <p:cTn id="26" dur="1000"/>
                                        <p:tgtEl>
                                          <p:spTgt spid="10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1000"/>
                                        <p:tgtEl>
                                          <p:spTgt spid="1028"/>
                                        </p:tgtEl>
                                      </p:cBhvr>
                                    </p:animEffect>
                                    <p:set>
                                      <p:cBhvr>
                                        <p:cTn id="31" dur="1" fill="hold">
                                          <p:stCondLst>
                                            <p:cond delay="999"/>
                                          </p:stCondLst>
                                        </p:cTn>
                                        <p:tgtEl>
                                          <p:spTgt spid="1028"/>
                                        </p:tgtEl>
                                        <p:attrNameLst>
                                          <p:attrName>style.visibility</p:attrName>
                                        </p:attrNameLst>
                                      </p:cBhvr>
                                      <p:to>
                                        <p:strVal val="hidden"/>
                                      </p:to>
                                    </p:set>
                                  </p:childTnLst>
                                </p:cTn>
                              </p:par>
                            </p:childTnLst>
                          </p:cTn>
                        </p:par>
                        <p:par>
                          <p:cTn id="32" fill="hold">
                            <p:stCondLst>
                              <p:cond delay="1000"/>
                            </p:stCondLst>
                            <p:childTnLst>
                              <p:par>
                                <p:cTn id="33" presetID="16" presetClass="entr" presetSubtype="42"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barn(outHorizontal)">
                                      <p:cBhvr>
                                        <p:cTn id="35" dur="2000"/>
                                        <p:tgtEl>
                                          <p:spTgt spid="40"/>
                                        </p:tgtEl>
                                      </p:cBhvr>
                                    </p:animEffect>
                                  </p:childTnLst>
                                </p:cTn>
                              </p:par>
                              <p:par>
                                <p:cTn id="36" presetID="16" presetClass="entr" presetSubtype="42"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barn(outHorizontal)">
                                      <p:cBhvr>
                                        <p:cTn id="38" dur="2000"/>
                                        <p:tgtEl>
                                          <p:spTgt spid="39"/>
                                        </p:tgtEl>
                                      </p:cBhvr>
                                    </p:animEffect>
                                  </p:childTnLst>
                                </p:cTn>
                              </p:par>
                              <p:par>
                                <p:cTn id="39" presetID="16" presetClass="entr" presetSubtype="42"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outHorizontal)">
                                      <p:cBhvr>
                                        <p:cTn id="41" dur="2000"/>
                                        <p:tgtEl>
                                          <p:spTgt spid="38"/>
                                        </p:tgtEl>
                                      </p:cBhvr>
                                    </p:animEffect>
                                  </p:childTnLst>
                                </p:cTn>
                              </p:par>
                              <p:par>
                                <p:cTn id="42" presetID="16" presetClass="entr" presetSubtype="42"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barn(outHorizontal)">
                                      <p:cBhvr>
                                        <p:cTn id="44" dur="2000"/>
                                        <p:tgtEl>
                                          <p:spTgt spid="37"/>
                                        </p:tgtEl>
                                      </p:cBhvr>
                                    </p:animEffect>
                                  </p:childTnLst>
                                </p:cTn>
                              </p:par>
                              <p:par>
                                <p:cTn id="45" presetID="16" presetClass="entr" presetSubtype="42"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arn(outHorizontal)">
                                      <p:cBhvr>
                                        <p:cTn id="47" dur="20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 calcmode="lin" valueType="num">
                                      <p:cBhvr>
                                        <p:cTn id="52" dur="1000" fill="hold"/>
                                        <p:tgtEl>
                                          <p:spTgt spid="36"/>
                                        </p:tgtEl>
                                        <p:attrNameLst>
                                          <p:attrName>ppt_w</p:attrName>
                                        </p:attrNameLst>
                                      </p:cBhvr>
                                      <p:tavLst>
                                        <p:tav tm="0">
                                          <p:val>
                                            <p:fltVal val="0"/>
                                          </p:val>
                                        </p:tav>
                                        <p:tav tm="100000">
                                          <p:val>
                                            <p:strVal val="#ppt_w"/>
                                          </p:val>
                                        </p:tav>
                                      </p:tavLst>
                                    </p:anim>
                                    <p:anim calcmode="lin" valueType="num">
                                      <p:cBhvr>
                                        <p:cTn id="53" dur="1000" fill="hold"/>
                                        <p:tgtEl>
                                          <p:spTgt spid="36"/>
                                        </p:tgtEl>
                                        <p:attrNameLst>
                                          <p:attrName>ppt_h</p:attrName>
                                        </p:attrNameLst>
                                      </p:cBhvr>
                                      <p:tavLst>
                                        <p:tav tm="0">
                                          <p:val>
                                            <p:fltVal val="0"/>
                                          </p:val>
                                        </p:tav>
                                        <p:tav tm="100000">
                                          <p:val>
                                            <p:strVal val="#ppt_h"/>
                                          </p:val>
                                        </p:tav>
                                      </p:tavLst>
                                    </p:anim>
                                    <p:animEffect transition="in" filter="fade">
                                      <p:cBhvr>
                                        <p:cTn id="54" dur="1000"/>
                                        <p:tgtEl>
                                          <p:spTgt spid="3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1000"/>
                                        <p:tgtEl>
                                          <p:spTgt spid="36"/>
                                        </p:tgtEl>
                                      </p:cBhvr>
                                    </p:animEffect>
                                    <p:set>
                                      <p:cBhvr>
                                        <p:cTn id="59" dur="1" fill="hold">
                                          <p:stCondLst>
                                            <p:cond delay="999"/>
                                          </p:stCondLst>
                                        </p:cTn>
                                        <p:tgtEl>
                                          <p:spTgt spid="36"/>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46"/>
                                        </p:tgtEl>
                                      </p:cBhvr>
                                    </p:animEffect>
                                    <p:set>
                                      <p:cBhvr>
                                        <p:cTn id="62" dur="1" fill="hold">
                                          <p:stCondLst>
                                            <p:cond delay="999"/>
                                          </p:stCondLst>
                                        </p:cTn>
                                        <p:tgtEl>
                                          <p:spTgt spid="46"/>
                                        </p:tgtEl>
                                        <p:attrNameLst>
                                          <p:attrName>style.visibility</p:attrName>
                                        </p:attrNameLst>
                                      </p:cBhvr>
                                      <p:to>
                                        <p:strVal val="hidden"/>
                                      </p:to>
                                    </p:set>
                                  </p:childTnLst>
                                </p:cTn>
                              </p:par>
                            </p:childTnLst>
                          </p:cTn>
                        </p:par>
                        <p:par>
                          <p:cTn id="63" fill="hold">
                            <p:stCondLst>
                              <p:cond delay="1000"/>
                            </p:stCondLst>
                            <p:childTnLst>
                              <p:par>
                                <p:cTn id="64" presetID="22" presetClass="entr" presetSubtype="8" fill="hold" grpId="1" nodeType="after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wipe(left)">
                                      <p:cBhvr>
                                        <p:cTn id="66" dur="1000"/>
                                        <p:tgtEl>
                                          <p:spTgt spid="41"/>
                                        </p:tgtEl>
                                      </p:cBhvr>
                                    </p:animEffect>
                                  </p:childTnLst>
                                </p:cTn>
                              </p:par>
                              <p:par>
                                <p:cTn id="67" presetID="29" presetClass="entr" presetSubtype="0" fill="hold" nodeType="withEffect">
                                  <p:stCondLst>
                                    <p:cond delay="0"/>
                                  </p:stCondLst>
                                  <p:childTnLst>
                                    <p:set>
                                      <p:cBhvr>
                                        <p:cTn id="68" dur="1" fill="hold">
                                          <p:stCondLst>
                                            <p:cond delay="0"/>
                                          </p:stCondLst>
                                        </p:cTn>
                                        <p:tgtEl>
                                          <p:spTgt spid="13318"/>
                                        </p:tgtEl>
                                        <p:attrNameLst>
                                          <p:attrName>style.visibility</p:attrName>
                                        </p:attrNameLst>
                                      </p:cBhvr>
                                      <p:to>
                                        <p:strVal val="visible"/>
                                      </p:to>
                                    </p:set>
                                    <p:anim calcmode="lin" valueType="num">
                                      <p:cBhvr>
                                        <p:cTn id="69" dur="1000" fill="hold"/>
                                        <p:tgtEl>
                                          <p:spTgt spid="13318"/>
                                        </p:tgtEl>
                                        <p:attrNameLst>
                                          <p:attrName>ppt_x</p:attrName>
                                        </p:attrNameLst>
                                      </p:cBhvr>
                                      <p:tavLst>
                                        <p:tav tm="0">
                                          <p:val>
                                            <p:strVal val="#ppt_x-.2"/>
                                          </p:val>
                                        </p:tav>
                                        <p:tav tm="100000">
                                          <p:val>
                                            <p:strVal val="#ppt_x"/>
                                          </p:val>
                                        </p:tav>
                                      </p:tavLst>
                                    </p:anim>
                                    <p:anim calcmode="lin" valueType="num">
                                      <p:cBhvr>
                                        <p:cTn id="70" dur="1000" fill="hold"/>
                                        <p:tgtEl>
                                          <p:spTgt spid="13318"/>
                                        </p:tgtEl>
                                        <p:attrNameLst>
                                          <p:attrName>ppt_y</p:attrName>
                                        </p:attrNameLst>
                                      </p:cBhvr>
                                      <p:tavLst>
                                        <p:tav tm="0">
                                          <p:val>
                                            <p:strVal val="#ppt_y"/>
                                          </p:val>
                                        </p:tav>
                                        <p:tav tm="100000">
                                          <p:val>
                                            <p:strVal val="#ppt_y"/>
                                          </p:val>
                                        </p:tav>
                                      </p:tavLst>
                                    </p:anim>
                                    <p:animEffect transition="in" filter="wipe(right)" prLst="gradientSize: 0.1">
                                      <p:cBhvr>
                                        <p:cTn id="71" dur="1000"/>
                                        <p:tgtEl>
                                          <p:spTgt spid="13318"/>
                                        </p:tgtEl>
                                      </p:cBhvr>
                                    </p:animEffect>
                                  </p:childTnLst>
                                </p:cTn>
                              </p:par>
                            </p:childTnLst>
                          </p:cTn>
                        </p:par>
                        <p:par>
                          <p:cTn id="72" fill="hold">
                            <p:stCondLst>
                              <p:cond delay="2000"/>
                            </p:stCondLst>
                            <p:childTnLst>
                              <p:par>
                                <p:cTn id="73" presetID="22" presetClass="entr" presetSubtype="8" fill="hold" grpId="1" nodeType="after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wipe(left)">
                                      <p:cBhvr>
                                        <p:cTn id="75"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7" grpId="0" animBg="1"/>
      <p:bldP spid="38" grpId="0" animBg="1"/>
      <p:bldP spid="39" grpId="0" animBg="1"/>
      <p:bldP spid="40" grpId="0" animBg="1"/>
      <p:bldP spid="41" grpId="1" animBg="1"/>
      <p:bldP spid="42" grpId="1" animBg="1"/>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63500">
            <a:noFill/>
            <a:miter lim="800000"/>
            <a:headEnd/>
            <a:tailEnd/>
          </a:ln>
          <a:effectLst/>
        </p:spPr>
      </p:pic>
      <p:sp>
        <p:nvSpPr>
          <p:cNvPr id="24" name="Freeform 23"/>
          <p:cNvSpPr/>
          <p:nvPr/>
        </p:nvSpPr>
        <p:spPr>
          <a:xfrm rot="60000">
            <a:off x="1645920" y="4004109"/>
            <a:ext cx="664143" cy="1193533"/>
          </a:xfrm>
          <a:custGeom>
            <a:avLst/>
            <a:gdLst>
              <a:gd name="connsiteX0" fmla="*/ 0 w 664143"/>
              <a:gd name="connsiteY0" fmla="*/ 0 h 1193533"/>
              <a:gd name="connsiteX1" fmla="*/ 298383 w 664143"/>
              <a:gd name="connsiteY1" fmla="*/ 317634 h 1193533"/>
              <a:gd name="connsiteX2" fmla="*/ 500514 w 664143"/>
              <a:gd name="connsiteY2" fmla="*/ 635268 h 1193533"/>
              <a:gd name="connsiteX3" fmla="*/ 664143 w 664143"/>
              <a:gd name="connsiteY3" fmla="*/ 1193533 h 1193533"/>
            </a:gdLst>
            <a:ahLst/>
            <a:cxnLst>
              <a:cxn ang="0">
                <a:pos x="connsiteX0" y="connsiteY0"/>
              </a:cxn>
              <a:cxn ang="0">
                <a:pos x="connsiteX1" y="connsiteY1"/>
              </a:cxn>
              <a:cxn ang="0">
                <a:pos x="connsiteX2" y="connsiteY2"/>
              </a:cxn>
              <a:cxn ang="0">
                <a:pos x="connsiteX3" y="connsiteY3"/>
              </a:cxn>
            </a:cxnLst>
            <a:rect l="l" t="t" r="r" b="b"/>
            <a:pathLst>
              <a:path w="664143" h="1193533">
                <a:moveTo>
                  <a:pt x="0" y="0"/>
                </a:moveTo>
                <a:cubicBezTo>
                  <a:pt x="107482" y="105878"/>
                  <a:pt x="214964" y="211756"/>
                  <a:pt x="298383" y="317634"/>
                </a:cubicBezTo>
                <a:cubicBezTo>
                  <a:pt x="381802" y="423512"/>
                  <a:pt x="439554" y="489285"/>
                  <a:pt x="500514" y="635268"/>
                </a:cubicBezTo>
                <a:cubicBezTo>
                  <a:pt x="561474" y="781251"/>
                  <a:pt x="664143" y="1193533"/>
                  <a:pt x="664143" y="1193533"/>
                </a:cubicBezTo>
              </a:path>
            </a:pathLst>
          </a:custGeom>
          <a:ln w="381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3" name="TextBox 12"/>
          <p:cNvSpPr txBox="1"/>
          <p:nvPr/>
        </p:nvSpPr>
        <p:spPr>
          <a:xfrm>
            <a:off x="0" y="0"/>
            <a:ext cx="9144000" cy="769441"/>
          </a:xfrm>
          <a:prstGeom prst="rect">
            <a:avLst/>
          </a:prstGeom>
        </p:spPr>
        <p:txBody>
          <a:bodyPr wrap="square" rtlCol="0">
            <a:spAutoFit/>
          </a:bodyPr>
          <a:lstStyle/>
          <a:p>
            <a:r>
              <a:rPr lang="en-US" sz="4400" b="1" dirty="0" smtClean="0">
                <a:solidFill>
                  <a:srgbClr val="002060"/>
                </a:solidFill>
              </a:rPr>
              <a:t>	The </a:t>
            </a:r>
            <a:r>
              <a:rPr lang="en-US" sz="4400" b="1" dirty="0" err="1" smtClean="0">
                <a:solidFill>
                  <a:srgbClr val="002060"/>
                </a:solidFill>
              </a:rPr>
              <a:t>Acadien</a:t>
            </a:r>
            <a:r>
              <a:rPr lang="en-US" sz="4400" b="1" dirty="0" smtClean="0">
                <a:solidFill>
                  <a:srgbClr val="002060"/>
                </a:solidFill>
              </a:rPr>
              <a:t> Diaspora</a:t>
            </a:r>
          </a:p>
        </p:txBody>
      </p:sp>
      <p:sp useBgFill="1">
        <p:nvSpPr>
          <p:cNvPr id="54" name="TextBox 53"/>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1778</a:t>
            </a:r>
          </a:p>
        </p:txBody>
      </p:sp>
      <p:sp useBgFill="1">
        <p:nvSpPr>
          <p:cNvPr id="56" name="TextBox 55"/>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1779</a:t>
            </a:r>
          </a:p>
        </p:txBody>
      </p:sp>
      <p:sp useBgFill="1">
        <p:nvSpPr>
          <p:cNvPr id="57" name="TextBox 56"/>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1780</a:t>
            </a:r>
          </a:p>
        </p:txBody>
      </p:sp>
      <p:sp useBgFill="1">
        <p:nvSpPr>
          <p:cNvPr id="58" name="TextBox 57"/>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1781</a:t>
            </a:r>
          </a:p>
        </p:txBody>
      </p:sp>
      <p:sp useBgFill="1">
        <p:nvSpPr>
          <p:cNvPr id="59" name="TextBox 58"/>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1782</a:t>
            </a:r>
          </a:p>
        </p:txBody>
      </p:sp>
      <p:sp useBgFill="1">
        <p:nvSpPr>
          <p:cNvPr id="60" name="TextBox 59"/>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1783</a:t>
            </a:r>
          </a:p>
        </p:txBody>
      </p:sp>
      <p:sp useBgFill="1">
        <p:nvSpPr>
          <p:cNvPr id="63" name="TextBox 62"/>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1784</a:t>
            </a:r>
          </a:p>
        </p:txBody>
      </p:sp>
      <p:sp useBgFill="1">
        <p:nvSpPr>
          <p:cNvPr id="64" name="TextBox 63"/>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1785</a:t>
            </a:r>
          </a:p>
        </p:txBody>
      </p:sp>
      <p:sp>
        <p:nvSpPr>
          <p:cNvPr id="4" name="Freeform 3"/>
          <p:cNvSpPr/>
          <p:nvPr/>
        </p:nvSpPr>
        <p:spPr>
          <a:xfrm rot="159533">
            <a:off x="3276600" y="1014301"/>
            <a:ext cx="4343400" cy="1567992"/>
          </a:xfrm>
          <a:custGeom>
            <a:avLst/>
            <a:gdLst>
              <a:gd name="connsiteX0" fmla="*/ 0 w 4292338"/>
              <a:gd name="connsiteY0" fmla="*/ 1567992 h 1567992"/>
              <a:gd name="connsiteX1" fmla="*/ 999241 w 4292338"/>
              <a:gd name="connsiteY1" fmla="*/ 1049517 h 1567992"/>
              <a:gd name="connsiteX2" fmla="*/ 2318994 w 4292338"/>
              <a:gd name="connsiteY2" fmla="*/ 210532 h 1567992"/>
              <a:gd name="connsiteX3" fmla="*/ 3440784 w 4292338"/>
              <a:gd name="connsiteY3" fmla="*/ 12569 h 1567992"/>
              <a:gd name="connsiteX4" fmla="*/ 4157221 w 4292338"/>
              <a:gd name="connsiteY4" fmla="*/ 285946 h 1567992"/>
              <a:gd name="connsiteX5" fmla="*/ 4251489 w 4292338"/>
              <a:gd name="connsiteY5" fmla="*/ 361361 h 156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2338" h="1567992">
                <a:moveTo>
                  <a:pt x="0" y="1567992"/>
                </a:moveTo>
                <a:cubicBezTo>
                  <a:pt x="306371" y="1421876"/>
                  <a:pt x="612742" y="1275760"/>
                  <a:pt x="999241" y="1049517"/>
                </a:cubicBezTo>
                <a:cubicBezTo>
                  <a:pt x="1385740" y="823274"/>
                  <a:pt x="1912070" y="383357"/>
                  <a:pt x="2318994" y="210532"/>
                </a:cubicBezTo>
                <a:cubicBezTo>
                  <a:pt x="2725918" y="37707"/>
                  <a:pt x="3134413" y="0"/>
                  <a:pt x="3440784" y="12569"/>
                </a:cubicBezTo>
                <a:cubicBezTo>
                  <a:pt x="3747155" y="25138"/>
                  <a:pt x="4022104" y="227814"/>
                  <a:pt x="4157221" y="285946"/>
                </a:cubicBezTo>
                <a:cubicBezTo>
                  <a:pt x="4292338" y="344078"/>
                  <a:pt x="4271913" y="352719"/>
                  <a:pt x="4251489" y="361361"/>
                </a:cubicBezTo>
              </a:path>
            </a:pathLst>
          </a:custGeom>
          <a:ln w="3175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rot="348801">
            <a:off x="3142131" y="1214271"/>
            <a:ext cx="4641019" cy="1710657"/>
          </a:xfrm>
          <a:custGeom>
            <a:avLst/>
            <a:gdLst>
              <a:gd name="connsiteX0" fmla="*/ 0 w 4292338"/>
              <a:gd name="connsiteY0" fmla="*/ 1567992 h 1567992"/>
              <a:gd name="connsiteX1" fmla="*/ 999241 w 4292338"/>
              <a:gd name="connsiteY1" fmla="*/ 1049517 h 1567992"/>
              <a:gd name="connsiteX2" fmla="*/ 2318994 w 4292338"/>
              <a:gd name="connsiteY2" fmla="*/ 210532 h 1567992"/>
              <a:gd name="connsiteX3" fmla="*/ 3440784 w 4292338"/>
              <a:gd name="connsiteY3" fmla="*/ 12569 h 1567992"/>
              <a:gd name="connsiteX4" fmla="*/ 4157221 w 4292338"/>
              <a:gd name="connsiteY4" fmla="*/ 285946 h 1567992"/>
              <a:gd name="connsiteX5" fmla="*/ 4251489 w 4292338"/>
              <a:gd name="connsiteY5" fmla="*/ 361361 h 1567992"/>
              <a:gd name="connsiteX0" fmla="*/ 0 w 4157221"/>
              <a:gd name="connsiteY0" fmla="*/ 1567992 h 1567992"/>
              <a:gd name="connsiteX1" fmla="*/ 999241 w 4157221"/>
              <a:gd name="connsiteY1" fmla="*/ 1049517 h 1567992"/>
              <a:gd name="connsiteX2" fmla="*/ 2318994 w 4157221"/>
              <a:gd name="connsiteY2" fmla="*/ 210532 h 1567992"/>
              <a:gd name="connsiteX3" fmla="*/ 3440784 w 4157221"/>
              <a:gd name="connsiteY3" fmla="*/ 12569 h 1567992"/>
              <a:gd name="connsiteX4" fmla="*/ 4157221 w 4157221"/>
              <a:gd name="connsiteY4" fmla="*/ 285946 h 1567992"/>
              <a:gd name="connsiteX0" fmla="*/ 0 w 4244038"/>
              <a:gd name="connsiteY0" fmla="*/ 1593661 h 1593661"/>
              <a:gd name="connsiteX1" fmla="*/ 999241 w 4244038"/>
              <a:gd name="connsiteY1" fmla="*/ 1075186 h 1593661"/>
              <a:gd name="connsiteX2" fmla="*/ 2318994 w 4244038"/>
              <a:gd name="connsiteY2" fmla="*/ 236201 h 1593661"/>
              <a:gd name="connsiteX3" fmla="*/ 3440784 w 4244038"/>
              <a:gd name="connsiteY3" fmla="*/ 38238 h 1593661"/>
              <a:gd name="connsiteX4" fmla="*/ 4244038 w 4244038"/>
              <a:gd name="connsiteY4" fmla="*/ 465626 h 1593661"/>
              <a:gd name="connsiteX0" fmla="*/ 0 w 4244038"/>
              <a:gd name="connsiteY0" fmla="*/ 1593660 h 1593660"/>
              <a:gd name="connsiteX1" fmla="*/ 1010275 w 4244038"/>
              <a:gd name="connsiteY1" fmla="*/ 1161823 h 1593660"/>
              <a:gd name="connsiteX2" fmla="*/ 2318994 w 4244038"/>
              <a:gd name="connsiteY2" fmla="*/ 236200 h 1593660"/>
              <a:gd name="connsiteX3" fmla="*/ 3440784 w 4244038"/>
              <a:gd name="connsiteY3" fmla="*/ 38237 h 1593660"/>
              <a:gd name="connsiteX4" fmla="*/ 4244038 w 4244038"/>
              <a:gd name="connsiteY4" fmla="*/ 465625 h 1593660"/>
              <a:gd name="connsiteX0" fmla="*/ 129179 w 4373217"/>
              <a:gd name="connsiteY0" fmla="*/ 1593660 h 1908068"/>
              <a:gd name="connsiteX1" fmla="*/ 168379 w 4373217"/>
              <a:gd name="connsiteY1" fmla="*/ 1836095 h 1908068"/>
              <a:gd name="connsiteX2" fmla="*/ 1139454 w 4373217"/>
              <a:gd name="connsiteY2" fmla="*/ 1161823 h 1908068"/>
              <a:gd name="connsiteX3" fmla="*/ 2448173 w 4373217"/>
              <a:gd name="connsiteY3" fmla="*/ 236200 h 1908068"/>
              <a:gd name="connsiteX4" fmla="*/ 3569963 w 4373217"/>
              <a:gd name="connsiteY4" fmla="*/ 38237 h 1908068"/>
              <a:gd name="connsiteX5" fmla="*/ 4373217 w 4373217"/>
              <a:gd name="connsiteY5" fmla="*/ 465625 h 1908068"/>
              <a:gd name="connsiteX0" fmla="*/ 0 w 4204838"/>
              <a:gd name="connsiteY0" fmla="*/ 1836095 h 1836095"/>
              <a:gd name="connsiteX1" fmla="*/ 971075 w 4204838"/>
              <a:gd name="connsiteY1" fmla="*/ 1161823 h 1836095"/>
              <a:gd name="connsiteX2" fmla="*/ 2279794 w 4204838"/>
              <a:gd name="connsiteY2" fmla="*/ 236200 h 1836095"/>
              <a:gd name="connsiteX3" fmla="*/ 3401584 w 4204838"/>
              <a:gd name="connsiteY3" fmla="*/ 38237 h 1836095"/>
              <a:gd name="connsiteX4" fmla="*/ 4204838 w 4204838"/>
              <a:gd name="connsiteY4" fmla="*/ 465625 h 1836095"/>
              <a:gd name="connsiteX0" fmla="*/ 0 w 4260614"/>
              <a:gd name="connsiteY0" fmla="*/ 1822523 h 1822523"/>
              <a:gd name="connsiteX1" fmla="*/ 971075 w 4260614"/>
              <a:gd name="connsiteY1" fmla="*/ 1148251 h 1822523"/>
              <a:gd name="connsiteX2" fmla="*/ 2279794 w 4260614"/>
              <a:gd name="connsiteY2" fmla="*/ 222628 h 1822523"/>
              <a:gd name="connsiteX3" fmla="*/ 3401584 w 4260614"/>
              <a:gd name="connsiteY3" fmla="*/ 24665 h 1822523"/>
              <a:gd name="connsiteX4" fmla="*/ 4260614 w 4260614"/>
              <a:gd name="connsiteY4" fmla="*/ 370616 h 1822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614" h="1822523">
                <a:moveTo>
                  <a:pt x="0" y="1822523"/>
                </a:moveTo>
                <a:cubicBezTo>
                  <a:pt x="168379" y="1750550"/>
                  <a:pt x="591109" y="1414900"/>
                  <a:pt x="971075" y="1148251"/>
                </a:cubicBezTo>
                <a:cubicBezTo>
                  <a:pt x="1351041" y="881602"/>
                  <a:pt x="1874709" y="409892"/>
                  <a:pt x="2279794" y="222628"/>
                </a:cubicBezTo>
                <a:cubicBezTo>
                  <a:pt x="2684879" y="35364"/>
                  <a:pt x="3071447" y="0"/>
                  <a:pt x="3401584" y="24665"/>
                </a:cubicBezTo>
                <a:cubicBezTo>
                  <a:pt x="3731721" y="49330"/>
                  <a:pt x="4125497" y="312484"/>
                  <a:pt x="4260614" y="370616"/>
                </a:cubicBezTo>
              </a:path>
            </a:pathLst>
          </a:custGeom>
          <a:ln w="149225">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2209801" y="2762839"/>
            <a:ext cx="740790" cy="402734"/>
          </a:xfrm>
          <a:custGeom>
            <a:avLst/>
            <a:gdLst>
              <a:gd name="connsiteX0" fmla="*/ 565609 w 565609"/>
              <a:gd name="connsiteY0" fmla="*/ 0 h 452487"/>
              <a:gd name="connsiteX1" fmla="*/ 348792 w 565609"/>
              <a:gd name="connsiteY1" fmla="*/ 301658 h 452487"/>
              <a:gd name="connsiteX2" fmla="*/ 0 w 565609"/>
              <a:gd name="connsiteY2" fmla="*/ 452487 h 452487"/>
              <a:gd name="connsiteX0" fmla="*/ 565609 w 565609"/>
              <a:gd name="connsiteY0" fmla="*/ 0 h 354702"/>
              <a:gd name="connsiteX1" fmla="*/ 348792 w 565609"/>
              <a:gd name="connsiteY1" fmla="*/ 301658 h 354702"/>
              <a:gd name="connsiteX2" fmla="*/ 0 w 565609"/>
              <a:gd name="connsiteY2" fmla="*/ 318263 h 354702"/>
            </a:gdLst>
            <a:ahLst/>
            <a:cxnLst>
              <a:cxn ang="0">
                <a:pos x="connsiteX0" y="connsiteY0"/>
              </a:cxn>
              <a:cxn ang="0">
                <a:pos x="connsiteX1" y="connsiteY1"/>
              </a:cxn>
              <a:cxn ang="0">
                <a:pos x="connsiteX2" y="connsiteY2"/>
              </a:cxn>
            </a:cxnLst>
            <a:rect l="l" t="t" r="r" b="b"/>
            <a:pathLst>
              <a:path w="565609" h="354702">
                <a:moveTo>
                  <a:pt x="565609" y="0"/>
                </a:moveTo>
                <a:cubicBezTo>
                  <a:pt x="504334" y="113122"/>
                  <a:pt x="443060" y="248614"/>
                  <a:pt x="348792" y="301658"/>
                </a:cubicBezTo>
                <a:cubicBezTo>
                  <a:pt x="254524" y="354702"/>
                  <a:pt x="127262" y="280555"/>
                  <a:pt x="0" y="318263"/>
                </a:cubicBezTo>
              </a:path>
            </a:pathLst>
          </a:custGeom>
          <a:ln w="152400">
            <a:solidFill>
              <a:srgbClr val="FF0000"/>
            </a:solidFill>
            <a:tailEnd type="triangle" w="sm" len="sm"/>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233394" y="1478437"/>
            <a:ext cx="4462806" cy="1198775"/>
          </a:xfrm>
          <a:custGeom>
            <a:avLst/>
            <a:gdLst>
              <a:gd name="connsiteX0" fmla="*/ 0 w 4421171"/>
              <a:gd name="connsiteY0" fmla="*/ 1198775 h 1198775"/>
              <a:gd name="connsiteX1" fmla="*/ 1932495 w 4421171"/>
              <a:gd name="connsiteY1" fmla="*/ 303229 h 1198775"/>
              <a:gd name="connsiteX2" fmla="*/ 3035431 w 4421171"/>
              <a:gd name="connsiteY2" fmla="*/ 20425 h 1198775"/>
              <a:gd name="connsiteX3" fmla="*/ 3883843 w 4421171"/>
              <a:gd name="connsiteY3" fmla="*/ 180681 h 1198775"/>
              <a:gd name="connsiteX4" fmla="*/ 4421171 w 4421171"/>
              <a:gd name="connsiteY4" fmla="*/ 491765 h 119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1171" h="1198775">
                <a:moveTo>
                  <a:pt x="0" y="1198775"/>
                </a:moveTo>
                <a:cubicBezTo>
                  <a:pt x="713295" y="849198"/>
                  <a:pt x="1426590" y="499621"/>
                  <a:pt x="1932495" y="303229"/>
                </a:cubicBezTo>
                <a:cubicBezTo>
                  <a:pt x="2438400" y="106837"/>
                  <a:pt x="2710206" y="40850"/>
                  <a:pt x="3035431" y="20425"/>
                </a:cubicBezTo>
                <a:cubicBezTo>
                  <a:pt x="3360656" y="0"/>
                  <a:pt x="3652886" y="102124"/>
                  <a:pt x="3883843" y="180681"/>
                </a:cubicBezTo>
                <a:cubicBezTo>
                  <a:pt x="4114800" y="259238"/>
                  <a:pt x="4330045" y="443060"/>
                  <a:pt x="4421171" y="491765"/>
                </a:cubicBezTo>
              </a:path>
            </a:pathLst>
          </a:custGeom>
          <a:ln w="1016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374796" y="1640264"/>
            <a:ext cx="4392891" cy="933254"/>
          </a:xfrm>
          <a:custGeom>
            <a:avLst/>
            <a:gdLst>
              <a:gd name="connsiteX0" fmla="*/ 0 w 4392891"/>
              <a:gd name="connsiteY0" fmla="*/ 933254 h 933254"/>
              <a:gd name="connsiteX1" fmla="*/ 1329179 w 4392891"/>
              <a:gd name="connsiteY1" fmla="*/ 424206 h 933254"/>
              <a:gd name="connsiteX2" fmla="*/ 2384981 w 4392891"/>
              <a:gd name="connsiteY2" fmla="*/ 113122 h 933254"/>
              <a:gd name="connsiteX3" fmla="*/ 3026004 w 4392891"/>
              <a:gd name="connsiteY3" fmla="*/ 28280 h 933254"/>
              <a:gd name="connsiteX4" fmla="*/ 3827282 w 4392891"/>
              <a:gd name="connsiteY4" fmla="*/ 282804 h 933254"/>
              <a:gd name="connsiteX5" fmla="*/ 4392891 w 4392891"/>
              <a:gd name="connsiteY5" fmla="*/ 565608 h 93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2891" h="933254">
                <a:moveTo>
                  <a:pt x="0" y="933254"/>
                </a:moveTo>
                <a:cubicBezTo>
                  <a:pt x="465841" y="747074"/>
                  <a:pt x="931682" y="560895"/>
                  <a:pt x="1329179" y="424206"/>
                </a:cubicBezTo>
                <a:cubicBezTo>
                  <a:pt x="1726676" y="287517"/>
                  <a:pt x="2102177" y="179110"/>
                  <a:pt x="2384981" y="113122"/>
                </a:cubicBezTo>
                <a:cubicBezTo>
                  <a:pt x="2667785" y="47134"/>
                  <a:pt x="2785621" y="0"/>
                  <a:pt x="3026004" y="28280"/>
                </a:cubicBezTo>
                <a:cubicBezTo>
                  <a:pt x="3266387" y="56560"/>
                  <a:pt x="3599467" y="193249"/>
                  <a:pt x="3827282" y="282804"/>
                </a:cubicBezTo>
                <a:cubicBezTo>
                  <a:pt x="4055097" y="372359"/>
                  <a:pt x="4223994" y="468983"/>
                  <a:pt x="4392891" y="565608"/>
                </a:cubicBezTo>
              </a:path>
            </a:pathLst>
          </a:custGeom>
          <a:ln w="1016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3176832" y="1827229"/>
            <a:ext cx="4595567" cy="821703"/>
          </a:xfrm>
          <a:custGeom>
            <a:avLst/>
            <a:gdLst>
              <a:gd name="connsiteX0" fmla="*/ 0 w 4572000"/>
              <a:gd name="connsiteY0" fmla="*/ 821703 h 821703"/>
              <a:gd name="connsiteX1" fmla="*/ 1894788 w 4572000"/>
              <a:gd name="connsiteY1" fmla="*/ 199534 h 821703"/>
              <a:gd name="connsiteX2" fmla="*/ 3318235 w 4572000"/>
              <a:gd name="connsiteY2" fmla="*/ 29851 h 821703"/>
              <a:gd name="connsiteX3" fmla="*/ 4572000 w 4572000"/>
              <a:gd name="connsiteY3" fmla="*/ 378643 h 821703"/>
            </a:gdLst>
            <a:ahLst/>
            <a:cxnLst>
              <a:cxn ang="0">
                <a:pos x="connsiteX0" y="connsiteY0"/>
              </a:cxn>
              <a:cxn ang="0">
                <a:pos x="connsiteX1" y="connsiteY1"/>
              </a:cxn>
              <a:cxn ang="0">
                <a:pos x="connsiteX2" y="connsiteY2"/>
              </a:cxn>
              <a:cxn ang="0">
                <a:pos x="connsiteX3" y="connsiteY3"/>
              </a:cxn>
            </a:cxnLst>
            <a:rect l="l" t="t" r="r" b="b"/>
            <a:pathLst>
              <a:path w="4572000" h="821703">
                <a:moveTo>
                  <a:pt x="0" y="821703"/>
                </a:moveTo>
                <a:cubicBezTo>
                  <a:pt x="670874" y="576606"/>
                  <a:pt x="1341749" y="331509"/>
                  <a:pt x="1894788" y="199534"/>
                </a:cubicBezTo>
                <a:cubicBezTo>
                  <a:pt x="2447827" y="67559"/>
                  <a:pt x="2872033" y="0"/>
                  <a:pt x="3318235" y="29851"/>
                </a:cubicBezTo>
                <a:cubicBezTo>
                  <a:pt x="3764437" y="59702"/>
                  <a:pt x="4168218" y="219172"/>
                  <a:pt x="4572000" y="378643"/>
                </a:cubicBezTo>
              </a:path>
            </a:pathLst>
          </a:custGeom>
          <a:ln w="1270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3773978" y="2377440"/>
            <a:ext cx="4172989" cy="4172989"/>
          </a:xfrm>
          <a:custGeom>
            <a:avLst/>
            <a:gdLst>
              <a:gd name="connsiteX0" fmla="*/ 4172989 w 4172989"/>
              <a:gd name="connsiteY0" fmla="*/ 0 h 4172989"/>
              <a:gd name="connsiteX1" fmla="*/ 2443942 w 4172989"/>
              <a:gd name="connsiteY1" fmla="*/ 1213658 h 4172989"/>
              <a:gd name="connsiteX2" fmla="*/ 1180407 w 4172989"/>
              <a:gd name="connsiteY2" fmla="*/ 2244436 h 4172989"/>
              <a:gd name="connsiteX3" fmla="*/ 465513 w 4172989"/>
              <a:gd name="connsiteY3" fmla="*/ 3108960 h 4172989"/>
              <a:gd name="connsiteX4" fmla="*/ 0 w 4172989"/>
              <a:gd name="connsiteY4" fmla="*/ 4172989 h 4172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2989" h="4172989">
                <a:moveTo>
                  <a:pt x="4172989" y="0"/>
                </a:moveTo>
                <a:cubicBezTo>
                  <a:pt x="3557847" y="419792"/>
                  <a:pt x="2942706" y="839585"/>
                  <a:pt x="2443942" y="1213658"/>
                </a:cubicBezTo>
                <a:cubicBezTo>
                  <a:pt x="1945178" y="1587731"/>
                  <a:pt x="1510145" y="1928552"/>
                  <a:pt x="1180407" y="2244436"/>
                </a:cubicBezTo>
                <a:cubicBezTo>
                  <a:pt x="850669" y="2560320"/>
                  <a:pt x="662247" y="2787535"/>
                  <a:pt x="465513" y="3108960"/>
                </a:cubicBezTo>
                <a:cubicBezTo>
                  <a:pt x="268779" y="3430385"/>
                  <a:pt x="74814" y="3987338"/>
                  <a:pt x="0" y="4172989"/>
                </a:cubicBezTo>
              </a:path>
            </a:pathLst>
          </a:custGeom>
          <a:ln w="50800">
            <a:solidFill>
              <a:schemeClr val="tx1"/>
            </a:solidFill>
            <a:tailEnd type="triangle" w="lg" len="lg"/>
          </a:ln>
          <a:effectLst>
            <a:outerShdw dist="50800" dir="30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040520" y="1981200"/>
            <a:ext cx="617080" cy="616145"/>
          </a:xfrm>
          <a:custGeom>
            <a:avLst/>
            <a:gdLst>
              <a:gd name="connsiteX0" fmla="*/ 0 w 633909"/>
              <a:gd name="connsiteY0" fmla="*/ 302930 h 302930"/>
              <a:gd name="connsiteX1" fmla="*/ 258052 w 633909"/>
              <a:gd name="connsiteY1" fmla="*/ 224392 h 302930"/>
              <a:gd name="connsiteX2" fmla="*/ 482444 w 633909"/>
              <a:gd name="connsiteY2" fmla="*/ 112196 h 302930"/>
              <a:gd name="connsiteX3" fmla="*/ 633909 w 633909"/>
              <a:gd name="connsiteY3" fmla="*/ 0 h 302930"/>
            </a:gdLst>
            <a:ahLst/>
            <a:cxnLst>
              <a:cxn ang="0">
                <a:pos x="connsiteX0" y="connsiteY0"/>
              </a:cxn>
              <a:cxn ang="0">
                <a:pos x="connsiteX1" y="connsiteY1"/>
              </a:cxn>
              <a:cxn ang="0">
                <a:pos x="connsiteX2" y="connsiteY2"/>
              </a:cxn>
              <a:cxn ang="0">
                <a:pos x="connsiteX3" y="connsiteY3"/>
              </a:cxn>
            </a:cxnLst>
            <a:rect l="l" t="t" r="r" b="b"/>
            <a:pathLst>
              <a:path w="633909" h="302930">
                <a:moveTo>
                  <a:pt x="0" y="302930"/>
                </a:moveTo>
                <a:cubicBezTo>
                  <a:pt x="88822" y="279555"/>
                  <a:pt x="177645" y="256181"/>
                  <a:pt x="258052" y="224392"/>
                </a:cubicBezTo>
                <a:cubicBezTo>
                  <a:pt x="338459" y="192603"/>
                  <a:pt x="419801" y="149595"/>
                  <a:pt x="482444" y="112196"/>
                </a:cubicBezTo>
                <a:cubicBezTo>
                  <a:pt x="545087" y="74797"/>
                  <a:pt x="609600" y="17764"/>
                  <a:pt x="633909" y="0"/>
                </a:cubicBezTo>
              </a:path>
            </a:pathLst>
          </a:custGeom>
          <a:ln w="50800">
            <a:solidFill>
              <a:srgbClr val="FF0000"/>
            </a:solidFill>
            <a:tailEnd type="triangle" w="med" len="med"/>
          </a:ln>
          <a:effectLst>
            <a:outerShdw dist="50800" dir="3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5606143" y="2394857"/>
            <a:ext cx="2329543" cy="4495800"/>
          </a:xfrm>
          <a:custGeom>
            <a:avLst/>
            <a:gdLst>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329543 w 2329543"/>
              <a:gd name="connsiteY0" fmla="*/ 0 h 4495800"/>
              <a:gd name="connsiteX1" fmla="*/ 1360714 w 2329543"/>
              <a:gd name="connsiteY1" fmla="*/ 707572 h 4495800"/>
              <a:gd name="connsiteX2" fmla="*/ 827314 w 2329543"/>
              <a:gd name="connsiteY2" fmla="*/ 1415143 h 4495800"/>
              <a:gd name="connsiteX3" fmla="*/ 381000 w 2329543"/>
              <a:gd name="connsiteY3" fmla="*/ 2416629 h 4495800"/>
              <a:gd name="connsiteX4" fmla="*/ 152400 w 2329543"/>
              <a:gd name="connsiteY4" fmla="*/ 3385457 h 4495800"/>
              <a:gd name="connsiteX5" fmla="*/ 0 w 2329543"/>
              <a:gd name="connsiteY5" fmla="*/ 4495800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9543" h="4495800">
                <a:moveTo>
                  <a:pt x="2329543" y="0"/>
                </a:moveTo>
                <a:cubicBezTo>
                  <a:pt x="2002064" y="235857"/>
                  <a:pt x="1611086" y="471715"/>
                  <a:pt x="1360714" y="707572"/>
                </a:cubicBezTo>
                <a:cubicBezTo>
                  <a:pt x="1110343" y="943429"/>
                  <a:pt x="990600" y="1130300"/>
                  <a:pt x="827314" y="1415143"/>
                </a:cubicBezTo>
                <a:cubicBezTo>
                  <a:pt x="664028" y="1699986"/>
                  <a:pt x="493486" y="2088243"/>
                  <a:pt x="381000" y="2416629"/>
                </a:cubicBezTo>
                <a:cubicBezTo>
                  <a:pt x="268514" y="2745015"/>
                  <a:pt x="215900" y="3038929"/>
                  <a:pt x="152400" y="3385457"/>
                </a:cubicBezTo>
                <a:cubicBezTo>
                  <a:pt x="88900" y="3731986"/>
                  <a:pt x="23586" y="4359729"/>
                  <a:pt x="0" y="4495800"/>
                </a:cubicBezTo>
              </a:path>
            </a:pathLst>
          </a:custGeom>
          <a:ln w="50800">
            <a:solidFill>
              <a:schemeClr val="tx1"/>
            </a:solidFill>
            <a:tailEnd type="triangle" w="lg" len="lg"/>
          </a:ln>
          <a:effectLst>
            <a:outerShdw dist="50800" dir="24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521122" y="2217761"/>
            <a:ext cx="4483290" cy="442415"/>
          </a:xfrm>
          <a:custGeom>
            <a:avLst/>
            <a:gdLst>
              <a:gd name="connsiteX0" fmla="*/ 4483290 w 4483290"/>
              <a:gd name="connsiteY0" fmla="*/ 116006 h 442415"/>
              <a:gd name="connsiteX1" fmla="*/ 3527947 w 4483290"/>
              <a:gd name="connsiteY1" fmla="*/ 245660 h 442415"/>
              <a:gd name="connsiteX2" fmla="*/ 2204114 w 4483290"/>
              <a:gd name="connsiteY2" fmla="*/ 375314 h 442415"/>
              <a:gd name="connsiteX3" fmla="*/ 1228299 w 4483290"/>
              <a:gd name="connsiteY3" fmla="*/ 423081 h 442415"/>
              <a:gd name="connsiteX4" fmla="*/ 450377 w 4483290"/>
              <a:gd name="connsiteY4" fmla="*/ 259308 h 442415"/>
              <a:gd name="connsiteX5" fmla="*/ 0 w 4483290"/>
              <a:gd name="connsiteY5" fmla="*/ 0 h 44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3290" h="442415">
                <a:moveTo>
                  <a:pt x="4483290" y="116006"/>
                </a:moveTo>
                <a:cubicBezTo>
                  <a:pt x="4195550" y="159224"/>
                  <a:pt x="3907810" y="202442"/>
                  <a:pt x="3527947" y="245660"/>
                </a:cubicBezTo>
                <a:cubicBezTo>
                  <a:pt x="3148084" y="288878"/>
                  <a:pt x="2587389" y="345744"/>
                  <a:pt x="2204114" y="375314"/>
                </a:cubicBezTo>
                <a:cubicBezTo>
                  <a:pt x="1820839" y="404884"/>
                  <a:pt x="1520588" y="442415"/>
                  <a:pt x="1228299" y="423081"/>
                </a:cubicBezTo>
                <a:cubicBezTo>
                  <a:pt x="936010" y="403747"/>
                  <a:pt x="655093" y="329821"/>
                  <a:pt x="450377" y="259308"/>
                </a:cubicBezTo>
                <a:cubicBezTo>
                  <a:pt x="245661" y="188795"/>
                  <a:pt x="122830" y="94397"/>
                  <a:pt x="0" y="0"/>
                </a:cubicBezTo>
              </a:path>
            </a:pathLst>
          </a:custGeom>
          <a:ln w="63500">
            <a:solidFill>
              <a:schemeClr val="tx1"/>
            </a:solidFill>
            <a:tailEnd type="triangle"/>
          </a:ln>
          <a:effectLst>
            <a:outerShdw dist="50800" dir="48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2485148" y="2715151"/>
            <a:ext cx="364639" cy="140245"/>
          </a:xfrm>
          <a:custGeom>
            <a:avLst/>
            <a:gdLst>
              <a:gd name="connsiteX0" fmla="*/ 0 w 364639"/>
              <a:gd name="connsiteY0" fmla="*/ 140245 h 140245"/>
              <a:gd name="connsiteX1" fmla="*/ 201954 w 364639"/>
              <a:gd name="connsiteY1" fmla="*/ 67318 h 140245"/>
              <a:gd name="connsiteX2" fmla="*/ 364639 w 364639"/>
              <a:gd name="connsiteY2" fmla="*/ 0 h 140245"/>
              <a:gd name="connsiteX0" fmla="*/ 0 w 364639"/>
              <a:gd name="connsiteY0" fmla="*/ 140245 h 140245"/>
              <a:gd name="connsiteX1" fmla="*/ 201954 w 364639"/>
              <a:gd name="connsiteY1" fmla="*/ 67318 h 140245"/>
              <a:gd name="connsiteX2" fmla="*/ 364639 w 364639"/>
              <a:gd name="connsiteY2" fmla="*/ 0 h 140245"/>
              <a:gd name="connsiteX0" fmla="*/ 0 w 364639"/>
              <a:gd name="connsiteY0" fmla="*/ 140245 h 168294"/>
              <a:gd name="connsiteX1" fmla="*/ 201954 w 364639"/>
              <a:gd name="connsiteY1" fmla="*/ 67318 h 168294"/>
              <a:gd name="connsiteX2" fmla="*/ 364639 w 364639"/>
              <a:gd name="connsiteY2" fmla="*/ 0 h 168294"/>
              <a:gd name="connsiteX0" fmla="*/ 0 w 364639"/>
              <a:gd name="connsiteY0" fmla="*/ 140245 h 140245"/>
              <a:gd name="connsiteX1" fmla="*/ 201954 w 364639"/>
              <a:gd name="connsiteY1" fmla="*/ 67318 h 140245"/>
              <a:gd name="connsiteX2" fmla="*/ 364639 w 364639"/>
              <a:gd name="connsiteY2" fmla="*/ 0 h 140245"/>
              <a:gd name="connsiteX0" fmla="*/ 0 w 364639"/>
              <a:gd name="connsiteY0" fmla="*/ 140245 h 140245"/>
              <a:gd name="connsiteX1" fmla="*/ 201954 w 364639"/>
              <a:gd name="connsiteY1" fmla="*/ 67318 h 140245"/>
              <a:gd name="connsiteX2" fmla="*/ 364639 w 364639"/>
              <a:gd name="connsiteY2" fmla="*/ 0 h 140245"/>
            </a:gdLst>
            <a:ahLst/>
            <a:cxnLst>
              <a:cxn ang="0">
                <a:pos x="connsiteX0" y="connsiteY0"/>
              </a:cxn>
              <a:cxn ang="0">
                <a:pos x="connsiteX1" y="connsiteY1"/>
              </a:cxn>
              <a:cxn ang="0">
                <a:pos x="connsiteX2" y="connsiteY2"/>
              </a:cxn>
            </a:cxnLst>
            <a:rect l="l" t="t" r="r" b="b"/>
            <a:pathLst>
              <a:path w="364639" h="140245">
                <a:moveTo>
                  <a:pt x="0" y="140245"/>
                </a:moveTo>
                <a:cubicBezTo>
                  <a:pt x="111729" y="116871"/>
                  <a:pt x="141181" y="90692"/>
                  <a:pt x="201954" y="67318"/>
                </a:cubicBezTo>
                <a:cubicBezTo>
                  <a:pt x="262727" y="43944"/>
                  <a:pt x="336590" y="14959"/>
                  <a:pt x="364639" y="0"/>
                </a:cubicBezTo>
              </a:path>
            </a:pathLst>
          </a:custGeom>
          <a:ln w="50800">
            <a:solidFill>
              <a:srgbClr val="FFFF00"/>
            </a:solidFill>
            <a:tailEnd type="triangle" w="med" len="sm"/>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914400" y="3352799"/>
            <a:ext cx="1219200" cy="1511301"/>
          </a:xfrm>
          <a:custGeom>
            <a:avLst/>
            <a:gdLst>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77132 h 1477505"/>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77132 h 1477505"/>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00932 h 1477505"/>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8203" h="1465193">
                <a:moveTo>
                  <a:pt x="1030638" y="0"/>
                </a:moveTo>
                <a:cubicBezTo>
                  <a:pt x="1081007" y="143359"/>
                  <a:pt x="1131377" y="286719"/>
                  <a:pt x="1154624" y="441702"/>
                </a:cubicBezTo>
                <a:cubicBezTo>
                  <a:pt x="1177871" y="596685"/>
                  <a:pt x="1188203" y="795579"/>
                  <a:pt x="1170122" y="929898"/>
                </a:cubicBezTo>
                <a:cubicBezTo>
                  <a:pt x="1152041" y="1064217"/>
                  <a:pt x="1123628" y="1159790"/>
                  <a:pt x="1046136" y="1247614"/>
                </a:cubicBezTo>
                <a:cubicBezTo>
                  <a:pt x="968645" y="1335438"/>
                  <a:pt x="836909" y="1448489"/>
                  <a:pt x="705173" y="1456841"/>
                </a:cubicBezTo>
                <a:cubicBezTo>
                  <a:pt x="573437" y="1465193"/>
                  <a:pt x="373251" y="1373710"/>
                  <a:pt x="255722" y="1297725"/>
                </a:cubicBezTo>
                <a:cubicBezTo>
                  <a:pt x="138193" y="1221740"/>
                  <a:pt x="40037" y="1066800"/>
                  <a:pt x="0" y="1000932"/>
                </a:cubicBezTo>
              </a:path>
            </a:pathLst>
          </a:custGeom>
          <a:ln w="76200">
            <a:solidFill>
              <a:srgbClr val="FFFF00"/>
            </a:solidFill>
            <a:tailEnd type="triangle" w="med" len="med"/>
          </a:ln>
          <a:effectLst>
            <a:outerShdw dist="50800" dir="15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4" name="Picture 2"/>
          <p:cNvPicPr>
            <a:picLocks noChangeAspect="1" noChangeArrowheads="1"/>
          </p:cNvPicPr>
          <p:nvPr/>
        </p:nvPicPr>
        <p:blipFill>
          <a:blip r:embed="rId2"/>
          <a:srcRect t="6504" r="88350" b="85908"/>
          <a:stretch>
            <a:fillRect/>
          </a:stretch>
        </p:blipFill>
        <p:spPr bwMode="auto">
          <a:xfrm>
            <a:off x="152400" y="3733800"/>
            <a:ext cx="838200" cy="533400"/>
          </a:xfrm>
          <a:prstGeom prst="rect">
            <a:avLst/>
          </a:prstGeom>
          <a:noFill/>
          <a:ln w="63500">
            <a:noFill/>
            <a:miter lim="800000"/>
            <a:headEnd/>
            <a:tailEnd/>
          </a:ln>
          <a:effectLst/>
        </p:spPr>
      </p:pic>
      <p:sp>
        <p:nvSpPr>
          <p:cNvPr id="35" name="5-Point Star 34"/>
          <p:cNvSpPr/>
          <p:nvPr/>
        </p:nvSpPr>
        <p:spPr>
          <a:xfrm>
            <a:off x="609600" y="3886200"/>
            <a:ext cx="457200" cy="457200"/>
          </a:xfrm>
          <a:prstGeom prst="star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5916168" y="2344994"/>
            <a:ext cx="2037735" cy="4444180"/>
          </a:xfrm>
          <a:custGeom>
            <a:avLst/>
            <a:gdLst>
              <a:gd name="connsiteX0" fmla="*/ 1961535 w 1961535"/>
              <a:gd name="connsiteY0" fmla="*/ 0 h 3834580"/>
              <a:gd name="connsiteX1" fmla="*/ 1165123 w 1961535"/>
              <a:gd name="connsiteY1" fmla="*/ 663677 h 3834580"/>
              <a:gd name="connsiteX2" fmla="*/ 516193 w 1961535"/>
              <a:gd name="connsiteY2" fmla="*/ 1740309 h 3834580"/>
              <a:gd name="connsiteX3" fmla="*/ 191729 w 1961535"/>
              <a:gd name="connsiteY3" fmla="*/ 2639961 h 3834580"/>
              <a:gd name="connsiteX4" fmla="*/ 0 w 1961535"/>
              <a:gd name="connsiteY4" fmla="*/ 3834580 h 3834580"/>
              <a:gd name="connsiteX0" fmla="*/ 1961535 w 1961535"/>
              <a:gd name="connsiteY0" fmla="*/ 0 h 4596580"/>
              <a:gd name="connsiteX1" fmla="*/ 1165123 w 1961535"/>
              <a:gd name="connsiteY1" fmla="*/ 663677 h 4596580"/>
              <a:gd name="connsiteX2" fmla="*/ 516193 w 1961535"/>
              <a:gd name="connsiteY2" fmla="*/ 1740309 h 4596580"/>
              <a:gd name="connsiteX3" fmla="*/ 191729 w 1961535"/>
              <a:gd name="connsiteY3" fmla="*/ 2639961 h 4596580"/>
              <a:gd name="connsiteX4" fmla="*/ 0 w 1961535"/>
              <a:gd name="connsiteY4" fmla="*/ 4596580 h 4596580"/>
              <a:gd name="connsiteX0" fmla="*/ 1961535 w 1961535"/>
              <a:gd name="connsiteY0" fmla="*/ 0 h 4596580"/>
              <a:gd name="connsiteX1" fmla="*/ 1165123 w 1961535"/>
              <a:gd name="connsiteY1" fmla="*/ 663677 h 4596580"/>
              <a:gd name="connsiteX2" fmla="*/ 516193 w 1961535"/>
              <a:gd name="connsiteY2" fmla="*/ 1740309 h 4596580"/>
              <a:gd name="connsiteX3" fmla="*/ 191729 w 1961535"/>
              <a:gd name="connsiteY3" fmla="*/ 2639961 h 4596580"/>
              <a:gd name="connsiteX4" fmla="*/ 0 w 1961535"/>
              <a:gd name="connsiteY4" fmla="*/ 4596580 h 4596580"/>
              <a:gd name="connsiteX0" fmla="*/ 1961535 w 1961535"/>
              <a:gd name="connsiteY0" fmla="*/ 0 h 4444180"/>
              <a:gd name="connsiteX1" fmla="*/ 1165123 w 1961535"/>
              <a:gd name="connsiteY1" fmla="*/ 663677 h 4444180"/>
              <a:gd name="connsiteX2" fmla="*/ 516193 w 1961535"/>
              <a:gd name="connsiteY2" fmla="*/ 1740309 h 4444180"/>
              <a:gd name="connsiteX3" fmla="*/ 191729 w 1961535"/>
              <a:gd name="connsiteY3" fmla="*/ 2639961 h 4444180"/>
              <a:gd name="connsiteX4" fmla="*/ 0 w 1961535"/>
              <a:gd name="connsiteY4" fmla="*/ 4444180 h 4444180"/>
              <a:gd name="connsiteX0" fmla="*/ 2037735 w 2037735"/>
              <a:gd name="connsiteY0" fmla="*/ 0 h 4444180"/>
              <a:gd name="connsiteX1" fmla="*/ 1241323 w 2037735"/>
              <a:gd name="connsiteY1" fmla="*/ 663677 h 4444180"/>
              <a:gd name="connsiteX2" fmla="*/ 592393 w 2037735"/>
              <a:gd name="connsiteY2" fmla="*/ 1740309 h 4444180"/>
              <a:gd name="connsiteX3" fmla="*/ 267929 w 2037735"/>
              <a:gd name="connsiteY3" fmla="*/ 2639961 h 4444180"/>
              <a:gd name="connsiteX4" fmla="*/ 0 w 2037735"/>
              <a:gd name="connsiteY4" fmla="*/ 4444180 h 4444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735" h="4444180">
                <a:moveTo>
                  <a:pt x="2037735" y="0"/>
                </a:moveTo>
                <a:cubicBezTo>
                  <a:pt x="1759974" y="186813"/>
                  <a:pt x="1482213" y="373626"/>
                  <a:pt x="1241323" y="663677"/>
                </a:cubicBezTo>
                <a:cubicBezTo>
                  <a:pt x="1000433" y="953729"/>
                  <a:pt x="754625" y="1410928"/>
                  <a:pt x="592393" y="1740309"/>
                </a:cubicBezTo>
                <a:cubicBezTo>
                  <a:pt x="430161" y="2069690"/>
                  <a:pt x="366661" y="2189316"/>
                  <a:pt x="267929" y="2639961"/>
                </a:cubicBezTo>
                <a:cubicBezTo>
                  <a:pt x="169197" y="3090606"/>
                  <a:pt x="39329" y="4122174"/>
                  <a:pt x="0" y="4444180"/>
                </a:cubicBezTo>
              </a:path>
            </a:pathLst>
          </a:custGeom>
          <a:ln w="50800">
            <a:solidFill>
              <a:schemeClr val="tx1"/>
            </a:solidFill>
            <a:tailEnd type="triangle" w="lg" len="lg"/>
          </a:ln>
          <a:effectLst>
            <a:outerShdw dist="38100" dir="12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Freeform 61"/>
          <p:cNvSpPr/>
          <p:nvPr/>
        </p:nvSpPr>
        <p:spPr>
          <a:xfrm>
            <a:off x="914400" y="2387600"/>
            <a:ext cx="7064022" cy="2613378"/>
          </a:xfrm>
          <a:custGeom>
            <a:avLst/>
            <a:gdLst>
              <a:gd name="connsiteX0" fmla="*/ 6959600 w 7064022"/>
              <a:gd name="connsiteY0" fmla="*/ 84667 h 2613378"/>
              <a:gd name="connsiteX1" fmla="*/ 6874933 w 7064022"/>
              <a:gd name="connsiteY1" fmla="*/ 84667 h 2613378"/>
              <a:gd name="connsiteX2" fmla="*/ 5825067 w 7064022"/>
              <a:gd name="connsiteY2" fmla="*/ 592667 h 2613378"/>
              <a:gd name="connsiteX3" fmla="*/ 4588933 w 7064022"/>
              <a:gd name="connsiteY3" fmla="*/ 1354667 h 2613378"/>
              <a:gd name="connsiteX4" fmla="*/ 3589867 w 7064022"/>
              <a:gd name="connsiteY4" fmla="*/ 1947333 h 2613378"/>
              <a:gd name="connsiteX5" fmla="*/ 2878667 w 7064022"/>
              <a:gd name="connsiteY5" fmla="*/ 2235200 h 2613378"/>
              <a:gd name="connsiteX6" fmla="*/ 2065867 w 7064022"/>
              <a:gd name="connsiteY6" fmla="*/ 2455333 h 2613378"/>
              <a:gd name="connsiteX7" fmla="*/ 1168400 w 7064022"/>
              <a:gd name="connsiteY7" fmla="*/ 2607733 h 2613378"/>
              <a:gd name="connsiteX8" fmla="*/ 626533 w 7064022"/>
              <a:gd name="connsiteY8" fmla="*/ 2489200 h 2613378"/>
              <a:gd name="connsiteX9" fmla="*/ 0 w 7064022"/>
              <a:gd name="connsiteY9" fmla="*/ 2032000 h 261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4022" h="2613378">
                <a:moveTo>
                  <a:pt x="6959600" y="84667"/>
                </a:moveTo>
                <a:cubicBezTo>
                  <a:pt x="7011811" y="42333"/>
                  <a:pt x="7064022" y="0"/>
                  <a:pt x="6874933" y="84667"/>
                </a:cubicBezTo>
                <a:cubicBezTo>
                  <a:pt x="6685844" y="169334"/>
                  <a:pt x="6206067" y="381000"/>
                  <a:pt x="5825067" y="592667"/>
                </a:cubicBezTo>
                <a:cubicBezTo>
                  <a:pt x="5444067" y="804334"/>
                  <a:pt x="4961466" y="1128889"/>
                  <a:pt x="4588933" y="1354667"/>
                </a:cubicBezTo>
                <a:cubicBezTo>
                  <a:pt x="4216400" y="1580445"/>
                  <a:pt x="3874911" y="1800578"/>
                  <a:pt x="3589867" y="1947333"/>
                </a:cubicBezTo>
                <a:cubicBezTo>
                  <a:pt x="3304823" y="2094088"/>
                  <a:pt x="3132667" y="2150533"/>
                  <a:pt x="2878667" y="2235200"/>
                </a:cubicBezTo>
                <a:cubicBezTo>
                  <a:pt x="2624667" y="2319867"/>
                  <a:pt x="2350911" y="2393244"/>
                  <a:pt x="2065867" y="2455333"/>
                </a:cubicBezTo>
                <a:cubicBezTo>
                  <a:pt x="1780823" y="2517422"/>
                  <a:pt x="1408289" y="2602088"/>
                  <a:pt x="1168400" y="2607733"/>
                </a:cubicBezTo>
                <a:cubicBezTo>
                  <a:pt x="928511" y="2613378"/>
                  <a:pt x="821266" y="2585155"/>
                  <a:pt x="626533" y="2489200"/>
                </a:cubicBezTo>
                <a:cubicBezTo>
                  <a:pt x="431800" y="2393245"/>
                  <a:pt x="0" y="2032000"/>
                  <a:pt x="0" y="2032000"/>
                </a:cubicBezTo>
              </a:path>
            </a:pathLst>
          </a:custGeom>
          <a:ln w="152400">
            <a:solidFill>
              <a:schemeClr val="tx1"/>
            </a:solidFill>
            <a:tailEnd type="triangle" w="med" len="med"/>
          </a:ln>
          <a:effectLst>
            <a:outerShdw dist="50800" dir="30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3026004" y="2648932"/>
            <a:ext cx="735290" cy="3902697"/>
          </a:xfrm>
          <a:custGeom>
            <a:avLst/>
            <a:gdLst>
              <a:gd name="connsiteX0" fmla="*/ 0 w 735290"/>
              <a:gd name="connsiteY0" fmla="*/ 0 h 3902697"/>
              <a:gd name="connsiteX1" fmla="*/ 348792 w 735290"/>
              <a:gd name="connsiteY1" fmla="*/ 1206631 h 3902697"/>
              <a:gd name="connsiteX2" fmla="*/ 603316 w 735290"/>
              <a:gd name="connsiteY2" fmla="*/ 2215299 h 3902697"/>
              <a:gd name="connsiteX3" fmla="*/ 716437 w 735290"/>
              <a:gd name="connsiteY3" fmla="*/ 2988297 h 3902697"/>
              <a:gd name="connsiteX4" fmla="*/ 716437 w 735290"/>
              <a:gd name="connsiteY4" fmla="*/ 3450210 h 3902697"/>
              <a:gd name="connsiteX5" fmla="*/ 659876 w 735290"/>
              <a:gd name="connsiteY5" fmla="*/ 3902697 h 390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290" h="3902697">
                <a:moveTo>
                  <a:pt x="0" y="0"/>
                </a:moveTo>
                <a:cubicBezTo>
                  <a:pt x="124119" y="418707"/>
                  <a:pt x="248239" y="837415"/>
                  <a:pt x="348792" y="1206631"/>
                </a:cubicBezTo>
                <a:cubicBezTo>
                  <a:pt x="449345" y="1575847"/>
                  <a:pt x="542042" y="1918355"/>
                  <a:pt x="603316" y="2215299"/>
                </a:cubicBezTo>
                <a:cubicBezTo>
                  <a:pt x="664590" y="2512243"/>
                  <a:pt x="697584" y="2782479"/>
                  <a:pt x="716437" y="2988297"/>
                </a:cubicBezTo>
                <a:cubicBezTo>
                  <a:pt x="735290" y="3194115"/>
                  <a:pt x="725864" y="3297810"/>
                  <a:pt x="716437" y="3450210"/>
                </a:cubicBezTo>
                <a:cubicBezTo>
                  <a:pt x="707010" y="3602610"/>
                  <a:pt x="683443" y="3752653"/>
                  <a:pt x="659876" y="3902697"/>
                </a:cubicBezTo>
              </a:path>
            </a:pathLst>
          </a:custGeom>
          <a:ln w="50800">
            <a:solidFill>
              <a:srgbClr val="FF0000"/>
            </a:solidFill>
            <a:tailEnd type="triangle" w="lg" len="lg"/>
          </a:ln>
          <a:effectLst>
            <a:outerShdw dist="38100" dir="8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2286000" y="2639504"/>
            <a:ext cx="735291" cy="2694495"/>
          </a:xfrm>
          <a:custGeom>
            <a:avLst/>
            <a:gdLst>
              <a:gd name="connsiteX0" fmla="*/ 626883 w 659877"/>
              <a:gd name="connsiteY0" fmla="*/ 0 h 2645790"/>
              <a:gd name="connsiteX1" fmla="*/ 636310 w 659877"/>
              <a:gd name="connsiteY1" fmla="*/ 952107 h 2645790"/>
              <a:gd name="connsiteX2" fmla="*/ 485481 w 659877"/>
              <a:gd name="connsiteY2" fmla="*/ 1602557 h 2645790"/>
              <a:gd name="connsiteX3" fmla="*/ 80128 w 659877"/>
              <a:gd name="connsiteY3" fmla="*/ 2479250 h 2645790"/>
              <a:gd name="connsiteX4" fmla="*/ 4714 w 659877"/>
              <a:gd name="connsiteY4" fmla="*/ 2601798 h 264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877" h="2645790">
                <a:moveTo>
                  <a:pt x="626883" y="0"/>
                </a:moveTo>
                <a:cubicBezTo>
                  <a:pt x="643380" y="342507"/>
                  <a:pt x="659877" y="685014"/>
                  <a:pt x="636310" y="952107"/>
                </a:cubicBezTo>
                <a:cubicBezTo>
                  <a:pt x="612743" y="1219200"/>
                  <a:pt x="578178" y="1348033"/>
                  <a:pt x="485481" y="1602557"/>
                </a:cubicBezTo>
                <a:cubicBezTo>
                  <a:pt x="392784" y="1857081"/>
                  <a:pt x="160256" y="2312710"/>
                  <a:pt x="80128" y="2479250"/>
                </a:cubicBezTo>
                <a:cubicBezTo>
                  <a:pt x="0" y="2645790"/>
                  <a:pt x="2357" y="2623794"/>
                  <a:pt x="4714" y="2601798"/>
                </a:cubicBezTo>
              </a:path>
            </a:pathLst>
          </a:custGeom>
          <a:ln w="63500">
            <a:solidFill>
              <a:srgbClr val="FF0000"/>
            </a:solidFill>
            <a:tailEnd type="triangle" w="lg" len="lg"/>
          </a:ln>
          <a:effectLst>
            <a:outerShdw dist="38100" dir="9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2156059" y="3185962"/>
            <a:ext cx="251861" cy="2030931"/>
          </a:xfrm>
          <a:custGeom>
            <a:avLst/>
            <a:gdLst>
              <a:gd name="connsiteX0" fmla="*/ 0 w 251861"/>
              <a:gd name="connsiteY0" fmla="*/ 0 h 2030931"/>
              <a:gd name="connsiteX1" fmla="*/ 192505 w 251861"/>
              <a:gd name="connsiteY1" fmla="*/ 587141 h 2030931"/>
              <a:gd name="connsiteX2" fmla="*/ 250257 w 251861"/>
              <a:gd name="connsiteY2" fmla="*/ 1068404 h 2030931"/>
              <a:gd name="connsiteX3" fmla="*/ 202130 w 251861"/>
              <a:gd name="connsiteY3" fmla="*/ 2030931 h 2030931"/>
            </a:gdLst>
            <a:ahLst/>
            <a:cxnLst>
              <a:cxn ang="0">
                <a:pos x="connsiteX0" y="connsiteY0"/>
              </a:cxn>
              <a:cxn ang="0">
                <a:pos x="connsiteX1" y="connsiteY1"/>
              </a:cxn>
              <a:cxn ang="0">
                <a:pos x="connsiteX2" y="connsiteY2"/>
              </a:cxn>
              <a:cxn ang="0">
                <a:pos x="connsiteX3" y="connsiteY3"/>
              </a:cxn>
            </a:cxnLst>
            <a:rect l="l" t="t" r="r" b="b"/>
            <a:pathLst>
              <a:path w="251861" h="2030931">
                <a:moveTo>
                  <a:pt x="0" y="0"/>
                </a:moveTo>
                <a:cubicBezTo>
                  <a:pt x="75397" y="204537"/>
                  <a:pt x="150795" y="409074"/>
                  <a:pt x="192505" y="587141"/>
                </a:cubicBezTo>
                <a:cubicBezTo>
                  <a:pt x="234215" y="765208"/>
                  <a:pt x="248653" y="827772"/>
                  <a:pt x="250257" y="1068404"/>
                </a:cubicBezTo>
                <a:cubicBezTo>
                  <a:pt x="251861" y="1309036"/>
                  <a:pt x="226995" y="1669983"/>
                  <a:pt x="202130" y="2030931"/>
                </a:cubicBezTo>
              </a:path>
            </a:pathLst>
          </a:custGeom>
          <a:ln w="508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2209800" y="3124200"/>
            <a:ext cx="825094" cy="2667000"/>
          </a:xfrm>
          <a:custGeom>
            <a:avLst/>
            <a:gdLst>
              <a:gd name="connsiteX0" fmla="*/ 0 w 251861"/>
              <a:gd name="connsiteY0" fmla="*/ 0 h 2030931"/>
              <a:gd name="connsiteX1" fmla="*/ 192505 w 251861"/>
              <a:gd name="connsiteY1" fmla="*/ 587141 h 2030931"/>
              <a:gd name="connsiteX2" fmla="*/ 250257 w 251861"/>
              <a:gd name="connsiteY2" fmla="*/ 1068404 h 2030931"/>
              <a:gd name="connsiteX3" fmla="*/ 202130 w 251861"/>
              <a:gd name="connsiteY3" fmla="*/ 2030931 h 2030931"/>
              <a:gd name="connsiteX0" fmla="*/ 0 w 259493"/>
              <a:gd name="connsiteY0" fmla="*/ 0 h 2030931"/>
              <a:gd name="connsiteX1" fmla="*/ 146712 w 259493"/>
              <a:gd name="connsiteY1" fmla="*/ 703194 h 2030931"/>
              <a:gd name="connsiteX2" fmla="*/ 250257 w 259493"/>
              <a:gd name="connsiteY2" fmla="*/ 1068404 h 2030931"/>
              <a:gd name="connsiteX3" fmla="*/ 202130 w 259493"/>
              <a:gd name="connsiteY3" fmla="*/ 2030931 h 2030931"/>
              <a:gd name="connsiteX0" fmla="*/ 0 w 202130"/>
              <a:gd name="connsiteY0" fmla="*/ 0 h 2030931"/>
              <a:gd name="connsiteX1" fmla="*/ 146712 w 202130"/>
              <a:gd name="connsiteY1" fmla="*/ 703194 h 2030931"/>
              <a:gd name="connsiteX2" fmla="*/ 202130 w 202130"/>
              <a:gd name="connsiteY2" fmla="*/ 2030931 h 2030931"/>
              <a:gd name="connsiteX0" fmla="*/ 0 w 247923"/>
              <a:gd name="connsiteY0" fmla="*/ 0 h 2030931"/>
              <a:gd name="connsiteX1" fmla="*/ 146712 w 247923"/>
              <a:gd name="connsiteY1" fmla="*/ 703194 h 2030931"/>
              <a:gd name="connsiteX2" fmla="*/ 247923 w 247923"/>
              <a:gd name="connsiteY2" fmla="*/ 2030931 h 2030931"/>
            </a:gdLst>
            <a:ahLst/>
            <a:cxnLst>
              <a:cxn ang="0">
                <a:pos x="connsiteX0" y="connsiteY0"/>
              </a:cxn>
              <a:cxn ang="0">
                <a:pos x="connsiteX1" y="connsiteY1"/>
              </a:cxn>
              <a:cxn ang="0">
                <a:pos x="connsiteX2" y="connsiteY2"/>
              </a:cxn>
            </a:cxnLst>
            <a:rect l="l" t="t" r="r" b="b"/>
            <a:pathLst>
              <a:path w="247923" h="2030931">
                <a:moveTo>
                  <a:pt x="0" y="0"/>
                </a:moveTo>
                <a:cubicBezTo>
                  <a:pt x="75397" y="204537"/>
                  <a:pt x="105392" y="364706"/>
                  <a:pt x="146712" y="703194"/>
                </a:cubicBezTo>
                <a:cubicBezTo>
                  <a:pt x="188033" y="1041683"/>
                  <a:pt x="236378" y="1754319"/>
                  <a:pt x="247923" y="2030931"/>
                </a:cubicBezTo>
              </a:path>
            </a:pathLst>
          </a:custGeom>
          <a:ln w="508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726393" y="4520725"/>
            <a:ext cx="1521151" cy="803305"/>
          </a:xfrm>
          <a:custGeom>
            <a:avLst/>
            <a:gdLst>
              <a:gd name="connsiteX0" fmla="*/ 1521151 w 1521151"/>
              <a:gd name="connsiteY0" fmla="*/ 803305 h 803305"/>
              <a:gd name="connsiteX1" fmla="*/ 1256231 w 1521151"/>
              <a:gd name="connsiteY1" fmla="*/ 572568 h 803305"/>
              <a:gd name="connsiteX2" fmla="*/ 1093861 w 1521151"/>
              <a:gd name="connsiteY2" fmla="*/ 470019 h 803305"/>
              <a:gd name="connsiteX3" fmla="*/ 811850 w 1521151"/>
              <a:gd name="connsiteY3" fmla="*/ 393107 h 803305"/>
              <a:gd name="connsiteX4" fmla="*/ 487110 w 1521151"/>
              <a:gd name="connsiteY4" fmla="*/ 358924 h 803305"/>
              <a:gd name="connsiteX5" fmla="*/ 324740 w 1521151"/>
              <a:gd name="connsiteY5" fmla="*/ 350378 h 803305"/>
              <a:gd name="connsiteX6" fmla="*/ 85457 w 1521151"/>
              <a:gd name="connsiteY6" fmla="*/ 136733 h 803305"/>
              <a:gd name="connsiteX7" fmla="*/ 0 w 1521151"/>
              <a:gd name="connsiteY7" fmla="*/ 0 h 803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151" h="803305">
                <a:moveTo>
                  <a:pt x="1521151" y="803305"/>
                </a:moveTo>
                <a:cubicBezTo>
                  <a:pt x="1424298" y="715710"/>
                  <a:pt x="1327446" y="628116"/>
                  <a:pt x="1256231" y="572568"/>
                </a:cubicBezTo>
                <a:cubicBezTo>
                  <a:pt x="1185016" y="517020"/>
                  <a:pt x="1167924" y="499929"/>
                  <a:pt x="1093861" y="470019"/>
                </a:cubicBezTo>
                <a:cubicBezTo>
                  <a:pt x="1019798" y="440109"/>
                  <a:pt x="912975" y="411623"/>
                  <a:pt x="811850" y="393107"/>
                </a:cubicBezTo>
                <a:cubicBezTo>
                  <a:pt x="710725" y="374591"/>
                  <a:pt x="568295" y="366045"/>
                  <a:pt x="487110" y="358924"/>
                </a:cubicBezTo>
                <a:cubicBezTo>
                  <a:pt x="405925" y="351803"/>
                  <a:pt x="391682" y="387410"/>
                  <a:pt x="324740" y="350378"/>
                </a:cubicBezTo>
                <a:cubicBezTo>
                  <a:pt x="257798" y="313346"/>
                  <a:pt x="139580" y="195129"/>
                  <a:pt x="85457" y="136733"/>
                </a:cubicBezTo>
                <a:cubicBezTo>
                  <a:pt x="31334" y="78337"/>
                  <a:pt x="15667" y="39168"/>
                  <a:pt x="0" y="0"/>
                </a:cubicBezTo>
              </a:path>
            </a:pathLst>
          </a:custGeom>
          <a:ln w="50800">
            <a:solidFill>
              <a:srgbClr val="FFFF00"/>
            </a:solidFill>
            <a:tailEnd type="triangle" w="lg" len="lg"/>
          </a:ln>
          <a:effectLst>
            <a:outerShdw dist="50800" dir="6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2802904" y="2226297"/>
            <a:ext cx="551467" cy="491765"/>
          </a:xfrm>
          <a:custGeom>
            <a:avLst/>
            <a:gdLst>
              <a:gd name="connsiteX0" fmla="*/ 175966 w 551467"/>
              <a:gd name="connsiteY0" fmla="*/ 252952 h 491765"/>
              <a:gd name="connsiteX1" fmla="*/ 91125 w 551467"/>
              <a:gd name="connsiteY1" fmla="*/ 205818 h 491765"/>
              <a:gd name="connsiteX2" fmla="*/ 213673 w 551467"/>
              <a:gd name="connsiteY2" fmla="*/ 177538 h 491765"/>
              <a:gd name="connsiteX3" fmla="*/ 345649 w 551467"/>
              <a:gd name="connsiteY3" fmla="*/ 205818 h 491765"/>
              <a:gd name="connsiteX4" fmla="*/ 402209 w 551467"/>
              <a:gd name="connsiteY4" fmla="*/ 73843 h 491765"/>
              <a:gd name="connsiteX5" fmla="*/ 421063 w 551467"/>
              <a:gd name="connsiteY5" fmla="*/ 7856 h 491765"/>
              <a:gd name="connsiteX6" fmla="*/ 487051 w 551467"/>
              <a:gd name="connsiteY6" fmla="*/ 120977 h 491765"/>
              <a:gd name="connsiteX7" fmla="*/ 543611 w 551467"/>
              <a:gd name="connsiteY7" fmla="*/ 158684 h 491765"/>
              <a:gd name="connsiteX8" fmla="*/ 439917 w 551467"/>
              <a:gd name="connsiteY8" fmla="*/ 215245 h 491765"/>
              <a:gd name="connsiteX9" fmla="*/ 336222 w 551467"/>
              <a:gd name="connsiteY9" fmla="*/ 300087 h 491765"/>
              <a:gd name="connsiteX10" fmla="*/ 241954 w 551467"/>
              <a:gd name="connsiteY10" fmla="*/ 347221 h 491765"/>
              <a:gd name="connsiteX11" fmla="*/ 119405 w 551467"/>
              <a:gd name="connsiteY11" fmla="*/ 469769 h 491765"/>
              <a:gd name="connsiteX12" fmla="*/ 81698 w 551467"/>
              <a:gd name="connsiteY12" fmla="*/ 479196 h 491765"/>
              <a:gd name="connsiteX13" fmla="*/ 6284 w 551467"/>
              <a:gd name="connsiteY13" fmla="*/ 422635 h 491765"/>
              <a:gd name="connsiteX14" fmla="*/ 43991 w 551467"/>
              <a:gd name="connsiteY14" fmla="*/ 318940 h 491765"/>
              <a:gd name="connsiteX15" fmla="*/ 175966 w 551467"/>
              <a:gd name="connsiteY15" fmla="*/ 252952 h 49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1467" h="491765">
                <a:moveTo>
                  <a:pt x="175966" y="252952"/>
                </a:moveTo>
                <a:cubicBezTo>
                  <a:pt x="183822" y="234098"/>
                  <a:pt x="84841" y="218387"/>
                  <a:pt x="91125" y="205818"/>
                </a:cubicBezTo>
                <a:cubicBezTo>
                  <a:pt x="97409" y="193249"/>
                  <a:pt x="171252" y="177538"/>
                  <a:pt x="213673" y="177538"/>
                </a:cubicBezTo>
                <a:cubicBezTo>
                  <a:pt x="256094" y="177538"/>
                  <a:pt x="314226" y="223101"/>
                  <a:pt x="345649" y="205818"/>
                </a:cubicBezTo>
                <a:cubicBezTo>
                  <a:pt x="377072" y="188535"/>
                  <a:pt x="389640" y="106837"/>
                  <a:pt x="402209" y="73843"/>
                </a:cubicBezTo>
                <a:cubicBezTo>
                  <a:pt x="414778" y="40849"/>
                  <a:pt x="406923" y="0"/>
                  <a:pt x="421063" y="7856"/>
                </a:cubicBezTo>
                <a:cubicBezTo>
                  <a:pt x="435203" y="15712"/>
                  <a:pt x="466626" y="95839"/>
                  <a:pt x="487051" y="120977"/>
                </a:cubicBezTo>
                <a:cubicBezTo>
                  <a:pt x="507476" y="146115"/>
                  <a:pt x="551467" y="142973"/>
                  <a:pt x="543611" y="158684"/>
                </a:cubicBezTo>
                <a:cubicBezTo>
                  <a:pt x="535755" y="174395"/>
                  <a:pt x="474482" y="191678"/>
                  <a:pt x="439917" y="215245"/>
                </a:cubicBezTo>
                <a:cubicBezTo>
                  <a:pt x="405352" y="238812"/>
                  <a:pt x="369216" y="278091"/>
                  <a:pt x="336222" y="300087"/>
                </a:cubicBezTo>
                <a:cubicBezTo>
                  <a:pt x="303228" y="322083"/>
                  <a:pt x="278090" y="318941"/>
                  <a:pt x="241954" y="347221"/>
                </a:cubicBezTo>
                <a:cubicBezTo>
                  <a:pt x="205818" y="375501"/>
                  <a:pt x="146114" y="447773"/>
                  <a:pt x="119405" y="469769"/>
                </a:cubicBezTo>
                <a:cubicBezTo>
                  <a:pt x="92696" y="491765"/>
                  <a:pt x="100551" y="487052"/>
                  <a:pt x="81698" y="479196"/>
                </a:cubicBezTo>
                <a:cubicBezTo>
                  <a:pt x="62845" y="471340"/>
                  <a:pt x="12568" y="449344"/>
                  <a:pt x="6284" y="422635"/>
                </a:cubicBezTo>
                <a:cubicBezTo>
                  <a:pt x="0" y="395926"/>
                  <a:pt x="21995" y="344078"/>
                  <a:pt x="43991" y="318940"/>
                </a:cubicBezTo>
                <a:cubicBezTo>
                  <a:pt x="65987" y="293802"/>
                  <a:pt x="168110" y="271806"/>
                  <a:pt x="175966" y="252952"/>
                </a:cubicBezTo>
                <a:close/>
              </a:path>
            </a:pathLst>
          </a:cu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5-Point Star 40"/>
          <p:cNvSpPr/>
          <p:nvPr/>
        </p:nvSpPr>
        <p:spPr>
          <a:xfrm>
            <a:off x="2743200" y="2209800"/>
            <a:ext cx="457200" cy="457200"/>
          </a:xfrm>
          <a:prstGeom prst="star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2984269" y="2028305"/>
            <a:ext cx="216131" cy="365760"/>
          </a:xfrm>
          <a:custGeom>
            <a:avLst/>
            <a:gdLst>
              <a:gd name="connsiteX0" fmla="*/ 216131 w 216131"/>
              <a:gd name="connsiteY0" fmla="*/ 365760 h 365760"/>
              <a:gd name="connsiteX1" fmla="*/ 149629 w 216131"/>
              <a:gd name="connsiteY1" fmla="*/ 166255 h 365760"/>
              <a:gd name="connsiteX2" fmla="*/ 0 w 216131"/>
              <a:gd name="connsiteY2" fmla="*/ 0 h 365760"/>
            </a:gdLst>
            <a:ahLst/>
            <a:cxnLst>
              <a:cxn ang="0">
                <a:pos x="connsiteX0" y="connsiteY0"/>
              </a:cxn>
              <a:cxn ang="0">
                <a:pos x="connsiteX1" y="connsiteY1"/>
              </a:cxn>
              <a:cxn ang="0">
                <a:pos x="connsiteX2" y="connsiteY2"/>
              </a:cxn>
            </a:cxnLst>
            <a:rect l="l" t="t" r="r" b="b"/>
            <a:pathLst>
              <a:path w="216131" h="365760">
                <a:moveTo>
                  <a:pt x="216131" y="365760"/>
                </a:moveTo>
                <a:cubicBezTo>
                  <a:pt x="200891" y="296487"/>
                  <a:pt x="185651" y="227215"/>
                  <a:pt x="149629" y="166255"/>
                </a:cubicBezTo>
                <a:cubicBezTo>
                  <a:pt x="113607" y="105295"/>
                  <a:pt x="22167" y="29095"/>
                  <a:pt x="0" y="0"/>
                </a:cubicBezTo>
              </a:path>
            </a:pathLst>
          </a:custGeom>
          <a:ln w="50800">
            <a:solidFill>
              <a:srgbClr val="FF0000"/>
            </a:solidFill>
            <a:tailEnd type="triangle" w="med" len="sm"/>
          </a:ln>
          <a:effectLst>
            <a:outerShdw dist="381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7" name="Picture 3"/>
          <p:cNvPicPr>
            <a:picLocks noChangeAspect="1" noChangeArrowheads="1"/>
          </p:cNvPicPr>
          <p:nvPr/>
        </p:nvPicPr>
        <p:blipFill>
          <a:blip r:embed="rId3"/>
          <a:srcRect l="5737" t="3326" r="80331" b="88912"/>
          <a:stretch>
            <a:fillRect/>
          </a:stretch>
        </p:blipFill>
        <p:spPr bwMode="auto">
          <a:xfrm>
            <a:off x="7391400" y="4876800"/>
            <a:ext cx="1295400" cy="533400"/>
          </a:xfrm>
          <a:prstGeom prst="rect">
            <a:avLst/>
          </a:prstGeom>
          <a:noFill/>
          <a:ln w="9525">
            <a:noFill/>
            <a:miter lim="800000"/>
            <a:headEnd/>
            <a:tailEnd/>
          </a:ln>
          <a:effectLst/>
        </p:spPr>
      </p:pic>
      <p:sp>
        <p:nvSpPr>
          <p:cNvPr id="49" name="Freeform 48"/>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01600">
            <a:solidFill>
              <a:srgbClr val="FF0000">
                <a:alpha val="69000"/>
              </a:srgbClr>
            </a:solidFill>
          </a:ln>
          <a:effectLst>
            <a:outerShdw blurRad="190500" dist="38100" dir="11400000" sx="110000" sy="11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Right Arrow 50"/>
          <p:cNvSpPr/>
          <p:nvPr/>
        </p:nvSpPr>
        <p:spPr>
          <a:xfrm>
            <a:off x="5638800" y="5867400"/>
            <a:ext cx="1295400" cy="457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ight Arrow 51"/>
          <p:cNvSpPr/>
          <p:nvPr/>
        </p:nvSpPr>
        <p:spPr>
          <a:xfrm>
            <a:off x="5638800" y="6172200"/>
            <a:ext cx="1295400" cy="457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685800" y="4648200"/>
            <a:ext cx="1517073" cy="985057"/>
          </a:xfrm>
          <a:custGeom>
            <a:avLst/>
            <a:gdLst>
              <a:gd name="connsiteX0" fmla="*/ 1504604 w 1504604"/>
              <a:gd name="connsiteY0" fmla="*/ 864523 h 1061257"/>
              <a:gd name="connsiteX1" fmla="*/ 1255222 w 1504604"/>
              <a:gd name="connsiteY1" fmla="*/ 1039090 h 1061257"/>
              <a:gd name="connsiteX2" fmla="*/ 881149 w 1504604"/>
              <a:gd name="connsiteY2" fmla="*/ 997527 h 1061257"/>
              <a:gd name="connsiteX3" fmla="*/ 432262 w 1504604"/>
              <a:gd name="connsiteY3" fmla="*/ 681643 h 1061257"/>
              <a:gd name="connsiteX4" fmla="*/ 157942 w 1504604"/>
              <a:gd name="connsiteY4" fmla="*/ 282632 h 1061257"/>
              <a:gd name="connsiteX5" fmla="*/ 0 w 1504604"/>
              <a:gd name="connsiteY5" fmla="*/ 0 h 10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604" h="1061257">
                <a:moveTo>
                  <a:pt x="1504604" y="864523"/>
                </a:moveTo>
                <a:cubicBezTo>
                  <a:pt x="1431867" y="940723"/>
                  <a:pt x="1359131" y="1016923"/>
                  <a:pt x="1255222" y="1039090"/>
                </a:cubicBezTo>
                <a:cubicBezTo>
                  <a:pt x="1151313" y="1061257"/>
                  <a:pt x="1018309" y="1057101"/>
                  <a:pt x="881149" y="997527"/>
                </a:cubicBezTo>
                <a:cubicBezTo>
                  <a:pt x="743989" y="937953"/>
                  <a:pt x="552797" y="800792"/>
                  <a:pt x="432262" y="681643"/>
                </a:cubicBezTo>
                <a:cubicBezTo>
                  <a:pt x="311728" y="562494"/>
                  <a:pt x="229986" y="396239"/>
                  <a:pt x="157942" y="282632"/>
                </a:cubicBezTo>
                <a:cubicBezTo>
                  <a:pt x="85898" y="169025"/>
                  <a:pt x="42949" y="84512"/>
                  <a:pt x="0" y="0"/>
                </a:cubicBezTo>
              </a:path>
            </a:pathLst>
          </a:custGeom>
          <a:ln w="50800">
            <a:solidFill>
              <a:srgbClr val="FFFF00"/>
            </a:solidFill>
            <a:tailEnd type="triangle" w="lg" len="lg"/>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8" name="Group 47"/>
          <p:cNvGrpSpPr/>
          <p:nvPr/>
        </p:nvGrpSpPr>
        <p:grpSpPr>
          <a:xfrm>
            <a:off x="1981200" y="5304609"/>
            <a:ext cx="914400" cy="211183"/>
            <a:chOff x="1981200" y="5304609"/>
            <a:chExt cx="914400" cy="211183"/>
          </a:xfrm>
        </p:grpSpPr>
        <p:pic>
          <p:nvPicPr>
            <p:cNvPr id="53" name="Picture 2"/>
            <p:cNvPicPr preferRelativeResize="0">
              <a:picLocks noChangeArrowheads="1"/>
            </p:cNvPicPr>
            <p:nvPr/>
          </p:nvPicPr>
          <p:blipFill>
            <a:blip r:embed="rId4"/>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1" name="Freeform 60"/>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Freeform 64"/>
          <p:cNvSpPr/>
          <p:nvPr/>
        </p:nvSpPr>
        <p:spPr>
          <a:xfrm>
            <a:off x="7772400" y="1447800"/>
            <a:ext cx="550333" cy="917222"/>
          </a:xfrm>
          <a:custGeom>
            <a:avLst/>
            <a:gdLst>
              <a:gd name="connsiteX0" fmla="*/ 0 w 321733"/>
              <a:gd name="connsiteY0" fmla="*/ 36689 h 764822"/>
              <a:gd name="connsiteX1" fmla="*/ 186267 w 321733"/>
              <a:gd name="connsiteY1" fmla="*/ 121356 h 764822"/>
              <a:gd name="connsiteX2" fmla="*/ 321733 w 321733"/>
              <a:gd name="connsiteY2" fmla="*/ 764822 h 764822"/>
            </a:gdLst>
            <a:ahLst/>
            <a:cxnLst>
              <a:cxn ang="0">
                <a:pos x="connsiteX0" y="connsiteY0"/>
              </a:cxn>
              <a:cxn ang="0">
                <a:pos x="connsiteX1" y="connsiteY1"/>
              </a:cxn>
              <a:cxn ang="0">
                <a:pos x="connsiteX2" y="connsiteY2"/>
              </a:cxn>
            </a:cxnLst>
            <a:rect l="l" t="t" r="r" b="b"/>
            <a:pathLst>
              <a:path w="321733" h="764822">
                <a:moveTo>
                  <a:pt x="0" y="36689"/>
                </a:moveTo>
                <a:cubicBezTo>
                  <a:pt x="66322" y="18344"/>
                  <a:pt x="132645" y="0"/>
                  <a:pt x="186267" y="121356"/>
                </a:cubicBezTo>
                <a:cubicBezTo>
                  <a:pt x="239889" y="242712"/>
                  <a:pt x="280811" y="503767"/>
                  <a:pt x="321733" y="764822"/>
                </a:cubicBezTo>
              </a:path>
            </a:pathLst>
          </a:custGeom>
          <a:ln w="63500">
            <a:solidFill>
              <a:srgbClr val="FF0000"/>
            </a:solidFill>
            <a:tailEnd type="triangle"/>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6" name="Picture 3"/>
          <p:cNvPicPr>
            <a:picLocks noChangeAspect="1" noChangeArrowheads="1"/>
          </p:cNvPicPr>
          <p:nvPr/>
        </p:nvPicPr>
        <p:blipFill>
          <a:blip r:embed="rId5"/>
          <a:srcRect/>
          <a:stretch>
            <a:fillRect/>
          </a:stretch>
        </p:blipFill>
        <p:spPr bwMode="auto">
          <a:xfrm>
            <a:off x="6858000" y="5454472"/>
            <a:ext cx="1752600" cy="1479728"/>
          </a:xfrm>
          <a:prstGeom prst="rect">
            <a:avLst/>
          </a:prstGeom>
          <a:noFill/>
          <a:ln w="9525">
            <a:noFill/>
            <a:miter lim="800000"/>
            <a:headEnd/>
            <a:tailEnd/>
          </a:ln>
          <a:effectLst/>
        </p:spPr>
      </p:pic>
      <p:sp>
        <p:nvSpPr>
          <p:cNvPr id="31" name="Freeform 30"/>
          <p:cNvSpPr/>
          <p:nvPr/>
        </p:nvSpPr>
        <p:spPr>
          <a:xfrm>
            <a:off x="2485148" y="2473929"/>
            <a:ext cx="1144403" cy="435695"/>
          </a:xfrm>
          <a:custGeom>
            <a:avLst/>
            <a:gdLst>
              <a:gd name="connsiteX0" fmla="*/ 0 w 1144403"/>
              <a:gd name="connsiteY0" fmla="*/ 370248 h 435695"/>
              <a:gd name="connsiteX1" fmla="*/ 314150 w 1144403"/>
              <a:gd name="connsiteY1" fmla="*/ 415126 h 435695"/>
              <a:gd name="connsiteX2" fmla="*/ 774155 w 1144403"/>
              <a:gd name="connsiteY2" fmla="*/ 246832 h 435695"/>
              <a:gd name="connsiteX3" fmla="*/ 1144403 w 1144403"/>
              <a:gd name="connsiteY3" fmla="*/ 0 h 435695"/>
            </a:gdLst>
            <a:ahLst/>
            <a:cxnLst>
              <a:cxn ang="0">
                <a:pos x="connsiteX0" y="connsiteY0"/>
              </a:cxn>
              <a:cxn ang="0">
                <a:pos x="connsiteX1" y="connsiteY1"/>
              </a:cxn>
              <a:cxn ang="0">
                <a:pos x="connsiteX2" y="connsiteY2"/>
              </a:cxn>
              <a:cxn ang="0">
                <a:pos x="connsiteX3" y="connsiteY3"/>
              </a:cxn>
            </a:cxnLst>
            <a:rect l="l" t="t" r="r" b="b"/>
            <a:pathLst>
              <a:path w="1144403" h="435695">
                <a:moveTo>
                  <a:pt x="0" y="370248"/>
                </a:moveTo>
                <a:cubicBezTo>
                  <a:pt x="92562" y="402971"/>
                  <a:pt x="185124" y="435695"/>
                  <a:pt x="314150" y="415126"/>
                </a:cubicBezTo>
                <a:cubicBezTo>
                  <a:pt x="443176" y="394557"/>
                  <a:pt x="635780" y="316020"/>
                  <a:pt x="774155" y="246832"/>
                </a:cubicBezTo>
                <a:cubicBezTo>
                  <a:pt x="912530" y="177644"/>
                  <a:pt x="1028466" y="88822"/>
                  <a:pt x="1144403" y="0"/>
                </a:cubicBezTo>
              </a:path>
            </a:pathLst>
          </a:custGeom>
          <a:ln w="50800">
            <a:solidFill>
              <a:srgbClr val="FFFF00"/>
            </a:solidFill>
            <a:tailEnd type="triangle" w="med" len="sm"/>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3286664" y="2406770"/>
            <a:ext cx="4597879" cy="715992"/>
          </a:xfrm>
          <a:custGeom>
            <a:avLst/>
            <a:gdLst>
              <a:gd name="connsiteX0" fmla="*/ 4597879 w 4597879"/>
              <a:gd name="connsiteY0" fmla="*/ 0 h 715992"/>
              <a:gd name="connsiteX1" fmla="*/ 3674853 w 4597879"/>
              <a:gd name="connsiteY1" fmla="*/ 319177 h 715992"/>
              <a:gd name="connsiteX2" fmla="*/ 2631057 w 4597879"/>
              <a:gd name="connsiteY2" fmla="*/ 586596 h 715992"/>
              <a:gd name="connsiteX3" fmla="*/ 1630393 w 4597879"/>
              <a:gd name="connsiteY3" fmla="*/ 698739 h 715992"/>
              <a:gd name="connsiteX4" fmla="*/ 974785 w 4597879"/>
              <a:gd name="connsiteY4" fmla="*/ 690113 h 715992"/>
              <a:gd name="connsiteX5" fmla="*/ 422694 w 4597879"/>
              <a:gd name="connsiteY5" fmla="*/ 552090 h 715992"/>
              <a:gd name="connsiteX6" fmla="*/ 146649 w 4597879"/>
              <a:gd name="connsiteY6" fmla="*/ 284672 h 715992"/>
              <a:gd name="connsiteX7" fmla="*/ 0 w 4597879"/>
              <a:gd name="connsiteY7" fmla="*/ 94890 h 71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7879" h="715992">
                <a:moveTo>
                  <a:pt x="4597879" y="0"/>
                </a:moveTo>
                <a:cubicBezTo>
                  <a:pt x="4300268" y="110705"/>
                  <a:pt x="4002657" y="221411"/>
                  <a:pt x="3674853" y="319177"/>
                </a:cubicBezTo>
                <a:cubicBezTo>
                  <a:pt x="3347049" y="416943"/>
                  <a:pt x="2971800" y="523336"/>
                  <a:pt x="2631057" y="586596"/>
                </a:cubicBezTo>
                <a:cubicBezTo>
                  <a:pt x="2290314" y="649856"/>
                  <a:pt x="1906438" y="681486"/>
                  <a:pt x="1630393" y="698739"/>
                </a:cubicBezTo>
                <a:cubicBezTo>
                  <a:pt x="1354348" y="715992"/>
                  <a:pt x="1176068" y="714554"/>
                  <a:pt x="974785" y="690113"/>
                </a:cubicBezTo>
                <a:cubicBezTo>
                  <a:pt x="773502" y="665672"/>
                  <a:pt x="560717" y="619663"/>
                  <a:pt x="422694" y="552090"/>
                </a:cubicBezTo>
                <a:cubicBezTo>
                  <a:pt x="284671" y="484517"/>
                  <a:pt x="217098" y="360872"/>
                  <a:pt x="146649" y="284672"/>
                </a:cubicBezTo>
                <a:cubicBezTo>
                  <a:pt x="76200" y="208472"/>
                  <a:pt x="38100" y="151681"/>
                  <a:pt x="0" y="94890"/>
                </a:cubicBezTo>
              </a:path>
            </a:pathLst>
          </a:custGeom>
          <a:ln w="50800">
            <a:solidFill>
              <a:schemeClr val="tx1"/>
            </a:solidFill>
            <a:tailEnd type="triangle"/>
          </a:ln>
          <a:effectLst>
            <a:outerShdw dist="50800" dir="66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54"/>
          <p:cNvSpPr/>
          <p:nvPr/>
        </p:nvSpPr>
        <p:spPr>
          <a:xfrm>
            <a:off x="3505200" y="2387600"/>
            <a:ext cx="4337050" cy="407458"/>
          </a:xfrm>
          <a:custGeom>
            <a:avLst/>
            <a:gdLst>
              <a:gd name="connsiteX0" fmla="*/ 4337050 w 4337050"/>
              <a:gd name="connsiteY0" fmla="*/ 12700 h 407458"/>
              <a:gd name="connsiteX1" fmla="*/ 3613150 w 4337050"/>
              <a:gd name="connsiteY1" fmla="*/ 165100 h 407458"/>
              <a:gd name="connsiteX2" fmla="*/ 2139950 w 4337050"/>
              <a:gd name="connsiteY2" fmla="*/ 368300 h 407458"/>
              <a:gd name="connsiteX3" fmla="*/ 1289050 w 4337050"/>
              <a:gd name="connsiteY3" fmla="*/ 400050 h 407458"/>
              <a:gd name="connsiteX4" fmla="*/ 781050 w 4337050"/>
              <a:gd name="connsiteY4" fmla="*/ 368300 h 407458"/>
              <a:gd name="connsiteX5" fmla="*/ 342900 w 4337050"/>
              <a:gd name="connsiteY5" fmla="*/ 241300 h 407458"/>
              <a:gd name="connsiteX6" fmla="*/ 0 w 4337050"/>
              <a:gd name="connsiteY6" fmla="*/ 0 h 40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7050" h="407458">
                <a:moveTo>
                  <a:pt x="4337050" y="12700"/>
                </a:moveTo>
                <a:cubicBezTo>
                  <a:pt x="4158191" y="59266"/>
                  <a:pt x="3979333" y="105833"/>
                  <a:pt x="3613150" y="165100"/>
                </a:cubicBezTo>
                <a:cubicBezTo>
                  <a:pt x="3246967" y="224367"/>
                  <a:pt x="2527300" y="329142"/>
                  <a:pt x="2139950" y="368300"/>
                </a:cubicBezTo>
                <a:cubicBezTo>
                  <a:pt x="1752600" y="407458"/>
                  <a:pt x="1515533" y="400050"/>
                  <a:pt x="1289050" y="400050"/>
                </a:cubicBezTo>
                <a:cubicBezTo>
                  <a:pt x="1062567" y="400050"/>
                  <a:pt x="938742" y="394758"/>
                  <a:pt x="781050" y="368300"/>
                </a:cubicBezTo>
                <a:cubicBezTo>
                  <a:pt x="623358" y="341842"/>
                  <a:pt x="473075" y="302683"/>
                  <a:pt x="342900" y="241300"/>
                </a:cubicBezTo>
                <a:cubicBezTo>
                  <a:pt x="212725" y="179917"/>
                  <a:pt x="63500" y="43392"/>
                  <a:pt x="0" y="0"/>
                </a:cubicBezTo>
              </a:path>
            </a:pathLst>
          </a:custGeom>
          <a:ln w="63500">
            <a:solidFill>
              <a:schemeClr val="tx1"/>
            </a:solidFill>
            <a:tailEnd type="triangle" w="med" len="med"/>
          </a:ln>
          <a:effectLst>
            <a:outerShdw dist="50800" dir="48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TextBox 66"/>
          <p:cNvSpPr txBox="1"/>
          <p:nvPr/>
        </p:nvSpPr>
        <p:spPr>
          <a:xfrm>
            <a:off x="228600" y="838200"/>
            <a:ext cx="1905000" cy="769441"/>
          </a:xfrm>
          <a:prstGeom prst="rect">
            <a:avLst/>
          </a:prstGeom>
          <a:noFill/>
        </p:spPr>
        <p:txBody>
          <a:bodyPr wrap="square" rtlCol="0">
            <a:spAutoFit/>
          </a:bodyPr>
          <a:lstStyle/>
          <a:p>
            <a:r>
              <a:rPr lang="en-US" sz="4400" b="1" dirty="0" smtClean="0">
                <a:solidFill>
                  <a:srgbClr val="002060"/>
                </a:solidFill>
              </a:rPr>
              <a:t> WHEN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nodeType="withEffect">
                                  <p:stCondLst>
                                    <p:cond delay="0"/>
                                  </p:stCondLst>
                                  <p:childTnLst>
                                    <p:anim calcmode="lin" valueType="num">
                                      <p:cBhvr>
                                        <p:cTn id="6" dur="1000"/>
                                        <p:tgtEl>
                                          <p:spTgt spid="54"/>
                                        </p:tgtEl>
                                        <p:attrNameLst>
                                          <p:attrName>ppt_w</p:attrName>
                                        </p:attrNameLst>
                                      </p:cBhvr>
                                      <p:tavLst>
                                        <p:tav tm="0">
                                          <p:val>
                                            <p:strVal val="ppt_w"/>
                                          </p:val>
                                        </p:tav>
                                        <p:tav tm="100000">
                                          <p:val>
                                            <p:fltVal val="0"/>
                                          </p:val>
                                        </p:tav>
                                      </p:tavLst>
                                    </p:anim>
                                    <p:anim calcmode="lin" valueType="num">
                                      <p:cBhvr>
                                        <p:cTn id="7" dur="1000"/>
                                        <p:tgtEl>
                                          <p:spTgt spid="54"/>
                                        </p:tgtEl>
                                        <p:attrNameLst>
                                          <p:attrName>ppt_h</p:attrName>
                                        </p:attrNameLst>
                                      </p:cBhvr>
                                      <p:tavLst>
                                        <p:tav tm="0">
                                          <p:val>
                                            <p:strVal val="ppt_h"/>
                                          </p:val>
                                        </p:tav>
                                        <p:tav tm="100000">
                                          <p:val>
                                            <p:fltVal val="0"/>
                                          </p:val>
                                        </p:tav>
                                      </p:tavLst>
                                    </p:anim>
                                    <p:anim calcmode="lin" valueType="num">
                                      <p:cBhvr>
                                        <p:cTn id="8" dur="1000"/>
                                        <p:tgtEl>
                                          <p:spTgt spid="54"/>
                                        </p:tgtEl>
                                        <p:attrNameLst>
                                          <p:attrName>style.rotation</p:attrName>
                                        </p:attrNameLst>
                                      </p:cBhvr>
                                      <p:tavLst>
                                        <p:tav tm="0">
                                          <p:val>
                                            <p:fltVal val="0"/>
                                          </p:val>
                                        </p:tav>
                                        <p:tav tm="100000">
                                          <p:val>
                                            <p:fltVal val="360"/>
                                          </p:val>
                                        </p:tav>
                                      </p:tavLst>
                                    </p:anim>
                                    <p:animEffect transition="out" filter="fade">
                                      <p:cBhvr>
                                        <p:cTn id="9" dur="1000"/>
                                        <p:tgtEl>
                                          <p:spTgt spid="54"/>
                                        </p:tgtEl>
                                      </p:cBhvr>
                                    </p:animEffect>
                                    <p:set>
                                      <p:cBhvr>
                                        <p:cTn id="10" dur="1" fill="hold">
                                          <p:stCondLst>
                                            <p:cond delay="999"/>
                                          </p:stCondLst>
                                        </p:cTn>
                                        <p:tgtEl>
                                          <p:spTgt spid="54"/>
                                        </p:tgtEl>
                                        <p:attrNameLst>
                                          <p:attrName>style.visibility</p:attrName>
                                        </p:attrNameLst>
                                      </p:cBhvr>
                                      <p:to>
                                        <p:strVal val="hidden"/>
                                      </p:to>
                                    </p:set>
                                  </p:childTnLst>
                                </p:cTn>
                              </p:par>
                              <p:par>
                                <p:cTn id="11" presetID="49" presetClass="entr" presetSubtype="0" decel="10000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p:cTn id="13" dur="1000" fill="hold"/>
                                        <p:tgtEl>
                                          <p:spTgt spid="56"/>
                                        </p:tgtEl>
                                        <p:attrNameLst>
                                          <p:attrName>ppt_w</p:attrName>
                                        </p:attrNameLst>
                                      </p:cBhvr>
                                      <p:tavLst>
                                        <p:tav tm="0">
                                          <p:val>
                                            <p:fltVal val="0"/>
                                          </p:val>
                                        </p:tav>
                                        <p:tav tm="100000">
                                          <p:val>
                                            <p:strVal val="#ppt_w"/>
                                          </p:val>
                                        </p:tav>
                                      </p:tavLst>
                                    </p:anim>
                                    <p:anim calcmode="lin" valueType="num">
                                      <p:cBhvr>
                                        <p:cTn id="14" dur="1000" fill="hold"/>
                                        <p:tgtEl>
                                          <p:spTgt spid="56"/>
                                        </p:tgtEl>
                                        <p:attrNameLst>
                                          <p:attrName>ppt_h</p:attrName>
                                        </p:attrNameLst>
                                      </p:cBhvr>
                                      <p:tavLst>
                                        <p:tav tm="0">
                                          <p:val>
                                            <p:fltVal val="0"/>
                                          </p:val>
                                        </p:tav>
                                        <p:tav tm="100000">
                                          <p:val>
                                            <p:strVal val="#ppt_h"/>
                                          </p:val>
                                        </p:tav>
                                      </p:tavLst>
                                    </p:anim>
                                    <p:anim calcmode="lin" valueType="num">
                                      <p:cBhvr>
                                        <p:cTn id="15" dur="1000" fill="hold"/>
                                        <p:tgtEl>
                                          <p:spTgt spid="56"/>
                                        </p:tgtEl>
                                        <p:attrNameLst>
                                          <p:attrName>style.rotation</p:attrName>
                                        </p:attrNameLst>
                                      </p:cBhvr>
                                      <p:tavLst>
                                        <p:tav tm="0">
                                          <p:val>
                                            <p:fltVal val="360"/>
                                          </p:val>
                                        </p:tav>
                                        <p:tav tm="100000">
                                          <p:val>
                                            <p:fltVal val="0"/>
                                          </p:val>
                                        </p:tav>
                                      </p:tavLst>
                                    </p:anim>
                                    <p:animEffect transition="in" filter="fade">
                                      <p:cBhvr>
                                        <p:cTn id="16" dur="1000"/>
                                        <p:tgtEl>
                                          <p:spTgt spid="56"/>
                                        </p:tgtEl>
                                      </p:cBhvr>
                                    </p:animEffect>
                                  </p:childTnLst>
                                </p:cTn>
                              </p:par>
                            </p:childTnLst>
                          </p:cTn>
                        </p:par>
                        <p:par>
                          <p:cTn id="17" fill="hold">
                            <p:stCondLst>
                              <p:cond delay="1000"/>
                            </p:stCondLst>
                            <p:childTnLst>
                              <p:par>
                                <p:cTn id="18" presetID="49" presetClass="exit" presetSubtype="0" accel="100000" fill="hold" nodeType="afterEffect">
                                  <p:stCondLst>
                                    <p:cond delay="0"/>
                                  </p:stCondLst>
                                  <p:childTnLst>
                                    <p:anim calcmode="lin" valueType="num">
                                      <p:cBhvr>
                                        <p:cTn id="19" dur="1000"/>
                                        <p:tgtEl>
                                          <p:spTgt spid="56"/>
                                        </p:tgtEl>
                                        <p:attrNameLst>
                                          <p:attrName>ppt_w</p:attrName>
                                        </p:attrNameLst>
                                      </p:cBhvr>
                                      <p:tavLst>
                                        <p:tav tm="0">
                                          <p:val>
                                            <p:strVal val="ppt_w"/>
                                          </p:val>
                                        </p:tav>
                                        <p:tav tm="100000">
                                          <p:val>
                                            <p:fltVal val="0"/>
                                          </p:val>
                                        </p:tav>
                                      </p:tavLst>
                                    </p:anim>
                                    <p:anim calcmode="lin" valueType="num">
                                      <p:cBhvr>
                                        <p:cTn id="20" dur="1000"/>
                                        <p:tgtEl>
                                          <p:spTgt spid="56"/>
                                        </p:tgtEl>
                                        <p:attrNameLst>
                                          <p:attrName>ppt_h</p:attrName>
                                        </p:attrNameLst>
                                      </p:cBhvr>
                                      <p:tavLst>
                                        <p:tav tm="0">
                                          <p:val>
                                            <p:strVal val="ppt_h"/>
                                          </p:val>
                                        </p:tav>
                                        <p:tav tm="100000">
                                          <p:val>
                                            <p:fltVal val="0"/>
                                          </p:val>
                                        </p:tav>
                                      </p:tavLst>
                                    </p:anim>
                                    <p:anim calcmode="lin" valueType="num">
                                      <p:cBhvr>
                                        <p:cTn id="21" dur="1000"/>
                                        <p:tgtEl>
                                          <p:spTgt spid="56"/>
                                        </p:tgtEl>
                                        <p:attrNameLst>
                                          <p:attrName>style.rotation</p:attrName>
                                        </p:attrNameLst>
                                      </p:cBhvr>
                                      <p:tavLst>
                                        <p:tav tm="0">
                                          <p:val>
                                            <p:fltVal val="0"/>
                                          </p:val>
                                        </p:tav>
                                        <p:tav tm="100000">
                                          <p:val>
                                            <p:fltVal val="360"/>
                                          </p:val>
                                        </p:tav>
                                      </p:tavLst>
                                    </p:anim>
                                    <p:animEffect transition="out" filter="fade">
                                      <p:cBhvr>
                                        <p:cTn id="22" dur="1000"/>
                                        <p:tgtEl>
                                          <p:spTgt spid="56"/>
                                        </p:tgtEl>
                                      </p:cBhvr>
                                    </p:animEffect>
                                    <p:set>
                                      <p:cBhvr>
                                        <p:cTn id="23" dur="1" fill="hold">
                                          <p:stCondLst>
                                            <p:cond delay="999"/>
                                          </p:stCondLst>
                                        </p:cTn>
                                        <p:tgtEl>
                                          <p:spTgt spid="56"/>
                                        </p:tgtEl>
                                        <p:attrNameLst>
                                          <p:attrName>style.visibility</p:attrName>
                                        </p:attrNameLst>
                                      </p:cBhvr>
                                      <p:to>
                                        <p:strVal val="hidden"/>
                                      </p:to>
                                    </p:set>
                                  </p:childTnLst>
                                </p:cTn>
                              </p:par>
                              <p:par>
                                <p:cTn id="24" presetID="49" presetClass="entr" presetSubtype="0" decel="100000"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 calcmode="lin" valueType="num">
                                      <p:cBhvr>
                                        <p:cTn id="26" dur="1000" fill="hold"/>
                                        <p:tgtEl>
                                          <p:spTgt spid="57"/>
                                        </p:tgtEl>
                                        <p:attrNameLst>
                                          <p:attrName>ppt_w</p:attrName>
                                        </p:attrNameLst>
                                      </p:cBhvr>
                                      <p:tavLst>
                                        <p:tav tm="0">
                                          <p:val>
                                            <p:fltVal val="0"/>
                                          </p:val>
                                        </p:tav>
                                        <p:tav tm="100000">
                                          <p:val>
                                            <p:strVal val="#ppt_w"/>
                                          </p:val>
                                        </p:tav>
                                      </p:tavLst>
                                    </p:anim>
                                    <p:anim calcmode="lin" valueType="num">
                                      <p:cBhvr>
                                        <p:cTn id="27" dur="1000" fill="hold"/>
                                        <p:tgtEl>
                                          <p:spTgt spid="57"/>
                                        </p:tgtEl>
                                        <p:attrNameLst>
                                          <p:attrName>ppt_h</p:attrName>
                                        </p:attrNameLst>
                                      </p:cBhvr>
                                      <p:tavLst>
                                        <p:tav tm="0">
                                          <p:val>
                                            <p:fltVal val="0"/>
                                          </p:val>
                                        </p:tav>
                                        <p:tav tm="100000">
                                          <p:val>
                                            <p:strVal val="#ppt_h"/>
                                          </p:val>
                                        </p:tav>
                                      </p:tavLst>
                                    </p:anim>
                                    <p:anim calcmode="lin" valueType="num">
                                      <p:cBhvr>
                                        <p:cTn id="28" dur="1000" fill="hold"/>
                                        <p:tgtEl>
                                          <p:spTgt spid="57"/>
                                        </p:tgtEl>
                                        <p:attrNameLst>
                                          <p:attrName>style.rotation</p:attrName>
                                        </p:attrNameLst>
                                      </p:cBhvr>
                                      <p:tavLst>
                                        <p:tav tm="0">
                                          <p:val>
                                            <p:fltVal val="360"/>
                                          </p:val>
                                        </p:tav>
                                        <p:tav tm="100000">
                                          <p:val>
                                            <p:fltVal val="0"/>
                                          </p:val>
                                        </p:tav>
                                      </p:tavLst>
                                    </p:anim>
                                    <p:animEffect transition="in" filter="fade">
                                      <p:cBhvr>
                                        <p:cTn id="29" dur="1000"/>
                                        <p:tgtEl>
                                          <p:spTgt spid="57"/>
                                        </p:tgtEl>
                                      </p:cBhvr>
                                    </p:animEffect>
                                  </p:childTnLst>
                                </p:cTn>
                              </p:par>
                            </p:childTnLst>
                          </p:cTn>
                        </p:par>
                        <p:par>
                          <p:cTn id="30" fill="hold">
                            <p:stCondLst>
                              <p:cond delay="2000"/>
                            </p:stCondLst>
                            <p:childTnLst>
                              <p:par>
                                <p:cTn id="31" presetID="49" presetClass="exit" presetSubtype="0" accel="100000" fill="hold" nodeType="afterEffect">
                                  <p:stCondLst>
                                    <p:cond delay="0"/>
                                  </p:stCondLst>
                                  <p:childTnLst>
                                    <p:anim calcmode="lin" valueType="num">
                                      <p:cBhvr>
                                        <p:cTn id="32" dur="1000"/>
                                        <p:tgtEl>
                                          <p:spTgt spid="57"/>
                                        </p:tgtEl>
                                        <p:attrNameLst>
                                          <p:attrName>ppt_w</p:attrName>
                                        </p:attrNameLst>
                                      </p:cBhvr>
                                      <p:tavLst>
                                        <p:tav tm="0">
                                          <p:val>
                                            <p:strVal val="ppt_w"/>
                                          </p:val>
                                        </p:tav>
                                        <p:tav tm="100000">
                                          <p:val>
                                            <p:fltVal val="0"/>
                                          </p:val>
                                        </p:tav>
                                      </p:tavLst>
                                    </p:anim>
                                    <p:anim calcmode="lin" valueType="num">
                                      <p:cBhvr>
                                        <p:cTn id="33" dur="1000"/>
                                        <p:tgtEl>
                                          <p:spTgt spid="57"/>
                                        </p:tgtEl>
                                        <p:attrNameLst>
                                          <p:attrName>ppt_h</p:attrName>
                                        </p:attrNameLst>
                                      </p:cBhvr>
                                      <p:tavLst>
                                        <p:tav tm="0">
                                          <p:val>
                                            <p:strVal val="ppt_h"/>
                                          </p:val>
                                        </p:tav>
                                        <p:tav tm="100000">
                                          <p:val>
                                            <p:fltVal val="0"/>
                                          </p:val>
                                        </p:tav>
                                      </p:tavLst>
                                    </p:anim>
                                    <p:anim calcmode="lin" valueType="num">
                                      <p:cBhvr>
                                        <p:cTn id="34" dur="1000"/>
                                        <p:tgtEl>
                                          <p:spTgt spid="57"/>
                                        </p:tgtEl>
                                        <p:attrNameLst>
                                          <p:attrName>style.rotation</p:attrName>
                                        </p:attrNameLst>
                                      </p:cBhvr>
                                      <p:tavLst>
                                        <p:tav tm="0">
                                          <p:val>
                                            <p:fltVal val="0"/>
                                          </p:val>
                                        </p:tav>
                                        <p:tav tm="100000">
                                          <p:val>
                                            <p:fltVal val="360"/>
                                          </p:val>
                                        </p:tav>
                                      </p:tavLst>
                                    </p:anim>
                                    <p:animEffect transition="out" filter="fade">
                                      <p:cBhvr>
                                        <p:cTn id="35" dur="1000"/>
                                        <p:tgtEl>
                                          <p:spTgt spid="57"/>
                                        </p:tgtEl>
                                      </p:cBhvr>
                                    </p:animEffect>
                                    <p:set>
                                      <p:cBhvr>
                                        <p:cTn id="36" dur="1" fill="hold">
                                          <p:stCondLst>
                                            <p:cond delay="999"/>
                                          </p:stCondLst>
                                        </p:cTn>
                                        <p:tgtEl>
                                          <p:spTgt spid="57"/>
                                        </p:tgtEl>
                                        <p:attrNameLst>
                                          <p:attrName>style.visibility</p:attrName>
                                        </p:attrNameLst>
                                      </p:cBhvr>
                                      <p:to>
                                        <p:strVal val="hidden"/>
                                      </p:to>
                                    </p:set>
                                  </p:childTnLst>
                                </p:cTn>
                              </p:par>
                              <p:par>
                                <p:cTn id="37" presetID="49" presetClass="entr" presetSubtype="0" decel="10000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 calcmode="lin" valueType="num">
                                      <p:cBhvr>
                                        <p:cTn id="39" dur="1000" fill="hold"/>
                                        <p:tgtEl>
                                          <p:spTgt spid="58"/>
                                        </p:tgtEl>
                                        <p:attrNameLst>
                                          <p:attrName>ppt_w</p:attrName>
                                        </p:attrNameLst>
                                      </p:cBhvr>
                                      <p:tavLst>
                                        <p:tav tm="0">
                                          <p:val>
                                            <p:fltVal val="0"/>
                                          </p:val>
                                        </p:tav>
                                        <p:tav tm="100000">
                                          <p:val>
                                            <p:strVal val="#ppt_w"/>
                                          </p:val>
                                        </p:tav>
                                      </p:tavLst>
                                    </p:anim>
                                    <p:anim calcmode="lin" valueType="num">
                                      <p:cBhvr>
                                        <p:cTn id="40" dur="1000" fill="hold"/>
                                        <p:tgtEl>
                                          <p:spTgt spid="58"/>
                                        </p:tgtEl>
                                        <p:attrNameLst>
                                          <p:attrName>ppt_h</p:attrName>
                                        </p:attrNameLst>
                                      </p:cBhvr>
                                      <p:tavLst>
                                        <p:tav tm="0">
                                          <p:val>
                                            <p:fltVal val="0"/>
                                          </p:val>
                                        </p:tav>
                                        <p:tav tm="100000">
                                          <p:val>
                                            <p:strVal val="#ppt_h"/>
                                          </p:val>
                                        </p:tav>
                                      </p:tavLst>
                                    </p:anim>
                                    <p:anim calcmode="lin" valueType="num">
                                      <p:cBhvr>
                                        <p:cTn id="41" dur="1000" fill="hold"/>
                                        <p:tgtEl>
                                          <p:spTgt spid="58"/>
                                        </p:tgtEl>
                                        <p:attrNameLst>
                                          <p:attrName>style.rotation</p:attrName>
                                        </p:attrNameLst>
                                      </p:cBhvr>
                                      <p:tavLst>
                                        <p:tav tm="0">
                                          <p:val>
                                            <p:fltVal val="360"/>
                                          </p:val>
                                        </p:tav>
                                        <p:tav tm="100000">
                                          <p:val>
                                            <p:fltVal val="0"/>
                                          </p:val>
                                        </p:tav>
                                      </p:tavLst>
                                    </p:anim>
                                    <p:animEffect transition="in" filter="fade">
                                      <p:cBhvr>
                                        <p:cTn id="42" dur="1000"/>
                                        <p:tgtEl>
                                          <p:spTgt spid="58"/>
                                        </p:tgtEl>
                                      </p:cBhvr>
                                    </p:animEffect>
                                  </p:childTnLst>
                                </p:cTn>
                              </p:par>
                            </p:childTnLst>
                          </p:cTn>
                        </p:par>
                        <p:par>
                          <p:cTn id="43" fill="hold">
                            <p:stCondLst>
                              <p:cond delay="3000"/>
                            </p:stCondLst>
                            <p:childTnLst>
                              <p:par>
                                <p:cTn id="44" presetID="49" presetClass="exit" presetSubtype="0" accel="100000" fill="hold" nodeType="afterEffect">
                                  <p:stCondLst>
                                    <p:cond delay="0"/>
                                  </p:stCondLst>
                                  <p:childTnLst>
                                    <p:anim calcmode="lin" valueType="num">
                                      <p:cBhvr>
                                        <p:cTn id="45" dur="1000"/>
                                        <p:tgtEl>
                                          <p:spTgt spid="58"/>
                                        </p:tgtEl>
                                        <p:attrNameLst>
                                          <p:attrName>ppt_w</p:attrName>
                                        </p:attrNameLst>
                                      </p:cBhvr>
                                      <p:tavLst>
                                        <p:tav tm="0">
                                          <p:val>
                                            <p:strVal val="ppt_w"/>
                                          </p:val>
                                        </p:tav>
                                        <p:tav tm="100000">
                                          <p:val>
                                            <p:fltVal val="0"/>
                                          </p:val>
                                        </p:tav>
                                      </p:tavLst>
                                    </p:anim>
                                    <p:anim calcmode="lin" valueType="num">
                                      <p:cBhvr>
                                        <p:cTn id="46" dur="1000"/>
                                        <p:tgtEl>
                                          <p:spTgt spid="58"/>
                                        </p:tgtEl>
                                        <p:attrNameLst>
                                          <p:attrName>ppt_h</p:attrName>
                                        </p:attrNameLst>
                                      </p:cBhvr>
                                      <p:tavLst>
                                        <p:tav tm="0">
                                          <p:val>
                                            <p:strVal val="ppt_h"/>
                                          </p:val>
                                        </p:tav>
                                        <p:tav tm="100000">
                                          <p:val>
                                            <p:fltVal val="0"/>
                                          </p:val>
                                        </p:tav>
                                      </p:tavLst>
                                    </p:anim>
                                    <p:anim calcmode="lin" valueType="num">
                                      <p:cBhvr>
                                        <p:cTn id="47" dur="1000"/>
                                        <p:tgtEl>
                                          <p:spTgt spid="58"/>
                                        </p:tgtEl>
                                        <p:attrNameLst>
                                          <p:attrName>style.rotation</p:attrName>
                                        </p:attrNameLst>
                                      </p:cBhvr>
                                      <p:tavLst>
                                        <p:tav tm="0">
                                          <p:val>
                                            <p:fltVal val="0"/>
                                          </p:val>
                                        </p:tav>
                                        <p:tav tm="100000">
                                          <p:val>
                                            <p:fltVal val="360"/>
                                          </p:val>
                                        </p:tav>
                                      </p:tavLst>
                                    </p:anim>
                                    <p:animEffect transition="out" filter="fade">
                                      <p:cBhvr>
                                        <p:cTn id="48" dur="1000"/>
                                        <p:tgtEl>
                                          <p:spTgt spid="58"/>
                                        </p:tgtEl>
                                      </p:cBhvr>
                                    </p:animEffect>
                                    <p:set>
                                      <p:cBhvr>
                                        <p:cTn id="49" dur="1" fill="hold">
                                          <p:stCondLst>
                                            <p:cond delay="999"/>
                                          </p:stCondLst>
                                        </p:cTn>
                                        <p:tgtEl>
                                          <p:spTgt spid="58"/>
                                        </p:tgtEl>
                                        <p:attrNameLst>
                                          <p:attrName>style.visibility</p:attrName>
                                        </p:attrNameLst>
                                      </p:cBhvr>
                                      <p:to>
                                        <p:strVal val="hidden"/>
                                      </p:to>
                                    </p:set>
                                  </p:childTnLst>
                                </p:cTn>
                              </p:par>
                              <p:par>
                                <p:cTn id="50" presetID="49" presetClass="entr" presetSubtype="0" decel="100000" fill="hold" grpId="0" nodeType="withEffect">
                                  <p:stCondLst>
                                    <p:cond delay="0"/>
                                  </p:stCondLst>
                                  <p:childTnLst>
                                    <p:set>
                                      <p:cBhvr>
                                        <p:cTn id="51" dur="1" fill="hold">
                                          <p:stCondLst>
                                            <p:cond delay="0"/>
                                          </p:stCondLst>
                                        </p:cTn>
                                        <p:tgtEl>
                                          <p:spTgt spid="59"/>
                                        </p:tgtEl>
                                        <p:attrNameLst>
                                          <p:attrName>style.visibility</p:attrName>
                                        </p:attrNameLst>
                                      </p:cBhvr>
                                      <p:to>
                                        <p:strVal val="visible"/>
                                      </p:to>
                                    </p:set>
                                    <p:anim calcmode="lin" valueType="num">
                                      <p:cBhvr>
                                        <p:cTn id="52" dur="1000" fill="hold"/>
                                        <p:tgtEl>
                                          <p:spTgt spid="59"/>
                                        </p:tgtEl>
                                        <p:attrNameLst>
                                          <p:attrName>ppt_w</p:attrName>
                                        </p:attrNameLst>
                                      </p:cBhvr>
                                      <p:tavLst>
                                        <p:tav tm="0">
                                          <p:val>
                                            <p:fltVal val="0"/>
                                          </p:val>
                                        </p:tav>
                                        <p:tav tm="100000">
                                          <p:val>
                                            <p:strVal val="#ppt_w"/>
                                          </p:val>
                                        </p:tav>
                                      </p:tavLst>
                                    </p:anim>
                                    <p:anim calcmode="lin" valueType="num">
                                      <p:cBhvr>
                                        <p:cTn id="53" dur="1000" fill="hold"/>
                                        <p:tgtEl>
                                          <p:spTgt spid="59"/>
                                        </p:tgtEl>
                                        <p:attrNameLst>
                                          <p:attrName>ppt_h</p:attrName>
                                        </p:attrNameLst>
                                      </p:cBhvr>
                                      <p:tavLst>
                                        <p:tav tm="0">
                                          <p:val>
                                            <p:fltVal val="0"/>
                                          </p:val>
                                        </p:tav>
                                        <p:tav tm="100000">
                                          <p:val>
                                            <p:strVal val="#ppt_h"/>
                                          </p:val>
                                        </p:tav>
                                      </p:tavLst>
                                    </p:anim>
                                    <p:anim calcmode="lin" valueType="num">
                                      <p:cBhvr>
                                        <p:cTn id="54" dur="1000" fill="hold"/>
                                        <p:tgtEl>
                                          <p:spTgt spid="59"/>
                                        </p:tgtEl>
                                        <p:attrNameLst>
                                          <p:attrName>style.rotation</p:attrName>
                                        </p:attrNameLst>
                                      </p:cBhvr>
                                      <p:tavLst>
                                        <p:tav tm="0">
                                          <p:val>
                                            <p:fltVal val="360"/>
                                          </p:val>
                                        </p:tav>
                                        <p:tav tm="100000">
                                          <p:val>
                                            <p:fltVal val="0"/>
                                          </p:val>
                                        </p:tav>
                                      </p:tavLst>
                                    </p:anim>
                                    <p:animEffect transition="in" filter="fade">
                                      <p:cBhvr>
                                        <p:cTn id="55" dur="1000"/>
                                        <p:tgtEl>
                                          <p:spTgt spid="59"/>
                                        </p:tgtEl>
                                      </p:cBhvr>
                                    </p:animEffect>
                                  </p:childTnLst>
                                </p:cTn>
                              </p:par>
                            </p:childTnLst>
                          </p:cTn>
                        </p:par>
                        <p:par>
                          <p:cTn id="56" fill="hold">
                            <p:stCondLst>
                              <p:cond delay="4000"/>
                            </p:stCondLst>
                            <p:childTnLst>
                              <p:par>
                                <p:cTn id="57" presetID="49" presetClass="exit" presetSubtype="0" accel="100000" fill="hold" nodeType="afterEffect">
                                  <p:stCondLst>
                                    <p:cond delay="0"/>
                                  </p:stCondLst>
                                  <p:childTnLst>
                                    <p:anim calcmode="lin" valueType="num">
                                      <p:cBhvr>
                                        <p:cTn id="58" dur="1000"/>
                                        <p:tgtEl>
                                          <p:spTgt spid="59"/>
                                        </p:tgtEl>
                                        <p:attrNameLst>
                                          <p:attrName>ppt_w</p:attrName>
                                        </p:attrNameLst>
                                      </p:cBhvr>
                                      <p:tavLst>
                                        <p:tav tm="0">
                                          <p:val>
                                            <p:strVal val="ppt_w"/>
                                          </p:val>
                                        </p:tav>
                                        <p:tav tm="100000">
                                          <p:val>
                                            <p:fltVal val="0"/>
                                          </p:val>
                                        </p:tav>
                                      </p:tavLst>
                                    </p:anim>
                                    <p:anim calcmode="lin" valueType="num">
                                      <p:cBhvr>
                                        <p:cTn id="59" dur="1000"/>
                                        <p:tgtEl>
                                          <p:spTgt spid="59"/>
                                        </p:tgtEl>
                                        <p:attrNameLst>
                                          <p:attrName>ppt_h</p:attrName>
                                        </p:attrNameLst>
                                      </p:cBhvr>
                                      <p:tavLst>
                                        <p:tav tm="0">
                                          <p:val>
                                            <p:strVal val="ppt_h"/>
                                          </p:val>
                                        </p:tav>
                                        <p:tav tm="100000">
                                          <p:val>
                                            <p:fltVal val="0"/>
                                          </p:val>
                                        </p:tav>
                                      </p:tavLst>
                                    </p:anim>
                                    <p:anim calcmode="lin" valueType="num">
                                      <p:cBhvr>
                                        <p:cTn id="60" dur="1000"/>
                                        <p:tgtEl>
                                          <p:spTgt spid="59"/>
                                        </p:tgtEl>
                                        <p:attrNameLst>
                                          <p:attrName>style.rotation</p:attrName>
                                        </p:attrNameLst>
                                      </p:cBhvr>
                                      <p:tavLst>
                                        <p:tav tm="0">
                                          <p:val>
                                            <p:fltVal val="0"/>
                                          </p:val>
                                        </p:tav>
                                        <p:tav tm="100000">
                                          <p:val>
                                            <p:fltVal val="360"/>
                                          </p:val>
                                        </p:tav>
                                      </p:tavLst>
                                    </p:anim>
                                    <p:animEffect transition="out" filter="fade">
                                      <p:cBhvr>
                                        <p:cTn id="61" dur="1000"/>
                                        <p:tgtEl>
                                          <p:spTgt spid="59"/>
                                        </p:tgtEl>
                                      </p:cBhvr>
                                    </p:animEffect>
                                    <p:set>
                                      <p:cBhvr>
                                        <p:cTn id="62" dur="1" fill="hold">
                                          <p:stCondLst>
                                            <p:cond delay="999"/>
                                          </p:stCondLst>
                                        </p:cTn>
                                        <p:tgtEl>
                                          <p:spTgt spid="59"/>
                                        </p:tgtEl>
                                        <p:attrNameLst>
                                          <p:attrName>style.visibility</p:attrName>
                                        </p:attrNameLst>
                                      </p:cBhvr>
                                      <p:to>
                                        <p:strVal val="hidden"/>
                                      </p:to>
                                    </p:set>
                                  </p:childTnLst>
                                </p:cTn>
                              </p:par>
                              <p:par>
                                <p:cTn id="63" presetID="49" presetClass="entr" presetSubtype="0" decel="100000" fill="hold" grpId="2" nodeType="withEffect">
                                  <p:stCondLst>
                                    <p:cond delay="0"/>
                                  </p:stCondLst>
                                  <p:childTnLst>
                                    <p:set>
                                      <p:cBhvr>
                                        <p:cTn id="64" dur="1" fill="hold">
                                          <p:stCondLst>
                                            <p:cond delay="0"/>
                                          </p:stCondLst>
                                        </p:cTn>
                                        <p:tgtEl>
                                          <p:spTgt spid="60"/>
                                        </p:tgtEl>
                                        <p:attrNameLst>
                                          <p:attrName>style.visibility</p:attrName>
                                        </p:attrNameLst>
                                      </p:cBhvr>
                                      <p:to>
                                        <p:strVal val="visible"/>
                                      </p:to>
                                    </p:set>
                                    <p:anim calcmode="lin" valueType="num">
                                      <p:cBhvr>
                                        <p:cTn id="65" dur="1000" fill="hold"/>
                                        <p:tgtEl>
                                          <p:spTgt spid="60"/>
                                        </p:tgtEl>
                                        <p:attrNameLst>
                                          <p:attrName>ppt_w</p:attrName>
                                        </p:attrNameLst>
                                      </p:cBhvr>
                                      <p:tavLst>
                                        <p:tav tm="0">
                                          <p:val>
                                            <p:fltVal val="0"/>
                                          </p:val>
                                        </p:tav>
                                        <p:tav tm="100000">
                                          <p:val>
                                            <p:strVal val="#ppt_w"/>
                                          </p:val>
                                        </p:tav>
                                      </p:tavLst>
                                    </p:anim>
                                    <p:anim calcmode="lin" valueType="num">
                                      <p:cBhvr>
                                        <p:cTn id="66" dur="1000" fill="hold"/>
                                        <p:tgtEl>
                                          <p:spTgt spid="60"/>
                                        </p:tgtEl>
                                        <p:attrNameLst>
                                          <p:attrName>ppt_h</p:attrName>
                                        </p:attrNameLst>
                                      </p:cBhvr>
                                      <p:tavLst>
                                        <p:tav tm="0">
                                          <p:val>
                                            <p:fltVal val="0"/>
                                          </p:val>
                                        </p:tav>
                                        <p:tav tm="100000">
                                          <p:val>
                                            <p:strVal val="#ppt_h"/>
                                          </p:val>
                                        </p:tav>
                                      </p:tavLst>
                                    </p:anim>
                                    <p:anim calcmode="lin" valueType="num">
                                      <p:cBhvr>
                                        <p:cTn id="67" dur="1000" fill="hold"/>
                                        <p:tgtEl>
                                          <p:spTgt spid="60"/>
                                        </p:tgtEl>
                                        <p:attrNameLst>
                                          <p:attrName>style.rotation</p:attrName>
                                        </p:attrNameLst>
                                      </p:cBhvr>
                                      <p:tavLst>
                                        <p:tav tm="0">
                                          <p:val>
                                            <p:fltVal val="360"/>
                                          </p:val>
                                        </p:tav>
                                        <p:tav tm="100000">
                                          <p:val>
                                            <p:fltVal val="0"/>
                                          </p:val>
                                        </p:tav>
                                      </p:tavLst>
                                    </p:anim>
                                    <p:animEffect transition="in" filter="fade">
                                      <p:cBhvr>
                                        <p:cTn id="68" dur="1000"/>
                                        <p:tgtEl>
                                          <p:spTgt spid="60"/>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xit" presetSubtype="0" fill="hold" grpId="0" nodeType="clickEffect">
                                  <p:stCondLst>
                                    <p:cond delay="0"/>
                                  </p:stCondLst>
                                  <p:childTnLst>
                                    <p:animEffect transition="out" filter="fade">
                                      <p:cBhvr>
                                        <p:cTn id="72" dur="1000"/>
                                        <p:tgtEl>
                                          <p:spTgt spid="51"/>
                                        </p:tgtEl>
                                      </p:cBhvr>
                                    </p:animEffect>
                                    <p:anim calcmode="lin" valueType="num">
                                      <p:cBhvr>
                                        <p:cTn id="73" dur="1000"/>
                                        <p:tgtEl>
                                          <p:spTgt spid="51"/>
                                        </p:tgtEl>
                                        <p:attrNameLst>
                                          <p:attrName>ppt_x</p:attrName>
                                        </p:attrNameLst>
                                      </p:cBhvr>
                                      <p:tavLst>
                                        <p:tav tm="0">
                                          <p:val>
                                            <p:strVal val="ppt_x"/>
                                          </p:val>
                                        </p:tav>
                                        <p:tav tm="100000">
                                          <p:val>
                                            <p:strVal val="ppt_x"/>
                                          </p:val>
                                        </p:tav>
                                      </p:tavLst>
                                    </p:anim>
                                    <p:anim calcmode="lin" valueType="num">
                                      <p:cBhvr>
                                        <p:cTn id="74" dur="1000"/>
                                        <p:tgtEl>
                                          <p:spTgt spid="51"/>
                                        </p:tgtEl>
                                        <p:attrNameLst>
                                          <p:attrName>ppt_y</p:attrName>
                                        </p:attrNameLst>
                                      </p:cBhvr>
                                      <p:tavLst>
                                        <p:tav tm="0">
                                          <p:val>
                                            <p:strVal val="ppt_y"/>
                                          </p:val>
                                        </p:tav>
                                        <p:tav tm="100000">
                                          <p:val>
                                            <p:strVal val="ppt_y+.1"/>
                                          </p:val>
                                        </p:tav>
                                      </p:tavLst>
                                    </p:anim>
                                    <p:set>
                                      <p:cBhvr>
                                        <p:cTn id="75" dur="1" fill="hold">
                                          <p:stCondLst>
                                            <p:cond delay="999"/>
                                          </p:stCondLst>
                                        </p:cTn>
                                        <p:tgtEl>
                                          <p:spTgt spid="51"/>
                                        </p:tgtEl>
                                        <p:attrNameLst>
                                          <p:attrName>style.visibility</p:attrName>
                                        </p:attrNameLst>
                                      </p:cBhvr>
                                      <p:to>
                                        <p:strVal val="hidden"/>
                                      </p:to>
                                    </p:set>
                                  </p:childTnLst>
                                </p:cTn>
                              </p:par>
                              <p:par>
                                <p:cTn id="76" presetID="10" presetClass="entr" presetSubtype="0" fill="hold" grpId="1" nodeType="withEffect">
                                  <p:stCondLst>
                                    <p:cond delay="0"/>
                                  </p:stCondLst>
                                  <p:childTnLst>
                                    <p:set>
                                      <p:cBhvr>
                                        <p:cTn id="77" dur="1" fill="hold">
                                          <p:stCondLst>
                                            <p:cond delay="0"/>
                                          </p:stCondLst>
                                        </p:cTn>
                                        <p:tgtEl>
                                          <p:spTgt spid="52"/>
                                        </p:tgtEl>
                                        <p:attrNameLst>
                                          <p:attrName>style.visibility</p:attrName>
                                        </p:attrNameLst>
                                      </p:cBhvr>
                                      <p:to>
                                        <p:strVal val="visible"/>
                                      </p:to>
                                    </p:set>
                                    <p:animEffect transition="in" filter="fade">
                                      <p:cBhvr>
                                        <p:cTn id="78" dur="1000"/>
                                        <p:tgtEl>
                                          <p:spTgt spid="52"/>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2" fill="hold" grpId="0" nodeType="clickEffect">
                                  <p:stCondLst>
                                    <p:cond delay="0"/>
                                  </p:stCondLst>
                                  <p:childTnLst>
                                    <p:set>
                                      <p:cBhvr>
                                        <p:cTn id="82" dur="1" fill="hold">
                                          <p:stCondLst>
                                            <p:cond delay="0"/>
                                          </p:stCondLst>
                                        </p:cTn>
                                        <p:tgtEl>
                                          <p:spTgt spid="55"/>
                                        </p:tgtEl>
                                        <p:attrNameLst>
                                          <p:attrName>style.visibility</p:attrName>
                                        </p:attrNameLst>
                                      </p:cBhvr>
                                      <p:to>
                                        <p:strVal val="visible"/>
                                      </p:to>
                                    </p:set>
                                    <p:animEffect transition="in" filter="wipe(right)">
                                      <p:cBhvr>
                                        <p:cTn id="83" dur="2000"/>
                                        <p:tgtEl>
                                          <p:spTgt spid="55"/>
                                        </p:tgtEl>
                                      </p:cBhvr>
                                    </p:animEffect>
                                  </p:childTnLst>
                                </p:cTn>
                              </p:par>
                            </p:childTnLst>
                          </p:cTn>
                        </p:par>
                        <p:par>
                          <p:cTn id="84" fill="hold">
                            <p:stCondLst>
                              <p:cond delay="2000"/>
                            </p:stCondLst>
                            <p:childTnLst>
                              <p:par>
                                <p:cTn id="85" presetID="8" presetClass="emph" presetSubtype="0" fill="hold" grpId="0" nodeType="afterEffect">
                                  <p:stCondLst>
                                    <p:cond delay="0"/>
                                  </p:stCondLst>
                                  <p:childTnLst>
                                    <p:animRot by="21600000">
                                      <p:cBhvr>
                                        <p:cTn id="86" dur="1000" fill="hold"/>
                                        <p:tgtEl>
                                          <p:spTgt spid="41"/>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49" presetClass="exit" presetSubtype="0" accel="100000" fill="hold" grpId="1" nodeType="clickEffect">
                                  <p:stCondLst>
                                    <p:cond delay="0"/>
                                  </p:stCondLst>
                                  <p:childTnLst>
                                    <p:anim calcmode="lin" valueType="num">
                                      <p:cBhvr>
                                        <p:cTn id="90" dur="1000"/>
                                        <p:tgtEl>
                                          <p:spTgt spid="60"/>
                                        </p:tgtEl>
                                        <p:attrNameLst>
                                          <p:attrName>ppt_w</p:attrName>
                                        </p:attrNameLst>
                                      </p:cBhvr>
                                      <p:tavLst>
                                        <p:tav tm="0">
                                          <p:val>
                                            <p:strVal val="ppt_w"/>
                                          </p:val>
                                        </p:tav>
                                        <p:tav tm="100000">
                                          <p:val>
                                            <p:fltVal val="0"/>
                                          </p:val>
                                        </p:tav>
                                      </p:tavLst>
                                    </p:anim>
                                    <p:anim calcmode="lin" valueType="num">
                                      <p:cBhvr>
                                        <p:cTn id="91" dur="1000"/>
                                        <p:tgtEl>
                                          <p:spTgt spid="60"/>
                                        </p:tgtEl>
                                        <p:attrNameLst>
                                          <p:attrName>ppt_h</p:attrName>
                                        </p:attrNameLst>
                                      </p:cBhvr>
                                      <p:tavLst>
                                        <p:tav tm="0">
                                          <p:val>
                                            <p:strVal val="ppt_h"/>
                                          </p:val>
                                        </p:tav>
                                        <p:tav tm="100000">
                                          <p:val>
                                            <p:fltVal val="0"/>
                                          </p:val>
                                        </p:tav>
                                      </p:tavLst>
                                    </p:anim>
                                    <p:anim calcmode="lin" valueType="num">
                                      <p:cBhvr>
                                        <p:cTn id="92" dur="1000"/>
                                        <p:tgtEl>
                                          <p:spTgt spid="60"/>
                                        </p:tgtEl>
                                        <p:attrNameLst>
                                          <p:attrName>style.rotation</p:attrName>
                                        </p:attrNameLst>
                                      </p:cBhvr>
                                      <p:tavLst>
                                        <p:tav tm="0">
                                          <p:val>
                                            <p:fltVal val="0"/>
                                          </p:val>
                                        </p:tav>
                                        <p:tav tm="100000">
                                          <p:val>
                                            <p:fltVal val="360"/>
                                          </p:val>
                                        </p:tav>
                                      </p:tavLst>
                                    </p:anim>
                                    <p:animEffect transition="out" filter="fade">
                                      <p:cBhvr>
                                        <p:cTn id="93" dur="1000"/>
                                        <p:tgtEl>
                                          <p:spTgt spid="60"/>
                                        </p:tgtEl>
                                      </p:cBhvr>
                                    </p:animEffect>
                                    <p:set>
                                      <p:cBhvr>
                                        <p:cTn id="94" dur="1" fill="hold">
                                          <p:stCondLst>
                                            <p:cond delay="999"/>
                                          </p:stCondLst>
                                        </p:cTn>
                                        <p:tgtEl>
                                          <p:spTgt spid="60"/>
                                        </p:tgtEl>
                                        <p:attrNameLst>
                                          <p:attrName>style.visibility</p:attrName>
                                        </p:attrNameLst>
                                      </p:cBhvr>
                                      <p:to>
                                        <p:strVal val="hidden"/>
                                      </p:to>
                                    </p:set>
                                  </p:childTnLst>
                                </p:cTn>
                              </p:par>
                              <p:par>
                                <p:cTn id="95" presetID="49" presetClass="entr" presetSubtype="0" decel="100000" fill="hold" nodeType="withEffect">
                                  <p:stCondLst>
                                    <p:cond delay="0"/>
                                  </p:stCondLst>
                                  <p:childTnLst>
                                    <p:set>
                                      <p:cBhvr>
                                        <p:cTn id="96" dur="1" fill="hold">
                                          <p:stCondLst>
                                            <p:cond delay="0"/>
                                          </p:stCondLst>
                                        </p:cTn>
                                        <p:tgtEl>
                                          <p:spTgt spid="63"/>
                                        </p:tgtEl>
                                        <p:attrNameLst>
                                          <p:attrName>style.visibility</p:attrName>
                                        </p:attrNameLst>
                                      </p:cBhvr>
                                      <p:to>
                                        <p:strVal val="visible"/>
                                      </p:to>
                                    </p:set>
                                    <p:anim calcmode="lin" valueType="num">
                                      <p:cBhvr>
                                        <p:cTn id="97" dur="1000" fill="hold"/>
                                        <p:tgtEl>
                                          <p:spTgt spid="63"/>
                                        </p:tgtEl>
                                        <p:attrNameLst>
                                          <p:attrName>ppt_w</p:attrName>
                                        </p:attrNameLst>
                                      </p:cBhvr>
                                      <p:tavLst>
                                        <p:tav tm="0">
                                          <p:val>
                                            <p:fltVal val="0"/>
                                          </p:val>
                                        </p:tav>
                                        <p:tav tm="100000">
                                          <p:val>
                                            <p:strVal val="#ppt_w"/>
                                          </p:val>
                                        </p:tav>
                                      </p:tavLst>
                                    </p:anim>
                                    <p:anim calcmode="lin" valueType="num">
                                      <p:cBhvr>
                                        <p:cTn id="98" dur="1000" fill="hold"/>
                                        <p:tgtEl>
                                          <p:spTgt spid="63"/>
                                        </p:tgtEl>
                                        <p:attrNameLst>
                                          <p:attrName>ppt_h</p:attrName>
                                        </p:attrNameLst>
                                      </p:cBhvr>
                                      <p:tavLst>
                                        <p:tav tm="0">
                                          <p:val>
                                            <p:fltVal val="0"/>
                                          </p:val>
                                        </p:tav>
                                        <p:tav tm="100000">
                                          <p:val>
                                            <p:strVal val="#ppt_h"/>
                                          </p:val>
                                        </p:tav>
                                      </p:tavLst>
                                    </p:anim>
                                    <p:anim calcmode="lin" valueType="num">
                                      <p:cBhvr>
                                        <p:cTn id="99" dur="1000" fill="hold"/>
                                        <p:tgtEl>
                                          <p:spTgt spid="63"/>
                                        </p:tgtEl>
                                        <p:attrNameLst>
                                          <p:attrName>style.rotation</p:attrName>
                                        </p:attrNameLst>
                                      </p:cBhvr>
                                      <p:tavLst>
                                        <p:tav tm="0">
                                          <p:val>
                                            <p:fltVal val="360"/>
                                          </p:val>
                                        </p:tav>
                                        <p:tav tm="100000">
                                          <p:val>
                                            <p:fltVal val="0"/>
                                          </p:val>
                                        </p:tav>
                                      </p:tavLst>
                                    </p:anim>
                                    <p:animEffect transition="in" filter="fade">
                                      <p:cBhvr>
                                        <p:cTn id="100" dur="1000"/>
                                        <p:tgtEl>
                                          <p:spTgt spid="63"/>
                                        </p:tgtEl>
                                      </p:cBhvr>
                                    </p:animEffect>
                                  </p:childTnLst>
                                </p:cTn>
                              </p:par>
                            </p:childTnLst>
                          </p:cTn>
                        </p:par>
                        <p:par>
                          <p:cTn id="101" fill="hold">
                            <p:stCondLst>
                              <p:cond delay="1000"/>
                            </p:stCondLst>
                            <p:childTnLst>
                              <p:par>
                                <p:cTn id="102" presetID="49" presetClass="exit" presetSubtype="0" accel="100000" fill="hold" grpId="0" nodeType="afterEffect">
                                  <p:stCondLst>
                                    <p:cond delay="0"/>
                                  </p:stCondLst>
                                  <p:childTnLst>
                                    <p:anim calcmode="lin" valueType="num">
                                      <p:cBhvr>
                                        <p:cTn id="103" dur="1000"/>
                                        <p:tgtEl>
                                          <p:spTgt spid="63"/>
                                        </p:tgtEl>
                                        <p:attrNameLst>
                                          <p:attrName>ppt_w</p:attrName>
                                        </p:attrNameLst>
                                      </p:cBhvr>
                                      <p:tavLst>
                                        <p:tav tm="0">
                                          <p:val>
                                            <p:strVal val="ppt_w"/>
                                          </p:val>
                                        </p:tav>
                                        <p:tav tm="100000">
                                          <p:val>
                                            <p:fltVal val="0"/>
                                          </p:val>
                                        </p:tav>
                                      </p:tavLst>
                                    </p:anim>
                                    <p:anim calcmode="lin" valueType="num">
                                      <p:cBhvr>
                                        <p:cTn id="104" dur="1000"/>
                                        <p:tgtEl>
                                          <p:spTgt spid="63"/>
                                        </p:tgtEl>
                                        <p:attrNameLst>
                                          <p:attrName>ppt_h</p:attrName>
                                        </p:attrNameLst>
                                      </p:cBhvr>
                                      <p:tavLst>
                                        <p:tav tm="0">
                                          <p:val>
                                            <p:strVal val="ppt_h"/>
                                          </p:val>
                                        </p:tav>
                                        <p:tav tm="100000">
                                          <p:val>
                                            <p:fltVal val="0"/>
                                          </p:val>
                                        </p:tav>
                                      </p:tavLst>
                                    </p:anim>
                                    <p:anim calcmode="lin" valueType="num">
                                      <p:cBhvr>
                                        <p:cTn id="105" dur="1000"/>
                                        <p:tgtEl>
                                          <p:spTgt spid="63"/>
                                        </p:tgtEl>
                                        <p:attrNameLst>
                                          <p:attrName>style.rotation</p:attrName>
                                        </p:attrNameLst>
                                      </p:cBhvr>
                                      <p:tavLst>
                                        <p:tav tm="0">
                                          <p:val>
                                            <p:fltVal val="0"/>
                                          </p:val>
                                        </p:tav>
                                        <p:tav tm="100000">
                                          <p:val>
                                            <p:fltVal val="360"/>
                                          </p:val>
                                        </p:tav>
                                      </p:tavLst>
                                    </p:anim>
                                    <p:animEffect transition="out" filter="fade">
                                      <p:cBhvr>
                                        <p:cTn id="106" dur="1000"/>
                                        <p:tgtEl>
                                          <p:spTgt spid="63"/>
                                        </p:tgtEl>
                                      </p:cBhvr>
                                    </p:animEffect>
                                    <p:set>
                                      <p:cBhvr>
                                        <p:cTn id="107" dur="1" fill="hold">
                                          <p:stCondLst>
                                            <p:cond delay="999"/>
                                          </p:stCondLst>
                                        </p:cTn>
                                        <p:tgtEl>
                                          <p:spTgt spid="63"/>
                                        </p:tgtEl>
                                        <p:attrNameLst>
                                          <p:attrName>style.visibility</p:attrName>
                                        </p:attrNameLst>
                                      </p:cBhvr>
                                      <p:to>
                                        <p:strVal val="hidden"/>
                                      </p:to>
                                    </p:set>
                                  </p:childTnLst>
                                </p:cTn>
                              </p:par>
                              <p:par>
                                <p:cTn id="108" presetID="49" presetClass="entr" presetSubtype="0" decel="100000" fill="hold" nodeType="withEffect">
                                  <p:stCondLst>
                                    <p:cond delay="0"/>
                                  </p:stCondLst>
                                  <p:childTnLst>
                                    <p:set>
                                      <p:cBhvr>
                                        <p:cTn id="109" dur="1" fill="hold">
                                          <p:stCondLst>
                                            <p:cond delay="0"/>
                                          </p:stCondLst>
                                        </p:cTn>
                                        <p:tgtEl>
                                          <p:spTgt spid="64"/>
                                        </p:tgtEl>
                                        <p:attrNameLst>
                                          <p:attrName>style.visibility</p:attrName>
                                        </p:attrNameLst>
                                      </p:cBhvr>
                                      <p:to>
                                        <p:strVal val="visible"/>
                                      </p:to>
                                    </p:set>
                                    <p:anim calcmode="lin" valueType="num">
                                      <p:cBhvr>
                                        <p:cTn id="110" dur="1000" fill="hold"/>
                                        <p:tgtEl>
                                          <p:spTgt spid="64"/>
                                        </p:tgtEl>
                                        <p:attrNameLst>
                                          <p:attrName>ppt_w</p:attrName>
                                        </p:attrNameLst>
                                      </p:cBhvr>
                                      <p:tavLst>
                                        <p:tav tm="0">
                                          <p:val>
                                            <p:fltVal val="0"/>
                                          </p:val>
                                        </p:tav>
                                        <p:tav tm="100000">
                                          <p:val>
                                            <p:strVal val="#ppt_w"/>
                                          </p:val>
                                        </p:tav>
                                      </p:tavLst>
                                    </p:anim>
                                    <p:anim calcmode="lin" valueType="num">
                                      <p:cBhvr>
                                        <p:cTn id="111" dur="1000" fill="hold"/>
                                        <p:tgtEl>
                                          <p:spTgt spid="64"/>
                                        </p:tgtEl>
                                        <p:attrNameLst>
                                          <p:attrName>ppt_h</p:attrName>
                                        </p:attrNameLst>
                                      </p:cBhvr>
                                      <p:tavLst>
                                        <p:tav tm="0">
                                          <p:val>
                                            <p:fltVal val="0"/>
                                          </p:val>
                                        </p:tav>
                                        <p:tav tm="100000">
                                          <p:val>
                                            <p:strVal val="#ppt_h"/>
                                          </p:val>
                                        </p:tav>
                                      </p:tavLst>
                                    </p:anim>
                                    <p:anim calcmode="lin" valueType="num">
                                      <p:cBhvr>
                                        <p:cTn id="112" dur="1000" fill="hold"/>
                                        <p:tgtEl>
                                          <p:spTgt spid="64"/>
                                        </p:tgtEl>
                                        <p:attrNameLst>
                                          <p:attrName>style.rotation</p:attrName>
                                        </p:attrNameLst>
                                      </p:cBhvr>
                                      <p:tavLst>
                                        <p:tav tm="0">
                                          <p:val>
                                            <p:fltVal val="360"/>
                                          </p:val>
                                        </p:tav>
                                        <p:tav tm="100000">
                                          <p:val>
                                            <p:fltVal val="0"/>
                                          </p:val>
                                        </p:tav>
                                      </p:tavLst>
                                    </p:anim>
                                    <p:animEffect transition="in" filter="fade">
                                      <p:cBhvr>
                                        <p:cTn id="113" dur="1000"/>
                                        <p:tgtEl>
                                          <p:spTgt spid="64"/>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2" fill="hold" grpId="0" nodeType="clickEffect">
                                  <p:stCondLst>
                                    <p:cond delay="0"/>
                                  </p:stCondLst>
                                  <p:childTnLst>
                                    <p:set>
                                      <p:cBhvr>
                                        <p:cTn id="117" dur="1" fill="hold">
                                          <p:stCondLst>
                                            <p:cond delay="0"/>
                                          </p:stCondLst>
                                        </p:cTn>
                                        <p:tgtEl>
                                          <p:spTgt spid="62"/>
                                        </p:tgtEl>
                                        <p:attrNameLst>
                                          <p:attrName>style.visibility</p:attrName>
                                        </p:attrNameLst>
                                      </p:cBhvr>
                                      <p:to>
                                        <p:strVal val="visible"/>
                                      </p:to>
                                    </p:set>
                                    <p:animEffect transition="in" filter="wipe(right)">
                                      <p:cBhvr>
                                        <p:cTn id="118" dur="2000"/>
                                        <p:tgtEl>
                                          <p:spTgt spid="62"/>
                                        </p:tgtEl>
                                      </p:cBhvr>
                                    </p:animEffect>
                                  </p:childTnLst>
                                </p:cTn>
                              </p:par>
                            </p:childTnLst>
                          </p:cTn>
                        </p:par>
                        <p:par>
                          <p:cTn id="119" fill="hold">
                            <p:stCondLst>
                              <p:cond delay="2000"/>
                            </p:stCondLst>
                            <p:childTnLst>
                              <p:par>
                                <p:cTn id="120" presetID="8" presetClass="emph" presetSubtype="0" fill="hold" grpId="0" nodeType="afterEffect">
                                  <p:stCondLst>
                                    <p:cond delay="0"/>
                                  </p:stCondLst>
                                  <p:childTnLst>
                                    <p:animRot by="21600000">
                                      <p:cBhvr>
                                        <p:cTn id="121" dur="1000" fill="hold"/>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59" grpId="0" animBg="1"/>
      <p:bldP spid="60" grpId="1" animBg="1"/>
      <p:bldP spid="60" grpId="2" animBg="1"/>
      <p:bldP spid="63" grpId="0" animBg="1"/>
      <p:bldP spid="35" grpId="0" animBg="1"/>
      <p:bldP spid="62" grpId="0" animBg="1"/>
      <p:bldP spid="41" grpId="0" animBg="1"/>
      <p:bldP spid="51" grpId="0" animBg="1"/>
      <p:bldP spid="52" grpId="1" animBg="1"/>
      <p:bldP spid="55" grpId="0" animBg="1"/>
    </p:bld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0" y="0"/>
            <a:ext cx="9144000" cy="369332"/>
          </a:xfrm>
          <a:prstGeom prst="rect">
            <a:avLst/>
          </a:prstGeom>
        </p:spPr>
        <p:txBody>
          <a:bodyPr wrap="square">
            <a:spAutoFit/>
          </a:bodyPr>
          <a:lstStyle/>
          <a:p>
            <a:r>
              <a:rPr lang="en-US" dirty="0" smtClean="0">
                <a:hlinkClick r:id="rId2"/>
              </a:rPr>
              <a:t>https://www.canadiangeographic.ca/article/mapping-acadian-deportations</a:t>
            </a:r>
            <a:endParaRPr lang="en-US" dirty="0"/>
          </a:p>
        </p:txBody>
      </p:sp>
      <p:grpSp>
        <p:nvGrpSpPr>
          <p:cNvPr id="14" name="Group 13"/>
          <p:cNvGrpSpPr/>
          <p:nvPr/>
        </p:nvGrpSpPr>
        <p:grpSpPr>
          <a:xfrm>
            <a:off x="228600" y="609600"/>
            <a:ext cx="8915400" cy="5105400"/>
            <a:chOff x="228600" y="609600"/>
            <a:chExt cx="8915400" cy="5105400"/>
          </a:xfrm>
        </p:grpSpPr>
        <p:grpSp>
          <p:nvGrpSpPr>
            <p:cNvPr id="12" name="Group 11"/>
            <p:cNvGrpSpPr/>
            <p:nvPr/>
          </p:nvGrpSpPr>
          <p:grpSpPr>
            <a:xfrm>
              <a:off x="228600" y="609600"/>
              <a:ext cx="8915400" cy="5105400"/>
              <a:chOff x="228600" y="609600"/>
              <a:chExt cx="8915400" cy="5105400"/>
            </a:xfrm>
          </p:grpSpPr>
          <p:pic>
            <p:nvPicPr>
              <p:cNvPr id="2052" name="Picture 4" descr="https://www.canadiangeographic.ca/sites/cgcorp/files/images/web_articles/posts/acadian_migration_map8.png"/>
              <p:cNvPicPr>
                <a:picLocks noChangeAspect="1" noChangeArrowheads="1"/>
              </p:cNvPicPr>
              <p:nvPr/>
            </p:nvPicPr>
            <p:blipFill>
              <a:blip r:embed="rId3"/>
              <a:srcRect l="2500" t="2543" b="2825"/>
              <a:stretch>
                <a:fillRect/>
              </a:stretch>
            </p:blipFill>
            <p:spPr bwMode="auto">
              <a:xfrm>
                <a:off x="228600" y="609600"/>
                <a:ext cx="8915400" cy="5105400"/>
              </a:xfrm>
              <a:prstGeom prst="rect">
                <a:avLst/>
              </a:prstGeom>
              <a:noFill/>
            </p:spPr>
          </p:pic>
          <p:sp>
            <p:nvSpPr>
              <p:cNvPr id="10" name="Rectangle 9"/>
              <p:cNvSpPr/>
              <p:nvPr/>
            </p:nvSpPr>
            <p:spPr>
              <a:xfrm>
                <a:off x="304800" y="5410200"/>
                <a:ext cx="762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934200" y="83820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rot="20836371">
              <a:off x="7360849" y="1482560"/>
              <a:ext cx="1066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3733800" y="3310414"/>
            <a:ext cx="4953000" cy="3547586"/>
            <a:chOff x="4191000" y="2895600"/>
            <a:chExt cx="4953000" cy="3547586"/>
          </a:xfrm>
        </p:grpSpPr>
        <p:pic>
          <p:nvPicPr>
            <p:cNvPr id="2050" name="Picture 2"/>
            <p:cNvPicPr>
              <a:picLocks noChangeAspect="1" noChangeArrowheads="1"/>
            </p:cNvPicPr>
            <p:nvPr/>
          </p:nvPicPr>
          <p:blipFill>
            <a:blip r:embed="rId4" cstate="print"/>
            <a:srcRect/>
            <a:stretch>
              <a:fillRect/>
            </a:stretch>
          </p:blipFill>
          <p:spPr bwMode="auto">
            <a:xfrm>
              <a:off x="4191000" y="2895600"/>
              <a:ext cx="4953000" cy="3547586"/>
            </a:xfrm>
            <a:prstGeom prst="rect">
              <a:avLst/>
            </a:prstGeom>
            <a:noFill/>
            <a:ln w="9525">
              <a:noFill/>
              <a:miter lim="800000"/>
              <a:headEnd/>
              <a:tailEnd/>
            </a:ln>
            <a:effectLst/>
          </p:spPr>
        </p:pic>
        <p:sp>
          <p:nvSpPr>
            <p:cNvPr id="6" name="Rectangle 5"/>
            <p:cNvSpPr/>
            <p:nvPr/>
          </p:nvSpPr>
          <p:spPr>
            <a:xfrm>
              <a:off x="4648200" y="2971800"/>
              <a:ext cx="60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086600" y="5486400"/>
              <a:ext cx="990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772400" y="5029200"/>
              <a:ext cx="990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65087" y="533400"/>
            <a:ext cx="9078913" cy="6705600"/>
            <a:chOff x="65087" y="533400"/>
            <a:chExt cx="9078913" cy="6705600"/>
          </a:xfrm>
        </p:grpSpPr>
        <p:grpSp>
          <p:nvGrpSpPr>
            <p:cNvPr id="45" name="Group 44"/>
            <p:cNvGrpSpPr/>
            <p:nvPr/>
          </p:nvGrpSpPr>
          <p:grpSpPr>
            <a:xfrm>
              <a:off x="65087" y="533400"/>
              <a:ext cx="9078913" cy="6705600"/>
              <a:chOff x="65087" y="533400"/>
              <a:chExt cx="9078913" cy="6705600"/>
            </a:xfrm>
          </p:grpSpPr>
          <p:sp>
            <p:nvSpPr>
              <p:cNvPr id="25" name="TextBox 24"/>
              <p:cNvSpPr txBox="1"/>
              <p:nvPr/>
            </p:nvSpPr>
            <p:spPr>
              <a:xfrm>
                <a:off x="381000" y="533400"/>
                <a:ext cx="3510550" cy="830997"/>
              </a:xfrm>
              <a:prstGeom prst="rect">
                <a:avLst/>
              </a:prstGeom>
              <a:noFill/>
            </p:spPr>
            <p:txBody>
              <a:bodyPr wrap="square" rtlCol="0">
                <a:spAutoFit/>
              </a:bodyPr>
              <a:lstStyle/>
              <a:p>
                <a:r>
                  <a:rPr lang="en-US" sz="4800" dirty="0" smtClean="0">
                    <a:ln w="19050">
                      <a:solidFill>
                        <a:schemeClr val="tx1"/>
                      </a:solidFill>
                    </a:ln>
                    <a:solidFill>
                      <a:srgbClr val="FFC000"/>
                    </a:solidFill>
                  </a:rPr>
                  <a:t>British Lands</a:t>
                </a:r>
                <a:endParaRPr lang="en-US" sz="4800" dirty="0">
                  <a:ln w="19050">
                    <a:solidFill>
                      <a:schemeClr val="tx1"/>
                    </a:solidFill>
                  </a:ln>
                  <a:solidFill>
                    <a:srgbClr val="FFC000"/>
                  </a:solidFill>
                </a:endParaRPr>
              </a:p>
            </p:txBody>
          </p:sp>
          <p:sp>
            <p:nvSpPr>
              <p:cNvPr id="26" name="TextBox 25"/>
              <p:cNvSpPr txBox="1"/>
              <p:nvPr/>
            </p:nvSpPr>
            <p:spPr>
              <a:xfrm>
                <a:off x="3505200" y="640080"/>
                <a:ext cx="5638800" cy="707886"/>
              </a:xfrm>
              <a:prstGeom prst="rect">
                <a:avLst/>
              </a:prstGeom>
              <a:noFill/>
            </p:spPr>
            <p:txBody>
              <a:bodyPr wrap="square" rtlCol="0">
                <a:spAutoFit/>
              </a:bodyPr>
              <a:lstStyle/>
              <a:p>
                <a:r>
                  <a:rPr lang="en-US" sz="4000" dirty="0" smtClean="0">
                    <a:ln w="6350">
                      <a:solidFill>
                        <a:schemeClr val="tx1"/>
                      </a:solidFill>
                    </a:ln>
                    <a:solidFill>
                      <a:srgbClr val="FFC000"/>
                    </a:solidFill>
                  </a:rPr>
                  <a:t>: 1768-1815 many return </a:t>
                </a:r>
              </a:p>
            </p:txBody>
          </p:sp>
          <p:pic>
            <p:nvPicPr>
              <p:cNvPr id="29" name="Picture 3"/>
              <p:cNvPicPr>
                <a:picLocks noChangeAspect="1" noChangeArrowheads="1"/>
              </p:cNvPicPr>
              <p:nvPr/>
            </p:nvPicPr>
            <p:blipFill>
              <a:blip r:embed="rId2"/>
              <a:srcRect/>
              <a:stretch>
                <a:fillRect/>
              </a:stretch>
            </p:blipFill>
            <p:spPr bwMode="auto">
              <a:xfrm>
                <a:off x="65087" y="2117725"/>
                <a:ext cx="8926513" cy="5121275"/>
              </a:xfrm>
              <a:prstGeom prst="rect">
                <a:avLst/>
              </a:prstGeom>
              <a:noFill/>
              <a:ln w="9525">
                <a:noFill/>
                <a:miter lim="800000"/>
                <a:headEnd/>
                <a:tailEnd/>
              </a:ln>
              <a:effectLst/>
            </p:spPr>
          </p:pic>
          <p:sp>
            <p:nvSpPr>
              <p:cNvPr id="33" name="Freeform 32"/>
              <p:cNvSpPr/>
              <p:nvPr/>
            </p:nvSpPr>
            <p:spPr>
              <a:xfrm>
                <a:off x="882869" y="3878317"/>
                <a:ext cx="1545021" cy="1576552"/>
              </a:xfrm>
              <a:custGeom>
                <a:avLst/>
                <a:gdLst>
                  <a:gd name="connsiteX0" fmla="*/ 0 w 1545021"/>
                  <a:gd name="connsiteY0" fmla="*/ 1576552 h 1576552"/>
                  <a:gd name="connsiteX1" fmla="*/ 189186 w 1545021"/>
                  <a:gd name="connsiteY1" fmla="*/ 725214 h 1576552"/>
                  <a:gd name="connsiteX2" fmla="*/ 804041 w 1545021"/>
                  <a:gd name="connsiteY2" fmla="*/ 346842 h 1576552"/>
                  <a:gd name="connsiteX3" fmla="*/ 1545021 w 1545021"/>
                  <a:gd name="connsiteY3" fmla="*/ 0 h 1576552"/>
                </a:gdLst>
                <a:ahLst/>
                <a:cxnLst>
                  <a:cxn ang="0">
                    <a:pos x="connsiteX0" y="connsiteY0"/>
                  </a:cxn>
                  <a:cxn ang="0">
                    <a:pos x="connsiteX1" y="connsiteY1"/>
                  </a:cxn>
                  <a:cxn ang="0">
                    <a:pos x="connsiteX2" y="connsiteY2"/>
                  </a:cxn>
                  <a:cxn ang="0">
                    <a:pos x="connsiteX3" y="connsiteY3"/>
                  </a:cxn>
                </a:cxnLst>
                <a:rect l="l" t="t" r="r" b="b"/>
                <a:pathLst>
                  <a:path w="1545021" h="1576552">
                    <a:moveTo>
                      <a:pt x="0" y="1576552"/>
                    </a:moveTo>
                    <a:cubicBezTo>
                      <a:pt x="27589" y="1253359"/>
                      <a:pt x="55179" y="930166"/>
                      <a:pt x="189186" y="725214"/>
                    </a:cubicBezTo>
                    <a:cubicBezTo>
                      <a:pt x="323193" y="520262"/>
                      <a:pt x="578068" y="467711"/>
                      <a:pt x="804041" y="346842"/>
                    </a:cubicBezTo>
                    <a:cubicBezTo>
                      <a:pt x="1030014" y="225973"/>
                      <a:pt x="1287517" y="112986"/>
                      <a:pt x="1545021" y="0"/>
                    </a:cubicBezTo>
                  </a:path>
                </a:pathLst>
              </a:custGeom>
              <a:ln w="381000" cap="rnd">
                <a:solidFill>
                  <a:srgbClr val="FF0000">
                    <a:alpha val="64000"/>
                  </a:srgbClr>
                </a:solidFill>
              </a:ln>
              <a:effectLst>
                <a:softEdge rad="63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4401207" y="2556641"/>
                <a:ext cx="1437289" cy="2188780"/>
              </a:xfrm>
              <a:custGeom>
                <a:avLst/>
                <a:gdLst>
                  <a:gd name="connsiteX0" fmla="*/ 1290145 w 1437289"/>
                  <a:gd name="connsiteY0" fmla="*/ 13138 h 2188780"/>
                  <a:gd name="connsiteX1" fmla="*/ 754117 w 1437289"/>
                  <a:gd name="connsiteY1" fmla="*/ 13138 h 2188780"/>
                  <a:gd name="connsiteX2" fmla="*/ 296917 w 1437289"/>
                  <a:gd name="connsiteY2" fmla="*/ 91966 h 2188780"/>
                  <a:gd name="connsiteX3" fmla="*/ 13138 w 1437289"/>
                  <a:gd name="connsiteY3" fmla="*/ 375745 h 2188780"/>
                  <a:gd name="connsiteX4" fmla="*/ 375745 w 1437289"/>
                  <a:gd name="connsiteY4" fmla="*/ 564931 h 2188780"/>
                  <a:gd name="connsiteX5" fmla="*/ 643759 w 1437289"/>
                  <a:gd name="connsiteY5" fmla="*/ 659525 h 2188780"/>
                  <a:gd name="connsiteX6" fmla="*/ 990600 w 1437289"/>
                  <a:gd name="connsiteY6" fmla="*/ 691056 h 2188780"/>
                  <a:gd name="connsiteX7" fmla="*/ 1164021 w 1437289"/>
                  <a:gd name="connsiteY7" fmla="*/ 612228 h 2188780"/>
                  <a:gd name="connsiteX8" fmla="*/ 974834 w 1437289"/>
                  <a:gd name="connsiteY8" fmla="*/ 959069 h 2188780"/>
                  <a:gd name="connsiteX9" fmla="*/ 1179786 w 1437289"/>
                  <a:gd name="connsiteY9" fmla="*/ 1195552 h 2188780"/>
                  <a:gd name="connsiteX10" fmla="*/ 1179786 w 1437289"/>
                  <a:gd name="connsiteY10" fmla="*/ 1479331 h 2188780"/>
                  <a:gd name="connsiteX11" fmla="*/ 1400503 w 1437289"/>
                  <a:gd name="connsiteY11" fmla="*/ 1810407 h 2188780"/>
                  <a:gd name="connsiteX12" fmla="*/ 1400503 w 1437289"/>
                  <a:gd name="connsiteY12" fmla="*/ 2188780 h 218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7289" h="2188780">
                    <a:moveTo>
                      <a:pt x="1290145" y="13138"/>
                    </a:moveTo>
                    <a:cubicBezTo>
                      <a:pt x="1104900" y="6569"/>
                      <a:pt x="919655" y="0"/>
                      <a:pt x="754117" y="13138"/>
                    </a:cubicBezTo>
                    <a:cubicBezTo>
                      <a:pt x="588579" y="26276"/>
                      <a:pt x="420413" y="31532"/>
                      <a:pt x="296917" y="91966"/>
                    </a:cubicBezTo>
                    <a:cubicBezTo>
                      <a:pt x="173421" y="152400"/>
                      <a:pt x="0" y="296918"/>
                      <a:pt x="13138" y="375745"/>
                    </a:cubicBezTo>
                    <a:cubicBezTo>
                      <a:pt x="26276" y="454572"/>
                      <a:pt x="270642" y="517634"/>
                      <a:pt x="375745" y="564931"/>
                    </a:cubicBezTo>
                    <a:cubicBezTo>
                      <a:pt x="480849" y="612228"/>
                      <a:pt x="541283" y="638504"/>
                      <a:pt x="643759" y="659525"/>
                    </a:cubicBezTo>
                    <a:cubicBezTo>
                      <a:pt x="746235" y="680546"/>
                      <a:pt x="903890" y="698939"/>
                      <a:pt x="990600" y="691056"/>
                    </a:cubicBezTo>
                    <a:cubicBezTo>
                      <a:pt x="1077310" y="683173"/>
                      <a:pt x="1166649" y="567559"/>
                      <a:pt x="1164021" y="612228"/>
                    </a:cubicBezTo>
                    <a:cubicBezTo>
                      <a:pt x="1161393" y="656897"/>
                      <a:pt x="972207" y="861848"/>
                      <a:pt x="974834" y="959069"/>
                    </a:cubicBezTo>
                    <a:cubicBezTo>
                      <a:pt x="977461" y="1056290"/>
                      <a:pt x="1145627" y="1108842"/>
                      <a:pt x="1179786" y="1195552"/>
                    </a:cubicBezTo>
                    <a:cubicBezTo>
                      <a:pt x="1213945" y="1282262"/>
                      <a:pt x="1143000" y="1376855"/>
                      <a:pt x="1179786" y="1479331"/>
                    </a:cubicBezTo>
                    <a:cubicBezTo>
                      <a:pt x="1216572" y="1581807"/>
                      <a:pt x="1363717" y="1692165"/>
                      <a:pt x="1400503" y="1810407"/>
                    </a:cubicBezTo>
                    <a:cubicBezTo>
                      <a:pt x="1437289" y="1928649"/>
                      <a:pt x="1418896" y="2058714"/>
                      <a:pt x="1400503" y="2188780"/>
                    </a:cubicBezTo>
                  </a:path>
                </a:pathLst>
              </a:custGeom>
              <a:ln w="381000" cap="rnd">
                <a:solidFill>
                  <a:srgbClr val="FF0000">
                    <a:alpha val="64000"/>
                  </a:srgbClr>
                </a:solidFill>
              </a:ln>
              <a:effectLst>
                <a:softEdge rad="63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5184228" y="5707117"/>
                <a:ext cx="270641" cy="740980"/>
              </a:xfrm>
              <a:custGeom>
                <a:avLst/>
                <a:gdLst>
                  <a:gd name="connsiteX0" fmla="*/ 160282 w 270641"/>
                  <a:gd name="connsiteY0" fmla="*/ 0 h 740980"/>
                  <a:gd name="connsiteX1" fmla="*/ 18393 w 270641"/>
                  <a:gd name="connsiteY1" fmla="*/ 236483 h 740980"/>
                  <a:gd name="connsiteX2" fmla="*/ 49924 w 270641"/>
                  <a:gd name="connsiteY2" fmla="*/ 567559 h 740980"/>
                  <a:gd name="connsiteX3" fmla="*/ 270641 w 270641"/>
                  <a:gd name="connsiteY3" fmla="*/ 740980 h 740980"/>
                </a:gdLst>
                <a:ahLst/>
                <a:cxnLst>
                  <a:cxn ang="0">
                    <a:pos x="connsiteX0" y="connsiteY0"/>
                  </a:cxn>
                  <a:cxn ang="0">
                    <a:pos x="connsiteX1" y="connsiteY1"/>
                  </a:cxn>
                  <a:cxn ang="0">
                    <a:pos x="connsiteX2" y="connsiteY2"/>
                  </a:cxn>
                  <a:cxn ang="0">
                    <a:pos x="connsiteX3" y="connsiteY3"/>
                  </a:cxn>
                </a:cxnLst>
                <a:rect l="l" t="t" r="r" b="b"/>
                <a:pathLst>
                  <a:path w="270641" h="740980">
                    <a:moveTo>
                      <a:pt x="160282" y="0"/>
                    </a:moveTo>
                    <a:cubicBezTo>
                      <a:pt x="98534" y="70945"/>
                      <a:pt x="36786" y="141890"/>
                      <a:pt x="18393" y="236483"/>
                    </a:cubicBezTo>
                    <a:cubicBezTo>
                      <a:pt x="0" y="331076"/>
                      <a:pt x="7883" y="483476"/>
                      <a:pt x="49924" y="567559"/>
                    </a:cubicBezTo>
                    <a:cubicBezTo>
                      <a:pt x="91965" y="651642"/>
                      <a:pt x="181303" y="696311"/>
                      <a:pt x="270641" y="740980"/>
                    </a:cubicBezTo>
                  </a:path>
                </a:pathLst>
              </a:custGeom>
              <a:ln w="381000" cap="rnd">
                <a:solidFill>
                  <a:srgbClr val="FF0000">
                    <a:alpha val="64000"/>
                  </a:srgbClr>
                </a:solidFill>
              </a:ln>
              <a:effectLst>
                <a:softEdge rad="63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7409793" y="3783724"/>
                <a:ext cx="662152" cy="1119352"/>
              </a:xfrm>
              <a:custGeom>
                <a:avLst/>
                <a:gdLst>
                  <a:gd name="connsiteX0" fmla="*/ 0 w 662152"/>
                  <a:gd name="connsiteY0" fmla="*/ 1119352 h 1119352"/>
                  <a:gd name="connsiteX1" fmla="*/ 362607 w 662152"/>
                  <a:gd name="connsiteY1" fmla="*/ 961697 h 1119352"/>
                  <a:gd name="connsiteX2" fmla="*/ 425669 w 662152"/>
                  <a:gd name="connsiteY2" fmla="*/ 536028 h 1119352"/>
                  <a:gd name="connsiteX3" fmla="*/ 662152 w 662152"/>
                  <a:gd name="connsiteY3" fmla="*/ 0 h 1119352"/>
                </a:gdLst>
                <a:ahLst/>
                <a:cxnLst>
                  <a:cxn ang="0">
                    <a:pos x="connsiteX0" y="connsiteY0"/>
                  </a:cxn>
                  <a:cxn ang="0">
                    <a:pos x="connsiteX1" y="connsiteY1"/>
                  </a:cxn>
                  <a:cxn ang="0">
                    <a:pos x="connsiteX2" y="connsiteY2"/>
                  </a:cxn>
                  <a:cxn ang="0">
                    <a:pos x="connsiteX3" y="connsiteY3"/>
                  </a:cxn>
                </a:cxnLst>
                <a:rect l="l" t="t" r="r" b="b"/>
                <a:pathLst>
                  <a:path w="662152" h="1119352">
                    <a:moveTo>
                      <a:pt x="0" y="1119352"/>
                    </a:moveTo>
                    <a:cubicBezTo>
                      <a:pt x="145831" y="1089135"/>
                      <a:pt x="291662" y="1058918"/>
                      <a:pt x="362607" y="961697"/>
                    </a:cubicBezTo>
                    <a:cubicBezTo>
                      <a:pt x="433552" y="864476"/>
                      <a:pt x="375745" y="696311"/>
                      <a:pt x="425669" y="536028"/>
                    </a:cubicBezTo>
                    <a:cubicBezTo>
                      <a:pt x="475593" y="375745"/>
                      <a:pt x="568872" y="187872"/>
                      <a:pt x="662152" y="0"/>
                    </a:cubicBezTo>
                  </a:path>
                </a:pathLst>
              </a:custGeom>
              <a:ln w="381000" cap="rnd">
                <a:solidFill>
                  <a:srgbClr val="FF0000">
                    <a:alpha val="64000"/>
                  </a:srgbClr>
                </a:solidFill>
              </a:ln>
              <a:effectLst>
                <a:softEdge rad="63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41"/>
              <p:cNvSpPr txBox="1"/>
              <p:nvPr/>
            </p:nvSpPr>
            <p:spPr>
              <a:xfrm>
                <a:off x="228600" y="2797314"/>
                <a:ext cx="3429000" cy="707886"/>
              </a:xfrm>
              <a:prstGeom prst="rect">
                <a:avLst/>
              </a:prstGeom>
              <a:solidFill>
                <a:schemeClr val="bg1">
                  <a:lumMod val="85000"/>
                  <a:alpha val="66000"/>
                </a:schemeClr>
              </a:solidFill>
            </p:spPr>
            <p:txBody>
              <a:bodyPr wrap="square" rtlCol="0">
                <a:spAutoFit/>
              </a:bodyPr>
              <a:lstStyle/>
              <a:p>
                <a:r>
                  <a:rPr lang="en-US" sz="4000" b="1" dirty="0" smtClean="0"/>
                  <a:t>NEXT WEEK . . . </a:t>
                </a:r>
              </a:p>
            </p:txBody>
          </p:sp>
          <p:sp>
            <p:nvSpPr>
              <p:cNvPr id="43" name="TextBox 42"/>
              <p:cNvSpPr txBox="1"/>
              <p:nvPr/>
            </p:nvSpPr>
            <p:spPr>
              <a:xfrm>
                <a:off x="1444752" y="4876800"/>
                <a:ext cx="4645152" cy="707886"/>
              </a:xfrm>
              <a:prstGeom prst="rect">
                <a:avLst/>
              </a:prstGeom>
              <a:solidFill>
                <a:schemeClr val="bg1">
                  <a:lumMod val="85000"/>
                  <a:alpha val="66000"/>
                </a:schemeClr>
              </a:solidFill>
            </p:spPr>
            <p:txBody>
              <a:bodyPr wrap="square" rtlCol="0">
                <a:spAutoFit/>
              </a:bodyPr>
              <a:lstStyle/>
              <a:p>
                <a:r>
                  <a:rPr lang="en-US" sz="4000" b="1" dirty="0" smtClean="0"/>
                  <a:t>Canadian Maritimes</a:t>
                </a:r>
              </a:p>
            </p:txBody>
          </p:sp>
          <p:sp>
            <p:nvSpPr>
              <p:cNvPr id="44" name="Freeform 43"/>
              <p:cNvSpPr/>
              <p:nvPr/>
            </p:nvSpPr>
            <p:spPr>
              <a:xfrm rot="7695758">
                <a:off x="3780928" y="3086810"/>
                <a:ext cx="299940" cy="653674"/>
              </a:xfrm>
              <a:custGeom>
                <a:avLst/>
                <a:gdLst>
                  <a:gd name="connsiteX0" fmla="*/ 160282 w 270641"/>
                  <a:gd name="connsiteY0" fmla="*/ 0 h 740980"/>
                  <a:gd name="connsiteX1" fmla="*/ 18393 w 270641"/>
                  <a:gd name="connsiteY1" fmla="*/ 236483 h 740980"/>
                  <a:gd name="connsiteX2" fmla="*/ 49924 w 270641"/>
                  <a:gd name="connsiteY2" fmla="*/ 567559 h 740980"/>
                  <a:gd name="connsiteX3" fmla="*/ 270641 w 270641"/>
                  <a:gd name="connsiteY3" fmla="*/ 740980 h 740980"/>
                </a:gdLst>
                <a:ahLst/>
                <a:cxnLst>
                  <a:cxn ang="0">
                    <a:pos x="connsiteX0" y="connsiteY0"/>
                  </a:cxn>
                  <a:cxn ang="0">
                    <a:pos x="connsiteX1" y="connsiteY1"/>
                  </a:cxn>
                  <a:cxn ang="0">
                    <a:pos x="connsiteX2" y="connsiteY2"/>
                  </a:cxn>
                  <a:cxn ang="0">
                    <a:pos x="connsiteX3" y="connsiteY3"/>
                  </a:cxn>
                </a:cxnLst>
                <a:rect l="l" t="t" r="r" b="b"/>
                <a:pathLst>
                  <a:path w="270641" h="740980">
                    <a:moveTo>
                      <a:pt x="160282" y="0"/>
                    </a:moveTo>
                    <a:cubicBezTo>
                      <a:pt x="98534" y="70945"/>
                      <a:pt x="36786" y="141890"/>
                      <a:pt x="18393" y="236483"/>
                    </a:cubicBezTo>
                    <a:cubicBezTo>
                      <a:pt x="0" y="331076"/>
                      <a:pt x="7883" y="483476"/>
                      <a:pt x="49924" y="567559"/>
                    </a:cubicBezTo>
                    <a:cubicBezTo>
                      <a:pt x="91965" y="651642"/>
                      <a:pt x="181303" y="696311"/>
                      <a:pt x="270641" y="740980"/>
                    </a:cubicBezTo>
                  </a:path>
                </a:pathLst>
              </a:custGeom>
              <a:ln w="381000" cap="rnd">
                <a:solidFill>
                  <a:srgbClr val="FF0000">
                    <a:alpha val="64000"/>
                  </a:srgbClr>
                </a:solidFill>
              </a:ln>
              <a:effectLst>
                <a:softEdge rad="63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34" name="Picture 6" descr="Image result for acadians in nova scotia"/>
            <p:cNvPicPr>
              <a:picLocks noChangeAspect="1" noChangeArrowheads="1"/>
            </p:cNvPicPr>
            <p:nvPr/>
          </p:nvPicPr>
          <p:blipFill>
            <a:blip r:embed="rId3"/>
            <a:srcRect/>
            <a:stretch>
              <a:fillRect/>
            </a:stretch>
          </p:blipFill>
          <p:spPr bwMode="auto">
            <a:xfrm>
              <a:off x="3711408" y="1371600"/>
              <a:ext cx="5280192" cy="2971800"/>
            </a:xfrm>
            <a:prstGeom prst="rect">
              <a:avLst/>
            </a:prstGeom>
            <a:noFill/>
            <a:ln w="50800">
              <a:solidFill>
                <a:schemeClr val="tx1"/>
              </a:solidFill>
            </a:ln>
          </p:spPr>
        </p:pic>
      </p:grpSp>
      <p:sp>
        <p:nvSpPr>
          <p:cNvPr id="14" name="TextBox 13"/>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Nation Building		The Settlers</a:t>
            </a:r>
          </a:p>
        </p:txBody>
      </p:sp>
      <p:grpSp>
        <p:nvGrpSpPr>
          <p:cNvPr id="16" name="Group 15"/>
          <p:cNvGrpSpPr/>
          <p:nvPr/>
        </p:nvGrpSpPr>
        <p:grpSpPr>
          <a:xfrm>
            <a:off x="0" y="762000"/>
            <a:ext cx="9144000" cy="6172200"/>
            <a:chOff x="0" y="762000"/>
            <a:chExt cx="9144000" cy="6172200"/>
          </a:xfrm>
        </p:grpSpPr>
        <p:grpSp>
          <p:nvGrpSpPr>
            <p:cNvPr id="17" name="Group 159"/>
            <p:cNvGrpSpPr/>
            <p:nvPr/>
          </p:nvGrpSpPr>
          <p:grpSpPr>
            <a:xfrm>
              <a:off x="0" y="838200"/>
              <a:ext cx="9144000" cy="6096000"/>
              <a:chOff x="0" y="838200"/>
              <a:chExt cx="9144000" cy="6096000"/>
            </a:xfrm>
          </p:grpSpPr>
          <p:grpSp>
            <p:nvGrpSpPr>
              <p:cNvPr id="78" name="Group 69"/>
              <p:cNvGrpSpPr/>
              <p:nvPr/>
            </p:nvGrpSpPr>
            <p:grpSpPr>
              <a:xfrm>
                <a:off x="0" y="838200"/>
                <a:ext cx="9144000" cy="6096000"/>
                <a:chOff x="0" y="838200"/>
                <a:chExt cx="9144000" cy="6096000"/>
              </a:xfrm>
            </p:grpSpPr>
            <p:pic>
              <p:nvPicPr>
                <p:cNvPr id="83" name="Picture 2"/>
                <p:cNvPicPr>
                  <a:picLocks noChangeAspect="1" noChangeArrowheads="1"/>
                </p:cNvPicPr>
                <p:nvPr/>
              </p:nvPicPr>
              <p:blipFill>
                <a:blip r:embed="rId4"/>
                <a:srcRect t="6504" r="139" b="6775"/>
                <a:stretch>
                  <a:fillRect/>
                </a:stretch>
              </p:blipFill>
              <p:spPr bwMode="auto">
                <a:xfrm>
                  <a:off x="0" y="838200"/>
                  <a:ext cx="9144000" cy="6096000"/>
                </a:xfrm>
                <a:prstGeom prst="rect">
                  <a:avLst/>
                </a:prstGeom>
                <a:noFill/>
                <a:ln w="9525">
                  <a:noFill/>
                  <a:miter lim="800000"/>
                  <a:headEnd/>
                  <a:tailEnd/>
                </a:ln>
                <a:effectLst/>
              </p:spPr>
            </p:pic>
            <p:sp>
              <p:nvSpPr>
                <p:cNvPr id="84" name="Freeform 83"/>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24"/>
                <p:cNvGrpSpPr/>
                <p:nvPr/>
              </p:nvGrpSpPr>
              <p:grpSpPr>
                <a:xfrm>
                  <a:off x="6071616" y="987552"/>
                  <a:ext cx="588264" cy="1139952"/>
                  <a:chOff x="6019800" y="990600"/>
                  <a:chExt cx="588264" cy="1139952"/>
                </a:xfrm>
              </p:grpSpPr>
              <p:pic>
                <p:nvPicPr>
                  <p:cNvPr id="112" name="Picture 2"/>
                  <p:cNvPicPr preferRelativeResize="0">
                    <a:picLocks noChangeArrowheads="1"/>
                  </p:cNvPicPr>
                  <p:nvPr/>
                </p:nvPicPr>
                <p:blipFill>
                  <a:blip r:embed="rId4"/>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113" name="Picture 2"/>
                  <p:cNvPicPr preferRelativeResize="0">
                    <a:picLocks noChangeArrowheads="1"/>
                  </p:cNvPicPr>
                  <p:nvPr/>
                </p:nvPicPr>
                <p:blipFill>
                  <a:blip r:embed="rId4"/>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114" name="Picture 2"/>
                  <p:cNvPicPr preferRelativeResize="0">
                    <a:picLocks noChangeArrowheads="1"/>
                  </p:cNvPicPr>
                  <p:nvPr/>
                </p:nvPicPr>
                <p:blipFill>
                  <a:blip r:embed="rId4"/>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115" name="Picture 2"/>
                  <p:cNvPicPr preferRelativeResize="0">
                    <a:picLocks noChangeArrowheads="1"/>
                  </p:cNvPicPr>
                  <p:nvPr/>
                </p:nvPicPr>
                <p:blipFill>
                  <a:blip r:embed="rId4"/>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116" name="Picture 2"/>
                  <p:cNvPicPr preferRelativeResize="0">
                    <a:picLocks noChangeArrowheads="1"/>
                  </p:cNvPicPr>
                  <p:nvPr/>
                </p:nvPicPr>
                <p:blipFill>
                  <a:blip r:embed="rId5"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117" name="Picture 2"/>
                  <p:cNvPicPr preferRelativeResize="0">
                    <a:picLocks noChangeArrowheads="1"/>
                  </p:cNvPicPr>
                  <p:nvPr/>
                </p:nvPicPr>
                <p:blipFill>
                  <a:blip r:embed="rId4"/>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87" name="Group 31"/>
                <p:cNvGrpSpPr/>
                <p:nvPr/>
              </p:nvGrpSpPr>
              <p:grpSpPr>
                <a:xfrm>
                  <a:off x="4663440" y="2551176"/>
                  <a:ext cx="763857" cy="719328"/>
                  <a:chOff x="4724400" y="2551176"/>
                  <a:chExt cx="763857" cy="719328"/>
                </a:xfrm>
              </p:grpSpPr>
              <p:pic>
                <p:nvPicPr>
                  <p:cNvPr id="108" name="Picture 2"/>
                  <p:cNvPicPr preferRelativeResize="0">
                    <a:picLocks noChangeArrowheads="1"/>
                  </p:cNvPicPr>
                  <p:nvPr/>
                </p:nvPicPr>
                <p:blipFill>
                  <a:blip r:embed="rId4"/>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109" name="Picture 2"/>
                  <p:cNvPicPr preferRelativeResize="0">
                    <a:picLocks noChangeArrowheads="1"/>
                  </p:cNvPicPr>
                  <p:nvPr/>
                </p:nvPicPr>
                <p:blipFill>
                  <a:blip r:embed="rId4"/>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110" name="Picture 2"/>
                  <p:cNvPicPr preferRelativeResize="0">
                    <a:picLocks noChangeArrowheads="1"/>
                  </p:cNvPicPr>
                  <p:nvPr/>
                </p:nvPicPr>
                <p:blipFill>
                  <a:blip r:embed="rId4"/>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111" name="Picture 2"/>
                  <p:cNvPicPr preferRelativeResize="0">
                    <a:picLocks noChangeArrowheads="1"/>
                  </p:cNvPicPr>
                  <p:nvPr/>
                </p:nvPicPr>
                <p:blipFill>
                  <a:blip r:embed="rId4"/>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88" name="Group 36"/>
                <p:cNvGrpSpPr/>
                <p:nvPr/>
              </p:nvGrpSpPr>
              <p:grpSpPr>
                <a:xfrm>
                  <a:off x="4271689" y="3851670"/>
                  <a:ext cx="2052911" cy="2320530"/>
                  <a:chOff x="4271689" y="3851670"/>
                  <a:chExt cx="2052911" cy="2320530"/>
                </a:xfrm>
              </p:grpSpPr>
              <p:pic>
                <p:nvPicPr>
                  <p:cNvPr id="102" name="Picture 2"/>
                  <p:cNvPicPr>
                    <a:picLocks noChangeAspect="1" noChangeArrowheads="1"/>
                  </p:cNvPicPr>
                  <p:nvPr/>
                </p:nvPicPr>
                <p:blipFill>
                  <a:blip r:embed="rId4"/>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103" name="Picture 2"/>
                  <p:cNvPicPr>
                    <a:picLocks noChangeAspect="1" noChangeArrowheads="1"/>
                  </p:cNvPicPr>
                  <p:nvPr/>
                </p:nvPicPr>
                <p:blipFill>
                  <a:blip r:embed="rId4"/>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104" name="Group 116"/>
                  <p:cNvGrpSpPr/>
                  <p:nvPr/>
                </p:nvGrpSpPr>
                <p:grpSpPr>
                  <a:xfrm>
                    <a:off x="5441077" y="5637760"/>
                    <a:ext cx="883523" cy="534440"/>
                    <a:chOff x="5441077" y="5637760"/>
                    <a:chExt cx="883523" cy="534440"/>
                  </a:xfrm>
                </p:grpSpPr>
                <p:pic>
                  <p:nvPicPr>
                    <p:cNvPr id="105" name="Picture 2"/>
                    <p:cNvPicPr>
                      <a:picLocks noChangeAspect="1" noChangeArrowheads="1"/>
                    </p:cNvPicPr>
                    <p:nvPr/>
                  </p:nvPicPr>
                  <p:blipFill>
                    <a:blip r:embed="rId4"/>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106" name="Picture 2"/>
                    <p:cNvPicPr>
                      <a:picLocks noChangeAspect="1" noChangeArrowheads="1"/>
                    </p:cNvPicPr>
                    <p:nvPr/>
                  </p:nvPicPr>
                  <p:blipFill>
                    <a:blip r:embed="rId4"/>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107" name="Picture 2"/>
                    <p:cNvPicPr>
                      <a:picLocks noChangeAspect="1" noChangeArrowheads="1"/>
                    </p:cNvPicPr>
                    <p:nvPr/>
                  </p:nvPicPr>
                  <p:blipFill>
                    <a:blip r:embed="rId4"/>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89" name="Picture 3"/>
                <p:cNvPicPr>
                  <a:picLocks noChangeAspect="1" noChangeArrowheads="1"/>
                </p:cNvPicPr>
                <p:nvPr/>
              </p:nvPicPr>
              <p:blipFill>
                <a:blip r:embed="rId6"/>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90" name="Group 45"/>
                <p:cNvGrpSpPr/>
                <p:nvPr/>
              </p:nvGrpSpPr>
              <p:grpSpPr>
                <a:xfrm>
                  <a:off x="1600200" y="3822192"/>
                  <a:ext cx="2197608" cy="521208"/>
                  <a:chOff x="1600200" y="3822192"/>
                  <a:chExt cx="2197608" cy="521208"/>
                </a:xfrm>
              </p:grpSpPr>
              <p:pic>
                <p:nvPicPr>
                  <p:cNvPr id="96" name="Picture 2"/>
                  <p:cNvPicPr>
                    <a:picLocks noChangeAspect="1" noChangeArrowheads="1"/>
                  </p:cNvPicPr>
                  <p:nvPr/>
                </p:nvPicPr>
                <p:blipFill>
                  <a:blip r:embed="rId4"/>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97" name="Picture 2"/>
                  <p:cNvPicPr>
                    <a:picLocks noChangeAspect="1" noChangeArrowheads="1"/>
                  </p:cNvPicPr>
                  <p:nvPr/>
                </p:nvPicPr>
                <p:blipFill>
                  <a:blip r:embed="rId4"/>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98" name="Picture 2"/>
                  <p:cNvPicPr>
                    <a:picLocks noChangeAspect="1" noChangeArrowheads="1"/>
                  </p:cNvPicPr>
                  <p:nvPr/>
                </p:nvPicPr>
                <p:blipFill>
                  <a:blip r:embed="rId4"/>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99" name="Picture 2"/>
                  <p:cNvPicPr>
                    <a:picLocks noChangeAspect="1" noChangeArrowheads="1"/>
                  </p:cNvPicPr>
                  <p:nvPr/>
                </p:nvPicPr>
                <p:blipFill>
                  <a:blip r:embed="rId4"/>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100" name="Picture 2"/>
                  <p:cNvPicPr>
                    <a:picLocks noChangeAspect="1" noChangeArrowheads="1"/>
                  </p:cNvPicPr>
                  <p:nvPr/>
                </p:nvPicPr>
                <p:blipFill>
                  <a:blip r:embed="rId4"/>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101" name="Picture 2"/>
                  <p:cNvPicPr>
                    <a:picLocks noChangeAspect="1" noChangeArrowheads="1"/>
                  </p:cNvPicPr>
                  <p:nvPr/>
                </p:nvPicPr>
                <p:blipFill>
                  <a:blip r:embed="rId4"/>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91" name="Picture 3"/>
                <p:cNvPicPr>
                  <a:picLocks noChangeAspect="1" noChangeArrowheads="1"/>
                </p:cNvPicPr>
                <p:nvPr/>
              </p:nvPicPr>
              <p:blipFill>
                <a:blip r:embed="rId6"/>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92" name="Group 58"/>
                <p:cNvGrpSpPr/>
                <p:nvPr/>
              </p:nvGrpSpPr>
              <p:grpSpPr>
                <a:xfrm>
                  <a:off x="1096733" y="5440680"/>
                  <a:ext cx="776455" cy="249906"/>
                  <a:chOff x="1096733" y="5440680"/>
                  <a:chExt cx="776455" cy="249906"/>
                </a:xfrm>
              </p:grpSpPr>
              <p:sp>
                <p:nvSpPr>
                  <p:cNvPr id="93" name="Freeform 92"/>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Freeform 93"/>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Freeform 94"/>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79" name="Straight Connector 78"/>
              <p:cNvCxnSpPr/>
              <p:nvPr/>
            </p:nvCxnSpPr>
            <p:spPr>
              <a:xfrm rot="2148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0" name="Freeform 79"/>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2"/>
              <p:cNvPicPr preferRelativeResize="0">
                <a:picLocks noChangeArrowheads="1"/>
              </p:cNvPicPr>
              <p:nvPr/>
            </p:nvPicPr>
            <p:blipFill>
              <a:blip r:embed="rId7"/>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82" name="Freeform 8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53"/>
            <p:cNvGrpSpPr/>
            <p:nvPr/>
          </p:nvGrpSpPr>
          <p:grpSpPr>
            <a:xfrm>
              <a:off x="59266" y="987552"/>
              <a:ext cx="9022694" cy="5184648"/>
              <a:chOff x="59266" y="987552"/>
              <a:chExt cx="9022694" cy="5184648"/>
            </a:xfrm>
          </p:grpSpPr>
          <p:grpSp>
            <p:nvGrpSpPr>
              <p:cNvPr id="31" name="Group 69"/>
              <p:cNvGrpSpPr/>
              <p:nvPr/>
            </p:nvGrpSpPr>
            <p:grpSpPr>
              <a:xfrm>
                <a:off x="59266" y="987552"/>
                <a:ext cx="9022694" cy="5184648"/>
                <a:chOff x="59266" y="987552"/>
                <a:chExt cx="9022694" cy="5184648"/>
              </a:xfrm>
            </p:grpSpPr>
            <p:sp>
              <p:nvSpPr>
                <p:cNvPr id="37" name="Freeform 36"/>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24"/>
                <p:cNvGrpSpPr/>
                <p:nvPr/>
              </p:nvGrpSpPr>
              <p:grpSpPr>
                <a:xfrm>
                  <a:off x="6071616" y="987552"/>
                  <a:ext cx="588264" cy="1139952"/>
                  <a:chOff x="6019800" y="990600"/>
                  <a:chExt cx="588264" cy="1139952"/>
                </a:xfrm>
              </p:grpSpPr>
              <p:pic>
                <p:nvPicPr>
                  <p:cNvPr id="72" name="Picture 2"/>
                  <p:cNvPicPr preferRelativeResize="0">
                    <a:picLocks noChangeArrowheads="1"/>
                  </p:cNvPicPr>
                  <p:nvPr/>
                </p:nvPicPr>
                <p:blipFill>
                  <a:blip r:embed="rId4"/>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73" name="Picture 2"/>
                  <p:cNvPicPr preferRelativeResize="0">
                    <a:picLocks noChangeArrowheads="1"/>
                  </p:cNvPicPr>
                  <p:nvPr/>
                </p:nvPicPr>
                <p:blipFill>
                  <a:blip r:embed="rId4"/>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74" name="Picture 2"/>
                  <p:cNvPicPr preferRelativeResize="0">
                    <a:picLocks noChangeArrowheads="1"/>
                  </p:cNvPicPr>
                  <p:nvPr/>
                </p:nvPicPr>
                <p:blipFill>
                  <a:blip r:embed="rId4"/>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75" name="Picture 2"/>
                  <p:cNvPicPr preferRelativeResize="0">
                    <a:picLocks noChangeArrowheads="1"/>
                  </p:cNvPicPr>
                  <p:nvPr/>
                </p:nvPicPr>
                <p:blipFill>
                  <a:blip r:embed="rId4"/>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76" name="Picture 2"/>
                  <p:cNvPicPr preferRelativeResize="0">
                    <a:picLocks noChangeArrowheads="1"/>
                  </p:cNvPicPr>
                  <p:nvPr/>
                </p:nvPicPr>
                <p:blipFill>
                  <a:blip r:embed="rId5"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77" name="Picture 2"/>
                  <p:cNvPicPr preferRelativeResize="0">
                    <a:picLocks noChangeArrowheads="1"/>
                  </p:cNvPicPr>
                  <p:nvPr/>
                </p:nvPicPr>
                <p:blipFill>
                  <a:blip r:embed="rId4"/>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47" name="Group 31"/>
                <p:cNvGrpSpPr/>
                <p:nvPr/>
              </p:nvGrpSpPr>
              <p:grpSpPr>
                <a:xfrm>
                  <a:off x="4663440" y="2551176"/>
                  <a:ext cx="763857" cy="719328"/>
                  <a:chOff x="4724400" y="2551176"/>
                  <a:chExt cx="763857" cy="719328"/>
                </a:xfrm>
              </p:grpSpPr>
              <p:pic>
                <p:nvPicPr>
                  <p:cNvPr id="68" name="Picture 2"/>
                  <p:cNvPicPr preferRelativeResize="0">
                    <a:picLocks noChangeArrowheads="1"/>
                  </p:cNvPicPr>
                  <p:nvPr/>
                </p:nvPicPr>
                <p:blipFill>
                  <a:blip r:embed="rId4"/>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69" name="Picture 2"/>
                  <p:cNvPicPr preferRelativeResize="0">
                    <a:picLocks noChangeArrowheads="1"/>
                  </p:cNvPicPr>
                  <p:nvPr/>
                </p:nvPicPr>
                <p:blipFill>
                  <a:blip r:embed="rId4"/>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70" name="Picture 2"/>
                  <p:cNvPicPr preferRelativeResize="0">
                    <a:picLocks noChangeArrowheads="1"/>
                  </p:cNvPicPr>
                  <p:nvPr/>
                </p:nvPicPr>
                <p:blipFill>
                  <a:blip r:embed="rId4"/>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71" name="Picture 2"/>
                  <p:cNvPicPr preferRelativeResize="0">
                    <a:picLocks noChangeArrowheads="1"/>
                  </p:cNvPicPr>
                  <p:nvPr/>
                </p:nvPicPr>
                <p:blipFill>
                  <a:blip r:embed="rId4"/>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48" name="Group 36"/>
                <p:cNvGrpSpPr/>
                <p:nvPr/>
              </p:nvGrpSpPr>
              <p:grpSpPr>
                <a:xfrm>
                  <a:off x="4271689" y="3851670"/>
                  <a:ext cx="2052911" cy="2320530"/>
                  <a:chOff x="4271689" y="3851670"/>
                  <a:chExt cx="2052911" cy="2320530"/>
                </a:xfrm>
              </p:grpSpPr>
              <p:pic>
                <p:nvPicPr>
                  <p:cNvPr id="62" name="Picture 2"/>
                  <p:cNvPicPr>
                    <a:picLocks noChangeAspect="1" noChangeArrowheads="1"/>
                  </p:cNvPicPr>
                  <p:nvPr/>
                </p:nvPicPr>
                <p:blipFill>
                  <a:blip r:embed="rId4"/>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63" name="Picture 2"/>
                  <p:cNvPicPr>
                    <a:picLocks noChangeAspect="1" noChangeArrowheads="1"/>
                  </p:cNvPicPr>
                  <p:nvPr/>
                </p:nvPicPr>
                <p:blipFill>
                  <a:blip r:embed="rId4"/>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64" name="Group 116"/>
                  <p:cNvGrpSpPr/>
                  <p:nvPr/>
                </p:nvGrpSpPr>
                <p:grpSpPr>
                  <a:xfrm>
                    <a:off x="5441077" y="5637760"/>
                    <a:ext cx="883523" cy="534440"/>
                    <a:chOff x="5441077" y="5637760"/>
                    <a:chExt cx="883523" cy="534440"/>
                  </a:xfrm>
                </p:grpSpPr>
                <p:pic>
                  <p:nvPicPr>
                    <p:cNvPr id="65" name="Picture 2"/>
                    <p:cNvPicPr>
                      <a:picLocks noChangeAspect="1" noChangeArrowheads="1"/>
                    </p:cNvPicPr>
                    <p:nvPr/>
                  </p:nvPicPr>
                  <p:blipFill>
                    <a:blip r:embed="rId4"/>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66" name="Picture 2"/>
                    <p:cNvPicPr>
                      <a:picLocks noChangeAspect="1" noChangeArrowheads="1"/>
                    </p:cNvPicPr>
                    <p:nvPr/>
                  </p:nvPicPr>
                  <p:blipFill>
                    <a:blip r:embed="rId4"/>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67" name="Picture 2"/>
                    <p:cNvPicPr>
                      <a:picLocks noChangeAspect="1" noChangeArrowheads="1"/>
                    </p:cNvPicPr>
                    <p:nvPr/>
                  </p:nvPicPr>
                  <p:blipFill>
                    <a:blip r:embed="rId4"/>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9" name="Picture 3"/>
                <p:cNvPicPr>
                  <a:picLocks noChangeAspect="1" noChangeArrowheads="1"/>
                </p:cNvPicPr>
                <p:nvPr/>
              </p:nvPicPr>
              <p:blipFill>
                <a:blip r:embed="rId6"/>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50" name="Group 45"/>
                <p:cNvGrpSpPr/>
                <p:nvPr/>
              </p:nvGrpSpPr>
              <p:grpSpPr>
                <a:xfrm>
                  <a:off x="1600200" y="3822192"/>
                  <a:ext cx="2197608" cy="521208"/>
                  <a:chOff x="1600200" y="3822192"/>
                  <a:chExt cx="2197608" cy="521208"/>
                </a:xfrm>
              </p:grpSpPr>
              <p:pic>
                <p:nvPicPr>
                  <p:cNvPr id="56" name="Picture 2"/>
                  <p:cNvPicPr>
                    <a:picLocks noChangeAspect="1" noChangeArrowheads="1"/>
                  </p:cNvPicPr>
                  <p:nvPr/>
                </p:nvPicPr>
                <p:blipFill>
                  <a:blip r:embed="rId4"/>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57" name="Picture 2"/>
                  <p:cNvPicPr>
                    <a:picLocks noChangeAspect="1" noChangeArrowheads="1"/>
                  </p:cNvPicPr>
                  <p:nvPr/>
                </p:nvPicPr>
                <p:blipFill>
                  <a:blip r:embed="rId4"/>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58" name="Picture 2"/>
                  <p:cNvPicPr>
                    <a:picLocks noChangeAspect="1" noChangeArrowheads="1"/>
                  </p:cNvPicPr>
                  <p:nvPr/>
                </p:nvPicPr>
                <p:blipFill>
                  <a:blip r:embed="rId4"/>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9" name="Picture 2"/>
                  <p:cNvPicPr>
                    <a:picLocks noChangeAspect="1" noChangeArrowheads="1"/>
                  </p:cNvPicPr>
                  <p:nvPr/>
                </p:nvPicPr>
                <p:blipFill>
                  <a:blip r:embed="rId4"/>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60" name="Picture 2"/>
                  <p:cNvPicPr>
                    <a:picLocks noChangeAspect="1" noChangeArrowheads="1"/>
                  </p:cNvPicPr>
                  <p:nvPr/>
                </p:nvPicPr>
                <p:blipFill>
                  <a:blip r:embed="rId4"/>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61" name="Picture 2"/>
                  <p:cNvPicPr>
                    <a:picLocks noChangeAspect="1" noChangeArrowheads="1"/>
                  </p:cNvPicPr>
                  <p:nvPr/>
                </p:nvPicPr>
                <p:blipFill>
                  <a:blip r:embed="rId4"/>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1" name="Picture 3"/>
                <p:cNvPicPr>
                  <a:picLocks noChangeAspect="1" noChangeArrowheads="1"/>
                </p:cNvPicPr>
                <p:nvPr/>
              </p:nvPicPr>
              <p:blipFill>
                <a:blip r:embed="rId6"/>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52" name="Group 58"/>
                <p:cNvGrpSpPr/>
                <p:nvPr/>
              </p:nvGrpSpPr>
              <p:grpSpPr>
                <a:xfrm>
                  <a:off x="1096733" y="5440680"/>
                  <a:ext cx="776455" cy="249906"/>
                  <a:chOff x="1096733" y="5440680"/>
                  <a:chExt cx="776455" cy="249906"/>
                </a:xfrm>
              </p:grpSpPr>
              <p:sp>
                <p:nvSpPr>
                  <p:cNvPr id="53" name="Freeform 52"/>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54"/>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32" name="Straight Connector 31"/>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0" y="762000"/>
              <a:ext cx="2640466" cy="769441"/>
            </a:xfrm>
            <a:prstGeom prst="rect">
              <a:avLst/>
            </a:prstGeom>
            <a:noFill/>
          </p:spPr>
          <p:txBody>
            <a:bodyPr wrap="none" rtlCol="0">
              <a:spAutoFit/>
            </a:bodyPr>
            <a:lstStyle/>
            <a:p>
              <a:r>
                <a:rPr lang="en-US" sz="4400" b="1" dirty="0" smtClean="0">
                  <a:solidFill>
                    <a:srgbClr val="002060"/>
                  </a:solidFill>
                </a:rPr>
                <a:t>1764-1800</a:t>
              </a:r>
              <a:endParaRPr lang="en-US" sz="4400" b="1" dirty="0">
                <a:solidFill>
                  <a:srgbClr val="002060"/>
                </a:solidFill>
              </a:endParaRPr>
            </a:p>
          </p:txBody>
        </p:sp>
        <p:sp>
          <p:nvSpPr>
            <p:cNvPr id="20" name="Freeform 19"/>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52400">
              <a:solidFill>
                <a:srgbClr val="FF0000">
                  <a:alpha val="69000"/>
                </a:srgbClr>
              </a:solidFill>
            </a:ln>
            <a:effectLst>
              <a:outerShdw blurRad="190500" dist="38100" dir="11400000" sx="110000" sy="11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8077200" y="1828800"/>
              <a:ext cx="755073" cy="533401"/>
            </a:xfrm>
            <a:custGeom>
              <a:avLst/>
              <a:gdLst>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4433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2909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67788"/>
                <a:gd name="connsiteY0" fmla="*/ 11084 h 762001"/>
                <a:gd name="connsiteX1" fmla="*/ 468283 w 667788"/>
                <a:gd name="connsiteY1" fmla="*/ 177339 h 762001"/>
                <a:gd name="connsiteX2" fmla="*/ 651163 w 667788"/>
                <a:gd name="connsiteY2" fmla="*/ 290946 h 762001"/>
                <a:gd name="connsiteX3" fmla="*/ 568036 w 667788"/>
                <a:gd name="connsiteY3" fmla="*/ 559724 h 762001"/>
                <a:gd name="connsiteX4" fmla="*/ 385156 w 667788"/>
                <a:gd name="connsiteY4" fmla="*/ 559724 h 762001"/>
                <a:gd name="connsiteX5" fmla="*/ 218901 w 667788"/>
                <a:gd name="connsiteY5" fmla="*/ 676103 h 762001"/>
                <a:gd name="connsiteX6" fmla="*/ 19396 w 667788"/>
                <a:gd name="connsiteY6" fmla="*/ 742604 h 762001"/>
                <a:gd name="connsiteX7" fmla="*/ 102523 w 667788"/>
                <a:gd name="connsiteY7" fmla="*/ 559724 h 762001"/>
                <a:gd name="connsiteX8" fmla="*/ 36021 w 667788"/>
                <a:gd name="connsiteY8" fmla="*/ 543099 h 762001"/>
                <a:gd name="connsiteX9" fmla="*/ 102523 w 667788"/>
                <a:gd name="connsiteY9" fmla="*/ 293717 h 762001"/>
                <a:gd name="connsiteX10" fmla="*/ 119149 w 667788"/>
                <a:gd name="connsiteY10" fmla="*/ 160714 h 762001"/>
                <a:gd name="connsiteX11" fmla="*/ 119149 w 667788"/>
                <a:gd name="connsiteY11" fmla="*/ 110837 h 762001"/>
                <a:gd name="connsiteX12" fmla="*/ 318654 w 667788"/>
                <a:gd name="connsiteY12" fmla="*/ 11084 h 762001"/>
                <a:gd name="connsiteX0" fmla="*/ 282633 w 631767"/>
                <a:gd name="connsiteY0" fmla="*/ 11084 h 676103"/>
                <a:gd name="connsiteX1" fmla="*/ 432262 w 631767"/>
                <a:gd name="connsiteY1" fmla="*/ 177339 h 676103"/>
                <a:gd name="connsiteX2" fmla="*/ 615142 w 631767"/>
                <a:gd name="connsiteY2" fmla="*/ 290946 h 676103"/>
                <a:gd name="connsiteX3" fmla="*/ 532015 w 631767"/>
                <a:gd name="connsiteY3" fmla="*/ 559724 h 676103"/>
                <a:gd name="connsiteX4" fmla="*/ 349135 w 631767"/>
                <a:gd name="connsiteY4" fmla="*/ 559724 h 676103"/>
                <a:gd name="connsiteX5" fmla="*/ 182880 w 631767"/>
                <a:gd name="connsiteY5" fmla="*/ 676103 h 676103"/>
                <a:gd name="connsiteX6" fmla="*/ 66502 w 631767"/>
                <a:gd name="connsiteY6" fmla="*/ 559724 h 676103"/>
                <a:gd name="connsiteX7" fmla="*/ 0 w 631767"/>
                <a:gd name="connsiteY7" fmla="*/ 543099 h 676103"/>
                <a:gd name="connsiteX8" fmla="*/ 66502 w 631767"/>
                <a:gd name="connsiteY8" fmla="*/ 293717 h 676103"/>
                <a:gd name="connsiteX9" fmla="*/ 83128 w 631767"/>
                <a:gd name="connsiteY9" fmla="*/ 160714 h 676103"/>
                <a:gd name="connsiteX10" fmla="*/ 83128 w 631767"/>
                <a:gd name="connsiteY10" fmla="*/ 110837 h 676103"/>
                <a:gd name="connsiteX11" fmla="*/ 282633 w 631767"/>
                <a:gd name="connsiteY11" fmla="*/ 11084 h 676103"/>
                <a:gd name="connsiteX0" fmla="*/ 235527 w 584661"/>
                <a:gd name="connsiteY0" fmla="*/ 11084 h 676103"/>
                <a:gd name="connsiteX1" fmla="*/ 385156 w 584661"/>
                <a:gd name="connsiteY1" fmla="*/ 177339 h 676103"/>
                <a:gd name="connsiteX2" fmla="*/ 568036 w 584661"/>
                <a:gd name="connsiteY2" fmla="*/ 290946 h 676103"/>
                <a:gd name="connsiteX3" fmla="*/ 484909 w 584661"/>
                <a:gd name="connsiteY3" fmla="*/ 559724 h 676103"/>
                <a:gd name="connsiteX4" fmla="*/ 302029 w 584661"/>
                <a:gd name="connsiteY4" fmla="*/ 559724 h 676103"/>
                <a:gd name="connsiteX5" fmla="*/ 135774 w 584661"/>
                <a:gd name="connsiteY5" fmla="*/ 676103 h 676103"/>
                <a:gd name="connsiteX6" fmla="*/ 19396 w 584661"/>
                <a:gd name="connsiteY6" fmla="*/ 559724 h 676103"/>
                <a:gd name="connsiteX7" fmla="*/ 19396 w 584661"/>
                <a:gd name="connsiteY7" fmla="*/ 293717 h 676103"/>
                <a:gd name="connsiteX8" fmla="*/ 36022 w 584661"/>
                <a:gd name="connsiteY8" fmla="*/ 160714 h 676103"/>
                <a:gd name="connsiteX9" fmla="*/ 36022 w 584661"/>
                <a:gd name="connsiteY9" fmla="*/ 110837 h 676103"/>
                <a:gd name="connsiteX10" fmla="*/ 235527 w 584661"/>
                <a:gd name="connsiteY10" fmla="*/ 11084 h 6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61" h="676103">
                  <a:moveTo>
                    <a:pt x="235527" y="11084"/>
                  </a:moveTo>
                  <a:cubicBezTo>
                    <a:pt x="293716" y="22168"/>
                    <a:pt x="329738" y="130696"/>
                    <a:pt x="385156" y="177339"/>
                  </a:cubicBezTo>
                  <a:cubicBezTo>
                    <a:pt x="440574" y="223982"/>
                    <a:pt x="551411" y="227215"/>
                    <a:pt x="568036" y="290946"/>
                  </a:cubicBezTo>
                  <a:cubicBezTo>
                    <a:pt x="584661" y="354677"/>
                    <a:pt x="529243" y="514928"/>
                    <a:pt x="484909" y="559724"/>
                  </a:cubicBezTo>
                  <a:cubicBezTo>
                    <a:pt x="440575" y="604520"/>
                    <a:pt x="360218" y="540327"/>
                    <a:pt x="302029" y="559724"/>
                  </a:cubicBezTo>
                  <a:cubicBezTo>
                    <a:pt x="243840" y="579121"/>
                    <a:pt x="182879" y="676103"/>
                    <a:pt x="135774" y="676103"/>
                  </a:cubicBezTo>
                  <a:cubicBezTo>
                    <a:pt x="88669" y="676103"/>
                    <a:pt x="38792" y="623455"/>
                    <a:pt x="19396" y="559724"/>
                  </a:cubicBezTo>
                  <a:cubicBezTo>
                    <a:pt x="0" y="495993"/>
                    <a:pt x="16625" y="360219"/>
                    <a:pt x="19396" y="293717"/>
                  </a:cubicBezTo>
                  <a:cubicBezTo>
                    <a:pt x="22167" y="227215"/>
                    <a:pt x="33251" y="191194"/>
                    <a:pt x="36022" y="160714"/>
                  </a:cubicBezTo>
                  <a:cubicBezTo>
                    <a:pt x="38793" y="130234"/>
                    <a:pt x="5542" y="130233"/>
                    <a:pt x="36022" y="110837"/>
                  </a:cubicBezTo>
                  <a:cubicBezTo>
                    <a:pt x="66502" y="91441"/>
                    <a:pt x="177338" y="0"/>
                    <a:pt x="235527" y="11084"/>
                  </a:cubicBezTo>
                  <a:close/>
                </a:path>
              </a:pathLst>
            </a:custGeom>
            <a:solidFill>
              <a:srgbClr val="FF0000">
                <a:alpha val="64000"/>
              </a:srgbClr>
            </a:solidFill>
            <a:ln w="12700">
              <a:noFill/>
            </a:ln>
            <a:effectLst>
              <a:outerShdw blurRad="190500" dist="38100" dir="11400000" sx="131000" sy="13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rot="5400000">
              <a:off x="3505201" y="6400800"/>
              <a:ext cx="380999" cy="533401"/>
            </a:xfrm>
            <a:custGeom>
              <a:avLst/>
              <a:gdLst>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4433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2909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67788"/>
                <a:gd name="connsiteY0" fmla="*/ 11084 h 762001"/>
                <a:gd name="connsiteX1" fmla="*/ 468283 w 667788"/>
                <a:gd name="connsiteY1" fmla="*/ 177339 h 762001"/>
                <a:gd name="connsiteX2" fmla="*/ 651163 w 667788"/>
                <a:gd name="connsiteY2" fmla="*/ 290946 h 762001"/>
                <a:gd name="connsiteX3" fmla="*/ 568036 w 667788"/>
                <a:gd name="connsiteY3" fmla="*/ 559724 h 762001"/>
                <a:gd name="connsiteX4" fmla="*/ 385156 w 667788"/>
                <a:gd name="connsiteY4" fmla="*/ 559724 h 762001"/>
                <a:gd name="connsiteX5" fmla="*/ 218901 w 667788"/>
                <a:gd name="connsiteY5" fmla="*/ 676103 h 762001"/>
                <a:gd name="connsiteX6" fmla="*/ 19396 w 667788"/>
                <a:gd name="connsiteY6" fmla="*/ 742604 h 762001"/>
                <a:gd name="connsiteX7" fmla="*/ 102523 w 667788"/>
                <a:gd name="connsiteY7" fmla="*/ 559724 h 762001"/>
                <a:gd name="connsiteX8" fmla="*/ 36021 w 667788"/>
                <a:gd name="connsiteY8" fmla="*/ 543099 h 762001"/>
                <a:gd name="connsiteX9" fmla="*/ 102523 w 667788"/>
                <a:gd name="connsiteY9" fmla="*/ 293717 h 762001"/>
                <a:gd name="connsiteX10" fmla="*/ 119149 w 667788"/>
                <a:gd name="connsiteY10" fmla="*/ 160714 h 762001"/>
                <a:gd name="connsiteX11" fmla="*/ 119149 w 667788"/>
                <a:gd name="connsiteY11" fmla="*/ 110837 h 762001"/>
                <a:gd name="connsiteX12" fmla="*/ 318654 w 667788"/>
                <a:gd name="connsiteY12" fmla="*/ 11084 h 762001"/>
                <a:gd name="connsiteX0" fmla="*/ 282633 w 631767"/>
                <a:gd name="connsiteY0" fmla="*/ 11084 h 676103"/>
                <a:gd name="connsiteX1" fmla="*/ 432262 w 631767"/>
                <a:gd name="connsiteY1" fmla="*/ 177339 h 676103"/>
                <a:gd name="connsiteX2" fmla="*/ 615142 w 631767"/>
                <a:gd name="connsiteY2" fmla="*/ 290946 h 676103"/>
                <a:gd name="connsiteX3" fmla="*/ 532015 w 631767"/>
                <a:gd name="connsiteY3" fmla="*/ 559724 h 676103"/>
                <a:gd name="connsiteX4" fmla="*/ 349135 w 631767"/>
                <a:gd name="connsiteY4" fmla="*/ 559724 h 676103"/>
                <a:gd name="connsiteX5" fmla="*/ 182880 w 631767"/>
                <a:gd name="connsiteY5" fmla="*/ 676103 h 676103"/>
                <a:gd name="connsiteX6" fmla="*/ 66502 w 631767"/>
                <a:gd name="connsiteY6" fmla="*/ 559724 h 676103"/>
                <a:gd name="connsiteX7" fmla="*/ 0 w 631767"/>
                <a:gd name="connsiteY7" fmla="*/ 543099 h 676103"/>
                <a:gd name="connsiteX8" fmla="*/ 66502 w 631767"/>
                <a:gd name="connsiteY8" fmla="*/ 293717 h 676103"/>
                <a:gd name="connsiteX9" fmla="*/ 83128 w 631767"/>
                <a:gd name="connsiteY9" fmla="*/ 160714 h 676103"/>
                <a:gd name="connsiteX10" fmla="*/ 83128 w 631767"/>
                <a:gd name="connsiteY10" fmla="*/ 110837 h 676103"/>
                <a:gd name="connsiteX11" fmla="*/ 282633 w 631767"/>
                <a:gd name="connsiteY11" fmla="*/ 11084 h 676103"/>
                <a:gd name="connsiteX0" fmla="*/ 235527 w 584661"/>
                <a:gd name="connsiteY0" fmla="*/ 11084 h 676103"/>
                <a:gd name="connsiteX1" fmla="*/ 385156 w 584661"/>
                <a:gd name="connsiteY1" fmla="*/ 177339 h 676103"/>
                <a:gd name="connsiteX2" fmla="*/ 568036 w 584661"/>
                <a:gd name="connsiteY2" fmla="*/ 290946 h 676103"/>
                <a:gd name="connsiteX3" fmla="*/ 484909 w 584661"/>
                <a:gd name="connsiteY3" fmla="*/ 559724 h 676103"/>
                <a:gd name="connsiteX4" fmla="*/ 302029 w 584661"/>
                <a:gd name="connsiteY4" fmla="*/ 559724 h 676103"/>
                <a:gd name="connsiteX5" fmla="*/ 135774 w 584661"/>
                <a:gd name="connsiteY5" fmla="*/ 676103 h 676103"/>
                <a:gd name="connsiteX6" fmla="*/ 19396 w 584661"/>
                <a:gd name="connsiteY6" fmla="*/ 559724 h 676103"/>
                <a:gd name="connsiteX7" fmla="*/ 19396 w 584661"/>
                <a:gd name="connsiteY7" fmla="*/ 293717 h 676103"/>
                <a:gd name="connsiteX8" fmla="*/ 36022 w 584661"/>
                <a:gd name="connsiteY8" fmla="*/ 160714 h 676103"/>
                <a:gd name="connsiteX9" fmla="*/ 36022 w 584661"/>
                <a:gd name="connsiteY9" fmla="*/ 110837 h 676103"/>
                <a:gd name="connsiteX10" fmla="*/ 235527 w 584661"/>
                <a:gd name="connsiteY10" fmla="*/ 11084 h 6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61" h="676103">
                  <a:moveTo>
                    <a:pt x="235527" y="11084"/>
                  </a:moveTo>
                  <a:cubicBezTo>
                    <a:pt x="293716" y="22168"/>
                    <a:pt x="329738" y="130696"/>
                    <a:pt x="385156" y="177339"/>
                  </a:cubicBezTo>
                  <a:cubicBezTo>
                    <a:pt x="440574" y="223982"/>
                    <a:pt x="551411" y="227215"/>
                    <a:pt x="568036" y="290946"/>
                  </a:cubicBezTo>
                  <a:cubicBezTo>
                    <a:pt x="584661" y="354677"/>
                    <a:pt x="529243" y="514928"/>
                    <a:pt x="484909" y="559724"/>
                  </a:cubicBezTo>
                  <a:cubicBezTo>
                    <a:pt x="440575" y="604520"/>
                    <a:pt x="360218" y="540327"/>
                    <a:pt x="302029" y="559724"/>
                  </a:cubicBezTo>
                  <a:cubicBezTo>
                    <a:pt x="243840" y="579121"/>
                    <a:pt x="182879" y="676103"/>
                    <a:pt x="135774" y="676103"/>
                  </a:cubicBezTo>
                  <a:cubicBezTo>
                    <a:pt x="88669" y="676103"/>
                    <a:pt x="38792" y="623455"/>
                    <a:pt x="19396" y="559724"/>
                  </a:cubicBezTo>
                  <a:cubicBezTo>
                    <a:pt x="0" y="495993"/>
                    <a:pt x="16625" y="360219"/>
                    <a:pt x="19396" y="293717"/>
                  </a:cubicBezTo>
                  <a:cubicBezTo>
                    <a:pt x="22167" y="227215"/>
                    <a:pt x="33251" y="191194"/>
                    <a:pt x="36022" y="160714"/>
                  </a:cubicBezTo>
                  <a:cubicBezTo>
                    <a:pt x="38793" y="130234"/>
                    <a:pt x="5542" y="130233"/>
                    <a:pt x="36022" y="110837"/>
                  </a:cubicBezTo>
                  <a:cubicBezTo>
                    <a:pt x="66502" y="91441"/>
                    <a:pt x="177338" y="0"/>
                    <a:pt x="235527" y="11084"/>
                  </a:cubicBezTo>
                  <a:close/>
                </a:path>
              </a:pathLst>
            </a:custGeom>
            <a:solidFill>
              <a:srgbClr val="FF0000">
                <a:alpha val="64000"/>
              </a:srgbClr>
            </a:solidFill>
            <a:ln w="12700">
              <a:noFill/>
            </a:ln>
            <a:effectLst>
              <a:outerShdw blurRad="190500" dist="38100" dir="11400000" sx="131000" sy="13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rot="7292389">
              <a:off x="5622852" y="6441832"/>
              <a:ext cx="380999" cy="533401"/>
            </a:xfrm>
            <a:custGeom>
              <a:avLst/>
              <a:gdLst>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4433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2909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67788"/>
                <a:gd name="connsiteY0" fmla="*/ 11084 h 762001"/>
                <a:gd name="connsiteX1" fmla="*/ 468283 w 667788"/>
                <a:gd name="connsiteY1" fmla="*/ 177339 h 762001"/>
                <a:gd name="connsiteX2" fmla="*/ 651163 w 667788"/>
                <a:gd name="connsiteY2" fmla="*/ 290946 h 762001"/>
                <a:gd name="connsiteX3" fmla="*/ 568036 w 667788"/>
                <a:gd name="connsiteY3" fmla="*/ 559724 h 762001"/>
                <a:gd name="connsiteX4" fmla="*/ 385156 w 667788"/>
                <a:gd name="connsiteY4" fmla="*/ 559724 h 762001"/>
                <a:gd name="connsiteX5" fmla="*/ 218901 w 667788"/>
                <a:gd name="connsiteY5" fmla="*/ 676103 h 762001"/>
                <a:gd name="connsiteX6" fmla="*/ 19396 w 667788"/>
                <a:gd name="connsiteY6" fmla="*/ 742604 h 762001"/>
                <a:gd name="connsiteX7" fmla="*/ 102523 w 667788"/>
                <a:gd name="connsiteY7" fmla="*/ 559724 h 762001"/>
                <a:gd name="connsiteX8" fmla="*/ 36021 w 667788"/>
                <a:gd name="connsiteY8" fmla="*/ 543099 h 762001"/>
                <a:gd name="connsiteX9" fmla="*/ 102523 w 667788"/>
                <a:gd name="connsiteY9" fmla="*/ 293717 h 762001"/>
                <a:gd name="connsiteX10" fmla="*/ 119149 w 667788"/>
                <a:gd name="connsiteY10" fmla="*/ 160714 h 762001"/>
                <a:gd name="connsiteX11" fmla="*/ 119149 w 667788"/>
                <a:gd name="connsiteY11" fmla="*/ 110837 h 762001"/>
                <a:gd name="connsiteX12" fmla="*/ 318654 w 667788"/>
                <a:gd name="connsiteY12" fmla="*/ 11084 h 762001"/>
                <a:gd name="connsiteX0" fmla="*/ 282633 w 631767"/>
                <a:gd name="connsiteY0" fmla="*/ 11084 h 676103"/>
                <a:gd name="connsiteX1" fmla="*/ 432262 w 631767"/>
                <a:gd name="connsiteY1" fmla="*/ 177339 h 676103"/>
                <a:gd name="connsiteX2" fmla="*/ 615142 w 631767"/>
                <a:gd name="connsiteY2" fmla="*/ 290946 h 676103"/>
                <a:gd name="connsiteX3" fmla="*/ 532015 w 631767"/>
                <a:gd name="connsiteY3" fmla="*/ 559724 h 676103"/>
                <a:gd name="connsiteX4" fmla="*/ 349135 w 631767"/>
                <a:gd name="connsiteY4" fmla="*/ 559724 h 676103"/>
                <a:gd name="connsiteX5" fmla="*/ 182880 w 631767"/>
                <a:gd name="connsiteY5" fmla="*/ 676103 h 676103"/>
                <a:gd name="connsiteX6" fmla="*/ 66502 w 631767"/>
                <a:gd name="connsiteY6" fmla="*/ 559724 h 676103"/>
                <a:gd name="connsiteX7" fmla="*/ 0 w 631767"/>
                <a:gd name="connsiteY7" fmla="*/ 543099 h 676103"/>
                <a:gd name="connsiteX8" fmla="*/ 66502 w 631767"/>
                <a:gd name="connsiteY8" fmla="*/ 293717 h 676103"/>
                <a:gd name="connsiteX9" fmla="*/ 83128 w 631767"/>
                <a:gd name="connsiteY9" fmla="*/ 160714 h 676103"/>
                <a:gd name="connsiteX10" fmla="*/ 83128 w 631767"/>
                <a:gd name="connsiteY10" fmla="*/ 110837 h 676103"/>
                <a:gd name="connsiteX11" fmla="*/ 282633 w 631767"/>
                <a:gd name="connsiteY11" fmla="*/ 11084 h 676103"/>
                <a:gd name="connsiteX0" fmla="*/ 235527 w 584661"/>
                <a:gd name="connsiteY0" fmla="*/ 11084 h 676103"/>
                <a:gd name="connsiteX1" fmla="*/ 385156 w 584661"/>
                <a:gd name="connsiteY1" fmla="*/ 177339 h 676103"/>
                <a:gd name="connsiteX2" fmla="*/ 568036 w 584661"/>
                <a:gd name="connsiteY2" fmla="*/ 290946 h 676103"/>
                <a:gd name="connsiteX3" fmla="*/ 484909 w 584661"/>
                <a:gd name="connsiteY3" fmla="*/ 559724 h 676103"/>
                <a:gd name="connsiteX4" fmla="*/ 302029 w 584661"/>
                <a:gd name="connsiteY4" fmla="*/ 559724 h 676103"/>
                <a:gd name="connsiteX5" fmla="*/ 135774 w 584661"/>
                <a:gd name="connsiteY5" fmla="*/ 676103 h 676103"/>
                <a:gd name="connsiteX6" fmla="*/ 19396 w 584661"/>
                <a:gd name="connsiteY6" fmla="*/ 559724 h 676103"/>
                <a:gd name="connsiteX7" fmla="*/ 19396 w 584661"/>
                <a:gd name="connsiteY7" fmla="*/ 293717 h 676103"/>
                <a:gd name="connsiteX8" fmla="*/ 36022 w 584661"/>
                <a:gd name="connsiteY8" fmla="*/ 160714 h 676103"/>
                <a:gd name="connsiteX9" fmla="*/ 36022 w 584661"/>
                <a:gd name="connsiteY9" fmla="*/ 110837 h 676103"/>
                <a:gd name="connsiteX10" fmla="*/ 235527 w 584661"/>
                <a:gd name="connsiteY10" fmla="*/ 11084 h 6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61" h="676103">
                  <a:moveTo>
                    <a:pt x="235527" y="11084"/>
                  </a:moveTo>
                  <a:cubicBezTo>
                    <a:pt x="293716" y="22168"/>
                    <a:pt x="329738" y="130696"/>
                    <a:pt x="385156" y="177339"/>
                  </a:cubicBezTo>
                  <a:cubicBezTo>
                    <a:pt x="440574" y="223982"/>
                    <a:pt x="551411" y="227215"/>
                    <a:pt x="568036" y="290946"/>
                  </a:cubicBezTo>
                  <a:cubicBezTo>
                    <a:pt x="584661" y="354677"/>
                    <a:pt x="529243" y="514928"/>
                    <a:pt x="484909" y="559724"/>
                  </a:cubicBezTo>
                  <a:cubicBezTo>
                    <a:pt x="440575" y="604520"/>
                    <a:pt x="360218" y="540327"/>
                    <a:pt x="302029" y="559724"/>
                  </a:cubicBezTo>
                  <a:cubicBezTo>
                    <a:pt x="243840" y="579121"/>
                    <a:pt x="182879" y="676103"/>
                    <a:pt x="135774" y="676103"/>
                  </a:cubicBezTo>
                  <a:cubicBezTo>
                    <a:pt x="88669" y="676103"/>
                    <a:pt x="38792" y="623455"/>
                    <a:pt x="19396" y="559724"/>
                  </a:cubicBezTo>
                  <a:cubicBezTo>
                    <a:pt x="0" y="495993"/>
                    <a:pt x="16625" y="360219"/>
                    <a:pt x="19396" y="293717"/>
                  </a:cubicBezTo>
                  <a:cubicBezTo>
                    <a:pt x="22167" y="227215"/>
                    <a:pt x="33251" y="191194"/>
                    <a:pt x="36022" y="160714"/>
                  </a:cubicBezTo>
                  <a:cubicBezTo>
                    <a:pt x="38793" y="130234"/>
                    <a:pt x="5542" y="130233"/>
                    <a:pt x="36022" y="110837"/>
                  </a:cubicBezTo>
                  <a:cubicBezTo>
                    <a:pt x="66502" y="91441"/>
                    <a:pt x="177338" y="0"/>
                    <a:pt x="235527" y="11084"/>
                  </a:cubicBezTo>
                  <a:close/>
                </a:path>
              </a:pathLst>
            </a:custGeom>
            <a:solidFill>
              <a:srgbClr val="FF0000">
                <a:alpha val="64000"/>
              </a:srgbClr>
            </a:solidFill>
            <a:ln w="12700">
              <a:noFill/>
            </a:ln>
            <a:effectLst>
              <a:outerShdw blurRad="190500" dist="38100" dir="11400000" sx="131000" sy="13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rot="4298534">
              <a:off x="2724330" y="2270164"/>
              <a:ext cx="782771" cy="685799"/>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rot="4298534">
              <a:off x="2667198" y="5477999"/>
              <a:ext cx="627135" cy="670929"/>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rot="4298534">
              <a:off x="1886130" y="5045037"/>
              <a:ext cx="782771" cy="685799"/>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rot="4298534">
              <a:off x="2139824" y="5058520"/>
              <a:ext cx="386025" cy="671686"/>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5"/>
                                        </p:tgtEl>
                                      </p:cBhvr>
                                    </p:animEffect>
                                    <p:set>
                                      <p:cBhvr>
                                        <p:cTn id="7" dur="1" fill="hold">
                                          <p:stCondLst>
                                            <p:cond delay="999"/>
                                          </p:stCondLst>
                                        </p:cTn>
                                        <p:tgtEl>
                                          <p:spTgt spid="3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46331"/>
          </a:xfrm>
          <a:prstGeom prst="rect">
            <a:avLst/>
          </a:prstGeom>
        </p:spPr>
        <p:txBody>
          <a:bodyPr wrap="square">
            <a:spAutoFit/>
          </a:bodyPr>
          <a:lstStyle/>
          <a:p>
            <a:r>
              <a:rPr lang="en-US" dirty="0" smtClean="0">
                <a:hlinkClick r:id="rId2"/>
              </a:rPr>
              <a:t>http://www.acadian-home.org/Paul-Delaney-Chronology.html</a:t>
            </a:r>
            <a:endParaRPr lang="en-US" dirty="0" smtClean="0"/>
          </a:p>
          <a:p>
            <a:r>
              <a:rPr lang="en-US" dirty="0" smtClean="0"/>
              <a:t>	</a:t>
            </a:r>
            <a:endParaRPr lang="en-US" dirty="0"/>
          </a:p>
        </p:txBody>
      </p:sp>
      <p:pic>
        <p:nvPicPr>
          <p:cNvPr id="1028" name="Picture 4"/>
          <p:cNvPicPr>
            <a:picLocks noChangeAspect="1" noChangeArrowheads="1"/>
          </p:cNvPicPr>
          <p:nvPr/>
        </p:nvPicPr>
        <p:blipFill>
          <a:blip r:embed="rId3"/>
          <a:srcRect/>
          <a:stretch>
            <a:fillRect/>
          </a:stretch>
        </p:blipFill>
        <p:spPr bwMode="auto">
          <a:xfrm>
            <a:off x="0" y="381000"/>
            <a:ext cx="9232101" cy="70866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159"/>
          <p:cNvGrpSpPr/>
          <p:nvPr/>
        </p:nvGrpSpPr>
        <p:grpSpPr>
          <a:xfrm>
            <a:off x="0" y="838200"/>
            <a:ext cx="9144000" cy="6096000"/>
            <a:chOff x="0" y="838200"/>
            <a:chExt cx="9144000" cy="6096000"/>
          </a:xfrm>
        </p:grpSpPr>
        <p:grpSp>
          <p:nvGrpSpPr>
            <p:cNvPr id="4" name="Group 69"/>
            <p:cNvGrpSpPr/>
            <p:nvPr/>
          </p:nvGrpSpPr>
          <p:grpSpPr>
            <a:xfrm>
              <a:off x="0" y="838200"/>
              <a:ext cx="9144000" cy="6096000"/>
              <a:chOff x="0" y="838200"/>
              <a:chExt cx="9144000" cy="609600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9525">
                <a:noFill/>
                <a:miter lim="800000"/>
                <a:headEnd/>
                <a:tailEnd/>
              </a:ln>
              <a:effectLst/>
            </p:spPr>
          </p:pic>
          <p:sp>
            <p:nvSpPr>
              <p:cNvPr id="78" name="Freeform 77"/>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24"/>
              <p:cNvGrpSpPr/>
              <p:nvPr/>
            </p:nvGrpSpPr>
            <p:grpSpPr>
              <a:xfrm>
                <a:off x="6071616" y="987552"/>
                <a:ext cx="588264" cy="1139952"/>
                <a:chOff x="6019800" y="990600"/>
                <a:chExt cx="588264" cy="1139952"/>
              </a:xfrm>
            </p:grpSpPr>
            <p:pic>
              <p:nvPicPr>
                <p:cNvPr id="26"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28"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29"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30"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6" name="Group 31"/>
              <p:cNvGrpSpPr/>
              <p:nvPr/>
            </p:nvGrpSpPr>
            <p:grpSpPr>
              <a:xfrm>
                <a:off x="4663440" y="2551176"/>
                <a:ext cx="763857" cy="719328"/>
                <a:chOff x="4724400" y="2551176"/>
                <a:chExt cx="763857" cy="719328"/>
              </a:xfrm>
            </p:grpSpPr>
            <p:pic>
              <p:nvPicPr>
                <p:cNvPr id="33"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34"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35"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36"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7" name="Group 36"/>
              <p:cNvGrpSpPr/>
              <p:nvPr/>
            </p:nvGrpSpPr>
            <p:grpSpPr>
              <a:xfrm>
                <a:off x="4271689" y="3851670"/>
                <a:ext cx="2052911" cy="2320530"/>
                <a:chOff x="4271689" y="3851670"/>
                <a:chExt cx="2052911" cy="2320530"/>
              </a:xfrm>
            </p:grpSpPr>
            <p:pic>
              <p:nvPicPr>
                <p:cNvPr id="38"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9"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8" name="Group 116"/>
                <p:cNvGrpSpPr/>
                <p:nvPr/>
              </p:nvGrpSpPr>
              <p:grpSpPr>
                <a:xfrm>
                  <a:off x="5441077" y="5637760"/>
                  <a:ext cx="883523" cy="534440"/>
                  <a:chOff x="5441077" y="5637760"/>
                  <a:chExt cx="883523" cy="534440"/>
                </a:xfrm>
              </p:grpSpPr>
              <p:pic>
                <p:nvPicPr>
                  <p:cNvPr id="41"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2"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3"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5" name="Picture 3"/>
              <p:cNvPicPr>
                <a:picLocks noChangeAspect="1" noChangeArrowheads="1"/>
              </p:cNvPicPr>
              <p:nvPr/>
            </p:nvPicPr>
            <p:blipFill>
              <a:blip r:embed="rId4"/>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9" name="Group 45"/>
              <p:cNvGrpSpPr/>
              <p:nvPr/>
            </p:nvGrpSpPr>
            <p:grpSpPr>
              <a:xfrm>
                <a:off x="1600200" y="3822192"/>
                <a:ext cx="2197608" cy="521208"/>
                <a:chOff x="1600200" y="3822192"/>
                <a:chExt cx="2197608" cy="521208"/>
              </a:xfrm>
            </p:grpSpPr>
            <p:pic>
              <p:nvPicPr>
                <p:cNvPr id="47"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48"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49"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0"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51"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52"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3" name="Picture 3"/>
              <p:cNvPicPr>
                <a:picLocks noChangeAspect="1" noChangeArrowheads="1"/>
              </p:cNvPicPr>
              <p:nvPr/>
            </p:nvPicPr>
            <p:blipFill>
              <a:blip r:embed="rId4"/>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0" name="Group 58"/>
              <p:cNvGrpSpPr/>
              <p:nvPr/>
            </p:nvGrpSpPr>
            <p:grpSpPr>
              <a:xfrm>
                <a:off x="1096733" y="5440680"/>
                <a:ext cx="776455" cy="249906"/>
                <a:chOff x="1096733" y="5440680"/>
                <a:chExt cx="776455" cy="249906"/>
              </a:xfrm>
            </p:grpSpPr>
            <p:sp>
              <p:nvSpPr>
                <p:cNvPr id="56" name="Freeform 5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64" name="Straight Connector 63"/>
            <p:cNvCxnSpPr/>
            <p:nvPr/>
          </p:nvCxnSpPr>
          <p:spPr>
            <a:xfrm rot="2148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2"/>
            <p:cNvPicPr preferRelativeResize="0">
              <a:picLocks noChangeArrowheads="1"/>
            </p:cNvPicPr>
            <p:nvPr/>
          </p:nvPicPr>
          <p:blipFill>
            <a:blip r:embed="rId5"/>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2" name="Freeform 6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5" name="TextBox 104"/>
          <p:cNvSpPr txBox="1"/>
          <p:nvPr/>
        </p:nvSpPr>
        <p:spPr>
          <a:xfrm>
            <a:off x="0" y="0"/>
            <a:ext cx="9144000" cy="830997"/>
          </a:xfrm>
          <a:prstGeom prst="rect">
            <a:avLst/>
          </a:prstGeom>
        </p:spPr>
        <p:txBody>
          <a:bodyPr wrap="square" rtlCol="0">
            <a:spAutoFit/>
          </a:bodyPr>
          <a:lstStyle/>
          <a:p>
            <a:pPr algn="ctr"/>
            <a:r>
              <a:rPr lang="en-US" sz="4800" dirty="0" smtClean="0">
                <a:solidFill>
                  <a:srgbClr val="0033CC"/>
                </a:solidFill>
                <a:effectLst>
                  <a:outerShdw dist="50800" dir="7200000" algn="ctr" rotWithShape="0">
                    <a:schemeClr val="tx1"/>
                  </a:outerShdw>
                </a:effectLst>
              </a:rPr>
              <a:t>Next week . . . .</a:t>
            </a:r>
            <a:endParaRPr lang="en-US" sz="4800" b="1" dirty="0" smtClean="0">
              <a:solidFill>
                <a:srgbClr val="0033CC"/>
              </a:solidFill>
              <a:effectLst>
                <a:outerShdw dist="50800" dir="7200000" algn="ctr" rotWithShape="0">
                  <a:schemeClr val="tx1"/>
                </a:outerShdw>
              </a:effectLst>
            </a:endParaRPr>
          </a:p>
        </p:txBody>
      </p:sp>
      <p:sp>
        <p:nvSpPr>
          <p:cNvPr id="119" name="TextBox 118"/>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Nation Building		The Settlers</a:t>
            </a:r>
          </a:p>
        </p:txBody>
      </p:sp>
      <p:grpSp>
        <p:nvGrpSpPr>
          <p:cNvPr id="11" name="Group 53"/>
          <p:cNvGrpSpPr/>
          <p:nvPr/>
        </p:nvGrpSpPr>
        <p:grpSpPr>
          <a:xfrm>
            <a:off x="59266" y="987552"/>
            <a:ext cx="9022694" cy="5184648"/>
            <a:chOff x="59266" y="987552"/>
            <a:chExt cx="9022694" cy="5184648"/>
          </a:xfrm>
        </p:grpSpPr>
        <p:grpSp>
          <p:nvGrpSpPr>
            <p:cNvPr id="12" name="Group 69"/>
            <p:cNvGrpSpPr/>
            <p:nvPr/>
          </p:nvGrpSpPr>
          <p:grpSpPr>
            <a:xfrm>
              <a:off x="59266" y="987552"/>
              <a:ext cx="9022694" cy="5184648"/>
              <a:chOff x="59266" y="987552"/>
              <a:chExt cx="9022694" cy="5184648"/>
            </a:xfrm>
          </p:grpSpPr>
          <p:sp>
            <p:nvSpPr>
              <p:cNvPr id="124" name="Freeform 123"/>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124"/>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24"/>
              <p:cNvGrpSpPr/>
              <p:nvPr/>
            </p:nvGrpSpPr>
            <p:grpSpPr>
              <a:xfrm>
                <a:off x="6071616" y="987552"/>
                <a:ext cx="588264" cy="1139952"/>
                <a:chOff x="6019800" y="990600"/>
                <a:chExt cx="588264" cy="1139952"/>
              </a:xfrm>
            </p:grpSpPr>
            <p:pic>
              <p:nvPicPr>
                <p:cNvPr id="153"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154"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155"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156"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157"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158"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14" name="Group 31"/>
              <p:cNvGrpSpPr/>
              <p:nvPr/>
            </p:nvGrpSpPr>
            <p:grpSpPr>
              <a:xfrm>
                <a:off x="4663440" y="2551176"/>
                <a:ext cx="763857" cy="719328"/>
                <a:chOff x="4724400" y="2551176"/>
                <a:chExt cx="763857" cy="719328"/>
              </a:xfrm>
            </p:grpSpPr>
            <p:pic>
              <p:nvPicPr>
                <p:cNvPr id="149"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150"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151"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152"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15" name="Group 36"/>
              <p:cNvGrpSpPr/>
              <p:nvPr/>
            </p:nvGrpSpPr>
            <p:grpSpPr>
              <a:xfrm>
                <a:off x="4271689" y="3851670"/>
                <a:ext cx="2052911" cy="2320530"/>
                <a:chOff x="4271689" y="3851670"/>
                <a:chExt cx="2052911" cy="2320530"/>
              </a:xfrm>
            </p:grpSpPr>
            <p:pic>
              <p:nvPicPr>
                <p:cNvPr id="143"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144"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16" name="Group 116"/>
                <p:cNvGrpSpPr/>
                <p:nvPr/>
              </p:nvGrpSpPr>
              <p:grpSpPr>
                <a:xfrm>
                  <a:off x="5441077" y="5637760"/>
                  <a:ext cx="883523" cy="534440"/>
                  <a:chOff x="5441077" y="5637760"/>
                  <a:chExt cx="883523" cy="534440"/>
                </a:xfrm>
              </p:grpSpPr>
              <p:pic>
                <p:nvPicPr>
                  <p:cNvPr id="146"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147"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148"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130" name="Picture 3"/>
              <p:cNvPicPr>
                <a:picLocks noChangeAspect="1" noChangeArrowheads="1"/>
              </p:cNvPicPr>
              <p:nvPr/>
            </p:nvPicPr>
            <p:blipFill>
              <a:blip r:embed="rId4"/>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17" name="Group 45"/>
              <p:cNvGrpSpPr/>
              <p:nvPr/>
            </p:nvGrpSpPr>
            <p:grpSpPr>
              <a:xfrm>
                <a:off x="1600200" y="3822192"/>
                <a:ext cx="2197608" cy="521208"/>
                <a:chOff x="1600200" y="3822192"/>
                <a:chExt cx="2197608" cy="521208"/>
              </a:xfrm>
            </p:grpSpPr>
            <p:pic>
              <p:nvPicPr>
                <p:cNvPr id="137"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138"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139"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140"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141"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142"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132" name="Picture 3"/>
              <p:cNvPicPr>
                <a:picLocks noChangeAspect="1" noChangeArrowheads="1"/>
              </p:cNvPicPr>
              <p:nvPr/>
            </p:nvPicPr>
            <p:blipFill>
              <a:blip r:embed="rId4"/>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8" name="Group 58"/>
              <p:cNvGrpSpPr/>
              <p:nvPr/>
            </p:nvGrpSpPr>
            <p:grpSpPr>
              <a:xfrm>
                <a:off x="1096733" y="5440680"/>
                <a:ext cx="776455" cy="249906"/>
                <a:chOff x="1096733" y="5440680"/>
                <a:chExt cx="776455" cy="249906"/>
              </a:xfrm>
            </p:grpSpPr>
            <p:sp>
              <p:nvSpPr>
                <p:cNvPr id="134" name="Freeform 133"/>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Freeform 134"/>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Freeform 135"/>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121" name="Straight Connector 120"/>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2" name="Freeform 121"/>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Box 66"/>
          <p:cNvSpPr txBox="1"/>
          <p:nvPr/>
        </p:nvSpPr>
        <p:spPr>
          <a:xfrm>
            <a:off x="740109" y="2848610"/>
            <a:ext cx="1317291" cy="656590"/>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British Colonies</a:t>
            </a:r>
            <a:endParaRPr lang="en-US" sz="2400" b="1" dirty="0">
              <a:solidFill>
                <a:srgbClr val="FF0000"/>
              </a:solidFill>
              <a:effectLst>
                <a:outerShdw dist="38100" dir="7200000" algn="ctr" rotWithShape="0">
                  <a:schemeClr val="tx1"/>
                </a:outerShdw>
              </a:effectLst>
            </a:endParaRPr>
          </a:p>
        </p:txBody>
      </p:sp>
      <p:sp>
        <p:nvSpPr>
          <p:cNvPr id="71" name="TextBox 70"/>
          <p:cNvSpPr txBox="1"/>
          <p:nvPr/>
        </p:nvSpPr>
        <p:spPr>
          <a:xfrm>
            <a:off x="1447800" y="1752600"/>
            <a:ext cx="1502334" cy="667299"/>
          </a:xfrm>
          <a:prstGeom prst="rect">
            <a:avLst/>
          </a:prstGeom>
          <a:noFill/>
        </p:spPr>
        <p:txBody>
          <a:bodyPr wrap="non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Acadian </a:t>
            </a:r>
          </a:p>
          <a:p>
            <a:pPr algn="ctr">
              <a:lnSpc>
                <a:spcPts val="2200"/>
              </a:lnSpc>
            </a:pPr>
            <a:r>
              <a:rPr lang="en-US" sz="2400" b="1" dirty="0" smtClean="0">
                <a:solidFill>
                  <a:srgbClr val="FF0000"/>
                </a:solidFill>
                <a:effectLst>
                  <a:outerShdw dist="38100" dir="7200000" algn="ctr" rotWithShape="0">
                    <a:schemeClr val="tx1"/>
                  </a:outerShdw>
                </a:effectLst>
              </a:rPr>
              <a:t>Maritimes</a:t>
            </a:r>
            <a:endParaRPr lang="en-US" sz="2400" b="1" dirty="0">
              <a:solidFill>
                <a:srgbClr val="FF0000"/>
              </a:solidFill>
              <a:effectLst>
                <a:outerShdw dist="38100" dir="7200000" algn="ctr" rotWithShape="0">
                  <a:schemeClr val="tx1"/>
                </a:outerShdw>
              </a:effectLst>
            </a:endParaRPr>
          </a:p>
        </p:txBody>
      </p:sp>
      <p:sp>
        <p:nvSpPr>
          <p:cNvPr id="80" name="TextBox 79"/>
          <p:cNvSpPr txBox="1"/>
          <p:nvPr/>
        </p:nvSpPr>
        <p:spPr>
          <a:xfrm>
            <a:off x="0" y="762000"/>
            <a:ext cx="2640466" cy="769441"/>
          </a:xfrm>
          <a:prstGeom prst="rect">
            <a:avLst/>
          </a:prstGeom>
          <a:noFill/>
        </p:spPr>
        <p:txBody>
          <a:bodyPr wrap="none" rtlCol="0">
            <a:spAutoFit/>
          </a:bodyPr>
          <a:lstStyle/>
          <a:p>
            <a:r>
              <a:rPr lang="en-US" sz="4400" b="1" dirty="0" smtClean="0">
                <a:solidFill>
                  <a:srgbClr val="002060"/>
                </a:solidFill>
              </a:rPr>
              <a:t>1764-1800</a:t>
            </a:r>
            <a:endParaRPr lang="en-US" sz="4400" b="1" dirty="0">
              <a:solidFill>
                <a:srgbClr val="002060"/>
              </a:solidFill>
            </a:endParaRPr>
          </a:p>
        </p:txBody>
      </p:sp>
      <p:sp>
        <p:nvSpPr>
          <p:cNvPr id="55" name="Freeform 54"/>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52400">
            <a:solidFill>
              <a:srgbClr val="FF0000">
                <a:alpha val="69000"/>
              </a:srgbClr>
            </a:solidFill>
          </a:ln>
          <a:effectLst>
            <a:outerShdw blurRad="190500" dist="38100" dir="11400000" sx="110000" sy="11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Rectangle 78"/>
          <p:cNvSpPr/>
          <p:nvPr/>
        </p:nvSpPr>
        <p:spPr>
          <a:xfrm>
            <a:off x="5486400" y="54864"/>
            <a:ext cx="2895600" cy="609600"/>
          </a:xfrm>
          <a:prstGeom prst="rect">
            <a:avLst/>
          </a:prstGeom>
          <a:noFill/>
          <a:ln w="76200">
            <a:solidFill>
              <a:srgbClr val="2F0AB6"/>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0" y="838200"/>
            <a:ext cx="25908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8001000" y="1981200"/>
            <a:ext cx="609600" cy="457201"/>
          </a:xfrm>
          <a:custGeom>
            <a:avLst/>
            <a:gdLst>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4433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2909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67788"/>
              <a:gd name="connsiteY0" fmla="*/ 11084 h 762001"/>
              <a:gd name="connsiteX1" fmla="*/ 468283 w 667788"/>
              <a:gd name="connsiteY1" fmla="*/ 177339 h 762001"/>
              <a:gd name="connsiteX2" fmla="*/ 651163 w 667788"/>
              <a:gd name="connsiteY2" fmla="*/ 290946 h 762001"/>
              <a:gd name="connsiteX3" fmla="*/ 568036 w 667788"/>
              <a:gd name="connsiteY3" fmla="*/ 559724 h 762001"/>
              <a:gd name="connsiteX4" fmla="*/ 385156 w 667788"/>
              <a:gd name="connsiteY4" fmla="*/ 559724 h 762001"/>
              <a:gd name="connsiteX5" fmla="*/ 218901 w 667788"/>
              <a:gd name="connsiteY5" fmla="*/ 676103 h 762001"/>
              <a:gd name="connsiteX6" fmla="*/ 19396 w 667788"/>
              <a:gd name="connsiteY6" fmla="*/ 742604 h 762001"/>
              <a:gd name="connsiteX7" fmla="*/ 102523 w 667788"/>
              <a:gd name="connsiteY7" fmla="*/ 559724 h 762001"/>
              <a:gd name="connsiteX8" fmla="*/ 36021 w 667788"/>
              <a:gd name="connsiteY8" fmla="*/ 543099 h 762001"/>
              <a:gd name="connsiteX9" fmla="*/ 102523 w 667788"/>
              <a:gd name="connsiteY9" fmla="*/ 293717 h 762001"/>
              <a:gd name="connsiteX10" fmla="*/ 119149 w 667788"/>
              <a:gd name="connsiteY10" fmla="*/ 160714 h 762001"/>
              <a:gd name="connsiteX11" fmla="*/ 119149 w 667788"/>
              <a:gd name="connsiteY11" fmla="*/ 110837 h 762001"/>
              <a:gd name="connsiteX12" fmla="*/ 318654 w 667788"/>
              <a:gd name="connsiteY12" fmla="*/ 11084 h 762001"/>
              <a:gd name="connsiteX0" fmla="*/ 282633 w 631767"/>
              <a:gd name="connsiteY0" fmla="*/ 11084 h 676103"/>
              <a:gd name="connsiteX1" fmla="*/ 432262 w 631767"/>
              <a:gd name="connsiteY1" fmla="*/ 177339 h 676103"/>
              <a:gd name="connsiteX2" fmla="*/ 615142 w 631767"/>
              <a:gd name="connsiteY2" fmla="*/ 290946 h 676103"/>
              <a:gd name="connsiteX3" fmla="*/ 532015 w 631767"/>
              <a:gd name="connsiteY3" fmla="*/ 559724 h 676103"/>
              <a:gd name="connsiteX4" fmla="*/ 349135 w 631767"/>
              <a:gd name="connsiteY4" fmla="*/ 559724 h 676103"/>
              <a:gd name="connsiteX5" fmla="*/ 182880 w 631767"/>
              <a:gd name="connsiteY5" fmla="*/ 676103 h 676103"/>
              <a:gd name="connsiteX6" fmla="*/ 66502 w 631767"/>
              <a:gd name="connsiteY6" fmla="*/ 559724 h 676103"/>
              <a:gd name="connsiteX7" fmla="*/ 0 w 631767"/>
              <a:gd name="connsiteY7" fmla="*/ 543099 h 676103"/>
              <a:gd name="connsiteX8" fmla="*/ 66502 w 631767"/>
              <a:gd name="connsiteY8" fmla="*/ 293717 h 676103"/>
              <a:gd name="connsiteX9" fmla="*/ 83128 w 631767"/>
              <a:gd name="connsiteY9" fmla="*/ 160714 h 676103"/>
              <a:gd name="connsiteX10" fmla="*/ 83128 w 631767"/>
              <a:gd name="connsiteY10" fmla="*/ 110837 h 676103"/>
              <a:gd name="connsiteX11" fmla="*/ 282633 w 631767"/>
              <a:gd name="connsiteY11" fmla="*/ 11084 h 676103"/>
              <a:gd name="connsiteX0" fmla="*/ 235527 w 584661"/>
              <a:gd name="connsiteY0" fmla="*/ 11084 h 676103"/>
              <a:gd name="connsiteX1" fmla="*/ 385156 w 584661"/>
              <a:gd name="connsiteY1" fmla="*/ 177339 h 676103"/>
              <a:gd name="connsiteX2" fmla="*/ 568036 w 584661"/>
              <a:gd name="connsiteY2" fmla="*/ 290946 h 676103"/>
              <a:gd name="connsiteX3" fmla="*/ 484909 w 584661"/>
              <a:gd name="connsiteY3" fmla="*/ 559724 h 676103"/>
              <a:gd name="connsiteX4" fmla="*/ 302029 w 584661"/>
              <a:gd name="connsiteY4" fmla="*/ 559724 h 676103"/>
              <a:gd name="connsiteX5" fmla="*/ 135774 w 584661"/>
              <a:gd name="connsiteY5" fmla="*/ 676103 h 676103"/>
              <a:gd name="connsiteX6" fmla="*/ 19396 w 584661"/>
              <a:gd name="connsiteY6" fmla="*/ 559724 h 676103"/>
              <a:gd name="connsiteX7" fmla="*/ 19396 w 584661"/>
              <a:gd name="connsiteY7" fmla="*/ 293717 h 676103"/>
              <a:gd name="connsiteX8" fmla="*/ 36022 w 584661"/>
              <a:gd name="connsiteY8" fmla="*/ 160714 h 676103"/>
              <a:gd name="connsiteX9" fmla="*/ 36022 w 584661"/>
              <a:gd name="connsiteY9" fmla="*/ 110837 h 676103"/>
              <a:gd name="connsiteX10" fmla="*/ 235527 w 584661"/>
              <a:gd name="connsiteY10" fmla="*/ 11084 h 6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61" h="676103">
                <a:moveTo>
                  <a:pt x="235527" y="11084"/>
                </a:moveTo>
                <a:cubicBezTo>
                  <a:pt x="293716" y="22168"/>
                  <a:pt x="329738" y="130696"/>
                  <a:pt x="385156" y="177339"/>
                </a:cubicBezTo>
                <a:cubicBezTo>
                  <a:pt x="440574" y="223982"/>
                  <a:pt x="551411" y="227215"/>
                  <a:pt x="568036" y="290946"/>
                </a:cubicBezTo>
                <a:cubicBezTo>
                  <a:pt x="584661" y="354677"/>
                  <a:pt x="529243" y="514928"/>
                  <a:pt x="484909" y="559724"/>
                </a:cubicBezTo>
                <a:cubicBezTo>
                  <a:pt x="440575" y="604520"/>
                  <a:pt x="360218" y="540327"/>
                  <a:pt x="302029" y="559724"/>
                </a:cubicBezTo>
                <a:cubicBezTo>
                  <a:pt x="243840" y="579121"/>
                  <a:pt x="182879" y="676103"/>
                  <a:pt x="135774" y="676103"/>
                </a:cubicBezTo>
                <a:cubicBezTo>
                  <a:pt x="88669" y="676103"/>
                  <a:pt x="38792" y="623455"/>
                  <a:pt x="19396" y="559724"/>
                </a:cubicBezTo>
                <a:cubicBezTo>
                  <a:pt x="0" y="495993"/>
                  <a:pt x="16625" y="360219"/>
                  <a:pt x="19396" y="293717"/>
                </a:cubicBezTo>
                <a:cubicBezTo>
                  <a:pt x="22167" y="227215"/>
                  <a:pt x="33251" y="191194"/>
                  <a:pt x="36022" y="160714"/>
                </a:cubicBezTo>
                <a:cubicBezTo>
                  <a:pt x="38793" y="130234"/>
                  <a:pt x="5542" y="130233"/>
                  <a:pt x="36022" y="110837"/>
                </a:cubicBezTo>
                <a:cubicBezTo>
                  <a:pt x="66502" y="91441"/>
                  <a:pt x="177338" y="0"/>
                  <a:pt x="235527" y="11084"/>
                </a:cubicBezTo>
                <a:close/>
              </a:path>
            </a:pathLst>
          </a:custGeom>
          <a:solidFill>
            <a:srgbClr val="FF0000">
              <a:alpha val="64000"/>
            </a:srgbClr>
          </a:solidFill>
          <a:ln w="12700">
            <a:noFill/>
          </a:ln>
          <a:effectLst>
            <a:outerShdw blurRad="190500" dist="38100" dir="11400000" sx="131000" sy="13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a:off x="7848600" y="2358030"/>
            <a:ext cx="1295400" cy="385170"/>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France</a:t>
            </a:r>
          </a:p>
        </p:txBody>
      </p:sp>
      <p:sp>
        <p:nvSpPr>
          <p:cNvPr id="86" name="Freeform 85"/>
          <p:cNvSpPr/>
          <p:nvPr/>
        </p:nvSpPr>
        <p:spPr>
          <a:xfrm>
            <a:off x="7467600" y="1894317"/>
            <a:ext cx="1115286" cy="925083"/>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Freeform 86"/>
          <p:cNvSpPr/>
          <p:nvPr/>
        </p:nvSpPr>
        <p:spPr>
          <a:xfrm rot="5400000">
            <a:off x="3505201" y="6400800"/>
            <a:ext cx="380999" cy="533401"/>
          </a:xfrm>
          <a:custGeom>
            <a:avLst/>
            <a:gdLst>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4433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2909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67788"/>
              <a:gd name="connsiteY0" fmla="*/ 11084 h 762001"/>
              <a:gd name="connsiteX1" fmla="*/ 468283 w 667788"/>
              <a:gd name="connsiteY1" fmla="*/ 177339 h 762001"/>
              <a:gd name="connsiteX2" fmla="*/ 651163 w 667788"/>
              <a:gd name="connsiteY2" fmla="*/ 290946 h 762001"/>
              <a:gd name="connsiteX3" fmla="*/ 568036 w 667788"/>
              <a:gd name="connsiteY3" fmla="*/ 559724 h 762001"/>
              <a:gd name="connsiteX4" fmla="*/ 385156 w 667788"/>
              <a:gd name="connsiteY4" fmla="*/ 559724 h 762001"/>
              <a:gd name="connsiteX5" fmla="*/ 218901 w 667788"/>
              <a:gd name="connsiteY5" fmla="*/ 676103 h 762001"/>
              <a:gd name="connsiteX6" fmla="*/ 19396 w 667788"/>
              <a:gd name="connsiteY6" fmla="*/ 742604 h 762001"/>
              <a:gd name="connsiteX7" fmla="*/ 102523 w 667788"/>
              <a:gd name="connsiteY7" fmla="*/ 559724 h 762001"/>
              <a:gd name="connsiteX8" fmla="*/ 36021 w 667788"/>
              <a:gd name="connsiteY8" fmla="*/ 543099 h 762001"/>
              <a:gd name="connsiteX9" fmla="*/ 102523 w 667788"/>
              <a:gd name="connsiteY9" fmla="*/ 293717 h 762001"/>
              <a:gd name="connsiteX10" fmla="*/ 119149 w 667788"/>
              <a:gd name="connsiteY10" fmla="*/ 160714 h 762001"/>
              <a:gd name="connsiteX11" fmla="*/ 119149 w 667788"/>
              <a:gd name="connsiteY11" fmla="*/ 110837 h 762001"/>
              <a:gd name="connsiteX12" fmla="*/ 318654 w 667788"/>
              <a:gd name="connsiteY12" fmla="*/ 11084 h 762001"/>
              <a:gd name="connsiteX0" fmla="*/ 282633 w 631767"/>
              <a:gd name="connsiteY0" fmla="*/ 11084 h 676103"/>
              <a:gd name="connsiteX1" fmla="*/ 432262 w 631767"/>
              <a:gd name="connsiteY1" fmla="*/ 177339 h 676103"/>
              <a:gd name="connsiteX2" fmla="*/ 615142 w 631767"/>
              <a:gd name="connsiteY2" fmla="*/ 290946 h 676103"/>
              <a:gd name="connsiteX3" fmla="*/ 532015 w 631767"/>
              <a:gd name="connsiteY3" fmla="*/ 559724 h 676103"/>
              <a:gd name="connsiteX4" fmla="*/ 349135 w 631767"/>
              <a:gd name="connsiteY4" fmla="*/ 559724 h 676103"/>
              <a:gd name="connsiteX5" fmla="*/ 182880 w 631767"/>
              <a:gd name="connsiteY5" fmla="*/ 676103 h 676103"/>
              <a:gd name="connsiteX6" fmla="*/ 66502 w 631767"/>
              <a:gd name="connsiteY6" fmla="*/ 559724 h 676103"/>
              <a:gd name="connsiteX7" fmla="*/ 0 w 631767"/>
              <a:gd name="connsiteY7" fmla="*/ 543099 h 676103"/>
              <a:gd name="connsiteX8" fmla="*/ 66502 w 631767"/>
              <a:gd name="connsiteY8" fmla="*/ 293717 h 676103"/>
              <a:gd name="connsiteX9" fmla="*/ 83128 w 631767"/>
              <a:gd name="connsiteY9" fmla="*/ 160714 h 676103"/>
              <a:gd name="connsiteX10" fmla="*/ 83128 w 631767"/>
              <a:gd name="connsiteY10" fmla="*/ 110837 h 676103"/>
              <a:gd name="connsiteX11" fmla="*/ 282633 w 631767"/>
              <a:gd name="connsiteY11" fmla="*/ 11084 h 676103"/>
              <a:gd name="connsiteX0" fmla="*/ 235527 w 584661"/>
              <a:gd name="connsiteY0" fmla="*/ 11084 h 676103"/>
              <a:gd name="connsiteX1" fmla="*/ 385156 w 584661"/>
              <a:gd name="connsiteY1" fmla="*/ 177339 h 676103"/>
              <a:gd name="connsiteX2" fmla="*/ 568036 w 584661"/>
              <a:gd name="connsiteY2" fmla="*/ 290946 h 676103"/>
              <a:gd name="connsiteX3" fmla="*/ 484909 w 584661"/>
              <a:gd name="connsiteY3" fmla="*/ 559724 h 676103"/>
              <a:gd name="connsiteX4" fmla="*/ 302029 w 584661"/>
              <a:gd name="connsiteY4" fmla="*/ 559724 h 676103"/>
              <a:gd name="connsiteX5" fmla="*/ 135774 w 584661"/>
              <a:gd name="connsiteY5" fmla="*/ 676103 h 676103"/>
              <a:gd name="connsiteX6" fmla="*/ 19396 w 584661"/>
              <a:gd name="connsiteY6" fmla="*/ 559724 h 676103"/>
              <a:gd name="connsiteX7" fmla="*/ 19396 w 584661"/>
              <a:gd name="connsiteY7" fmla="*/ 293717 h 676103"/>
              <a:gd name="connsiteX8" fmla="*/ 36022 w 584661"/>
              <a:gd name="connsiteY8" fmla="*/ 160714 h 676103"/>
              <a:gd name="connsiteX9" fmla="*/ 36022 w 584661"/>
              <a:gd name="connsiteY9" fmla="*/ 110837 h 676103"/>
              <a:gd name="connsiteX10" fmla="*/ 235527 w 584661"/>
              <a:gd name="connsiteY10" fmla="*/ 11084 h 6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61" h="676103">
                <a:moveTo>
                  <a:pt x="235527" y="11084"/>
                </a:moveTo>
                <a:cubicBezTo>
                  <a:pt x="293716" y="22168"/>
                  <a:pt x="329738" y="130696"/>
                  <a:pt x="385156" y="177339"/>
                </a:cubicBezTo>
                <a:cubicBezTo>
                  <a:pt x="440574" y="223982"/>
                  <a:pt x="551411" y="227215"/>
                  <a:pt x="568036" y="290946"/>
                </a:cubicBezTo>
                <a:cubicBezTo>
                  <a:pt x="584661" y="354677"/>
                  <a:pt x="529243" y="514928"/>
                  <a:pt x="484909" y="559724"/>
                </a:cubicBezTo>
                <a:cubicBezTo>
                  <a:pt x="440575" y="604520"/>
                  <a:pt x="360218" y="540327"/>
                  <a:pt x="302029" y="559724"/>
                </a:cubicBezTo>
                <a:cubicBezTo>
                  <a:pt x="243840" y="579121"/>
                  <a:pt x="182879" y="676103"/>
                  <a:pt x="135774" y="676103"/>
                </a:cubicBezTo>
                <a:cubicBezTo>
                  <a:pt x="88669" y="676103"/>
                  <a:pt x="38792" y="623455"/>
                  <a:pt x="19396" y="559724"/>
                </a:cubicBezTo>
                <a:cubicBezTo>
                  <a:pt x="0" y="495993"/>
                  <a:pt x="16625" y="360219"/>
                  <a:pt x="19396" y="293717"/>
                </a:cubicBezTo>
                <a:cubicBezTo>
                  <a:pt x="22167" y="227215"/>
                  <a:pt x="33251" y="191194"/>
                  <a:pt x="36022" y="160714"/>
                </a:cubicBezTo>
                <a:cubicBezTo>
                  <a:pt x="38793" y="130234"/>
                  <a:pt x="5542" y="130233"/>
                  <a:pt x="36022" y="110837"/>
                </a:cubicBezTo>
                <a:cubicBezTo>
                  <a:pt x="66502" y="91441"/>
                  <a:pt x="177338" y="0"/>
                  <a:pt x="235527" y="11084"/>
                </a:cubicBezTo>
                <a:close/>
              </a:path>
            </a:pathLst>
          </a:custGeom>
          <a:solidFill>
            <a:srgbClr val="FF0000">
              <a:alpha val="64000"/>
            </a:srgbClr>
          </a:solidFill>
          <a:ln w="12700">
            <a:noFill/>
          </a:ln>
          <a:effectLst>
            <a:outerShdw blurRad="190500" dist="38100" dir="11400000" sx="131000" sy="13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rot="7292389">
            <a:off x="5622852" y="6441832"/>
            <a:ext cx="380999" cy="533401"/>
          </a:xfrm>
          <a:custGeom>
            <a:avLst/>
            <a:gdLst>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4433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2909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67788"/>
              <a:gd name="connsiteY0" fmla="*/ 11084 h 762001"/>
              <a:gd name="connsiteX1" fmla="*/ 468283 w 667788"/>
              <a:gd name="connsiteY1" fmla="*/ 177339 h 762001"/>
              <a:gd name="connsiteX2" fmla="*/ 651163 w 667788"/>
              <a:gd name="connsiteY2" fmla="*/ 290946 h 762001"/>
              <a:gd name="connsiteX3" fmla="*/ 568036 w 667788"/>
              <a:gd name="connsiteY3" fmla="*/ 559724 h 762001"/>
              <a:gd name="connsiteX4" fmla="*/ 385156 w 667788"/>
              <a:gd name="connsiteY4" fmla="*/ 559724 h 762001"/>
              <a:gd name="connsiteX5" fmla="*/ 218901 w 667788"/>
              <a:gd name="connsiteY5" fmla="*/ 676103 h 762001"/>
              <a:gd name="connsiteX6" fmla="*/ 19396 w 667788"/>
              <a:gd name="connsiteY6" fmla="*/ 742604 h 762001"/>
              <a:gd name="connsiteX7" fmla="*/ 102523 w 667788"/>
              <a:gd name="connsiteY7" fmla="*/ 559724 h 762001"/>
              <a:gd name="connsiteX8" fmla="*/ 36021 w 667788"/>
              <a:gd name="connsiteY8" fmla="*/ 543099 h 762001"/>
              <a:gd name="connsiteX9" fmla="*/ 102523 w 667788"/>
              <a:gd name="connsiteY9" fmla="*/ 293717 h 762001"/>
              <a:gd name="connsiteX10" fmla="*/ 119149 w 667788"/>
              <a:gd name="connsiteY10" fmla="*/ 160714 h 762001"/>
              <a:gd name="connsiteX11" fmla="*/ 119149 w 667788"/>
              <a:gd name="connsiteY11" fmla="*/ 110837 h 762001"/>
              <a:gd name="connsiteX12" fmla="*/ 318654 w 667788"/>
              <a:gd name="connsiteY12" fmla="*/ 11084 h 762001"/>
              <a:gd name="connsiteX0" fmla="*/ 282633 w 631767"/>
              <a:gd name="connsiteY0" fmla="*/ 11084 h 676103"/>
              <a:gd name="connsiteX1" fmla="*/ 432262 w 631767"/>
              <a:gd name="connsiteY1" fmla="*/ 177339 h 676103"/>
              <a:gd name="connsiteX2" fmla="*/ 615142 w 631767"/>
              <a:gd name="connsiteY2" fmla="*/ 290946 h 676103"/>
              <a:gd name="connsiteX3" fmla="*/ 532015 w 631767"/>
              <a:gd name="connsiteY3" fmla="*/ 559724 h 676103"/>
              <a:gd name="connsiteX4" fmla="*/ 349135 w 631767"/>
              <a:gd name="connsiteY4" fmla="*/ 559724 h 676103"/>
              <a:gd name="connsiteX5" fmla="*/ 182880 w 631767"/>
              <a:gd name="connsiteY5" fmla="*/ 676103 h 676103"/>
              <a:gd name="connsiteX6" fmla="*/ 66502 w 631767"/>
              <a:gd name="connsiteY6" fmla="*/ 559724 h 676103"/>
              <a:gd name="connsiteX7" fmla="*/ 0 w 631767"/>
              <a:gd name="connsiteY7" fmla="*/ 543099 h 676103"/>
              <a:gd name="connsiteX8" fmla="*/ 66502 w 631767"/>
              <a:gd name="connsiteY8" fmla="*/ 293717 h 676103"/>
              <a:gd name="connsiteX9" fmla="*/ 83128 w 631767"/>
              <a:gd name="connsiteY9" fmla="*/ 160714 h 676103"/>
              <a:gd name="connsiteX10" fmla="*/ 83128 w 631767"/>
              <a:gd name="connsiteY10" fmla="*/ 110837 h 676103"/>
              <a:gd name="connsiteX11" fmla="*/ 282633 w 631767"/>
              <a:gd name="connsiteY11" fmla="*/ 11084 h 676103"/>
              <a:gd name="connsiteX0" fmla="*/ 235527 w 584661"/>
              <a:gd name="connsiteY0" fmla="*/ 11084 h 676103"/>
              <a:gd name="connsiteX1" fmla="*/ 385156 w 584661"/>
              <a:gd name="connsiteY1" fmla="*/ 177339 h 676103"/>
              <a:gd name="connsiteX2" fmla="*/ 568036 w 584661"/>
              <a:gd name="connsiteY2" fmla="*/ 290946 h 676103"/>
              <a:gd name="connsiteX3" fmla="*/ 484909 w 584661"/>
              <a:gd name="connsiteY3" fmla="*/ 559724 h 676103"/>
              <a:gd name="connsiteX4" fmla="*/ 302029 w 584661"/>
              <a:gd name="connsiteY4" fmla="*/ 559724 h 676103"/>
              <a:gd name="connsiteX5" fmla="*/ 135774 w 584661"/>
              <a:gd name="connsiteY5" fmla="*/ 676103 h 676103"/>
              <a:gd name="connsiteX6" fmla="*/ 19396 w 584661"/>
              <a:gd name="connsiteY6" fmla="*/ 559724 h 676103"/>
              <a:gd name="connsiteX7" fmla="*/ 19396 w 584661"/>
              <a:gd name="connsiteY7" fmla="*/ 293717 h 676103"/>
              <a:gd name="connsiteX8" fmla="*/ 36022 w 584661"/>
              <a:gd name="connsiteY8" fmla="*/ 160714 h 676103"/>
              <a:gd name="connsiteX9" fmla="*/ 36022 w 584661"/>
              <a:gd name="connsiteY9" fmla="*/ 110837 h 676103"/>
              <a:gd name="connsiteX10" fmla="*/ 235527 w 584661"/>
              <a:gd name="connsiteY10" fmla="*/ 11084 h 6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61" h="676103">
                <a:moveTo>
                  <a:pt x="235527" y="11084"/>
                </a:moveTo>
                <a:cubicBezTo>
                  <a:pt x="293716" y="22168"/>
                  <a:pt x="329738" y="130696"/>
                  <a:pt x="385156" y="177339"/>
                </a:cubicBezTo>
                <a:cubicBezTo>
                  <a:pt x="440574" y="223982"/>
                  <a:pt x="551411" y="227215"/>
                  <a:pt x="568036" y="290946"/>
                </a:cubicBezTo>
                <a:cubicBezTo>
                  <a:pt x="584661" y="354677"/>
                  <a:pt x="529243" y="514928"/>
                  <a:pt x="484909" y="559724"/>
                </a:cubicBezTo>
                <a:cubicBezTo>
                  <a:pt x="440575" y="604520"/>
                  <a:pt x="360218" y="540327"/>
                  <a:pt x="302029" y="559724"/>
                </a:cubicBezTo>
                <a:cubicBezTo>
                  <a:pt x="243840" y="579121"/>
                  <a:pt x="182879" y="676103"/>
                  <a:pt x="135774" y="676103"/>
                </a:cubicBezTo>
                <a:cubicBezTo>
                  <a:pt x="88669" y="676103"/>
                  <a:pt x="38792" y="623455"/>
                  <a:pt x="19396" y="559724"/>
                </a:cubicBezTo>
                <a:cubicBezTo>
                  <a:pt x="0" y="495993"/>
                  <a:pt x="16625" y="360219"/>
                  <a:pt x="19396" y="293717"/>
                </a:cubicBezTo>
                <a:cubicBezTo>
                  <a:pt x="22167" y="227215"/>
                  <a:pt x="33251" y="191194"/>
                  <a:pt x="36022" y="160714"/>
                </a:cubicBezTo>
                <a:cubicBezTo>
                  <a:pt x="38793" y="130234"/>
                  <a:pt x="5542" y="130233"/>
                  <a:pt x="36022" y="110837"/>
                </a:cubicBezTo>
                <a:cubicBezTo>
                  <a:pt x="66502" y="91441"/>
                  <a:pt x="177338" y="0"/>
                  <a:pt x="235527" y="11084"/>
                </a:cubicBezTo>
                <a:close/>
              </a:path>
            </a:pathLst>
          </a:custGeom>
          <a:solidFill>
            <a:srgbClr val="FF0000">
              <a:alpha val="64000"/>
            </a:srgbClr>
          </a:solidFill>
          <a:ln w="12700">
            <a:noFill/>
          </a:ln>
          <a:effectLst>
            <a:outerShdw blurRad="190500" dist="38100" dir="11400000" sx="131000" sy="13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rot="4298534">
            <a:off x="2724330" y="2270164"/>
            <a:ext cx="782771" cy="685799"/>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TextBox 91"/>
          <p:cNvSpPr txBox="1"/>
          <p:nvPr/>
        </p:nvSpPr>
        <p:spPr>
          <a:xfrm rot="19779235">
            <a:off x="573691" y="5875567"/>
            <a:ext cx="1905000" cy="374461"/>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St. </a:t>
            </a:r>
            <a:r>
              <a:rPr lang="en-US" sz="2400" b="1" dirty="0" err="1" smtClean="0">
                <a:solidFill>
                  <a:srgbClr val="FF0000"/>
                </a:solidFill>
                <a:effectLst>
                  <a:outerShdw dist="38100" dir="7200000" algn="ctr" rotWithShape="0">
                    <a:schemeClr val="tx1"/>
                  </a:outerShdw>
                </a:effectLst>
              </a:rPr>
              <a:t>Domingue</a:t>
            </a:r>
            <a:endParaRPr lang="en-US" sz="2400" b="1" dirty="0" smtClean="0">
              <a:solidFill>
                <a:srgbClr val="FF0000"/>
              </a:solidFill>
              <a:effectLst>
                <a:outerShdw dist="38100" dir="7200000" algn="ctr" rotWithShape="0">
                  <a:schemeClr val="tx1"/>
                </a:outerShdw>
              </a:effectLst>
            </a:endParaRPr>
          </a:p>
        </p:txBody>
      </p:sp>
      <p:sp>
        <p:nvSpPr>
          <p:cNvPr id="95" name="Freeform 94"/>
          <p:cNvSpPr/>
          <p:nvPr/>
        </p:nvSpPr>
        <p:spPr>
          <a:xfrm rot="4298534">
            <a:off x="2571929" y="2270164"/>
            <a:ext cx="782771" cy="685799"/>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Freeform 95"/>
          <p:cNvSpPr/>
          <p:nvPr/>
        </p:nvSpPr>
        <p:spPr>
          <a:xfrm rot="4298534">
            <a:off x="2667198" y="5477999"/>
            <a:ext cx="627135" cy="670929"/>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Freeform 96"/>
          <p:cNvSpPr/>
          <p:nvPr/>
        </p:nvSpPr>
        <p:spPr>
          <a:xfrm rot="4298534">
            <a:off x="1886130" y="5045037"/>
            <a:ext cx="782771" cy="685799"/>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Rectangle 115"/>
          <p:cNvSpPr/>
          <p:nvPr/>
        </p:nvSpPr>
        <p:spPr>
          <a:xfrm>
            <a:off x="301752" y="54864"/>
            <a:ext cx="3889248" cy="612648"/>
          </a:xfrm>
          <a:prstGeom prst="rect">
            <a:avLst/>
          </a:prstGeom>
          <a:noFill/>
          <a:ln w="76200">
            <a:solidFill>
              <a:srgbClr val="2F0AB6"/>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119"/>
          <p:cNvSpPr txBox="1"/>
          <p:nvPr/>
        </p:nvSpPr>
        <p:spPr>
          <a:xfrm>
            <a:off x="5959732" y="6477000"/>
            <a:ext cx="1524000" cy="374461"/>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Falklands</a:t>
            </a:r>
          </a:p>
        </p:txBody>
      </p:sp>
      <p:sp>
        <p:nvSpPr>
          <p:cNvPr id="123" name="TextBox 122"/>
          <p:cNvSpPr txBox="1"/>
          <p:nvPr/>
        </p:nvSpPr>
        <p:spPr>
          <a:xfrm rot="19429198">
            <a:off x="2445474" y="6385239"/>
            <a:ext cx="1105754" cy="385170"/>
          </a:xfrm>
          <a:prstGeom prst="rect">
            <a:avLst/>
          </a:prstGeom>
          <a:noFill/>
        </p:spPr>
        <p:txBody>
          <a:bodyPr wrap="square" rtlCol="0">
            <a:spAutoFit/>
          </a:bodyPr>
          <a:lstStyle/>
          <a:p>
            <a:pPr>
              <a:lnSpc>
                <a:spcPts val="2200"/>
              </a:lnSpc>
            </a:pPr>
            <a:r>
              <a:rPr lang="en-US" sz="2400" b="1" dirty="0" smtClean="0">
                <a:solidFill>
                  <a:srgbClr val="FF0000"/>
                </a:solidFill>
                <a:effectLst>
                  <a:outerShdw dist="38100" dir="7200000" algn="ctr" rotWithShape="0">
                    <a:schemeClr val="tx1"/>
                  </a:outerShdw>
                </a:effectLst>
              </a:rPr>
              <a:t>Guiana</a:t>
            </a:r>
          </a:p>
        </p:txBody>
      </p:sp>
      <p:sp>
        <p:nvSpPr>
          <p:cNvPr id="126" name="TextBox 125"/>
          <p:cNvSpPr txBox="1"/>
          <p:nvPr/>
        </p:nvSpPr>
        <p:spPr>
          <a:xfrm rot="19779235">
            <a:off x="1279840" y="6083052"/>
            <a:ext cx="1647454" cy="385170"/>
          </a:xfrm>
          <a:prstGeom prst="rect">
            <a:avLst/>
          </a:prstGeom>
          <a:noFill/>
        </p:spPr>
        <p:txBody>
          <a:bodyPr wrap="square" rtlCol="0">
            <a:spAutoFit/>
          </a:bodyPr>
          <a:lstStyle/>
          <a:p>
            <a:pPr algn="ctr">
              <a:lnSpc>
                <a:spcPts val="2200"/>
              </a:lnSpc>
            </a:pPr>
            <a:r>
              <a:rPr lang="en-US" sz="2400" b="1" dirty="0" err="1" smtClean="0">
                <a:solidFill>
                  <a:srgbClr val="FF0000"/>
                </a:solidFill>
                <a:effectLst>
                  <a:outerShdw dist="38100" dir="7200000" algn="ctr" rotWithShape="0">
                    <a:schemeClr val="tx1"/>
                  </a:outerShdw>
                </a:effectLst>
              </a:rPr>
              <a:t>Martinque</a:t>
            </a:r>
            <a:endParaRPr lang="en-US" sz="2400" b="1" dirty="0" smtClean="0">
              <a:solidFill>
                <a:srgbClr val="FF0000"/>
              </a:solidFill>
              <a:effectLst>
                <a:outerShdw dist="38100" dir="7200000" algn="ctr" rotWithShape="0">
                  <a:schemeClr val="tx1"/>
                </a:outerShdw>
              </a:effectLst>
            </a:endParaRPr>
          </a:p>
        </p:txBody>
      </p:sp>
      <p:sp>
        <p:nvSpPr>
          <p:cNvPr id="127" name="Freeform 126"/>
          <p:cNvSpPr/>
          <p:nvPr/>
        </p:nvSpPr>
        <p:spPr>
          <a:xfrm rot="4298534">
            <a:off x="2139824" y="5058520"/>
            <a:ext cx="386025" cy="671686"/>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8" name="Freeform 127"/>
          <p:cNvSpPr/>
          <p:nvPr/>
        </p:nvSpPr>
        <p:spPr>
          <a:xfrm>
            <a:off x="1524000" y="3048000"/>
            <a:ext cx="762000" cy="772683"/>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9" name="TextBox 128"/>
          <p:cNvSpPr txBox="1"/>
          <p:nvPr/>
        </p:nvSpPr>
        <p:spPr>
          <a:xfrm>
            <a:off x="-5657" y="3348630"/>
            <a:ext cx="1359475" cy="385170"/>
          </a:xfrm>
          <a:prstGeom prst="rect">
            <a:avLst/>
          </a:prstGeom>
          <a:noFill/>
        </p:spPr>
        <p:txBody>
          <a:bodyPr wrap="none" rtlCol="0">
            <a:spAutoFit/>
          </a:bodyPr>
          <a:lstStyle/>
          <a:p>
            <a:pPr algn="ctr">
              <a:lnSpc>
                <a:spcPts val="2200"/>
              </a:lnSpc>
            </a:pPr>
            <a:r>
              <a:rPr lang="en-US" sz="2400" b="1" dirty="0" err="1" smtClean="0">
                <a:solidFill>
                  <a:srgbClr val="FF0000"/>
                </a:solidFill>
                <a:effectLst>
                  <a:outerShdw dist="38100" dir="7200000" algn="ctr" rotWithShape="0">
                    <a:schemeClr val="tx1"/>
                  </a:outerShdw>
                </a:effectLst>
              </a:rPr>
              <a:t>Acadiana</a:t>
            </a:r>
            <a:endParaRPr lang="en-US" sz="2400" b="1" dirty="0">
              <a:solidFill>
                <a:srgbClr val="FF0000"/>
              </a:solidFill>
              <a:effectLst>
                <a:outerShdw dist="38100" dir="7200000" algn="ctr" rotWithShape="0">
                  <a:schemeClr val="tx1"/>
                </a:outerShdw>
              </a:effectLst>
            </a:endParaRPr>
          </a:p>
        </p:txBody>
      </p:sp>
      <p:sp>
        <p:nvSpPr>
          <p:cNvPr id="106" name="TextBox 105"/>
          <p:cNvSpPr txBox="1"/>
          <p:nvPr/>
        </p:nvSpPr>
        <p:spPr>
          <a:xfrm>
            <a:off x="3505200" y="3200400"/>
            <a:ext cx="5334000" cy="2308324"/>
          </a:xfrm>
          <a:prstGeom prst="rect">
            <a:avLst/>
          </a:prstGeom>
          <a:noFill/>
        </p:spPr>
        <p:txBody>
          <a:bodyPr wrap="square" rtlCol="0">
            <a:spAutoFit/>
          </a:bodyPr>
          <a:lstStyle/>
          <a:p>
            <a:r>
              <a:rPr lang="en-US" sz="4800" b="1" dirty="0" smtClean="0">
                <a:ln>
                  <a:solidFill>
                    <a:srgbClr val="002060"/>
                  </a:solidFill>
                </a:ln>
                <a:solidFill>
                  <a:srgbClr val="002060"/>
                </a:solidFill>
                <a:effectLst>
                  <a:outerShdw dist="50800" dir="7200000" algn="ctr" rotWithShape="0">
                    <a:schemeClr val="tx1"/>
                  </a:outerShdw>
                </a:effectLst>
                <a:latin typeface="Tempus Sans ITC" pitchFamily="82" charset="0"/>
              </a:rPr>
              <a:t>  The</a:t>
            </a:r>
          </a:p>
          <a:p>
            <a:r>
              <a:rPr lang="en-US" sz="4800" b="1" dirty="0" smtClean="0">
                <a:ln>
                  <a:solidFill>
                    <a:srgbClr val="002060"/>
                  </a:solidFill>
                </a:ln>
                <a:solidFill>
                  <a:srgbClr val="002060"/>
                </a:solidFill>
                <a:effectLst>
                  <a:outerShdw dist="50800" dir="7200000" algn="ctr" rotWithShape="0">
                    <a:schemeClr val="tx1"/>
                  </a:outerShdw>
                </a:effectLst>
                <a:latin typeface="Tempus Sans ITC" pitchFamily="82" charset="0"/>
              </a:rPr>
              <a:t> 	New </a:t>
            </a:r>
          </a:p>
          <a:p>
            <a:r>
              <a:rPr lang="en-US" sz="4800" b="1" dirty="0" smtClean="0">
                <a:ln>
                  <a:solidFill>
                    <a:srgbClr val="002060"/>
                  </a:solidFill>
                </a:ln>
                <a:solidFill>
                  <a:srgbClr val="002060"/>
                </a:solidFill>
                <a:effectLst>
                  <a:outerShdw dist="50800" dir="7200000" algn="ctr" rotWithShape="0">
                    <a:schemeClr val="tx1"/>
                  </a:outerShdw>
                </a:effectLst>
                <a:latin typeface="Tempus Sans ITC" pitchFamily="82" charset="0"/>
              </a:rPr>
              <a:t>		Homelands</a:t>
            </a:r>
          </a:p>
        </p:txBody>
      </p:sp>
      <p:sp>
        <p:nvSpPr>
          <p:cNvPr id="108" name="Freeform 107"/>
          <p:cNvSpPr/>
          <p:nvPr/>
        </p:nvSpPr>
        <p:spPr>
          <a:xfrm>
            <a:off x="2209800" y="2580117"/>
            <a:ext cx="533400" cy="544083"/>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09" name="TextBox 108"/>
          <p:cNvSpPr txBox="1"/>
          <p:nvPr/>
        </p:nvSpPr>
        <p:spPr>
          <a:xfrm>
            <a:off x="0" y="0"/>
            <a:ext cx="9144000" cy="707886"/>
          </a:xfrm>
          <a:prstGeom prst="rect">
            <a:avLst/>
          </a:prstGeom>
          <a:ln w="50800">
            <a:solidFill>
              <a:schemeClr val="tx1"/>
            </a:solidFill>
          </a:ln>
        </p:spPr>
        <p:txBody>
          <a:bodyPr wrap="square" rtlCol="0">
            <a:spAutoFit/>
          </a:bodyPr>
          <a:lstStyle/>
          <a:p>
            <a:pPr algn="ctr"/>
            <a:r>
              <a:rPr lang="en-US" sz="4000" b="1" dirty="0" smtClean="0"/>
              <a:t>WEBSITE:  www.VagabondGeology.com</a:t>
            </a:r>
          </a:p>
        </p:txBody>
      </p:sp>
      <p:sp>
        <p:nvSpPr>
          <p:cNvPr id="110" name="Freeform 109"/>
          <p:cNvSpPr/>
          <p:nvPr/>
        </p:nvSpPr>
        <p:spPr>
          <a:xfrm>
            <a:off x="7772400" y="1676400"/>
            <a:ext cx="838200" cy="990600"/>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TextBox 110"/>
          <p:cNvSpPr txBox="1"/>
          <p:nvPr/>
        </p:nvSpPr>
        <p:spPr>
          <a:xfrm rot="20346151">
            <a:off x="2707605" y="2334653"/>
            <a:ext cx="768159" cy="369332"/>
          </a:xfrm>
          <a:prstGeom prst="rect">
            <a:avLst/>
          </a:prstGeom>
          <a:noFill/>
        </p:spPr>
        <p:txBody>
          <a:bodyPr wrap="none" rtlCol="0">
            <a:spAutoFit/>
          </a:bodyPr>
          <a:lstStyle/>
          <a:p>
            <a:r>
              <a:rPr lang="en-US" b="1" dirty="0" smtClean="0">
                <a:solidFill>
                  <a:schemeClr val="bg1"/>
                </a:solidFill>
              </a:rPr>
              <a:t>&gt;3000</a:t>
            </a:r>
            <a:endParaRPr lang="en-US" b="1" dirty="0">
              <a:solidFill>
                <a:schemeClr val="bg1"/>
              </a:solidFill>
            </a:endParaRPr>
          </a:p>
        </p:txBody>
      </p:sp>
      <p:sp>
        <p:nvSpPr>
          <p:cNvPr id="112" name="TextBox 111"/>
          <p:cNvSpPr txBox="1"/>
          <p:nvPr/>
        </p:nvSpPr>
        <p:spPr>
          <a:xfrm rot="20346151">
            <a:off x="345406" y="3925415"/>
            <a:ext cx="768159" cy="369332"/>
          </a:xfrm>
          <a:prstGeom prst="rect">
            <a:avLst/>
          </a:prstGeom>
          <a:noFill/>
        </p:spPr>
        <p:txBody>
          <a:bodyPr wrap="none" rtlCol="0">
            <a:spAutoFit/>
          </a:bodyPr>
          <a:lstStyle/>
          <a:p>
            <a:r>
              <a:rPr lang="en-US" b="1" dirty="0" smtClean="0">
                <a:solidFill>
                  <a:schemeClr val="bg1"/>
                </a:solidFill>
              </a:rPr>
              <a:t>&gt;4000</a:t>
            </a:r>
            <a:endParaRPr lang="en-US"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1000" fill="hold"/>
                                        <p:tgtEl>
                                          <p:spTgt spid="83"/>
                                        </p:tgtEl>
                                        <p:attrNameLst>
                                          <p:attrName>ppt_w</p:attrName>
                                        </p:attrNameLst>
                                      </p:cBhvr>
                                      <p:tavLst>
                                        <p:tav tm="0">
                                          <p:val>
                                            <p:fltVal val="0"/>
                                          </p:val>
                                        </p:tav>
                                        <p:tav tm="100000">
                                          <p:val>
                                            <p:strVal val="#ppt_w"/>
                                          </p:val>
                                        </p:tav>
                                      </p:tavLst>
                                    </p:anim>
                                    <p:anim calcmode="lin" valueType="num">
                                      <p:cBhvr>
                                        <p:cTn id="8" dur="1000" fill="hold"/>
                                        <p:tgtEl>
                                          <p:spTgt spid="83"/>
                                        </p:tgtEl>
                                        <p:attrNameLst>
                                          <p:attrName>ppt_h</p:attrName>
                                        </p:attrNameLst>
                                      </p:cBhvr>
                                      <p:tavLst>
                                        <p:tav tm="0">
                                          <p:val>
                                            <p:fltVal val="0"/>
                                          </p:val>
                                        </p:tav>
                                        <p:tav tm="100000">
                                          <p:val>
                                            <p:strVal val="#ppt_h"/>
                                          </p:val>
                                        </p:tav>
                                      </p:tavLst>
                                    </p:anim>
                                    <p:animEffect transition="in" filter="fade">
                                      <p:cBhvr>
                                        <p:cTn id="9" dur="1000"/>
                                        <p:tgtEl>
                                          <p:spTgt spid="8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2" nodeType="clickEffect">
                                  <p:stCondLst>
                                    <p:cond delay="0"/>
                                  </p:stCondLst>
                                  <p:childTnLst>
                                    <p:set>
                                      <p:cBhvr>
                                        <p:cTn id="13" dur="1" fill="hold">
                                          <p:stCondLst>
                                            <p:cond delay="0"/>
                                          </p:stCondLst>
                                        </p:cTn>
                                        <p:tgtEl>
                                          <p:spTgt spid="79"/>
                                        </p:tgtEl>
                                        <p:attrNameLst>
                                          <p:attrName>style.visibility</p:attrName>
                                        </p:attrNameLst>
                                      </p:cBhvr>
                                      <p:to>
                                        <p:strVal val="visible"/>
                                      </p:to>
                                    </p:set>
                                    <p:animEffect transition="in" filter="wipe(right)">
                                      <p:cBhvr>
                                        <p:cTn id="14" dur="1000"/>
                                        <p:tgtEl>
                                          <p:spTgt spid="7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3"/>
                                        </p:tgtEl>
                                        <p:attrNameLst>
                                          <p:attrName>style.visibility</p:attrName>
                                        </p:attrNameLst>
                                      </p:cBhvr>
                                      <p:to>
                                        <p:strVal val="visible"/>
                                      </p:to>
                                    </p:set>
                                    <p:animEffect transition="in" filter="fade">
                                      <p:cBhvr>
                                        <p:cTn id="19" dur="1000"/>
                                        <p:tgtEl>
                                          <p:spTgt spid="123"/>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1000"/>
                                        <p:tgtEl>
                                          <p:spTgt spid="126"/>
                                        </p:tgtEl>
                                      </p:cBhvr>
                                    </p:animEffect>
                                  </p:childTnLst>
                                </p:cTn>
                              </p:par>
                              <p:par>
                                <p:cTn id="23" presetID="10" presetClass="entr" presetSubtype="0" fill="hold" nodeType="withEffect">
                                  <p:stCondLst>
                                    <p:cond delay="0"/>
                                  </p:stCondLst>
                                  <p:childTnLst>
                                    <p:set>
                                      <p:cBhvr>
                                        <p:cTn id="24" dur="1" fill="hold">
                                          <p:stCondLst>
                                            <p:cond delay="0"/>
                                          </p:stCondLst>
                                        </p:cTn>
                                        <p:tgtEl>
                                          <p:spTgt spid="120"/>
                                        </p:tgtEl>
                                        <p:attrNameLst>
                                          <p:attrName>style.visibility</p:attrName>
                                        </p:attrNameLst>
                                      </p:cBhvr>
                                      <p:to>
                                        <p:strVal val="visible"/>
                                      </p:to>
                                    </p:set>
                                    <p:animEffect transition="in" filter="fade">
                                      <p:cBhvr>
                                        <p:cTn id="25" dur="1000"/>
                                        <p:tgtEl>
                                          <p:spTgt spid="120"/>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mph" presetSubtype="0" fill="hold" grpId="0" nodeType="clickEffect">
                                  <p:stCondLst>
                                    <p:cond delay="0"/>
                                  </p:stCondLst>
                                  <p:childTnLst>
                                    <p:animScale>
                                      <p:cBhvr>
                                        <p:cTn id="29" dur="1000" fill="hold"/>
                                        <p:tgtEl>
                                          <p:spTgt spid="96"/>
                                        </p:tgtEl>
                                      </p:cBhvr>
                                      <p:by x="50000" y="50000"/>
                                    </p:animScale>
                                  </p:childTnLst>
                                </p:cTn>
                              </p:par>
                              <p:par>
                                <p:cTn id="30" presetID="6" presetClass="emph" presetSubtype="0" fill="hold" grpId="0" nodeType="withEffect">
                                  <p:stCondLst>
                                    <p:cond delay="0"/>
                                  </p:stCondLst>
                                  <p:childTnLst>
                                    <p:animScale>
                                      <p:cBhvr>
                                        <p:cTn id="31" dur="1000" fill="hold"/>
                                        <p:tgtEl>
                                          <p:spTgt spid="87"/>
                                        </p:tgtEl>
                                      </p:cBhvr>
                                      <p:by x="50000" y="50000"/>
                                    </p:animScale>
                                  </p:childTnLst>
                                </p:cTn>
                              </p:par>
                              <p:par>
                                <p:cTn id="32" presetID="6" presetClass="emph" presetSubtype="0" fill="hold" grpId="0" nodeType="withEffect">
                                  <p:stCondLst>
                                    <p:cond delay="0"/>
                                  </p:stCondLst>
                                  <p:childTnLst>
                                    <p:animScale>
                                      <p:cBhvr>
                                        <p:cTn id="33" dur="1000" fill="hold"/>
                                        <p:tgtEl>
                                          <p:spTgt spid="88"/>
                                        </p:tgtEl>
                                      </p:cBhvr>
                                      <p:by x="50000" y="50000"/>
                                    </p:animScale>
                                  </p:childTnLst>
                                </p:cTn>
                              </p:par>
                            </p:childTnLst>
                          </p:cTn>
                        </p:par>
                        <p:par>
                          <p:cTn id="34" fill="hold">
                            <p:stCondLst>
                              <p:cond delay="1000"/>
                            </p:stCondLst>
                            <p:childTnLst>
                              <p:par>
                                <p:cTn id="35" presetID="10" presetClass="exit" presetSubtype="0" fill="hold" nodeType="afterEffect">
                                  <p:stCondLst>
                                    <p:cond delay="0"/>
                                  </p:stCondLst>
                                  <p:childTnLst>
                                    <p:animEffect transition="out" filter="fade">
                                      <p:cBhvr>
                                        <p:cTn id="36" dur="1000"/>
                                        <p:tgtEl>
                                          <p:spTgt spid="126"/>
                                        </p:tgtEl>
                                      </p:cBhvr>
                                    </p:animEffect>
                                    <p:set>
                                      <p:cBhvr>
                                        <p:cTn id="37" dur="1" fill="hold">
                                          <p:stCondLst>
                                            <p:cond delay="999"/>
                                          </p:stCondLst>
                                        </p:cTn>
                                        <p:tgtEl>
                                          <p:spTgt spid="126"/>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123"/>
                                        </p:tgtEl>
                                      </p:cBhvr>
                                    </p:animEffect>
                                    <p:set>
                                      <p:cBhvr>
                                        <p:cTn id="40" dur="1" fill="hold">
                                          <p:stCondLst>
                                            <p:cond delay="999"/>
                                          </p:stCondLst>
                                        </p:cTn>
                                        <p:tgtEl>
                                          <p:spTgt spid="123"/>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1000"/>
                                        <p:tgtEl>
                                          <p:spTgt spid="120"/>
                                        </p:tgtEl>
                                      </p:cBhvr>
                                    </p:animEffect>
                                    <p:set>
                                      <p:cBhvr>
                                        <p:cTn id="43" dur="1" fill="hold">
                                          <p:stCondLst>
                                            <p:cond delay="999"/>
                                          </p:stCondLst>
                                        </p:cTn>
                                        <p:tgtEl>
                                          <p:spTgt spid="12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1" nodeType="clickEffect">
                                  <p:stCondLst>
                                    <p:cond delay="0"/>
                                  </p:stCondLst>
                                  <p:childTnLst>
                                    <p:set>
                                      <p:cBhvr>
                                        <p:cTn id="47" dur="1" fill="hold">
                                          <p:stCondLst>
                                            <p:cond delay="0"/>
                                          </p:stCondLst>
                                        </p:cTn>
                                        <p:tgtEl>
                                          <p:spTgt spid="92"/>
                                        </p:tgtEl>
                                        <p:attrNameLst>
                                          <p:attrName>style.visibility</p:attrName>
                                        </p:attrNameLst>
                                      </p:cBhvr>
                                      <p:to>
                                        <p:strVal val="visible"/>
                                      </p:to>
                                    </p:set>
                                    <p:animEffect transition="in" filter="fade">
                                      <p:cBhvr>
                                        <p:cTn id="48" dur="1000"/>
                                        <p:tgtEl>
                                          <p:spTgt spid="92"/>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5"/>
                                        </p:tgtEl>
                                        <p:attrNameLst>
                                          <p:attrName>style.visibility</p:attrName>
                                        </p:attrNameLst>
                                      </p:cBhvr>
                                      <p:to>
                                        <p:strVal val="visible"/>
                                      </p:to>
                                    </p:set>
                                  </p:childTnLst>
                                </p:cTn>
                              </p:par>
                              <p:par>
                                <p:cTn id="53" presetID="0" presetClass="path" presetSubtype="0" accel="50000" decel="50000" fill="hold" grpId="1" nodeType="withEffect">
                                  <p:stCondLst>
                                    <p:cond delay="0"/>
                                  </p:stCondLst>
                                  <p:childTnLst>
                                    <p:animMotion origin="layout" path="M 4.44444E-6 4.38584E-6 L 0.0052 0.16886 L -0.05174 0.33032 L -0.07223 0.40758 " pathEditMode="relative" rAng="0" ptsTypes="AAAA">
                                      <p:cBhvr>
                                        <p:cTn id="54" dur="3000" fill="hold"/>
                                        <p:tgtEl>
                                          <p:spTgt spid="95"/>
                                        </p:tgtEl>
                                        <p:attrNameLst>
                                          <p:attrName>ppt_x</p:attrName>
                                          <p:attrName>ppt_y</p:attrName>
                                        </p:attrNameLst>
                                      </p:cBhvr>
                                      <p:rCtr x="-34" y="204"/>
                                    </p:animMotion>
                                  </p:childTnLst>
                                </p:cTn>
                              </p:par>
                              <p:par>
                                <p:cTn id="55" presetID="53" presetClass="exit" presetSubtype="0" fill="hold" grpId="0" nodeType="withEffect">
                                  <p:stCondLst>
                                    <p:cond delay="0"/>
                                  </p:stCondLst>
                                  <p:childTnLst>
                                    <p:anim calcmode="lin" valueType="num">
                                      <p:cBhvr>
                                        <p:cTn id="56" dur="2000"/>
                                        <p:tgtEl>
                                          <p:spTgt spid="89"/>
                                        </p:tgtEl>
                                        <p:attrNameLst>
                                          <p:attrName>ppt_w</p:attrName>
                                        </p:attrNameLst>
                                      </p:cBhvr>
                                      <p:tavLst>
                                        <p:tav tm="0">
                                          <p:val>
                                            <p:strVal val="ppt_w"/>
                                          </p:val>
                                        </p:tav>
                                        <p:tav tm="100000">
                                          <p:val>
                                            <p:fltVal val="0"/>
                                          </p:val>
                                        </p:tav>
                                      </p:tavLst>
                                    </p:anim>
                                    <p:anim calcmode="lin" valueType="num">
                                      <p:cBhvr>
                                        <p:cTn id="57" dur="2000"/>
                                        <p:tgtEl>
                                          <p:spTgt spid="89"/>
                                        </p:tgtEl>
                                        <p:attrNameLst>
                                          <p:attrName>ppt_h</p:attrName>
                                        </p:attrNameLst>
                                      </p:cBhvr>
                                      <p:tavLst>
                                        <p:tav tm="0">
                                          <p:val>
                                            <p:strVal val="ppt_h"/>
                                          </p:val>
                                        </p:tav>
                                        <p:tav tm="100000">
                                          <p:val>
                                            <p:fltVal val="0"/>
                                          </p:val>
                                        </p:tav>
                                      </p:tavLst>
                                    </p:anim>
                                    <p:animEffect transition="out" filter="fade">
                                      <p:cBhvr>
                                        <p:cTn id="58" dur="2000"/>
                                        <p:tgtEl>
                                          <p:spTgt spid="89"/>
                                        </p:tgtEl>
                                      </p:cBhvr>
                                    </p:animEffect>
                                    <p:set>
                                      <p:cBhvr>
                                        <p:cTn id="59" dur="1" fill="hold">
                                          <p:stCondLst>
                                            <p:cond delay="1999"/>
                                          </p:stCondLst>
                                        </p:cTn>
                                        <p:tgtEl>
                                          <p:spTgt spid="89"/>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27"/>
                                        </p:tgtEl>
                                        <p:attrNameLst>
                                          <p:attrName>style.visibility</p:attrName>
                                        </p:attrNameLst>
                                      </p:cBhvr>
                                      <p:to>
                                        <p:strVal val="visible"/>
                                      </p:to>
                                    </p:set>
                                    <p:animEffect transition="in" filter="fade">
                                      <p:cBhvr>
                                        <p:cTn id="64" dur="500"/>
                                        <p:tgtEl>
                                          <p:spTgt spid="127"/>
                                        </p:tgtEl>
                                      </p:cBhvr>
                                    </p:animEffect>
                                  </p:childTnLst>
                                </p:cTn>
                              </p:par>
                            </p:childTnLst>
                          </p:cTn>
                        </p:par>
                        <p:par>
                          <p:cTn id="65" fill="hold">
                            <p:stCondLst>
                              <p:cond delay="500"/>
                            </p:stCondLst>
                            <p:childTnLst>
                              <p:par>
                                <p:cTn id="66" presetID="0" presetClass="path" presetSubtype="0" accel="50000" decel="50000" fill="hold" grpId="2" nodeType="afterEffect">
                                  <p:stCondLst>
                                    <p:cond delay="0"/>
                                  </p:stCondLst>
                                  <p:childTnLst>
                                    <p:animMotion origin="layout" path="M -0.07639 0.42656 L -0.10347 0.4069 L -0.15729 0.35971 L -0.18976 0.35971 L -0.22222 0.31275 L -0.25608 0.20657 " pathEditMode="relative" rAng="0" ptsTypes="AAAAAA">
                                      <p:cBhvr>
                                        <p:cTn id="67" dur="2000" fill="hold"/>
                                        <p:tgtEl>
                                          <p:spTgt spid="95"/>
                                        </p:tgtEl>
                                        <p:attrNameLst>
                                          <p:attrName>ppt_x</p:attrName>
                                          <p:attrName>ppt_y</p:attrName>
                                        </p:attrNameLst>
                                      </p:cBhvr>
                                      <p:rCtr x="-90" y="-110"/>
                                    </p:animMotion>
                                  </p:childTnLst>
                                </p:cTn>
                              </p:par>
                            </p:childTnLst>
                          </p:cTn>
                        </p:par>
                      </p:childTnLst>
                    </p:cTn>
                  </p:par>
                  <p:par>
                    <p:cTn id="68" fill="hold">
                      <p:stCondLst>
                        <p:cond delay="indefinite"/>
                      </p:stCondLst>
                      <p:childTnLst>
                        <p:par>
                          <p:cTn id="69" fill="hold">
                            <p:stCondLst>
                              <p:cond delay="0"/>
                            </p:stCondLst>
                            <p:childTnLst>
                              <p:par>
                                <p:cTn id="70" presetID="0" presetClass="path" presetSubtype="0" accel="50000" decel="50000" fill="hold" grpId="0" nodeType="clickEffect">
                                  <p:stCondLst>
                                    <p:cond delay="0"/>
                                  </p:stCondLst>
                                  <p:childTnLst>
                                    <p:animMotion origin="layout" path="M 0.00694 1.85185E-6 L -0.05208 0.05671 L -0.09236 0.05139 L -0.14965 -0.04398 L -0.19722 -0.18102 " pathEditMode="relative" rAng="0" ptsTypes="AAAAA">
                                      <p:cBhvr>
                                        <p:cTn id="71" dur="2000" fill="hold"/>
                                        <p:tgtEl>
                                          <p:spTgt spid="97"/>
                                        </p:tgtEl>
                                        <p:attrNameLst>
                                          <p:attrName>ppt_x</p:attrName>
                                          <p:attrName>ppt_y</p:attrName>
                                        </p:attrNameLst>
                                      </p:cBhvr>
                                      <p:rCtr x="-102" y="-62"/>
                                    </p:animMotion>
                                  </p:childTnLst>
                                </p:cTn>
                              </p:par>
                            </p:childTnLst>
                          </p:cTn>
                        </p:par>
                        <p:par>
                          <p:cTn id="72" fill="hold">
                            <p:stCondLst>
                              <p:cond delay="2000"/>
                            </p:stCondLst>
                            <p:childTnLst>
                              <p:par>
                                <p:cTn id="73" presetID="10" presetClass="exit" presetSubtype="0" fill="hold" grpId="0" nodeType="afterEffect">
                                  <p:stCondLst>
                                    <p:cond delay="0"/>
                                  </p:stCondLst>
                                  <p:childTnLst>
                                    <p:animEffect transition="out" filter="fade">
                                      <p:cBhvr>
                                        <p:cTn id="74" dur="1000"/>
                                        <p:tgtEl>
                                          <p:spTgt spid="92"/>
                                        </p:tgtEl>
                                      </p:cBhvr>
                                    </p:animEffect>
                                    <p:set>
                                      <p:cBhvr>
                                        <p:cTn id="75" dur="1" fill="hold">
                                          <p:stCondLst>
                                            <p:cond delay="999"/>
                                          </p:stCondLst>
                                        </p:cTn>
                                        <p:tgtEl>
                                          <p:spTgt spid="92"/>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67"/>
                                        </p:tgtEl>
                                        <p:attrNameLst>
                                          <p:attrName>style.visibility</p:attrName>
                                        </p:attrNameLst>
                                      </p:cBhvr>
                                      <p:to>
                                        <p:strVal val="visible"/>
                                      </p:to>
                                    </p:set>
                                    <p:animEffect transition="in" filter="fade">
                                      <p:cBhvr>
                                        <p:cTn id="80" dur="1000"/>
                                        <p:tgtEl>
                                          <p:spTgt spid="6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28"/>
                                        </p:tgtEl>
                                        <p:attrNameLst>
                                          <p:attrName>style.visibility</p:attrName>
                                        </p:attrNameLst>
                                      </p:cBhvr>
                                      <p:to>
                                        <p:strVal val="visible"/>
                                      </p:to>
                                    </p:set>
                                    <p:animEffect transition="in" filter="fade">
                                      <p:cBhvr>
                                        <p:cTn id="85" dur="1000"/>
                                        <p:tgtEl>
                                          <p:spTgt spid="128"/>
                                        </p:tgtEl>
                                      </p:cBhvr>
                                    </p:animEffect>
                                  </p:childTnLst>
                                </p:cTn>
                              </p:par>
                              <p:par>
                                <p:cTn id="86" presetID="0" presetClass="path" presetSubtype="0" accel="50000" decel="50000" fill="hold" grpId="1" nodeType="withEffect">
                                  <p:stCondLst>
                                    <p:cond delay="0"/>
                                  </p:stCondLst>
                                  <p:childTnLst>
                                    <p:animMotion origin="layout" path="M -3.33333E-6 3.01874E-6 L 0.01736 0.06662 L 0.01042 0.15383 L -0.03264 0.19315 L -0.06718 0.19315 L -0.11267 0.0916 " pathEditMode="relative" rAng="0" ptsTypes="AAAAAA">
                                      <p:cBhvr>
                                        <p:cTn id="87" dur="3000" fill="hold"/>
                                        <p:tgtEl>
                                          <p:spTgt spid="128"/>
                                        </p:tgtEl>
                                        <p:attrNameLst>
                                          <p:attrName>ppt_x</p:attrName>
                                          <p:attrName>ppt_y</p:attrName>
                                        </p:attrNameLst>
                                      </p:cBhvr>
                                      <p:rCtr x="-48" y="96"/>
                                    </p:animMotion>
                                  </p:childTnLst>
                                </p:cTn>
                              </p:par>
                              <p:par>
                                <p:cTn id="88" presetID="9" presetClass="emph" presetSubtype="0" grpId="0" nodeType="withEffect">
                                  <p:stCondLst>
                                    <p:cond delay="500"/>
                                  </p:stCondLst>
                                  <p:childTnLst>
                                    <p:set>
                                      <p:cBhvr rctx="PPT">
                                        <p:cTn id="89" dur="indefinite"/>
                                        <p:tgtEl>
                                          <p:spTgt spid="55"/>
                                        </p:tgtEl>
                                        <p:attrNameLst>
                                          <p:attrName>style.opacity</p:attrName>
                                        </p:attrNameLst>
                                      </p:cBhvr>
                                      <p:to>
                                        <p:strVal val="0.5"/>
                                      </p:to>
                                    </p:set>
                                    <p:animEffect filter="image" prLst="opacity: 0.5">
                                      <p:cBhvr rctx="IE">
                                        <p:cTn id="90" dur="indefinite"/>
                                        <p:tgtEl>
                                          <p:spTgt spid="55"/>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08"/>
                                        </p:tgtEl>
                                        <p:attrNameLst>
                                          <p:attrName>style.visibility</p:attrName>
                                        </p:attrNameLst>
                                      </p:cBhvr>
                                      <p:to>
                                        <p:strVal val="visible"/>
                                      </p:to>
                                    </p:set>
                                    <p:animEffect transition="in" filter="fade">
                                      <p:cBhvr>
                                        <p:cTn id="95" dur="1000"/>
                                        <p:tgtEl>
                                          <p:spTgt spid="108"/>
                                        </p:tgtEl>
                                      </p:cBhvr>
                                    </p:animEffect>
                                  </p:childTnLst>
                                </p:cTn>
                              </p:par>
                              <p:par>
                                <p:cTn id="96" presetID="64" presetClass="path" presetSubtype="0" accel="50000" decel="50000" fill="hold" grpId="3" nodeType="withEffect">
                                  <p:stCondLst>
                                    <p:cond delay="0"/>
                                  </p:stCondLst>
                                  <p:childTnLst>
                                    <p:animMotion origin="layout" path="M -0.00938 -0.00787 L 0.06562 -0.05139 " pathEditMode="relative" rAng="0" ptsTypes="AA">
                                      <p:cBhvr>
                                        <p:cTn id="97" dur="2000" fill="hold"/>
                                        <p:tgtEl>
                                          <p:spTgt spid="108"/>
                                        </p:tgtEl>
                                        <p:attrNameLst>
                                          <p:attrName>ppt_x</p:attrName>
                                          <p:attrName>ppt_y</p:attrName>
                                        </p:attrNameLst>
                                      </p:cBhvr>
                                      <p:rCtr x="38" y="-22"/>
                                    </p:animMotion>
                                  </p:childTnLst>
                                </p:cTn>
                              </p:par>
                            </p:childTnLst>
                          </p:cTn>
                        </p:par>
                        <p:par>
                          <p:cTn id="98" fill="hold">
                            <p:stCondLst>
                              <p:cond delay="2000"/>
                            </p:stCondLst>
                            <p:childTnLst>
                              <p:par>
                                <p:cTn id="99" presetID="10" presetClass="exit" presetSubtype="0" fill="hold" grpId="1" nodeType="afterEffect">
                                  <p:stCondLst>
                                    <p:cond delay="0"/>
                                  </p:stCondLst>
                                  <p:childTnLst>
                                    <p:animEffect transition="out" filter="fade">
                                      <p:cBhvr>
                                        <p:cTn id="100" dur="1000"/>
                                        <p:tgtEl>
                                          <p:spTgt spid="67"/>
                                        </p:tgtEl>
                                      </p:cBhvr>
                                    </p:animEffect>
                                    <p:set>
                                      <p:cBhvr>
                                        <p:cTn id="101" dur="1" fill="hold">
                                          <p:stCondLst>
                                            <p:cond delay="999"/>
                                          </p:stCondLst>
                                        </p:cTn>
                                        <p:tgtEl>
                                          <p:spTgt spid="67"/>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85"/>
                                        </p:tgtEl>
                                        <p:attrNameLst>
                                          <p:attrName>style.visibility</p:attrName>
                                        </p:attrNameLst>
                                      </p:cBhvr>
                                      <p:to>
                                        <p:strVal val="visible"/>
                                      </p:to>
                                    </p:set>
                                    <p:animEffect transition="in" filter="fade">
                                      <p:cBhvr>
                                        <p:cTn id="106" dur="1000"/>
                                        <p:tgtEl>
                                          <p:spTgt spid="85"/>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110"/>
                                        </p:tgtEl>
                                        <p:attrNameLst>
                                          <p:attrName>style.visibility</p:attrName>
                                        </p:attrNameLst>
                                      </p:cBhvr>
                                      <p:to>
                                        <p:strVal val="visible"/>
                                      </p:to>
                                    </p:set>
                                    <p:animEffect transition="in" filter="fade">
                                      <p:cBhvr>
                                        <p:cTn id="111" dur="1000"/>
                                        <p:tgtEl>
                                          <p:spTgt spid="110"/>
                                        </p:tgtEl>
                                      </p:cBhvr>
                                    </p:animEffect>
                                  </p:childTnLst>
                                </p:cTn>
                              </p:par>
                              <p:par>
                                <p:cTn id="112" presetID="0" presetClass="path" presetSubtype="0" accel="50000" decel="50000" fill="hold" grpId="1" nodeType="withEffect">
                                  <p:stCondLst>
                                    <p:cond delay="0"/>
                                  </p:stCondLst>
                                  <p:childTnLst>
                                    <p:animMotion origin="layout" path="M 0.00052 3.33333E-6 L -0.20104 0.15439 L -0.46649 0.34768 L -0.47656 0.36064 L -0.58455 0.39699 L -0.68889 0.40046 L -0.77656 0.38333 L -0.82916 0.30602 " pathEditMode="relative" rAng="0" ptsTypes="AAAAAAAA">
                                      <p:cBhvr>
                                        <p:cTn id="113" dur="3000" fill="hold"/>
                                        <p:tgtEl>
                                          <p:spTgt spid="110"/>
                                        </p:tgtEl>
                                        <p:attrNameLst>
                                          <p:attrName>ppt_x</p:attrName>
                                          <p:attrName>ppt_y</p:attrName>
                                        </p:attrNameLst>
                                      </p:cBhvr>
                                      <p:rCtr x="-415" y="200"/>
                                    </p:animMotion>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86"/>
                                        </p:tgtEl>
                                        <p:attrNameLst>
                                          <p:attrName>style.visibility</p:attrName>
                                        </p:attrNameLst>
                                      </p:cBhvr>
                                      <p:to>
                                        <p:strVal val="visible"/>
                                      </p:to>
                                    </p:set>
                                    <p:animEffect transition="in" filter="fade">
                                      <p:cBhvr>
                                        <p:cTn id="118" dur="1000"/>
                                        <p:tgtEl>
                                          <p:spTgt spid="86"/>
                                        </p:tgtEl>
                                      </p:cBhvr>
                                    </p:animEffect>
                                  </p:childTnLst>
                                </p:cTn>
                              </p:par>
                              <p:par>
                                <p:cTn id="119" presetID="0" presetClass="path" presetSubtype="0" accel="50000" decel="50000" fill="hold" grpId="1" nodeType="withEffect">
                                  <p:stCondLst>
                                    <p:cond delay="0"/>
                                  </p:stCondLst>
                                  <p:childTnLst>
                                    <p:animMotion origin="layout" path="M 0.0224 -0.03241 L -0.11024 0.02963 L -0.29826 0.06412 L -0.45347 0.06412 L -0.55173 0.02731 " pathEditMode="relative" rAng="0" ptsTypes="AAAAA">
                                      <p:cBhvr>
                                        <p:cTn id="120" dur="3000" fill="hold"/>
                                        <p:tgtEl>
                                          <p:spTgt spid="86"/>
                                        </p:tgtEl>
                                        <p:attrNameLst>
                                          <p:attrName>ppt_x</p:attrName>
                                          <p:attrName>ppt_y</p:attrName>
                                        </p:attrNameLst>
                                      </p:cBhvr>
                                      <p:rCtr x="-287" y="48"/>
                                    </p:animMotion>
                                  </p:childTnLst>
                                </p:cTn>
                              </p:par>
                              <p:par>
                                <p:cTn id="121" presetID="6" presetClass="emph" presetSubtype="0" fill="hold" grpId="0" nodeType="withEffect">
                                  <p:stCondLst>
                                    <p:cond delay="0"/>
                                  </p:stCondLst>
                                  <p:childTnLst>
                                    <p:animScale>
                                      <p:cBhvr>
                                        <p:cTn id="122" dur="1000" fill="hold"/>
                                        <p:tgtEl>
                                          <p:spTgt spid="84"/>
                                        </p:tgtEl>
                                      </p:cBhvr>
                                      <p:by x="30000" y="30000"/>
                                    </p:animScale>
                                  </p:childTnLst>
                                </p:cTn>
                              </p:par>
                            </p:childTnLst>
                          </p:cTn>
                        </p:par>
                        <p:par>
                          <p:cTn id="123" fill="hold">
                            <p:stCondLst>
                              <p:cond delay="1000"/>
                            </p:stCondLst>
                            <p:childTnLst>
                              <p:par>
                                <p:cTn id="124" presetID="10" presetClass="exit" presetSubtype="0" fill="hold" grpId="1" nodeType="afterEffect">
                                  <p:stCondLst>
                                    <p:cond delay="0"/>
                                  </p:stCondLst>
                                  <p:childTnLst>
                                    <p:animEffect transition="out" filter="fade">
                                      <p:cBhvr>
                                        <p:cTn id="125" dur="1000"/>
                                        <p:tgtEl>
                                          <p:spTgt spid="85"/>
                                        </p:tgtEl>
                                      </p:cBhvr>
                                    </p:animEffect>
                                    <p:set>
                                      <p:cBhvr>
                                        <p:cTn id="126" dur="1" fill="hold">
                                          <p:stCondLst>
                                            <p:cond delay="999"/>
                                          </p:stCondLst>
                                        </p:cTn>
                                        <p:tgtEl>
                                          <p:spTgt spid="85"/>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35" presetClass="path" presetSubtype="0" accel="50000" decel="50000" fill="hold" grpId="0" nodeType="clickEffect">
                                  <p:stCondLst>
                                    <p:cond delay="0"/>
                                  </p:stCondLst>
                                  <p:childTnLst>
                                    <p:animMotion origin="layout" path="M -3.33333E-6 3.7037E-6 L -0.46666 0.00301 " pathEditMode="relative" rAng="0" ptsTypes="AA">
                                      <p:cBhvr>
                                        <p:cTn id="130" dur="1000" fill="hold"/>
                                        <p:tgtEl>
                                          <p:spTgt spid="79"/>
                                        </p:tgtEl>
                                        <p:attrNameLst>
                                          <p:attrName>ppt_x</p:attrName>
                                          <p:attrName>ppt_y</p:attrName>
                                        </p:attrNameLst>
                                      </p:cBhvr>
                                      <p:rCtr x="-233" y="1"/>
                                    </p:animMotion>
                                  </p:childTnLst>
                                </p:cTn>
                              </p:par>
                              <p:par>
                                <p:cTn id="131" presetID="50" presetClass="exit" presetSubtype="0" accel="100000" fill="hold" grpId="1" nodeType="withEffect">
                                  <p:stCondLst>
                                    <p:cond delay="0"/>
                                  </p:stCondLst>
                                  <p:childTnLst>
                                    <p:anim calcmode="lin" valueType="num">
                                      <p:cBhvr>
                                        <p:cTn id="132" dur="1000"/>
                                        <p:tgtEl>
                                          <p:spTgt spid="79"/>
                                        </p:tgtEl>
                                        <p:attrNameLst>
                                          <p:attrName>ppt_w</p:attrName>
                                        </p:attrNameLst>
                                      </p:cBhvr>
                                      <p:tavLst>
                                        <p:tav tm="0">
                                          <p:val>
                                            <p:strVal val="ppt_w"/>
                                          </p:val>
                                        </p:tav>
                                        <p:tav tm="100000">
                                          <p:val>
                                            <p:strVal val="ppt_w+.3"/>
                                          </p:val>
                                        </p:tav>
                                      </p:tavLst>
                                    </p:anim>
                                    <p:anim calcmode="lin" valueType="num">
                                      <p:cBhvr>
                                        <p:cTn id="133" dur="1000"/>
                                        <p:tgtEl>
                                          <p:spTgt spid="79"/>
                                        </p:tgtEl>
                                        <p:attrNameLst>
                                          <p:attrName>ppt_h</p:attrName>
                                        </p:attrNameLst>
                                      </p:cBhvr>
                                      <p:tavLst>
                                        <p:tav tm="0">
                                          <p:val>
                                            <p:strVal val="ppt_h"/>
                                          </p:val>
                                        </p:tav>
                                        <p:tav tm="100000">
                                          <p:val>
                                            <p:strVal val="ppt_h"/>
                                          </p:val>
                                        </p:tav>
                                      </p:tavLst>
                                    </p:anim>
                                    <p:animEffect transition="out" filter="fade">
                                      <p:cBhvr>
                                        <p:cTn id="134" dur="1000"/>
                                        <p:tgtEl>
                                          <p:spTgt spid="79"/>
                                        </p:tgtEl>
                                      </p:cBhvr>
                                    </p:animEffect>
                                    <p:set>
                                      <p:cBhvr>
                                        <p:cTn id="135" dur="1" fill="hold">
                                          <p:stCondLst>
                                            <p:cond delay="999"/>
                                          </p:stCondLst>
                                        </p:cTn>
                                        <p:tgtEl>
                                          <p:spTgt spid="79"/>
                                        </p:tgtEl>
                                        <p:attrNameLst>
                                          <p:attrName>style.visibility</p:attrName>
                                        </p:attrNameLst>
                                      </p:cBhvr>
                                      <p:to>
                                        <p:strVal val="hidden"/>
                                      </p:to>
                                    </p:set>
                                  </p:childTnLst>
                                </p:cTn>
                              </p:par>
                              <p:par>
                                <p:cTn id="136" presetID="17" presetClass="entr" presetSubtype="2" fill="hold" grpId="0" nodeType="withEffect">
                                  <p:stCondLst>
                                    <p:cond delay="500"/>
                                  </p:stCondLst>
                                  <p:childTnLst>
                                    <p:set>
                                      <p:cBhvr>
                                        <p:cTn id="137" dur="1" fill="hold">
                                          <p:stCondLst>
                                            <p:cond delay="0"/>
                                          </p:stCondLst>
                                        </p:cTn>
                                        <p:tgtEl>
                                          <p:spTgt spid="116"/>
                                        </p:tgtEl>
                                        <p:attrNameLst>
                                          <p:attrName>style.visibility</p:attrName>
                                        </p:attrNameLst>
                                      </p:cBhvr>
                                      <p:to>
                                        <p:strVal val="visible"/>
                                      </p:to>
                                    </p:set>
                                    <p:anim calcmode="lin" valueType="num">
                                      <p:cBhvr>
                                        <p:cTn id="138" dur="1000" fill="hold"/>
                                        <p:tgtEl>
                                          <p:spTgt spid="116"/>
                                        </p:tgtEl>
                                        <p:attrNameLst>
                                          <p:attrName>ppt_x</p:attrName>
                                        </p:attrNameLst>
                                      </p:cBhvr>
                                      <p:tavLst>
                                        <p:tav tm="0">
                                          <p:val>
                                            <p:strVal val="#ppt_x+#ppt_w/2"/>
                                          </p:val>
                                        </p:tav>
                                        <p:tav tm="100000">
                                          <p:val>
                                            <p:strVal val="#ppt_x"/>
                                          </p:val>
                                        </p:tav>
                                      </p:tavLst>
                                    </p:anim>
                                    <p:anim calcmode="lin" valueType="num">
                                      <p:cBhvr>
                                        <p:cTn id="139" dur="1000" fill="hold"/>
                                        <p:tgtEl>
                                          <p:spTgt spid="116"/>
                                        </p:tgtEl>
                                        <p:attrNameLst>
                                          <p:attrName>ppt_y</p:attrName>
                                        </p:attrNameLst>
                                      </p:cBhvr>
                                      <p:tavLst>
                                        <p:tav tm="0">
                                          <p:val>
                                            <p:strVal val="#ppt_y"/>
                                          </p:val>
                                        </p:tav>
                                        <p:tav tm="100000">
                                          <p:val>
                                            <p:strVal val="#ppt_y"/>
                                          </p:val>
                                        </p:tav>
                                      </p:tavLst>
                                    </p:anim>
                                    <p:anim calcmode="lin" valueType="num">
                                      <p:cBhvr>
                                        <p:cTn id="140" dur="1000" fill="hold"/>
                                        <p:tgtEl>
                                          <p:spTgt spid="116"/>
                                        </p:tgtEl>
                                        <p:attrNameLst>
                                          <p:attrName>ppt_w</p:attrName>
                                        </p:attrNameLst>
                                      </p:cBhvr>
                                      <p:tavLst>
                                        <p:tav tm="0">
                                          <p:val>
                                            <p:fltVal val="0"/>
                                          </p:val>
                                        </p:tav>
                                        <p:tav tm="100000">
                                          <p:val>
                                            <p:strVal val="#ppt_w"/>
                                          </p:val>
                                        </p:tav>
                                      </p:tavLst>
                                    </p:anim>
                                    <p:anim calcmode="lin" valueType="num">
                                      <p:cBhvr>
                                        <p:cTn id="141" dur="1000" fill="hold"/>
                                        <p:tgtEl>
                                          <p:spTgt spid="116"/>
                                        </p:tgtEl>
                                        <p:attrNameLst>
                                          <p:attrName>ppt_h</p:attrName>
                                        </p:attrNameLst>
                                      </p:cBhvr>
                                      <p:tavLst>
                                        <p:tav tm="0">
                                          <p:val>
                                            <p:strVal val="#ppt_h"/>
                                          </p:val>
                                        </p:tav>
                                        <p:tav tm="100000">
                                          <p:val>
                                            <p:strVal val="#ppt_h"/>
                                          </p:val>
                                        </p:tav>
                                      </p:tavLst>
                                    </p:anim>
                                  </p:childTnLst>
                                </p:cTn>
                              </p:par>
                            </p:childTnLst>
                          </p:cTn>
                        </p:par>
                      </p:childTnLst>
                    </p:cTn>
                  </p:par>
                  <p:par>
                    <p:cTn id="142" fill="hold">
                      <p:stCondLst>
                        <p:cond delay="indefinite"/>
                      </p:stCondLst>
                      <p:childTnLst>
                        <p:par>
                          <p:cTn id="143" fill="hold">
                            <p:stCondLst>
                              <p:cond delay="0"/>
                            </p:stCondLst>
                            <p:childTnLst>
                              <p:par>
                                <p:cTn id="144" presetID="53" presetClass="entr" presetSubtype="0" fill="hold" grpId="0" nodeType="clickEffect">
                                  <p:stCondLst>
                                    <p:cond delay="0"/>
                                  </p:stCondLst>
                                  <p:childTnLst>
                                    <p:set>
                                      <p:cBhvr>
                                        <p:cTn id="145" dur="1" fill="hold">
                                          <p:stCondLst>
                                            <p:cond delay="0"/>
                                          </p:stCondLst>
                                        </p:cTn>
                                        <p:tgtEl>
                                          <p:spTgt spid="71"/>
                                        </p:tgtEl>
                                        <p:attrNameLst>
                                          <p:attrName>style.visibility</p:attrName>
                                        </p:attrNameLst>
                                      </p:cBhvr>
                                      <p:to>
                                        <p:strVal val="visible"/>
                                      </p:to>
                                    </p:set>
                                    <p:anim calcmode="lin" valueType="num">
                                      <p:cBhvr>
                                        <p:cTn id="146" dur="1000" fill="hold"/>
                                        <p:tgtEl>
                                          <p:spTgt spid="71"/>
                                        </p:tgtEl>
                                        <p:attrNameLst>
                                          <p:attrName>ppt_w</p:attrName>
                                        </p:attrNameLst>
                                      </p:cBhvr>
                                      <p:tavLst>
                                        <p:tav tm="0">
                                          <p:val>
                                            <p:fltVal val="0"/>
                                          </p:val>
                                        </p:tav>
                                        <p:tav tm="100000">
                                          <p:val>
                                            <p:strVal val="#ppt_w"/>
                                          </p:val>
                                        </p:tav>
                                      </p:tavLst>
                                    </p:anim>
                                    <p:anim calcmode="lin" valueType="num">
                                      <p:cBhvr>
                                        <p:cTn id="147" dur="1000" fill="hold"/>
                                        <p:tgtEl>
                                          <p:spTgt spid="71"/>
                                        </p:tgtEl>
                                        <p:attrNameLst>
                                          <p:attrName>ppt_h</p:attrName>
                                        </p:attrNameLst>
                                      </p:cBhvr>
                                      <p:tavLst>
                                        <p:tav tm="0">
                                          <p:val>
                                            <p:fltVal val="0"/>
                                          </p:val>
                                        </p:tav>
                                        <p:tav tm="100000">
                                          <p:val>
                                            <p:strVal val="#ppt_h"/>
                                          </p:val>
                                        </p:tav>
                                      </p:tavLst>
                                    </p:anim>
                                    <p:animEffect transition="in" filter="fade">
                                      <p:cBhvr>
                                        <p:cTn id="148" dur="1000"/>
                                        <p:tgtEl>
                                          <p:spTgt spid="71"/>
                                        </p:tgtEl>
                                      </p:cBhvr>
                                    </p:animEffect>
                                  </p:childTnLst>
                                </p:cTn>
                              </p:par>
                            </p:childTnLst>
                          </p:cTn>
                        </p:par>
                        <p:par>
                          <p:cTn id="149" fill="hold">
                            <p:stCondLst>
                              <p:cond delay="1000"/>
                            </p:stCondLst>
                            <p:childTnLst>
                              <p:par>
                                <p:cTn id="150" presetID="53" presetClass="entr" presetSubtype="0" fill="hold" grpId="0" nodeType="afterEffect">
                                  <p:stCondLst>
                                    <p:cond delay="0"/>
                                  </p:stCondLst>
                                  <p:childTnLst>
                                    <p:set>
                                      <p:cBhvr>
                                        <p:cTn id="151" dur="1" fill="hold">
                                          <p:stCondLst>
                                            <p:cond delay="0"/>
                                          </p:stCondLst>
                                        </p:cTn>
                                        <p:tgtEl>
                                          <p:spTgt spid="111"/>
                                        </p:tgtEl>
                                        <p:attrNameLst>
                                          <p:attrName>style.visibility</p:attrName>
                                        </p:attrNameLst>
                                      </p:cBhvr>
                                      <p:to>
                                        <p:strVal val="visible"/>
                                      </p:to>
                                    </p:set>
                                    <p:anim calcmode="lin" valueType="num">
                                      <p:cBhvr>
                                        <p:cTn id="152" dur="1000" fill="hold"/>
                                        <p:tgtEl>
                                          <p:spTgt spid="111"/>
                                        </p:tgtEl>
                                        <p:attrNameLst>
                                          <p:attrName>ppt_w</p:attrName>
                                        </p:attrNameLst>
                                      </p:cBhvr>
                                      <p:tavLst>
                                        <p:tav tm="0">
                                          <p:val>
                                            <p:fltVal val="0"/>
                                          </p:val>
                                        </p:tav>
                                        <p:tav tm="100000">
                                          <p:val>
                                            <p:strVal val="#ppt_w"/>
                                          </p:val>
                                        </p:tav>
                                      </p:tavLst>
                                    </p:anim>
                                    <p:anim calcmode="lin" valueType="num">
                                      <p:cBhvr>
                                        <p:cTn id="153" dur="1000" fill="hold"/>
                                        <p:tgtEl>
                                          <p:spTgt spid="111"/>
                                        </p:tgtEl>
                                        <p:attrNameLst>
                                          <p:attrName>ppt_h</p:attrName>
                                        </p:attrNameLst>
                                      </p:cBhvr>
                                      <p:tavLst>
                                        <p:tav tm="0">
                                          <p:val>
                                            <p:fltVal val="0"/>
                                          </p:val>
                                        </p:tav>
                                        <p:tav tm="100000">
                                          <p:val>
                                            <p:strVal val="#ppt_h"/>
                                          </p:val>
                                        </p:tav>
                                      </p:tavLst>
                                    </p:anim>
                                    <p:animEffect transition="in" filter="fade">
                                      <p:cBhvr>
                                        <p:cTn id="154" dur="1000"/>
                                        <p:tgtEl>
                                          <p:spTgt spid="111"/>
                                        </p:tgtEl>
                                      </p:cBhvr>
                                    </p:animEffect>
                                  </p:childTnLst>
                                </p:cTn>
                              </p:par>
                            </p:childTnLst>
                          </p:cTn>
                        </p:par>
                      </p:childTnLst>
                    </p:cTn>
                  </p:par>
                  <p:par>
                    <p:cTn id="155" fill="hold">
                      <p:stCondLst>
                        <p:cond delay="indefinite"/>
                      </p:stCondLst>
                      <p:childTnLst>
                        <p:par>
                          <p:cTn id="156" fill="hold">
                            <p:stCondLst>
                              <p:cond delay="0"/>
                            </p:stCondLst>
                            <p:childTnLst>
                              <p:par>
                                <p:cTn id="157" presetID="53" presetClass="entr" presetSubtype="0" fill="hold" grpId="0" nodeType="clickEffect">
                                  <p:stCondLst>
                                    <p:cond delay="0"/>
                                  </p:stCondLst>
                                  <p:childTnLst>
                                    <p:set>
                                      <p:cBhvr>
                                        <p:cTn id="158" dur="1" fill="hold">
                                          <p:stCondLst>
                                            <p:cond delay="0"/>
                                          </p:stCondLst>
                                        </p:cTn>
                                        <p:tgtEl>
                                          <p:spTgt spid="129"/>
                                        </p:tgtEl>
                                        <p:attrNameLst>
                                          <p:attrName>style.visibility</p:attrName>
                                        </p:attrNameLst>
                                      </p:cBhvr>
                                      <p:to>
                                        <p:strVal val="visible"/>
                                      </p:to>
                                    </p:set>
                                    <p:anim calcmode="lin" valueType="num">
                                      <p:cBhvr>
                                        <p:cTn id="159" dur="1000" fill="hold"/>
                                        <p:tgtEl>
                                          <p:spTgt spid="129"/>
                                        </p:tgtEl>
                                        <p:attrNameLst>
                                          <p:attrName>ppt_w</p:attrName>
                                        </p:attrNameLst>
                                      </p:cBhvr>
                                      <p:tavLst>
                                        <p:tav tm="0">
                                          <p:val>
                                            <p:fltVal val="0"/>
                                          </p:val>
                                        </p:tav>
                                        <p:tav tm="100000">
                                          <p:val>
                                            <p:strVal val="#ppt_w"/>
                                          </p:val>
                                        </p:tav>
                                      </p:tavLst>
                                    </p:anim>
                                    <p:anim calcmode="lin" valueType="num">
                                      <p:cBhvr>
                                        <p:cTn id="160" dur="1000" fill="hold"/>
                                        <p:tgtEl>
                                          <p:spTgt spid="129"/>
                                        </p:tgtEl>
                                        <p:attrNameLst>
                                          <p:attrName>ppt_h</p:attrName>
                                        </p:attrNameLst>
                                      </p:cBhvr>
                                      <p:tavLst>
                                        <p:tav tm="0">
                                          <p:val>
                                            <p:fltVal val="0"/>
                                          </p:val>
                                        </p:tav>
                                        <p:tav tm="100000">
                                          <p:val>
                                            <p:strVal val="#ppt_h"/>
                                          </p:val>
                                        </p:tav>
                                      </p:tavLst>
                                    </p:anim>
                                    <p:animEffect transition="in" filter="fade">
                                      <p:cBhvr>
                                        <p:cTn id="161" dur="1000"/>
                                        <p:tgtEl>
                                          <p:spTgt spid="129"/>
                                        </p:tgtEl>
                                      </p:cBhvr>
                                    </p:animEffect>
                                  </p:childTnLst>
                                </p:cTn>
                              </p:par>
                            </p:childTnLst>
                          </p:cTn>
                        </p:par>
                        <p:par>
                          <p:cTn id="162" fill="hold">
                            <p:stCondLst>
                              <p:cond delay="1000"/>
                            </p:stCondLst>
                            <p:childTnLst>
                              <p:par>
                                <p:cTn id="163" presetID="53" presetClass="entr" presetSubtype="0" fill="hold" grpId="0" nodeType="afterEffect">
                                  <p:stCondLst>
                                    <p:cond delay="0"/>
                                  </p:stCondLst>
                                  <p:childTnLst>
                                    <p:set>
                                      <p:cBhvr>
                                        <p:cTn id="164" dur="1" fill="hold">
                                          <p:stCondLst>
                                            <p:cond delay="0"/>
                                          </p:stCondLst>
                                        </p:cTn>
                                        <p:tgtEl>
                                          <p:spTgt spid="112"/>
                                        </p:tgtEl>
                                        <p:attrNameLst>
                                          <p:attrName>style.visibility</p:attrName>
                                        </p:attrNameLst>
                                      </p:cBhvr>
                                      <p:to>
                                        <p:strVal val="visible"/>
                                      </p:to>
                                    </p:set>
                                    <p:anim calcmode="lin" valueType="num">
                                      <p:cBhvr>
                                        <p:cTn id="165" dur="1000" fill="hold"/>
                                        <p:tgtEl>
                                          <p:spTgt spid="112"/>
                                        </p:tgtEl>
                                        <p:attrNameLst>
                                          <p:attrName>ppt_w</p:attrName>
                                        </p:attrNameLst>
                                      </p:cBhvr>
                                      <p:tavLst>
                                        <p:tav tm="0">
                                          <p:val>
                                            <p:fltVal val="0"/>
                                          </p:val>
                                        </p:tav>
                                        <p:tav tm="100000">
                                          <p:val>
                                            <p:strVal val="#ppt_w"/>
                                          </p:val>
                                        </p:tav>
                                      </p:tavLst>
                                    </p:anim>
                                    <p:anim calcmode="lin" valueType="num">
                                      <p:cBhvr>
                                        <p:cTn id="166" dur="1000" fill="hold"/>
                                        <p:tgtEl>
                                          <p:spTgt spid="112"/>
                                        </p:tgtEl>
                                        <p:attrNameLst>
                                          <p:attrName>ppt_h</p:attrName>
                                        </p:attrNameLst>
                                      </p:cBhvr>
                                      <p:tavLst>
                                        <p:tav tm="0">
                                          <p:val>
                                            <p:fltVal val="0"/>
                                          </p:val>
                                        </p:tav>
                                        <p:tav tm="100000">
                                          <p:val>
                                            <p:strVal val="#ppt_h"/>
                                          </p:val>
                                        </p:tav>
                                      </p:tavLst>
                                    </p:anim>
                                    <p:animEffect transition="in" filter="fade">
                                      <p:cBhvr>
                                        <p:cTn id="167" dur="1000"/>
                                        <p:tgtEl>
                                          <p:spTgt spid="112"/>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xit" presetSubtype="0" fill="hold" grpId="1" nodeType="clickEffect">
                                  <p:stCondLst>
                                    <p:cond delay="0"/>
                                  </p:stCondLst>
                                  <p:childTnLst>
                                    <p:animEffect transition="out" filter="fade">
                                      <p:cBhvr>
                                        <p:cTn id="171" dur="1000"/>
                                        <p:tgtEl>
                                          <p:spTgt spid="83"/>
                                        </p:tgtEl>
                                      </p:cBhvr>
                                    </p:animEffect>
                                    <p:set>
                                      <p:cBhvr>
                                        <p:cTn id="172" dur="1" fill="hold">
                                          <p:stCondLst>
                                            <p:cond delay="999"/>
                                          </p:stCondLst>
                                        </p:cTn>
                                        <p:tgtEl>
                                          <p:spTgt spid="83"/>
                                        </p:tgtEl>
                                        <p:attrNameLst>
                                          <p:attrName>style.visibility</p:attrName>
                                        </p:attrNameLst>
                                      </p:cBhvr>
                                      <p:to>
                                        <p:strVal val="hidden"/>
                                      </p:to>
                                    </p:set>
                                  </p:childTnLst>
                                </p:cTn>
                              </p:par>
                              <p:par>
                                <p:cTn id="173" presetID="10" presetClass="exit" presetSubtype="0" fill="hold" grpId="0" nodeType="withEffect">
                                  <p:stCondLst>
                                    <p:cond delay="0"/>
                                  </p:stCondLst>
                                  <p:childTnLst>
                                    <p:animEffect transition="out" filter="fade">
                                      <p:cBhvr>
                                        <p:cTn id="174" dur="1000"/>
                                        <p:tgtEl>
                                          <p:spTgt spid="80"/>
                                        </p:tgtEl>
                                      </p:cBhvr>
                                    </p:animEffect>
                                    <p:set>
                                      <p:cBhvr>
                                        <p:cTn id="175" dur="1" fill="hold">
                                          <p:stCondLst>
                                            <p:cond delay="999"/>
                                          </p:stCondLst>
                                        </p:cTn>
                                        <p:tgtEl>
                                          <p:spTgt spid="80"/>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1000"/>
                                        <p:tgtEl>
                                          <p:spTgt spid="116"/>
                                        </p:tgtEl>
                                      </p:cBhvr>
                                    </p:animEffect>
                                    <p:set>
                                      <p:cBhvr>
                                        <p:cTn id="178" dur="1" fill="hold">
                                          <p:stCondLst>
                                            <p:cond delay="999"/>
                                          </p:stCondLst>
                                        </p:cTn>
                                        <p:tgtEl>
                                          <p:spTgt spid="116"/>
                                        </p:tgtEl>
                                        <p:attrNameLst>
                                          <p:attrName>style.visibility</p:attrName>
                                        </p:attrNameLst>
                                      </p:cBhvr>
                                      <p:to>
                                        <p:strVal val="hidden"/>
                                      </p:to>
                                    </p:set>
                                  </p:childTnLst>
                                </p:cTn>
                              </p:par>
                              <p:par>
                                <p:cTn id="179" presetID="10" presetClass="exit" presetSubtype="0" fill="hold" grpId="0" nodeType="withEffect">
                                  <p:stCondLst>
                                    <p:cond delay="0"/>
                                  </p:stCondLst>
                                  <p:childTnLst>
                                    <p:animEffect transition="out" filter="fade">
                                      <p:cBhvr>
                                        <p:cTn id="180" dur="1000"/>
                                        <p:tgtEl>
                                          <p:spTgt spid="119"/>
                                        </p:tgtEl>
                                      </p:cBhvr>
                                    </p:animEffect>
                                    <p:set>
                                      <p:cBhvr>
                                        <p:cTn id="181" dur="1" fill="hold">
                                          <p:stCondLst>
                                            <p:cond delay="999"/>
                                          </p:stCondLst>
                                        </p:cTn>
                                        <p:tgtEl>
                                          <p:spTgt spid="119"/>
                                        </p:tgtEl>
                                        <p:attrNameLst>
                                          <p:attrName>style.visibility</p:attrName>
                                        </p:attrNameLst>
                                      </p:cBhvr>
                                      <p:to>
                                        <p:strVal val="hidden"/>
                                      </p:to>
                                    </p:set>
                                  </p:childTnLst>
                                </p:cTn>
                              </p:par>
                            </p:childTnLst>
                          </p:cTn>
                        </p:par>
                        <p:par>
                          <p:cTn id="182" fill="hold">
                            <p:stCondLst>
                              <p:cond delay="1000"/>
                            </p:stCondLst>
                            <p:childTnLst>
                              <p:par>
                                <p:cTn id="183" presetID="22" presetClass="entr" presetSubtype="8" fill="hold" grpId="0" nodeType="afterEffect">
                                  <p:stCondLst>
                                    <p:cond delay="0"/>
                                  </p:stCondLst>
                                  <p:childTnLst>
                                    <p:set>
                                      <p:cBhvr>
                                        <p:cTn id="184" dur="1" fill="hold">
                                          <p:stCondLst>
                                            <p:cond delay="0"/>
                                          </p:stCondLst>
                                        </p:cTn>
                                        <p:tgtEl>
                                          <p:spTgt spid="105"/>
                                        </p:tgtEl>
                                        <p:attrNameLst>
                                          <p:attrName>style.visibility</p:attrName>
                                        </p:attrNameLst>
                                      </p:cBhvr>
                                      <p:to>
                                        <p:strVal val="visible"/>
                                      </p:to>
                                    </p:set>
                                    <p:animEffect transition="in" filter="wipe(left)">
                                      <p:cBhvr>
                                        <p:cTn id="185" dur="1000"/>
                                        <p:tgtEl>
                                          <p:spTgt spid="105"/>
                                        </p:tgtEl>
                                      </p:cBhvr>
                                    </p:animEffect>
                                  </p:childTnLst>
                                </p:cTn>
                              </p:par>
                            </p:childTnLst>
                          </p:cTn>
                        </p:par>
                        <p:par>
                          <p:cTn id="186" fill="hold">
                            <p:stCondLst>
                              <p:cond delay="2000"/>
                            </p:stCondLst>
                            <p:childTnLst>
                              <p:par>
                                <p:cTn id="187" presetID="10" presetClass="entr" presetSubtype="0" fill="hold" grpId="0" nodeType="afterEffect">
                                  <p:stCondLst>
                                    <p:cond delay="0"/>
                                  </p:stCondLst>
                                  <p:childTnLst>
                                    <p:set>
                                      <p:cBhvr>
                                        <p:cTn id="188" dur="1" fill="hold">
                                          <p:stCondLst>
                                            <p:cond delay="0"/>
                                          </p:stCondLst>
                                        </p:cTn>
                                        <p:tgtEl>
                                          <p:spTgt spid="106"/>
                                        </p:tgtEl>
                                        <p:attrNameLst>
                                          <p:attrName>style.visibility</p:attrName>
                                        </p:attrNameLst>
                                      </p:cBhvr>
                                      <p:to>
                                        <p:strVal val="visible"/>
                                      </p:to>
                                    </p:set>
                                    <p:animEffect transition="in" filter="fade">
                                      <p:cBhvr>
                                        <p:cTn id="189" dur="1000"/>
                                        <p:tgtEl>
                                          <p:spTgt spid="106"/>
                                        </p:tgtEl>
                                      </p:cBhvr>
                                    </p:animEffect>
                                  </p:childTnLst>
                                </p:cTn>
                              </p:par>
                            </p:childTnLst>
                          </p:cTn>
                        </p:par>
                      </p:childTnLst>
                    </p:cTn>
                  </p:par>
                  <p:par>
                    <p:cTn id="190" fill="hold">
                      <p:stCondLst>
                        <p:cond delay="indefinite"/>
                      </p:stCondLst>
                      <p:childTnLst>
                        <p:par>
                          <p:cTn id="191" fill="hold">
                            <p:stCondLst>
                              <p:cond delay="0"/>
                            </p:stCondLst>
                            <p:childTnLst>
                              <p:par>
                                <p:cTn id="192" presetID="10" presetClass="exit" presetSubtype="0" fill="hold" grpId="1" nodeType="clickEffect">
                                  <p:stCondLst>
                                    <p:cond delay="0"/>
                                  </p:stCondLst>
                                  <p:childTnLst>
                                    <p:animEffect transition="out" filter="fade">
                                      <p:cBhvr>
                                        <p:cTn id="193" dur="1000"/>
                                        <p:tgtEl>
                                          <p:spTgt spid="88"/>
                                        </p:tgtEl>
                                      </p:cBhvr>
                                    </p:animEffect>
                                    <p:set>
                                      <p:cBhvr>
                                        <p:cTn id="194" dur="1" fill="hold">
                                          <p:stCondLst>
                                            <p:cond delay="999"/>
                                          </p:stCondLst>
                                        </p:cTn>
                                        <p:tgtEl>
                                          <p:spTgt spid="88"/>
                                        </p:tgtEl>
                                        <p:attrNameLst>
                                          <p:attrName>style.visibility</p:attrName>
                                        </p:attrNameLst>
                                      </p:cBhvr>
                                      <p:to>
                                        <p:strVal val="hidden"/>
                                      </p:to>
                                    </p:set>
                                  </p:childTnLst>
                                </p:cTn>
                              </p:par>
                              <p:par>
                                <p:cTn id="195" presetID="10" presetClass="exit" presetSubtype="0" fill="hold" grpId="1" nodeType="withEffect">
                                  <p:stCondLst>
                                    <p:cond delay="0"/>
                                  </p:stCondLst>
                                  <p:childTnLst>
                                    <p:animEffect transition="out" filter="fade">
                                      <p:cBhvr>
                                        <p:cTn id="196" dur="1000"/>
                                        <p:tgtEl>
                                          <p:spTgt spid="87"/>
                                        </p:tgtEl>
                                      </p:cBhvr>
                                    </p:animEffect>
                                    <p:set>
                                      <p:cBhvr>
                                        <p:cTn id="197" dur="1" fill="hold">
                                          <p:stCondLst>
                                            <p:cond delay="999"/>
                                          </p:stCondLst>
                                        </p:cTn>
                                        <p:tgtEl>
                                          <p:spTgt spid="87"/>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1000"/>
                                        <p:tgtEl>
                                          <p:spTgt spid="96"/>
                                        </p:tgtEl>
                                      </p:cBhvr>
                                    </p:animEffect>
                                    <p:set>
                                      <p:cBhvr>
                                        <p:cTn id="200" dur="1" fill="hold">
                                          <p:stCondLst>
                                            <p:cond delay="999"/>
                                          </p:stCondLst>
                                        </p:cTn>
                                        <p:tgtEl>
                                          <p:spTgt spid="96"/>
                                        </p:tgtEl>
                                        <p:attrNameLst>
                                          <p:attrName>style.visibility</p:attrName>
                                        </p:attrNameLst>
                                      </p:cBhvr>
                                      <p:to>
                                        <p:strVal val="hidden"/>
                                      </p:to>
                                    </p:set>
                                  </p:childTnLst>
                                </p:cTn>
                              </p:par>
                              <p:par>
                                <p:cTn id="201" presetID="10" presetClass="exit" presetSubtype="0" fill="hold" grpId="1" nodeType="withEffect">
                                  <p:stCondLst>
                                    <p:cond delay="0"/>
                                  </p:stCondLst>
                                  <p:childTnLst>
                                    <p:animEffect transition="out" filter="fade">
                                      <p:cBhvr>
                                        <p:cTn id="202" dur="1000"/>
                                        <p:tgtEl>
                                          <p:spTgt spid="55"/>
                                        </p:tgtEl>
                                      </p:cBhvr>
                                    </p:animEffect>
                                    <p:set>
                                      <p:cBhvr>
                                        <p:cTn id="203" dur="1" fill="hold">
                                          <p:stCondLst>
                                            <p:cond delay="999"/>
                                          </p:stCondLst>
                                        </p:cTn>
                                        <p:tgtEl>
                                          <p:spTgt spid="55"/>
                                        </p:tgtEl>
                                        <p:attrNameLst>
                                          <p:attrName>style.visibility</p:attrName>
                                        </p:attrNameLst>
                                      </p:cBhvr>
                                      <p:to>
                                        <p:strVal val="hidden"/>
                                      </p:to>
                                    </p:set>
                                  </p:childTnLst>
                                </p:cTn>
                              </p:par>
                              <p:par>
                                <p:cTn id="204" presetID="10" presetClass="exit" presetSubtype="0" fill="hold" grpId="2" nodeType="withEffect">
                                  <p:stCondLst>
                                    <p:cond delay="0"/>
                                  </p:stCondLst>
                                  <p:childTnLst>
                                    <p:animEffect transition="out" filter="fade">
                                      <p:cBhvr>
                                        <p:cTn id="205" dur="1000"/>
                                        <p:tgtEl>
                                          <p:spTgt spid="86"/>
                                        </p:tgtEl>
                                      </p:cBhvr>
                                    </p:animEffect>
                                    <p:set>
                                      <p:cBhvr>
                                        <p:cTn id="206" dur="1" fill="hold">
                                          <p:stCondLst>
                                            <p:cond delay="999"/>
                                          </p:stCondLst>
                                        </p:cTn>
                                        <p:tgtEl>
                                          <p:spTgt spid="86"/>
                                        </p:tgtEl>
                                        <p:attrNameLst>
                                          <p:attrName>style.visibility</p:attrName>
                                        </p:attrNameLst>
                                      </p:cBhvr>
                                      <p:to>
                                        <p:strVal val="hidden"/>
                                      </p:to>
                                    </p:set>
                                  </p:childTnLst>
                                </p:cTn>
                              </p:par>
                              <p:par>
                                <p:cTn id="207" presetID="10" presetClass="exit" presetSubtype="0" fill="hold" grpId="3" nodeType="withEffect">
                                  <p:stCondLst>
                                    <p:cond delay="0"/>
                                  </p:stCondLst>
                                  <p:childTnLst>
                                    <p:animEffect transition="out" filter="fade">
                                      <p:cBhvr>
                                        <p:cTn id="208" dur="1000"/>
                                        <p:tgtEl>
                                          <p:spTgt spid="95"/>
                                        </p:tgtEl>
                                      </p:cBhvr>
                                    </p:animEffect>
                                    <p:set>
                                      <p:cBhvr>
                                        <p:cTn id="209" dur="1" fill="hold">
                                          <p:stCondLst>
                                            <p:cond delay="999"/>
                                          </p:stCondLst>
                                        </p:cTn>
                                        <p:tgtEl>
                                          <p:spTgt spid="95"/>
                                        </p:tgtEl>
                                        <p:attrNameLst>
                                          <p:attrName>style.visibility</p:attrName>
                                        </p:attrNameLst>
                                      </p:cBhvr>
                                      <p:to>
                                        <p:strVal val="hidden"/>
                                      </p:to>
                                    </p:set>
                                  </p:childTnLst>
                                </p:cTn>
                              </p:par>
                              <p:par>
                                <p:cTn id="210" presetID="10" presetClass="exit" presetSubtype="0" fill="hold" grpId="2" nodeType="withEffect">
                                  <p:stCondLst>
                                    <p:cond delay="0"/>
                                  </p:stCondLst>
                                  <p:childTnLst>
                                    <p:animEffect transition="out" filter="fade">
                                      <p:cBhvr>
                                        <p:cTn id="211" dur="1000"/>
                                        <p:tgtEl>
                                          <p:spTgt spid="128"/>
                                        </p:tgtEl>
                                      </p:cBhvr>
                                    </p:animEffect>
                                    <p:set>
                                      <p:cBhvr>
                                        <p:cTn id="212" dur="1" fill="hold">
                                          <p:stCondLst>
                                            <p:cond delay="999"/>
                                          </p:stCondLst>
                                        </p:cTn>
                                        <p:tgtEl>
                                          <p:spTgt spid="128"/>
                                        </p:tgtEl>
                                        <p:attrNameLst>
                                          <p:attrName>style.visibility</p:attrName>
                                        </p:attrNameLst>
                                      </p:cBhvr>
                                      <p:to>
                                        <p:strVal val="hidden"/>
                                      </p:to>
                                    </p:set>
                                  </p:childTnLst>
                                </p:cTn>
                              </p:par>
                              <p:par>
                                <p:cTn id="213" presetID="10" presetClass="exit" presetSubtype="0" fill="hold" grpId="1" nodeType="withEffect">
                                  <p:stCondLst>
                                    <p:cond delay="0"/>
                                  </p:stCondLst>
                                  <p:childTnLst>
                                    <p:animEffect transition="out" filter="fade">
                                      <p:cBhvr>
                                        <p:cTn id="214" dur="1000"/>
                                        <p:tgtEl>
                                          <p:spTgt spid="106"/>
                                        </p:tgtEl>
                                      </p:cBhvr>
                                    </p:animEffect>
                                    <p:set>
                                      <p:cBhvr>
                                        <p:cTn id="215" dur="1" fill="hold">
                                          <p:stCondLst>
                                            <p:cond delay="999"/>
                                          </p:stCondLst>
                                        </p:cTn>
                                        <p:tgtEl>
                                          <p:spTgt spid="106"/>
                                        </p:tgtEl>
                                        <p:attrNameLst>
                                          <p:attrName>style.visibility</p:attrName>
                                        </p:attrNameLst>
                                      </p:cBhvr>
                                      <p:to>
                                        <p:strVal val="hidden"/>
                                      </p:to>
                                    </p:set>
                                  </p:childTnLst>
                                </p:cTn>
                              </p:par>
                              <p:par>
                                <p:cTn id="216" presetID="10" presetClass="exit" presetSubtype="0" fill="hold" grpId="1" nodeType="withEffect">
                                  <p:stCondLst>
                                    <p:cond delay="0"/>
                                  </p:stCondLst>
                                  <p:childTnLst>
                                    <p:animEffect transition="out" filter="fade">
                                      <p:cBhvr>
                                        <p:cTn id="217" dur="1000"/>
                                        <p:tgtEl>
                                          <p:spTgt spid="119"/>
                                        </p:tgtEl>
                                      </p:cBhvr>
                                    </p:animEffect>
                                    <p:set>
                                      <p:cBhvr>
                                        <p:cTn id="218" dur="1" fill="hold">
                                          <p:stCondLst>
                                            <p:cond delay="999"/>
                                          </p:stCondLst>
                                        </p:cTn>
                                        <p:tgtEl>
                                          <p:spTgt spid="119"/>
                                        </p:tgtEl>
                                        <p:attrNameLst>
                                          <p:attrName>style.visibility</p:attrName>
                                        </p:attrNameLst>
                                      </p:cBhvr>
                                      <p:to>
                                        <p:strVal val="hidden"/>
                                      </p:to>
                                    </p:set>
                                  </p:childTnLst>
                                </p:cTn>
                              </p:par>
                              <p:par>
                                <p:cTn id="219" presetID="10" presetClass="exit" presetSubtype="0" fill="hold" nodeType="withEffect">
                                  <p:stCondLst>
                                    <p:cond delay="0"/>
                                  </p:stCondLst>
                                  <p:childTnLst>
                                    <p:animEffect transition="out" filter="fade">
                                      <p:cBhvr>
                                        <p:cTn id="220" dur="1000"/>
                                        <p:tgtEl>
                                          <p:spTgt spid="3"/>
                                        </p:tgtEl>
                                      </p:cBhvr>
                                    </p:animEffect>
                                    <p:set>
                                      <p:cBhvr>
                                        <p:cTn id="221" dur="1" fill="hold">
                                          <p:stCondLst>
                                            <p:cond delay="999"/>
                                          </p:stCondLst>
                                        </p:cTn>
                                        <p:tgtEl>
                                          <p:spTgt spid="3"/>
                                        </p:tgtEl>
                                        <p:attrNameLst>
                                          <p:attrName>style.visibility</p:attrName>
                                        </p:attrNameLst>
                                      </p:cBhvr>
                                      <p:to>
                                        <p:strVal val="hidden"/>
                                      </p:to>
                                    </p:set>
                                  </p:childTnLst>
                                </p:cTn>
                              </p:par>
                              <p:par>
                                <p:cTn id="222" presetID="10" presetClass="exit" presetSubtype="0" fill="hold" nodeType="withEffect">
                                  <p:stCondLst>
                                    <p:cond delay="0"/>
                                  </p:stCondLst>
                                  <p:childTnLst>
                                    <p:animEffect transition="out" filter="fade">
                                      <p:cBhvr>
                                        <p:cTn id="223" dur="1000"/>
                                        <p:tgtEl>
                                          <p:spTgt spid="11"/>
                                        </p:tgtEl>
                                      </p:cBhvr>
                                    </p:animEffect>
                                    <p:set>
                                      <p:cBhvr>
                                        <p:cTn id="224" dur="1" fill="hold">
                                          <p:stCondLst>
                                            <p:cond delay="999"/>
                                          </p:stCondLst>
                                        </p:cTn>
                                        <p:tgtEl>
                                          <p:spTgt spid="11"/>
                                        </p:tgtEl>
                                        <p:attrNameLst>
                                          <p:attrName>style.visibility</p:attrName>
                                        </p:attrNameLst>
                                      </p:cBhvr>
                                      <p:to>
                                        <p:strVal val="hidden"/>
                                      </p:to>
                                    </p:set>
                                  </p:childTnLst>
                                </p:cTn>
                              </p:par>
                              <p:par>
                                <p:cTn id="225" presetID="10" presetClass="exit" presetSubtype="0" fill="hold" grpId="2" nodeType="withEffect">
                                  <p:stCondLst>
                                    <p:cond delay="0"/>
                                  </p:stCondLst>
                                  <p:childTnLst>
                                    <p:animEffect transition="out" filter="fade">
                                      <p:cBhvr>
                                        <p:cTn id="226" dur="1000"/>
                                        <p:tgtEl>
                                          <p:spTgt spid="67"/>
                                        </p:tgtEl>
                                      </p:cBhvr>
                                    </p:animEffect>
                                    <p:set>
                                      <p:cBhvr>
                                        <p:cTn id="227" dur="1" fill="hold">
                                          <p:stCondLst>
                                            <p:cond delay="999"/>
                                          </p:stCondLst>
                                        </p:cTn>
                                        <p:tgtEl>
                                          <p:spTgt spid="67"/>
                                        </p:tgtEl>
                                        <p:attrNameLst>
                                          <p:attrName>style.visibility</p:attrName>
                                        </p:attrNameLst>
                                      </p:cBhvr>
                                      <p:to>
                                        <p:strVal val="hidden"/>
                                      </p:to>
                                    </p:set>
                                  </p:childTnLst>
                                </p:cTn>
                              </p:par>
                              <p:par>
                                <p:cTn id="228" presetID="10" presetClass="exit" presetSubtype="0" fill="hold" grpId="1" nodeType="withEffect">
                                  <p:stCondLst>
                                    <p:cond delay="0"/>
                                  </p:stCondLst>
                                  <p:childTnLst>
                                    <p:animEffect transition="out" filter="fade">
                                      <p:cBhvr>
                                        <p:cTn id="229" dur="1000"/>
                                        <p:tgtEl>
                                          <p:spTgt spid="71"/>
                                        </p:tgtEl>
                                      </p:cBhvr>
                                    </p:animEffect>
                                    <p:set>
                                      <p:cBhvr>
                                        <p:cTn id="230" dur="1" fill="hold">
                                          <p:stCondLst>
                                            <p:cond delay="999"/>
                                          </p:stCondLst>
                                        </p:cTn>
                                        <p:tgtEl>
                                          <p:spTgt spid="71"/>
                                        </p:tgtEl>
                                        <p:attrNameLst>
                                          <p:attrName>style.visibility</p:attrName>
                                        </p:attrNameLst>
                                      </p:cBhvr>
                                      <p:to>
                                        <p:strVal val="hidden"/>
                                      </p:to>
                                    </p:set>
                                  </p:childTnLst>
                                </p:cTn>
                              </p:par>
                              <p:par>
                                <p:cTn id="231" presetID="10" presetClass="exit" presetSubtype="0" fill="hold" grpId="3" nodeType="withEffect">
                                  <p:stCondLst>
                                    <p:cond delay="0"/>
                                  </p:stCondLst>
                                  <p:childTnLst>
                                    <p:animEffect transition="out" filter="fade">
                                      <p:cBhvr>
                                        <p:cTn id="232" dur="1000"/>
                                        <p:tgtEl>
                                          <p:spTgt spid="79"/>
                                        </p:tgtEl>
                                      </p:cBhvr>
                                    </p:animEffect>
                                    <p:set>
                                      <p:cBhvr>
                                        <p:cTn id="233" dur="1" fill="hold">
                                          <p:stCondLst>
                                            <p:cond delay="999"/>
                                          </p:stCondLst>
                                        </p:cTn>
                                        <p:tgtEl>
                                          <p:spTgt spid="79"/>
                                        </p:tgtEl>
                                        <p:attrNameLst>
                                          <p:attrName>style.visibility</p:attrName>
                                        </p:attrNameLst>
                                      </p:cBhvr>
                                      <p:to>
                                        <p:strVal val="hidden"/>
                                      </p:to>
                                    </p:set>
                                  </p:childTnLst>
                                </p:cTn>
                              </p:par>
                              <p:par>
                                <p:cTn id="234" presetID="10" presetClass="exit" presetSubtype="0" fill="hold" grpId="1" nodeType="withEffect">
                                  <p:stCondLst>
                                    <p:cond delay="0"/>
                                  </p:stCondLst>
                                  <p:childTnLst>
                                    <p:animEffect transition="out" filter="fade">
                                      <p:cBhvr>
                                        <p:cTn id="235" dur="1000"/>
                                        <p:tgtEl>
                                          <p:spTgt spid="84"/>
                                        </p:tgtEl>
                                      </p:cBhvr>
                                    </p:animEffect>
                                    <p:set>
                                      <p:cBhvr>
                                        <p:cTn id="236" dur="1" fill="hold">
                                          <p:stCondLst>
                                            <p:cond delay="999"/>
                                          </p:stCondLst>
                                        </p:cTn>
                                        <p:tgtEl>
                                          <p:spTgt spid="84"/>
                                        </p:tgtEl>
                                        <p:attrNameLst>
                                          <p:attrName>style.visibility</p:attrName>
                                        </p:attrNameLst>
                                      </p:cBhvr>
                                      <p:to>
                                        <p:strVal val="hidden"/>
                                      </p:to>
                                    </p:set>
                                  </p:childTnLst>
                                </p:cTn>
                              </p:par>
                              <p:par>
                                <p:cTn id="237" presetID="10" presetClass="exit" presetSubtype="0" fill="hold" grpId="1" nodeType="withEffect">
                                  <p:stCondLst>
                                    <p:cond delay="0"/>
                                  </p:stCondLst>
                                  <p:childTnLst>
                                    <p:animEffect transition="out" filter="fade">
                                      <p:cBhvr>
                                        <p:cTn id="238" dur="1000"/>
                                        <p:tgtEl>
                                          <p:spTgt spid="89"/>
                                        </p:tgtEl>
                                      </p:cBhvr>
                                    </p:animEffect>
                                    <p:set>
                                      <p:cBhvr>
                                        <p:cTn id="239" dur="1" fill="hold">
                                          <p:stCondLst>
                                            <p:cond delay="999"/>
                                          </p:stCondLst>
                                        </p:cTn>
                                        <p:tgtEl>
                                          <p:spTgt spid="89"/>
                                        </p:tgtEl>
                                        <p:attrNameLst>
                                          <p:attrName>style.visibility</p:attrName>
                                        </p:attrNameLst>
                                      </p:cBhvr>
                                      <p:to>
                                        <p:strVal val="hidden"/>
                                      </p:to>
                                    </p:set>
                                  </p:childTnLst>
                                </p:cTn>
                              </p:par>
                              <p:par>
                                <p:cTn id="240" presetID="10" presetClass="exit" presetSubtype="0" fill="hold" grpId="1" nodeType="withEffect">
                                  <p:stCondLst>
                                    <p:cond delay="0"/>
                                  </p:stCondLst>
                                  <p:childTnLst>
                                    <p:animEffect transition="out" filter="fade">
                                      <p:cBhvr>
                                        <p:cTn id="241" dur="1000"/>
                                        <p:tgtEl>
                                          <p:spTgt spid="97"/>
                                        </p:tgtEl>
                                      </p:cBhvr>
                                    </p:animEffect>
                                    <p:set>
                                      <p:cBhvr>
                                        <p:cTn id="242" dur="1" fill="hold">
                                          <p:stCondLst>
                                            <p:cond delay="999"/>
                                          </p:stCondLst>
                                        </p:cTn>
                                        <p:tgtEl>
                                          <p:spTgt spid="97"/>
                                        </p:tgtEl>
                                        <p:attrNameLst>
                                          <p:attrName>style.visibility</p:attrName>
                                        </p:attrNameLst>
                                      </p:cBhvr>
                                      <p:to>
                                        <p:strVal val="hidden"/>
                                      </p:to>
                                    </p:set>
                                  </p:childTnLst>
                                </p:cTn>
                              </p:par>
                              <p:par>
                                <p:cTn id="243" presetID="10" presetClass="exit" presetSubtype="0" fill="hold" grpId="2" nodeType="withEffect">
                                  <p:stCondLst>
                                    <p:cond delay="0"/>
                                  </p:stCondLst>
                                  <p:childTnLst>
                                    <p:animEffect transition="out" filter="fade">
                                      <p:cBhvr>
                                        <p:cTn id="244" dur="1000"/>
                                        <p:tgtEl>
                                          <p:spTgt spid="116"/>
                                        </p:tgtEl>
                                      </p:cBhvr>
                                    </p:animEffect>
                                    <p:set>
                                      <p:cBhvr>
                                        <p:cTn id="245" dur="1" fill="hold">
                                          <p:stCondLst>
                                            <p:cond delay="999"/>
                                          </p:stCondLst>
                                        </p:cTn>
                                        <p:tgtEl>
                                          <p:spTgt spid="116"/>
                                        </p:tgtEl>
                                        <p:attrNameLst>
                                          <p:attrName>style.visibility</p:attrName>
                                        </p:attrNameLst>
                                      </p:cBhvr>
                                      <p:to>
                                        <p:strVal val="hidden"/>
                                      </p:to>
                                    </p:set>
                                  </p:childTnLst>
                                </p:cTn>
                              </p:par>
                              <p:par>
                                <p:cTn id="246" presetID="10" presetClass="exit" presetSubtype="0" fill="hold" grpId="1" nodeType="withEffect">
                                  <p:stCondLst>
                                    <p:cond delay="0"/>
                                  </p:stCondLst>
                                  <p:childTnLst>
                                    <p:animEffect transition="out" filter="fade">
                                      <p:cBhvr>
                                        <p:cTn id="247" dur="1000"/>
                                        <p:tgtEl>
                                          <p:spTgt spid="127"/>
                                        </p:tgtEl>
                                      </p:cBhvr>
                                    </p:animEffect>
                                    <p:set>
                                      <p:cBhvr>
                                        <p:cTn id="248" dur="1" fill="hold">
                                          <p:stCondLst>
                                            <p:cond delay="999"/>
                                          </p:stCondLst>
                                        </p:cTn>
                                        <p:tgtEl>
                                          <p:spTgt spid="127"/>
                                        </p:tgtEl>
                                        <p:attrNameLst>
                                          <p:attrName>style.visibility</p:attrName>
                                        </p:attrNameLst>
                                      </p:cBhvr>
                                      <p:to>
                                        <p:strVal val="hidden"/>
                                      </p:to>
                                    </p:set>
                                  </p:childTnLst>
                                </p:cTn>
                              </p:par>
                              <p:par>
                                <p:cTn id="249" presetID="10" presetClass="exit" presetSubtype="0" fill="hold" grpId="1" nodeType="withEffect">
                                  <p:stCondLst>
                                    <p:cond delay="0"/>
                                  </p:stCondLst>
                                  <p:childTnLst>
                                    <p:animEffect transition="out" filter="fade">
                                      <p:cBhvr>
                                        <p:cTn id="250" dur="1000"/>
                                        <p:tgtEl>
                                          <p:spTgt spid="129"/>
                                        </p:tgtEl>
                                      </p:cBhvr>
                                    </p:animEffect>
                                    <p:set>
                                      <p:cBhvr>
                                        <p:cTn id="251" dur="1" fill="hold">
                                          <p:stCondLst>
                                            <p:cond delay="999"/>
                                          </p:stCondLst>
                                        </p:cTn>
                                        <p:tgtEl>
                                          <p:spTgt spid="129"/>
                                        </p:tgtEl>
                                        <p:attrNameLst>
                                          <p:attrName>style.visibility</p:attrName>
                                        </p:attrNameLst>
                                      </p:cBhvr>
                                      <p:to>
                                        <p:strVal val="hidden"/>
                                      </p:to>
                                    </p:set>
                                  </p:childTnLst>
                                </p:cTn>
                              </p:par>
                              <p:par>
                                <p:cTn id="252" presetID="10" presetClass="exit" presetSubtype="0" fill="hold" grpId="4" nodeType="withEffect">
                                  <p:stCondLst>
                                    <p:cond delay="0"/>
                                  </p:stCondLst>
                                  <p:childTnLst>
                                    <p:animEffect transition="out" filter="fade">
                                      <p:cBhvr>
                                        <p:cTn id="253" dur="1000"/>
                                        <p:tgtEl>
                                          <p:spTgt spid="108"/>
                                        </p:tgtEl>
                                      </p:cBhvr>
                                    </p:animEffect>
                                    <p:set>
                                      <p:cBhvr>
                                        <p:cTn id="254" dur="1" fill="hold">
                                          <p:stCondLst>
                                            <p:cond delay="999"/>
                                          </p:stCondLst>
                                        </p:cTn>
                                        <p:tgtEl>
                                          <p:spTgt spid="108"/>
                                        </p:tgtEl>
                                        <p:attrNameLst>
                                          <p:attrName>style.visibility</p:attrName>
                                        </p:attrNameLst>
                                      </p:cBhvr>
                                      <p:to>
                                        <p:strVal val="hidden"/>
                                      </p:to>
                                    </p:set>
                                  </p:childTnLst>
                                </p:cTn>
                              </p:par>
                              <p:par>
                                <p:cTn id="255" presetID="10" presetClass="exit" presetSubtype="0" fill="hold" grpId="2" nodeType="withEffect">
                                  <p:stCondLst>
                                    <p:cond delay="0"/>
                                  </p:stCondLst>
                                  <p:childTnLst>
                                    <p:animEffect transition="out" filter="fade">
                                      <p:cBhvr>
                                        <p:cTn id="256" dur="1000"/>
                                        <p:tgtEl>
                                          <p:spTgt spid="110"/>
                                        </p:tgtEl>
                                      </p:cBhvr>
                                    </p:animEffect>
                                    <p:set>
                                      <p:cBhvr>
                                        <p:cTn id="257" dur="1" fill="hold">
                                          <p:stCondLst>
                                            <p:cond delay="999"/>
                                          </p:stCondLst>
                                        </p:cTn>
                                        <p:tgtEl>
                                          <p:spTgt spid="110"/>
                                        </p:tgtEl>
                                        <p:attrNameLst>
                                          <p:attrName>style.visibility</p:attrName>
                                        </p:attrNameLst>
                                      </p:cBhvr>
                                      <p:to>
                                        <p:strVal val="hidden"/>
                                      </p:to>
                                    </p:set>
                                  </p:childTnLst>
                                </p:cTn>
                              </p:par>
                              <p:par>
                                <p:cTn id="258" presetID="10" presetClass="exit" presetSubtype="0" fill="hold" grpId="1" nodeType="withEffect">
                                  <p:stCondLst>
                                    <p:cond delay="0"/>
                                  </p:stCondLst>
                                  <p:childTnLst>
                                    <p:animEffect transition="out" filter="fade">
                                      <p:cBhvr>
                                        <p:cTn id="259" dur="1000"/>
                                        <p:tgtEl>
                                          <p:spTgt spid="111"/>
                                        </p:tgtEl>
                                      </p:cBhvr>
                                    </p:animEffect>
                                    <p:set>
                                      <p:cBhvr>
                                        <p:cTn id="260" dur="1" fill="hold">
                                          <p:stCondLst>
                                            <p:cond delay="999"/>
                                          </p:stCondLst>
                                        </p:cTn>
                                        <p:tgtEl>
                                          <p:spTgt spid="111"/>
                                        </p:tgtEl>
                                        <p:attrNameLst>
                                          <p:attrName>style.visibility</p:attrName>
                                        </p:attrNameLst>
                                      </p:cBhvr>
                                      <p:to>
                                        <p:strVal val="hidden"/>
                                      </p:to>
                                    </p:set>
                                  </p:childTnLst>
                                </p:cTn>
                              </p:par>
                              <p:par>
                                <p:cTn id="261" presetID="10" presetClass="exit" presetSubtype="0" fill="hold" grpId="1" nodeType="withEffect">
                                  <p:stCondLst>
                                    <p:cond delay="0"/>
                                  </p:stCondLst>
                                  <p:childTnLst>
                                    <p:animEffect transition="out" filter="fade">
                                      <p:cBhvr>
                                        <p:cTn id="262" dur="1000"/>
                                        <p:tgtEl>
                                          <p:spTgt spid="112"/>
                                        </p:tgtEl>
                                      </p:cBhvr>
                                    </p:animEffect>
                                    <p:set>
                                      <p:cBhvr>
                                        <p:cTn id="263" dur="1" fill="hold">
                                          <p:stCondLst>
                                            <p:cond delay="999"/>
                                          </p:stCondLst>
                                        </p:cTn>
                                        <p:tgtEl>
                                          <p:spTgt spid="112"/>
                                        </p:tgtEl>
                                        <p:attrNameLst>
                                          <p:attrName>style.visibility</p:attrName>
                                        </p:attrNameLst>
                                      </p:cBhvr>
                                      <p:to>
                                        <p:strVal val="hidden"/>
                                      </p:to>
                                    </p:set>
                                  </p:childTnLst>
                                </p:cTn>
                              </p:par>
                              <p:par>
                                <p:cTn id="264" presetID="10" presetClass="exit" presetSubtype="0" fill="hold" grpId="1" nodeType="withEffect">
                                  <p:stCondLst>
                                    <p:cond delay="500"/>
                                  </p:stCondLst>
                                  <p:childTnLst>
                                    <p:animEffect transition="out" filter="fade">
                                      <p:cBhvr>
                                        <p:cTn id="265" dur="1000"/>
                                        <p:tgtEl>
                                          <p:spTgt spid="105"/>
                                        </p:tgtEl>
                                      </p:cBhvr>
                                    </p:animEffect>
                                    <p:set>
                                      <p:cBhvr>
                                        <p:cTn id="266" dur="1" fill="hold">
                                          <p:stCondLst>
                                            <p:cond delay="999"/>
                                          </p:stCondLst>
                                        </p:cTn>
                                        <p:tgtEl>
                                          <p:spTgt spid="105"/>
                                        </p:tgtEl>
                                        <p:attrNameLst>
                                          <p:attrName>style.visibility</p:attrName>
                                        </p:attrNameLst>
                                      </p:cBhvr>
                                      <p:to>
                                        <p:strVal val="hidden"/>
                                      </p:to>
                                    </p:set>
                                  </p:childTnLst>
                                </p:cTn>
                              </p:par>
                              <p:par>
                                <p:cTn id="267" presetID="22" presetClass="entr" presetSubtype="8" fill="hold" grpId="0" nodeType="withEffect">
                                  <p:stCondLst>
                                    <p:cond delay="500"/>
                                  </p:stCondLst>
                                  <p:childTnLst>
                                    <p:set>
                                      <p:cBhvr>
                                        <p:cTn id="268" dur="1" fill="hold">
                                          <p:stCondLst>
                                            <p:cond delay="0"/>
                                          </p:stCondLst>
                                        </p:cTn>
                                        <p:tgtEl>
                                          <p:spTgt spid="109"/>
                                        </p:tgtEl>
                                        <p:attrNameLst>
                                          <p:attrName>style.visibility</p:attrName>
                                        </p:attrNameLst>
                                      </p:cBhvr>
                                      <p:to>
                                        <p:strVal val="visible"/>
                                      </p:to>
                                    </p:set>
                                    <p:animEffect transition="in" filter="wipe(left)">
                                      <p:cBhvr>
                                        <p:cTn id="269" dur="1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5" grpId="1" animBg="1"/>
      <p:bldP spid="119" grpId="0"/>
      <p:bldP spid="119" grpId="1"/>
      <p:bldP spid="67" grpId="1"/>
      <p:bldP spid="67" grpId="2"/>
      <p:bldP spid="71" grpId="0"/>
      <p:bldP spid="71" grpId="1"/>
      <p:bldP spid="80" grpId="0"/>
      <p:bldP spid="55" grpId="0" animBg="1"/>
      <p:bldP spid="55" grpId="1" animBg="1"/>
      <p:bldP spid="79" grpId="0" animBg="1"/>
      <p:bldP spid="79" grpId="1" animBg="1"/>
      <p:bldP spid="79" grpId="2" animBg="1"/>
      <p:bldP spid="79" grpId="3" animBg="1"/>
      <p:bldP spid="83" grpId="0" animBg="1"/>
      <p:bldP spid="83" grpId="1" animBg="1"/>
      <p:bldP spid="84" grpId="0" animBg="1"/>
      <p:bldP spid="84" grpId="1" animBg="1"/>
      <p:bldP spid="85" grpId="0"/>
      <p:bldP spid="85" grpId="1"/>
      <p:bldP spid="86" grpId="0" animBg="1"/>
      <p:bldP spid="86" grpId="1" animBg="1"/>
      <p:bldP spid="86" grpId="2" animBg="1"/>
      <p:bldP spid="87" grpId="0" animBg="1"/>
      <p:bldP spid="87" grpId="1" animBg="1"/>
      <p:bldP spid="88" grpId="0" animBg="1"/>
      <p:bldP spid="88" grpId="1" animBg="1"/>
      <p:bldP spid="89" grpId="0" animBg="1"/>
      <p:bldP spid="89" grpId="1" animBg="1"/>
      <p:bldP spid="92" grpId="0"/>
      <p:bldP spid="92" grpId="1"/>
      <p:bldP spid="95" grpId="0" animBg="1"/>
      <p:bldP spid="95" grpId="1" animBg="1"/>
      <p:bldP spid="95" grpId="2" animBg="1"/>
      <p:bldP spid="95" grpId="3" animBg="1"/>
      <p:bldP spid="96" grpId="0" animBg="1"/>
      <p:bldP spid="96" grpId="1" animBg="1"/>
      <p:bldP spid="97" grpId="0" animBg="1"/>
      <p:bldP spid="97" grpId="1" animBg="1"/>
      <p:bldP spid="116" grpId="0" animBg="1"/>
      <p:bldP spid="116" grpId="1" animBg="1"/>
      <p:bldP spid="116" grpId="2" animBg="1"/>
      <p:bldP spid="127" grpId="0" animBg="1"/>
      <p:bldP spid="127" grpId="1" animBg="1"/>
      <p:bldP spid="128" grpId="0" animBg="1"/>
      <p:bldP spid="128" grpId="1" animBg="1"/>
      <p:bldP spid="128" grpId="2" animBg="1"/>
      <p:bldP spid="129" grpId="0"/>
      <p:bldP spid="129" grpId="1"/>
      <p:bldP spid="106" grpId="0"/>
      <p:bldP spid="106" grpId="1"/>
      <p:bldP spid="108" grpId="0" animBg="1"/>
      <p:bldP spid="108" grpId="3" animBg="1"/>
      <p:bldP spid="108" grpId="4" animBg="1"/>
      <p:bldP spid="109" grpId="0" animBg="1"/>
      <p:bldP spid="110" grpId="0" animBg="1"/>
      <p:bldP spid="110" grpId="1" animBg="1"/>
      <p:bldP spid="110" grpId="2" animBg="1"/>
      <p:bldP spid="111" grpId="0"/>
      <p:bldP spid="111" grpId="1"/>
      <p:bldP spid="112" grpId="0"/>
      <p:bldP spid="112" grpId="1"/>
    </p:bld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6"/>
          <p:cNvGrpSpPr/>
          <p:nvPr/>
        </p:nvGrpSpPr>
        <p:grpSpPr>
          <a:xfrm>
            <a:off x="0" y="951667"/>
            <a:ext cx="9144000" cy="5601533"/>
            <a:chOff x="0" y="951667"/>
            <a:chExt cx="9144000" cy="5601533"/>
          </a:xfrm>
        </p:grpSpPr>
        <p:sp useBgFill="1">
          <p:nvSpPr>
            <p:cNvPr id="8" name="TextBox 7"/>
            <p:cNvSpPr txBox="1"/>
            <p:nvPr/>
          </p:nvSpPr>
          <p:spPr>
            <a:xfrm>
              <a:off x="0" y="951667"/>
              <a:ext cx="9144000" cy="5601533"/>
            </a:xfrm>
            <a:prstGeom prst="rect">
              <a:avLst/>
            </a:prstGeom>
          </p:spPr>
          <p:txBody>
            <a:bodyPr wrap="square" rtlCol="0">
              <a:spAutoFit/>
            </a:bodyPr>
            <a:lstStyle/>
            <a:p>
              <a:endParaRPr lang="en-US" sz="1000" b="1" dirty="0" smtClean="0">
                <a:ln>
                  <a:solidFill>
                    <a:schemeClr val="tx1"/>
                  </a:solidFill>
                </a:ln>
                <a:latin typeface="Bradley Hand ITC" pitchFamily="66" charset="0"/>
              </a:endParaRPr>
            </a:p>
            <a:p>
              <a:r>
                <a:rPr lang="en-US" sz="6000" b="1" dirty="0" smtClean="0">
                  <a:ln>
                    <a:solidFill>
                      <a:schemeClr val="tx1"/>
                    </a:solidFill>
                  </a:ln>
                  <a:latin typeface="Bradley Hand ITC" pitchFamily="66" charset="0"/>
                </a:rPr>
                <a:t>  DISPLACED</a:t>
              </a:r>
            </a:p>
            <a:p>
              <a:r>
                <a:rPr lang="en-US" sz="3600" b="1" dirty="0" smtClean="0">
                  <a:ln>
                    <a:solidFill>
                      <a:schemeClr val="tx1"/>
                    </a:solidFill>
                  </a:ln>
                  <a:latin typeface="Bradley Hand ITC" pitchFamily="66" charset="0"/>
                </a:rPr>
                <a:t>		</a:t>
              </a:r>
            </a:p>
            <a:p>
              <a:endParaRPr lang="en-US" sz="3600" b="1" dirty="0" smtClean="0">
                <a:ln>
                  <a:solidFill>
                    <a:schemeClr val="tx1"/>
                  </a:solidFill>
                </a:ln>
                <a:latin typeface="Bradley Hand ITC" pitchFamily="66" charset="0"/>
              </a:endParaRPr>
            </a:p>
            <a:p>
              <a:r>
                <a:rPr lang="en-US" sz="3600" b="1" dirty="0" smtClean="0">
                  <a:ln>
                    <a:solidFill>
                      <a:schemeClr val="tx1"/>
                    </a:solidFill>
                  </a:ln>
                  <a:latin typeface="Bradley Hand ITC" pitchFamily="66" charset="0"/>
                </a:rPr>
                <a:t>    Composer: </a:t>
              </a:r>
            </a:p>
            <a:p>
              <a:r>
                <a:rPr lang="en-US" sz="3600" b="1" dirty="0" smtClean="0">
                  <a:ln>
                    <a:solidFill>
                      <a:schemeClr val="tx1"/>
                    </a:solidFill>
                  </a:ln>
                  <a:latin typeface="Bradley Hand ITC" pitchFamily="66" charset="0"/>
                </a:rPr>
                <a:t>      Ron Baines</a:t>
              </a:r>
            </a:p>
            <a:p>
              <a:endParaRPr lang="en-US" sz="3600" b="1" dirty="0" smtClean="0">
                <a:ln>
                  <a:solidFill>
                    <a:schemeClr val="tx1"/>
                  </a:solidFill>
                </a:ln>
                <a:latin typeface="Bradley Hand ITC" pitchFamily="66" charset="0"/>
              </a:endParaRPr>
            </a:p>
            <a:p>
              <a:r>
                <a:rPr lang="en-US" sz="3600" b="1" dirty="0" smtClean="0">
                  <a:ln>
                    <a:solidFill>
                      <a:schemeClr val="tx1"/>
                    </a:solidFill>
                  </a:ln>
                  <a:latin typeface="Bradley Hand ITC" pitchFamily="66" charset="0"/>
                </a:rPr>
                <a:t> </a:t>
              </a:r>
            </a:p>
            <a:p>
              <a:endParaRPr lang="en-US" sz="3600" b="1" dirty="0" smtClean="0">
                <a:ln>
                  <a:solidFill>
                    <a:schemeClr val="tx1"/>
                  </a:solidFill>
                </a:ln>
                <a:latin typeface="Bradley Hand ITC" pitchFamily="66" charset="0"/>
              </a:endParaRPr>
            </a:p>
            <a:p>
              <a:r>
                <a:rPr lang="en-US" sz="3600" dirty="0" smtClean="0">
                  <a:ln>
                    <a:solidFill>
                      <a:schemeClr val="tx1"/>
                    </a:solidFill>
                  </a:ln>
                  <a:latin typeface="Arial" pitchFamily="34" charset="0"/>
                  <a:cs typeface="Arial" pitchFamily="34" charset="0"/>
                </a:rPr>
                <a:t> ‘Existential Excitement’</a:t>
              </a:r>
            </a:p>
          </p:txBody>
        </p:sp>
        <p:pic>
          <p:nvPicPr>
            <p:cNvPr id="9" name="Picture 15" descr="https://d2zsljmk3mm9kv.cloudfront.net/assets/albumart/1ecba26c92bfb82aaa1f83e1f6aee5c7e95e8fa8/92efbbfe51ac16a2/300/300"/>
            <p:cNvPicPr>
              <a:picLocks noChangeAspect="1" noChangeArrowheads="1"/>
            </p:cNvPicPr>
            <p:nvPr/>
          </p:nvPicPr>
          <p:blipFill>
            <a:blip r:embed="rId3"/>
            <a:srcRect/>
            <a:stretch>
              <a:fillRect/>
            </a:stretch>
          </p:blipFill>
          <p:spPr bwMode="auto">
            <a:xfrm rot="1101891">
              <a:off x="4221162" y="1706562"/>
              <a:ext cx="4267200" cy="4267200"/>
            </a:xfrm>
            <a:prstGeom prst="rect">
              <a:avLst/>
            </a:prstGeom>
            <a:noFill/>
          </p:spPr>
        </p:pic>
      </p:grpSp>
      <p:sp useBgFill="1">
        <p:nvSpPr>
          <p:cNvPr id="2" name="TextBox 1"/>
          <p:cNvSpPr txBox="1"/>
          <p:nvPr/>
        </p:nvSpPr>
        <p:spPr>
          <a:xfrm>
            <a:off x="762000" y="914400"/>
            <a:ext cx="7467600" cy="27422892"/>
          </a:xfrm>
          <a:prstGeom prst="rect">
            <a:avLst/>
          </a:prstGeom>
        </p:spPr>
        <p:txBody>
          <a:bodyPr wrap="square" rtlCol="0">
            <a:spAutoFit/>
          </a:bodyPr>
          <a:lstStyle/>
          <a:p>
            <a:pPr algn="ctr"/>
            <a:r>
              <a:rPr lang="en-US" sz="1600" b="1" dirty="0" smtClean="0"/>
              <a:t>REFERENCES</a:t>
            </a:r>
          </a:p>
          <a:p>
            <a:endParaRPr lang="en-US" sz="1600" u="sng" dirty="0" smtClean="0">
              <a:hlinkClick r:id="rId4"/>
            </a:endParaRPr>
          </a:p>
          <a:p>
            <a:r>
              <a:rPr lang="en-US" sz="1600" b="1" dirty="0" smtClean="0"/>
              <a:t>			BOOKS</a:t>
            </a:r>
          </a:p>
          <a:p>
            <a:r>
              <a:rPr lang="en-US" sz="1600" u="sng" dirty="0" smtClean="0"/>
              <a:t>The Acadian Diaspora  </a:t>
            </a:r>
          </a:p>
          <a:p>
            <a:r>
              <a:rPr lang="en-US" sz="1600" dirty="0" smtClean="0"/>
              <a:t>	Christopher </a:t>
            </a:r>
            <a:r>
              <a:rPr lang="en-US" sz="1600" dirty="0" err="1" smtClean="0"/>
              <a:t>Hodson</a:t>
            </a:r>
            <a:r>
              <a:rPr lang="en-US" sz="1600" dirty="0" smtClean="0"/>
              <a:t>  Oxford University Press 2012</a:t>
            </a:r>
          </a:p>
          <a:p>
            <a:r>
              <a:rPr lang="en-US" sz="1600" u="sng" dirty="0" smtClean="0"/>
              <a:t>Acadian Redemption: From </a:t>
            </a:r>
            <a:r>
              <a:rPr lang="en-US" sz="1600" u="sng" dirty="0" err="1" smtClean="0"/>
              <a:t>Beausoleil</a:t>
            </a:r>
            <a:r>
              <a:rPr lang="en-US" sz="1600" u="sng" dirty="0" smtClean="0"/>
              <a:t> Broussard to the Queen’s Royal Proclamation</a:t>
            </a:r>
          </a:p>
          <a:p>
            <a:r>
              <a:rPr lang="en-US" sz="1600" dirty="0" smtClean="0"/>
              <a:t>	Warren Perrin, </a:t>
            </a:r>
            <a:r>
              <a:rPr lang="en-US" sz="1600" dirty="0" err="1" smtClean="0"/>
              <a:t>Andrepont</a:t>
            </a:r>
            <a:r>
              <a:rPr lang="en-US" sz="1600" dirty="0" smtClean="0"/>
              <a:t> Publishing, 2004</a:t>
            </a:r>
          </a:p>
          <a:p>
            <a:r>
              <a:rPr lang="en-US" sz="1600" u="sng" dirty="0" smtClean="0"/>
              <a:t>Acadian To Cajun: Transformation of a People</a:t>
            </a:r>
            <a:r>
              <a:rPr lang="en-US" sz="1600" dirty="0" smtClean="0"/>
              <a:t>  Carl </a:t>
            </a:r>
            <a:r>
              <a:rPr lang="en-US" sz="1600" dirty="0" err="1" smtClean="0"/>
              <a:t>Brasseaux</a:t>
            </a:r>
            <a:endParaRPr lang="en-US" sz="1600" dirty="0" smtClean="0"/>
          </a:p>
          <a:p>
            <a:r>
              <a:rPr lang="en-US" sz="1600" dirty="0" smtClean="0"/>
              <a:t>	University Press of Mississippi 1992</a:t>
            </a:r>
          </a:p>
          <a:p>
            <a:r>
              <a:rPr lang="en-US" sz="1600" u="sng" dirty="0" err="1" smtClean="0"/>
              <a:t>Acadie</a:t>
            </a:r>
            <a:r>
              <a:rPr lang="en-US" sz="1600" u="sng" dirty="0" smtClean="0"/>
              <a:t> Then and Now</a:t>
            </a:r>
            <a:r>
              <a:rPr lang="en-US" sz="1600" dirty="0" smtClean="0"/>
              <a:t>   Warren &amp; Mary Perrin &amp; Phil </a:t>
            </a:r>
            <a:r>
              <a:rPr lang="en-US" sz="1600" dirty="0" err="1" smtClean="0"/>
              <a:t>Comeau</a:t>
            </a:r>
            <a:r>
              <a:rPr lang="en-US" sz="1600" dirty="0" smtClean="0"/>
              <a:t>, </a:t>
            </a:r>
          </a:p>
          <a:p>
            <a:r>
              <a:rPr lang="en-US" sz="1600" dirty="0" smtClean="0"/>
              <a:t>	</a:t>
            </a:r>
            <a:r>
              <a:rPr lang="en-US" sz="1600" dirty="0" err="1" smtClean="0"/>
              <a:t>Andrepont</a:t>
            </a:r>
            <a:r>
              <a:rPr lang="en-US" sz="1600" dirty="0" smtClean="0"/>
              <a:t> Publishing, 2014</a:t>
            </a:r>
          </a:p>
          <a:p>
            <a:r>
              <a:rPr lang="en-US" sz="1600" u="sng" dirty="0" smtClean="0"/>
              <a:t>Cajun Families of the Atchafalaya </a:t>
            </a:r>
            <a:r>
              <a:rPr lang="en-US" sz="1600" dirty="0" smtClean="0"/>
              <a:t>  Greg </a:t>
            </a:r>
            <a:r>
              <a:rPr lang="en-US" sz="1600" dirty="0" err="1" smtClean="0"/>
              <a:t>Guirard</a:t>
            </a:r>
            <a:r>
              <a:rPr lang="en-US" sz="1600" dirty="0" smtClean="0"/>
              <a:t>, </a:t>
            </a:r>
            <a:r>
              <a:rPr lang="en-US" sz="1600" dirty="0" err="1" smtClean="0"/>
              <a:t>Friesens</a:t>
            </a:r>
            <a:r>
              <a:rPr lang="en-US" sz="1600" dirty="0" smtClean="0"/>
              <a:t> of Canada, 1989</a:t>
            </a:r>
          </a:p>
          <a:p>
            <a:r>
              <a:rPr lang="en-US" sz="1600" u="sng" dirty="0" smtClean="0"/>
              <a:t>Evangeline, a Tale of </a:t>
            </a:r>
            <a:r>
              <a:rPr lang="en-US" sz="1600" u="sng" dirty="0" err="1" smtClean="0"/>
              <a:t>Acadie</a:t>
            </a:r>
            <a:r>
              <a:rPr lang="en-US" sz="1600" dirty="0" smtClean="0"/>
              <a:t>  Henry Wadsworth Longfellow, </a:t>
            </a:r>
          </a:p>
          <a:p>
            <a:r>
              <a:rPr lang="en-US" sz="1600" dirty="0" smtClean="0"/>
              <a:t>	Nimbus Publishing, 2003</a:t>
            </a:r>
          </a:p>
          <a:p>
            <a:r>
              <a:rPr lang="en-US" sz="1600" u="sng" dirty="0" smtClean="0"/>
              <a:t>The Founding of New Acadia, the Beginnings of Acadian Life in Louisiana</a:t>
            </a:r>
          </a:p>
          <a:p>
            <a:r>
              <a:rPr lang="en-US" sz="1600" dirty="0" smtClean="0"/>
              <a:t>	Carl </a:t>
            </a:r>
            <a:r>
              <a:rPr lang="en-US" sz="1600" dirty="0" err="1" smtClean="0"/>
              <a:t>Brasseaux</a:t>
            </a:r>
            <a:r>
              <a:rPr lang="en-US" sz="1600" dirty="0" smtClean="0"/>
              <a:t>, Louisiana State University Press, 1987</a:t>
            </a:r>
          </a:p>
          <a:p>
            <a:r>
              <a:rPr lang="en-US" sz="1600" u="sng" dirty="0" smtClean="0"/>
              <a:t>The History of the Acadians of Louisiana</a:t>
            </a:r>
            <a:r>
              <a:rPr lang="en-US" sz="1600" dirty="0" smtClean="0"/>
              <a:t>  Zachary Richard</a:t>
            </a:r>
          </a:p>
          <a:p>
            <a:r>
              <a:rPr lang="en-US" sz="1600" dirty="0" smtClean="0"/>
              <a:t>	U of Louisiana at Lafayette Press, 2013</a:t>
            </a:r>
          </a:p>
          <a:p>
            <a:r>
              <a:rPr lang="en-US" sz="1600" u="sng" dirty="0" smtClean="0"/>
              <a:t>If They Could Talk, </a:t>
            </a:r>
            <a:r>
              <a:rPr lang="en-US" sz="1600" u="sng" dirty="0" err="1" smtClean="0"/>
              <a:t>Acadiana’s</a:t>
            </a:r>
            <a:r>
              <a:rPr lang="en-US" sz="1600" u="sng" dirty="0" smtClean="0"/>
              <a:t> Buildings &amp; Their Biographies</a:t>
            </a:r>
            <a:r>
              <a:rPr lang="en-US" sz="1600" dirty="0" smtClean="0"/>
              <a:t>   </a:t>
            </a:r>
          </a:p>
          <a:p>
            <a:r>
              <a:rPr lang="en-US" sz="1600" dirty="0" smtClean="0"/>
              <a:t>	Mario </a:t>
            </a:r>
            <a:r>
              <a:rPr lang="en-US" sz="1600" dirty="0" err="1" smtClean="0"/>
              <a:t>Mamalakis</a:t>
            </a:r>
            <a:r>
              <a:rPr lang="en-US" sz="1600" dirty="0" smtClean="0"/>
              <a:t>, Lafayette Centennial Commission, 1983</a:t>
            </a:r>
          </a:p>
          <a:p>
            <a:r>
              <a:rPr lang="en-US" sz="1600" u="sng" dirty="0" smtClean="0"/>
              <a:t>They Tasted Bayou Water</a:t>
            </a:r>
            <a:r>
              <a:rPr lang="en-US" sz="1600" dirty="0" smtClean="0"/>
              <a:t>  Maurine </a:t>
            </a:r>
            <a:r>
              <a:rPr lang="en-US" sz="1600" dirty="0" err="1" smtClean="0"/>
              <a:t>Bergerie</a:t>
            </a:r>
            <a:endParaRPr lang="en-US" sz="1600" dirty="0" smtClean="0"/>
          </a:p>
          <a:p>
            <a:r>
              <a:rPr lang="en-US" sz="1600" dirty="0" smtClean="0"/>
              <a:t>	 Firebird Press, 2000</a:t>
            </a:r>
          </a:p>
          <a:p>
            <a:r>
              <a:rPr lang="en-US" sz="1600" u="sng" dirty="0" smtClean="0"/>
              <a:t>The Truth about the Cajuns  </a:t>
            </a:r>
          </a:p>
          <a:p>
            <a:r>
              <a:rPr lang="en-US" sz="1600" dirty="0" smtClean="0"/>
              <a:t>	Trent Angers, Acadian House Publishing, 1998</a:t>
            </a:r>
          </a:p>
          <a:p>
            <a:endParaRPr lang="en-US" sz="1600" b="1" dirty="0" smtClean="0"/>
          </a:p>
          <a:p>
            <a:r>
              <a:rPr lang="en-US" sz="1600" b="1" dirty="0" smtClean="0"/>
              <a:t>			CD MUSIC</a:t>
            </a:r>
          </a:p>
          <a:p>
            <a:r>
              <a:rPr lang="en-US" sz="1600" i="1" dirty="0" smtClean="0"/>
              <a:t>Afternoon in Paris,  </a:t>
            </a:r>
            <a:r>
              <a:rPr lang="en-US" sz="1600" dirty="0" smtClean="0"/>
              <a:t>Compass Productions 2005</a:t>
            </a:r>
          </a:p>
          <a:p>
            <a:r>
              <a:rPr lang="en-US" sz="1600" i="1" dirty="0" smtClean="0"/>
              <a:t>Bayou Deluxe – Best of Michael </a:t>
            </a:r>
            <a:r>
              <a:rPr lang="en-US" sz="1600" i="1" dirty="0" err="1" smtClean="0"/>
              <a:t>Doucet</a:t>
            </a:r>
            <a:r>
              <a:rPr lang="en-US" sz="1600" i="1" dirty="0" smtClean="0"/>
              <a:t> &amp; </a:t>
            </a:r>
            <a:r>
              <a:rPr lang="en-US" sz="1600" i="1" dirty="0" err="1" smtClean="0"/>
              <a:t>Beausoleil</a:t>
            </a:r>
            <a:r>
              <a:rPr lang="en-US" sz="1600" i="1" dirty="0" smtClean="0"/>
              <a:t>,  </a:t>
            </a:r>
            <a:r>
              <a:rPr lang="en-US" sz="1600" dirty="0" smtClean="0"/>
              <a:t>Rhino Records 1993</a:t>
            </a:r>
          </a:p>
          <a:p>
            <a:r>
              <a:rPr lang="en-US" sz="1600" i="1" dirty="0" smtClean="0"/>
              <a:t>Boudreau &amp; </a:t>
            </a:r>
            <a:r>
              <a:rPr lang="en-US" sz="1600" i="1" dirty="0" err="1" smtClean="0"/>
              <a:t>Tibodeau</a:t>
            </a:r>
            <a:r>
              <a:rPr lang="en-US" sz="1600" dirty="0" smtClean="0"/>
              <a:t>, Mel </a:t>
            </a:r>
            <a:r>
              <a:rPr lang="en-US" sz="1600" dirty="0" err="1" smtClean="0"/>
              <a:t>Potier</a:t>
            </a:r>
            <a:r>
              <a:rPr lang="en-US" sz="1600" dirty="0" smtClean="0"/>
              <a:t>, Cajun Heritage Productions  1997</a:t>
            </a:r>
          </a:p>
          <a:p>
            <a:r>
              <a:rPr lang="en-US" sz="1600" i="1" dirty="0" smtClean="0"/>
              <a:t>A History of the Cajuns</a:t>
            </a:r>
            <a:r>
              <a:rPr lang="en-US" sz="1600" dirty="0" smtClean="0"/>
              <a:t>, </a:t>
            </a:r>
            <a:r>
              <a:rPr lang="en-US" sz="1600" dirty="0" err="1" smtClean="0"/>
              <a:t>Charlo</a:t>
            </a:r>
            <a:r>
              <a:rPr lang="en-US" sz="1600" dirty="0" smtClean="0"/>
              <a:t>, Swallow Publications  2003</a:t>
            </a:r>
          </a:p>
          <a:p>
            <a:r>
              <a:rPr lang="en-US" sz="1600" i="1" dirty="0" smtClean="0"/>
              <a:t>Ma Petite Femme,  </a:t>
            </a:r>
            <a:r>
              <a:rPr lang="en-US" sz="1600" dirty="0" smtClean="0"/>
              <a:t>Lee Benoit, Old Man Records, 2005</a:t>
            </a:r>
          </a:p>
          <a:p>
            <a:r>
              <a:rPr lang="en-US" sz="1600" i="1" dirty="0" smtClean="0"/>
              <a:t>Feet Don’t Fail Me Now</a:t>
            </a:r>
            <a:r>
              <a:rPr lang="en-US" sz="1600" dirty="0" smtClean="0"/>
              <a:t>,  </a:t>
            </a:r>
            <a:r>
              <a:rPr lang="en-US" sz="1600" dirty="0" err="1" smtClean="0"/>
              <a:t>Rockin</a:t>
            </a:r>
            <a:r>
              <a:rPr lang="en-US" sz="1600" dirty="0" smtClean="0"/>
              <a:t>’ </a:t>
            </a:r>
            <a:r>
              <a:rPr lang="en-US" sz="1600" dirty="0" err="1" smtClean="0"/>
              <a:t>Dorsie</a:t>
            </a:r>
            <a:r>
              <a:rPr lang="en-US" sz="1600" dirty="0" smtClean="0"/>
              <a:t> &amp; </a:t>
            </a:r>
            <a:r>
              <a:rPr lang="en-US" sz="1600" dirty="0" err="1" smtClean="0"/>
              <a:t>Zydeco</a:t>
            </a:r>
            <a:r>
              <a:rPr lang="en-US" sz="1600" dirty="0" smtClean="0"/>
              <a:t> Twisters,  AIM  1995</a:t>
            </a:r>
          </a:p>
          <a:p>
            <a:r>
              <a:rPr lang="en-US" sz="1600" i="1" dirty="0" smtClean="0"/>
              <a:t>Roots of Cajun</a:t>
            </a:r>
            <a:r>
              <a:rPr lang="en-US" sz="1600" dirty="0" smtClean="0"/>
              <a:t>, Master Song 2000</a:t>
            </a:r>
          </a:p>
          <a:p>
            <a:r>
              <a:rPr lang="en-US" sz="1600" i="1" dirty="0" smtClean="0"/>
              <a:t>I’m a Woman</a:t>
            </a:r>
            <a:r>
              <a:rPr lang="en-US" sz="1600" dirty="0" smtClean="0"/>
              <a:t>, Rosie </a:t>
            </a:r>
            <a:r>
              <a:rPr lang="en-US" sz="1600" dirty="0" err="1" smtClean="0"/>
              <a:t>Ledet</a:t>
            </a:r>
            <a:r>
              <a:rPr lang="en-US" sz="1600" dirty="0" smtClean="0"/>
              <a:t>, </a:t>
            </a:r>
            <a:r>
              <a:rPr lang="en-US" sz="1600" dirty="0" err="1" smtClean="0"/>
              <a:t>Maison</a:t>
            </a:r>
            <a:r>
              <a:rPr lang="en-US" sz="1600" dirty="0" smtClean="0"/>
              <a:t> de Soul Records, 1999</a:t>
            </a:r>
          </a:p>
          <a:p>
            <a:endParaRPr lang="en-US" sz="1600" b="1" dirty="0" smtClean="0"/>
          </a:p>
          <a:p>
            <a:r>
              <a:rPr lang="en-US" sz="1600" b="1" dirty="0" smtClean="0"/>
              <a:t>			DVD VIDEOS</a:t>
            </a:r>
          </a:p>
          <a:p>
            <a:r>
              <a:rPr lang="en-US" sz="1600" i="1" dirty="0" smtClean="0"/>
              <a:t>Against the Tide: The Cajun People of Louisiana, </a:t>
            </a:r>
            <a:r>
              <a:rPr lang="en-US" sz="1600" dirty="0" smtClean="0"/>
              <a:t>Louisiana Public Broadcasting</a:t>
            </a:r>
          </a:p>
          <a:p>
            <a:r>
              <a:rPr lang="en-US" sz="1600" i="1" dirty="0" smtClean="0"/>
              <a:t>Atchafalaya Swamp Revisited with Bill Rodman, </a:t>
            </a:r>
            <a:r>
              <a:rPr lang="en-US" sz="1600" dirty="0" smtClean="0"/>
              <a:t>Louisiana Public Broadcasting</a:t>
            </a:r>
          </a:p>
          <a:p>
            <a:r>
              <a:rPr lang="en-US" sz="1600" i="1" dirty="0" err="1" smtClean="0"/>
              <a:t>Danser</a:t>
            </a:r>
            <a:r>
              <a:rPr lang="en-US" sz="1600" i="1" dirty="0" smtClean="0"/>
              <a:t> Avec Nous, </a:t>
            </a:r>
            <a:r>
              <a:rPr lang="en-US" sz="1600" dirty="0" smtClean="0"/>
              <a:t>Cal and Lou </a:t>
            </a:r>
            <a:r>
              <a:rPr lang="en-US" sz="1600" dirty="0" err="1" smtClean="0"/>
              <a:t>Courville</a:t>
            </a:r>
            <a:r>
              <a:rPr lang="en-US" sz="1600" dirty="0" smtClean="0"/>
              <a:t>, 2003</a:t>
            </a:r>
          </a:p>
          <a:p>
            <a:r>
              <a:rPr lang="en-US" sz="1600" i="1" dirty="0" smtClean="0"/>
              <a:t>Grand-Pre’,  </a:t>
            </a:r>
            <a:r>
              <a:rPr lang="en-US" sz="1600" dirty="0" smtClean="0"/>
              <a:t>Society for Promotion of Grand Pre, www.grand-pre.com</a:t>
            </a:r>
          </a:p>
          <a:p>
            <a:r>
              <a:rPr lang="en-US" sz="1600" i="1" dirty="0" smtClean="0"/>
              <a:t>Where Tide and River Collide,  </a:t>
            </a:r>
            <a:r>
              <a:rPr lang="en-US" sz="1600" dirty="0" smtClean="0"/>
              <a:t>www.centralnovascotia.com</a:t>
            </a:r>
          </a:p>
          <a:p>
            <a:endParaRPr lang="en-US" sz="1600" b="1" dirty="0" smtClean="0"/>
          </a:p>
          <a:p>
            <a:r>
              <a:rPr lang="en-US" sz="1600" b="1" dirty="0" smtClean="0"/>
              <a:t>			CONTACTS</a:t>
            </a:r>
          </a:p>
          <a:p>
            <a:r>
              <a:rPr lang="en-US" sz="1600" dirty="0" smtClean="0"/>
              <a:t>Jodie </a:t>
            </a:r>
            <a:r>
              <a:rPr lang="en-US" sz="1600" dirty="0" err="1" smtClean="0"/>
              <a:t>Bacque</a:t>
            </a:r>
            <a:r>
              <a:rPr lang="en-US" sz="1600" dirty="0" smtClean="0"/>
              <a:t>, Jean Lafitte Nat’l Historic Park – Acadian Cultural Center</a:t>
            </a:r>
          </a:p>
          <a:p>
            <a:r>
              <a:rPr lang="en-US" sz="1600" dirty="0" smtClean="0"/>
              <a:t>		</a:t>
            </a:r>
            <a:r>
              <a:rPr lang="en-US" sz="1600" dirty="0" smtClean="0">
                <a:hlinkClick r:id="rId5"/>
              </a:rPr>
              <a:t>jodie_bacque@nps.gov</a:t>
            </a:r>
            <a:r>
              <a:rPr lang="en-US" sz="1600" dirty="0" smtClean="0"/>
              <a:t>      337-232-0789 ext 203</a:t>
            </a:r>
          </a:p>
          <a:p>
            <a:r>
              <a:rPr lang="en-US" sz="1600" dirty="0" smtClean="0"/>
              <a:t>		501 Fisher Rd Lafayette, Louisiana</a:t>
            </a:r>
          </a:p>
          <a:p>
            <a:r>
              <a:rPr lang="en-US" sz="1600" dirty="0" smtClean="0"/>
              <a:t>Lou &amp; Cal </a:t>
            </a:r>
            <a:r>
              <a:rPr lang="en-US" sz="1600" dirty="0" err="1" smtClean="0"/>
              <a:t>Courville</a:t>
            </a:r>
            <a:r>
              <a:rPr lang="en-US" sz="1600" dirty="0" smtClean="0"/>
              <a:t>, Dance Instructors </a:t>
            </a:r>
            <a:r>
              <a:rPr lang="en-US" sz="1600" dirty="0" smtClean="0">
                <a:hlinkClick r:id="rId6"/>
              </a:rPr>
              <a:t>www.dancecajun.com</a:t>
            </a:r>
            <a:r>
              <a:rPr lang="en-US" sz="1600" dirty="0" smtClean="0"/>
              <a:t> </a:t>
            </a:r>
          </a:p>
          <a:p>
            <a:r>
              <a:rPr lang="en-US" sz="1600" dirty="0" smtClean="0"/>
              <a:t>		Lafayette, Louisiana   337-234-6709</a:t>
            </a:r>
          </a:p>
          <a:p>
            <a:r>
              <a:rPr lang="en-US" sz="1600" dirty="0" smtClean="0"/>
              <a:t>Warren Perrin,  Acadian Museum  </a:t>
            </a:r>
            <a:r>
              <a:rPr lang="en-US" sz="1600" dirty="0" smtClean="0">
                <a:hlinkClick r:id="rId7"/>
              </a:rPr>
              <a:t>Perrin@plddo.com</a:t>
            </a:r>
            <a:r>
              <a:rPr lang="en-US" sz="1600" dirty="0" smtClean="0"/>
              <a:t>, </a:t>
            </a:r>
          </a:p>
          <a:p>
            <a:r>
              <a:rPr lang="en-US" sz="1600" dirty="0" smtClean="0"/>
              <a:t>		203 S. Broadway Erath, Louisiana   337-233-5832</a:t>
            </a:r>
          </a:p>
          <a:p>
            <a:r>
              <a:rPr lang="en-US" sz="1600" dirty="0" smtClean="0"/>
              <a:t>Anita????,  Prairie Acadian Cultural Center  </a:t>
            </a:r>
          </a:p>
          <a:p>
            <a:r>
              <a:rPr lang="en-US" sz="1600" dirty="0" smtClean="0"/>
              <a:t>		250 West Park Avenue Eunice, Louisiana    337-457-8499</a:t>
            </a:r>
          </a:p>
          <a:p>
            <a:r>
              <a:rPr lang="en-US" sz="1600" dirty="0" smtClean="0"/>
              <a:t>Angela </a:t>
            </a:r>
            <a:r>
              <a:rPr lang="en-US" sz="1600" dirty="0" err="1" smtClean="0"/>
              <a:t>Rathle</a:t>
            </a:r>
            <a:r>
              <a:rPr lang="en-US" sz="1600" dirty="0" smtClean="0"/>
              <a:t>, Supervisory Park Ranger</a:t>
            </a:r>
          </a:p>
          <a:p>
            <a:r>
              <a:rPr lang="en-US" sz="1600" dirty="0" smtClean="0"/>
              <a:t>		Wetlands Acadian Cultural Center, Nat’l Historic Park &amp; Preserve</a:t>
            </a:r>
          </a:p>
          <a:p>
            <a:r>
              <a:rPr lang="en-US" sz="1600" dirty="0" smtClean="0"/>
              <a:t>		314 St. Mary Street Thibodaux, La   985-448-1375</a:t>
            </a:r>
          </a:p>
          <a:p>
            <a:r>
              <a:rPr lang="en-US" sz="1600" dirty="0" smtClean="0"/>
              <a:t> Deanna </a:t>
            </a:r>
            <a:r>
              <a:rPr lang="en-US" sz="1600" dirty="0" err="1" smtClean="0"/>
              <a:t>Soriez</a:t>
            </a:r>
            <a:r>
              <a:rPr lang="en-US" sz="1600" dirty="0" smtClean="0"/>
              <a:t>, Acadian Museum</a:t>
            </a:r>
          </a:p>
          <a:p>
            <a:r>
              <a:rPr lang="en-US" sz="1600" dirty="0" smtClean="0"/>
              <a:t>		203 S. Broadway Erath, Louisiana   337-233-5832a</a:t>
            </a:r>
          </a:p>
          <a:p>
            <a:endParaRPr lang="en-US" sz="1600" b="1" dirty="0" smtClean="0"/>
          </a:p>
          <a:p>
            <a:r>
              <a:rPr lang="en-US" sz="1600" b="1" dirty="0" smtClean="0"/>
              <a:t>			MUSEUMS</a:t>
            </a:r>
          </a:p>
          <a:p>
            <a:r>
              <a:rPr lang="en-US" sz="1600" i="1" dirty="0" smtClean="0"/>
              <a:t>Acadian Culture Center of Jean Lafitte National Historic Park, </a:t>
            </a:r>
            <a:r>
              <a:rPr lang="en-US" sz="1600" dirty="0" smtClean="0"/>
              <a:t>501 Fisher Road,</a:t>
            </a:r>
          </a:p>
          <a:p>
            <a:r>
              <a:rPr lang="en-US" sz="1600" dirty="0" smtClean="0"/>
              <a:t>	 Lafayette, Louisiana</a:t>
            </a:r>
            <a:endParaRPr lang="en-US" sz="1600" i="1" dirty="0" smtClean="0"/>
          </a:p>
          <a:p>
            <a:r>
              <a:rPr lang="en-US" sz="1600" i="1" dirty="0" smtClean="0"/>
              <a:t>Acadian Museum, </a:t>
            </a:r>
            <a:r>
              <a:rPr lang="fr-FR" sz="1600" dirty="0" smtClean="0"/>
              <a:t>23 Main Dr E, </a:t>
            </a:r>
            <a:r>
              <a:rPr lang="fr-FR" sz="1600" dirty="0" err="1" smtClean="0"/>
              <a:t>Miscouche</a:t>
            </a:r>
            <a:r>
              <a:rPr lang="fr-FR" sz="1600" dirty="0" smtClean="0"/>
              <a:t>, Prince Edward Island, Canada</a:t>
            </a:r>
            <a:endParaRPr lang="fr-FR" sz="1600" i="1" dirty="0" smtClean="0"/>
          </a:p>
          <a:p>
            <a:r>
              <a:rPr lang="fr-FR" sz="1600" i="1" dirty="0" err="1" smtClean="0"/>
              <a:t>Acadian</a:t>
            </a:r>
            <a:r>
              <a:rPr lang="fr-FR" sz="1600" i="1" dirty="0" smtClean="0"/>
              <a:t> </a:t>
            </a:r>
            <a:r>
              <a:rPr lang="fr-FR" sz="1600" i="1" dirty="0" err="1" smtClean="0"/>
              <a:t>Museum</a:t>
            </a:r>
            <a:r>
              <a:rPr lang="fr-FR" sz="1600" i="1" dirty="0" smtClean="0"/>
              <a:t>, </a:t>
            </a:r>
            <a:r>
              <a:rPr lang="en-US" sz="1600" dirty="0" smtClean="0"/>
              <a:t>203 South Broadway St.  Erath, Louisiana </a:t>
            </a:r>
            <a:endParaRPr lang="fr-FR" sz="1600" dirty="0" smtClean="0"/>
          </a:p>
          <a:p>
            <a:r>
              <a:rPr lang="fr-FR" sz="1600" i="1" dirty="0" err="1" smtClean="0"/>
              <a:t>Acadian</a:t>
            </a:r>
            <a:r>
              <a:rPr lang="fr-FR" sz="1600" i="1" dirty="0" smtClean="0"/>
              <a:t> Village, </a:t>
            </a:r>
            <a:r>
              <a:rPr lang="fr-FR" sz="1600" dirty="0" smtClean="0"/>
              <a:t>200 </a:t>
            </a:r>
            <a:r>
              <a:rPr lang="fr-FR" sz="1600" dirty="0" err="1" smtClean="0"/>
              <a:t>Greenleaf</a:t>
            </a:r>
            <a:r>
              <a:rPr lang="fr-FR" sz="1600" dirty="0" smtClean="0"/>
              <a:t> Drive  Lafayette, </a:t>
            </a:r>
            <a:r>
              <a:rPr lang="fr-FR" sz="1600" dirty="0" err="1" smtClean="0"/>
              <a:t>Louisiana</a:t>
            </a:r>
            <a:r>
              <a:rPr lang="fr-FR" sz="1600" dirty="0" smtClean="0"/>
              <a:t> </a:t>
            </a:r>
          </a:p>
          <a:p>
            <a:r>
              <a:rPr lang="fr-FR" sz="1600" i="1" dirty="0" err="1" smtClean="0"/>
              <a:t>Capitol</a:t>
            </a:r>
            <a:r>
              <a:rPr lang="fr-FR" sz="1600" i="1" dirty="0" smtClean="0"/>
              <a:t> Park </a:t>
            </a:r>
            <a:r>
              <a:rPr lang="fr-FR" sz="1600" i="1" dirty="0" err="1" smtClean="0"/>
              <a:t>Museum</a:t>
            </a:r>
            <a:r>
              <a:rPr lang="fr-FR" sz="1600" i="1" dirty="0" smtClean="0"/>
              <a:t>,  </a:t>
            </a:r>
            <a:r>
              <a:rPr lang="fr-FR" sz="1600" dirty="0" smtClean="0"/>
              <a:t>660 N. </a:t>
            </a:r>
            <a:r>
              <a:rPr lang="fr-FR" sz="1600" dirty="0" err="1" smtClean="0"/>
              <a:t>Fourth</a:t>
            </a:r>
            <a:r>
              <a:rPr lang="fr-FR" sz="1600" dirty="0" smtClean="0"/>
              <a:t> St. </a:t>
            </a:r>
            <a:r>
              <a:rPr lang="fr-FR" sz="1600" dirty="0" err="1" smtClean="0"/>
              <a:t>Baton</a:t>
            </a:r>
            <a:r>
              <a:rPr lang="fr-FR" sz="1600" dirty="0" smtClean="0"/>
              <a:t> Rouge, </a:t>
            </a:r>
            <a:r>
              <a:rPr lang="fr-FR" sz="1600" dirty="0" err="1" smtClean="0"/>
              <a:t>Louisiana</a:t>
            </a:r>
            <a:endParaRPr lang="fr-FR" sz="1600" dirty="0" smtClean="0"/>
          </a:p>
          <a:p>
            <a:r>
              <a:rPr lang="fr-FR" sz="1600" i="1" dirty="0" smtClean="0"/>
              <a:t>Musée Acadien, </a:t>
            </a:r>
            <a:r>
              <a:rPr lang="fr-FR" sz="1600" dirty="0" err="1" smtClean="0"/>
              <a:t>University</a:t>
            </a:r>
            <a:r>
              <a:rPr lang="fr-FR" sz="1600" dirty="0" smtClean="0"/>
              <a:t> of Moncton 18, avenue Antonine-Maillet, Moncton, Ca</a:t>
            </a:r>
          </a:p>
          <a:p>
            <a:r>
              <a:rPr lang="fr-FR" sz="1600" i="1" dirty="0" err="1" smtClean="0"/>
              <a:t>Grand-Pré</a:t>
            </a:r>
            <a:r>
              <a:rPr lang="fr-FR" sz="1600" i="1" dirty="0" smtClean="0"/>
              <a:t> National </a:t>
            </a:r>
            <a:r>
              <a:rPr lang="fr-FR" sz="1600" i="1" dirty="0" err="1" smtClean="0"/>
              <a:t>Historic</a:t>
            </a:r>
            <a:r>
              <a:rPr lang="fr-FR" sz="1600" i="1" dirty="0" smtClean="0"/>
              <a:t> Site</a:t>
            </a:r>
            <a:r>
              <a:rPr lang="fr-FR" sz="1600" dirty="0" smtClean="0"/>
              <a:t>, 2205 Grand Pré Rd, Grand Pré, Nova </a:t>
            </a:r>
            <a:r>
              <a:rPr lang="fr-FR" sz="1600" dirty="0" err="1" smtClean="0"/>
              <a:t>Scotia</a:t>
            </a:r>
            <a:r>
              <a:rPr lang="fr-FR" sz="1600" dirty="0" smtClean="0"/>
              <a:t>, Canada</a:t>
            </a:r>
          </a:p>
          <a:p>
            <a:r>
              <a:rPr lang="fr-FR" sz="1600" i="1" dirty="0" smtClean="0"/>
              <a:t>Prairie </a:t>
            </a:r>
            <a:r>
              <a:rPr lang="fr-FR" sz="1600" i="1" dirty="0" err="1" smtClean="0"/>
              <a:t>Acadian</a:t>
            </a:r>
            <a:r>
              <a:rPr lang="fr-FR" sz="1600" i="1" dirty="0" smtClean="0"/>
              <a:t> Cultural Center, </a:t>
            </a:r>
            <a:r>
              <a:rPr lang="fr-FR" sz="1600" dirty="0" smtClean="0"/>
              <a:t>250 Park Ave, </a:t>
            </a:r>
            <a:r>
              <a:rPr lang="fr-FR" sz="1600" dirty="0" err="1" smtClean="0"/>
              <a:t>Eunice</a:t>
            </a:r>
            <a:r>
              <a:rPr lang="fr-FR" sz="1600" dirty="0" smtClean="0"/>
              <a:t>, </a:t>
            </a:r>
            <a:r>
              <a:rPr lang="fr-FR" sz="1600" dirty="0" err="1" smtClean="0"/>
              <a:t>Louisiana</a:t>
            </a:r>
            <a:endParaRPr lang="fr-FR" sz="1600" dirty="0" smtClean="0"/>
          </a:p>
          <a:p>
            <a:r>
              <a:rPr lang="fr-FR" sz="1600" i="1" dirty="0" err="1" smtClean="0"/>
              <a:t>Vermilionville</a:t>
            </a:r>
            <a:r>
              <a:rPr lang="fr-FR" sz="1600" i="1" dirty="0" smtClean="0"/>
              <a:t> </a:t>
            </a:r>
            <a:r>
              <a:rPr lang="fr-FR" sz="1600" i="1" dirty="0" err="1" smtClean="0"/>
              <a:t>Heritage</a:t>
            </a:r>
            <a:r>
              <a:rPr lang="fr-FR" sz="1600" i="1" dirty="0" smtClean="0"/>
              <a:t> &amp; </a:t>
            </a:r>
            <a:r>
              <a:rPr lang="fr-FR" sz="1600" i="1" dirty="0" err="1" smtClean="0"/>
              <a:t>Folklife</a:t>
            </a:r>
            <a:r>
              <a:rPr lang="fr-FR" sz="1600" i="1" dirty="0" smtClean="0"/>
              <a:t> Park, </a:t>
            </a:r>
            <a:r>
              <a:rPr lang="en-US" sz="1600" dirty="0" smtClean="0"/>
              <a:t>300 Fisher Road, Lafayette, Louisiana</a:t>
            </a:r>
            <a:endParaRPr lang="fr-FR" sz="1600" dirty="0" smtClean="0"/>
          </a:p>
          <a:p>
            <a:endParaRPr lang="en-US" sz="1600" b="1" dirty="0" smtClean="0"/>
          </a:p>
          <a:p>
            <a:r>
              <a:rPr lang="en-US" sz="1600" b="1" dirty="0" smtClean="0"/>
              <a:t>			WEBSITES</a:t>
            </a:r>
          </a:p>
          <a:p>
            <a:r>
              <a:rPr lang="en-US" sz="1600" u="sng" dirty="0" smtClean="0">
                <a:hlinkClick r:id="rId8"/>
              </a:rPr>
              <a:t>www.64parishes.org/entry/french-colonial-louisiana</a:t>
            </a:r>
            <a:r>
              <a:rPr lang="en-US" sz="1600" dirty="0" smtClean="0"/>
              <a:t> </a:t>
            </a:r>
            <a:r>
              <a:rPr lang="en-US" sz="1600" u="sng" dirty="0" smtClean="0">
                <a:hlinkClick r:id="rId9"/>
              </a:rPr>
              <a:t>www.acadian-cajun.com/exga.htm</a:t>
            </a:r>
            <a:r>
              <a:rPr lang="en-US" sz="1600" dirty="0" smtClean="0"/>
              <a:t> </a:t>
            </a:r>
            <a:r>
              <a:rPr lang="en-US" sz="1600" u="sng" dirty="0" smtClean="0">
                <a:hlinkClick r:id="rId10"/>
              </a:rPr>
              <a:t>www.acadian-home.org/</a:t>
            </a:r>
            <a:r>
              <a:rPr lang="en-US" sz="1600" dirty="0" smtClean="0"/>
              <a:t> </a:t>
            </a:r>
            <a:r>
              <a:rPr lang="en-US" sz="1600" u="sng" dirty="0" smtClean="0">
                <a:hlinkClick r:id="rId11"/>
              </a:rPr>
              <a:t>www.acadian-home.org/acadians-georgia.html</a:t>
            </a:r>
            <a:r>
              <a:rPr lang="en-US" sz="1600" dirty="0" smtClean="0"/>
              <a:t> </a:t>
            </a:r>
            <a:r>
              <a:rPr lang="en-US" sz="1600" u="sng" dirty="0" smtClean="0">
                <a:hlinkClick r:id="rId12"/>
              </a:rPr>
              <a:t>www.acadian-home.org/acadians-new-york.html</a:t>
            </a:r>
            <a:r>
              <a:rPr lang="en-US" sz="1600" dirty="0" smtClean="0"/>
              <a:t> </a:t>
            </a:r>
            <a:r>
              <a:rPr lang="en-US" sz="1600" u="sng" dirty="0" smtClean="0">
                <a:hlinkClick r:id="rId13"/>
              </a:rPr>
              <a:t>www.acadian-home.org/Paul-Delaney-Chronology.html</a:t>
            </a:r>
            <a:r>
              <a:rPr lang="en-US" sz="1600" dirty="0" smtClean="0"/>
              <a:t> </a:t>
            </a:r>
            <a:r>
              <a:rPr lang="en-US" sz="1600" u="sng" dirty="0" smtClean="0">
                <a:hlinkClick r:id="rId14"/>
              </a:rPr>
              <a:t>www.aculty.marianopolis.edu/c.belanger/quebechistory/encyclopedia/SevenYearsWar-TheAcadianExiles.htm</a:t>
            </a:r>
            <a:r>
              <a:rPr lang="en-US" sz="1600" dirty="0" smtClean="0"/>
              <a:t> </a:t>
            </a:r>
            <a:r>
              <a:rPr lang="en-US" sz="1600" u="sng" dirty="0" smtClean="0">
                <a:hlinkClick r:id="rId15"/>
              </a:rPr>
              <a:t>www.archive.org/stream/jstor-4242196/4242196_djvu.txt</a:t>
            </a:r>
            <a:r>
              <a:rPr lang="en-US" sz="1600" dirty="0" smtClean="0"/>
              <a:t> </a:t>
            </a:r>
            <a:r>
              <a:rPr lang="en-US" sz="1600" u="sng" dirty="0" smtClean="0">
                <a:hlinkClick r:id="rId16"/>
              </a:rPr>
              <a:t>www.asiapacificms.com/articles/argentine_sovereignty/falklands_map_mid.jpg</a:t>
            </a:r>
            <a:r>
              <a:rPr lang="en-US" sz="1600" dirty="0" smtClean="0"/>
              <a:t> </a:t>
            </a:r>
            <a:r>
              <a:rPr lang="en-US" sz="1600" u="sng" dirty="0" smtClean="0">
                <a:hlinkClick r:id="rId17"/>
              </a:rPr>
              <a:t>www.breauxbridgela.net/project/scholastique-p-breaux/</a:t>
            </a:r>
            <a:r>
              <a:rPr lang="en-US" sz="1600" dirty="0" smtClean="0"/>
              <a:t> </a:t>
            </a:r>
            <a:r>
              <a:rPr lang="en-US" sz="1600" u="sng" dirty="0" smtClean="0">
                <a:hlinkClick r:id="rId18"/>
              </a:rPr>
              <a:t>www.canadiangeographic.ca/article/mapping-acadian-deportations </a:t>
            </a:r>
            <a:r>
              <a:rPr lang="en-US" sz="1600" dirty="0" smtClean="0"/>
              <a:t> </a:t>
            </a:r>
            <a:r>
              <a:rPr lang="en-US" sz="1600" u="sng" dirty="0" smtClean="0">
                <a:hlinkClick r:id="rId19"/>
              </a:rPr>
              <a:t>www.cdnhistorybits.wordpress.com/2016/12/13/was-the-acadian-expulsion-justified/</a:t>
            </a:r>
            <a:r>
              <a:rPr lang="en-US" sz="1600" dirty="0" smtClean="0"/>
              <a:t> </a:t>
            </a:r>
            <a:r>
              <a:rPr lang="en-US" sz="1600" u="sng" dirty="0" smtClean="0">
                <a:hlinkClick r:id="rId20"/>
              </a:rPr>
              <a:t>www.collections.leventhalmap.org/search/commonwealth:q524nd38h</a:t>
            </a:r>
            <a:r>
              <a:rPr lang="en-US" sz="1600" dirty="0" smtClean="0"/>
              <a:t> </a:t>
            </a:r>
            <a:r>
              <a:rPr lang="en-US" sz="1600" u="sng" dirty="0" smtClean="0">
                <a:hlinkClick r:id="rId21"/>
              </a:rPr>
              <a:t>www.en.wikipedia.org/wiki/Expulsion_of_the_Acadians</a:t>
            </a:r>
            <a:r>
              <a:rPr lang="en-US" sz="1600" dirty="0" smtClean="0"/>
              <a:t> </a:t>
            </a:r>
            <a:r>
              <a:rPr lang="en-US" sz="1600" u="sng" dirty="0" smtClean="0">
                <a:hlinkClick r:id="rId22"/>
              </a:rPr>
              <a:t>www.en.wikipedia.org/wiki/Falkland_Islands</a:t>
            </a:r>
            <a:r>
              <a:rPr lang="en-US" sz="1600" dirty="0" smtClean="0"/>
              <a:t> </a:t>
            </a:r>
            <a:r>
              <a:rPr lang="en-US" sz="1600" u="sng" dirty="0" smtClean="0">
                <a:hlinkClick r:id="rId23"/>
              </a:rPr>
              <a:t>www.en.wikipedia.org/wiki/Hispaniola</a:t>
            </a:r>
            <a:r>
              <a:rPr lang="en-US" sz="1600" dirty="0" smtClean="0"/>
              <a:t> </a:t>
            </a:r>
            <a:r>
              <a:rPr lang="en-US" sz="1600" u="sng" dirty="0" smtClean="0">
                <a:hlinkClick r:id="rId24"/>
              </a:rPr>
              <a:t>www.en.wikipedia.org/wiki/History_of_the_Acadians</a:t>
            </a:r>
            <a:r>
              <a:rPr lang="en-US" sz="1600" dirty="0" smtClean="0"/>
              <a:t> </a:t>
            </a:r>
            <a:r>
              <a:rPr lang="en-US" sz="1600" u="sng" dirty="0" smtClean="0">
                <a:hlinkClick r:id="rId25"/>
              </a:rPr>
              <a:t>www.en.wikipedia.org/wiki/James_Murray_(British_Army_officer,_born_1721)</a:t>
            </a:r>
            <a:r>
              <a:rPr lang="en-US" sz="1600" dirty="0" smtClean="0"/>
              <a:t> </a:t>
            </a:r>
            <a:r>
              <a:rPr lang="en-US" sz="1600" u="sng" dirty="0" smtClean="0">
                <a:hlinkClick r:id="rId26"/>
              </a:rPr>
              <a:t>www.en.wikipedia.org/wiki/Saint-Domingue</a:t>
            </a:r>
            <a:r>
              <a:rPr lang="en-US" sz="1600" dirty="0" smtClean="0"/>
              <a:t> </a:t>
            </a:r>
            <a:r>
              <a:rPr lang="en-US" sz="1600" u="sng" dirty="0" smtClean="0">
                <a:hlinkClick r:id="rId27"/>
              </a:rPr>
              <a:t>www.en.wikipedia.org/wiki/Saint-Domingue_expedition</a:t>
            </a:r>
            <a:r>
              <a:rPr lang="en-US" sz="1600" dirty="0" smtClean="0"/>
              <a:t> </a:t>
            </a:r>
            <a:r>
              <a:rPr lang="en-US" sz="1600" u="sng" dirty="0" smtClean="0">
                <a:hlinkClick r:id="rId28"/>
              </a:rPr>
              <a:t>www.en.wikipedia.org/wiki/Seven_Years%27_War</a:t>
            </a:r>
            <a:r>
              <a:rPr lang="en-US" sz="1600" dirty="0" smtClean="0"/>
              <a:t> </a:t>
            </a:r>
            <a:r>
              <a:rPr lang="en-US" sz="1600" u="sng" dirty="0" smtClean="0">
                <a:hlinkClick r:id="rId29"/>
              </a:rPr>
              <a:t>www.en.wikipedia.org/wiki/Timeline_of_the_history_of_the_Falkland_Islands</a:t>
            </a:r>
            <a:r>
              <a:rPr lang="en-US" sz="1600" dirty="0" smtClean="0"/>
              <a:t> </a:t>
            </a:r>
            <a:r>
              <a:rPr lang="en-US" sz="1600" u="sng" dirty="0" smtClean="0">
                <a:hlinkClick r:id="rId30"/>
              </a:rPr>
              <a:t>www.erenow.net/modern/aneighteenthcenturyhistory/4.php</a:t>
            </a:r>
            <a:r>
              <a:rPr lang="en-US" sz="1600" dirty="0" smtClean="0"/>
              <a:t> </a:t>
            </a:r>
            <a:r>
              <a:rPr lang="en-US" sz="1600" u="sng" dirty="0" smtClean="0">
                <a:hlinkClick r:id="rId31"/>
              </a:rPr>
              <a:t>www.everyculture.com/multi/A-Br/Acadians.html  </a:t>
            </a:r>
            <a:r>
              <a:rPr lang="en-US" sz="1600" dirty="0" smtClean="0"/>
              <a:t> </a:t>
            </a:r>
            <a:r>
              <a:rPr lang="en-US" sz="1600" u="sng" dirty="0" smtClean="0">
                <a:hlinkClick r:id="rId32"/>
              </a:rPr>
              <a:t>www.falklandsbiographies.org/biographies/364</a:t>
            </a:r>
            <a:r>
              <a:rPr lang="en-US" sz="1600" dirty="0" smtClean="0"/>
              <a:t> </a:t>
            </a:r>
            <a:r>
              <a:rPr lang="en-US" sz="1600" u="sng" dirty="0" smtClean="0">
                <a:hlinkClick r:id="rId33"/>
              </a:rPr>
              <a:t>www.genealogyblog.com/?p=35059</a:t>
            </a:r>
            <a:r>
              <a:rPr lang="en-US" sz="1600" dirty="0" smtClean="0"/>
              <a:t> </a:t>
            </a:r>
            <a:r>
              <a:rPr lang="en-US" sz="1600" u="sng" dirty="0" smtClean="0">
                <a:hlinkClick r:id="rId34"/>
              </a:rPr>
              <a:t>www.history.com/topics/france/seven-years-war</a:t>
            </a:r>
            <a:r>
              <a:rPr lang="en-US" sz="1600" dirty="0" smtClean="0"/>
              <a:t> </a:t>
            </a:r>
            <a:r>
              <a:rPr lang="en-US" sz="1600" u="sng" dirty="0" smtClean="0">
                <a:hlinkClick r:id="rId35"/>
              </a:rPr>
              <a:t>www.history.state.gov/milestones/1750-1775/treaty-of-paris</a:t>
            </a:r>
            <a:r>
              <a:rPr lang="en-US" sz="1600" dirty="0" smtClean="0"/>
              <a:t> </a:t>
            </a:r>
            <a:r>
              <a:rPr lang="en-US" sz="1600" u="sng" dirty="0" smtClean="0">
                <a:hlinkClick r:id="rId36"/>
              </a:rPr>
              <a:t>www.hwlongfellow.org/poems_poem.php?pid=269</a:t>
            </a:r>
            <a:r>
              <a:rPr lang="en-US" sz="1600" dirty="0" smtClean="0"/>
              <a:t> </a:t>
            </a:r>
            <a:r>
              <a:rPr lang="en-US" sz="1600" u="sng" dirty="0" smtClean="0">
                <a:hlinkClick r:id="rId37"/>
              </a:rPr>
              <a:t>www.hwlongfellow.org/poems_poem.php?pid=301</a:t>
            </a:r>
            <a:r>
              <a:rPr lang="en-US" sz="1600" dirty="0" smtClean="0"/>
              <a:t> </a:t>
            </a:r>
            <a:r>
              <a:rPr lang="en-US" sz="1600" u="sng" dirty="0" smtClean="0">
                <a:hlinkClick r:id="rId38"/>
              </a:rPr>
              <a:t>www.landscapeofgrandpre.ca/deportation-and-new-settlement-1755ndash1810.html</a:t>
            </a:r>
            <a:r>
              <a:rPr lang="en-US" sz="1600" dirty="0" smtClean="0"/>
              <a:t> </a:t>
            </a:r>
            <a:r>
              <a:rPr lang="en-US" sz="1600" u="sng" dirty="0" smtClean="0">
                <a:hlinkClick r:id="rId39"/>
              </a:rPr>
              <a:t>www.mapsofthepast.com/n-england-mass-bay-n-hampshire-conn-rhode-isl-1755.html</a:t>
            </a:r>
            <a:r>
              <a:rPr lang="en-US" sz="1600" dirty="0" smtClean="0"/>
              <a:t> </a:t>
            </a:r>
            <a:r>
              <a:rPr lang="en-US" sz="1600" u="sng" dirty="0" smtClean="0">
                <a:hlinkClick r:id="rId40"/>
              </a:rPr>
              <a:t>www.montrealrampage.com/1764-return-of-the-acadians-other-quebec-curios/</a:t>
            </a:r>
            <a:r>
              <a:rPr lang="en-US" sz="1600" dirty="0" smtClean="0"/>
              <a:t> </a:t>
            </a:r>
            <a:r>
              <a:rPr lang="en-US" sz="1600" u="sng" dirty="0" smtClean="0">
                <a:hlinkClick r:id="rId41"/>
              </a:rPr>
              <a:t>www.myneworleans.com/the-legacy-of-native-acadiana/</a:t>
            </a:r>
            <a:r>
              <a:rPr lang="en-US" sz="1600" dirty="0" smtClean="0"/>
              <a:t> </a:t>
            </a:r>
            <a:r>
              <a:rPr lang="en-US" sz="1600" u="sng" dirty="0" smtClean="0">
                <a:hlinkClick r:id="rId42"/>
              </a:rPr>
              <a:t>www.nc.cdc.gov/travel/destinations/traveler/none/french-guiana</a:t>
            </a:r>
            <a:r>
              <a:rPr lang="en-US" sz="1600" dirty="0" smtClean="0"/>
              <a:t> </a:t>
            </a:r>
            <a:r>
              <a:rPr lang="en-US" sz="1600" u="sng" dirty="0" smtClean="0">
                <a:hlinkClick r:id="rId43"/>
              </a:rPr>
              <a:t>www.pinterest.com/pin/64457838393974681/</a:t>
            </a:r>
            <a:r>
              <a:rPr lang="en-US" sz="1600" dirty="0" smtClean="0"/>
              <a:t> </a:t>
            </a:r>
            <a:r>
              <a:rPr lang="en-US" sz="1600" u="sng" dirty="0" smtClean="0">
                <a:hlinkClick r:id="rId44"/>
              </a:rPr>
              <a:t>www.poets.org/poem/evangeline-tale-acadie  </a:t>
            </a:r>
            <a:r>
              <a:rPr lang="en-US" sz="1600" dirty="0" smtClean="0"/>
              <a:t> </a:t>
            </a:r>
            <a:r>
              <a:rPr lang="en-US" sz="1600" u="sng" dirty="0" smtClean="0">
                <a:hlinkClick r:id="rId45"/>
              </a:rPr>
              <a:t>www.quora.com/Where-did-French-Acadians-originally-come-from  </a:t>
            </a:r>
            <a:r>
              <a:rPr lang="en-US" sz="1600" dirty="0" smtClean="0"/>
              <a:t> </a:t>
            </a:r>
            <a:r>
              <a:rPr lang="en-US" sz="1600" u="sng" dirty="0" smtClean="0">
                <a:hlinkClick r:id="rId46"/>
              </a:rPr>
              <a:t>www.slideplayer.com/slide/766922/2/images/8/Early+Acadian+Settlement+in+Louisiana.jpg</a:t>
            </a:r>
            <a:r>
              <a:rPr lang="en-US" sz="1600" dirty="0" smtClean="0"/>
              <a:t> </a:t>
            </a:r>
            <a:r>
              <a:rPr lang="en-US" sz="1600" u="sng" dirty="0" smtClean="0">
                <a:hlinkClick r:id="rId47"/>
              </a:rPr>
              <a:t>www.sup.org/books/extra/?id=27600&amp;i=Introduction.html</a:t>
            </a:r>
            <a:r>
              <a:rPr lang="en-US" sz="1600" dirty="0" smtClean="0"/>
              <a:t> </a:t>
            </a:r>
            <a:r>
              <a:rPr lang="en-US" sz="1600" u="sng" dirty="0" smtClean="0">
                <a:hlinkClick r:id="rId48"/>
              </a:rPr>
              <a:t>www.thecajuns.com/acadcoas.htm</a:t>
            </a:r>
            <a:r>
              <a:rPr lang="en-US" sz="1600" dirty="0" smtClean="0"/>
              <a:t> </a:t>
            </a:r>
            <a:endParaRPr lang="en-US" sz="1600" u="sng" dirty="0" smtClean="0"/>
          </a:p>
          <a:p>
            <a:r>
              <a:rPr lang="en-US" sz="1600" u="sng" dirty="0" smtClean="0">
                <a:hlinkClick r:id="rId49"/>
              </a:rPr>
              <a:t>www.thecanadianencyclopedia.ca/en/article/history-of-acadia</a:t>
            </a:r>
            <a:endParaRPr lang="en-US" sz="1600" u="sng" dirty="0" smtClean="0"/>
          </a:p>
          <a:p>
            <a:r>
              <a:rPr lang="en-US" sz="1600" u="sng" dirty="0" smtClean="0"/>
              <a:t> </a:t>
            </a:r>
            <a:r>
              <a:rPr lang="en-US" sz="1600" u="sng" dirty="0" smtClean="0">
                <a:hlinkClick r:id="rId50"/>
              </a:rPr>
              <a:t>www.thecanadianencyclopedia.ca/en/article/the-deportation-of-the-acadians-feature</a:t>
            </a:r>
            <a:r>
              <a:rPr lang="en-US" sz="1600" dirty="0" smtClean="0"/>
              <a:t> </a:t>
            </a:r>
            <a:r>
              <a:rPr lang="en-US" sz="1600" u="sng" dirty="0" smtClean="0">
                <a:hlinkClick r:id="rId51"/>
              </a:rPr>
              <a:t>www.umaine.edu/canam/publications/st-croix/acadian-deportation-migration-resettlement/ </a:t>
            </a:r>
            <a:r>
              <a:rPr lang="en-US" sz="1600" dirty="0" smtClean="0"/>
              <a:t> </a:t>
            </a:r>
            <a:r>
              <a:rPr lang="en-US" sz="1600" u="sng" dirty="0" smtClean="0">
                <a:hlinkClick r:id="rId52"/>
              </a:rPr>
              <a:t>www.wikiwand.com/en/French_colonial_empire#/overview</a:t>
            </a:r>
            <a:r>
              <a:rPr lang="en-US" sz="1600" dirty="0" smtClean="0"/>
              <a:t> </a:t>
            </a:r>
            <a:r>
              <a:rPr lang="en-US" sz="1600" u="sng" dirty="0" smtClean="0">
                <a:hlinkClick r:id="rId53"/>
              </a:rPr>
              <a:t>www.youtube.com/watch?v=DqcRau1dntg&amp;feature=youtu.be</a:t>
            </a:r>
            <a:r>
              <a:rPr lang="en-US" sz="1600" dirty="0" smtClean="0"/>
              <a:t> </a:t>
            </a:r>
            <a:endParaRPr lang="en-US" sz="1600" b="1" dirty="0" smtClean="0">
              <a:hlinkClick r:id="rId4"/>
            </a:endParaRPr>
          </a:p>
        </p:txBody>
      </p:sp>
      <p:sp useBgFill="1">
        <p:nvSpPr>
          <p:cNvPr id="3" name="TextBox 2"/>
          <p:cNvSpPr txBox="1"/>
          <p:nvPr/>
        </p:nvSpPr>
        <p:spPr>
          <a:xfrm>
            <a:off x="0" y="0"/>
            <a:ext cx="9144000" cy="707886"/>
          </a:xfrm>
          <a:prstGeom prst="rect">
            <a:avLst/>
          </a:prstGeom>
          <a:ln w="50800">
            <a:solidFill>
              <a:schemeClr val="tx1"/>
            </a:solidFill>
          </a:ln>
        </p:spPr>
        <p:txBody>
          <a:bodyPr wrap="square" rtlCol="0">
            <a:spAutoFit/>
          </a:bodyPr>
          <a:lstStyle/>
          <a:p>
            <a:pPr algn="ctr"/>
            <a:r>
              <a:rPr lang="en-US" sz="4000" b="1" dirty="0" smtClean="0"/>
              <a:t>WEBSITE:  www.VagabondGeology.com</a:t>
            </a:r>
          </a:p>
        </p:txBody>
      </p:sp>
      <p:pic>
        <p:nvPicPr>
          <p:cNvPr id="15" name="Class 4-Existential Excitement.mp3">
            <a:hlinkClick r:id="" action="ppaction://media"/>
          </p:cNvPr>
          <p:cNvPicPr>
            <a:picLocks noRot="1" noChangeAspect="1"/>
          </p:cNvPicPr>
          <p:nvPr>
            <a:audioFile r:link="rId1"/>
          </p:nvPr>
        </p:nvPicPr>
        <p:blipFill>
          <a:blip r:embed="rId54"/>
          <a:stretch>
            <a:fillRect/>
          </a:stretch>
        </p:blipFill>
        <p:spPr>
          <a:xfrm>
            <a:off x="9585325" y="5241925"/>
            <a:ext cx="244475" cy="2444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1523" fill="hold"/>
                                        <p:tgtEl>
                                          <p:spTgt spid="15"/>
                                        </p:tgtEl>
                                      </p:cBhvr>
                                    </p:cmd>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0"/>
                                        <p:tgtEl>
                                          <p:spTgt spid="2"/>
                                        </p:tgtEl>
                                      </p:cBhvr>
                                    </p:animEffect>
                                  </p:childTnLst>
                                </p:cTn>
                              </p:par>
                              <p:par>
                                <p:cTn id="10" presetID="64" presetClass="path" presetSubtype="0" accel="50000" decel="50000" fill="hold" grpId="1" nodeType="withEffect">
                                  <p:stCondLst>
                                    <p:cond delay="0"/>
                                  </p:stCondLst>
                                  <p:childTnLst>
                                    <p:animMotion origin="layout" path="M 3.33333E-6 -4.80037E-7 L -0.00834 -3.1454 " pathEditMode="relative" rAng="0" ptsTypes="AA">
                                      <p:cBhvr>
                                        <p:cTn id="11" dur="45000" fill="hold"/>
                                        <p:tgtEl>
                                          <p:spTgt spid="2"/>
                                        </p:tgtEl>
                                        <p:attrNameLst>
                                          <p:attrName>ppt_x</p:attrName>
                                          <p:attrName>ppt_y</p:attrName>
                                        </p:attrNameLst>
                                      </p:cBhvr>
                                      <p:rCtr x="-4" y="-1573"/>
                                    </p:animMotion>
                                  </p:childTnLst>
                                </p:cTn>
                              </p:par>
                              <p:par>
                                <p:cTn id="12" presetID="10" presetClass="exit" presetSubtype="0" fill="hold" grpId="2" nodeType="withEffect">
                                  <p:stCondLst>
                                    <p:cond delay="46000"/>
                                  </p:stCondLst>
                                  <p:childTnLst>
                                    <p:animEffect transition="out" filter="fade">
                                      <p:cBhvr>
                                        <p:cTn id="13" dur="2000"/>
                                        <p:tgtEl>
                                          <p:spTgt spid="2"/>
                                        </p:tgtEl>
                                      </p:cBhvr>
                                    </p:animEffect>
                                    <p:set>
                                      <p:cBhvr>
                                        <p:cTn id="14" dur="1" fill="hold">
                                          <p:stCondLst>
                                            <p:cond delay="1999"/>
                                          </p:stCondLst>
                                        </p:cTn>
                                        <p:tgtEl>
                                          <p:spTgt spid="2"/>
                                        </p:tgtEl>
                                        <p:attrNameLst>
                                          <p:attrName>style.visibility</p:attrName>
                                        </p:attrNameLst>
                                      </p:cBhvr>
                                      <p:to>
                                        <p:strVal val="hidden"/>
                                      </p:to>
                                    </p:set>
                                  </p:childTnLst>
                                </p:cTn>
                              </p:par>
                              <p:par>
                                <p:cTn id="15" presetID="10" presetClass="entr" presetSubtype="0" fill="hold" nodeType="withEffect">
                                  <p:stCondLst>
                                    <p:cond delay="46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bldLst>
      <p:bldP spid="2" grpId="0" animBg="1"/>
      <p:bldP spid="2" grpId="1" animBg="1"/>
      <p:bldP spid="2" grpId="2"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59"/>
          <p:cNvGrpSpPr/>
          <p:nvPr/>
        </p:nvGrpSpPr>
        <p:grpSpPr>
          <a:xfrm>
            <a:off x="0" y="838200"/>
            <a:ext cx="9144000" cy="6096000"/>
            <a:chOff x="0" y="838200"/>
            <a:chExt cx="9144000" cy="6096000"/>
          </a:xfrm>
        </p:grpSpPr>
        <p:grpSp>
          <p:nvGrpSpPr>
            <p:cNvPr id="4" name="Group 69"/>
            <p:cNvGrpSpPr/>
            <p:nvPr/>
          </p:nvGrpSpPr>
          <p:grpSpPr>
            <a:xfrm>
              <a:off x="0" y="838200"/>
              <a:ext cx="9144000" cy="6096000"/>
              <a:chOff x="0" y="838200"/>
              <a:chExt cx="9144000" cy="609600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9525">
                <a:noFill/>
                <a:miter lim="800000"/>
                <a:headEnd/>
                <a:tailEnd/>
              </a:ln>
              <a:effectLst/>
            </p:spPr>
          </p:pic>
          <p:sp>
            <p:nvSpPr>
              <p:cNvPr id="78" name="Freeform 77"/>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24"/>
              <p:cNvGrpSpPr/>
              <p:nvPr/>
            </p:nvGrpSpPr>
            <p:grpSpPr>
              <a:xfrm>
                <a:off x="6071616" y="987552"/>
                <a:ext cx="588264" cy="1139952"/>
                <a:chOff x="6019800" y="990600"/>
                <a:chExt cx="588264" cy="1139952"/>
              </a:xfrm>
            </p:grpSpPr>
            <p:pic>
              <p:nvPicPr>
                <p:cNvPr id="26"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28"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29"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30"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6" name="Group 31"/>
              <p:cNvGrpSpPr/>
              <p:nvPr/>
            </p:nvGrpSpPr>
            <p:grpSpPr>
              <a:xfrm>
                <a:off x="4663440" y="2551176"/>
                <a:ext cx="763857" cy="719328"/>
                <a:chOff x="4724400" y="2551176"/>
                <a:chExt cx="763857" cy="719328"/>
              </a:xfrm>
            </p:grpSpPr>
            <p:pic>
              <p:nvPicPr>
                <p:cNvPr id="33"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34"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35"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36"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7" name="Group 36"/>
              <p:cNvGrpSpPr/>
              <p:nvPr/>
            </p:nvGrpSpPr>
            <p:grpSpPr>
              <a:xfrm>
                <a:off x="4271689" y="3851670"/>
                <a:ext cx="2052911" cy="2320530"/>
                <a:chOff x="4271689" y="3851670"/>
                <a:chExt cx="2052911" cy="2320530"/>
              </a:xfrm>
            </p:grpSpPr>
            <p:pic>
              <p:nvPicPr>
                <p:cNvPr id="38"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9"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8" name="Group 116"/>
                <p:cNvGrpSpPr/>
                <p:nvPr/>
              </p:nvGrpSpPr>
              <p:grpSpPr>
                <a:xfrm>
                  <a:off x="5441077" y="5637760"/>
                  <a:ext cx="883523" cy="534440"/>
                  <a:chOff x="5441077" y="5637760"/>
                  <a:chExt cx="883523" cy="534440"/>
                </a:xfrm>
              </p:grpSpPr>
              <p:pic>
                <p:nvPicPr>
                  <p:cNvPr id="41"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2"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3"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5" name="Picture 3"/>
              <p:cNvPicPr>
                <a:picLocks noChangeAspect="1" noChangeArrowheads="1"/>
              </p:cNvPicPr>
              <p:nvPr/>
            </p:nvPicPr>
            <p:blipFill>
              <a:blip r:embed="rId4"/>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9" name="Group 45"/>
              <p:cNvGrpSpPr/>
              <p:nvPr/>
            </p:nvGrpSpPr>
            <p:grpSpPr>
              <a:xfrm>
                <a:off x="1600200" y="3822192"/>
                <a:ext cx="2197608" cy="521208"/>
                <a:chOff x="1600200" y="3822192"/>
                <a:chExt cx="2197608" cy="521208"/>
              </a:xfrm>
            </p:grpSpPr>
            <p:pic>
              <p:nvPicPr>
                <p:cNvPr id="47"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48"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49"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0"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51"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52"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3" name="Picture 3"/>
              <p:cNvPicPr>
                <a:picLocks noChangeAspect="1" noChangeArrowheads="1"/>
              </p:cNvPicPr>
              <p:nvPr/>
            </p:nvPicPr>
            <p:blipFill>
              <a:blip r:embed="rId4"/>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0" name="Group 58"/>
              <p:cNvGrpSpPr/>
              <p:nvPr/>
            </p:nvGrpSpPr>
            <p:grpSpPr>
              <a:xfrm>
                <a:off x="1096733" y="5440680"/>
                <a:ext cx="776455" cy="249906"/>
                <a:chOff x="1096733" y="5440680"/>
                <a:chExt cx="776455" cy="249906"/>
              </a:xfrm>
            </p:grpSpPr>
            <p:sp>
              <p:nvSpPr>
                <p:cNvPr id="56" name="Freeform 5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64" name="Straight Connector 63"/>
            <p:cNvCxnSpPr/>
            <p:nvPr/>
          </p:nvCxnSpPr>
          <p:spPr>
            <a:xfrm rot="2148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2"/>
            <p:cNvPicPr preferRelativeResize="0">
              <a:picLocks noChangeArrowheads="1"/>
            </p:cNvPicPr>
            <p:nvPr/>
          </p:nvPicPr>
          <p:blipFill>
            <a:blip r:embed="rId5"/>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2" name="Freeform 6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5" name="TextBox 104"/>
          <p:cNvSpPr txBox="1"/>
          <p:nvPr/>
        </p:nvSpPr>
        <p:spPr>
          <a:xfrm>
            <a:off x="0" y="0"/>
            <a:ext cx="9144000" cy="830997"/>
          </a:xfrm>
          <a:prstGeom prst="rect">
            <a:avLst/>
          </a:prstGeom>
        </p:spPr>
        <p:txBody>
          <a:bodyPr wrap="square" rtlCol="0">
            <a:spAutoFit/>
          </a:bodyPr>
          <a:lstStyle/>
          <a:p>
            <a:pPr algn="ctr"/>
            <a:r>
              <a:rPr lang="en-US" sz="4800" dirty="0" smtClean="0">
                <a:solidFill>
                  <a:srgbClr val="0033CC"/>
                </a:solidFill>
                <a:effectLst>
                  <a:outerShdw dist="50800" dir="7200000" algn="ctr" rotWithShape="0">
                    <a:schemeClr val="tx1"/>
                  </a:outerShdw>
                </a:effectLst>
              </a:rPr>
              <a:t>Next week . . . .</a:t>
            </a:r>
            <a:endParaRPr lang="en-US" sz="4800" b="1" dirty="0" smtClean="0">
              <a:solidFill>
                <a:srgbClr val="0033CC"/>
              </a:solidFill>
              <a:effectLst>
                <a:outerShdw dist="50800" dir="7200000" algn="ctr" rotWithShape="0">
                  <a:schemeClr val="tx1"/>
                </a:outerShdw>
              </a:effectLst>
            </a:endParaRPr>
          </a:p>
        </p:txBody>
      </p:sp>
      <p:sp>
        <p:nvSpPr>
          <p:cNvPr id="119" name="TextBox 118"/>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Nation Building		The Settlers</a:t>
            </a:r>
          </a:p>
        </p:txBody>
      </p:sp>
      <p:grpSp>
        <p:nvGrpSpPr>
          <p:cNvPr id="11" name="Group 53"/>
          <p:cNvGrpSpPr/>
          <p:nvPr/>
        </p:nvGrpSpPr>
        <p:grpSpPr>
          <a:xfrm>
            <a:off x="59266" y="987552"/>
            <a:ext cx="9022694" cy="5184648"/>
            <a:chOff x="59266" y="987552"/>
            <a:chExt cx="9022694" cy="5184648"/>
          </a:xfrm>
        </p:grpSpPr>
        <p:grpSp>
          <p:nvGrpSpPr>
            <p:cNvPr id="12" name="Group 69"/>
            <p:cNvGrpSpPr/>
            <p:nvPr/>
          </p:nvGrpSpPr>
          <p:grpSpPr>
            <a:xfrm>
              <a:off x="59266" y="987552"/>
              <a:ext cx="9022694" cy="5184648"/>
              <a:chOff x="59266" y="987552"/>
              <a:chExt cx="9022694" cy="5184648"/>
            </a:xfrm>
          </p:grpSpPr>
          <p:sp>
            <p:nvSpPr>
              <p:cNvPr id="124" name="Freeform 123"/>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124"/>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24"/>
              <p:cNvGrpSpPr/>
              <p:nvPr/>
            </p:nvGrpSpPr>
            <p:grpSpPr>
              <a:xfrm>
                <a:off x="6071616" y="987552"/>
                <a:ext cx="588264" cy="1139952"/>
                <a:chOff x="6019800" y="990600"/>
                <a:chExt cx="588264" cy="1139952"/>
              </a:xfrm>
            </p:grpSpPr>
            <p:pic>
              <p:nvPicPr>
                <p:cNvPr id="153"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154"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155"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156"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157"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158"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14" name="Group 31"/>
              <p:cNvGrpSpPr/>
              <p:nvPr/>
            </p:nvGrpSpPr>
            <p:grpSpPr>
              <a:xfrm>
                <a:off x="4663440" y="2551176"/>
                <a:ext cx="763857" cy="719328"/>
                <a:chOff x="4724400" y="2551176"/>
                <a:chExt cx="763857" cy="719328"/>
              </a:xfrm>
            </p:grpSpPr>
            <p:pic>
              <p:nvPicPr>
                <p:cNvPr id="149"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150"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151"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152"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15" name="Group 36"/>
              <p:cNvGrpSpPr/>
              <p:nvPr/>
            </p:nvGrpSpPr>
            <p:grpSpPr>
              <a:xfrm>
                <a:off x="4271689" y="3851670"/>
                <a:ext cx="2052911" cy="2320530"/>
                <a:chOff x="4271689" y="3851670"/>
                <a:chExt cx="2052911" cy="2320530"/>
              </a:xfrm>
            </p:grpSpPr>
            <p:pic>
              <p:nvPicPr>
                <p:cNvPr id="143"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144"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16" name="Group 116"/>
                <p:cNvGrpSpPr/>
                <p:nvPr/>
              </p:nvGrpSpPr>
              <p:grpSpPr>
                <a:xfrm>
                  <a:off x="5441077" y="5637760"/>
                  <a:ext cx="883523" cy="534440"/>
                  <a:chOff x="5441077" y="5637760"/>
                  <a:chExt cx="883523" cy="534440"/>
                </a:xfrm>
              </p:grpSpPr>
              <p:pic>
                <p:nvPicPr>
                  <p:cNvPr id="146"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147"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148"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130" name="Picture 3"/>
              <p:cNvPicPr>
                <a:picLocks noChangeAspect="1" noChangeArrowheads="1"/>
              </p:cNvPicPr>
              <p:nvPr/>
            </p:nvPicPr>
            <p:blipFill>
              <a:blip r:embed="rId4"/>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17" name="Group 45"/>
              <p:cNvGrpSpPr/>
              <p:nvPr/>
            </p:nvGrpSpPr>
            <p:grpSpPr>
              <a:xfrm>
                <a:off x="1600200" y="3822192"/>
                <a:ext cx="2197608" cy="521208"/>
                <a:chOff x="1600200" y="3822192"/>
                <a:chExt cx="2197608" cy="521208"/>
              </a:xfrm>
            </p:grpSpPr>
            <p:pic>
              <p:nvPicPr>
                <p:cNvPr id="137"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138"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139"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140"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141"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142"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132" name="Picture 3"/>
              <p:cNvPicPr>
                <a:picLocks noChangeAspect="1" noChangeArrowheads="1"/>
              </p:cNvPicPr>
              <p:nvPr/>
            </p:nvPicPr>
            <p:blipFill>
              <a:blip r:embed="rId4"/>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8" name="Group 58"/>
              <p:cNvGrpSpPr/>
              <p:nvPr/>
            </p:nvGrpSpPr>
            <p:grpSpPr>
              <a:xfrm>
                <a:off x="1096733" y="5440680"/>
                <a:ext cx="776455" cy="249906"/>
                <a:chOff x="1096733" y="5440680"/>
                <a:chExt cx="776455" cy="249906"/>
              </a:xfrm>
            </p:grpSpPr>
            <p:sp>
              <p:nvSpPr>
                <p:cNvPr id="134" name="Freeform 133"/>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Freeform 134"/>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Freeform 135"/>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121" name="Straight Connector 120"/>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2" name="Freeform 121"/>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Box 66"/>
          <p:cNvSpPr txBox="1"/>
          <p:nvPr/>
        </p:nvSpPr>
        <p:spPr>
          <a:xfrm>
            <a:off x="740109" y="2848610"/>
            <a:ext cx="1317291" cy="656590"/>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British Colonies</a:t>
            </a:r>
            <a:endParaRPr lang="en-US" sz="2400" b="1" dirty="0">
              <a:solidFill>
                <a:srgbClr val="FF0000"/>
              </a:solidFill>
              <a:effectLst>
                <a:outerShdw dist="38100" dir="7200000" algn="ctr" rotWithShape="0">
                  <a:schemeClr val="tx1"/>
                </a:outerShdw>
              </a:effectLst>
            </a:endParaRPr>
          </a:p>
        </p:txBody>
      </p:sp>
      <p:sp>
        <p:nvSpPr>
          <p:cNvPr id="71" name="TextBox 70"/>
          <p:cNvSpPr txBox="1"/>
          <p:nvPr/>
        </p:nvSpPr>
        <p:spPr>
          <a:xfrm>
            <a:off x="1447800" y="1752600"/>
            <a:ext cx="1502334" cy="667299"/>
          </a:xfrm>
          <a:prstGeom prst="rect">
            <a:avLst/>
          </a:prstGeom>
          <a:noFill/>
        </p:spPr>
        <p:txBody>
          <a:bodyPr wrap="non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Acadian </a:t>
            </a:r>
          </a:p>
          <a:p>
            <a:pPr algn="ctr">
              <a:lnSpc>
                <a:spcPts val="2200"/>
              </a:lnSpc>
            </a:pPr>
            <a:r>
              <a:rPr lang="en-US" sz="2400" b="1" dirty="0" smtClean="0">
                <a:solidFill>
                  <a:srgbClr val="FF0000"/>
                </a:solidFill>
                <a:effectLst>
                  <a:outerShdw dist="38100" dir="7200000" algn="ctr" rotWithShape="0">
                    <a:schemeClr val="tx1"/>
                  </a:outerShdw>
                </a:effectLst>
              </a:rPr>
              <a:t>Maritimes</a:t>
            </a:r>
            <a:endParaRPr lang="en-US" sz="2400" b="1" dirty="0">
              <a:solidFill>
                <a:srgbClr val="FF0000"/>
              </a:solidFill>
              <a:effectLst>
                <a:outerShdw dist="38100" dir="7200000" algn="ctr" rotWithShape="0">
                  <a:schemeClr val="tx1"/>
                </a:outerShdw>
              </a:effectLst>
            </a:endParaRPr>
          </a:p>
        </p:txBody>
      </p:sp>
      <p:sp>
        <p:nvSpPr>
          <p:cNvPr id="80" name="TextBox 79"/>
          <p:cNvSpPr txBox="1"/>
          <p:nvPr/>
        </p:nvSpPr>
        <p:spPr>
          <a:xfrm>
            <a:off x="0" y="762000"/>
            <a:ext cx="2640466" cy="769441"/>
          </a:xfrm>
          <a:prstGeom prst="rect">
            <a:avLst/>
          </a:prstGeom>
          <a:noFill/>
        </p:spPr>
        <p:txBody>
          <a:bodyPr wrap="none" rtlCol="0">
            <a:spAutoFit/>
          </a:bodyPr>
          <a:lstStyle/>
          <a:p>
            <a:r>
              <a:rPr lang="en-US" sz="4400" b="1" dirty="0" smtClean="0">
                <a:solidFill>
                  <a:srgbClr val="002060"/>
                </a:solidFill>
              </a:rPr>
              <a:t>1764-1800</a:t>
            </a:r>
            <a:endParaRPr lang="en-US" sz="4400" b="1" dirty="0">
              <a:solidFill>
                <a:srgbClr val="002060"/>
              </a:solidFill>
            </a:endParaRPr>
          </a:p>
        </p:txBody>
      </p:sp>
      <p:sp>
        <p:nvSpPr>
          <p:cNvPr id="55" name="Freeform 54"/>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52400">
            <a:solidFill>
              <a:srgbClr val="FF0000">
                <a:alpha val="69000"/>
              </a:srgbClr>
            </a:solidFill>
          </a:ln>
          <a:effectLst>
            <a:outerShdw blurRad="190500" dist="38100" dir="11400000" sx="110000" sy="11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Rectangle 78"/>
          <p:cNvSpPr/>
          <p:nvPr/>
        </p:nvSpPr>
        <p:spPr>
          <a:xfrm>
            <a:off x="5486400" y="54864"/>
            <a:ext cx="2895600" cy="609600"/>
          </a:xfrm>
          <a:prstGeom prst="rect">
            <a:avLst/>
          </a:prstGeom>
          <a:noFill/>
          <a:ln w="76200">
            <a:solidFill>
              <a:srgbClr val="2F0AB6"/>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0" y="838200"/>
            <a:ext cx="26670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8077200" y="1828800"/>
            <a:ext cx="755073" cy="533401"/>
          </a:xfrm>
          <a:custGeom>
            <a:avLst/>
            <a:gdLst>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4433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2909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67788"/>
              <a:gd name="connsiteY0" fmla="*/ 11084 h 762001"/>
              <a:gd name="connsiteX1" fmla="*/ 468283 w 667788"/>
              <a:gd name="connsiteY1" fmla="*/ 177339 h 762001"/>
              <a:gd name="connsiteX2" fmla="*/ 651163 w 667788"/>
              <a:gd name="connsiteY2" fmla="*/ 290946 h 762001"/>
              <a:gd name="connsiteX3" fmla="*/ 568036 w 667788"/>
              <a:gd name="connsiteY3" fmla="*/ 559724 h 762001"/>
              <a:gd name="connsiteX4" fmla="*/ 385156 w 667788"/>
              <a:gd name="connsiteY4" fmla="*/ 559724 h 762001"/>
              <a:gd name="connsiteX5" fmla="*/ 218901 w 667788"/>
              <a:gd name="connsiteY5" fmla="*/ 676103 h 762001"/>
              <a:gd name="connsiteX6" fmla="*/ 19396 w 667788"/>
              <a:gd name="connsiteY6" fmla="*/ 742604 h 762001"/>
              <a:gd name="connsiteX7" fmla="*/ 102523 w 667788"/>
              <a:gd name="connsiteY7" fmla="*/ 559724 h 762001"/>
              <a:gd name="connsiteX8" fmla="*/ 36021 w 667788"/>
              <a:gd name="connsiteY8" fmla="*/ 543099 h 762001"/>
              <a:gd name="connsiteX9" fmla="*/ 102523 w 667788"/>
              <a:gd name="connsiteY9" fmla="*/ 293717 h 762001"/>
              <a:gd name="connsiteX10" fmla="*/ 119149 w 667788"/>
              <a:gd name="connsiteY10" fmla="*/ 160714 h 762001"/>
              <a:gd name="connsiteX11" fmla="*/ 119149 w 667788"/>
              <a:gd name="connsiteY11" fmla="*/ 110837 h 762001"/>
              <a:gd name="connsiteX12" fmla="*/ 318654 w 667788"/>
              <a:gd name="connsiteY12" fmla="*/ 11084 h 762001"/>
              <a:gd name="connsiteX0" fmla="*/ 282633 w 631767"/>
              <a:gd name="connsiteY0" fmla="*/ 11084 h 676103"/>
              <a:gd name="connsiteX1" fmla="*/ 432262 w 631767"/>
              <a:gd name="connsiteY1" fmla="*/ 177339 h 676103"/>
              <a:gd name="connsiteX2" fmla="*/ 615142 w 631767"/>
              <a:gd name="connsiteY2" fmla="*/ 290946 h 676103"/>
              <a:gd name="connsiteX3" fmla="*/ 532015 w 631767"/>
              <a:gd name="connsiteY3" fmla="*/ 559724 h 676103"/>
              <a:gd name="connsiteX4" fmla="*/ 349135 w 631767"/>
              <a:gd name="connsiteY4" fmla="*/ 559724 h 676103"/>
              <a:gd name="connsiteX5" fmla="*/ 182880 w 631767"/>
              <a:gd name="connsiteY5" fmla="*/ 676103 h 676103"/>
              <a:gd name="connsiteX6" fmla="*/ 66502 w 631767"/>
              <a:gd name="connsiteY6" fmla="*/ 559724 h 676103"/>
              <a:gd name="connsiteX7" fmla="*/ 0 w 631767"/>
              <a:gd name="connsiteY7" fmla="*/ 543099 h 676103"/>
              <a:gd name="connsiteX8" fmla="*/ 66502 w 631767"/>
              <a:gd name="connsiteY8" fmla="*/ 293717 h 676103"/>
              <a:gd name="connsiteX9" fmla="*/ 83128 w 631767"/>
              <a:gd name="connsiteY9" fmla="*/ 160714 h 676103"/>
              <a:gd name="connsiteX10" fmla="*/ 83128 w 631767"/>
              <a:gd name="connsiteY10" fmla="*/ 110837 h 676103"/>
              <a:gd name="connsiteX11" fmla="*/ 282633 w 631767"/>
              <a:gd name="connsiteY11" fmla="*/ 11084 h 676103"/>
              <a:gd name="connsiteX0" fmla="*/ 235527 w 584661"/>
              <a:gd name="connsiteY0" fmla="*/ 11084 h 676103"/>
              <a:gd name="connsiteX1" fmla="*/ 385156 w 584661"/>
              <a:gd name="connsiteY1" fmla="*/ 177339 h 676103"/>
              <a:gd name="connsiteX2" fmla="*/ 568036 w 584661"/>
              <a:gd name="connsiteY2" fmla="*/ 290946 h 676103"/>
              <a:gd name="connsiteX3" fmla="*/ 484909 w 584661"/>
              <a:gd name="connsiteY3" fmla="*/ 559724 h 676103"/>
              <a:gd name="connsiteX4" fmla="*/ 302029 w 584661"/>
              <a:gd name="connsiteY4" fmla="*/ 559724 h 676103"/>
              <a:gd name="connsiteX5" fmla="*/ 135774 w 584661"/>
              <a:gd name="connsiteY5" fmla="*/ 676103 h 676103"/>
              <a:gd name="connsiteX6" fmla="*/ 19396 w 584661"/>
              <a:gd name="connsiteY6" fmla="*/ 559724 h 676103"/>
              <a:gd name="connsiteX7" fmla="*/ 19396 w 584661"/>
              <a:gd name="connsiteY7" fmla="*/ 293717 h 676103"/>
              <a:gd name="connsiteX8" fmla="*/ 36022 w 584661"/>
              <a:gd name="connsiteY8" fmla="*/ 160714 h 676103"/>
              <a:gd name="connsiteX9" fmla="*/ 36022 w 584661"/>
              <a:gd name="connsiteY9" fmla="*/ 110837 h 676103"/>
              <a:gd name="connsiteX10" fmla="*/ 235527 w 584661"/>
              <a:gd name="connsiteY10" fmla="*/ 11084 h 6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61" h="676103">
                <a:moveTo>
                  <a:pt x="235527" y="11084"/>
                </a:moveTo>
                <a:cubicBezTo>
                  <a:pt x="293716" y="22168"/>
                  <a:pt x="329738" y="130696"/>
                  <a:pt x="385156" y="177339"/>
                </a:cubicBezTo>
                <a:cubicBezTo>
                  <a:pt x="440574" y="223982"/>
                  <a:pt x="551411" y="227215"/>
                  <a:pt x="568036" y="290946"/>
                </a:cubicBezTo>
                <a:cubicBezTo>
                  <a:pt x="584661" y="354677"/>
                  <a:pt x="529243" y="514928"/>
                  <a:pt x="484909" y="559724"/>
                </a:cubicBezTo>
                <a:cubicBezTo>
                  <a:pt x="440575" y="604520"/>
                  <a:pt x="360218" y="540327"/>
                  <a:pt x="302029" y="559724"/>
                </a:cubicBezTo>
                <a:cubicBezTo>
                  <a:pt x="243840" y="579121"/>
                  <a:pt x="182879" y="676103"/>
                  <a:pt x="135774" y="676103"/>
                </a:cubicBezTo>
                <a:cubicBezTo>
                  <a:pt x="88669" y="676103"/>
                  <a:pt x="38792" y="623455"/>
                  <a:pt x="19396" y="559724"/>
                </a:cubicBezTo>
                <a:cubicBezTo>
                  <a:pt x="0" y="495993"/>
                  <a:pt x="16625" y="360219"/>
                  <a:pt x="19396" y="293717"/>
                </a:cubicBezTo>
                <a:cubicBezTo>
                  <a:pt x="22167" y="227215"/>
                  <a:pt x="33251" y="191194"/>
                  <a:pt x="36022" y="160714"/>
                </a:cubicBezTo>
                <a:cubicBezTo>
                  <a:pt x="38793" y="130234"/>
                  <a:pt x="5542" y="130233"/>
                  <a:pt x="36022" y="110837"/>
                </a:cubicBezTo>
                <a:cubicBezTo>
                  <a:pt x="66502" y="91441"/>
                  <a:pt x="177338" y="0"/>
                  <a:pt x="235527" y="11084"/>
                </a:cubicBezTo>
                <a:close/>
              </a:path>
            </a:pathLst>
          </a:custGeom>
          <a:solidFill>
            <a:srgbClr val="FF0000">
              <a:alpha val="64000"/>
            </a:srgbClr>
          </a:solidFill>
          <a:ln w="12700">
            <a:noFill/>
          </a:ln>
          <a:effectLst>
            <a:outerShdw blurRad="190500" dist="38100" dir="11400000" sx="131000" sy="13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a:off x="7848600" y="2358030"/>
            <a:ext cx="1295400" cy="385170"/>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France</a:t>
            </a:r>
          </a:p>
        </p:txBody>
      </p:sp>
      <p:sp>
        <p:nvSpPr>
          <p:cNvPr id="86" name="Freeform 85"/>
          <p:cNvSpPr/>
          <p:nvPr/>
        </p:nvSpPr>
        <p:spPr>
          <a:xfrm>
            <a:off x="7848600" y="1676400"/>
            <a:ext cx="1115286" cy="925083"/>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Freeform 86"/>
          <p:cNvSpPr/>
          <p:nvPr/>
        </p:nvSpPr>
        <p:spPr>
          <a:xfrm rot="5400000">
            <a:off x="3505201" y="6400800"/>
            <a:ext cx="380999" cy="533401"/>
          </a:xfrm>
          <a:custGeom>
            <a:avLst/>
            <a:gdLst>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4433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2909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67788"/>
              <a:gd name="connsiteY0" fmla="*/ 11084 h 762001"/>
              <a:gd name="connsiteX1" fmla="*/ 468283 w 667788"/>
              <a:gd name="connsiteY1" fmla="*/ 177339 h 762001"/>
              <a:gd name="connsiteX2" fmla="*/ 651163 w 667788"/>
              <a:gd name="connsiteY2" fmla="*/ 290946 h 762001"/>
              <a:gd name="connsiteX3" fmla="*/ 568036 w 667788"/>
              <a:gd name="connsiteY3" fmla="*/ 559724 h 762001"/>
              <a:gd name="connsiteX4" fmla="*/ 385156 w 667788"/>
              <a:gd name="connsiteY4" fmla="*/ 559724 h 762001"/>
              <a:gd name="connsiteX5" fmla="*/ 218901 w 667788"/>
              <a:gd name="connsiteY5" fmla="*/ 676103 h 762001"/>
              <a:gd name="connsiteX6" fmla="*/ 19396 w 667788"/>
              <a:gd name="connsiteY6" fmla="*/ 742604 h 762001"/>
              <a:gd name="connsiteX7" fmla="*/ 102523 w 667788"/>
              <a:gd name="connsiteY7" fmla="*/ 559724 h 762001"/>
              <a:gd name="connsiteX8" fmla="*/ 36021 w 667788"/>
              <a:gd name="connsiteY8" fmla="*/ 543099 h 762001"/>
              <a:gd name="connsiteX9" fmla="*/ 102523 w 667788"/>
              <a:gd name="connsiteY9" fmla="*/ 293717 h 762001"/>
              <a:gd name="connsiteX10" fmla="*/ 119149 w 667788"/>
              <a:gd name="connsiteY10" fmla="*/ 160714 h 762001"/>
              <a:gd name="connsiteX11" fmla="*/ 119149 w 667788"/>
              <a:gd name="connsiteY11" fmla="*/ 110837 h 762001"/>
              <a:gd name="connsiteX12" fmla="*/ 318654 w 667788"/>
              <a:gd name="connsiteY12" fmla="*/ 11084 h 762001"/>
              <a:gd name="connsiteX0" fmla="*/ 282633 w 631767"/>
              <a:gd name="connsiteY0" fmla="*/ 11084 h 676103"/>
              <a:gd name="connsiteX1" fmla="*/ 432262 w 631767"/>
              <a:gd name="connsiteY1" fmla="*/ 177339 h 676103"/>
              <a:gd name="connsiteX2" fmla="*/ 615142 w 631767"/>
              <a:gd name="connsiteY2" fmla="*/ 290946 h 676103"/>
              <a:gd name="connsiteX3" fmla="*/ 532015 w 631767"/>
              <a:gd name="connsiteY3" fmla="*/ 559724 h 676103"/>
              <a:gd name="connsiteX4" fmla="*/ 349135 w 631767"/>
              <a:gd name="connsiteY4" fmla="*/ 559724 h 676103"/>
              <a:gd name="connsiteX5" fmla="*/ 182880 w 631767"/>
              <a:gd name="connsiteY5" fmla="*/ 676103 h 676103"/>
              <a:gd name="connsiteX6" fmla="*/ 66502 w 631767"/>
              <a:gd name="connsiteY6" fmla="*/ 559724 h 676103"/>
              <a:gd name="connsiteX7" fmla="*/ 0 w 631767"/>
              <a:gd name="connsiteY7" fmla="*/ 543099 h 676103"/>
              <a:gd name="connsiteX8" fmla="*/ 66502 w 631767"/>
              <a:gd name="connsiteY8" fmla="*/ 293717 h 676103"/>
              <a:gd name="connsiteX9" fmla="*/ 83128 w 631767"/>
              <a:gd name="connsiteY9" fmla="*/ 160714 h 676103"/>
              <a:gd name="connsiteX10" fmla="*/ 83128 w 631767"/>
              <a:gd name="connsiteY10" fmla="*/ 110837 h 676103"/>
              <a:gd name="connsiteX11" fmla="*/ 282633 w 631767"/>
              <a:gd name="connsiteY11" fmla="*/ 11084 h 676103"/>
              <a:gd name="connsiteX0" fmla="*/ 235527 w 584661"/>
              <a:gd name="connsiteY0" fmla="*/ 11084 h 676103"/>
              <a:gd name="connsiteX1" fmla="*/ 385156 w 584661"/>
              <a:gd name="connsiteY1" fmla="*/ 177339 h 676103"/>
              <a:gd name="connsiteX2" fmla="*/ 568036 w 584661"/>
              <a:gd name="connsiteY2" fmla="*/ 290946 h 676103"/>
              <a:gd name="connsiteX3" fmla="*/ 484909 w 584661"/>
              <a:gd name="connsiteY3" fmla="*/ 559724 h 676103"/>
              <a:gd name="connsiteX4" fmla="*/ 302029 w 584661"/>
              <a:gd name="connsiteY4" fmla="*/ 559724 h 676103"/>
              <a:gd name="connsiteX5" fmla="*/ 135774 w 584661"/>
              <a:gd name="connsiteY5" fmla="*/ 676103 h 676103"/>
              <a:gd name="connsiteX6" fmla="*/ 19396 w 584661"/>
              <a:gd name="connsiteY6" fmla="*/ 559724 h 676103"/>
              <a:gd name="connsiteX7" fmla="*/ 19396 w 584661"/>
              <a:gd name="connsiteY7" fmla="*/ 293717 h 676103"/>
              <a:gd name="connsiteX8" fmla="*/ 36022 w 584661"/>
              <a:gd name="connsiteY8" fmla="*/ 160714 h 676103"/>
              <a:gd name="connsiteX9" fmla="*/ 36022 w 584661"/>
              <a:gd name="connsiteY9" fmla="*/ 110837 h 676103"/>
              <a:gd name="connsiteX10" fmla="*/ 235527 w 584661"/>
              <a:gd name="connsiteY10" fmla="*/ 11084 h 6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61" h="676103">
                <a:moveTo>
                  <a:pt x="235527" y="11084"/>
                </a:moveTo>
                <a:cubicBezTo>
                  <a:pt x="293716" y="22168"/>
                  <a:pt x="329738" y="130696"/>
                  <a:pt x="385156" y="177339"/>
                </a:cubicBezTo>
                <a:cubicBezTo>
                  <a:pt x="440574" y="223982"/>
                  <a:pt x="551411" y="227215"/>
                  <a:pt x="568036" y="290946"/>
                </a:cubicBezTo>
                <a:cubicBezTo>
                  <a:pt x="584661" y="354677"/>
                  <a:pt x="529243" y="514928"/>
                  <a:pt x="484909" y="559724"/>
                </a:cubicBezTo>
                <a:cubicBezTo>
                  <a:pt x="440575" y="604520"/>
                  <a:pt x="360218" y="540327"/>
                  <a:pt x="302029" y="559724"/>
                </a:cubicBezTo>
                <a:cubicBezTo>
                  <a:pt x="243840" y="579121"/>
                  <a:pt x="182879" y="676103"/>
                  <a:pt x="135774" y="676103"/>
                </a:cubicBezTo>
                <a:cubicBezTo>
                  <a:pt x="88669" y="676103"/>
                  <a:pt x="38792" y="623455"/>
                  <a:pt x="19396" y="559724"/>
                </a:cubicBezTo>
                <a:cubicBezTo>
                  <a:pt x="0" y="495993"/>
                  <a:pt x="16625" y="360219"/>
                  <a:pt x="19396" y="293717"/>
                </a:cubicBezTo>
                <a:cubicBezTo>
                  <a:pt x="22167" y="227215"/>
                  <a:pt x="33251" y="191194"/>
                  <a:pt x="36022" y="160714"/>
                </a:cubicBezTo>
                <a:cubicBezTo>
                  <a:pt x="38793" y="130234"/>
                  <a:pt x="5542" y="130233"/>
                  <a:pt x="36022" y="110837"/>
                </a:cubicBezTo>
                <a:cubicBezTo>
                  <a:pt x="66502" y="91441"/>
                  <a:pt x="177338" y="0"/>
                  <a:pt x="235527" y="11084"/>
                </a:cubicBezTo>
                <a:close/>
              </a:path>
            </a:pathLst>
          </a:custGeom>
          <a:solidFill>
            <a:srgbClr val="FF0000">
              <a:alpha val="64000"/>
            </a:srgbClr>
          </a:solidFill>
          <a:ln w="12700">
            <a:noFill/>
          </a:ln>
          <a:effectLst>
            <a:outerShdw blurRad="190500" dist="38100" dir="11400000" sx="131000" sy="13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rot="7292389">
            <a:off x="5622852" y="6441832"/>
            <a:ext cx="380999" cy="533401"/>
          </a:xfrm>
          <a:custGeom>
            <a:avLst/>
            <a:gdLst>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4433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2909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67788"/>
              <a:gd name="connsiteY0" fmla="*/ 11084 h 762001"/>
              <a:gd name="connsiteX1" fmla="*/ 468283 w 667788"/>
              <a:gd name="connsiteY1" fmla="*/ 177339 h 762001"/>
              <a:gd name="connsiteX2" fmla="*/ 651163 w 667788"/>
              <a:gd name="connsiteY2" fmla="*/ 290946 h 762001"/>
              <a:gd name="connsiteX3" fmla="*/ 568036 w 667788"/>
              <a:gd name="connsiteY3" fmla="*/ 559724 h 762001"/>
              <a:gd name="connsiteX4" fmla="*/ 385156 w 667788"/>
              <a:gd name="connsiteY4" fmla="*/ 559724 h 762001"/>
              <a:gd name="connsiteX5" fmla="*/ 218901 w 667788"/>
              <a:gd name="connsiteY5" fmla="*/ 676103 h 762001"/>
              <a:gd name="connsiteX6" fmla="*/ 19396 w 667788"/>
              <a:gd name="connsiteY6" fmla="*/ 742604 h 762001"/>
              <a:gd name="connsiteX7" fmla="*/ 102523 w 667788"/>
              <a:gd name="connsiteY7" fmla="*/ 559724 h 762001"/>
              <a:gd name="connsiteX8" fmla="*/ 36021 w 667788"/>
              <a:gd name="connsiteY8" fmla="*/ 543099 h 762001"/>
              <a:gd name="connsiteX9" fmla="*/ 102523 w 667788"/>
              <a:gd name="connsiteY9" fmla="*/ 293717 h 762001"/>
              <a:gd name="connsiteX10" fmla="*/ 119149 w 667788"/>
              <a:gd name="connsiteY10" fmla="*/ 160714 h 762001"/>
              <a:gd name="connsiteX11" fmla="*/ 119149 w 667788"/>
              <a:gd name="connsiteY11" fmla="*/ 110837 h 762001"/>
              <a:gd name="connsiteX12" fmla="*/ 318654 w 667788"/>
              <a:gd name="connsiteY12" fmla="*/ 11084 h 762001"/>
              <a:gd name="connsiteX0" fmla="*/ 282633 w 631767"/>
              <a:gd name="connsiteY0" fmla="*/ 11084 h 676103"/>
              <a:gd name="connsiteX1" fmla="*/ 432262 w 631767"/>
              <a:gd name="connsiteY1" fmla="*/ 177339 h 676103"/>
              <a:gd name="connsiteX2" fmla="*/ 615142 w 631767"/>
              <a:gd name="connsiteY2" fmla="*/ 290946 h 676103"/>
              <a:gd name="connsiteX3" fmla="*/ 532015 w 631767"/>
              <a:gd name="connsiteY3" fmla="*/ 559724 h 676103"/>
              <a:gd name="connsiteX4" fmla="*/ 349135 w 631767"/>
              <a:gd name="connsiteY4" fmla="*/ 559724 h 676103"/>
              <a:gd name="connsiteX5" fmla="*/ 182880 w 631767"/>
              <a:gd name="connsiteY5" fmla="*/ 676103 h 676103"/>
              <a:gd name="connsiteX6" fmla="*/ 66502 w 631767"/>
              <a:gd name="connsiteY6" fmla="*/ 559724 h 676103"/>
              <a:gd name="connsiteX7" fmla="*/ 0 w 631767"/>
              <a:gd name="connsiteY7" fmla="*/ 543099 h 676103"/>
              <a:gd name="connsiteX8" fmla="*/ 66502 w 631767"/>
              <a:gd name="connsiteY8" fmla="*/ 293717 h 676103"/>
              <a:gd name="connsiteX9" fmla="*/ 83128 w 631767"/>
              <a:gd name="connsiteY9" fmla="*/ 160714 h 676103"/>
              <a:gd name="connsiteX10" fmla="*/ 83128 w 631767"/>
              <a:gd name="connsiteY10" fmla="*/ 110837 h 676103"/>
              <a:gd name="connsiteX11" fmla="*/ 282633 w 631767"/>
              <a:gd name="connsiteY11" fmla="*/ 11084 h 676103"/>
              <a:gd name="connsiteX0" fmla="*/ 235527 w 584661"/>
              <a:gd name="connsiteY0" fmla="*/ 11084 h 676103"/>
              <a:gd name="connsiteX1" fmla="*/ 385156 w 584661"/>
              <a:gd name="connsiteY1" fmla="*/ 177339 h 676103"/>
              <a:gd name="connsiteX2" fmla="*/ 568036 w 584661"/>
              <a:gd name="connsiteY2" fmla="*/ 290946 h 676103"/>
              <a:gd name="connsiteX3" fmla="*/ 484909 w 584661"/>
              <a:gd name="connsiteY3" fmla="*/ 559724 h 676103"/>
              <a:gd name="connsiteX4" fmla="*/ 302029 w 584661"/>
              <a:gd name="connsiteY4" fmla="*/ 559724 h 676103"/>
              <a:gd name="connsiteX5" fmla="*/ 135774 w 584661"/>
              <a:gd name="connsiteY5" fmla="*/ 676103 h 676103"/>
              <a:gd name="connsiteX6" fmla="*/ 19396 w 584661"/>
              <a:gd name="connsiteY6" fmla="*/ 559724 h 676103"/>
              <a:gd name="connsiteX7" fmla="*/ 19396 w 584661"/>
              <a:gd name="connsiteY7" fmla="*/ 293717 h 676103"/>
              <a:gd name="connsiteX8" fmla="*/ 36022 w 584661"/>
              <a:gd name="connsiteY8" fmla="*/ 160714 h 676103"/>
              <a:gd name="connsiteX9" fmla="*/ 36022 w 584661"/>
              <a:gd name="connsiteY9" fmla="*/ 110837 h 676103"/>
              <a:gd name="connsiteX10" fmla="*/ 235527 w 584661"/>
              <a:gd name="connsiteY10" fmla="*/ 11084 h 6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61" h="676103">
                <a:moveTo>
                  <a:pt x="235527" y="11084"/>
                </a:moveTo>
                <a:cubicBezTo>
                  <a:pt x="293716" y="22168"/>
                  <a:pt x="329738" y="130696"/>
                  <a:pt x="385156" y="177339"/>
                </a:cubicBezTo>
                <a:cubicBezTo>
                  <a:pt x="440574" y="223982"/>
                  <a:pt x="551411" y="227215"/>
                  <a:pt x="568036" y="290946"/>
                </a:cubicBezTo>
                <a:cubicBezTo>
                  <a:pt x="584661" y="354677"/>
                  <a:pt x="529243" y="514928"/>
                  <a:pt x="484909" y="559724"/>
                </a:cubicBezTo>
                <a:cubicBezTo>
                  <a:pt x="440575" y="604520"/>
                  <a:pt x="360218" y="540327"/>
                  <a:pt x="302029" y="559724"/>
                </a:cubicBezTo>
                <a:cubicBezTo>
                  <a:pt x="243840" y="579121"/>
                  <a:pt x="182879" y="676103"/>
                  <a:pt x="135774" y="676103"/>
                </a:cubicBezTo>
                <a:cubicBezTo>
                  <a:pt x="88669" y="676103"/>
                  <a:pt x="38792" y="623455"/>
                  <a:pt x="19396" y="559724"/>
                </a:cubicBezTo>
                <a:cubicBezTo>
                  <a:pt x="0" y="495993"/>
                  <a:pt x="16625" y="360219"/>
                  <a:pt x="19396" y="293717"/>
                </a:cubicBezTo>
                <a:cubicBezTo>
                  <a:pt x="22167" y="227215"/>
                  <a:pt x="33251" y="191194"/>
                  <a:pt x="36022" y="160714"/>
                </a:cubicBezTo>
                <a:cubicBezTo>
                  <a:pt x="38793" y="130234"/>
                  <a:pt x="5542" y="130233"/>
                  <a:pt x="36022" y="110837"/>
                </a:cubicBezTo>
                <a:cubicBezTo>
                  <a:pt x="66502" y="91441"/>
                  <a:pt x="177338" y="0"/>
                  <a:pt x="235527" y="11084"/>
                </a:cubicBezTo>
                <a:close/>
              </a:path>
            </a:pathLst>
          </a:custGeom>
          <a:solidFill>
            <a:srgbClr val="FF0000">
              <a:alpha val="64000"/>
            </a:srgbClr>
          </a:solidFill>
          <a:ln w="12700">
            <a:noFill/>
          </a:ln>
          <a:effectLst>
            <a:outerShdw blurRad="190500" dist="38100" dir="11400000" sx="131000" sy="13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rot="4298534">
            <a:off x="2724330" y="2270164"/>
            <a:ext cx="782771" cy="685799"/>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TextBox 91"/>
          <p:cNvSpPr txBox="1"/>
          <p:nvPr/>
        </p:nvSpPr>
        <p:spPr>
          <a:xfrm rot="19779235">
            <a:off x="573691" y="5875567"/>
            <a:ext cx="1905000" cy="374461"/>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St. </a:t>
            </a:r>
            <a:r>
              <a:rPr lang="en-US" sz="2400" b="1" dirty="0" err="1" smtClean="0">
                <a:solidFill>
                  <a:srgbClr val="FF0000"/>
                </a:solidFill>
                <a:effectLst>
                  <a:outerShdw dist="38100" dir="7200000" algn="ctr" rotWithShape="0">
                    <a:schemeClr val="tx1"/>
                  </a:outerShdw>
                </a:effectLst>
              </a:rPr>
              <a:t>Domingue</a:t>
            </a:r>
            <a:endParaRPr lang="en-US" sz="2400" b="1" dirty="0" smtClean="0">
              <a:solidFill>
                <a:srgbClr val="FF0000"/>
              </a:solidFill>
              <a:effectLst>
                <a:outerShdw dist="38100" dir="7200000" algn="ctr" rotWithShape="0">
                  <a:schemeClr val="tx1"/>
                </a:outerShdw>
              </a:effectLst>
            </a:endParaRPr>
          </a:p>
        </p:txBody>
      </p:sp>
      <p:sp>
        <p:nvSpPr>
          <p:cNvPr id="95" name="Freeform 94"/>
          <p:cNvSpPr/>
          <p:nvPr/>
        </p:nvSpPr>
        <p:spPr>
          <a:xfrm rot="4298534">
            <a:off x="2571929" y="2270164"/>
            <a:ext cx="782771" cy="685799"/>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Freeform 95"/>
          <p:cNvSpPr/>
          <p:nvPr/>
        </p:nvSpPr>
        <p:spPr>
          <a:xfrm rot="4298534">
            <a:off x="2667198" y="5477999"/>
            <a:ext cx="627135" cy="670929"/>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Freeform 96"/>
          <p:cNvSpPr/>
          <p:nvPr/>
        </p:nvSpPr>
        <p:spPr>
          <a:xfrm rot="4298534">
            <a:off x="1886130" y="5045037"/>
            <a:ext cx="782771" cy="685799"/>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Rectangle 115"/>
          <p:cNvSpPr/>
          <p:nvPr/>
        </p:nvSpPr>
        <p:spPr>
          <a:xfrm>
            <a:off x="301752" y="54864"/>
            <a:ext cx="3889248" cy="612648"/>
          </a:xfrm>
          <a:prstGeom prst="rect">
            <a:avLst/>
          </a:prstGeom>
          <a:noFill/>
          <a:ln w="76200">
            <a:solidFill>
              <a:srgbClr val="2F0AB6"/>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119"/>
          <p:cNvSpPr txBox="1"/>
          <p:nvPr/>
        </p:nvSpPr>
        <p:spPr>
          <a:xfrm>
            <a:off x="5959732" y="6477000"/>
            <a:ext cx="1524000" cy="374461"/>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Falklands</a:t>
            </a:r>
          </a:p>
        </p:txBody>
      </p:sp>
      <p:sp>
        <p:nvSpPr>
          <p:cNvPr id="123" name="TextBox 122"/>
          <p:cNvSpPr txBox="1"/>
          <p:nvPr/>
        </p:nvSpPr>
        <p:spPr>
          <a:xfrm rot="19429198">
            <a:off x="2445474" y="6385239"/>
            <a:ext cx="1105754" cy="385170"/>
          </a:xfrm>
          <a:prstGeom prst="rect">
            <a:avLst/>
          </a:prstGeom>
          <a:noFill/>
        </p:spPr>
        <p:txBody>
          <a:bodyPr wrap="square" rtlCol="0">
            <a:spAutoFit/>
          </a:bodyPr>
          <a:lstStyle/>
          <a:p>
            <a:pPr>
              <a:lnSpc>
                <a:spcPts val="2200"/>
              </a:lnSpc>
            </a:pPr>
            <a:r>
              <a:rPr lang="en-US" sz="2400" b="1" dirty="0" smtClean="0">
                <a:solidFill>
                  <a:srgbClr val="FF0000"/>
                </a:solidFill>
                <a:effectLst>
                  <a:outerShdw dist="38100" dir="7200000" algn="ctr" rotWithShape="0">
                    <a:schemeClr val="tx1"/>
                  </a:outerShdw>
                </a:effectLst>
              </a:rPr>
              <a:t>Guiana</a:t>
            </a:r>
          </a:p>
        </p:txBody>
      </p:sp>
      <p:sp>
        <p:nvSpPr>
          <p:cNvPr id="126" name="TextBox 125"/>
          <p:cNvSpPr txBox="1"/>
          <p:nvPr/>
        </p:nvSpPr>
        <p:spPr>
          <a:xfrm rot="19779235">
            <a:off x="1279840" y="6083052"/>
            <a:ext cx="1647454" cy="385170"/>
          </a:xfrm>
          <a:prstGeom prst="rect">
            <a:avLst/>
          </a:prstGeom>
          <a:noFill/>
        </p:spPr>
        <p:txBody>
          <a:bodyPr wrap="square" rtlCol="0">
            <a:spAutoFit/>
          </a:bodyPr>
          <a:lstStyle/>
          <a:p>
            <a:pPr algn="ctr">
              <a:lnSpc>
                <a:spcPts val="2200"/>
              </a:lnSpc>
            </a:pPr>
            <a:r>
              <a:rPr lang="en-US" sz="2400" b="1" dirty="0" err="1" smtClean="0">
                <a:solidFill>
                  <a:srgbClr val="FF0000"/>
                </a:solidFill>
                <a:effectLst>
                  <a:outerShdw dist="38100" dir="7200000" algn="ctr" rotWithShape="0">
                    <a:schemeClr val="tx1"/>
                  </a:outerShdw>
                </a:effectLst>
              </a:rPr>
              <a:t>Martinque</a:t>
            </a:r>
            <a:endParaRPr lang="en-US" sz="2400" b="1" dirty="0" smtClean="0">
              <a:solidFill>
                <a:srgbClr val="FF0000"/>
              </a:solidFill>
              <a:effectLst>
                <a:outerShdw dist="38100" dir="7200000" algn="ctr" rotWithShape="0">
                  <a:schemeClr val="tx1"/>
                </a:outerShdw>
              </a:effectLst>
            </a:endParaRPr>
          </a:p>
        </p:txBody>
      </p:sp>
      <p:sp>
        <p:nvSpPr>
          <p:cNvPr id="127" name="Freeform 126"/>
          <p:cNvSpPr/>
          <p:nvPr/>
        </p:nvSpPr>
        <p:spPr>
          <a:xfrm rot="4298534">
            <a:off x="2139824" y="5058520"/>
            <a:ext cx="386025" cy="671686"/>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8" name="Freeform 127"/>
          <p:cNvSpPr/>
          <p:nvPr/>
        </p:nvSpPr>
        <p:spPr>
          <a:xfrm>
            <a:off x="1524000" y="3048000"/>
            <a:ext cx="762000" cy="772683"/>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9" name="TextBox 128"/>
          <p:cNvSpPr txBox="1"/>
          <p:nvPr/>
        </p:nvSpPr>
        <p:spPr>
          <a:xfrm>
            <a:off x="-5657" y="3348630"/>
            <a:ext cx="1359475" cy="385170"/>
          </a:xfrm>
          <a:prstGeom prst="rect">
            <a:avLst/>
          </a:prstGeom>
          <a:noFill/>
        </p:spPr>
        <p:txBody>
          <a:bodyPr wrap="none" rtlCol="0">
            <a:spAutoFit/>
          </a:bodyPr>
          <a:lstStyle/>
          <a:p>
            <a:pPr algn="ctr">
              <a:lnSpc>
                <a:spcPts val="2200"/>
              </a:lnSpc>
            </a:pPr>
            <a:r>
              <a:rPr lang="en-US" sz="2400" b="1" dirty="0" err="1" smtClean="0">
                <a:solidFill>
                  <a:srgbClr val="FF0000"/>
                </a:solidFill>
                <a:effectLst>
                  <a:outerShdw dist="38100" dir="7200000" algn="ctr" rotWithShape="0">
                    <a:schemeClr val="tx1"/>
                  </a:outerShdw>
                </a:effectLst>
              </a:rPr>
              <a:t>Acadiana</a:t>
            </a:r>
            <a:endParaRPr lang="en-US" sz="2400" b="1" dirty="0">
              <a:solidFill>
                <a:srgbClr val="FF0000"/>
              </a:solidFill>
              <a:effectLst>
                <a:outerShdw dist="38100" dir="7200000" algn="ctr" rotWithShape="0">
                  <a:schemeClr val="tx1"/>
                </a:outerShdw>
              </a:effectLst>
            </a:endParaRPr>
          </a:p>
        </p:txBody>
      </p:sp>
      <p:sp>
        <p:nvSpPr>
          <p:cNvPr id="106" name="TextBox 105"/>
          <p:cNvSpPr txBox="1"/>
          <p:nvPr/>
        </p:nvSpPr>
        <p:spPr>
          <a:xfrm>
            <a:off x="3505200" y="3200400"/>
            <a:ext cx="5334000" cy="2308324"/>
          </a:xfrm>
          <a:prstGeom prst="rect">
            <a:avLst/>
          </a:prstGeom>
          <a:noFill/>
        </p:spPr>
        <p:txBody>
          <a:bodyPr wrap="square" rtlCol="0">
            <a:spAutoFit/>
          </a:bodyPr>
          <a:lstStyle/>
          <a:p>
            <a:r>
              <a:rPr lang="en-US" sz="4800" b="1" dirty="0" smtClean="0">
                <a:ln>
                  <a:solidFill>
                    <a:srgbClr val="002060"/>
                  </a:solidFill>
                </a:ln>
                <a:solidFill>
                  <a:srgbClr val="002060"/>
                </a:solidFill>
                <a:effectLst>
                  <a:outerShdw dist="50800" dir="7200000" algn="ctr" rotWithShape="0">
                    <a:schemeClr val="tx1"/>
                  </a:outerShdw>
                </a:effectLst>
                <a:latin typeface="Tempus Sans ITC" pitchFamily="82" charset="0"/>
              </a:rPr>
              <a:t>  The</a:t>
            </a:r>
          </a:p>
          <a:p>
            <a:r>
              <a:rPr lang="en-US" sz="4800" b="1" dirty="0" smtClean="0">
                <a:ln>
                  <a:solidFill>
                    <a:srgbClr val="002060"/>
                  </a:solidFill>
                </a:ln>
                <a:solidFill>
                  <a:srgbClr val="002060"/>
                </a:solidFill>
                <a:effectLst>
                  <a:outerShdw dist="50800" dir="7200000" algn="ctr" rotWithShape="0">
                    <a:schemeClr val="tx1"/>
                  </a:outerShdw>
                </a:effectLst>
                <a:latin typeface="Tempus Sans ITC" pitchFamily="82" charset="0"/>
              </a:rPr>
              <a:t> 	New </a:t>
            </a:r>
          </a:p>
          <a:p>
            <a:r>
              <a:rPr lang="en-US" sz="4800" b="1" dirty="0" smtClean="0">
                <a:ln>
                  <a:solidFill>
                    <a:srgbClr val="002060"/>
                  </a:solidFill>
                </a:ln>
                <a:solidFill>
                  <a:srgbClr val="002060"/>
                </a:solidFill>
                <a:effectLst>
                  <a:outerShdw dist="50800" dir="7200000" algn="ctr" rotWithShape="0">
                    <a:schemeClr val="tx1"/>
                  </a:outerShdw>
                </a:effectLst>
                <a:latin typeface="Tempus Sans ITC" pitchFamily="82" charset="0"/>
              </a:rPr>
              <a:t>		Homelands</a:t>
            </a:r>
          </a:p>
        </p:txBody>
      </p:sp>
      <p:sp>
        <p:nvSpPr>
          <p:cNvPr id="108" name="Freeform 107"/>
          <p:cNvSpPr/>
          <p:nvPr/>
        </p:nvSpPr>
        <p:spPr>
          <a:xfrm>
            <a:off x="2209800" y="2580117"/>
            <a:ext cx="533400" cy="544083"/>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Freeform 108"/>
          <p:cNvSpPr/>
          <p:nvPr/>
        </p:nvSpPr>
        <p:spPr>
          <a:xfrm>
            <a:off x="7772400" y="1676400"/>
            <a:ext cx="838200" cy="990600"/>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TextBox 109"/>
          <p:cNvSpPr txBox="1"/>
          <p:nvPr/>
        </p:nvSpPr>
        <p:spPr>
          <a:xfrm rot="20346151">
            <a:off x="2707605" y="2334653"/>
            <a:ext cx="768159" cy="369332"/>
          </a:xfrm>
          <a:prstGeom prst="rect">
            <a:avLst/>
          </a:prstGeom>
          <a:noFill/>
        </p:spPr>
        <p:txBody>
          <a:bodyPr wrap="none" rtlCol="0">
            <a:spAutoFit/>
          </a:bodyPr>
          <a:lstStyle/>
          <a:p>
            <a:r>
              <a:rPr lang="en-US" b="1" dirty="0" smtClean="0">
                <a:solidFill>
                  <a:schemeClr val="bg1"/>
                </a:solidFill>
              </a:rPr>
              <a:t>&gt;3000</a:t>
            </a:r>
            <a:endParaRPr lang="en-US" b="1" dirty="0">
              <a:solidFill>
                <a:schemeClr val="bg1"/>
              </a:solidFill>
            </a:endParaRPr>
          </a:p>
        </p:txBody>
      </p:sp>
      <p:sp>
        <p:nvSpPr>
          <p:cNvPr id="111" name="TextBox 110"/>
          <p:cNvSpPr txBox="1"/>
          <p:nvPr/>
        </p:nvSpPr>
        <p:spPr>
          <a:xfrm rot="20346151">
            <a:off x="345406" y="3925415"/>
            <a:ext cx="768159" cy="369332"/>
          </a:xfrm>
          <a:prstGeom prst="rect">
            <a:avLst/>
          </a:prstGeom>
          <a:noFill/>
        </p:spPr>
        <p:txBody>
          <a:bodyPr wrap="none" rtlCol="0">
            <a:spAutoFit/>
          </a:bodyPr>
          <a:lstStyle/>
          <a:p>
            <a:r>
              <a:rPr lang="en-US" b="1" dirty="0" smtClean="0">
                <a:solidFill>
                  <a:schemeClr val="bg1"/>
                </a:solidFill>
              </a:rPr>
              <a:t>&gt;4000</a:t>
            </a:r>
            <a:endParaRPr lang="en-US"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1000" fill="hold"/>
                                        <p:tgtEl>
                                          <p:spTgt spid="83"/>
                                        </p:tgtEl>
                                        <p:attrNameLst>
                                          <p:attrName>ppt_w</p:attrName>
                                        </p:attrNameLst>
                                      </p:cBhvr>
                                      <p:tavLst>
                                        <p:tav tm="0">
                                          <p:val>
                                            <p:fltVal val="0"/>
                                          </p:val>
                                        </p:tav>
                                        <p:tav tm="100000">
                                          <p:val>
                                            <p:strVal val="#ppt_w"/>
                                          </p:val>
                                        </p:tav>
                                      </p:tavLst>
                                    </p:anim>
                                    <p:anim calcmode="lin" valueType="num">
                                      <p:cBhvr>
                                        <p:cTn id="8" dur="1000" fill="hold"/>
                                        <p:tgtEl>
                                          <p:spTgt spid="83"/>
                                        </p:tgtEl>
                                        <p:attrNameLst>
                                          <p:attrName>ppt_h</p:attrName>
                                        </p:attrNameLst>
                                      </p:cBhvr>
                                      <p:tavLst>
                                        <p:tav tm="0">
                                          <p:val>
                                            <p:fltVal val="0"/>
                                          </p:val>
                                        </p:tav>
                                        <p:tav tm="100000">
                                          <p:val>
                                            <p:strVal val="#ppt_h"/>
                                          </p:val>
                                        </p:tav>
                                      </p:tavLst>
                                    </p:anim>
                                    <p:animEffect transition="in" filter="fade">
                                      <p:cBhvr>
                                        <p:cTn id="9" dur="1000"/>
                                        <p:tgtEl>
                                          <p:spTgt spid="8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2" nodeType="clickEffect">
                                  <p:stCondLst>
                                    <p:cond delay="0"/>
                                  </p:stCondLst>
                                  <p:childTnLst>
                                    <p:set>
                                      <p:cBhvr>
                                        <p:cTn id="13" dur="1" fill="hold">
                                          <p:stCondLst>
                                            <p:cond delay="0"/>
                                          </p:stCondLst>
                                        </p:cTn>
                                        <p:tgtEl>
                                          <p:spTgt spid="79"/>
                                        </p:tgtEl>
                                        <p:attrNameLst>
                                          <p:attrName>style.visibility</p:attrName>
                                        </p:attrNameLst>
                                      </p:cBhvr>
                                      <p:to>
                                        <p:strVal val="visible"/>
                                      </p:to>
                                    </p:set>
                                    <p:animEffect transition="in" filter="wipe(right)">
                                      <p:cBhvr>
                                        <p:cTn id="14" dur="1000"/>
                                        <p:tgtEl>
                                          <p:spTgt spid="7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3"/>
                                        </p:tgtEl>
                                        <p:attrNameLst>
                                          <p:attrName>style.visibility</p:attrName>
                                        </p:attrNameLst>
                                      </p:cBhvr>
                                      <p:to>
                                        <p:strVal val="visible"/>
                                      </p:to>
                                    </p:set>
                                    <p:animEffect transition="in" filter="fade">
                                      <p:cBhvr>
                                        <p:cTn id="19" dur="1000"/>
                                        <p:tgtEl>
                                          <p:spTgt spid="123"/>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1000"/>
                                        <p:tgtEl>
                                          <p:spTgt spid="126"/>
                                        </p:tgtEl>
                                      </p:cBhvr>
                                    </p:animEffect>
                                  </p:childTnLst>
                                </p:cTn>
                              </p:par>
                              <p:par>
                                <p:cTn id="23" presetID="10" presetClass="entr" presetSubtype="0" fill="hold" nodeType="withEffect">
                                  <p:stCondLst>
                                    <p:cond delay="0"/>
                                  </p:stCondLst>
                                  <p:childTnLst>
                                    <p:set>
                                      <p:cBhvr>
                                        <p:cTn id="24" dur="1" fill="hold">
                                          <p:stCondLst>
                                            <p:cond delay="0"/>
                                          </p:stCondLst>
                                        </p:cTn>
                                        <p:tgtEl>
                                          <p:spTgt spid="120"/>
                                        </p:tgtEl>
                                        <p:attrNameLst>
                                          <p:attrName>style.visibility</p:attrName>
                                        </p:attrNameLst>
                                      </p:cBhvr>
                                      <p:to>
                                        <p:strVal val="visible"/>
                                      </p:to>
                                    </p:set>
                                    <p:animEffect transition="in" filter="fade">
                                      <p:cBhvr>
                                        <p:cTn id="25" dur="1000"/>
                                        <p:tgtEl>
                                          <p:spTgt spid="120"/>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mph" presetSubtype="0" fill="hold" grpId="0" nodeType="clickEffect">
                                  <p:stCondLst>
                                    <p:cond delay="0"/>
                                  </p:stCondLst>
                                  <p:childTnLst>
                                    <p:animScale>
                                      <p:cBhvr>
                                        <p:cTn id="29" dur="1000" fill="hold"/>
                                        <p:tgtEl>
                                          <p:spTgt spid="96"/>
                                        </p:tgtEl>
                                      </p:cBhvr>
                                      <p:by x="50000" y="50000"/>
                                    </p:animScale>
                                  </p:childTnLst>
                                </p:cTn>
                              </p:par>
                              <p:par>
                                <p:cTn id="30" presetID="6" presetClass="emph" presetSubtype="0" fill="hold" grpId="0" nodeType="withEffect">
                                  <p:stCondLst>
                                    <p:cond delay="0"/>
                                  </p:stCondLst>
                                  <p:childTnLst>
                                    <p:animScale>
                                      <p:cBhvr>
                                        <p:cTn id="31" dur="1000" fill="hold"/>
                                        <p:tgtEl>
                                          <p:spTgt spid="87"/>
                                        </p:tgtEl>
                                      </p:cBhvr>
                                      <p:by x="50000" y="50000"/>
                                    </p:animScale>
                                  </p:childTnLst>
                                </p:cTn>
                              </p:par>
                              <p:par>
                                <p:cTn id="32" presetID="6" presetClass="emph" presetSubtype="0" fill="hold" grpId="0" nodeType="withEffect">
                                  <p:stCondLst>
                                    <p:cond delay="0"/>
                                  </p:stCondLst>
                                  <p:childTnLst>
                                    <p:animScale>
                                      <p:cBhvr>
                                        <p:cTn id="33" dur="1000" fill="hold"/>
                                        <p:tgtEl>
                                          <p:spTgt spid="88"/>
                                        </p:tgtEl>
                                      </p:cBhvr>
                                      <p:by x="50000" y="50000"/>
                                    </p:animScale>
                                  </p:childTnLst>
                                </p:cTn>
                              </p:par>
                            </p:childTnLst>
                          </p:cTn>
                        </p:par>
                        <p:par>
                          <p:cTn id="34" fill="hold">
                            <p:stCondLst>
                              <p:cond delay="1000"/>
                            </p:stCondLst>
                            <p:childTnLst>
                              <p:par>
                                <p:cTn id="35" presetID="10" presetClass="exit" presetSubtype="0" fill="hold" nodeType="afterEffect">
                                  <p:stCondLst>
                                    <p:cond delay="0"/>
                                  </p:stCondLst>
                                  <p:childTnLst>
                                    <p:animEffect transition="out" filter="fade">
                                      <p:cBhvr>
                                        <p:cTn id="36" dur="1000"/>
                                        <p:tgtEl>
                                          <p:spTgt spid="126"/>
                                        </p:tgtEl>
                                      </p:cBhvr>
                                    </p:animEffect>
                                    <p:set>
                                      <p:cBhvr>
                                        <p:cTn id="37" dur="1" fill="hold">
                                          <p:stCondLst>
                                            <p:cond delay="999"/>
                                          </p:stCondLst>
                                        </p:cTn>
                                        <p:tgtEl>
                                          <p:spTgt spid="126"/>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123"/>
                                        </p:tgtEl>
                                      </p:cBhvr>
                                    </p:animEffect>
                                    <p:set>
                                      <p:cBhvr>
                                        <p:cTn id="40" dur="1" fill="hold">
                                          <p:stCondLst>
                                            <p:cond delay="999"/>
                                          </p:stCondLst>
                                        </p:cTn>
                                        <p:tgtEl>
                                          <p:spTgt spid="123"/>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1000"/>
                                        <p:tgtEl>
                                          <p:spTgt spid="120"/>
                                        </p:tgtEl>
                                      </p:cBhvr>
                                    </p:animEffect>
                                    <p:set>
                                      <p:cBhvr>
                                        <p:cTn id="43" dur="1" fill="hold">
                                          <p:stCondLst>
                                            <p:cond delay="999"/>
                                          </p:stCondLst>
                                        </p:cTn>
                                        <p:tgtEl>
                                          <p:spTgt spid="12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1" nodeType="clickEffect">
                                  <p:stCondLst>
                                    <p:cond delay="0"/>
                                  </p:stCondLst>
                                  <p:childTnLst>
                                    <p:set>
                                      <p:cBhvr>
                                        <p:cTn id="47" dur="1" fill="hold">
                                          <p:stCondLst>
                                            <p:cond delay="0"/>
                                          </p:stCondLst>
                                        </p:cTn>
                                        <p:tgtEl>
                                          <p:spTgt spid="92"/>
                                        </p:tgtEl>
                                        <p:attrNameLst>
                                          <p:attrName>style.visibility</p:attrName>
                                        </p:attrNameLst>
                                      </p:cBhvr>
                                      <p:to>
                                        <p:strVal val="visible"/>
                                      </p:to>
                                    </p:set>
                                    <p:animEffect transition="in" filter="fade">
                                      <p:cBhvr>
                                        <p:cTn id="48" dur="1000"/>
                                        <p:tgtEl>
                                          <p:spTgt spid="92"/>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5"/>
                                        </p:tgtEl>
                                        <p:attrNameLst>
                                          <p:attrName>style.visibility</p:attrName>
                                        </p:attrNameLst>
                                      </p:cBhvr>
                                      <p:to>
                                        <p:strVal val="visible"/>
                                      </p:to>
                                    </p:set>
                                  </p:childTnLst>
                                </p:cTn>
                              </p:par>
                              <p:par>
                                <p:cTn id="53" presetID="0" presetClass="path" presetSubtype="0" accel="50000" decel="50000" fill="hold" grpId="1" nodeType="withEffect">
                                  <p:stCondLst>
                                    <p:cond delay="0"/>
                                  </p:stCondLst>
                                  <p:childTnLst>
                                    <p:animMotion origin="layout" path="M 4.44444E-6 4.38584E-6 L 0.0052 0.16886 L -0.05174 0.33032 L -0.07223 0.40758 " pathEditMode="relative" rAng="0" ptsTypes="AAAA">
                                      <p:cBhvr>
                                        <p:cTn id="54" dur="3000" fill="hold"/>
                                        <p:tgtEl>
                                          <p:spTgt spid="95"/>
                                        </p:tgtEl>
                                        <p:attrNameLst>
                                          <p:attrName>ppt_x</p:attrName>
                                          <p:attrName>ppt_y</p:attrName>
                                        </p:attrNameLst>
                                      </p:cBhvr>
                                      <p:rCtr x="-34" y="204"/>
                                    </p:animMotion>
                                  </p:childTnLst>
                                </p:cTn>
                              </p:par>
                              <p:par>
                                <p:cTn id="55" presetID="53" presetClass="exit" presetSubtype="0" fill="hold" grpId="0" nodeType="withEffect">
                                  <p:stCondLst>
                                    <p:cond delay="0"/>
                                  </p:stCondLst>
                                  <p:childTnLst>
                                    <p:anim calcmode="lin" valueType="num">
                                      <p:cBhvr>
                                        <p:cTn id="56" dur="2000"/>
                                        <p:tgtEl>
                                          <p:spTgt spid="89"/>
                                        </p:tgtEl>
                                        <p:attrNameLst>
                                          <p:attrName>ppt_w</p:attrName>
                                        </p:attrNameLst>
                                      </p:cBhvr>
                                      <p:tavLst>
                                        <p:tav tm="0">
                                          <p:val>
                                            <p:strVal val="ppt_w"/>
                                          </p:val>
                                        </p:tav>
                                        <p:tav tm="100000">
                                          <p:val>
                                            <p:fltVal val="0"/>
                                          </p:val>
                                        </p:tav>
                                      </p:tavLst>
                                    </p:anim>
                                    <p:anim calcmode="lin" valueType="num">
                                      <p:cBhvr>
                                        <p:cTn id="57" dur="2000"/>
                                        <p:tgtEl>
                                          <p:spTgt spid="89"/>
                                        </p:tgtEl>
                                        <p:attrNameLst>
                                          <p:attrName>ppt_h</p:attrName>
                                        </p:attrNameLst>
                                      </p:cBhvr>
                                      <p:tavLst>
                                        <p:tav tm="0">
                                          <p:val>
                                            <p:strVal val="ppt_h"/>
                                          </p:val>
                                        </p:tav>
                                        <p:tav tm="100000">
                                          <p:val>
                                            <p:fltVal val="0"/>
                                          </p:val>
                                        </p:tav>
                                      </p:tavLst>
                                    </p:anim>
                                    <p:animEffect transition="out" filter="fade">
                                      <p:cBhvr>
                                        <p:cTn id="58" dur="2000"/>
                                        <p:tgtEl>
                                          <p:spTgt spid="89"/>
                                        </p:tgtEl>
                                      </p:cBhvr>
                                    </p:animEffect>
                                    <p:set>
                                      <p:cBhvr>
                                        <p:cTn id="59" dur="1" fill="hold">
                                          <p:stCondLst>
                                            <p:cond delay="1999"/>
                                          </p:stCondLst>
                                        </p:cTn>
                                        <p:tgtEl>
                                          <p:spTgt spid="89"/>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27"/>
                                        </p:tgtEl>
                                        <p:attrNameLst>
                                          <p:attrName>style.visibility</p:attrName>
                                        </p:attrNameLst>
                                      </p:cBhvr>
                                      <p:to>
                                        <p:strVal val="visible"/>
                                      </p:to>
                                    </p:set>
                                    <p:animEffect transition="in" filter="fade">
                                      <p:cBhvr>
                                        <p:cTn id="64" dur="500"/>
                                        <p:tgtEl>
                                          <p:spTgt spid="127"/>
                                        </p:tgtEl>
                                      </p:cBhvr>
                                    </p:animEffect>
                                  </p:childTnLst>
                                </p:cTn>
                              </p:par>
                            </p:childTnLst>
                          </p:cTn>
                        </p:par>
                        <p:par>
                          <p:cTn id="65" fill="hold">
                            <p:stCondLst>
                              <p:cond delay="500"/>
                            </p:stCondLst>
                            <p:childTnLst>
                              <p:par>
                                <p:cTn id="66" presetID="0" presetClass="path" presetSubtype="0" accel="50000" decel="50000" fill="hold" grpId="2" nodeType="afterEffect">
                                  <p:stCondLst>
                                    <p:cond delay="0"/>
                                  </p:stCondLst>
                                  <p:childTnLst>
                                    <p:animMotion origin="layout" path="M -0.07639 0.42656 L -0.10347 0.4069 L -0.15729 0.35971 L -0.18976 0.35971 L -0.22222 0.31275 L -0.25608 0.20657 " pathEditMode="relative" rAng="0" ptsTypes="AAAAAA">
                                      <p:cBhvr>
                                        <p:cTn id="67" dur="2000" fill="hold"/>
                                        <p:tgtEl>
                                          <p:spTgt spid="95"/>
                                        </p:tgtEl>
                                        <p:attrNameLst>
                                          <p:attrName>ppt_x</p:attrName>
                                          <p:attrName>ppt_y</p:attrName>
                                        </p:attrNameLst>
                                      </p:cBhvr>
                                      <p:rCtr x="-90" y="-110"/>
                                    </p:animMotion>
                                  </p:childTnLst>
                                </p:cTn>
                              </p:par>
                            </p:childTnLst>
                          </p:cTn>
                        </p:par>
                      </p:childTnLst>
                    </p:cTn>
                  </p:par>
                  <p:par>
                    <p:cTn id="68" fill="hold">
                      <p:stCondLst>
                        <p:cond delay="indefinite"/>
                      </p:stCondLst>
                      <p:childTnLst>
                        <p:par>
                          <p:cTn id="69" fill="hold">
                            <p:stCondLst>
                              <p:cond delay="0"/>
                            </p:stCondLst>
                            <p:childTnLst>
                              <p:par>
                                <p:cTn id="70" presetID="0" presetClass="path" presetSubtype="0" accel="50000" decel="50000" fill="hold" grpId="0" nodeType="clickEffect">
                                  <p:stCondLst>
                                    <p:cond delay="0"/>
                                  </p:stCondLst>
                                  <p:childTnLst>
                                    <p:animMotion origin="layout" path="M 0.00694 1.85185E-6 L -0.05208 0.05671 L -0.09236 0.05139 L -0.14965 -0.04398 L -0.19722 -0.18102 " pathEditMode="relative" rAng="0" ptsTypes="AAAAA">
                                      <p:cBhvr>
                                        <p:cTn id="71" dur="2000" fill="hold"/>
                                        <p:tgtEl>
                                          <p:spTgt spid="97"/>
                                        </p:tgtEl>
                                        <p:attrNameLst>
                                          <p:attrName>ppt_x</p:attrName>
                                          <p:attrName>ppt_y</p:attrName>
                                        </p:attrNameLst>
                                      </p:cBhvr>
                                      <p:rCtr x="-102" y="-62"/>
                                    </p:animMotion>
                                  </p:childTnLst>
                                </p:cTn>
                              </p:par>
                            </p:childTnLst>
                          </p:cTn>
                        </p:par>
                        <p:par>
                          <p:cTn id="72" fill="hold">
                            <p:stCondLst>
                              <p:cond delay="2000"/>
                            </p:stCondLst>
                            <p:childTnLst>
                              <p:par>
                                <p:cTn id="73" presetID="10" presetClass="exit" presetSubtype="0" fill="hold" grpId="0" nodeType="afterEffect">
                                  <p:stCondLst>
                                    <p:cond delay="0"/>
                                  </p:stCondLst>
                                  <p:childTnLst>
                                    <p:animEffect transition="out" filter="fade">
                                      <p:cBhvr>
                                        <p:cTn id="74" dur="1000"/>
                                        <p:tgtEl>
                                          <p:spTgt spid="92"/>
                                        </p:tgtEl>
                                      </p:cBhvr>
                                    </p:animEffect>
                                    <p:set>
                                      <p:cBhvr>
                                        <p:cTn id="75" dur="1" fill="hold">
                                          <p:stCondLst>
                                            <p:cond delay="999"/>
                                          </p:stCondLst>
                                        </p:cTn>
                                        <p:tgtEl>
                                          <p:spTgt spid="92"/>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67"/>
                                        </p:tgtEl>
                                        <p:attrNameLst>
                                          <p:attrName>style.visibility</p:attrName>
                                        </p:attrNameLst>
                                      </p:cBhvr>
                                      <p:to>
                                        <p:strVal val="visible"/>
                                      </p:to>
                                    </p:set>
                                    <p:animEffect transition="in" filter="fade">
                                      <p:cBhvr>
                                        <p:cTn id="80" dur="1000"/>
                                        <p:tgtEl>
                                          <p:spTgt spid="6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28"/>
                                        </p:tgtEl>
                                        <p:attrNameLst>
                                          <p:attrName>style.visibility</p:attrName>
                                        </p:attrNameLst>
                                      </p:cBhvr>
                                      <p:to>
                                        <p:strVal val="visible"/>
                                      </p:to>
                                    </p:set>
                                    <p:animEffect transition="in" filter="fade">
                                      <p:cBhvr>
                                        <p:cTn id="85" dur="1000"/>
                                        <p:tgtEl>
                                          <p:spTgt spid="128"/>
                                        </p:tgtEl>
                                      </p:cBhvr>
                                    </p:animEffect>
                                  </p:childTnLst>
                                </p:cTn>
                              </p:par>
                              <p:par>
                                <p:cTn id="86" presetID="0" presetClass="path" presetSubtype="0" accel="50000" decel="50000" fill="hold" grpId="1" nodeType="withEffect">
                                  <p:stCondLst>
                                    <p:cond delay="0"/>
                                  </p:stCondLst>
                                  <p:childTnLst>
                                    <p:animMotion origin="layout" path="M -3.33333E-6 3.01874E-6 L 0.01736 0.06662 L 0.01042 0.15383 L -0.03264 0.19315 L -0.06718 0.19315 L -0.11267 0.0916 " pathEditMode="relative" rAng="0" ptsTypes="AAAAAA">
                                      <p:cBhvr>
                                        <p:cTn id="87" dur="3000" fill="hold"/>
                                        <p:tgtEl>
                                          <p:spTgt spid="128"/>
                                        </p:tgtEl>
                                        <p:attrNameLst>
                                          <p:attrName>ppt_x</p:attrName>
                                          <p:attrName>ppt_y</p:attrName>
                                        </p:attrNameLst>
                                      </p:cBhvr>
                                      <p:rCtr x="-48" y="96"/>
                                    </p:animMotion>
                                  </p:childTnLst>
                                </p:cTn>
                              </p:par>
                              <p:par>
                                <p:cTn id="88" presetID="9" presetClass="emph" presetSubtype="0" grpId="0" nodeType="withEffect">
                                  <p:stCondLst>
                                    <p:cond delay="500"/>
                                  </p:stCondLst>
                                  <p:childTnLst>
                                    <p:set>
                                      <p:cBhvr rctx="PPT">
                                        <p:cTn id="89" dur="indefinite"/>
                                        <p:tgtEl>
                                          <p:spTgt spid="55"/>
                                        </p:tgtEl>
                                        <p:attrNameLst>
                                          <p:attrName>style.opacity</p:attrName>
                                        </p:attrNameLst>
                                      </p:cBhvr>
                                      <p:to>
                                        <p:strVal val="0.5"/>
                                      </p:to>
                                    </p:set>
                                    <p:animEffect filter="image" prLst="opacity: 0.5">
                                      <p:cBhvr rctx="IE">
                                        <p:cTn id="90" dur="indefinite"/>
                                        <p:tgtEl>
                                          <p:spTgt spid="55"/>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08"/>
                                        </p:tgtEl>
                                        <p:attrNameLst>
                                          <p:attrName>style.visibility</p:attrName>
                                        </p:attrNameLst>
                                      </p:cBhvr>
                                      <p:to>
                                        <p:strVal val="visible"/>
                                      </p:to>
                                    </p:set>
                                    <p:animEffect transition="in" filter="fade">
                                      <p:cBhvr>
                                        <p:cTn id="95" dur="1000"/>
                                        <p:tgtEl>
                                          <p:spTgt spid="108"/>
                                        </p:tgtEl>
                                      </p:cBhvr>
                                    </p:animEffect>
                                  </p:childTnLst>
                                </p:cTn>
                              </p:par>
                              <p:par>
                                <p:cTn id="96" presetID="64" presetClass="path" presetSubtype="0" accel="50000" decel="50000" fill="hold" grpId="1" nodeType="withEffect">
                                  <p:stCondLst>
                                    <p:cond delay="0"/>
                                  </p:stCondLst>
                                  <p:childTnLst>
                                    <p:animMotion origin="layout" path="M -0.00938 -0.00787 L 0.06562 -0.05139 " pathEditMode="relative" rAng="0" ptsTypes="AA">
                                      <p:cBhvr>
                                        <p:cTn id="97" dur="2000" fill="hold"/>
                                        <p:tgtEl>
                                          <p:spTgt spid="108"/>
                                        </p:tgtEl>
                                        <p:attrNameLst>
                                          <p:attrName>ppt_x</p:attrName>
                                          <p:attrName>ppt_y</p:attrName>
                                        </p:attrNameLst>
                                      </p:cBhvr>
                                      <p:rCtr x="38" y="-22"/>
                                    </p:animMotion>
                                  </p:childTnLst>
                                </p:cTn>
                              </p:par>
                            </p:childTnLst>
                          </p:cTn>
                        </p:par>
                        <p:par>
                          <p:cTn id="98" fill="hold">
                            <p:stCondLst>
                              <p:cond delay="2000"/>
                            </p:stCondLst>
                            <p:childTnLst>
                              <p:par>
                                <p:cTn id="99" presetID="10" presetClass="exit" presetSubtype="0" fill="hold" grpId="0" nodeType="afterEffect">
                                  <p:stCondLst>
                                    <p:cond delay="0"/>
                                  </p:stCondLst>
                                  <p:childTnLst>
                                    <p:animEffect transition="out" filter="fade">
                                      <p:cBhvr>
                                        <p:cTn id="100" dur="1000"/>
                                        <p:tgtEl>
                                          <p:spTgt spid="67"/>
                                        </p:tgtEl>
                                      </p:cBhvr>
                                    </p:animEffect>
                                    <p:set>
                                      <p:cBhvr>
                                        <p:cTn id="101" dur="1" fill="hold">
                                          <p:stCondLst>
                                            <p:cond delay="999"/>
                                          </p:stCondLst>
                                        </p:cTn>
                                        <p:tgtEl>
                                          <p:spTgt spid="67"/>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85"/>
                                        </p:tgtEl>
                                        <p:attrNameLst>
                                          <p:attrName>style.visibility</p:attrName>
                                        </p:attrNameLst>
                                      </p:cBhvr>
                                      <p:to>
                                        <p:strVal val="visible"/>
                                      </p:to>
                                    </p:set>
                                    <p:animEffect transition="in" filter="fade">
                                      <p:cBhvr>
                                        <p:cTn id="106" dur="1000"/>
                                        <p:tgtEl>
                                          <p:spTgt spid="85"/>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109"/>
                                        </p:tgtEl>
                                        <p:attrNameLst>
                                          <p:attrName>style.visibility</p:attrName>
                                        </p:attrNameLst>
                                      </p:cBhvr>
                                      <p:to>
                                        <p:strVal val="visible"/>
                                      </p:to>
                                    </p:set>
                                    <p:animEffect transition="in" filter="fade">
                                      <p:cBhvr>
                                        <p:cTn id="111" dur="1000"/>
                                        <p:tgtEl>
                                          <p:spTgt spid="109"/>
                                        </p:tgtEl>
                                      </p:cBhvr>
                                    </p:animEffect>
                                  </p:childTnLst>
                                </p:cTn>
                              </p:par>
                              <p:par>
                                <p:cTn id="112" presetID="0" presetClass="path" presetSubtype="0" accel="50000" decel="50000" fill="hold" grpId="1" nodeType="withEffect">
                                  <p:stCondLst>
                                    <p:cond delay="0"/>
                                  </p:stCondLst>
                                  <p:childTnLst>
                                    <p:animMotion origin="layout" path="M 0.00052 3.33333E-6 L -0.20104 0.15439 L -0.46649 0.34768 L -0.47656 0.36064 L -0.58455 0.39699 L -0.68889 0.40046 L -0.77656 0.38333 L -0.82916 0.30602 " pathEditMode="relative" rAng="0" ptsTypes="AAAAAAAA">
                                      <p:cBhvr>
                                        <p:cTn id="113" dur="3000" fill="hold"/>
                                        <p:tgtEl>
                                          <p:spTgt spid="109"/>
                                        </p:tgtEl>
                                        <p:attrNameLst>
                                          <p:attrName>ppt_x</p:attrName>
                                          <p:attrName>ppt_y</p:attrName>
                                        </p:attrNameLst>
                                      </p:cBhvr>
                                      <p:rCtr x="-415" y="200"/>
                                    </p:animMotion>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86"/>
                                        </p:tgtEl>
                                        <p:attrNameLst>
                                          <p:attrName>style.visibility</p:attrName>
                                        </p:attrNameLst>
                                      </p:cBhvr>
                                      <p:to>
                                        <p:strVal val="visible"/>
                                      </p:to>
                                    </p:set>
                                    <p:animEffect transition="in" filter="fade">
                                      <p:cBhvr>
                                        <p:cTn id="118" dur="1000"/>
                                        <p:tgtEl>
                                          <p:spTgt spid="86"/>
                                        </p:tgtEl>
                                      </p:cBhvr>
                                    </p:animEffect>
                                  </p:childTnLst>
                                </p:cTn>
                              </p:par>
                              <p:par>
                                <p:cTn id="119" presetID="6" presetClass="emph" presetSubtype="0" fill="hold" grpId="0" nodeType="withEffect">
                                  <p:stCondLst>
                                    <p:cond delay="0"/>
                                  </p:stCondLst>
                                  <p:childTnLst>
                                    <p:animScale>
                                      <p:cBhvr>
                                        <p:cTn id="120" dur="1000" fill="hold"/>
                                        <p:tgtEl>
                                          <p:spTgt spid="84"/>
                                        </p:tgtEl>
                                      </p:cBhvr>
                                      <p:by x="30000" y="30000"/>
                                    </p:animScale>
                                  </p:childTnLst>
                                </p:cTn>
                              </p:par>
                              <p:par>
                                <p:cTn id="121" presetID="0" presetClass="path" presetSubtype="0" accel="50000" decel="50000" fill="hold" grpId="1" nodeType="withEffect">
                                  <p:stCondLst>
                                    <p:cond delay="0"/>
                                  </p:stCondLst>
                                  <p:childTnLst>
                                    <p:animMotion origin="layout" path="M 0 0 L -0.13264 0.06204 L -0.32066 0.09653 L -0.47586 0.09653 L -0.57413 0.05972 " pathEditMode="relative" ptsTypes="AAAAA">
                                      <p:cBhvr>
                                        <p:cTn id="122" dur="3000" fill="hold"/>
                                        <p:tgtEl>
                                          <p:spTgt spid="86"/>
                                        </p:tgtEl>
                                        <p:attrNameLst>
                                          <p:attrName>ppt_x</p:attrName>
                                          <p:attrName>ppt_y</p:attrName>
                                        </p:attrNameLst>
                                      </p:cBhvr>
                                    </p:animMotion>
                                  </p:childTnLst>
                                </p:cTn>
                              </p:par>
                            </p:childTnLst>
                          </p:cTn>
                        </p:par>
                        <p:par>
                          <p:cTn id="123" fill="hold">
                            <p:stCondLst>
                              <p:cond delay="3000"/>
                            </p:stCondLst>
                            <p:childTnLst>
                              <p:par>
                                <p:cTn id="124" presetID="10" presetClass="exit" presetSubtype="0" fill="hold" grpId="1" nodeType="afterEffect">
                                  <p:stCondLst>
                                    <p:cond delay="0"/>
                                  </p:stCondLst>
                                  <p:childTnLst>
                                    <p:animEffect transition="out" filter="fade">
                                      <p:cBhvr>
                                        <p:cTn id="125" dur="1000"/>
                                        <p:tgtEl>
                                          <p:spTgt spid="85"/>
                                        </p:tgtEl>
                                      </p:cBhvr>
                                    </p:animEffect>
                                    <p:set>
                                      <p:cBhvr>
                                        <p:cTn id="126" dur="1" fill="hold">
                                          <p:stCondLst>
                                            <p:cond delay="999"/>
                                          </p:stCondLst>
                                        </p:cTn>
                                        <p:tgtEl>
                                          <p:spTgt spid="85"/>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35" presetClass="path" presetSubtype="0" accel="50000" decel="50000" fill="hold" grpId="0" nodeType="clickEffect">
                                  <p:stCondLst>
                                    <p:cond delay="0"/>
                                  </p:stCondLst>
                                  <p:childTnLst>
                                    <p:animMotion origin="layout" path="M -3.33333E-6 3.7037E-6 L -0.46666 0.00301 " pathEditMode="relative" rAng="0" ptsTypes="AA">
                                      <p:cBhvr>
                                        <p:cTn id="130" dur="1000" fill="hold"/>
                                        <p:tgtEl>
                                          <p:spTgt spid="79"/>
                                        </p:tgtEl>
                                        <p:attrNameLst>
                                          <p:attrName>ppt_x</p:attrName>
                                          <p:attrName>ppt_y</p:attrName>
                                        </p:attrNameLst>
                                      </p:cBhvr>
                                      <p:rCtr x="-233" y="1"/>
                                    </p:animMotion>
                                  </p:childTnLst>
                                </p:cTn>
                              </p:par>
                              <p:par>
                                <p:cTn id="131" presetID="50" presetClass="exit" presetSubtype="0" accel="100000" fill="hold" grpId="1" nodeType="withEffect">
                                  <p:stCondLst>
                                    <p:cond delay="0"/>
                                  </p:stCondLst>
                                  <p:childTnLst>
                                    <p:anim calcmode="lin" valueType="num">
                                      <p:cBhvr>
                                        <p:cTn id="132" dur="1000"/>
                                        <p:tgtEl>
                                          <p:spTgt spid="79"/>
                                        </p:tgtEl>
                                        <p:attrNameLst>
                                          <p:attrName>ppt_w</p:attrName>
                                        </p:attrNameLst>
                                      </p:cBhvr>
                                      <p:tavLst>
                                        <p:tav tm="0">
                                          <p:val>
                                            <p:strVal val="ppt_w"/>
                                          </p:val>
                                        </p:tav>
                                        <p:tav tm="100000">
                                          <p:val>
                                            <p:strVal val="ppt_w+.3"/>
                                          </p:val>
                                        </p:tav>
                                      </p:tavLst>
                                    </p:anim>
                                    <p:anim calcmode="lin" valueType="num">
                                      <p:cBhvr>
                                        <p:cTn id="133" dur="1000"/>
                                        <p:tgtEl>
                                          <p:spTgt spid="79"/>
                                        </p:tgtEl>
                                        <p:attrNameLst>
                                          <p:attrName>ppt_h</p:attrName>
                                        </p:attrNameLst>
                                      </p:cBhvr>
                                      <p:tavLst>
                                        <p:tav tm="0">
                                          <p:val>
                                            <p:strVal val="ppt_h"/>
                                          </p:val>
                                        </p:tav>
                                        <p:tav tm="100000">
                                          <p:val>
                                            <p:strVal val="ppt_h"/>
                                          </p:val>
                                        </p:tav>
                                      </p:tavLst>
                                    </p:anim>
                                    <p:animEffect transition="out" filter="fade">
                                      <p:cBhvr>
                                        <p:cTn id="134" dur="1000"/>
                                        <p:tgtEl>
                                          <p:spTgt spid="79"/>
                                        </p:tgtEl>
                                      </p:cBhvr>
                                    </p:animEffect>
                                    <p:set>
                                      <p:cBhvr>
                                        <p:cTn id="135" dur="1" fill="hold">
                                          <p:stCondLst>
                                            <p:cond delay="999"/>
                                          </p:stCondLst>
                                        </p:cTn>
                                        <p:tgtEl>
                                          <p:spTgt spid="79"/>
                                        </p:tgtEl>
                                        <p:attrNameLst>
                                          <p:attrName>style.visibility</p:attrName>
                                        </p:attrNameLst>
                                      </p:cBhvr>
                                      <p:to>
                                        <p:strVal val="hidden"/>
                                      </p:to>
                                    </p:set>
                                  </p:childTnLst>
                                </p:cTn>
                              </p:par>
                              <p:par>
                                <p:cTn id="136" presetID="17" presetClass="entr" presetSubtype="2" fill="hold" grpId="0" nodeType="withEffect">
                                  <p:stCondLst>
                                    <p:cond delay="500"/>
                                  </p:stCondLst>
                                  <p:childTnLst>
                                    <p:set>
                                      <p:cBhvr>
                                        <p:cTn id="137" dur="1" fill="hold">
                                          <p:stCondLst>
                                            <p:cond delay="0"/>
                                          </p:stCondLst>
                                        </p:cTn>
                                        <p:tgtEl>
                                          <p:spTgt spid="116"/>
                                        </p:tgtEl>
                                        <p:attrNameLst>
                                          <p:attrName>style.visibility</p:attrName>
                                        </p:attrNameLst>
                                      </p:cBhvr>
                                      <p:to>
                                        <p:strVal val="visible"/>
                                      </p:to>
                                    </p:set>
                                    <p:anim calcmode="lin" valueType="num">
                                      <p:cBhvr>
                                        <p:cTn id="138" dur="1000" fill="hold"/>
                                        <p:tgtEl>
                                          <p:spTgt spid="116"/>
                                        </p:tgtEl>
                                        <p:attrNameLst>
                                          <p:attrName>ppt_x</p:attrName>
                                        </p:attrNameLst>
                                      </p:cBhvr>
                                      <p:tavLst>
                                        <p:tav tm="0">
                                          <p:val>
                                            <p:strVal val="#ppt_x+#ppt_w/2"/>
                                          </p:val>
                                        </p:tav>
                                        <p:tav tm="100000">
                                          <p:val>
                                            <p:strVal val="#ppt_x"/>
                                          </p:val>
                                        </p:tav>
                                      </p:tavLst>
                                    </p:anim>
                                    <p:anim calcmode="lin" valueType="num">
                                      <p:cBhvr>
                                        <p:cTn id="139" dur="1000" fill="hold"/>
                                        <p:tgtEl>
                                          <p:spTgt spid="116"/>
                                        </p:tgtEl>
                                        <p:attrNameLst>
                                          <p:attrName>ppt_y</p:attrName>
                                        </p:attrNameLst>
                                      </p:cBhvr>
                                      <p:tavLst>
                                        <p:tav tm="0">
                                          <p:val>
                                            <p:strVal val="#ppt_y"/>
                                          </p:val>
                                        </p:tav>
                                        <p:tav tm="100000">
                                          <p:val>
                                            <p:strVal val="#ppt_y"/>
                                          </p:val>
                                        </p:tav>
                                      </p:tavLst>
                                    </p:anim>
                                    <p:anim calcmode="lin" valueType="num">
                                      <p:cBhvr>
                                        <p:cTn id="140" dur="1000" fill="hold"/>
                                        <p:tgtEl>
                                          <p:spTgt spid="116"/>
                                        </p:tgtEl>
                                        <p:attrNameLst>
                                          <p:attrName>ppt_w</p:attrName>
                                        </p:attrNameLst>
                                      </p:cBhvr>
                                      <p:tavLst>
                                        <p:tav tm="0">
                                          <p:val>
                                            <p:fltVal val="0"/>
                                          </p:val>
                                        </p:tav>
                                        <p:tav tm="100000">
                                          <p:val>
                                            <p:strVal val="#ppt_w"/>
                                          </p:val>
                                        </p:tav>
                                      </p:tavLst>
                                    </p:anim>
                                    <p:anim calcmode="lin" valueType="num">
                                      <p:cBhvr>
                                        <p:cTn id="141" dur="1000" fill="hold"/>
                                        <p:tgtEl>
                                          <p:spTgt spid="116"/>
                                        </p:tgtEl>
                                        <p:attrNameLst>
                                          <p:attrName>ppt_h</p:attrName>
                                        </p:attrNameLst>
                                      </p:cBhvr>
                                      <p:tavLst>
                                        <p:tav tm="0">
                                          <p:val>
                                            <p:strVal val="#ppt_h"/>
                                          </p:val>
                                        </p:tav>
                                        <p:tav tm="100000">
                                          <p:val>
                                            <p:strVal val="#ppt_h"/>
                                          </p:val>
                                        </p:tav>
                                      </p:tavLst>
                                    </p:anim>
                                  </p:childTnLst>
                                </p:cTn>
                              </p:par>
                            </p:childTnLst>
                          </p:cTn>
                        </p:par>
                      </p:childTnLst>
                    </p:cTn>
                  </p:par>
                  <p:par>
                    <p:cTn id="142" fill="hold">
                      <p:stCondLst>
                        <p:cond delay="indefinite"/>
                      </p:stCondLst>
                      <p:childTnLst>
                        <p:par>
                          <p:cTn id="143" fill="hold">
                            <p:stCondLst>
                              <p:cond delay="0"/>
                            </p:stCondLst>
                            <p:childTnLst>
                              <p:par>
                                <p:cTn id="144" presetID="53" presetClass="entr" presetSubtype="0" fill="hold" grpId="0" nodeType="clickEffect">
                                  <p:stCondLst>
                                    <p:cond delay="0"/>
                                  </p:stCondLst>
                                  <p:childTnLst>
                                    <p:set>
                                      <p:cBhvr>
                                        <p:cTn id="145" dur="1" fill="hold">
                                          <p:stCondLst>
                                            <p:cond delay="0"/>
                                          </p:stCondLst>
                                        </p:cTn>
                                        <p:tgtEl>
                                          <p:spTgt spid="71"/>
                                        </p:tgtEl>
                                        <p:attrNameLst>
                                          <p:attrName>style.visibility</p:attrName>
                                        </p:attrNameLst>
                                      </p:cBhvr>
                                      <p:to>
                                        <p:strVal val="visible"/>
                                      </p:to>
                                    </p:set>
                                    <p:anim calcmode="lin" valueType="num">
                                      <p:cBhvr>
                                        <p:cTn id="146" dur="1000" fill="hold"/>
                                        <p:tgtEl>
                                          <p:spTgt spid="71"/>
                                        </p:tgtEl>
                                        <p:attrNameLst>
                                          <p:attrName>ppt_w</p:attrName>
                                        </p:attrNameLst>
                                      </p:cBhvr>
                                      <p:tavLst>
                                        <p:tav tm="0">
                                          <p:val>
                                            <p:fltVal val="0"/>
                                          </p:val>
                                        </p:tav>
                                        <p:tav tm="100000">
                                          <p:val>
                                            <p:strVal val="#ppt_w"/>
                                          </p:val>
                                        </p:tav>
                                      </p:tavLst>
                                    </p:anim>
                                    <p:anim calcmode="lin" valueType="num">
                                      <p:cBhvr>
                                        <p:cTn id="147" dur="1000" fill="hold"/>
                                        <p:tgtEl>
                                          <p:spTgt spid="71"/>
                                        </p:tgtEl>
                                        <p:attrNameLst>
                                          <p:attrName>ppt_h</p:attrName>
                                        </p:attrNameLst>
                                      </p:cBhvr>
                                      <p:tavLst>
                                        <p:tav tm="0">
                                          <p:val>
                                            <p:fltVal val="0"/>
                                          </p:val>
                                        </p:tav>
                                        <p:tav tm="100000">
                                          <p:val>
                                            <p:strVal val="#ppt_h"/>
                                          </p:val>
                                        </p:tav>
                                      </p:tavLst>
                                    </p:anim>
                                    <p:animEffect transition="in" filter="fade">
                                      <p:cBhvr>
                                        <p:cTn id="148" dur="1000"/>
                                        <p:tgtEl>
                                          <p:spTgt spid="71"/>
                                        </p:tgtEl>
                                      </p:cBhvr>
                                    </p:animEffect>
                                  </p:childTnLst>
                                </p:cTn>
                              </p:par>
                            </p:childTnLst>
                          </p:cTn>
                        </p:par>
                        <p:par>
                          <p:cTn id="149" fill="hold">
                            <p:stCondLst>
                              <p:cond delay="1000"/>
                            </p:stCondLst>
                            <p:childTnLst>
                              <p:par>
                                <p:cTn id="150" presetID="53" presetClass="entr" presetSubtype="0" fill="hold" grpId="0" nodeType="afterEffect">
                                  <p:stCondLst>
                                    <p:cond delay="0"/>
                                  </p:stCondLst>
                                  <p:childTnLst>
                                    <p:set>
                                      <p:cBhvr>
                                        <p:cTn id="151" dur="1" fill="hold">
                                          <p:stCondLst>
                                            <p:cond delay="0"/>
                                          </p:stCondLst>
                                        </p:cTn>
                                        <p:tgtEl>
                                          <p:spTgt spid="110"/>
                                        </p:tgtEl>
                                        <p:attrNameLst>
                                          <p:attrName>style.visibility</p:attrName>
                                        </p:attrNameLst>
                                      </p:cBhvr>
                                      <p:to>
                                        <p:strVal val="visible"/>
                                      </p:to>
                                    </p:set>
                                    <p:anim calcmode="lin" valueType="num">
                                      <p:cBhvr>
                                        <p:cTn id="152" dur="1000" fill="hold"/>
                                        <p:tgtEl>
                                          <p:spTgt spid="110"/>
                                        </p:tgtEl>
                                        <p:attrNameLst>
                                          <p:attrName>ppt_w</p:attrName>
                                        </p:attrNameLst>
                                      </p:cBhvr>
                                      <p:tavLst>
                                        <p:tav tm="0">
                                          <p:val>
                                            <p:fltVal val="0"/>
                                          </p:val>
                                        </p:tav>
                                        <p:tav tm="100000">
                                          <p:val>
                                            <p:strVal val="#ppt_w"/>
                                          </p:val>
                                        </p:tav>
                                      </p:tavLst>
                                    </p:anim>
                                    <p:anim calcmode="lin" valueType="num">
                                      <p:cBhvr>
                                        <p:cTn id="153" dur="1000" fill="hold"/>
                                        <p:tgtEl>
                                          <p:spTgt spid="110"/>
                                        </p:tgtEl>
                                        <p:attrNameLst>
                                          <p:attrName>ppt_h</p:attrName>
                                        </p:attrNameLst>
                                      </p:cBhvr>
                                      <p:tavLst>
                                        <p:tav tm="0">
                                          <p:val>
                                            <p:fltVal val="0"/>
                                          </p:val>
                                        </p:tav>
                                        <p:tav tm="100000">
                                          <p:val>
                                            <p:strVal val="#ppt_h"/>
                                          </p:val>
                                        </p:tav>
                                      </p:tavLst>
                                    </p:anim>
                                    <p:animEffect transition="in" filter="fade">
                                      <p:cBhvr>
                                        <p:cTn id="154" dur="1000"/>
                                        <p:tgtEl>
                                          <p:spTgt spid="110"/>
                                        </p:tgtEl>
                                      </p:cBhvr>
                                    </p:animEffect>
                                  </p:childTnLst>
                                </p:cTn>
                              </p:par>
                            </p:childTnLst>
                          </p:cTn>
                        </p:par>
                      </p:childTnLst>
                    </p:cTn>
                  </p:par>
                  <p:par>
                    <p:cTn id="155" fill="hold">
                      <p:stCondLst>
                        <p:cond delay="indefinite"/>
                      </p:stCondLst>
                      <p:childTnLst>
                        <p:par>
                          <p:cTn id="156" fill="hold">
                            <p:stCondLst>
                              <p:cond delay="0"/>
                            </p:stCondLst>
                            <p:childTnLst>
                              <p:par>
                                <p:cTn id="157" presetID="53" presetClass="entr" presetSubtype="0" fill="hold" grpId="0" nodeType="clickEffect">
                                  <p:stCondLst>
                                    <p:cond delay="0"/>
                                  </p:stCondLst>
                                  <p:childTnLst>
                                    <p:set>
                                      <p:cBhvr>
                                        <p:cTn id="158" dur="1" fill="hold">
                                          <p:stCondLst>
                                            <p:cond delay="0"/>
                                          </p:stCondLst>
                                        </p:cTn>
                                        <p:tgtEl>
                                          <p:spTgt spid="129"/>
                                        </p:tgtEl>
                                        <p:attrNameLst>
                                          <p:attrName>style.visibility</p:attrName>
                                        </p:attrNameLst>
                                      </p:cBhvr>
                                      <p:to>
                                        <p:strVal val="visible"/>
                                      </p:to>
                                    </p:set>
                                    <p:anim calcmode="lin" valueType="num">
                                      <p:cBhvr>
                                        <p:cTn id="159" dur="1000" fill="hold"/>
                                        <p:tgtEl>
                                          <p:spTgt spid="129"/>
                                        </p:tgtEl>
                                        <p:attrNameLst>
                                          <p:attrName>ppt_w</p:attrName>
                                        </p:attrNameLst>
                                      </p:cBhvr>
                                      <p:tavLst>
                                        <p:tav tm="0">
                                          <p:val>
                                            <p:fltVal val="0"/>
                                          </p:val>
                                        </p:tav>
                                        <p:tav tm="100000">
                                          <p:val>
                                            <p:strVal val="#ppt_w"/>
                                          </p:val>
                                        </p:tav>
                                      </p:tavLst>
                                    </p:anim>
                                    <p:anim calcmode="lin" valueType="num">
                                      <p:cBhvr>
                                        <p:cTn id="160" dur="1000" fill="hold"/>
                                        <p:tgtEl>
                                          <p:spTgt spid="129"/>
                                        </p:tgtEl>
                                        <p:attrNameLst>
                                          <p:attrName>ppt_h</p:attrName>
                                        </p:attrNameLst>
                                      </p:cBhvr>
                                      <p:tavLst>
                                        <p:tav tm="0">
                                          <p:val>
                                            <p:fltVal val="0"/>
                                          </p:val>
                                        </p:tav>
                                        <p:tav tm="100000">
                                          <p:val>
                                            <p:strVal val="#ppt_h"/>
                                          </p:val>
                                        </p:tav>
                                      </p:tavLst>
                                    </p:anim>
                                    <p:animEffect transition="in" filter="fade">
                                      <p:cBhvr>
                                        <p:cTn id="161" dur="1000"/>
                                        <p:tgtEl>
                                          <p:spTgt spid="129"/>
                                        </p:tgtEl>
                                      </p:cBhvr>
                                    </p:animEffect>
                                  </p:childTnLst>
                                </p:cTn>
                              </p:par>
                            </p:childTnLst>
                          </p:cTn>
                        </p:par>
                        <p:par>
                          <p:cTn id="162" fill="hold">
                            <p:stCondLst>
                              <p:cond delay="1000"/>
                            </p:stCondLst>
                            <p:childTnLst>
                              <p:par>
                                <p:cTn id="163" presetID="53" presetClass="entr" presetSubtype="0" fill="hold" grpId="0" nodeType="afterEffect">
                                  <p:stCondLst>
                                    <p:cond delay="0"/>
                                  </p:stCondLst>
                                  <p:childTnLst>
                                    <p:set>
                                      <p:cBhvr>
                                        <p:cTn id="164" dur="1" fill="hold">
                                          <p:stCondLst>
                                            <p:cond delay="0"/>
                                          </p:stCondLst>
                                        </p:cTn>
                                        <p:tgtEl>
                                          <p:spTgt spid="111"/>
                                        </p:tgtEl>
                                        <p:attrNameLst>
                                          <p:attrName>style.visibility</p:attrName>
                                        </p:attrNameLst>
                                      </p:cBhvr>
                                      <p:to>
                                        <p:strVal val="visible"/>
                                      </p:to>
                                    </p:set>
                                    <p:anim calcmode="lin" valueType="num">
                                      <p:cBhvr>
                                        <p:cTn id="165" dur="1000" fill="hold"/>
                                        <p:tgtEl>
                                          <p:spTgt spid="111"/>
                                        </p:tgtEl>
                                        <p:attrNameLst>
                                          <p:attrName>ppt_w</p:attrName>
                                        </p:attrNameLst>
                                      </p:cBhvr>
                                      <p:tavLst>
                                        <p:tav tm="0">
                                          <p:val>
                                            <p:fltVal val="0"/>
                                          </p:val>
                                        </p:tav>
                                        <p:tav tm="100000">
                                          <p:val>
                                            <p:strVal val="#ppt_w"/>
                                          </p:val>
                                        </p:tav>
                                      </p:tavLst>
                                    </p:anim>
                                    <p:anim calcmode="lin" valueType="num">
                                      <p:cBhvr>
                                        <p:cTn id="166" dur="1000" fill="hold"/>
                                        <p:tgtEl>
                                          <p:spTgt spid="111"/>
                                        </p:tgtEl>
                                        <p:attrNameLst>
                                          <p:attrName>ppt_h</p:attrName>
                                        </p:attrNameLst>
                                      </p:cBhvr>
                                      <p:tavLst>
                                        <p:tav tm="0">
                                          <p:val>
                                            <p:fltVal val="0"/>
                                          </p:val>
                                        </p:tav>
                                        <p:tav tm="100000">
                                          <p:val>
                                            <p:strVal val="#ppt_h"/>
                                          </p:val>
                                        </p:tav>
                                      </p:tavLst>
                                    </p:anim>
                                    <p:animEffect transition="in" filter="fade">
                                      <p:cBhvr>
                                        <p:cTn id="167" dur="1000"/>
                                        <p:tgtEl>
                                          <p:spTgt spid="111"/>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xit" presetSubtype="0" fill="hold" grpId="1" nodeType="clickEffect">
                                  <p:stCondLst>
                                    <p:cond delay="0"/>
                                  </p:stCondLst>
                                  <p:childTnLst>
                                    <p:animEffect transition="out" filter="fade">
                                      <p:cBhvr>
                                        <p:cTn id="171" dur="1000"/>
                                        <p:tgtEl>
                                          <p:spTgt spid="83"/>
                                        </p:tgtEl>
                                      </p:cBhvr>
                                    </p:animEffect>
                                    <p:set>
                                      <p:cBhvr>
                                        <p:cTn id="172" dur="1" fill="hold">
                                          <p:stCondLst>
                                            <p:cond delay="999"/>
                                          </p:stCondLst>
                                        </p:cTn>
                                        <p:tgtEl>
                                          <p:spTgt spid="83"/>
                                        </p:tgtEl>
                                        <p:attrNameLst>
                                          <p:attrName>style.visibility</p:attrName>
                                        </p:attrNameLst>
                                      </p:cBhvr>
                                      <p:to>
                                        <p:strVal val="hidden"/>
                                      </p:to>
                                    </p:set>
                                  </p:childTnLst>
                                </p:cTn>
                              </p:par>
                              <p:par>
                                <p:cTn id="173" presetID="10" presetClass="exit" presetSubtype="0" fill="hold" grpId="0" nodeType="withEffect">
                                  <p:stCondLst>
                                    <p:cond delay="0"/>
                                  </p:stCondLst>
                                  <p:childTnLst>
                                    <p:animEffect transition="out" filter="fade">
                                      <p:cBhvr>
                                        <p:cTn id="174" dur="1000"/>
                                        <p:tgtEl>
                                          <p:spTgt spid="80"/>
                                        </p:tgtEl>
                                      </p:cBhvr>
                                    </p:animEffect>
                                    <p:set>
                                      <p:cBhvr>
                                        <p:cTn id="175" dur="1" fill="hold">
                                          <p:stCondLst>
                                            <p:cond delay="999"/>
                                          </p:stCondLst>
                                        </p:cTn>
                                        <p:tgtEl>
                                          <p:spTgt spid="80"/>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1000"/>
                                        <p:tgtEl>
                                          <p:spTgt spid="116"/>
                                        </p:tgtEl>
                                      </p:cBhvr>
                                    </p:animEffect>
                                    <p:set>
                                      <p:cBhvr>
                                        <p:cTn id="178" dur="1" fill="hold">
                                          <p:stCondLst>
                                            <p:cond delay="999"/>
                                          </p:stCondLst>
                                        </p:cTn>
                                        <p:tgtEl>
                                          <p:spTgt spid="116"/>
                                        </p:tgtEl>
                                        <p:attrNameLst>
                                          <p:attrName>style.visibility</p:attrName>
                                        </p:attrNameLst>
                                      </p:cBhvr>
                                      <p:to>
                                        <p:strVal val="hidden"/>
                                      </p:to>
                                    </p:set>
                                  </p:childTnLst>
                                </p:cTn>
                              </p:par>
                              <p:par>
                                <p:cTn id="179" presetID="10" presetClass="exit" presetSubtype="0" fill="hold" grpId="0" nodeType="withEffect">
                                  <p:stCondLst>
                                    <p:cond delay="0"/>
                                  </p:stCondLst>
                                  <p:childTnLst>
                                    <p:animEffect transition="out" filter="fade">
                                      <p:cBhvr>
                                        <p:cTn id="180" dur="1000"/>
                                        <p:tgtEl>
                                          <p:spTgt spid="119"/>
                                        </p:tgtEl>
                                      </p:cBhvr>
                                    </p:animEffect>
                                    <p:set>
                                      <p:cBhvr>
                                        <p:cTn id="181" dur="1" fill="hold">
                                          <p:stCondLst>
                                            <p:cond delay="999"/>
                                          </p:stCondLst>
                                        </p:cTn>
                                        <p:tgtEl>
                                          <p:spTgt spid="119"/>
                                        </p:tgtEl>
                                        <p:attrNameLst>
                                          <p:attrName>style.visibility</p:attrName>
                                        </p:attrNameLst>
                                      </p:cBhvr>
                                      <p:to>
                                        <p:strVal val="hidden"/>
                                      </p:to>
                                    </p:set>
                                  </p:childTnLst>
                                </p:cTn>
                              </p:par>
                            </p:childTnLst>
                          </p:cTn>
                        </p:par>
                        <p:par>
                          <p:cTn id="182" fill="hold">
                            <p:stCondLst>
                              <p:cond delay="1000"/>
                            </p:stCondLst>
                            <p:childTnLst>
                              <p:par>
                                <p:cTn id="183" presetID="22" presetClass="entr" presetSubtype="8" fill="hold" grpId="0" nodeType="afterEffect">
                                  <p:stCondLst>
                                    <p:cond delay="0"/>
                                  </p:stCondLst>
                                  <p:childTnLst>
                                    <p:set>
                                      <p:cBhvr>
                                        <p:cTn id="184" dur="1" fill="hold">
                                          <p:stCondLst>
                                            <p:cond delay="0"/>
                                          </p:stCondLst>
                                        </p:cTn>
                                        <p:tgtEl>
                                          <p:spTgt spid="105"/>
                                        </p:tgtEl>
                                        <p:attrNameLst>
                                          <p:attrName>style.visibility</p:attrName>
                                        </p:attrNameLst>
                                      </p:cBhvr>
                                      <p:to>
                                        <p:strVal val="visible"/>
                                      </p:to>
                                    </p:set>
                                    <p:animEffect transition="in" filter="wipe(left)">
                                      <p:cBhvr>
                                        <p:cTn id="185" dur="1000"/>
                                        <p:tgtEl>
                                          <p:spTgt spid="105"/>
                                        </p:tgtEl>
                                      </p:cBhvr>
                                    </p:animEffect>
                                  </p:childTnLst>
                                </p:cTn>
                              </p:par>
                            </p:childTnLst>
                          </p:cTn>
                        </p:par>
                        <p:par>
                          <p:cTn id="186" fill="hold">
                            <p:stCondLst>
                              <p:cond delay="2000"/>
                            </p:stCondLst>
                            <p:childTnLst>
                              <p:par>
                                <p:cTn id="187" presetID="10" presetClass="entr" presetSubtype="0" fill="hold" grpId="0" nodeType="afterEffect">
                                  <p:stCondLst>
                                    <p:cond delay="0"/>
                                  </p:stCondLst>
                                  <p:childTnLst>
                                    <p:set>
                                      <p:cBhvr>
                                        <p:cTn id="188" dur="1" fill="hold">
                                          <p:stCondLst>
                                            <p:cond delay="0"/>
                                          </p:stCondLst>
                                        </p:cTn>
                                        <p:tgtEl>
                                          <p:spTgt spid="106"/>
                                        </p:tgtEl>
                                        <p:attrNameLst>
                                          <p:attrName>style.visibility</p:attrName>
                                        </p:attrNameLst>
                                      </p:cBhvr>
                                      <p:to>
                                        <p:strVal val="visible"/>
                                      </p:to>
                                    </p:set>
                                    <p:animEffect transition="in" filter="fade">
                                      <p:cBhvr>
                                        <p:cTn id="189" dur="1000"/>
                                        <p:tgtEl>
                                          <p:spTgt spid="106"/>
                                        </p:tgtEl>
                                      </p:cBhvr>
                                    </p:animEffect>
                                  </p:childTnLst>
                                </p:cTn>
                              </p:par>
                            </p:childTnLst>
                          </p:cTn>
                        </p:par>
                      </p:childTnLst>
                    </p:cTn>
                  </p:par>
                  <p:par>
                    <p:cTn id="190" fill="hold">
                      <p:stCondLst>
                        <p:cond delay="indefinite"/>
                      </p:stCondLst>
                      <p:childTnLst>
                        <p:par>
                          <p:cTn id="191" fill="hold">
                            <p:stCondLst>
                              <p:cond delay="0"/>
                            </p:stCondLst>
                            <p:childTnLst>
                              <p:par>
                                <p:cTn id="192" presetID="10" presetClass="exit" presetSubtype="0" fill="hold" grpId="1" nodeType="clickEffect">
                                  <p:stCondLst>
                                    <p:cond delay="0"/>
                                  </p:stCondLst>
                                  <p:childTnLst>
                                    <p:animEffect transition="out" filter="fade">
                                      <p:cBhvr>
                                        <p:cTn id="193" dur="1000"/>
                                        <p:tgtEl>
                                          <p:spTgt spid="88"/>
                                        </p:tgtEl>
                                      </p:cBhvr>
                                    </p:animEffect>
                                    <p:set>
                                      <p:cBhvr>
                                        <p:cTn id="194" dur="1" fill="hold">
                                          <p:stCondLst>
                                            <p:cond delay="999"/>
                                          </p:stCondLst>
                                        </p:cTn>
                                        <p:tgtEl>
                                          <p:spTgt spid="88"/>
                                        </p:tgtEl>
                                        <p:attrNameLst>
                                          <p:attrName>style.visibility</p:attrName>
                                        </p:attrNameLst>
                                      </p:cBhvr>
                                      <p:to>
                                        <p:strVal val="hidden"/>
                                      </p:to>
                                    </p:set>
                                  </p:childTnLst>
                                </p:cTn>
                              </p:par>
                              <p:par>
                                <p:cTn id="195" presetID="10" presetClass="exit" presetSubtype="0" fill="hold" grpId="1" nodeType="withEffect">
                                  <p:stCondLst>
                                    <p:cond delay="0"/>
                                  </p:stCondLst>
                                  <p:childTnLst>
                                    <p:animEffect transition="out" filter="fade">
                                      <p:cBhvr>
                                        <p:cTn id="196" dur="1000"/>
                                        <p:tgtEl>
                                          <p:spTgt spid="87"/>
                                        </p:tgtEl>
                                      </p:cBhvr>
                                    </p:animEffect>
                                    <p:set>
                                      <p:cBhvr>
                                        <p:cTn id="197" dur="1" fill="hold">
                                          <p:stCondLst>
                                            <p:cond delay="999"/>
                                          </p:stCondLst>
                                        </p:cTn>
                                        <p:tgtEl>
                                          <p:spTgt spid="87"/>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1000"/>
                                        <p:tgtEl>
                                          <p:spTgt spid="96"/>
                                        </p:tgtEl>
                                      </p:cBhvr>
                                    </p:animEffect>
                                    <p:set>
                                      <p:cBhvr>
                                        <p:cTn id="200" dur="1" fill="hold">
                                          <p:stCondLst>
                                            <p:cond delay="999"/>
                                          </p:stCondLst>
                                        </p:cTn>
                                        <p:tgtEl>
                                          <p:spTgt spid="96"/>
                                        </p:tgtEl>
                                        <p:attrNameLst>
                                          <p:attrName>style.visibility</p:attrName>
                                        </p:attrNameLst>
                                      </p:cBhvr>
                                      <p:to>
                                        <p:strVal val="hidden"/>
                                      </p:to>
                                    </p:set>
                                  </p:childTnLst>
                                </p:cTn>
                              </p:par>
                              <p:par>
                                <p:cTn id="201" presetID="10" presetClass="exit" presetSubtype="0" fill="hold" grpId="1" nodeType="withEffect">
                                  <p:stCondLst>
                                    <p:cond delay="0"/>
                                  </p:stCondLst>
                                  <p:childTnLst>
                                    <p:animEffect transition="out" filter="fade">
                                      <p:cBhvr>
                                        <p:cTn id="202" dur="1000"/>
                                        <p:tgtEl>
                                          <p:spTgt spid="55"/>
                                        </p:tgtEl>
                                      </p:cBhvr>
                                    </p:animEffect>
                                    <p:set>
                                      <p:cBhvr>
                                        <p:cTn id="203" dur="1" fill="hold">
                                          <p:stCondLst>
                                            <p:cond delay="999"/>
                                          </p:stCondLst>
                                        </p:cTn>
                                        <p:tgtEl>
                                          <p:spTgt spid="55"/>
                                        </p:tgtEl>
                                        <p:attrNameLst>
                                          <p:attrName>style.visibility</p:attrName>
                                        </p:attrNameLst>
                                      </p:cBhvr>
                                      <p:to>
                                        <p:strVal val="hidden"/>
                                      </p:to>
                                    </p:set>
                                  </p:childTnLst>
                                </p:cTn>
                              </p:par>
                              <p:par>
                                <p:cTn id="204" presetID="10" presetClass="exit" presetSubtype="0" fill="hold" grpId="2" nodeType="withEffect">
                                  <p:stCondLst>
                                    <p:cond delay="0"/>
                                  </p:stCondLst>
                                  <p:childTnLst>
                                    <p:animEffect transition="out" filter="fade">
                                      <p:cBhvr>
                                        <p:cTn id="205" dur="1000"/>
                                        <p:tgtEl>
                                          <p:spTgt spid="86"/>
                                        </p:tgtEl>
                                      </p:cBhvr>
                                    </p:animEffect>
                                    <p:set>
                                      <p:cBhvr>
                                        <p:cTn id="206" dur="1" fill="hold">
                                          <p:stCondLst>
                                            <p:cond delay="999"/>
                                          </p:stCondLst>
                                        </p:cTn>
                                        <p:tgtEl>
                                          <p:spTgt spid="86"/>
                                        </p:tgtEl>
                                        <p:attrNameLst>
                                          <p:attrName>style.visibility</p:attrName>
                                        </p:attrNameLst>
                                      </p:cBhvr>
                                      <p:to>
                                        <p:strVal val="hidden"/>
                                      </p:to>
                                    </p:set>
                                  </p:childTnLst>
                                </p:cTn>
                              </p:par>
                              <p:par>
                                <p:cTn id="207" presetID="10" presetClass="exit" presetSubtype="0" fill="hold" grpId="3" nodeType="withEffect">
                                  <p:stCondLst>
                                    <p:cond delay="0"/>
                                  </p:stCondLst>
                                  <p:childTnLst>
                                    <p:animEffect transition="out" filter="fade">
                                      <p:cBhvr>
                                        <p:cTn id="208" dur="1000"/>
                                        <p:tgtEl>
                                          <p:spTgt spid="95"/>
                                        </p:tgtEl>
                                      </p:cBhvr>
                                    </p:animEffect>
                                    <p:set>
                                      <p:cBhvr>
                                        <p:cTn id="209" dur="1" fill="hold">
                                          <p:stCondLst>
                                            <p:cond delay="999"/>
                                          </p:stCondLst>
                                        </p:cTn>
                                        <p:tgtEl>
                                          <p:spTgt spid="95"/>
                                        </p:tgtEl>
                                        <p:attrNameLst>
                                          <p:attrName>style.visibility</p:attrName>
                                        </p:attrNameLst>
                                      </p:cBhvr>
                                      <p:to>
                                        <p:strVal val="hidden"/>
                                      </p:to>
                                    </p:set>
                                  </p:childTnLst>
                                </p:cTn>
                              </p:par>
                              <p:par>
                                <p:cTn id="210" presetID="10" presetClass="exit" presetSubtype="0" fill="hold" grpId="2" nodeType="withEffect">
                                  <p:stCondLst>
                                    <p:cond delay="0"/>
                                  </p:stCondLst>
                                  <p:childTnLst>
                                    <p:animEffect transition="out" filter="fade">
                                      <p:cBhvr>
                                        <p:cTn id="211" dur="1000"/>
                                        <p:tgtEl>
                                          <p:spTgt spid="128"/>
                                        </p:tgtEl>
                                      </p:cBhvr>
                                    </p:animEffect>
                                    <p:set>
                                      <p:cBhvr>
                                        <p:cTn id="212" dur="1" fill="hold">
                                          <p:stCondLst>
                                            <p:cond delay="999"/>
                                          </p:stCondLst>
                                        </p:cTn>
                                        <p:tgtEl>
                                          <p:spTgt spid="128"/>
                                        </p:tgtEl>
                                        <p:attrNameLst>
                                          <p:attrName>style.visibility</p:attrName>
                                        </p:attrNameLst>
                                      </p:cBhvr>
                                      <p:to>
                                        <p:strVal val="hidden"/>
                                      </p:to>
                                    </p:set>
                                  </p:childTnLst>
                                </p:cTn>
                              </p:par>
                              <p:par>
                                <p:cTn id="213" presetID="10" presetClass="exit" presetSubtype="0" fill="hold" grpId="1" nodeType="withEffect">
                                  <p:stCondLst>
                                    <p:cond delay="0"/>
                                  </p:stCondLst>
                                  <p:childTnLst>
                                    <p:animEffect transition="out" filter="fade">
                                      <p:cBhvr>
                                        <p:cTn id="214" dur="1000"/>
                                        <p:tgtEl>
                                          <p:spTgt spid="106"/>
                                        </p:tgtEl>
                                      </p:cBhvr>
                                    </p:animEffect>
                                    <p:set>
                                      <p:cBhvr>
                                        <p:cTn id="215" dur="1" fill="hold">
                                          <p:stCondLst>
                                            <p:cond delay="999"/>
                                          </p:stCondLst>
                                        </p:cTn>
                                        <p:tgtEl>
                                          <p:spTgt spid="106"/>
                                        </p:tgtEl>
                                        <p:attrNameLst>
                                          <p:attrName>style.visibility</p:attrName>
                                        </p:attrNameLst>
                                      </p:cBhvr>
                                      <p:to>
                                        <p:strVal val="hidden"/>
                                      </p:to>
                                    </p:set>
                                  </p:childTnLst>
                                </p:cTn>
                              </p:par>
                              <p:par>
                                <p:cTn id="216" presetID="10" presetClass="exit" presetSubtype="0" fill="hold" grpId="1" nodeType="withEffect">
                                  <p:stCondLst>
                                    <p:cond delay="0"/>
                                  </p:stCondLst>
                                  <p:childTnLst>
                                    <p:animEffect transition="out" filter="fade">
                                      <p:cBhvr>
                                        <p:cTn id="217" dur="1000"/>
                                        <p:tgtEl>
                                          <p:spTgt spid="119"/>
                                        </p:tgtEl>
                                      </p:cBhvr>
                                    </p:animEffect>
                                    <p:set>
                                      <p:cBhvr>
                                        <p:cTn id="218" dur="1" fill="hold">
                                          <p:stCondLst>
                                            <p:cond delay="999"/>
                                          </p:stCondLst>
                                        </p:cTn>
                                        <p:tgtEl>
                                          <p:spTgt spid="119"/>
                                        </p:tgtEl>
                                        <p:attrNameLst>
                                          <p:attrName>style.visibility</p:attrName>
                                        </p:attrNameLst>
                                      </p:cBhvr>
                                      <p:to>
                                        <p:strVal val="hidden"/>
                                      </p:to>
                                    </p:set>
                                  </p:childTnLst>
                                </p:cTn>
                              </p:par>
                              <p:par>
                                <p:cTn id="219" presetID="10" presetClass="exit" presetSubtype="0" fill="hold" nodeType="withEffect">
                                  <p:stCondLst>
                                    <p:cond delay="0"/>
                                  </p:stCondLst>
                                  <p:childTnLst>
                                    <p:animEffect transition="out" filter="fade">
                                      <p:cBhvr>
                                        <p:cTn id="220" dur="1000"/>
                                        <p:tgtEl>
                                          <p:spTgt spid="3"/>
                                        </p:tgtEl>
                                      </p:cBhvr>
                                    </p:animEffect>
                                    <p:set>
                                      <p:cBhvr>
                                        <p:cTn id="221" dur="1" fill="hold">
                                          <p:stCondLst>
                                            <p:cond delay="999"/>
                                          </p:stCondLst>
                                        </p:cTn>
                                        <p:tgtEl>
                                          <p:spTgt spid="3"/>
                                        </p:tgtEl>
                                        <p:attrNameLst>
                                          <p:attrName>style.visibility</p:attrName>
                                        </p:attrNameLst>
                                      </p:cBhvr>
                                      <p:to>
                                        <p:strVal val="hidden"/>
                                      </p:to>
                                    </p:set>
                                  </p:childTnLst>
                                </p:cTn>
                              </p:par>
                              <p:par>
                                <p:cTn id="222" presetID="10" presetClass="exit" presetSubtype="0" fill="hold" nodeType="withEffect">
                                  <p:stCondLst>
                                    <p:cond delay="0"/>
                                  </p:stCondLst>
                                  <p:childTnLst>
                                    <p:animEffect transition="out" filter="fade">
                                      <p:cBhvr>
                                        <p:cTn id="223" dur="1000"/>
                                        <p:tgtEl>
                                          <p:spTgt spid="11"/>
                                        </p:tgtEl>
                                      </p:cBhvr>
                                    </p:animEffect>
                                    <p:set>
                                      <p:cBhvr>
                                        <p:cTn id="224" dur="1" fill="hold">
                                          <p:stCondLst>
                                            <p:cond delay="999"/>
                                          </p:stCondLst>
                                        </p:cTn>
                                        <p:tgtEl>
                                          <p:spTgt spid="11"/>
                                        </p:tgtEl>
                                        <p:attrNameLst>
                                          <p:attrName>style.visibility</p:attrName>
                                        </p:attrNameLst>
                                      </p:cBhvr>
                                      <p:to>
                                        <p:strVal val="hidden"/>
                                      </p:to>
                                    </p:set>
                                  </p:childTnLst>
                                </p:cTn>
                              </p:par>
                              <p:par>
                                <p:cTn id="225" presetID="10" presetClass="exit" presetSubtype="0" fill="hold" grpId="1" nodeType="withEffect">
                                  <p:stCondLst>
                                    <p:cond delay="0"/>
                                  </p:stCondLst>
                                  <p:childTnLst>
                                    <p:animEffect transition="out" filter="fade">
                                      <p:cBhvr>
                                        <p:cTn id="226" dur="1000"/>
                                        <p:tgtEl>
                                          <p:spTgt spid="67"/>
                                        </p:tgtEl>
                                      </p:cBhvr>
                                    </p:animEffect>
                                    <p:set>
                                      <p:cBhvr>
                                        <p:cTn id="227" dur="1" fill="hold">
                                          <p:stCondLst>
                                            <p:cond delay="999"/>
                                          </p:stCondLst>
                                        </p:cTn>
                                        <p:tgtEl>
                                          <p:spTgt spid="67"/>
                                        </p:tgtEl>
                                        <p:attrNameLst>
                                          <p:attrName>style.visibility</p:attrName>
                                        </p:attrNameLst>
                                      </p:cBhvr>
                                      <p:to>
                                        <p:strVal val="hidden"/>
                                      </p:to>
                                    </p:set>
                                  </p:childTnLst>
                                </p:cTn>
                              </p:par>
                              <p:par>
                                <p:cTn id="228" presetID="10" presetClass="exit" presetSubtype="0" fill="hold" grpId="1" nodeType="withEffect">
                                  <p:stCondLst>
                                    <p:cond delay="0"/>
                                  </p:stCondLst>
                                  <p:childTnLst>
                                    <p:animEffect transition="out" filter="fade">
                                      <p:cBhvr>
                                        <p:cTn id="229" dur="1000"/>
                                        <p:tgtEl>
                                          <p:spTgt spid="71"/>
                                        </p:tgtEl>
                                      </p:cBhvr>
                                    </p:animEffect>
                                    <p:set>
                                      <p:cBhvr>
                                        <p:cTn id="230" dur="1" fill="hold">
                                          <p:stCondLst>
                                            <p:cond delay="999"/>
                                          </p:stCondLst>
                                        </p:cTn>
                                        <p:tgtEl>
                                          <p:spTgt spid="71"/>
                                        </p:tgtEl>
                                        <p:attrNameLst>
                                          <p:attrName>style.visibility</p:attrName>
                                        </p:attrNameLst>
                                      </p:cBhvr>
                                      <p:to>
                                        <p:strVal val="hidden"/>
                                      </p:to>
                                    </p:set>
                                  </p:childTnLst>
                                </p:cTn>
                              </p:par>
                              <p:par>
                                <p:cTn id="231" presetID="10" presetClass="exit" presetSubtype="0" fill="hold" grpId="3" nodeType="withEffect">
                                  <p:stCondLst>
                                    <p:cond delay="0"/>
                                  </p:stCondLst>
                                  <p:childTnLst>
                                    <p:animEffect transition="out" filter="fade">
                                      <p:cBhvr>
                                        <p:cTn id="232" dur="1000"/>
                                        <p:tgtEl>
                                          <p:spTgt spid="79"/>
                                        </p:tgtEl>
                                      </p:cBhvr>
                                    </p:animEffect>
                                    <p:set>
                                      <p:cBhvr>
                                        <p:cTn id="233" dur="1" fill="hold">
                                          <p:stCondLst>
                                            <p:cond delay="999"/>
                                          </p:stCondLst>
                                        </p:cTn>
                                        <p:tgtEl>
                                          <p:spTgt spid="79"/>
                                        </p:tgtEl>
                                        <p:attrNameLst>
                                          <p:attrName>style.visibility</p:attrName>
                                        </p:attrNameLst>
                                      </p:cBhvr>
                                      <p:to>
                                        <p:strVal val="hidden"/>
                                      </p:to>
                                    </p:set>
                                  </p:childTnLst>
                                </p:cTn>
                              </p:par>
                              <p:par>
                                <p:cTn id="234" presetID="10" presetClass="exit" presetSubtype="0" fill="hold" grpId="1" nodeType="withEffect">
                                  <p:stCondLst>
                                    <p:cond delay="0"/>
                                  </p:stCondLst>
                                  <p:childTnLst>
                                    <p:animEffect transition="out" filter="fade">
                                      <p:cBhvr>
                                        <p:cTn id="235" dur="1000"/>
                                        <p:tgtEl>
                                          <p:spTgt spid="84"/>
                                        </p:tgtEl>
                                      </p:cBhvr>
                                    </p:animEffect>
                                    <p:set>
                                      <p:cBhvr>
                                        <p:cTn id="236" dur="1" fill="hold">
                                          <p:stCondLst>
                                            <p:cond delay="999"/>
                                          </p:stCondLst>
                                        </p:cTn>
                                        <p:tgtEl>
                                          <p:spTgt spid="84"/>
                                        </p:tgtEl>
                                        <p:attrNameLst>
                                          <p:attrName>style.visibility</p:attrName>
                                        </p:attrNameLst>
                                      </p:cBhvr>
                                      <p:to>
                                        <p:strVal val="hidden"/>
                                      </p:to>
                                    </p:set>
                                  </p:childTnLst>
                                </p:cTn>
                              </p:par>
                              <p:par>
                                <p:cTn id="237" presetID="10" presetClass="exit" presetSubtype="0" fill="hold" grpId="1" nodeType="withEffect">
                                  <p:stCondLst>
                                    <p:cond delay="0"/>
                                  </p:stCondLst>
                                  <p:childTnLst>
                                    <p:animEffect transition="out" filter="fade">
                                      <p:cBhvr>
                                        <p:cTn id="238" dur="1000"/>
                                        <p:tgtEl>
                                          <p:spTgt spid="89"/>
                                        </p:tgtEl>
                                      </p:cBhvr>
                                    </p:animEffect>
                                    <p:set>
                                      <p:cBhvr>
                                        <p:cTn id="239" dur="1" fill="hold">
                                          <p:stCondLst>
                                            <p:cond delay="999"/>
                                          </p:stCondLst>
                                        </p:cTn>
                                        <p:tgtEl>
                                          <p:spTgt spid="89"/>
                                        </p:tgtEl>
                                        <p:attrNameLst>
                                          <p:attrName>style.visibility</p:attrName>
                                        </p:attrNameLst>
                                      </p:cBhvr>
                                      <p:to>
                                        <p:strVal val="hidden"/>
                                      </p:to>
                                    </p:set>
                                  </p:childTnLst>
                                </p:cTn>
                              </p:par>
                              <p:par>
                                <p:cTn id="240" presetID="10" presetClass="exit" presetSubtype="0" fill="hold" grpId="1" nodeType="withEffect">
                                  <p:stCondLst>
                                    <p:cond delay="0"/>
                                  </p:stCondLst>
                                  <p:childTnLst>
                                    <p:animEffect transition="out" filter="fade">
                                      <p:cBhvr>
                                        <p:cTn id="241" dur="1000"/>
                                        <p:tgtEl>
                                          <p:spTgt spid="97"/>
                                        </p:tgtEl>
                                      </p:cBhvr>
                                    </p:animEffect>
                                    <p:set>
                                      <p:cBhvr>
                                        <p:cTn id="242" dur="1" fill="hold">
                                          <p:stCondLst>
                                            <p:cond delay="999"/>
                                          </p:stCondLst>
                                        </p:cTn>
                                        <p:tgtEl>
                                          <p:spTgt spid="97"/>
                                        </p:tgtEl>
                                        <p:attrNameLst>
                                          <p:attrName>style.visibility</p:attrName>
                                        </p:attrNameLst>
                                      </p:cBhvr>
                                      <p:to>
                                        <p:strVal val="hidden"/>
                                      </p:to>
                                    </p:set>
                                  </p:childTnLst>
                                </p:cTn>
                              </p:par>
                              <p:par>
                                <p:cTn id="243" presetID="10" presetClass="exit" presetSubtype="0" fill="hold" grpId="2" nodeType="withEffect">
                                  <p:stCondLst>
                                    <p:cond delay="0"/>
                                  </p:stCondLst>
                                  <p:childTnLst>
                                    <p:animEffect transition="out" filter="fade">
                                      <p:cBhvr>
                                        <p:cTn id="244" dur="1000"/>
                                        <p:tgtEl>
                                          <p:spTgt spid="116"/>
                                        </p:tgtEl>
                                      </p:cBhvr>
                                    </p:animEffect>
                                    <p:set>
                                      <p:cBhvr>
                                        <p:cTn id="245" dur="1" fill="hold">
                                          <p:stCondLst>
                                            <p:cond delay="999"/>
                                          </p:stCondLst>
                                        </p:cTn>
                                        <p:tgtEl>
                                          <p:spTgt spid="116"/>
                                        </p:tgtEl>
                                        <p:attrNameLst>
                                          <p:attrName>style.visibility</p:attrName>
                                        </p:attrNameLst>
                                      </p:cBhvr>
                                      <p:to>
                                        <p:strVal val="hidden"/>
                                      </p:to>
                                    </p:set>
                                  </p:childTnLst>
                                </p:cTn>
                              </p:par>
                              <p:par>
                                <p:cTn id="246" presetID="10" presetClass="exit" presetSubtype="0" fill="hold" grpId="1" nodeType="withEffect">
                                  <p:stCondLst>
                                    <p:cond delay="0"/>
                                  </p:stCondLst>
                                  <p:childTnLst>
                                    <p:animEffect transition="out" filter="fade">
                                      <p:cBhvr>
                                        <p:cTn id="247" dur="1000"/>
                                        <p:tgtEl>
                                          <p:spTgt spid="127"/>
                                        </p:tgtEl>
                                      </p:cBhvr>
                                    </p:animEffect>
                                    <p:set>
                                      <p:cBhvr>
                                        <p:cTn id="248" dur="1" fill="hold">
                                          <p:stCondLst>
                                            <p:cond delay="999"/>
                                          </p:stCondLst>
                                        </p:cTn>
                                        <p:tgtEl>
                                          <p:spTgt spid="127"/>
                                        </p:tgtEl>
                                        <p:attrNameLst>
                                          <p:attrName>style.visibility</p:attrName>
                                        </p:attrNameLst>
                                      </p:cBhvr>
                                      <p:to>
                                        <p:strVal val="hidden"/>
                                      </p:to>
                                    </p:set>
                                  </p:childTnLst>
                                </p:cTn>
                              </p:par>
                              <p:par>
                                <p:cTn id="249" presetID="10" presetClass="exit" presetSubtype="0" fill="hold" grpId="2" nodeType="withEffect">
                                  <p:stCondLst>
                                    <p:cond delay="0"/>
                                  </p:stCondLst>
                                  <p:childTnLst>
                                    <p:animEffect transition="out" filter="fade">
                                      <p:cBhvr>
                                        <p:cTn id="250" dur="1000"/>
                                        <p:tgtEl>
                                          <p:spTgt spid="109"/>
                                        </p:tgtEl>
                                      </p:cBhvr>
                                    </p:animEffect>
                                    <p:set>
                                      <p:cBhvr>
                                        <p:cTn id="251" dur="1" fill="hold">
                                          <p:stCondLst>
                                            <p:cond delay="999"/>
                                          </p:stCondLst>
                                        </p:cTn>
                                        <p:tgtEl>
                                          <p:spTgt spid="109"/>
                                        </p:tgtEl>
                                        <p:attrNameLst>
                                          <p:attrName>style.visibility</p:attrName>
                                        </p:attrNameLst>
                                      </p:cBhvr>
                                      <p:to>
                                        <p:strVal val="hidden"/>
                                      </p:to>
                                    </p:set>
                                  </p:childTnLst>
                                </p:cTn>
                              </p:par>
                              <p:par>
                                <p:cTn id="252" presetID="10" presetClass="exit" presetSubtype="0" fill="hold" grpId="2" nodeType="withEffect">
                                  <p:stCondLst>
                                    <p:cond delay="0"/>
                                  </p:stCondLst>
                                  <p:childTnLst>
                                    <p:animEffect transition="out" filter="fade">
                                      <p:cBhvr>
                                        <p:cTn id="253" dur="1000"/>
                                        <p:tgtEl>
                                          <p:spTgt spid="108"/>
                                        </p:tgtEl>
                                      </p:cBhvr>
                                    </p:animEffect>
                                    <p:set>
                                      <p:cBhvr>
                                        <p:cTn id="254" dur="1" fill="hold">
                                          <p:stCondLst>
                                            <p:cond delay="999"/>
                                          </p:stCondLst>
                                        </p:cTn>
                                        <p:tgtEl>
                                          <p:spTgt spid="108"/>
                                        </p:tgtEl>
                                        <p:attrNameLst>
                                          <p:attrName>style.visibility</p:attrName>
                                        </p:attrNameLst>
                                      </p:cBhvr>
                                      <p:to>
                                        <p:strVal val="hidden"/>
                                      </p:to>
                                    </p:set>
                                  </p:childTnLst>
                                </p:cTn>
                              </p:par>
                              <p:par>
                                <p:cTn id="255" presetID="10" presetClass="exit" presetSubtype="0" fill="hold" grpId="1" nodeType="withEffect">
                                  <p:stCondLst>
                                    <p:cond delay="0"/>
                                  </p:stCondLst>
                                  <p:childTnLst>
                                    <p:animEffect transition="out" filter="fade">
                                      <p:cBhvr>
                                        <p:cTn id="256" dur="1000"/>
                                        <p:tgtEl>
                                          <p:spTgt spid="129"/>
                                        </p:tgtEl>
                                      </p:cBhvr>
                                    </p:animEffect>
                                    <p:set>
                                      <p:cBhvr>
                                        <p:cTn id="257" dur="1" fill="hold">
                                          <p:stCondLst>
                                            <p:cond delay="999"/>
                                          </p:stCondLst>
                                        </p:cTn>
                                        <p:tgtEl>
                                          <p:spTgt spid="129"/>
                                        </p:tgtEl>
                                        <p:attrNameLst>
                                          <p:attrName>style.visibility</p:attrName>
                                        </p:attrNameLst>
                                      </p:cBhvr>
                                      <p:to>
                                        <p:strVal val="hidden"/>
                                      </p:to>
                                    </p:set>
                                  </p:childTnLst>
                                </p:cTn>
                              </p:par>
                              <p:par>
                                <p:cTn id="258" presetID="10" presetClass="exit" presetSubtype="0" fill="hold" grpId="1" nodeType="withEffect">
                                  <p:stCondLst>
                                    <p:cond delay="0"/>
                                  </p:stCondLst>
                                  <p:childTnLst>
                                    <p:animEffect transition="out" filter="fade">
                                      <p:cBhvr>
                                        <p:cTn id="259" dur="1000"/>
                                        <p:tgtEl>
                                          <p:spTgt spid="110"/>
                                        </p:tgtEl>
                                      </p:cBhvr>
                                    </p:animEffect>
                                    <p:set>
                                      <p:cBhvr>
                                        <p:cTn id="260" dur="1" fill="hold">
                                          <p:stCondLst>
                                            <p:cond delay="999"/>
                                          </p:stCondLst>
                                        </p:cTn>
                                        <p:tgtEl>
                                          <p:spTgt spid="110"/>
                                        </p:tgtEl>
                                        <p:attrNameLst>
                                          <p:attrName>style.visibility</p:attrName>
                                        </p:attrNameLst>
                                      </p:cBhvr>
                                      <p:to>
                                        <p:strVal val="hidden"/>
                                      </p:to>
                                    </p:set>
                                  </p:childTnLst>
                                </p:cTn>
                              </p:par>
                              <p:par>
                                <p:cTn id="261" presetID="10" presetClass="exit" presetSubtype="0" fill="hold" grpId="1" nodeType="withEffect">
                                  <p:stCondLst>
                                    <p:cond delay="0"/>
                                  </p:stCondLst>
                                  <p:childTnLst>
                                    <p:animEffect transition="out" filter="fade">
                                      <p:cBhvr>
                                        <p:cTn id="262" dur="1000"/>
                                        <p:tgtEl>
                                          <p:spTgt spid="111"/>
                                        </p:tgtEl>
                                      </p:cBhvr>
                                    </p:animEffect>
                                    <p:set>
                                      <p:cBhvr>
                                        <p:cTn id="263" dur="1" fill="hold">
                                          <p:stCondLst>
                                            <p:cond delay="999"/>
                                          </p:stCondLst>
                                        </p:cTn>
                                        <p:tgtEl>
                                          <p:spTgt spid="1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19" grpId="0"/>
      <p:bldP spid="119" grpId="1"/>
      <p:bldP spid="67" grpId="0"/>
      <p:bldP spid="67" grpId="1"/>
      <p:bldP spid="71" grpId="0"/>
      <p:bldP spid="71" grpId="1"/>
      <p:bldP spid="80" grpId="0"/>
      <p:bldP spid="55" grpId="0" animBg="1"/>
      <p:bldP spid="55" grpId="1" animBg="1"/>
      <p:bldP spid="79" grpId="0" animBg="1"/>
      <p:bldP spid="79" grpId="1" animBg="1"/>
      <p:bldP spid="79" grpId="2" animBg="1"/>
      <p:bldP spid="79" grpId="3" animBg="1"/>
      <p:bldP spid="83" grpId="0" animBg="1"/>
      <p:bldP spid="83" grpId="1" animBg="1"/>
      <p:bldP spid="84" grpId="0" animBg="1"/>
      <p:bldP spid="84" grpId="1" animBg="1"/>
      <p:bldP spid="85" grpId="0"/>
      <p:bldP spid="85" grpId="1"/>
      <p:bldP spid="86" grpId="0" animBg="1"/>
      <p:bldP spid="86" grpId="1" animBg="1"/>
      <p:bldP spid="86" grpId="2" animBg="1"/>
      <p:bldP spid="87" grpId="0" animBg="1"/>
      <p:bldP spid="87" grpId="1" animBg="1"/>
      <p:bldP spid="88" grpId="0" animBg="1"/>
      <p:bldP spid="88" grpId="1" animBg="1"/>
      <p:bldP spid="89" grpId="0" animBg="1"/>
      <p:bldP spid="89" grpId="1" animBg="1"/>
      <p:bldP spid="92" grpId="0"/>
      <p:bldP spid="92" grpId="1"/>
      <p:bldP spid="95" grpId="0" animBg="1"/>
      <p:bldP spid="95" grpId="1" animBg="1"/>
      <p:bldP spid="95" grpId="2" animBg="1"/>
      <p:bldP spid="95" grpId="3" animBg="1"/>
      <p:bldP spid="96" grpId="0" animBg="1"/>
      <p:bldP spid="96" grpId="1" animBg="1"/>
      <p:bldP spid="97" grpId="0" animBg="1"/>
      <p:bldP spid="97" grpId="1" animBg="1"/>
      <p:bldP spid="116" grpId="0" animBg="1"/>
      <p:bldP spid="116" grpId="1" animBg="1"/>
      <p:bldP spid="116" grpId="2" animBg="1"/>
      <p:bldP spid="127" grpId="0" animBg="1"/>
      <p:bldP spid="127" grpId="1" animBg="1"/>
      <p:bldP spid="128" grpId="0" animBg="1"/>
      <p:bldP spid="128" grpId="1" animBg="1"/>
      <p:bldP spid="128" grpId="2" animBg="1"/>
      <p:bldP spid="129" grpId="0"/>
      <p:bldP spid="129" grpId="1"/>
      <p:bldP spid="106" grpId="0"/>
      <p:bldP spid="106" grpId="1"/>
      <p:bldP spid="108" grpId="0" animBg="1"/>
      <p:bldP spid="108" grpId="1" animBg="1"/>
      <p:bldP spid="108" grpId="2" animBg="1"/>
      <p:bldP spid="109" grpId="0" animBg="1"/>
      <p:bldP spid="109" grpId="1" animBg="1"/>
      <p:bldP spid="109" grpId="2" animBg="1"/>
      <p:bldP spid="110" grpId="0"/>
      <p:bldP spid="110" grpId="1"/>
      <p:bldP spid="111" grpId="0"/>
      <p:bldP spid="111" grpId="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TextBox 15"/>
          <p:cNvSpPr txBox="1"/>
          <p:nvPr/>
        </p:nvSpPr>
        <p:spPr>
          <a:xfrm>
            <a:off x="0" y="0"/>
            <a:ext cx="9144000" cy="830997"/>
          </a:xfrm>
          <a:prstGeom prst="rect">
            <a:avLst/>
          </a:prstGeom>
        </p:spPr>
        <p:txBody>
          <a:bodyPr wrap="square" rtlCol="0">
            <a:spAutoFit/>
          </a:bodyPr>
          <a:lstStyle/>
          <a:p>
            <a:pPr algn="ctr"/>
            <a:r>
              <a:rPr lang="en-US" sz="4800" dirty="0" smtClean="0">
                <a:solidFill>
                  <a:srgbClr val="0033CC"/>
                </a:solidFill>
                <a:effectLst>
                  <a:outerShdw dist="50800" dir="7200000" algn="ctr" rotWithShape="0">
                    <a:schemeClr val="tx1"/>
                  </a:outerShdw>
                </a:effectLst>
              </a:rPr>
              <a:t>Next week . . . .</a:t>
            </a:r>
            <a:endParaRPr lang="en-US" sz="4800" b="1" dirty="0" smtClean="0">
              <a:solidFill>
                <a:srgbClr val="0033CC"/>
              </a:solidFill>
              <a:effectLst>
                <a:outerShdw dist="50800" dir="7200000" algn="ctr" rotWithShape="0">
                  <a:schemeClr val="tx1"/>
                </a:outerShdw>
              </a:effectLst>
            </a:endParaRPr>
          </a:p>
        </p:txBody>
      </p:sp>
      <p:sp useBgFill="1">
        <p:nvSpPr>
          <p:cNvPr id="2" name="TextBox 1"/>
          <p:cNvSpPr txBox="1"/>
          <p:nvPr/>
        </p:nvSpPr>
        <p:spPr>
          <a:xfrm>
            <a:off x="762000" y="914400"/>
            <a:ext cx="7467600" cy="27422892"/>
          </a:xfrm>
          <a:prstGeom prst="rect">
            <a:avLst/>
          </a:prstGeom>
        </p:spPr>
        <p:txBody>
          <a:bodyPr wrap="square" rtlCol="0">
            <a:spAutoFit/>
          </a:bodyPr>
          <a:lstStyle/>
          <a:p>
            <a:pPr algn="ctr"/>
            <a:r>
              <a:rPr lang="en-US" sz="1600" b="1" dirty="0" smtClean="0"/>
              <a:t>REFERENCES</a:t>
            </a:r>
          </a:p>
          <a:p>
            <a:endParaRPr lang="en-US" sz="1600" u="sng" dirty="0" smtClean="0">
              <a:hlinkClick r:id="rId2"/>
            </a:endParaRPr>
          </a:p>
          <a:p>
            <a:r>
              <a:rPr lang="en-US" sz="1600" b="1" dirty="0" smtClean="0"/>
              <a:t>			BOOKS</a:t>
            </a:r>
          </a:p>
          <a:p>
            <a:r>
              <a:rPr lang="en-US" sz="1600" u="sng" dirty="0" smtClean="0"/>
              <a:t>The Acadian Diaspora  </a:t>
            </a:r>
          </a:p>
          <a:p>
            <a:r>
              <a:rPr lang="en-US" sz="1600" dirty="0" smtClean="0"/>
              <a:t>	Christopher </a:t>
            </a:r>
            <a:r>
              <a:rPr lang="en-US" sz="1600" dirty="0" err="1" smtClean="0"/>
              <a:t>Hodson</a:t>
            </a:r>
            <a:r>
              <a:rPr lang="en-US" sz="1600" dirty="0" smtClean="0"/>
              <a:t>  Oxford University Press 2012</a:t>
            </a:r>
          </a:p>
          <a:p>
            <a:r>
              <a:rPr lang="en-US" sz="1600" u="sng" dirty="0" smtClean="0"/>
              <a:t>Acadian Redemption: From </a:t>
            </a:r>
            <a:r>
              <a:rPr lang="en-US" sz="1600" u="sng" dirty="0" err="1" smtClean="0"/>
              <a:t>Beausoleil</a:t>
            </a:r>
            <a:r>
              <a:rPr lang="en-US" sz="1600" u="sng" dirty="0" smtClean="0"/>
              <a:t> Broussard to the Queen’s Royal Proclamation</a:t>
            </a:r>
          </a:p>
          <a:p>
            <a:r>
              <a:rPr lang="en-US" sz="1600" dirty="0" smtClean="0"/>
              <a:t>	Warren Perrin, </a:t>
            </a:r>
            <a:r>
              <a:rPr lang="en-US" sz="1600" dirty="0" err="1" smtClean="0"/>
              <a:t>Andrepont</a:t>
            </a:r>
            <a:r>
              <a:rPr lang="en-US" sz="1600" dirty="0" smtClean="0"/>
              <a:t> Publishing, 2004</a:t>
            </a:r>
          </a:p>
          <a:p>
            <a:r>
              <a:rPr lang="en-US" sz="1600" u="sng" dirty="0" smtClean="0"/>
              <a:t>Acadian To Cajun: Transformation of a People</a:t>
            </a:r>
            <a:r>
              <a:rPr lang="en-US" sz="1600" dirty="0" smtClean="0"/>
              <a:t>  Carl </a:t>
            </a:r>
            <a:r>
              <a:rPr lang="en-US" sz="1600" dirty="0" err="1" smtClean="0"/>
              <a:t>Brasseaux</a:t>
            </a:r>
            <a:endParaRPr lang="en-US" sz="1600" dirty="0" smtClean="0"/>
          </a:p>
          <a:p>
            <a:r>
              <a:rPr lang="en-US" sz="1600" dirty="0" smtClean="0"/>
              <a:t>	University Press of Mississippi 1992</a:t>
            </a:r>
          </a:p>
          <a:p>
            <a:r>
              <a:rPr lang="en-US" sz="1600" u="sng" dirty="0" err="1" smtClean="0"/>
              <a:t>Acadie</a:t>
            </a:r>
            <a:r>
              <a:rPr lang="en-US" sz="1600" u="sng" dirty="0" smtClean="0"/>
              <a:t> Then and Now</a:t>
            </a:r>
            <a:r>
              <a:rPr lang="en-US" sz="1600" dirty="0" smtClean="0"/>
              <a:t>   Warren &amp; Mary Perrin &amp; Phil </a:t>
            </a:r>
            <a:r>
              <a:rPr lang="en-US" sz="1600" dirty="0" err="1" smtClean="0"/>
              <a:t>Comeau</a:t>
            </a:r>
            <a:r>
              <a:rPr lang="en-US" sz="1600" dirty="0" smtClean="0"/>
              <a:t>, </a:t>
            </a:r>
          </a:p>
          <a:p>
            <a:r>
              <a:rPr lang="en-US" sz="1600" dirty="0" smtClean="0"/>
              <a:t>	</a:t>
            </a:r>
            <a:r>
              <a:rPr lang="en-US" sz="1600" dirty="0" err="1" smtClean="0"/>
              <a:t>Andrepont</a:t>
            </a:r>
            <a:r>
              <a:rPr lang="en-US" sz="1600" dirty="0" smtClean="0"/>
              <a:t> Publishing, 2014</a:t>
            </a:r>
          </a:p>
          <a:p>
            <a:r>
              <a:rPr lang="en-US" sz="1600" u="sng" dirty="0" smtClean="0"/>
              <a:t>Cajun Families of the Atchafalaya </a:t>
            </a:r>
            <a:r>
              <a:rPr lang="en-US" sz="1600" dirty="0" smtClean="0"/>
              <a:t>  Greg </a:t>
            </a:r>
            <a:r>
              <a:rPr lang="en-US" sz="1600" dirty="0" err="1" smtClean="0"/>
              <a:t>Guirard</a:t>
            </a:r>
            <a:r>
              <a:rPr lang="en-US" sz="1600" dirty="0" smtClean="0"/>
              <a:t>, </a:t>
            </a:r>
            <a:r>
              <a:rPr lang="en-US" sz="1600" dirty="0" err="1" smtClean="0"/>
              <a:t>Friesens</a:t>
            </a:r>
            <a:r>
              <a:rPr lang="en-US" sz="1600" dirty="0" smtClean="0"/>
              <a:t> of Canada, 1989</a:t>
            </a:r>
          </a:p>
          <a:p>
            <a:r>
              <a:rPr lang="en-US" sz="1600" u="sng" dirty="0" smtClean="0"/>
              <a:t>Evangeline, a Tale of </a:t>
            </a:r>
            <a:r>
              <a:rPr lang="en-US" sz="1600" u="sng" dirty="0" err="1" smtClean="0"/>
              <a:t>Acadie</a:t>
            </a:r>
            <a:r>
              <a:rPr lang="en-US" sz="1600" dirty="0" smtClean="0"/>
              <a:t>  Henry Wadsworth Longfellow, </a:t>
            </a:r>
          </a:p>
          <a:p>
            <a:r>
              <a:rPr lang="en-US" sz="1600" dirty="0" smtClean="0"/>
              <a:t>	Nimbus Publishing, 2003</a:t>
            </a:r>
          </a:p>
          <a:p>
            <a:r>
              <a:rPr lang="en-US" sz="1600" u="sng" dirty="0" smtClean="0"/>
              <a:t>The Founding of New Acadia, the Beginnings of Acadian Life in Louisiana</a:t>
            </a:r>
          </a:p>
          <a:p>
            <a:r>
              <a:rPr lang="en-US" sz="1600" dirty="0" smtClean="0"/>
              <a:t>	Carl </a:t>
            </a:r>
            <a:r>
              <a:rPr lang="en-US" sz="1600" dirty="0" err="1" smtClean="0"/>
              <a:t>Brasseaux</a:t>
            </a:r>
            <a:r>
              <a:rPr lang="en-US" sz="1600" dirty="0" smtClean="0"/>
              <a:t>, Louisiana State University Press, 1987</a:t>
            </a:r>
          </a:p>
          <a:p>
            <a:r>
              <a:rPr lang="en-US" sz="1600" u="sng" dirty="0" smtClean="0"/>
              <a:t>The History of the Acadians of Louisiana</a:t>
            </a:r>
            <a:r>
              <a:rPr lang="en-US" sz="1600" dirty="0" smtClean="0"/>
              <a:t>  Zachary Richard</a:t>
            </a:r>
          </a:p>
          <a:p>
            <a:r>
              <a:rPr lang="en-US" sz="1600" dirty="0" smtClean="0"/>
              <a:t>	U of Louisiana at Lafayette Press, 2013</a:t>
            </a:r>
          </a:p>
          <a:p>
            <a:r>
              <a:rPr lang="en-US" sz="1600" u="sng" dirty="0" smtClean="0"/>
              <a:t>If They Could Talk, </a:t>
            </a:r>
            <a:r>
              <a:rPr lang="en-US" sz="1600" u="sng" dirty="0" err="1" smtClean="0"/>
              <a:t>Acadiana’s</a:t>
            </a:r>
            <a:r>
              <a:rPr lang="en-US" sz="1600" u="sng" dirty="0" smtClean="0"/>
              <a:t> Buildings &amp; Their Biographies</a:t>
            </a:r>
            <a:r>
              <a:rPr lang="en-US" sz="1600" dirty="0" smtClean="0"/>
              <a:t>   </a:t>
            </a:r>
          </a:p>
          <a:p>
            <a:r>
              <a:rPr lang="en-US" sz="1600" dirty="0" smtClean="0"/>
              <a:t>	Mario </a:t>
            </a:r>
            <a:r>
              <a:rPr lang="en-US" sz="1600" dirty="0" err="1" smtClean="0"/>
              <a:t>Mamalakis</a:t>
            </a:r>
            <a:r>
              <a:rPr lang="en-US" sz="1600" dirty="0" smtClean="0"/>
              <a:t>, Lafayette Centennial Commission, 1983</a:t>
            </a:r>
          </a:p>
          <a:p>
            <a:r>
              <a:rPr lang="en-US" sz="1600" u="sng" dirty="0" smtClean="0"/>
              <a:t>They Tasted Bayou Water</a:t>
            </a:r>
            <a:r>
              <a:rPr lang="en-US" sz="1600" dirty="0" smtClean="0"/>
              <a:t>  Maurine </a:t>
            </a:r>
            <a:r>
              <a:rPr lang="en-US" sz="1600" dirty="0" err="1" smtClean="0"/>
              <a:t>Bergerie</a:t>
            </a:r>
            <a:endParaRPr lang="en-US" sz="1600" dirty="0" smtClean="0"/>
          </a:p>
          <a:p>
            <a:r>
              <a:rPr lang="en-US" sz="1600" dirty="0" smtClean="0"/>
              <a:t>	 Firebird Press, 2000</a:t>
            </a:r>
          </a:p>
          <a:p>
            <a:r>
              <a:rPr lang="en-US" sz="1600" u="sng" dirty="0" smtClean="0"/>
              <a:t>The Truth about the Cajuns  </a:t>
            </a:r>
          </a:p>
          <a:p>
            <a:r>
              <a:rPr lang="en-US" sz="1600" dirty="0" smtClean="0"/>
              <a:t>	Trent Angers, Acadian House Publishing, 1998</a:t>
            </a:r>
          </a:p>
          <a:p>
            <a:endParaRPr lang="en-US" sz="1600" b="1" dirty="0" smtClean="0"/>
          </a:p>
          <a:p>
            <a:r>
              <a:rPr lang="en-US" sz="1600" b="1" dirty="0" smtClean="0"/>
              <a:t>			CD MUSIC</a:t>
            </a:r>
          </a:p>
          <a:p>
            <a:r>
              <a:rPr lang="en-US" sz="1600" i="1" dirty="0" smtClean="0"/>
              <a:t>Afternoon in Paris,  </a:t>
            </a:r>
            <a:r>
              <a:rPr lang="en-US" sz="1600" dirty="0" smtClean="0"/>
              <a:t>Compass Productions 2005</a:t>
            </a:r>
          </a:p>
          <a:p>
            <a:r>
              <a:rPr lang="en-US" sz="1600" i="1" dirty="0" smtClean="0"/>
              <a:t>Bayou Deluxe – Best of Michael </a:t>
            </a:r>
            <a:r>
              <a:rPr lang="en-US" sz="1600" i="1" dirty="0" err="1" smtClean="0"/>
              <a:t>Doucet</a:t>
            </a:r>
            <a:r>
              <a:rPr lang="en-US" sz="1600" i="1" dirty="0" smtClean="0"/>
              <a:t> &amp; </a:t>
            </a:r>
            <a:r>
              <a:rPr lang="en-US" sz="1600" i="1" dirty="0" err="1" smtClean="0"/>
              <a:t>Beausoleil</a:t>
            </a:r>
            <a:r>
              <a:rPr lang="en-US" sz="1600" i="1" dirty="0" smtClean="0"/>
              <a:t>,  </a:t>
            </a:r>
            <a:r>
              <a:rPr lang="en-US" sz="1600" dirty="0" smtClean="0"/>
              <a:t>Rhino Records 1993</a:t>
            </a:r>
          </a:p>
          <a:p>
            <a:r>
              <a:rPr lang="en-US" sz="1600" i="1" dirty="0" smtClean="0"/>
              <a:t>Boudreau &amp; </a:t>
            </a:r>
            <a:r>
              <a:rPr lang="en-US" sz="1600" i="1" dirty="0" err="1" smtClean="0"/>
              <a:t>Tibodeau</a:t>
            </a:r>
            <a:r>
              <a:rPr lang="en-US" sz="1600" dirty="0" smtClean="0"/>
              <a:t>, Mel </a:t>
            </a:r>
            <a:r>
              <a:rPr lang="en-US" sz="1600" dirty="0" err="1" smtClean="0"/>
              <a:t>Potier</a:t>
            </a:r>
            <a:r>
              <a:rPr lang="en-US" sz="1600" dirty="0" smtClean="0"/>
              <a:t>, Cajun Heritage Productions  1997</a:t>
            </a:r>
          </a:p>
          <a:p>
            <a:r>
              <a:rPr lang="en-US" sz="1600" i="1" dirty="0" smtClean="0"/>
              <a:t>A History of the Cajuns</a:t>
            </a:r>
            <a:r>
              <a:rPr lang="en-US" sz="1600" dirty="0" smtClean="0"/>
              <a:t>, </a:t>
            </a:r>
            <a:r>
              <a:rPr lang="en-US" sz="1600" dirty="0" err="1" smtClean="0"/>
              <a:t>Charlo</a:t>
            </a:r>
            <a:r>
              <a:rPr lang="en-US" sz="1600" dirty="0" smtClean="0"/>
              <a:t>, Swallow Publications  2003</a:t>
            </a:r>
          </a:p>
          <a:p>
            <a:r>
              <a:rPr lang="en-US" sz="1600" i="1" dirty="0" smtClean="0"/>
              <a:t>Ma Petite Femme,  </a:t>
            </a:r>
            <a:r>
              <a:rPr lang="en-US" sz="1600" dirty="0" smtClean="0"/>
              <a:t>Lee Benoit, Old Man Records, 2005</a:t>
            </a:r>
          </a:p>
          <a:p>
            <a:r>
              <a:rPr lang="en-US" sz="1600" i="1" dirty="0" smtClean="0"/>
              <a:t>Feet Don’t Fail Me Now</a:t>
            </a:r>
            <a:r>
              <a:rPr lang="en-US" sz="1600" dirty="0" smtClean="0"/>
              <a:t>,  </a:t>
            </a:r>
            <a:r>
              <a:rPr lang="en-US" sz="1600" dirty="0" err="1" smtClean="0"/>
              <a:t>Rockin</a:t>
            </a:r>
            <a:r>
              <a:rPr lang="en-US" sz="1600" dirty="0" smtClean="0"/>
              <a:t>’ </a:t>
            </a:r>
            <a:r>
              <a:rPr lang="en-US" sz="1600" dirty="0" err="1" smtClean="0"/>
              <a:t>Dorsie</a:t>
            </a:r>
            <a:r>
              <a:rPr lang="en-US" sz="1600" dirty="0" smtClean="0"/>
              <a:t> &amp; </a:t>
            </a:r>
            <a:r>
              <a:rPr lang="en-US" sz="1600" dirty="0" err="1" smtClean="0"/>
              <a:t>Zydeco</a:t>
            </a:r>
            <a:r>
              <a:rPr lang="en-US" sz="1600" dirty="0" smtClean="0"/>
              <a:t> Twisters,  AIM  1995</a:t>
            </a:r>
          </a:p>
          <a:p>
            <a:r>
              <a:rPr lang="en-US" sz="1600" i="1" dirty="0" smtClean="0"/>
              <a:t>Roots of Cajun</a:t>
            </a:r>
            <a:r>
              <a:rPr lang="en-US" sz="1600" dirty="0" smtClean="0"/>
              <a:t>, Master Song 2000</a:t>
            </a:r>
          </a:p>
          <a:p>
            <a:r>
              <a:rPr lang="en-US" sz="1600" i="1" dirty="0" smtClean="0"/>
              <a:t>I’m a Woman</a:t>
            </a:r>
            <a:r>
              <a:rPr lang="en-US" sz="1600" dirty="0" smtClean="0"/>
              <a:t>, Rosie </a:t>
            </a:r>
            <a:r>
              <a:rPr lang="en-US" sz="1600" dirty="0" err="1" smtClean="0"/>
              <a:t>Ledet</a:t>
            </a:r>
            <a:r>
              <a:rPr lang="en-US" sz="1600" dirty="0" smtClean="0"/>
              <a:t>, </a:t>
            </a:r>
            <a:r>
              <a:rPr lang="en-US" sz="1600" dirty="0" err="1" smtClean="0"/>
              <a:t>Maison</a:t>
            </a:r>
            <a:r>
              <a:rPr lang="en-US" sz="1600" dirty="0" smtClean="0"/>
              <a:t> de Soul Records, 1999</a:t>
            </a:r>
          </a:p>
          <a:p>
            <a:endParaRPr lang="en-US" sz="1600" b="1" dirty="0" smtClean="0"/>
          </a:p>
          <a:p>
            <a:r>
              <a:rPr lang="en-US" sz="1600" b="1" dirty="0" smtClean="0"/>
              <a:t>			DVD VIDEOS</a:t>
            </a:r>
          </a:p>
          <a:p>
            <a:r>
              <a:rPr lang="en-US" sz="1600" i="1" dirty="0" smtClean="0"/>
              <a:t>Against the Tide: The Cajun People of Louisiana, </a:t>
            </a:r>
            <a:r>
              <a:rPr lang="en-US" sz="1600" dirty="0" smtClean="0"/>
              <a:t>Louisiana Public Broadcasting</a:t>
            </a:r>
          </a:p>
          <a:p>
            <a:r>
              <a:rPr lang="en-US" sz="1600" i="1" dirty="0" smtClean="0"/>
              <a:t>Atchafalaya Swamp Revisited with Bill Rodman, </a:t>
            </a:r>
            <a:r>
              <a:rPr lang="en-US" sz="1600" dirty="0" smtClean="0"/>
              <a:t>Louisiana Public Broadcasting</a:t>
            </a:r>
          </a:p>
          <a:p>
            <a:r>
              <a:rPr lang="en-US" sz="1600" i="1" dirty="0" err="1" smtClean="0"/>
              <a:t>Danser</a:t>
            </a:r>
            <a:r>
              <a:rPr lang="en-US" sz="1600" i="1" dirty="0" smtClean="0"/>
              <a:t> Avec Nous, </a:t>
            </a:r>
            <a:r>
              <a:rPr lang="en-US" sz="1600" dirty="0" smtClean="0"/>
              <a:t>Cal and Lou </a:t>
            </a:r>
            <a:r>
              <a:rPr lang="en-US" sz="1600" dirty="0" err="1" smtClean="0"/>
              <a:t>Courville</a:t>
            </a:r>
            <a:r>
              <a:rPr lang="en-US" sz="1600" dirty="0" smtClean="0"/>
              <a:t>, 2003</a:t>
            </a:r>
          </a:p>
          <a:p>
            <a:r>
              <a:rPr lang="en-US" sz="1600" i="1" dirty="0" smtClean="0"/>
              <a:t>Grand-Pre’,  </a:t>
            </a:r>
            <a:r>
              <a:rPr lang="en-US" sz="1600" dirty="0" smtClean="0"/>
              <a:t>Society for Promotion of Grand Pre, www.grand-pre.com</a:t>
            </a:r>
          </a:p>
          <a:p>
            <a:r>
              <a:rPr lang="en-US" sz="1600" i="1" dirty="0" smtClean="0"/>
              <a:t>Where Tide and River Collide,  </a:t>
            </a:r>
            <a:r>
              <a:rPr lang="en-US" sz="1600" dirty="0" smtClean="0"/>
              <a:t>www.centralnovascotia.com</a:t>
            </a:r>
          </a:p>
          <a:p>
            <a:endParaRPr lang="en-US" sz="1600" b="1" dirty="0" smtClean="0"/>
          </a:p>
          <a:p>
            <a:r>
              <a:rPr lang="en-US" sz="1600" b="1" dirty="0" smtClean="0"/>
              <a:t>			CONTACTS</a:t>
            </a:r>
          </a:p>
          <a:p>
            <a:r>
              <a:rPr lang="en-US" sz="1600" dirty="0" smtClean="0"/>
              <a:t>Jodie </a:t>
            </a:r>
            <a:r>
              <a:rPr lang="en-US" sz="1600" dirty="0" err="1" smtClean="0"/>
              <a:t>Bacque</a:t>
            </a:r>
            <a:r>
              <a:rPr lang="en-US" sz="1600" dirty="0" smtClean="0"/>
              <a:t>, Jean Lafitte Nat’l Historic Park – Acadian Cultural Center</a:t>
            </a:r>
          </a:p>
          <a:p>
            <a:r>
              <a:rPr lang="en-US" sz="1600" dirty="0" smtClean="0"/>
              <a:t>		</a:t>
            </a:r>
            <a:r>
              <a:rPr lang="en-US" sz="1600" dirty="0" smtClean="0">
                <a:hlinkClick r:id="rId3"/>
              </a:rPr>
              <a:t>jodie_bacque@nps.gov</a:t>
            </a:r>
            <a:r>
              <a:rPr lang="en-US" sz="1600" dirty="0" smtClean="0"/>
              <a:t>      337-232-0789 ext 203</a:t>
            </a:r>
          </a:p>
          <a:p>
            <a:r>
              <a:rPr lang="en-US" sz="1600" dirty="0" smtClean="0"/>
              <a:t>		501 Fisher Rd Lafayette, Louisiana</a:t>
            </a:r>
          </a:p>
          <a:p>
            <a:r>
              <a:rPr lang="en-US" sz="1600" dirty="0" smtClean="0"/>
              <a:t>Lou &amp; Cal </a:t>
            </a:r>
            <a:r>
              <a:rPr lang="en-US" sz="1600" dirty="0" err="1" smtClean="0"/>
              <a:t>Courville</a:t>
            </a:r>
            <a:r>
              <a:rPr lang="en-US" sz="1600" dirty="0" smtClean="0"/>
              <a:t>, Dance Instructors </a:t>
            </a:r>
            <a:r>
              <a:rPr lang="en-US" sz="1600" dirty="0" smtClean="0">
                <a:hlinkClick r:id="rId4"/>
              </a:rPr>
              <a:t>www.dancecajun.com</a:t>
            </a:r>
            <a:r>
              <a:rPr lang="en-US" sz="1600" dirty="0" smtClean="0"/>
              <a:t> </a:t>
            </a:r>
          </a:p>
          <a:p>
            <a:r>
              <a:rPr lang="en-US" sz="1600" dirty="0" smtClean="0"/>
              <a:t>		Lafayette, Louisiana   337-234-6709</a:t>
            </a:r>
          </a:p>
          <a:p>
            <a:r>
              <a:rPr lang="en-US" sz="1600" dirty="0" smtClean="0"/>
              <a:t>Warren Perrin,  Acadian Museum  </a:t>
            </a:r>
            <a:r>
              <a:rPr lang="en-US" sz="1600" dirty="0" smtClean="0">
                <a:hlinkClick r:id="rId5"/>
              </a:rPr>
              <a:t>Perrin@plddo.com</a:t>
            </a:r>
            <a:r>
              <a:rPr lang="en-US" sz="1600" dirty="0" smtClean="0"/>
              <a:t>, </a:t>
            </a:r>
          </a:p>
          <a:p>
            <a:r>
              <a:rPr lang="en-US" sz="1600" dirty="0" smtClean="0"/>
              <a:t>		203 S. Broadway Erath, Louisiana   337-233-5832</a:t>
            </a:r>
          </a:p>
          <a:p>
            <a:r>
              <a:rPr lang="en-US" sz="1600" dirty="0" smtClean="0"/>
              <a:t>Anita????,  Prairie Acadian Cultural Center  </a:t>
            </a:r>
          </a:p>
          <a:p>
            <a:r>
              <a:rPr lang="en-US" sz="1600" dirty="0" smtClean="0"/>
              <a:t>		250 West Park Avenue Eunice, Louisiana    337-457-8499</a:t>
            </a:r>
          </a:p>
          <a:p>
            <a:r>
              <a:rPr lang="en-US" sz="1600" dirty="0" smtClean="0"/>
              <a:t>Angela </a:t>
            </a:r>
            <a:r>
              <a:rPr lang="en-US" sz="1600" dirty="0" err="1" smtClean="0"/>
              <a:t>Rathle</a:t>
            </a:r>
            <a:r>
              <a:rPr lang="en-US" sz="1600" dirty="0" smtClean="0"/>
              <a:t>, Supervisory Park Ranger</a:t>
            </a:r>
          </a:p>
          <a:p>
            <a:r>
              <a:rPr lang="en-US" sz="1600" dirty="0" smtClean="0"/>
              <a:t>		Wetlands Acadian Cultural Center, Nat’l Historic Park &amp; Preserve</a:t>
            </a:r>
          </a:p>
          <a:p>
            <a:r>
              <a:rPr lang="en-US" sz="1600" dirty="0" smtClean="0"/>
              <a:t>		314 St. Mary Street Thibodaux, La   985-448-1375</a:t>
            </a:r>
          </a:p>
          <a:p>
            <a:r>
              <a:rPr lang="en-US" sz="1600" dirty="0" smtClean="0"/>
              <a:t> Deanna </a:t>
            </a:r>
            <a:r>
              <a:rPr lang="en-US" sz="1600" dirty="0" err="1" smtClean="0"/>
              <a:t>Soriez</a:t>
            </a:r>
            <a:r>
              <a:rPr lang="en-US" sz="1600" dirty="0" smtClean="0"/>
              <a:t>, Acadian Museum</a:t>
            </a:r>
          </a:p>
          <a:p>
            <a:r>
              <a:rPr lang="en-US" sz="1600" dirty="0" smtClean="0"/>
              <a:t>		203 S. Broadway Erath, Louisiana   337-233-5832a</a:t>
            </a:r>
          </a:p>
          <a:p>
            <a:endParaRPr lang="en-US" sz="1600" b="1" dirty="0" smtClean="0"/>
          </a:p>
          <a:p>
            <a:r>
              <a:rPr lang="en-US" sz="1600" b="1" dirty="0" smtClean="0"/>
              <a:t>			MUSEUMS</a:t>
            </a:r>
          </a:p>
          <a:p>
            <a:r>
              <a:rPr lang="en-US" sz="1600" i="1" dirty="0" smtClean="0"/>
              <a:t>Acadian Culture Center of Jean Lafitte National Historic Park, </a:t>
            </a:r>
            <a:r>
              <a:rPr lang="en-US" sz="1600" dirty="0" smtClean="0"/>
              <a:t>501 Fisher Road,</a:t>
            </a:r>
          </a:p>
          <a:p>
            <a:r>
              <a:rPr lang="en-US" sz="1600" dirty="0" smtClean="0"/>
              <a:t>	 Lafayette, Louisiana</a:t>
            </a:r>
            <a:endParaRPr lang="en-US" sz="1600" i="1" dirty="0" smtClean="0"/>
          </a:p>
          <a:p>
            <a:r>
              <a:rPr lang="en-US" sz="1600" i="1" dirty="0" smtClean="0"/>
              <a:t>Acadian Museum, </a:t>
            </a:r>
            <a:r>
              <a:rPr lang="fr-FR" sz="1600" dirty="0" smtClean="0"/>
              <a:t>23 Main Dr E, </a:t>
            </a:r>
            <a:r>
              <a:rPr lang="fr-FR" sz="1600" dirty="0" err="1" smtClean="0"/>
              <a:t>Miscouche</a:t>
            </a:r>
            <a:r>
              <a:rPr lang="fr-FR" sz="1600" dirty="0" smtClean="0"/>
              <a:t>, Prince Edward Island, Canada</a:t>
            </a:r>
            <a:endParaRPr lang="fr-FR" sz="1600" i="1" dirty="0" smtClean="0"/>
          </a:p>
          <a:p>
            <a:r>
              <a:rPr lang="fr-FR" sz="1600" i="1" dirty="0" err="1" smtClean="0"/>
              <a:t>Acadian</a:t>
            </a:r>
            <a:r>
              <a:rPr lang="fr-FR" sz="1600" i="1" dirty="0" smtClean="0"/>
              <a:t> </a:t>
            </a:r>
            <a:r>
              <a:rPr lang="fr-FR" sz="1600" i="1" dirty="0" err="1" smtClean="0"/>
              <a:t>Museum</a:t>
            </a:r>
            <a:r>
              <a:rPr lang="fr-FR" sz="1600" i="1" dirty="0" smtClean="0"/>
              <a:t>, </a:t>
            </a:r>
            <a:r>
              <a:rPr lang="en-US" sz="1600" dirty="0" smtClean="0"/>
              <a:t>203 South Broadway St.  Erath, Louisiana </a:t>
            </a:r>
            <a:endParaRPr lang="fr-FR" sz="1600" dirty="0" smtClean="0"/>
          </a:p>
          <a:p>
            <a:r>
              <a:rPr lang="fr-FR" sz="1600" i="1" dirty="0" err="1" smtClean="0"/>
              <a:t>Acadian</a:t>
            </a:r>
            <a:r>
              <a:rPr lang="fr-FR" sz="1600" i="1" dirty="0" smtClean="0"/>
              <a:t> Village, </a:t>
            </a:r>
            <a:r>
              <a:rPr lang="fr-FR" sz="1600" dirty="0" smtClean="0"/>
              <a:t>200 </a:t>
            </a:r>
            <a:r>
              <a:rPr lang="fr-FR" sz="1600" dirty="0" err="1" smtClean="0"/>
              <a:t>Greenleaf</a:t>
            </a:r>
            <a:r>
              <a:rPr lang="fr-FR" sz="1600" dirty="0" smtClean="0"/>
              <a:t> Drive  Lafayette, </a:t>
            </a:r>
            <a:r>
              <a:rPr lang="fr-FR" sz="1600" dirty="0" err="1" smtClean="0"/>
              <a:t>Louisiana</a:t>
            </a:r>
            <a:r>
              <a:rPr lang="fr-FR" sz="1600" dirty="0" smtClean="0"/>
              <a:t> </a:t>
            </a:r>
          </a:p>
          <a:p>
            <a:r>
              <a:rPr lang="fr-FR" sz="1600" i="1" dirty="0" err="1" smtClean="0"/>
              <a:t>Capitol</a:t>
            </a:r>
            <a:r>
              <a:rPr lang="fr-FR" sz="1600" i="1" dirty="0" smtClean="0"/>
              <a:t> Park </a:t>
            </a:r>
            <a:r>
              <a:rPr lang="fr-FR" sz="1600" i="1" dirty="0" err="1" smtClean="0"/>
              <a:t>Museum</a:t>
            </a:r>
            <a:r>
              <a:rPr lang="fr-FR" sz="1600" i="1" dirty="0" smtClean="0"/>
              <a:t>,  </a:t>
            </a:r>
            <a:r>
              <a:rPr lang="fr-FR" sz="1600" dirty="0" smtClean="0"/>
              <a:t>660 N. </a:t>
            </a:r>
            <a:r>
              <a:rPr lang="fr-FR" sz="1600" dirty="0" err="1" smtClean="0"/>
              <a:t>Fourth</a:t>
            </a:r>
            <a:r>
              <a:rPr lang="fr-FR" sz="1600" dirty="0" smtClean="0"/>
              <a:t> St. </a:t>
            </a:r>
            <a:r>
              <a:rPr lang="fr-FR" sz="1600" dirty="0" err="1" smtClean="0"/>
              <a:t>Baton</a:t>
            </a:r>
            <a:r>
              <a:rPr lang="fr-FR" sz="1600" dirty="0" smtClean="0"/>
              <a:t> Rouge, </a:t>
            </a:r>
            <a:r>
              <a:rPr lang="fr-FR" sz="1600" dirty="0" err="1" smtClean="0"/>
              <a:t>Louisiana</a:t>
            </a:r>
            <a:endParaRPr lang="fr-FR" sz="1600" dirty="0" smtClean="0"/>
          </a:p>
          <a:p>
            <a:r>
              <a:rPr lang="fr-FR" sz="1600" i="1" dirty="0" smtClean="0"/>
              <a:t>Musée Acadien, </a:t>
            </a:r>
            <a:r>
              <a:rPr lang="fr-FR" sz="1600" dirty="0" err="1" smtClean="0"/>
              <a:t>University</a:t>
            </a:r>
            <a:r>
              <a:rPr lang="fr-FR" sz="1600" dirty="0" smtClean="0"/>
              <a:t> of Moncton 18, avenue Antonine-Maillet, Moncton, Ca</a:t>
            </a:r>
          </a:p>
          <a:p>
            <a:r>
              <a:rPr lang="fr-FR" sz="1600" i="1" dirty="0" err="1" smtClean="0"/>
              <a:t>Grand-Pré</a:t>
            </a:r>
            <a:r>
              <a:rPr lang="fr-FR" sz="1600" i="1" dirty="0" smtClean="0"/>
              <a:t> National </a:t>
            </a:r>
            <a:r>
              <a:rPr lang="fr-FR" sz="1600" i="1" dirty="0" err="1" smtClean="0"/>
              <a:t>Historic</a:t>
            </a:r>
            <a:r>
              <a:rPr lang="fr-FR" sz="1600" i="1" dirty="0" smtClean="0"/>
              <a:t> Site</a:t>
            </a:r>
            <a:r>
              <a:rPr lang="fr-FR" sz="1600" dirty="0" smtClean="0"/>
              <a:t>, 2205 Grand Pré Rd, Grand Pré, Nova </a:t>
            </a:r>
            <a:r>
              <a:rPr lang="fr-FR" sz="1600" dirty="0" err="1" smtClean="0"/>
              <a:t>Scotia</a:t>
            </a:r>
            <a:r>
              <a:rPr lang="fr-FR" sz="1600" dirty="0" smtClean="0"/>
              <a:t>, Canada</a:t>
            </a:r>
          </a:p>
          <a:p>
            <a:r>
              <a:rPr lang="fr-FR" sz="1600" i="1" dirty="0" smtClean="0"/>
              <a:t>Prairie </a:t>
            </a:r>
            <a:r>
              <a:rPr lang="fr-FR" sz="1600" i="1" dirty="0" err="1" smtClean="0"/>
              <a:t>Acadian</a:t>
            </a:r>
            <a:r>
              <a:rPr lang="fr-FR" sz="1600" i="1" dirty="0" smtClean="0"/>
              <a:t> Cultural Center, </a:t>
            </a:r>
            <a:r>
              <a:rPr lang="fr-FR" sz="1600" dirty="0" smtClean="0"/>
              <a:t>250 Park Ave, </a:t>
            </a:r>
            <a:r>
              <a:rPr lang="fr-FR" sz="1600" dirty="0" err="1" smtClean="0"/>
              <a:t>Eunice</a:t>
            </a:r>
            <a:r>
              <a:rPr lang="fr-FR" sz="1600" dirty="0" smtClean="0"/>
              <a:t>, </a:t>
            </a:r>
            <a:r>
              <a:rPr lang="fr-FR" sz="1600" dirty="0" err="1" smtClean="0"/>
              <a:t>Louisiana</a:t>
            </a:r>
            <a:endParaRPr lang="fr-FR" sz="1600" dirty="0" smtClean="0"/>
          </a:p>
          <a:p>
            <a:r>
              <a:rPr lang="fr-FR" sz="1600" i="1" dirty="0" err="1" smtClean="0"/>
              <a:t>Vermilionville</a:t>
            </a:r>
            <a:r>
              <a:rPr lang="fr-FR" sz="1600" i="1" dirty="0" smtClean="0"/>
              <a:t> </a:t>
            </a:r>
            <a:r>
              <a:rPr lang="fr-FR" sz="1600" i="1" dirty="0" err="1" smtClean="0"/>
              <a:t>Heritage</a:t>
            </a:r>
            <a:r>
              <a:rPr lang="fr-FR" sz="1600" i="1" dirty="0" smtClean="0"/>
              <a:t> &amp; </a:t>
            </a:r>
            <a:r>
              <a:rPr lang="fr-FR" sz="1600" i="1" dirty="0" err="1" smtClean="0"/>
              <a:t>Folklife</a:t>
            </a:r>
            <a:r>
              <a:rPr lang="fr-FR" sz="1600" i="1" dirty="0" smtClean="0"/>
              <a:t> Park, </a:t>
            </a:r>
            <a:r>
              <a:rPr lang="en-US" sz="1600" dirty="0" smtClean="0"/>
              <a:t>300 Fisher Road, Lafayette, Louisiana</a:t>
            </a:r>
            <a:endParaRPr lang="fr-FR" sz="1600" dirty="0" smtClean="0"/>
          </a:p>
          <a:p>
            <a:endParaRPr lang="en-US" sz="1600" b="1" dirty="0" smtClean="0"/>
          </a:p>
          <a:p>
            <a:r>
              <a:rPr lang="en-US" sz="1600" b="1" dirty="0" smtClean="0"/>
              <a:t>			WEBSITES</a:t>
            </a:r>
          </a:p>
          <a:p>
            <a:r>
              <a:rPr lang="en-US" sz="1600" u="sng" dirty="0" smtClean="0">
                <a:hlinkClick r:id="rId6"/>
              </a:rPr>
              <a:t>www.64parishes.org/entry/french-colonial-louisiana</a:t>
            </a:r>
            <a:r>
              <a:rPr lang="en-US" sz="1600" dirty="0" smtClean="0"/>
              <a:t> </a:t>
            </a:r>
            <a:r>
              <a:rPr lang="en-US" sz="1600" u="sng" dirty="0" smtClean="0">
                <a:hlinkClick r:id="rId7"/>
              </a:rPr>
              <a:t>www.acadian-cajun.com/exga.htm</a:t>
            </a:r>
            <a:r>
              <a:rPr lang="en-US" sz="1600" dirty="0" smtClean="0"/>
              <a:t> </a:t>
            </a:r>
            <a:r>
              <a:rPr lang="en-US" sz="1600" u="sng" dirty="0" smtClean="0">
                <a:hlinkClick r:id="rId8"/>
              </a:rPr>
              <a:t>www.acadian-home.org/</a:t>
            </a:r>
            <a:r>
              <a:rPr lang="en-US" sz="1600" dirty="0" smtClean="0"/>
              <a:t> </a:t>
            </a:r>
            <a:r>
              <a:rPr lang="en-US" sz="1600" u="sng" dirty="0" smtClean="0">
                <a:hlinkClick r:id="rId9"/>
              </a:rPr>
              <a:t>www.acadian-home.org/acadians-georgia.html</a:t>
            </a:r>
            <a:r>
              <a:rPr lang="en-US" sz="1600" dirty="0" smtClean="0"/>
              <a:t> </a:t>
            </a:r>
            <a:r>
              <a:rPr lang="en-US" sz="1600" u="sng" dirty="0" smtClean="0">
                <a:hlinkClick r:id="rId10"/>
              </a:rPr>
              <a:t>www.acadian-home.org/acadians-new-york.html</a:t>
            </a:r>
            <a:r>
              <a:rPr lang="en-US" sz="1600" dirty="0" smtClean="0"/>
              <a:t> </a:t>
            </a:r>
            <a:r>
              <a:rPr lang="en-US" sz="1600" u="sng" dirty="0" smtClean="0">
                <a:hlinkClick r:id="rId11"/>
              </a:rPr>
              <a:t>www.acadian-home.org/Paul-Delaney-Chronology.html</a:t>
            </a:r>
            <a:r>
              <a:rPr lang="en-US" sz="1600" dirty="0" smtClean="0"/>
              <a:t> </a:t>
            </a:r>
            <a:r>
              <a:rPr lang="en-US" sz="1600" u="sng" dirty="0" smtClean="0">
                <a:hlinkClick r:id="rId12"/>
              </a:rPr>
              <a:t>www.aculty.marianopolis.edu/c.belanger/quebechistory/encyclopedia/SevenYearsWar-TheAcadianExiles.htm</a:t>
            </a:r>
            <a:r>
              <a:rPr lang="en-US" sz="1600" dirty="0" smtClean="0"/>
              <a:t> </a:t>
            </a:r>
            <a:r>
              <a:rPr lang="en-US" sz="1600" u="sng" dirty="0" smtClean="0">
                <a:hlinkClick r:id="rId13"/>
              </a:rPr>
              <a:t>www.archive.org/stream/jstor-4242196/4242196_djvu.txt</a:t>
            </a:r>
            <a:r>
              <a:rPr lang="en-US" sz="1600" dirty="0" smtClean="0"/>
              <a:t> </a:t>
            </a:r>
            <a:r>
              <a:rPr lang="en-US" sz="1600" u="sng" dirty="0" smtClean="0">
                <a:hlinkClick r:id="rId14"/>
              </a:rPr>
              <a:t>www.asiapacificms.com/articles/argentine_sovereignty/falklands_map_mid.jpg</a:t>
            </a:r>
            <a:r>
              <a:rPr lang="en-US" sz="1600" dirty="0" smtClean="0"/>
              <a:t> </a:t>
            </a:r>
            <a:r>
              <a:rPr lang="en-US" sz="1600" u="sng" dirty="0" smtClean="0">
                <a:hlinkClick r:id="rId15"/>
              </a:rPr>
              <a:t>www.breauxbridgela.net/project/scholastique-p-breaux/</a:t>
            </a:r>
            <a:r>
              <a:rPr lang="en-US" sz="1600" dirty="0" smtClean="0"/>
              <a:t> </a:t>
            </a:r>
            <a:r>
              <a:rPr lang="en-US" sz="1600" u="sng" dirty="0" smtClean="0">
                <a:hlinkClick r:id="rId16"/>
              </a:rPr>
              <a:t>www.canadiangeographic.ca/article/mapping-acadian-deportations </a:t>
            </a:r>
            <a:r>
              <a:rPr lang="en-US" sz="1600" dirty="0" smtClean="0"/>
              <a:t> </a:t>
            </a:r>
            <a:r>
              <a:rPr lang="en-US" sz="1600" u="sng" dirty="0" smtClean="0">
                <a:hlinkClick r:id="rId17"/>
              </a:rPr>
              <a:t>www.cdnhistorybits.wordpress.com/2016/12/13/was-the-acadian-expulsion-justified/</a:t>
            </a:r>
            <a:r>
              <a:rPr lang="en-US" sz="1600" dirty="0" smtClean="0"/>
              <a:t> </a:t>
            </a:r>
            <a:r>
              <a:rPr lang="en-US" sz="1600" u="sng" dirty="0" smtClean="0">
                <a:hlinkClick r:id="rId18"/>
              </a:rPr>
              <a:t>www.collections.leventhalmap.org/search/commonwealth:q524nd38h</a:t>
            </a:r>
            <a:r>
              <a:rPr lang="en-US" sz="1600" dirty="0" smtClean="0"/>
              <a:t> </a:t>
            </a:r>
            <a:r>
              <a:rPr lang="en-US" sz="1600" u="sng" dirty="0" smtClean="0">
                <a:hlinkClick r:id="rId19"/>
              </a:rPr>
              <a:t>www.en.wikipedia.org/wiki/Expulsion_of_the_Acadians</a:t>
            </a:r>
            <a:r>
              <a:rPr lang="en-US" sz="1600" dirty="0" smtClean="0"/>
              <a:t> </a:t>
            </a:r>
            <a:r>
              <a:rPr lang="en-US" sz="1600" u="sng" dirty="0" smtClean="0">
                <a:hlinkClick r:id="rId20"/>
              </a:rPr>
              <a:t>www.en.wikipedia.org/wiki/Falkland_Islands</a:t>
            </a:r>
            <a:r>
              <a:rPr lang="en-US" sz="1600" dirty="0" smtClean="0"/>
              <a:t> </a:t>
            </a:r>
            <a:r>
              <a:rPr lang="en-US" sz="1600" u="sng" dirty="0" smtClean="0">
                <a:hlinkClick r:id="rId21"/>
              </a:rPr>
              <a:t>www.en.wikipedia.org/wiki/Hispaniola</a:t>
            </a:r>
            <a:r>
              <a:rPr lang="en-US" sz="1600" dirty="0" smtClean="0"/>
              <a:t> </a:t>
            </a:r>
            <a:r>
              <a:rPr lang="en-US" sz="1600" u="sng" dirty="0" smtClean="0">
                <a:hlinkClick r:id="rId22"/>
              </a:rPr>
              <a:t>www.en.wikipedia.org/wiki/History_of_the_Acadians</a:t>
            </a:r>
            <a:r>
              <a:rPr lang="en-US" sz="1600" dirty="0" smtClean="0"/>
              <a:t> </a:t>
            </a:r>
            <a:r>
              <a:rPr lang="en-US" sz="1600" u="sng" dirty="0" smtClean="0">
                <a:hlinkClick r:id="rId23"/>
              </a:rPr>
              <a:t>www.en.wikipedia.org/wiki/James_Murray_(British_Army_officer,_born_1721)</a:t>
            </a:r>
            <a:r>
              <a:rPr lang="en-US" sz="1600" dirty="0" smtClean="0"/>
              <a:t> </a:t>
            </a:r>
            <a:r>
              <a:rPr lang="en-US" sz="1600" u="sng" dirty="0" smtClean="0">
                <a:hlinkClick r:id="rId24"/>
              </a:rPr>
              <a:t>www.en.wikipedia.org/wiki/Saint-Domingue</a:t>
            </a:r>
            <a:r>
              <a:rPr lang="en-US" sz="1600" dirty="0" smtClean="0"/>
              <a:t> </a:t>
            </a:r>
            <a:r>
              <a:rPr lang="en-US" sz="1600" u="sng" dirty="0" smtClean="0">
                <a:hlinkClick r:id="rId25"/>
              </a:rPr>
              <a:t>www.en.wikipedia.org/wiki/Saint-Domingue_expedition</a:t>
            </a:r>
            <a:r>
              <a:rPr lang="en-US" sz="1600" dirty="0" smtClean="0"/>
              <a:t> </a:t>
            </a:r>
            <a:r>
              <a:rPr lang="en-US" sz="1600" u="sng" dirty="0" smtClean="0">
                <a:hlinkClick r:id="rId26"/>
              </a:rPr>
              <a:t>www.en.wikipedia.org/wiki/Seven_Years%27_War</a:t>
            </a:r>
            <a:r>
              <a:rPr lang="en-US" sz="1600" dirty="0" smtClean="0"/>
              <a:t> </a:t>
            </a:r>
            <a:r>
              <a:rPr lang="en-US" sz="1600" u="sng" dirty="0" smtClean="0">
                <a:hlinkClick r:id="rId27"/>
              </a:rPr>
              <a:t>www.en.wikipedia.org/wiki/Timeline_of_the_history_of_the_Falkland_Islands</a:t>
            </a:r>
            <a:r>
              <a:rPr lang="en-US" sz="1600" dirty="0" smtClean="0"/>
              <a:t> </a:t>
            </a:r>
            <a:r>
              <a:rPr lang="en-US" sz="1600" u="sng" dirty="0" smtClean="0">
                <a:hlinkClick r:id="rId28"/>
              </a:rPr>
              <a:t>www.erenow.net/modern/aneighteenthcenturyhistory/4.php</a:t>
            </a:r>
            <a:r>
              <a:rPr lang="en-US" sz="1600" dirty="0" smtClean="0"/>
              <a:t> </a:t>
            </a:r>
            <a:r>
              <a:rPr lang="en-US" sz="1600" u="sng" dirty="0" smtClean="0">
                <a:hlinkClick r:id="rId29"/>
              </a:rPr>
              <a:t>www.everyculture.com/multi/A-Br/Acadians.html  </a:t>
            </a:r>
            <a:r>
              <a:rPr lang="en-US" sz="1600" dirty="0" smtClean="0"/>
              <a:t> </a:t>
            </a:r>
            <a:r>
              <a:rPr lang="en-US" sz="1600" u="sng" dirty="0" smtClean="0">
                <a:hlinkClick r:id="rId30"/>
              </a:rPr>
              <a:t>www.falklandsbiographies.org/biographies/364</a:t>
            </a:r>
            <a:r>
              <a:rPr lang="en-US" sz="1600" dirty="0" smtClean="0"/>
              <a:t> </a:t>
            </a:r>
            <a:r>
              <a:rPr lang="en-US" sz="1600" u="sng" dirty="0" smtClean="0">
                <a:hlinkClick r:id="rId31"/>
              </a:rPr>
              <a:t>www.genealogyblog.com/?p=35059</a:t>
            </a:r>
            <a:r>
              <a:rPr lang="en-US" sz="1600" dirty="0" smtClean="0"/>
              <a:t> </a:t>
            </a:r>
            <a:r>
              <a:rPr lang="en-US" sz="1600" u="sng" dirty="0" smtClean="0">
                <a:hlinkClick r:id="rId32"/>
              </a:rPr>
              <a:t>www.history.com/topics/france/seven-years-war</a:t>
            </a:r>
            <a:r>
              <a:rPr lang="en-US" sz="1600" dirty="0" smtClean="0"/>
              <a:t> </a:t>
            </a:r>
            <a:r>
              <a:rPr lang="en-US" sz="1600" u="sng" dirty="0" smtClean="0">
                <a:hlinkClick r:id="rId33"/>
              </a:rPr>
              <a:t>www.history.state.gov/milestones/1750-1775/treaty-of-paris</a:t>
            </a:r>
            <a:r>
              <a:rPr lang="en-US" sz="1600" dirty="0" smtClean="0"/>
              <a:t> </a:t>
            </a:r>
            <a:r>
              <a:rPr lang="en-US" sz="1600" u="sng" dirty="0" smtClean="0">
                <a:hlinkClick r:id="rId34"/>
              </a:rPr>
              <a:t>www.hwlongfellow.org/poems_poem.php?pid=269</a:t>
            </a:r>
            <a:r>
              <a:rPr lang="en-US" sz="1600" dirty="0" smtClean="0"/>
              <a:t> </a:t>
            </a:r>
            <a:r>
              <a:rPr lang="en-US" sz="1600" u="sng" dirty="0" smtClean="0">
                <a:hlinkClick r:id="rId35"/>
              </a:rPr>
              <a:t>www.hwlongfellow.org/poems_poem.php?pid=301</a:t>
            </a:r>
            <a:r>
              <a:rPr lang="en-US" sz="1600" dirty="0" smtClean="0"/>
              <a:t> </a:t>
            </a:r>
            <a:r>
              <a:rPr lang="en-US" sz="1600" u="sng" dirty="0" smtClean="0">
                <a:hlinkClick r:id="rId36"/>
              </a:rPr>
              <a:t>www.landscapeofgrandpre.ca/deportation-and-new-settlement-1755ndash1810.html</a:t>
            </a:r>
            <a:r>
              <a:rPr lang="en-US" sz="1600" dirty="0" smtClean="0"/>
              <a:t> </a:t>
            </a:r>
            <a:r>
              <a:rPr lang="en-US" sz="1600" u="sng" dirty="0" smtClean="0">
                <a:hlinkClick r:id="rId37"/>
              </a:rPr>
              <a:t>www.mapsofthepast.com/n-england-mass-bay-n-hampshire-conn-rhode-isl-1755.html</a:t>
            </a:r>
            <a:r>
              <a:rPr lang="en-US" sz="1600" dirty="0" smtClean="0"/>
              <a:t> </a:t>
            </a:r>
            <a:r>
              <a:rPr lang="en-US" sz="1600" u="sng" dirty="0" smtClean="0">
                <a:hlinkClick r:id="rId38"/>
              </a:rPr>
              <a:t>www.montrealrampage.com/1764-return-of-the-acadians-other-quebec-curios/</a:t>
            </a:r>
            <a:r>
              <a:rPr lang="en-US" sz="1600" dirty="0" smtClean="0"/>
              <a:t> </a:t>
            </a:r>
            <a:r>
              <a:rPr lang="en-US" sz="1600" u="sng" dirty="0" smtClean="0">
                <a:hlinkClick r:id="rId39"/>
              </a:rPr>
              <a:t>www.myneworleans.com/the-legacy-of-native-acadiana/</a:t>
            </a:r>
            <a:r>
              <a:rPr lang="en-US" sz="1600" dirty="0" smtClean="0"/>
              <a:t> </a:t>
            </a:r>
            <a:r>
              <a:rPr lang="en-US" sz="1600" u="sng" dirty="0" smtClean="0">
                <a:hlinkClick r:id="rId40"/>
              </a:rPr>
              <a:t>www.nc.cdc.gov/travel/destinations/traveler/none/french-guiana</a:t>
            </a:r>
            <a:r>
              <a:rPr lang="en-US" sz="1600" dirty="0" smtClean="0"/>
              <a:t> </a:t>
            </a:r>
            <a:r>
              <a:rPr lang="en-US" sz="1600" u="sng" dirty="0" smtClean="0">
                <a:hlinkClick r:id="rId41"/>
              </a:rPr>
              <a:t>www.pinterest.com/pin/64457838393974681/</a:t>
            </a:r>
            <a:r>
              <a:rPr lang="en-US" sz="1600" dirty="0" smtClean="0"/>
              <a:t> </a:t>
            </a:r>
            <a:r>
              <a:rPr lang="en-US" sz="1600" u="sng" dirty="0" smtClean="0">
                <a:hlinkClick r:id="rId42"/>
              </a:rPr>
              <a:t>www.poets.org/poem/evangeline-tale-acadie  </a:t>
            </a:r>
            <a:r>
              <a:rPr lang="en-US" sz="1600" dirty="0" smtClean="0"/>
              <a:t> </a:t>
            </a:r>
            <a:r>
              <a:rPr lang="en-US" sz="1600" u="sng" dirty="0" smtClean="0">
                <a:hlinkClick r:id="rId43"/>
              </a:rPr>
              <a:t>www.quora.com/Where-did-French-Acadians-originally-come-from  </a:t>
            </a:r>
            <a:r>
              <a:rPr lang="en-US" sz="1600" dirty="0" smtClean="0"/>
              <a:t> </a:t>
            </a:r>
            <a:r>
              <a:rPr lang="en-US" sz="1600" u="sng" dirty="0" smtClean="0">
                <a:hlinkClick r:id="rId44"/>
              </a:rPr>
              <a:t>www.slideplayer.com/slide/766922/2/images/8/Early+Acadian+Settlement+in+Louisiana.jpg</a:t>
            </a:r>
            <a:r>
              <a:rPr lang="en-US" sz="1600" dirty="0" smtClean="0"/>
              <a:t> </a:t>
            </a:r>
            <a:r>
              <a:rPr lang="en-US" sz="1600" u="sng" dirty="0" smtClean="0">
                <a:hlinkClick r:id="rId45"/>
              </a:rPr>
              <a:t>www.sup.org/books/extra/?id=27600&amp;i=Introduction.html</a:t>
            </a:r>
            <a:r>
              <a:rPr lang="en-US" sz="1600" dirty="0" smtClean="0"/>
              <a:t> </a:t>
            </a:r>
            <a:r>
              <a:rPr lang="en-US" sz="1600" u="sng" dirty="0" smtClean="0">
                <a:hlinkClick r:id="rId46"/>
              </a:rPr>
              <a:t>www.thecajuns.com/acadcoas.htm</a:t>
            </a:r>
            <a:r>
              <a:rPr lang="en-US" sz="1600" dirty="0" smtClean="0"/>
              <a:t> </a:t>
            </a:r>
            <a:endParaRPr lang="en-US" sz="1600" u="sng" dirty="0" smtClean="0"/>
          </a:p>
          <a:p>
            <a:r>
              <a:rPr lang="en-US" sz="1600" u="sng" dirty="0" smtClean="0">
                <a:hlinkClick r:id="rId47"/>
              </a:rPr>
              <a:t>www.thecanadianencyclopedia.ca/en/article/history-of-acadia</a:t>
            </a:r>
            <a:endParaRPr lang="en-US" sz="1600" u="sng" dirty="0" smtClean="0"/>
          </a:p>
          <a:p>
            <a:r>
              <a:rPr lang="en-US" sz="1600" u="sng" dirty="0" smtClean="0"/>
              <a:t> </a:t>
            </a:r>
            <a:r>
              <a:rPr lang="en-US" sz="1600" u="sng" dirty="0" smtClean="0">
                <a:hlinkClick r:id="rId48"/>
              </a:rPr>
              <a:t>www.thecanadianencyclopedia.ca/en/article/the-deportation-of-the-acadians-feature</a:t>
            </a:r>
            <a:r>
              <a:rPr lang="en-US" sz="1600" dirty="0" smtClean="0"/>
              <a:t> </a:t>
            </a:r>
            <a:r>
              <a:rPr lang="en-US" sz="1600" u="sng" dirty="0" smtClean="0">
                <a:hlinkClick r:id="rId49"/>
              </a:rPr>
              <a:t>www.umaine.edu/canam/publications/st-croix/acadian-deportation-migration-resettlement/ </a:t>
            </a:r>
            <a:r>
              <a:rPr lang="en-US" sz="1600" dirty="0" smtClean="0"/>
              <a:t> </a:t>
            </a:r>
            <a:r>
              <a:rPr lang="en-US" sz="1600" u="sng" dirty="0" smtClean="0">
                <a:hlinkClick r:id="rId50"/>
              </a:rPr>
              <a:t>www.wikiwand.com/en/French_colonial_empire#/overview</a:t>
            </a:r>
            <a:r>
              <a:rPr lang="en-US" sz="1600" dirty="0" smtClean="0"/>
              <a:t> </a:t>
            </a:r>
            <a:r>
              <a:rPr lang="en-US" sz="1600" u="sng" dirty="0" smtClean="0">
                <a:hlinkClick r:id="rId51"/>
              </a:rPr>
              <a:t>www.youtube.com/watch?v=DqcRau1dntg&amp;feature=youtu.be</a:t>
            </a:r>
            <a:r>
              <a:rPr lang="en-US" sz="1600" dirty="0" smtClean="0"/>
              <a:t> </a:t>
            </a:r>
            <a:endParaRPr lang="en-US" sz="1600" b="1" dirty="0" smtClean="0">
              <a:hlinkClick r:id="rId2"/>
            </a:endParaRPr>
          </a:p>
        </p:txBody>
      </p:sp>
      <p:sp useBgFill="1">
        <p:nvSpPr>
          <p:cNvPr id="3" name="TextBox 2"/>
          <p:cNvSpPr txBox="1"/>
          <p:nvPr/>
        </p:nvSpPr>
        <p:spPr>
          <a:xfrm>
            <a:off x="0" y="0"/>
            <a:ext cx="9144000" cy="707886"/>
          </a:xfrm>
          <a:prstGeom prst="rect">
            <a:avLst/>
          </a:prstGeom>
          <a:ln w="50800">
            <a:solidFill>
              <a:schemeClr val="tx1"/>
            </a:solidFill>
          </a:ln>
        </p:spPr>
        <p:txBody>
          <a:bodyPr wrap="square" rtlCol="0">
            <a:spAutoFit/>
          </a:bodyPr>
          <a:lstStyle/>
          <a:p>
            <a:pPr algn="ctr"/>
            <a:r>
              <a:rPr lang="en-US" sz="4000" b="1" dirty="0" smtClean="0"/>
              <a:t>WEBSITE:  www.VagabondGeology.com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10" presetClass="exit" presetSubtype="0" fill="hold" grpId="1" nodeType="withEffect">
                                  <p:stCondLst>
                                    <p:cond delay="500"/>
                                  </p:stCondLst>
                                  <p:childTnLst>
                                    <p:animEffect transition="out" filter="fade">
                                      <p:cBhvr>
                                        <p:cTn id="9" dur="1000"/>
                                        <p:tgtEl>
                                          <p:spTgt spid="16"/>
                                        </p:tgtEl>
                                      </p:cBhvr>
                                    </p:animEffect>
                                    <p:set>
                                      <p:cBhvr>
                                        <p:cTn id="10" dur="1" fill="hold">
                                          <p:stCondLst>
                                            <p:cond delay="999"/>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3000"/>
                                        <p:tgtEl>
                                          <p:spTgt spid="2"/>
                                        </p:tgtEl>
                                      </p:cBhvr>
                                    </p:animEffect>
                                  </p:childTnLst>
                                </p:cTn>
                              </p:par>
                              <p:par>
                                <p:cTn id="16" presetID="64" presetClass="path" presetSubtype="0" accel="50000" decel="50000" fill="hold" grpId="1" nodeType="withEffect">
                                  <p:stCondLst>
                                    <p:cond delay="0"/>
                                  </p:stCondLst>
                                  <p:childTnLst>
                                    <p:animMotion origin="layout" path="M 3.33333E-6 -4.80037E-7 L -0.00834 -3.1454 " pathEditMode="relative" rAng="0" ptsTypes="AA">
                                      <p:cBhvr>
                                        <p:cTn id="17" dur="30000" fill="hold"/>
                                        <p:tgtEl>
                                          <p:spTgt spid="2"/>
                                        </p:tgtEl>
                                        <p:attrNameLst>
                                          <p:attrName>ppt_x</p:attrName>
                                          <p:attrName>ppt_y</p:attrName>
                                        </p:attrNameLst>
                                      </p:cBhvr>
                                      <p:rCtr x="-4" y="-1573"/>
                                    </p:animMotion>
                                  </p:childTnLst>
                                </p:cTn>
                              </p:par>
                              <p:par>
                                <p:cTn id="18" presetID="10" presetClass="exit" presetSubtype="0" fill="hold" grpId="2" nodeType="withEffect">
                                  <p:stCondLst>
                                    <p:cond delay="30000"/>
                                  </p:stCondLst>
                                  <p:childTnLst>
                                    <p:animEffect transition="out" filter="fade">
                                      <p:cBhvr>
                                        <p:cTn id="19" dur="2000"/>
                                        <p:tgtEl>
                                          <p:spTgt spid="2"/>
                                        </p:tgtEl>
                                      </p:cBhvr>
                                    </p:animEffect>
                                    <p:set>
                                      <p:cBhvr>
                                        <p:cTn id="20"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1" animBg="1"/>
      <p:bldP spid="2" grpId="0" animBg="1"/>
      <p:bldP spid="2" grpId="1" animBg="1"/>
      <p:bldP spid="2" grpId="2"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63500">
            <a:noFill/>
            <a:miter lim="800000"/>
            <a:headEnd/>
            <a:tailEnd/>
          </a:ln>
          <a:effectLst/>
        </p:spPr>
      </p:pic>
      <p:sp>
        <p:nvSpPr>
          <p:cNvPr id="24" name="Freeform 23"/>
          <p:cNvSpPr/>
          <p:nvPr/>
        </p:nvSpPr>
        <p:spPr>
          <a:xfrm rot="60000">
            <a:off x="1645920" y="4004109"/>
            <a:ext cx="664143" cy="1193533"/>
          </a:xfrm>
          <a:custGeom>
            <a:avLst/>
            <a:gdLst>
              <a:gd name="connsiteX0" fmla="*/ 0 w 664143"/>
              <a:gd name="connsiteY0" fmla="*/ 0 h 1193533"/>
              <a:gd name="connsiteX1" fmla="*/ 298383 w 664143"/>
              <a:gd name="connsiteY1" fmla="*/ 317634 h 1193533"/>
              <a:gd name="connsiteX2" fmla="*/ 500514 w 664143"/>
              <a:gd name="connsiteY2" fmla="*/ 635268 h 1193533"/>
              <a:gd name="connsiteX3" fmla="*/ 664143 w 664143"/>
              <a:gd name="connsiteY3" fmla="*/ 1193533 h 1193533"/>
            </a:gdLst>
            <a:ahLst/>
            <a:cxnLst>
              <a:cxn ang="0">
                <a:pos x="connsiteX0" y="connsiteY0"/>
              </a:cxn>
              <a:cxn ang="0">
                <a:pos x="connsiteX1" y="connsiteY1"/>
              </a:cxn>
              <a:cxn ang="0">
                <a:pos x="connsiteX2" y="connsiteY2"/>
              </a:cxn>
              <a:cxn ang="0">
                <a:pos x="connsiteX3" y="connsiteY3"/>
              </a:cxn>
            </a:cxnLst>
            <a:rect l="l" t="t" r="r" b="b"/>
            <a:pathLst>
              <a:path w="664143" h="1193533">
                <a:moveTo>
                  <a:pt x="0" y="0"/>
                </a:moveTo>
                <a:cubicBezTo>
                  <a:pt x="107482" y="105878"/>
                  <a:pt x="214964" y="211756"/>
                  <a:pt x="298383" y="317634"/>
                </a:cubicBezTo>
                <a:cubicBezTo>
                  <a:pt x="381802" y="423512"/>
                  <a:pt x="439554" y="489285"/>
                  <a:pt x="500514" y="635268"/>
                </a:cubicBezTo>
                <a:cubicBezTo>
                  <a:pt x="561474" y="781251"/>
                  <a:pt x="664143" y="1193533"/>
                  <a:pt x="664143" y="1193533"/>
                </a:cubicBezTo>
              </a:path>
            </a:pathLst>
          </a:custGeom>
          <a:ln w="381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Freeform 3"/>
          <p:cNvSpPr/>
          <p:nvPr/>
        </p:nvSpPr>
        <p:spPr>
          <a:xfrm rot="159533">
            <a:off x="3276600" y="1014301"/>
            <a:ext cx="4343400" cy="1567992"/>
          </a:xfrm>
          <a:custGeom>
            <a:avLst/>
            <a:gdLst>
              <a:gd name="connsiteX0" fmla="*/ 0 w 4292338"/>
              <a:gd name="connsiteY0" fmla="*/ 1567992 h 1567992"/>
              <a:gd name="connsiteX1" fmla="*/ 999241 w 4292338"/>
              <a:gd name="connsiteY1" fmla="*/ 1049517 h 1567992"/>
              <a:gd name="connsiteX2" fmla="*/ 2318994 w 4292338"/>
              <a:gd name="connsiteY2" fmla="*/ 210532 h 1567992"/>
              <a:gd name="connsiteX3" fmla="*/ 3440784 w 4292338"/>
              <a:gd name="connsiteY3" fmla="*/ 12569 h 1567992"/>
              <a:gd name="connsiteX4" fmla="*/ 4157221 w 4292338"/>
              <a:gd name="connsiteY4" fmla="*/ 285946 h 1567992"/>
              <a:gd name="connsiteX5" fmla="*/ 4251489 w 4292338"/>
              <a:gd name="connsiteY5" fmla="*/ 361361 h 156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2338" h="1567992">
                <a:moveTo>
                  <a:pt x="0" y="1567992"/>
                </a:moveTo>
                <a:cubicBezTo>
                  <a:pt x="306371" y="1421876"/>
                  <a:pt x="612742" y="1275760"/>
                  <a:pt x="999241" y="1049517"/>
                </a:cubicBezTo>
                <a:cubicBezTo>
                  <a:pt x="1385740" y="823274"/>
                  <a:pt x="1912070" y="383357"/>
                  <a:pt x="2318994" y="210532"/>
                </a:cubicBezTo>
                <a:cubicBezTo>
                  <a:pt x="2725918" y="37707"/>
                  <a:pt x="3134413" y="0"/>
                  <a:pt x="3440784" y="12569"/>
                </a:cubicBezTo>
                <a:cubicBezTo>
                  <a:pt x="3747155" y="25138"/>
                  <a:pt x="4022104" y="227814"/>
                  <a:pt x="4157221" y="285946"/>
                </a:cubicBezTo>
                <a:cubicBezTo>
                  <a:pt x="4292338" y="344078"/>
                  <a:pt x="4271913" y="352719"/>
                  <a:pt x="4251489" y="361361"/>
                </a:cubicBezTo>
              </a:path>
            </a:pathLst>
          </a:custGeom>
          <a:ln w="3175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rot="348801">
            <a:off x="3142131" y="1214271"/>
            <a:ext cx="4641019" cy="1710657"/>
          </a:xfrm>
          <a:custGeom>
            <a:avLst/>
            <a:gdLst>
              <a:gd name="connsiteX0" fmla="*/ 0 w 4292338"/>
              <a:gd name="connsiteY0" fmla="*/ 1567992 h 1567992"/>
              <a:gd name="connsiteX1" fmla="*/ 999241 w 4292338"/>
              <a:gd name="connsiteY1" fmla="*/ 1049517 h 1567992"/>
              <a:gd name="connsiteX2" fmla="*/ 2318994 w 4292338"/>
              <a:gd name="connsiteY2" fmla="*/ 210532 h 1567992"/>
              <a:gd name="connsiteX3" fmla="*/ 3440784 w 4292338"/>
              <a:gd name="connsiteY3" fmla="*/ 12569 h 1567992"/>
              <a:gd name="connsiteX4" fmla="*/ 4157221 w 4292338"/>
              <a:gd name="connsiteY4" fmla="*/ 285946 h 1567992"/>
              <a:gd name="connsiteX5" fmla="*/ 4251489 w 4292338"/>
              <a:gd name="connsiteY5" fmla="*/ 361361 h 1567992"/>
              <a:gd name="connsiteX0" fmla="*/ 0 w 4157221"/>
              <a:gd name="connsiteY0" fmla="*/ 1567992 h 1567992"/>
              <a:gd name="connsiteX1" fmla="*/ 999241 w 4157221"/>
              <a:gd name="connsiteY1" fmla="*/ 1049517 h 1567992"/>
              <a:gd name="connsiteX2" fmla="*/ 2318994 w 4157221"/>
              <a:gd name="connsiteY2" fmla="*/ 210532 h 1567992"/>
              <a:gd name="connsiteX3" fmla="*/ 3440784 w 4157221"/>
              <a:gd name="connsiteY3" fmla="*/ 12569 h 1567992"/>
              <a:gd name="connsiteX4" fmla="*/ 4157221 w 4157221"/>
              <a:gd name="connsiteY4" fmla="*/ 285946 h 1567992"/>
              <a:gd name="connsiteX0" fmla="*/ 0 w 4244038"/>
              <a:gd name="connsiteY0" fmla="*/ 1593661 h 1593661"/>
              <a:gd name="connsiteX1" fmla="*/ 999241 w 4244038"/>
              <a:gd name="connsiteY1" fmla="*/ 1075186 h 1593661"/>
              <a:gd name="connsiteX2" fmla="*/ 2318994 w 4244038"/>
              <a:gd name="connsiteY2" fmla="*/ 236201 h 1593661"/>
              <a:gd name="connsiteX3" fmla="*/ 3440784 w 4244038"/>
              <a:gd name="connsiteY3" fmla="*/ 38238 h 1593661"/>
              <a:gd name="connsiteX4" fmla="*/ 4244038 w 4244038"/>
              <a:gd name="connsiteY4" fmla="*/ 465626 h 1593661"/>
              <a:gd name="connsiteX0" fmla="*/ 0 w 4244038"/>
              <a:gd name="connsiteY0" fmla="*/ 1593660 h 1593660"/>
              <a:gd name="connsiteX1" fmla="*/ 1010275 w 4244038"/>
              <a:gd name="connsiteY1" fmla="*/ 1161823 h 1593660"/>
              <a:gd name="connsiteX2" fmla="*/ 2318994 w 4244038"/>
              <a:gd name="connsiteY2" fmla="*/ 236200 h 1593660"/>
              <a:gd name="connsiteX3" fmla="*/ 3440784 w 4244038"/>
              <a:gd name="connsiteY3" fmla="*/ 38237 h 1593660"/>
              <a:gd name="connsiteX4" fmla="*/ 4244038 w 4244038"/>
              <a:gd name="connsiteY4" fmla="*/ 465625 h 1593660"/>
              <a:gd name="connsiteX0" fmla="*/ 129179 w 4373217"/>
              <a:gd name="connsiteY0" fmla="*/ 1593660 h 1908068"/>
              <a:gd name="connsiteX1" fmla="*/ 168379 w 4373217"/>
              <a:gd name="connsiteY1" fmla="*/ 1836095 h 1908068"/>
              <a:gd name="connsiteX2" fmla="*/ 1139454 w 4373217"/>
              <a:gd name="connsiteY2" fmla="*/ 1161823 h 1908068"/>
              <a:gd name="connsiteX3" fmla="*/ 2448173 w 4373217"/>
              <a:gd name="connsiteY3" fmla="*/ 236200 h 1908068"/>
              <a:gd name="connsiteX4" fmla="*/ 3569963 w 4373217"/>
              <a:gd name="connsiteY4" fmla="*/ 38237 h 1908068"/>
              <a:gd name="connsiteX5" fmla="*/ 4373217 w 4373217"/>
              <a:gd name="connsiteY5" fmla="*/ 465625 h 1908068"/>
              <a:gd name="connsiteX0" fmla="*/ 0 w 4204838"/>
              <a:gd name="connsiteY0" fmla="*/ 1836095 h 1836095"/>
              <a:gd name="connsiteX1" fmla="*/ 971075 w 4204838"/>
              <a:gd name="connsiteY1" fmla="*/ 1161823 h 1836095"/>
              <a:gd name="connsiteX2" fmla="*/ 2279794 w 4204838"/>
              <a:gd name="connsiteY2" fmla="*/ 236200 h 1836095"/>
              <a:gd name="connsiteX3" fmla="*/ 3401584 w 4204838"/>
              <a:gd name="connsiteY3" fmla="*/ 38237 h 1836095"/>
              <a:gd name="connsiteX4" fmla="*/ 4204838 w 4204838"/>
              <a:gd name="connsiteY4" fmla="*/ 465625 h 1836095"/>
              <a:gd name="connsiteX0" fmla="*/ 0 w 4260614"/>
              <a:gd name="connsiteY0" fmla="*/ 1822523 h 1822523"/>
              <a:gd name="connsiteX1" fmla="*/ 971075 w 4260614"/>
              <a:gd name="connsiteY1" fmla="*/ 1148251 h 1822523"/>
              <a:gd name="connsiteX2" fmla="*/ 2279794 w 4260614"/>
              <a:gd name="connsiteY2" fmla="*/ 222628 h 1822523"/>
              <a:gd name="connsiteX3" fmla="*/ 3401584 w 4260614"/>
              <a:gd name="connsiteY3" fmla="*/ 24665 h 1822523"/>
              <a:gd name="connsiteX4" fmla="*/ 4260614 w 4260614"/>
              <a:gd name="connsiteY4" fmla="*/ 370616 h 1822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614" h="1822523">
                <a:moveTo>
                  <a:pt x="0" y="1822523"/>
                </a:moveTo>
                <a:cubicBezTo>
                  <a:pt x="168379" y="1750550"/>
                  <a:pt x="591109" y="1414900"/>
                  <a:pt x="971075" y="1148251"/>
                </a:cubicBezTo>
                <a:cubicBezTo>
                  <a:pt x="1351041" y="881602"/>
                  <a:pt x="1874709" y="409892"/>
                  <a:pt x="2279794" y="222628"/>
                </a:cubicBezTo>
                <a:cubicBezTo>
                  <a:pt x="2684879" y="35364"/>
                  <a:pt x="3071447" y="0"/>
                  <a:pt x="3401584" y="24665"/>
                </a:cubicBezTo>
                <a:cubicBezTo>
                  <a:pt x="3731721" y="49330"/>
                  <a:pt x="4125497" y="312484"/>
                  <a:pt x="4260614" y="370616"/>
                </a:cubicBezTo>
              </a:path>
            </a:pathLst>
          </a:custGeom>
          <a:ln w="149225">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3" name="TextBox 12"/>
          <p:cNvSpPr txBox="1"/>
          <p:nvPr/>
        </p:nvSpPr>
        <p:spPr>
          <a:xfrm>
            <a:off x="0" y="0"/>
            <a:ext cx="9144000" cy="769441"/>
          </a:xfrm>
          <a:prstGeom prst="rect">
            <a:avLst/>
          </a:prstGeom>
        </p:spPr>
        <p:txBody>
          <a:bodyPr wrap="square" rtlCol="0">
            <a:spAutoFit/>
          </a:bodyPr>
          <a:lstStyle/>
          <a:p>
            <a:r>
              <a:rPr lang="en-US" sz="4400" b="1" dirty="0" smtClean="0">
                <a:solidFill>
                  <a:srgbClr val="002060"/>
                </a:solidFill>
              </a:rPr>
              <a:t>	The </a:t>
            </a:r>
            <a:r>
              <a:rPr lang="en-US" sz="4400" b="1" dirty="0" err="1" smtClean="0">
                <a:solidFill>
                  <a:srgbClr val="002060"/>
                </a:solidFill>
              </a:rPr>
              <a:t>Acadien</a:t>
            </a:r>
            <a:r>
              <a:rPr lang="en-US" sz="4400" b="1" dirty="0" smtClean="0">
                <a:solidFill>
                  <a:srgbClr val="002060"/>
                </a:solidFill>
              </a:rPr>
              <a:t> Diaspora</a:t>
            </a:r>
          </a:p>
        </p:txBody>
      </p:sp>
      <p:sp>
        <p:nvSpPr>
          <p:cNvPr id="3" name="Freeform 2"/>
          <p:cNvSpPr/>
          <p:nvPr/>
        </p:nvSpPr>
        <p:spPr>
          <a:xfrm>
            <a:off x="2209801" y="2762839"/>
            <a:ext cx="740790" cy="402734"/>
          </a:xfrm>
          <a:custGeom>
            <a:avLst/>
            <a:gdLst>
              <a:gd name="connsiteX0" fmla="*/ 565609 w 565609"/>
              <a:gd name="connsiteY0" fmla="*/ 0 h 452487"/>
              <a:gd name="connsiteX1" fmla="*/ 348792 w 565609"/>
              <a:gd name="connsiteY1" fmla="*/ 301658 h 452487"/>
              <a:gd name="connsiteX2" fmla="*/ 0 w 565609"/>
              <a:gd name="connsiteY2" fmla="*/ 452487 h 452487"/>
              <a:gd name="connsiteX0" fmla="*/ 565609 w 565609"/>
              <a:gd name="connsiteY0" fmla="*/ 0 h 354702"/>
              <a:gd name="connsiteX1" fmla="*/ 348792 w 565609"/>
              <a:gd name="connsiteY1" fmla="*/ 301658 h 354702"/>
              <a:gd name="connsiteX2" fmla="*/ 0 w 565609"/>
              <a:gd name="connsiteY2" fmla="*/ 318263 h 354702"/>
            </a:gdLst>
            <a:ahLst/>
            <a:cxnLst>
              <a:cxn ang="0">
                <a:pos x="connsiteX0" y="connsiteY0"/>
              </a:cxn>
              <a:cxn ang="0">
                <a:pos x="connsiteX1" y="connsiteY1"/>
              </a:cxn>
              <a:cxn ang="0">
                <a:pos x="connsiteX2" y="connsiteY2"/>
              </a:cxn>
            </a:cxnLst>
            <a:rect l="l" t="t" r="r" b="b"/>
            <a:pathLst>
              <a:path w="565609" h="354702">
                <a:moveTo>
                  <a:pt x="565609" y="0"/>
                </a:moveTo>
                <a:cubicBezTo>
                  <a:pt x="504334" y="113122"/>
                  <a:pt x="443060" y="248614"/>
                  <a:pt x="348792" y="301658"/>
                </a:cubicBezTo>
                <a:cubicBezTo>
                  <a:pt x="254524" y="354702"/>
                  <a:pt x="127262" y="280555"/>
                  <a:pt x="0" y="318263"/>
                </a:cubicBezTo>
              </a:path>
            </a:pathLst>
          </a:custGeom>
          <a:ln w="152400">
            <a:solidFill>
              <a:srgbClr val="FF0000"/>
            </a:solidFill>
            <a:tailEnd type="triangle" w="sm" len="sm"/>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233394" y="1478437"/>
            <a:ext cx="4462806" cy="1198775"/>
          </a:xfrm>
          <a:custGeom>
            <a:avLst/>
            <a:gdLst>
              <a:gd name="connsiteX0" fmla="*/ 0 w 4421171"/>
              <a:gd name="connsiteY0" fmla="*/ 1198775 h 1198775"/>
              <a:gd name="connsiteX1" fmla="*/ 1932495 w 4421171"/>
              <a:gd name="connsiteY1" fmla="*/ 303229 h 1198775"/>
              <a:gd name="connsiteX2" fmla="*/ 3035431 w 4421171"/>
              <a:gd name="connsiteY2" fmla="*/ 20425 h 1198775"/>
              <a:gd name="connsiteX3" fmla="*/ 3883843 w 4421171"/>
              <a:gd name="connsiteY3" fmla="*/ 180681 h 1198775"/>
              <a:gd name="connsiteX4" fmla="*/ 4421171 w 4421171"/>
              <a:gd name="connsiteY4" fmla="*/ 491765 h 119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1171" h="1198775">
                <a:moveTo>
                  <a:pt x="0" y="1198775"/>
                </a:moveTo>
                <a:cubicBezTo>
                  <a:pt x="713295" y="849198"/>
                  <a:pt x="1426590" y="499621"/>
                  <a:pt x="1932495" y="303229"/>
                </a:cubicBezTo>
                <a:cubicBezTo>
                  <a:pt x="2438400" y="106837"/>
                  <a:pt x="2710206" y="40850"/>
                  <a:pt x="3035431" y="20425"/>
                </a:cubicBezTo>
                <a:cubicBezTo>
                  <a:pt x="3360656" y="0"/>
                  <a:pt x="3652886" y="102124"/>
                  <a:pt x="3883843" y="180681"/>
                </a:cubicBezTo>
                <a:cubicBezTo>
                  <a:pt x="4114800" y="259238"/>
                  <a:pt x="4330045" y="443060"/>
                  <a:pt x="4421171" y="491765"/>
                </a:cubicBezTo>
              </a:path>
            </a:pathLst>
          </a:custGeom>
          <a:ln w="1016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374796" y="1640264"/>
            <a:ext cx="4392891" cy="933254"/>
          </a:xfrm>
          <a:custGeom>
            <a:avLst/>
            <a:gdLst>
              <a:gd name="connsiteX0" fmla="*/ 0 w 4392891"/>
              <a:gd name="connsiteY0" fmla="*/ 933254 h 933254"/>
              <a:gd name="connsiteX1" fmla="*/ 1329179 w 4392891"/>
              <a:gd name="connsiteY1" fmla="*/ 424206 h 933254"/>
              <a:gd name="connsiteX2" fmla="*/ 2384981 w 4392891"/>
              <a:gd name="connsiteY2" fmla="*/ 113122 h 933254"/>
              <a:gd name="connsiteX3" fmla="*/ 3026004 w 4392891"/>
              <a:gd name="connsiteY3" fmla="*/ 28280 h 933254"/>
              <a:gd name="connsiteX4" fmla="*/ 3827282 w 4392891"/>
              <a:gd name="connsiteY4" fmla="*/ 282804 h 933254"/>
              <a:gd name="connsiteX5" fmla="*/ 4392891 w 4392891"/>
              <a:gd name="connsiteY5" fmla="*/ 565608 h 93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2891" h="933254">
                <a:moveTo>
                  <a:pt x="0" y="933254"/>
                </a:moveTo>
                <a:cubicBezTo>
                  <a:pt x="465841" y="747074"/>
                  <a:pt x="931682" y="560895"/>
                  <a:pt x="1329179" y="424206"/>
                </a:cubicBezTo>
                <a:cubicBezTo>
                  <a:pt x="1726676" y="287517"/>
                  <a:pt x="2102177" y="179110"/>
                  <a:pt x="2384981" y="113122"/>
                </a:cubicBezTo>
                <a:cubicBezTo>
                  <a:pt x="2667785" y="47134"/>
                  <a:pt x="2785621" y="0"/>
                  <a:pt x="3026004" y="28280"/>
                </a:cubicBezTo>
                <a:cubicBezTo>
                  <a:pt x="3266387" y="56560"/>
                  <a:pt x="3599467" y="193249"/>
                  <a:pt x="3827282" y="282804"/>
                </a:cubicBezTo>
                <a:cubicBezTo>
                  <a:pt x="4055097" y="372359"/>
                  <a:pt x="4223994" y="468983"/>
                  <a:pt x="4392891" y="565608"/>
                </a:cubicBezTo>
              </a:path>
            </a:pathLst>
          </a:custGeom>
          <a:ln w="1016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3176832" y="1827229"/>
            <a:ext cx="4595567" cy="821703"/>
          </a:xfrm>
          <a:custGeom>
            <a:avLst/>
            <a:gdLst>
              <a:gd name="connsiteX0" fmla="*/ 0 w 4572000"/>
              <a:gd name="connsiteY0" fmla="*/ 821703 h 821703"/>
              <a:gd name="connsiteX1" fmla="*/ 1894788 w 4572000"/>
              <a:gd name="connsiteY1" fmla="*/ 199534 h 821703"/>
              <a:gd name="connsiteX2" fmla="*/ 3318235 w 4572000"/>
              <a:gd name="connsiteY2" fmla="*/ 29851 h 821703"/>
              <a:gd name="connsiteX3" fmla="*/ 4572000 w 4572000"/>
              <a:gd name="connsiteY3" fmla="*/ 378643 h 821703"/>
            </a:gdLst>
            <a:ahLst/>
            <a:cxnLst>
              <a:cxn ang="0">
                <a:pos x="connsiteX0" y="connsiteY0"/>
              </a:cxn>
              <a:cxn ang="0">
                <a:pos x="connsiteX1" y="connsiteY1"/>
              </a:cxn>
              <a:cxn ang="0">
                <a:pos x="connsiteX2" y="connsiteY2"/>
              </a:cxn>
              <a:cxn ang="0">
                <a:pos x="connsiteX3" y="connsiteY3"/>
              </a:cxn>
            </a:cxnLst>
            <a:rect l="l" t="t" r="r" b="b"/>
            <a:pathLst>
              <a:path w="4572000" h="821703">
                <a:moveTo>
                  <a:pt x="0" y="821703"/>
                </a:moveTo>
                <a:cubicBezTo>
                  <a:pt x="670874" y="576606"/>
                  <a:pt x="1341749" y="331509"/>
                  <a:pt x="1894788" y="199534"/>
                </a:cubicBezTo>
                <a:cubicBezTo>
                  <a:pt x="2447827" y="67559"/>
                  <a:pt x="2872033" y="0"/>
                  <a:pt x="3318235" y="29851"/>
                </a:cubicBezTo>
                <a:cubicBezTo>
                  <a:pt x="3764437" y="59702"/>
                  <a:pt x="4168218" y="219172"/>
                  <a:pt x="4572000" y="378643"/>
                </a:cubicBezTo>
              </a:path>
            </a:pathLst>
          </a:custGeom>
          <a:ln w="1270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3167406" y="2091179"/>
            <a:ext cx="4757394" cy="576607"/>
          </a:xfrm>
          <a:custGeom>
            <a:avLst/>
            <a:gdLst>
              <a:gd name="connsiteX0" fmla="*/ 0 w 4590854"/>
              <a:gd name="connsiteY0" fmla="*/ 535757 h 535757"/>
              <a:gd name="connsiteX1" fmla="*/ 980388 w 4590854"/>
              <a:gd name="connsiteY1" fmla="*/ 234099 h 535757"/>
              <a:gd name="connsiteX2" fmla="*/ 2318994 w 4590854"/>
              <a:gd name="connsiteY2" fmla="*/ 36136 h 535757"/>
              <a:gd name="connsiteX3" fmla="*/ 3553905 w 4590854"/>
              <a:gd name="connsiteY3" fmla="*/ 17282 h 535757"/>
              <a:gd name="connsiteX4" fmla="*/ 4590854 w 4590854"/>
              <a:gd name="connsiteY4" fmla="*/ 83270 h 535757"/>
              <a:gd name="connsiteX0" fmla="*/ 0 w 4590854"/>
              <a:gd name="connsiteY0" fmla="*/ 614314 h 614314"/>
              <a:gd name="connsiteX1" fmla="*/ 980388 w 4590854"/>
              <a:gd name="connsiteY1" fmla="*/ 312656 h 614314"/>
              <a:gd name="connsiteX2" fmla="*/ 2318994 w 4590854"/>
              <a:gd name="connsiteY2" fmla="*/ 114693 h 614314"/>
              <a:gd name="connsiteX3" fmla="*/ 3553905 w 4590854"/>
              <a:gd name="connsiteY3" fmla="*/ 95839 h 614314"/>
              <a:gd name="connsiteX4" fmla="*/ 4590854 w 4590854"/>
              <a:gd name="connsiteY4" fmla="*/ 161827 h 614314"/>
              <a:gd name="connsiteX0" fmla="*/ 0 w 4590854"/>
              <a:gd name="connsiteY0" fmla="*/ 614314 h 614314"/>
              <a:gd name="connsiteX1" fmla="*/ 980388 w 4590854"/>
              <a:gd name="connsiteY1" fmla="*/ 312656 h 614314"/>
              <a:gd name="connsiteX2" fmla="*/ 2318994 w 4590854"/>
              <a:gd name="connsiteY2" fmla="*/ 114693 h 614314"/>
              <a:gd name="connsiteX3" fmla="*/ 3553905 w 4590854"/>
              <a:gd name="connsiteY3" fmla="*/ 95839 h 614314"/>
              <a:gd name="connsiteX4" fmla="*/ 4590854 w 4590854"/>
              <a:gd name="connsiteY4" fmla="*/ 161827 h 614314"/>
              <a:gd name="connsiteX0" fmla="*/ 0 w 4590854"/>
              <a:gd name="connsiteY0" fmla="*/ 576607 h 576607"/>
              <a:gd name="connsiteX1" fmla="*/ 980388 w 4590854"/>
              <a:gd name="connsiteY1" fmla="*/ 274949 h 576607"/>
              <a:gd name="connsiteX2" fmla="*/ 2318994 w 4590854"/>
              <a:gd name="connsiteY2" fmla="*/ 76986 h 576607"/>
              <a:gd name="connsiteX3" fmla="*/ 3553905 w 4590854"/>
              <a:gd name="connsiteY3" fmla="*/ 58132 h 576607"/>
              <a:gd name="connsiteX4" fmla="*/ 4590854 w 4590854"/>
              <a:gd name="connsiteY4" fmla="*/ 124120 h 57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0854" h="576607">
                <a:moveTo>
                  <a:pt x="0" y="576607"/>
                </a:moveTo>
                <a:cubicBezTo>
                  <a:pt x="296944" y="467413"/>
                  <a:pt x="593889" y="358219"/>
                  <a:pt x="980388" y="274949"/>
                </a:cubicBezTo>
                <a:cubicBezTo>
                  <a:pt x="1366887" y="191679"/>
                  <a:pt x="1890075" y="113122"/>
                  <a:pt x="2318994" y="76986"/>
                </a:cubicBezTo>
                <a:cubicBezTo>
                  <a:pt x="2906939" y="21560"/>
                  <a:pt x="3119923" y="0"/>
                  <a:pt x="3553905" y="58132"/>
                </a:cubicBezTo>
                <a:cubicBezTo>
                  <a:pt x="3932548" y="65988"/>
                  <a:pt x="4394462" y="160256"/>
                  <a:pt x="4590854" y="124120"/>
                </a:cubicBezTo>
              </a:path>
            </a:pathLst>
          </a:custGeom>
          <a:ln w="177800">
            <a:solidFill>
              <a:srgbClr val="FF0000"/>
            </a:solidFill>
            <a:tailEnd type="triangle" w="med" len="sm"/>
          </a:ln>
          <a:effectLst>
            <a:outerShdw dist="381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2802904" y="2226297"/>
            <a:ext cx="551467" cy="491765"/>
          </a:xfrm>
          <a:custGeom>
            <a:avLst/>
            <a:gdLst>
              <a:gd name="connsiteX0" fmla="*/ 175966 w 551467"/>
              <a:gd name="connsiteY0" fmla="*/ 252952 h 491765"/>
              <a:gd name="connsiteX1" fmla="*/ 91125 w 551467"/>
              <a:gd name="connsiteY1" fmla="*/ 205818 h 491765"/>
              <a:gd name="connsiteX2" fmla="*/ 213673 w 551467"/>
              <a:gd name="connsiteY2" fmla="*/ 177538 h 491765"/>
              <a:gd name="connsiteX3" fmla="*/ 345649 w 551467"/>
              <a:gd name="connsiteY3" fmla="*/ 205818 h 491765"/>
              <a:gd name="connsiteX4" fmla="*/ 402209 w 551467"/>
              <a:gd name="connsiteY4" fmla="*/ 73843 h 491765"/>
              <a:gd name="connsiteX5" fmla="*/ 421063 w 551467"/>
              <a:gd name="connsiteY5" fmla="*/ 7856 h 491765"/>
              <a:gd name="connsiteX6" fmla="*/ 487051 w 551467"/>
              <a:gd name="connsiteY6" fmla="*/ 120977 h 491765"/>
              <a:gd name="connsiteX7" fmla="*/ 543611 w 551467"/>
              <a:gd name="connsiteY7" fmla="*/ 158684 h 491765"/>
              <a:gd name="connsiteX8" fmla="*/ 439917 w 551467"/>
              <a:gd name="connsiteY8" fmla="*/ 215245 h 491765"/>
              <a:gd name="connsiteX9" fmla="*/ 336222 w 551467"/>
              <a:gd name="connsiteY9" fmla="*/ 300087 h 491765"/>
              <a:gd name="connsiteX10" fmla="*/ 241954 w 551467"/>
              <a:gd name="connsiteY10" fmla="*/ 347221 h 491765"/>
              <a:gd name="connsiteX11" fmla="*/ 119405 w 551467"/>
              <a:gd name="connsiteY11" fmla="*/ 469769 h 491765"/>
              <a:gd name="connsiteX12" fmla="*/ 81698 w 551467"/>
              <a:gd name="connsiteY12" fmla="*/ 479196 h 491765"/>
              <a:gd name="connsiteX13" fmla="*/ 6284 w 551467"/>
              <a:gd name="connsiteY13" fmla="*/ 422635 h 491765"/>
              <a:gd name="connsiteX14" fmla="*/ 43991 w 551467"/>
              <a:gd name="connsiteY14" fmla="*/ 318940 h 491765"/>
              <a:gd name="connsiteX15" fmla="*/ 175966 w 551467"/>
              <a:gd name="connsiteY15" fmla="*/ 252952 h 49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1467" h="491765">
                <a:moveTo>
                  <a:pt x="175966" y="252952"/>
                </a:moveTo>
                <a:cubicBezTo>
                  <a:pt x="183822" y="234098"/>
                  <a:pt x="84841" y="218387"/>
                  <a:pt x="91125" y="205818"/>
                </a:cubicBezTo>
                <a:cubicBezTo>
                  <a:pt x="97409" y="193249"/>
                  <a:pt x="171252" y="177538"/>
                  <a:pt x="213673" y="177538"/>
                </a:cubicBezTo>
                <a:cubicBezTo>
                  <a:pt x="256094" y="177538"/>
                  <a:pt x="314226" y="223101"/>
                  <a:pt x="345649" y="205818"/>
                </a:cubicBezTo>
                <a:cubicBezTo>
                  <a:pt x="377072" y="188535"/>
                  <a:pt x="389640" y="106837"/>
                  <a:pt x="402209" y="73843"/>
                </a:cubicBezTo>
                <a:cubicBezTo>
                  <a:pt x="414778" y="40849"/>
                  <a:pt x="406923" y="0"/>
                  <a:pt x="421063" y="7856"/>
                </a:cubicBezTo>
                <a:cubicBezTo>
                  <a:pt x="435203" y="15712"/>
                  <a:pt x="466626" y="95839"/>
                  <a:pt x="487051" y="120977"/>
                </a:cubicBezTo>
                <a:cubicBezTo>
                  <a:pt x="507476" y="146115"/>
                  <a:pt x="551467" y="142973"/>
                  <a:pt x="543611" y="158684"/>
                </a:cubicBezTo>
                <a:cubicBezTo>
                  <a:pt x="535755" y="174395"/>
                  <a:pt x="474482" y="191678"/>
                  <a:pt x="439917" y="215245"/>
                </a:cubicBezTo>
                <a:cubicBezTo>
                  <a:pt x="405352" y="238812"/>
                  <a:pt x="369216" y="278091"/>
                  <a:pt x="336222" y="300087"/>
                </a:cubicBezTo>
                <a:cubicBezTo>
                  <a:pt x="303228" y="322083"/>
                  <a:pt x="278090" y="318941"/>
                  <a:pt x="241954" y="347221"/>
                </a:cubicBezTo>
                <a:cubicBezTo>
                  <a:pt x="205818" y="375501"/>
                  <a:pt x="146114" y="447773"/>
                  <a:pt x="119405" y="469769"/>
                </a:cubicBezTo>
                <a:cubicBezTo>
                  <a:pt x="92696" y="491765"/>
                  <a:pt x="100551" y="487052"/>
                  <a:pt x="81698" y="479196"/>
                </a:cubicBezTo>
                <a:cubicBezTo>
                  <a:pt x="62845" y="471340"/>
                  <a:pt x="12568" y="449344"/>
                  <a:pt x="6284" y="422635"/>
                </a:cubicBezTo>
                <a:cubicBezTo>
                  <a:pt x="0" y="395926"/>
                  <a:pt x="21995" y="344078"/>
                  <a:pt x="43991" y="318940"/>
                </a:cubicBezTo>
                <a:cubicBezTo>
                  <a:pt x="65987" y="293802"/>
                  <a:pt x="168110" y="271806"/>
                  <a:pt x="175966" y="252952"/>
                </a:cubicBezTo>
                <a:close/>
              </a:path>
            </a:pathLst>
          </a:cu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3773978" y="2377440"/>
            <a:ext cx="4172989" cy="4172989"/>
          </a:xfrm>
          <a:custGeom>
            <a:avLst/>
            <a:gdLst>
              <a:gd name="connsiteX0" fmla="*/ 4172989 w 4172989"/>
              <a:gd name="connsiteY0" fmla="*/ 0 h 4172989"/>
              <a:gd name="connsiteX1" fmla="*/ 2443942 w 4172989"/>
              <a:gd name="connsiteY1" fmla="*/ 1213658 h 4172989"/>
              <a:gd name="connsiteX2" fmla="*/ 1180407 w 4172989"/>
              <a:gd name="connsiteY2" fmla="*/ 2244436 h 4172989"/>
              <a:gd name="connsiteX3" fmla="*/ 465513 w 4172989"/>
              <a:gd name="connsiteY3" fmla="*/ 3108960 h 4172989"/>
              <a:gd name="connsiteX4" fmla="*/ 0 w 4172989"/>
              <a:gd name="connsiteY4" fmla="*/ 4172989 h 4172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2989" h="4172989">
                <a:moveTo>
                  <a:pt x="4172989" y="0"/>
                </a:moveTo>
                <a:cubicBezTo>
                  <a:pt x="3557847" y="419792"/>
                  <a:pt x="2942706" y="839585"/>
                  <a:pt x="2443942" y="1213658"/>
                </a:cubicBezTo>
                <a:cubicBezTo>
                  <a:pt x="1945178" y="1587731"/>
                  <a:pt x="1510145" y="1928552"/>
                  <a:pt x="1180407" y="2244436"/>
                </a:cubicBezTo>
                <a:cubicBezTo>
                  <a:pt x="850669" y="2560320"/>
                  <a:pt x="662247" y="2787535"/>
                  <a:pt x="465513" y="3108960"/>
                </a:cubicBezTo>
                <a:cubicBezTo>
                  <a:pt x="268779" y="3430385"/>
                  <a:pt x="74814" y="3987338"/>
                  <a:pt x="0" y="4172989"/>
                </a:cubicBezTo>
              </a:path>
            </a:pathLst>
          </a:custGeom>
          <a:ln w="50800">
            <a:solidFill>
              <a:schemeClr val="tx1"/>
            </a:solidFill>
            <a:tailEnd type="triangle" w="lg" len="lg"/>
          </a:ln>
          <a:effectLst>
            <a:outerShdw dist="50800" dir="30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040520" y="1981200"/>
            <a:ext cx="617080" cy="616145"/>
          </a:xfrm>
          <a:custGeom>
            <a:avLst/>
            <a:gdLst>
              <a:gd name="connsiteX0" fmla="*/ 0 w 633909"/>
              <a:gd name="connsiteY0" fmla="*/ 302930 h 302930"/>
              <a:gd name="connsiteX1" fmla="*/ 258052 w 633909"/>
              <a:gd name="connsiteY1" fmla="*/ 224392 h 302930"/>
              <a:gd name="connsiteX2" fmla="*/ 482444 w 633909"/>
              <a:gd name="connsiteY2" fmla="*/ 112196 h 302930"/>
              <a:gd name="connsiteX3" fmla="*/ 633909 w 633909"/>
              <a:gd name="connsiteY3" fmla="*/ 0 h 302930"/>
            </a:gdLst>
            <a:ahLst/>
            <a:cxnLst>
              <a:cxn ang="0">
                <a:pos x="connsiteX0" y="connsiteY0"/>
              </a:cxn>
              <a:cxn ang="0">
                <a:pos x="connsiteX1" y="connsiteY1"/>
              </a:cxn>
              <a:cxn ang="0">
                <a:pos x="connsiteX2" y="connsiteY2"/>
              </a:cxn>
              <a:cxn ang="0">
                <a:pos x="connsiteX3" y="connsiteY3"/>
              </a:cxn>
            </a:cxnLst>
            <a:rect l="l" t="t" r="r" b="b"/>
            <a:pathLst>
              <a:path w="633909" h="302930">
                <a:moveTo>
                  <a:pt x="0" y="302930"/>
                </a:moveTo>
                <a:cubicBezTo>
                  <a:pt x="88822" y="279555"/>
                  <a:pt x="177645" y="256181"/>
                  <a:pt x="258052" y="224392"/>
                </a:cubicBezTo>
                <a:cubicBezTo>
                  <a:pt x="338459" y="192603"/>
                  <a:pt x="419801" y="149595"/>
                  <a:pt x="482444" y="112196"/>
                </a:cubicBezTo>
                <a:cubicBezTo>
                  <a:pt x="545087" y="74797"/>
                  <a:pt x="609600" y="17764"/>
                  <a:pt x="633909" y="0"/>
                </a:cubicBezTo>
              </a:path>
            </a:pathLst>
          </a:custGeom>
          <a:ln w="50800">
            <a:solidFill>
              <a:srgbClr val="FF0000"/>
            </a:solidFill>
            <a:tailEnd type="triangle" w="med" len="med"/>
          </a:ln>
          <a:effectLst>
            <a:outerShdw dist="50800" dir="3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5606143" y="2394857"/>
            <a:ext cx="2329543" cy="4495800"/>
          </a:xfrm>
          <a:custGeom>
            <a:avLst/>
            <a:gdLst>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329543 w 2329543"/>
              <a:gd name="connsiteY0" fmla="*/ 0 h 4495800"/>
              <a:gd name="connsiteX1" fmla="*/ 1360714 w 2329543"/>
              <a:gd name="connsiteY1" fmla="*/ 707572 h 4495800"/>
              <a:gd name="connsiteX2" fmla="*/ 827314 w 2329543"/>
              <a:gd name="connsiteY2" fmla="*/ 1415143 h 4495800"/>
              <a:gd name="connsiteX3" fmla="*/ 381000 w 2329543"/>
              <a:gd name="connsiteY3" fmla="*/ 2416629 h 4495800"/>
              <a:gd name="connsiteX4" fmla="*/ 152400 w 2329543"/>
              <a:gd name="connsiteY4" fmla="*/ 3385457 h 4495800"/>
              <a:gd name="connsiteX5" fmla="*/ 0 w 2329543"/>
              <a:gd name="connsiteY5" fmla="*/ 4495800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9543" h="4495800">
                <a:moveTo>
                  <a:pt x="2329543" y="0"/>
                </a:moveTo>
                <a:cubicBezTo>
                  <a:pt x="2002064" y="235857"/>
                  <a:pt x="1611086" y="471715"/>
                  <a:pt x="1360714" y="707572"/>
                </a:cubicBezTo>
                <a:cubicBezTo>
                  <a:pt x="1110343" y="943429"/>
                  <a:pt x="990600" y="1130300"/>
                  <a:pt x="827314" y="1415143"/>
                </a:cubicBezTo>
                <a:cubicBezTo>
                  <a:pt x="664028" y="1699986"/>
                  <a:pt x="493486" y="2088243"/>
                  <a:pt x="381000" y="2416629"/>
                </a:cubicBezTo>
                <a:cubicBezTo>
                  <a:pt x="268514" y="2745015"/>
                  <a:pt x="215900" y="3038929"/>
                  <a:pt x="152400" y="3385457"/>
                </a:cubicBezTo>
                <a:cubicBezTo>
                  <a:pt x="88900" y="3731986"/>
                  <a:pt x="23586" y="4359729"/>
                  <a:pt x="0" y="4495800"/>
                </a:cubicBezTo>
              </a:path>
            </a:pathLst>
          </a:custGeom>
          <a:ln w="50800">
            <a:solidFill>
              <a:schemeClr val="tx1"/>
            </a:solidFill>
            <a:tailEnd type="triangle" w="lg" len="lg"/>
          </a:ln>
          <a:effectLst>
            <a:outerShdw dist="50800" dir="24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521122" y="2217761"/>
            <a:ext cx="4483290" cy="442415"/>
          </a:xfrm>
          <a:custGeom>
            <a:avLst/>
            <a:gdLst>
              <a:gd name="connsiteX0" fmla="*/ 4483290 w 4483290"/>
              <a:gd name="connsiteY0" fmla="*/ 116006 h 442415"/>
              <a:gd name="connsiteX1" fmla="*/ 3527947 w 4483290"/>
              <a:gd name="connsiteY1" fmla="*/ 245660 h 442415"/>
              <a:gd name="connsiteX2" fmla="*/ 2204114 w 4483290"/>
              <a:gd name="connsiteY2" fmla="*/ 375314 h 442415"/>
              <a:gd name="connsiteX3" fmla="*/ 1228299 w 4483290"/>
              <a:gd name="connsiteY3" fmla="*/ 423081 h 442415"/>
              <a:gd name="connsiteX4" fmla="*/ 450377 w 4483290"/>
              <a:gd name="connsiteY4" fmla="*/ 259308 h 442415"/>
              <a:gd name="connsiteX5" fmla="*/ 0 w 4483290"/>
              <a:gd name="connsiteY5" fmla="*/ 0 h 44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3290" h="442415">
                <a:moveTo>
                  <a:pt x="4483290" y="116006"/>
                </a:moveTo>
                <a:cubicBezTo>
                  <a:pt x="4195550" y="159224"/>
                  <a:pt x="3907810" y="202442"/>
                  <a:pt x="3527947" y="245660"/>
                </a:cubicBezTo>
                <a:cubicBezTo>
                  <a:pt x="3148084" y="288878"/>
                  <a:pt x="2587389" y="345744"/>
                  <a:pt x="2204114" y="375314"/>
                </a:cubicBezTo>
                <a:cubicBezTo>
                  <a:pt x="1820839" y="404884"/>
                  <a:pt x="1520588" y="442415"/>
                  <a:pt x="1228299" y="423081"/>
                </a:cubicBezTo>
                <a:cubicBezTo>
                  <a:pt x="936010" y="403747"/>
                  <a:pt x="655093" y="329821"/>
                  <a:pt x="450377" y="259308"/>
                </a:cubicBezTo>
                <a:cubicBezTo>
                  <a:pt x="245661" y="188795"/>
                  <a:pt x="122830" y="94397"/>
                  <a:pt x="0" y="0"/>
                </a:cubicBezTo>
              </a:path>
            </a:pathLst>
          </a:custGeom>
          <a:ln w="63500">
            <a:solidFill>
              <a:schemeClr val="tx1"/>
            </a:solidFill>
            <a:tailEnd type="triangle"/>
          </a:ln>
          <a:effectLst>
            <a:outerShdw dist="50800" dir="48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2485148" y="2715151"/>
            <a:ext cx="364639" cy="140245"/>
          </a:xfrm>
          <a:custGeom>
            <a:avLst/>
            <a:gdLst>
              <a:gd name="connsiteX0" fmla="*/ 0 w 364639"/>
              <a:gd name="connsiteY0" fmla="*/ 140245 h 140245"/>
              <a:gd name="connsiteX1" fmla="*/ 201954 w 364639"/>
              <a:gd name="connsiteY1" fmla="*/ 67318 h 140245"/>
              <a:gd name="connsiteX2" fmla="*/ 364639 w 364639"/>
              <a:gd name="connsiteY2" fmla="*/ 0 h 140245"/>
              <a:gd name="connsiteX0" fmla="*/ 0 w 364639"/>
              <a:gd name="connsiteY0" fmla="*/ 140245 h 140245"/>
              <a:gd name="connsiteX1" fmla="*/ 201954 w 364639"/>
              <a:gd name="connsiteY1" fmla="*/ 67318 h 140245"/>
              <a:gd name="connsiteX2" fmla="*/ 364639 w 364639"/>
              <a:gd name="connsiteY2" fmla="*/ 0 h 140245"/>
              <a:gd name="connsiteX0" fmla="*/ 0 w 364639"/>
              <a:gd name="connsiteY0" fmla="*/ 140245 h 168294"/>
              <a:gd name="connsiteX1" fmla="*/ 201954 w 364639"/>
              <a:gd name="connsiteY1" fmla="*/ 67318 h 168294"/>
              <a:gd name="connsiteX2" fmla="*/ 364639 w 364639"/>
              <a:gd name="connsiteY2" fmla="*/ 0 h 168294"/>
              <a:gd name="connsiteX0" fmla="*/ 0 w 364639"/>
              <a:gd name="connsiteY0" fmla="*/ 140245 h 140245"/>
              <a:gd name="connsiteX1" fmla="*/ 201954 w 364639"/>
              <a:gd name="connsiteY1" fmla="*/ 67318 h 140245"/>
              <a:gd name="connsiteX2" fmla="*/ 364639 w 364639"/>
              <a:gd name="connsiteY2" fmla="*/ 0 h 140245"/>
              <a:gd name="connsiteX0" fmla="*/ 0 w 364639"/>
              <a:gd name="connsiteY0" fmla="*/ 140245 h 140245"/>
              <a:gd name="connsiteX1" fmla="*/ 201954 w 364639"/>
              <a:gd name="connsiteY1" fmla="*/ 67318 h 140245"/>
              <a:gd name="connsiteX2" fmla="*/ 364639 w 364639"/>
              <a:gd name="connsiteY2" fmla="*/ 0 h 140245"/>
            </a:gdLst>
            <a:ahLst/>
            <a:cxnLst>
              <a:cxn ang="0">
                <a:pos x="connsiteX0" y="connsiteY0"/>
              </a:cxn>
              <a:cxn ang="0">
                <a:pos x="connsiteX1" y="connsiteY1"/>
              </a:cxn>
              <a:cxn ang="0">
                <a:pos x="connsiteX2" y="connsiteY2"/>
              </a:cxn>
            </a:cxnLst>
            <a:rect l="l" t="t" r="r" b="b"/>
            <a:pathLst>
              <a:path w="364639" h="140245">
                <a:moveTo>
                  <a:pt x="0" y="140245"/>
                </a:moveTo>
                <a:cubicBezTo>
                  <a:pt x="111729" y="116871"/>
                  <a:pt x="141181" y="90692"/>
                  <a:pt x="201954" y="67318"/>
                </a:cubicBezTo>
                <a:cubicBezTo>
                  <a:pt x="262727" y="43944"/>
                  <a:pt x="336590" y="14959"/>
                  <a:pt x="364639" y="0"/>
                </a:cubicBezTo>
              </a:path>
            </a:pathLst>
          </a:custGeom>
          <a:ln w="50800">
            <a:solidFill>
              <a:srgbClr val="FFFF00"/>
            </a:solidFill>
            <a:tailEnd type="triangle" w="med" len="sm"/>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2485148" y="2473929"/>
            <a:ext cx="1144403" cy="435695"/>
          </a:xfrm>
          <a:custGeom>
            <a:avLst/>
            <a:gdLst>
              <a:gd name="connsiteX0" fmla="*/ 0 w 1144403"/>
              <a:gd name="connsiteY0" fmla="*/ 370248 h 435695"/>
              <a:gd name="connsiteX1" fmla="*/ 314150 w 1144403"/>
              <a:gd name="connsiteY1" fmla="*/ 415126 h 435695"/>
              <a:gd name="connsiteX2" fmla="*/ 774155 w 1144403"/>
              <a:gd name="connsiteY2" fmla="*/ 246832 h 435695"/>
              <a:gd name="connsiteX3" fmla="*/ 1144403 w 1144403"/>
              <a:gd name="connsiteY3" fmla="*/ 0 h 435695"/>
            </a:gdLst>
            <a:ahLst/>
            <a:cxnLst>
              <a:cxn ang="0">
                <a:pos x="connsiteX0" y="connsiteY0"/>
              </a:cxn>
              <a:cxn ang="0">
                <a:pos x="connsiteX1" y="connsiteY1"/>
              </a:cxn>
              <a:cxn ang="0">
                <a:pos x="connsiteX2" y="connsiteY2"/>
              </a:cxn>
              <a:cxn ang="0">
                <a:pos x="connsiteX3" y="connsiteY3"/>
              </a:cxn>
            </a:cxnLst>
            <a:rect l="l" t="t" r="r" b="b"/>
            <a:pathLst>
              <a:path w="1144403" h="435695">
                <a:moveTo>
                  <a:pt x="0" y="370248"/>
                </a:moveTo>
                <a:cubicBezTo>
                  <a:pt x="92562" y="402971"/>
                  <a:pt x="185124" y="435695"/>
                  <a:pt x="314150" y="415126"/>
                </a:cubicBezTo>
                <a:cubicBezTo>
                  <a:pt x="443176" y="394557"/>
                  <a:pt x="635780" y="316020"/>
                  <a:pt x="774155" y="246832"/>
                </a:cubicBezTo>
                <a:cubicBezTo>
                  <a:pt x="912530" y="177644"/>
                  <a:pt x="1028466" y="88822"/>
                  <a:pt x="1144403" y="0"/>
                </a:cubicBezTo>
              </a:path>
            </a:pathLst>
          </a:custGeom>
          <a:ln w="50800">
            <a:solidFill>
              <a:srgbClr val="FFFF00"/>
            </a:solidFill>
            <a:tailEnd type="triangle" w="med" len="sm"/>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914400" y="3352799"/>
            <a:ext cx="1219200" cy="1511301"/>
          </a:xfrm>
          <a:custGeom>
            <a:avLst/>
            <a:gdLst>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77132 h 1477505"/>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77132 h 1477505"/>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00932 h 1477505"/>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8203" h="1465193">
                <a:moveTo>
                  <a:pt x="1030638" y="0"/>
                </a:moveTo>
                <a:cubicBezTo>
                  <a:pt x="1081007" y="143359"/>
                  <a:pt x="1131377" y="286719"/>
                  <a:pt x="1154624" y="441702"/>
                </a:cubicBezTo>
                <a:cubicBezTo>
                  <a:pt x="1177871" y="596685"/>
                  <a:pt x="1188203" y="795579"/>
                  <a:pt x="1170122" y="929898"/>
                </a:cubicBezTo>
                <a:cubicBezTo>
                  <a:pt x="1152041" y="1064217"/>
                  <a:pt x="1123628" y="1159790"/>
                  <a:pt x="1046136" y="1247614"/>
                </a:cubicBezTo>
                <a:cubicBezTo>
                  <a:pt x="968645" y="1335438"/>
                  <a:pt x="836909" y="1448489"/>
                  <a:pt x="705173" y="1456841"/>
                </a:cubicBezTo>
                <a:cubicBezTo>
                  <a:pt x="573437" y="1465193"/>
                  <a:pt x="373251" y="1373710"/>
                  <a:pt x="255722" y="1297725"/>
                </a:cubicBezTo>
                <a:cubicBezTo>
                  <a:pt x="138193" y="1221740"/>
                  <a:pt x="40037" y="1066800"/>
                  <a:pt x="0" y="1000932"/>
                </a:cubicBezTo>
              </a:path>
            </a:pathLst>
          </a:custGeom>
          <a:ln w="76200">
            <a:solidFill>
              <a:srgbClr val="FFFF00"/>
            </a:solidFill>
            <a:tailEnd type="triangle" w="med" len="med"/>
          </a:ln>
          <a:effectLst>
            <a:outerShdw dist="50800" dir="15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4" name="Picture 2"/>
          <p:cNvPicPr>
            <a:picLocks noChangeAspect="1" noChangeArrowheads="1"/>
          </p:cNvPicPr>
          <p:nvPr/>
        </p:nvPicPr>
        <p:blipFill>
          <a:blip r:embed="rId2"/>
          <a:srcRect t="6504" r="88350" b="85908"/>
          <a:stretch>
            <a:fillRect/>
          </a:stretch>
        </p:blipFill>
        <p:spPr bwMode="auto">
          <a:xfrm>
            <a:off x="152400" y="3733800"/>
            <a:ext cx="838200" cy="533400"/>
          </a:xfrm>
          <a:prstGeom prst="rect">
            <a:avLst/>
          </a:prstGeom>
          <a:noFill/>
          <a:ln w="63500">
            <a:noFill/>
            <a:miter lim="800000"/>
            <a:headEnd/>
            <a:tailEnd/>
          </a:ln>
          <a:effectLst/>
        </p:spPr>
      </p:pic>
      <p:sp>
        <p:nvSpPr>
          <p:cNvPr id="35" name="5-Point Star 34"/>
          <p:cNvSpPr/>
          <p:nvPr/>
        </p:nvSpPr>
        <p:spPr>
          <a:xfrm>
            <a:off x="609600" y="3886200"/>
            <a:ext cx="457200" cy="457200"/>
          </a:xfrm>
          <a:prstGeom prst="star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5916168" y="2344994"/>
            <a:ext cx="2037735" cy="4444180"/>
          </a:xfrm>
          <a:custGeom>
            <a:avLst/>
            <a:gdLst>
              <a:gd name="connsiteX0" fmla="*/ 1961535 w 1961535"/>
              <a:gd name="connsiteY0" fmla="*/ 0 h 3834580"/>
              <a:gd name="connsiteX1" fmla="*/ 1165123 w 1961535"/>
              <a:gd name="connsiteY1" fmla="*/ 663677 h 3834580"/>
              <a:gd name="connsiteX2" fmla="*/ 516193 w 1961535"/>
              <a:gd name="connsiteY2" fmla="*/ 1740309 h 3834580"/>
              <a:gd name="connsiteX3" fmla="*/ 191729 w 1961535"/>
              <a:gd name="connsiteY3" fmla="*/ 2639961 h 3834580"/>
              <a:gd name="connsiteX4" fmla="*/ 0 w 1961535"/>
              <a:gd name="connsiteY4" fmla="*/ 3834580 h 3834580"/>
              <a:gd name="connsiteX0" fmla="*/ 1961535 w 1961535"/>
              <a:gd name="connsiteY0" fmla="*/ 0 h 4596580"/>
              <a:gd name="connsiteX1" fmla="*/ 1165123 w 1961535"/>
              <a:gd name="connsiteY1" fmla="*/ 663677 h 4596580"/>
              <a:gd name="connsiteX2" fmla="*/ 516193 w 1961535"/>
              <a:gd name="connsiteY2" fmla="*/ 1740309 h 4596580"/>
              <a:gd name="connsiteX3" fmla="*/ 191729 w 1961535"/>
              <a:gd name="connsiteY3" fmla="*/ 2639961 h 4596580"/>
              <a:gd name="connsiteX4" fmla="*/ 0 w 1961535"/>
              <a:gd name="connsiteY4" fmla="*/ 4596580 h 4596580"/>
              <a:gd name="connsiteX0" fmla="*/ 1961535 w 1961535"/>
              <a:gd name="connsiteY0" fmla="*/ 0 h 4596580"/>
              <a:gd name="connsiteX1" fmla="*/ 1165123 w 1961535"/>
              <a:gd name="connsiteY1" fmla="*/ 663677 h 4596580"/>
              <a:gd name="connsiteX2" fmla="*/ 516193 w 1961535"/>
              <a:gd name="connsiteY2" fmla="*/ 1740309 h 4596580"/>
              <a:gd name="connsiteX3" fmla="*/ 191729 w 1961535"/>
              <a:gd name="connsiteY3" fmla="*/ 2639961 h 4596580"/>
              <a:gd name="connsiteX4" fmla="*/ 0 w 1961535"/>
              <a:gd name="connsiteY4" fmla="*/ 4596580 h 4596580"/>
              <a:gd name="connsiteX0" fmla="*/ 1961535 w 1961535"/>
              <a:gd name="connsiteY0" fmla="*/ 0 h 4444180"/>
              <a:gd name="connsiteX1" fmla="*/ 1165123 w 1961535"/>
              <a:gd name="connsiteY1" fmla="*/ 663677 h 4444180"/>
              <a:gd name="connsiteX2" fmla="*/ 516193 w 1961535"/>
              <a:gd name="connsiteY2" fmla="*/ 1740309 h 4444180"/>
              <a:gd name="connsiteX3" fmla="*/ 191729 w 1961535"/>
              <a:gd name="connsiteY3" fmla="*/ 2639961 h 4444180"/>
              <a:gd name="connsiteX4" fmla="*/ 0 w 1961535"/>
              <a:gd name="connsiteY4" fmla="*/ 4444180 h 4444180"/>
              <a:gd name="connsiteX0" fmla="*/ 2037735 w 2037735"/>
              <a:gd name="connsiteY0" fmla="*/ 0 h 4444180"/>
              <a:gd name="connsiteX1" fmla="*/ 1241323 w 2037735"/>
              <a:gd name="connsiteY1" fmla="*/ 663677 h 4444180"/>
              <a:gd name="connsiteX2" fmla="*/ 592393 w 2037735"/>
              <a:gd name="connsiteY2" fmla="*/ 1740309 h 4444180"/>
              <a:gd name="connsiteX3" fmla="*/ 267929 w 2037735"/>
              <a:gd name="connsiteY3" fmla="*/ 2639961 h 4444180"/>
              <a:gd name="connsiteX4" fmla="*/ 0 w 2037735"/>
              <a:gd name="connsiteY4" fmla="*/ 4444180 h 4444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735" h="4444180">
                <a:moveTo>
                  <a:pt x="2037735" y="0"/>
                </a:moveTo>
                <a:cubicBezTo>
                  <a:pt x="1759974" y="186813"/>
                  <a:pt x="1482213" y="373626"/>
                  <a:pt x="1241323" y="663677"/>
                </a:cubicBezTo>
                <a:cubicBezTo>
                  <a:pt x="1000433" y="953729"/>
                  <a:pt x="754625" y="1410928"/>
                  <a:pt x="592393" y="1740309"/>
                </a:cubicBezTo>
                <a:cubicBezTo>
                  <a:pt x="430161" y="2069690"/>
                  <a:pt x="366661" y="2189316"/>
                  <a:pt x="267929" y="2639961"/>
                </a:cubicBezTo>
                <a:cubicBezTo>
                  <a:pt x="169197" y="3090606"/>
                  <a:pt x="39329" y="4122174"/>
                  <a:pt x="0" y="4444180"/>
                </a:cubicBezTo>
              </a:path>
            </a:pathLst>
          </a:custGeom>
          <a:ln w="50800">
            <a:solidFill>
              <a:schemeClr val="tx1"/>
            </a:solidFill>
            <a:tailEnd type="triangle" w="lg" len="lg"/>
          </a:ln>
          <a:effectLst>
            <a:outerShdw dist="38100" dir="12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 name="5-Point Star 40"/>
          <p:cNvSpPr/>
          <p:nvPr/>
        </p:nvSpPr>
        <p:spPr>
          <a:xfrm>
            <a:off x="2743200" y="2209800"/>
            <a:ext cx="457200" cy="457200"/>
          </a:xfrm>
          <a:prstGeom prst="star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2984269" y="2028305"/>
            <a:ext cx="216131" cy="365760"/>
          </a:xfrm>
          <a:custGeom>
            <a:avLst/>
            <a:gdLst>
              <a:gd name="connsiteX0" fmla="*/ 216131 w 216131"/>
              <a:gd name="connsiteY0" fmla="*/ 365760 h 365760"/>
              <a:gd name="connsiteX1" fmla="*/ 149629 w 216131"/>
              <a:gd name="connsiteY1" fmla="*/ 166255 h 365760"/>
              <a:gd name="connsiteX2" fmla="*/ 0 w 216131"/>
              <a:gd name="connsiteY2" fmla="*/ 0 h 365760"/>
            </a:gdLst>
            <a:ahLst/>
            <a:cxnLst>
              <a:cxn ang="0">
                <a:pos x="connsiteX0" y="connsiteY0"/>
              </a:cxn>
              <a:cxn ang="0">
                <a:pos x="connsiteX1" y="connsiteY1"/>
              </a:cxn>
              <a:cxn ang="0">
                <a:pos x="connsiteX2" y="connsiteY2"/>
              </a:cxn>
            </a:cxnLst>
            <a:rect l="l" t="t" r="r" b="b"/>
            <a:pathLst>
              <a:path w="216131" h="365760">
                <a:moveTo>
                  <a:pt x="216131" y="365760"/>
                </a:moveTo>
                <a:cubicBezTo>
                  <a:pt x="200891" y="296487"/>
                  <a:pt x="185651" y="227215"/>
                  <a:pt x="149629" y="166255"/>
                </a:cubicBezTo>
                <a:cubicBezTo>
                  <a:pt x="113607" y="105295"/>
                  <a:pt x="22167" y="29095"/>
                  <a:pt x="0" y="0"/>
                </a:cubicBezTo>
              </a:path>
            </a:pathLst>
          </a:custGeom>
          <a:ln w="50800">
            <a:solidFill>
              <a:srgbClr val="FF0000"/>
            </a:solidFill>
            <a:tailEnd type="triangle" w="med" len="sm"/>
          </a:ln>
          <a:effectLst>
            <a:outerShdw dist="381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3286664" y="2406770"/>
            <a:ext cx="4597879" cy="715992"/>
          </a:xfrm>
          <a:custGeom>
            <a:avLst/>
            <a:gdLst>
              <a:gd name="connsiteX0" fmla="*/ 4597879 w 4597879"/>
              <a:gd name="connsiteY0" fmla="*/ 0 h 715992"/>
              <a:gd name="connsiteX1" fmla="*/ 3674853 w 4597879"/>
              <a:gd name="connsiteY1" fmla="*/ 319177 h 715992"/>
              <a:gd name="connsiteX2" fmla="*/ 2631057 w 4597879"/>
              <a:gd name="connsiteY2" fmla="*/ 586596 h 715992"/>
              <a:gd name="connsiteX3" fmla="*/ 1630393 w 4597879"/>
              <a:gd name="connsiteY3" fmla="*/ 698739 h 715992"/>
              <a:gd name="connsiteX4" fmla="*/ 974785 w 4597879"/>
              <a:gd name="connsiteY4" fmla="*/ 690113 h 715992"/>
              <a:gd name="connsiteX5" fmla="*/ 422694 w 4597879"/>
              <a:gd name="connsiteY5" fmla="*/ 552090 h 715992"/>
              <a:gd name="connsiteX6" fmla="*/ 146649 w 4597879"/>
              <a:gd name="connsiteY6" fmla="*/ 284672 h 715992"/>
              <a:gd name="connsiteX7" fmla="*/ 0 w 4597879"/>
              <a:gd name="connsiteY7" fmla="*/ 94890 h 71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7879" h="715992">
                <a:moveTo>
                  <a:pt x="4597879" y="0"/>
                </a:moveTo>
                <a:cubicBezTo>
                  <a:pt x="4300268" y="110705"/>
                  <a:pt x="4002657" y="221411"/>
                  <a:pt x="3674853" y="319177"/>
                </a:cubicBezTo>
                <a:cubicBezTo>
                  <a:pt x="3347049" y="416943"/>
                  <a:pt x="2971800" y="523336"/>
                  <a:pt x="2631057" y="586596"/>
                </a:cubicBezTo>
                <a:cubicBezTo>
                  <a:pt x="2290314" y="649856"/>
                  <a:pt x="1906438" y="681486"/>
                  <a:pt x="1630393" y="698739"/>
                </a:cubicBezTo>
                <a:cubicBezTo>
                  <a:pt x="1354348" y="715992"/>
                  <a:pt x="1176068" y="714554"/>
                  <a:pt x="974785" y="690113"/>
                </a:cubicBezTo>
                <a:cubicBezTo>
                  <a:pt x="773502" y="665672"/>
                  <a:pt x="560717" y="619663"/>
                  <a:pt x="422694" y="552090"/>
                </a:cubicBezTo>
                <a:cubicBezTo>
                  <a:pt x="284671" y="484517"/>
                  <a:pt x="217098" y="360872"/>
                  <a:pt x="146649" y="284672"/>
                </a:cubicBezTo>
                <a:cubicBezTo>
                  <a:pt x="76200" y="208472"/>
                  <a:pt x="38100" y="151681"/>
                  <a:pt x="0" y="94890"/>
                </a:cubicBezTo>
              </a:path>
            </a:pathLst>
          </a:custGeom>
          <a:ln w="50800">
            <a:solidFill>
              <a:schemeClr val="tx1"/>
            </a:solidFill>
            <a:tailEnd type="triangle"/>
          </a:ln>
          <a:effectLst>
            <a:outerShdw dist="50800" dir="66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54"/>
          <p:cNvSpPr/>
          <p:nvPr/>
        </p:nvSpPr>
        <p:spPr>
          <a:xfrm>
            <a:off x="3505200" y="2387600"/>
            <a:ext cx="4337050" cy="407458"/>
          </a:xfrm>
          <a:custGeom>
            <a:avLst/>
            <a:gdLst>
              <a:gd name="connsiteX0" fmla="*/ 4337050 w 4337050"/>
              <a:gd name="connsiteY0" fmla="*/ 12700 h 407458"/>
              <a:gd name="connsiteX1" fmla="*/ 3613150 w 4337050"/>
              <a:gd name="connsiteY1" fmla="*/ 165100 h 407458"/>
              <a:gd name="connsiteX2" fmla="*/ 2139950 w 4337050"/>
              <a:gd name="connsiteY2" fmla="*/ 368300 h 407458"/>
              <a:gd name="connsiteX3" fmla="*/ 1289050 w 4337050"/>
              <a:gd name="connsiteY3" fmla="*/ 400050 h 407458"/>
              <a:gd name="connsiteX4" fmla="*/ 781050 w 4337050"/>
              <a:gd name="connsiteY4" fmla="*/ 368300 h 407458"/>
              <a:gd name="connsiteX5" fmla="*/ 342900 w 4337050"/>
              <a:gd name="connsiteY5" fmla="*/ 241300 h 407458"/>
              <a:gd name="connsiteX6" fmla="*/ 0 w 4337050"/>
              <a:gd name="connsiteY6" fmla="*/ 0 h 40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7050" h="407458">
                <a:moveTo>
                  <a:pt x="4337050" y="12700"/>
                </a:moveTo>
                <a:cubicBezTo>
                  <a:pt x="4158191" y="59266"/>
                  <a:pt x="3979333" y="105833"/>
                  <a:pt x="3613150" y="165100"/>
                </a:cubicBezTo>
                <a:cubicBezTo>
                  <a:pt x="3246967" y="224367"/>
                  <a:pt x="2527300" y="329142"/>
                  <a:pt x="2139950" y="368300"/>
                </a:cubicBezTo>
                <a:cubicBezTo>
                  <a:pt x="1752600" y="407458"/>
                  <a:pt x="1515533" y="400050"/>
                  <a:pt x="1289050" y="400050"/>
                </a:cubicBezTo>
                <a:cubicBezTo>
                  <a:pt x="1062567" y="400050"/>
                  <a:pt x="938742" y="394758"/>
                  <a:pt x="781050" y="368300"/>
                </a:cubicBezTo>
                <a:cubicBezTo>
                  <a:pt x="623358" y="341842"/>
                  <a:pt x="473075" y="302683"/>
                  <a:pt x="342900" y="241300"/>
                </a:cubicBezTo>
                <a:cubicBezTo>
                  <a:pt x="212725" y="179917"/>
                  <a:pt x="63500" y="43392"/>
                  <a:pt x="0" y="0"/>
                </a:cubicBezTo>
              </a:path>
            </a:pathLst>
          </a:custGeom>
          <a:ln w="63500">
            <a:solidFill>
              <a:schemeClr val="tx1"/>
            </a:solidFill>
            <a:tailEnd type="triangle" w="med" len="med"/>
          </a:ln>
          <a:effectLst>
            <a:outerShdw dist="50800" dir="48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914400" y="2387600"/>
            <a:ext cx="7064022" cy="2613378"/>
          </a:xfrm>
          <a:custGeom>
            <a:avLst/>
            <a:gdLst>
              <a:gd name="connsiteX0" fmla="*/ 6959600 w 7064022"/>
              <a:gd name="connsiteY0" fmla="*/ 84667 h 2613378"/>
              <a:gd name="connsiteX1" fmla="*/ 6874933 w 7064022"/>
              <a:gd name="connsiteY1" fmla="*/ 84667 h 2613378"/>
              <a:gd name="connsiteX2" fmla="*/ 5825067 w 7064022"/>
              <a:gd name="connsiteY2" fmla="*/ 592667 h 2613378"/>
              <a:gd name="connsiteX3" fmla="*/ 4588933 w 7064022"/>
              <a:gd name="connsiteY3" fmla="*/ 1354667 h 2613378"/>
              <a:gd name="connsiteX4" fmla="*/ 3589867 w 7064022"/>
              <a:gd name="connsiteY4" fmla="*/ 1947333 h 2613378"/>
              <a:gd name="connsiteX5" fmla="*/ 2878667 w 7064022"/>
              <a:gd name="connsiteY5" fmla="*/ 2235200 h 2613378"/>
              <a:gd name="connsiteX6" fmla="*/ 2065867 w 7064022"/>
              <a:gd name="connsiteY6" fmla="*/ 2455333 h 2613378"/>
              <a:gd name="connsiteX7" fmla="*/ 1168400 w 7064022"/>
              <a:gd name="connsiteY7" fmla="*/ 2607733 h 2613378"/>
              <a:gd name="connsiteX8" fmla="*/ 626533 w 7064022"/>
              <a:gd name="connsiteY8" fmla="*/ 2489200 h 2613378"/>
              <a:gd name="connsiteX9" fmla="*/ 0 w 7064022"/>
              <a:gd name="connsiteY9" fmla="*/ 2032000 h 261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4022" h="2613378">
                <a:moveTo>
                  <a:pt x="6959600" y="84667"/>
                </a:moveTo>
                <a:cubicBezTo>
                  <a:pt x="7011811" y="42333"/>
                  <a:pt x="7064022" y="0"/>
                  <a:pt x="6874933" y="84667"/>
                </a:cubicBezTo>
                <a:cubicBezTo>
                  <a:pt x="6685844" y="169334"/>
                  <a:pt x="6206067" y="381000"/>
                  <a:pt x="5825067" y="592667"/>
                </a:cubicBezTo>
                <a:cubicBezTo>
                  <a:pt x="5444067" y="804334"/>
                  <a:pt x="4961466" y="1128889"/>
                  <a:pt x="4588933" y="1354667"/>
                </a:cubicBezTo>
                <a:cubicBezTo>
                  <a:pt x="4216400" y="1580445"/>
                  <a:pt x="3874911" y="1800578"/>
                  <a:pt x="3589867" y="1947333"/>
                </a:cubicBezTo>
                <a:cubicBezTo>
                  <a:pt x="3304823" y="2094088"/>
                  <a:pt x="3132667" y="2150533"/>
                  <a:pt x="2878667" y="2235200"/>
                </a:cubicBezTo>
                <a:cubicBezTo>
                  <a:pt x="2624667" y="2319867"/>
                  <a:pt x="2350911" y="2393244"/>
                  <a:pt x="2065867" y="2455333"/>
                </a:cubicBezTo>
                <a:cubicBezTo>
                  <a:pt x="1780823" y="2517422"/>
                  <a:pt x="1408289" y="2602088"/>
                  <a:pt x="1168400" y="2607733"/>
                </a:cubicBezTo>
                <a:cubicBezTo>
                  <a:pt x="928511" y="2613378"/>
                  <a:pt x="821266" y="2585155"/>
                  <a:pt x="626533" y="2489200"/>
                </a:cubicBezTo>
                <a:cubicBezTo>
                  <a:pt x="431800" y="2393245"/>
                  <a:pt x="0" y="2032000"/>
                  <a:pt x="0" y="2032000"/>
                </a:cubicBezTo>
              </a:path>
            </a:pathLst>
          </a:custGeom>
          <a:ln w="152400">
            <a:solidFill>
              <a:schemeClr val="tx1"/>
            </a:solidFill>
            <a:tailEnd type="triangle" w="med" len="med"/>
          </a:ln>
          <a:effectLst>
            <a:outerShdw dist="50800" dir="30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3026004" y="2648932"/>
            <a:ext cx="735290" cy="3902697"/>
          </a:xfrm>
          <a:custGeom>
            <a:avLst/>
            <a:gdLst>
              <a:gd name="connsiteX0" fmla="*/ 0 w 735290"/>
              <a:gd name="connsiteY0" fmla="*/ 0 h 3902697"/>
              <a:gd name="connsiteX1" fmla="*/ 348792 w 735290"/>
              <a:gd name="connsiteY1" fmla="*/ 1206631 h 3902697"/>
              <a:gd name="connsiteX2" fmla="*/ 603316 w 735290"/>
              <a:gd name="connsiteY2" fmla="*/ 2215299 h 3902697"/>
              <a:gd name="connsiteX3" fmla="*/ 716437 w 735290"/>
              <a:gd name="connsiteY3" fmla="*/ 2988297 h 3902697"/>
              <a:gd name="connsiteX4" fmla="*/ 716437 w 735290"/>
              <a:gd name="connsiteY4" fmla="*/ 3450210 h 3902697"/>
              <a:gd name="connsiteX5" fmla="*/ 659876 w 735290"/>
              <a:gd name="connsiteY5" fmla="*/ 3902697 h 390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290" h="3902697">
                <a:moveTo>
                  <a:pt x="0" y="0"/>
                </a:moveTo>
                <a:cubicBezTo>
                  <a:pt x="124119" y="418707"/>
                  <a:pt x="248239" y="837415"/>
                  <a:pt x="348792" y="1206631"/>
                </a:cubicBezTo>
                <a:cubicBezTo>
                  <a:pt x="449345" y="1575847"/>
                  <a:pt x="542042" y="1918355"/>
                  <a:pt x="603316" y="2215299"/>
                </a:cubicBezTo>
                <a:cubicBezTo>
                  <a:pt x="664590" y="2512243"/>
                  <a:pt x="697584" y="2782479"/>
                  <a:pt x="716437" y="2988297"/>
                </a:cubicBezTo>
                <a:cubicBezTo>
                  <a:pt x="735290" y="3194115"/>
                  <a:pt x="725864" y="3297810"/>
                  <a:pt x="716437" y="3450210"/>
                </a:cubicBezTo>
                <a:cubicBezTo>
                  <a:pt x="707010" y="3602610"/>
                  <a:pt x="683443" y="3752653"/>
                  <a:pt x="659876" y="3902697"/>
                </a:cubicBezTo>
              </a:path>
            </a:pathLst>
          </a:custGeom>
          <a:ln w="50800">
            <a:solidFill>
              <a:srgbClr val="FF0000"/>
            </a:solidFill>
            <a:tailEnd type="triangle" w="lg" len="lg"/>
          </a:ln>
          <a:effectLst>
            <a:outerShdw dist="38100" dir="8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2286000" y="2639504"/>
            <a:ext cx="735291" cy="2694495"/>
          </a:xfrm>
          <a:custGeom>
            <a:avLst/>
            <a:gdLst>
              <a:gd name="connsiteX0" fmla="*/ 626883 w 659877"/>
              <a:gd name="connsiteY0" fmla="*/ 0 h 2645790"/>
              <a:gd name="connsiteX1" fmla="*/ 636310 w 659877"/>
              <a:gd name="connsiteY1" fmla="*/ 952107 h 2645790"/>
              <a:gd name="connsiteX2" fmla="*/ 485481 w 659877"/>
              <a:gd name="connsiteY2" fmla="*/ 1602557 h 2645790"/>
              <a:gd name="connsiteX3" fmla="*/ 80128 w 659877"/>
              <a:gd name="connsiteY3" fmla="*/ 2479250 h 2645790"/>
              <a:gd name="connsiteX4" fmla="*/ 4714 w 659877"/>
              <a:gd name="connsiteY4" fmla="*/ 2601798 h 264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877" h="2645790">
                <a:moveTo>
                  <a:pt x="626883" y="0"/>
                </a:moveTo>
                <a:cubicBezTo>
                  <a:pt x="643380" y="342507"/>
                  <a:pt x="659877" y="685014"/>
                  <a:pt x="636310" y="952107"/>
                </a:cubicBezTo>
                <a:cubicBezTo>
                  <a:pt x="612743" y="1219200"/>
                  <a:pt x="578178" y="1348033"/>
                  <a:pt x="485481" y="1602557"/>
                </a:cubicBezTo>
                <a:cubicBezTo>
                  <a:pt x="392784" y="1857081"/>
                  <a:pt x="160256" y="2312710"/>
                  <a:pt x="80128" y="2479250"/>
                </a:cubicBezTo>
                <a:cubicBezTo>
                  <a:pt x="0" y="2645790"/>
                  <a:pt x="2357" y="2623794"/>
                  <a:pt x="4714" y="2601798"/>
                </a:cubicBezTo>
              </a:path>
            </a:pathLst>
          </a:custGeom>
          <a:ln w="63500">
            <a:solidFill>
              <a:srgbClr val="FF0000"/>
            </a:solidFill>
            <a:tailEnd type="triangle" w="lg" len="lg"/>
          </a:ln>
          <a:effectLst>
            <a:outerShdw dist="38100" dir="9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2209800" y="3124200"/>
            <a:ext cx="825094" cy="2667000"/>
          </a:xfrm>
          <a:custGeom>
            <a:avLst/>
            <a:gdLst>
              <a:gd name="connsiteX0" fmla="*/ 0 w 251861"/>
              <a:gd name="connsiteY0" fmla="*/ 0 h 2030931"/>
              <a:gd name="connsiteX1" fmla="*/ 192505 w 251861"/>
              <a:gd name="connsiteY1" fmla="*/ 587141 h 2030931"/>
              <a:gd name="connsiteX2" fmla="*/ 250257 w 251861"/>
              <a:gd name="connsiteY2" fmla="*/ 1068404 h 2030931"/>
              <a:gd name="connsiteX3" fmla="*/ 202130 w 251861"/>
              <a:gd name="connsiteY3" fmla="*/ 2030931 h 2030931"/>
              <a:gd name="connsiteX0" fmla="*/ 0 w 259493"/>
              <a:gd name="connsiteY0" fmla="*/ 0 h 2030931"/>
              <a:gd name="connsiteX1" fmla="*/ 146712 w 259493"/>
              <a:gd name="connsiteY1" fmla="*/ 703194 h 2030931"/>
              <a:gd name="connsiteX2" fmla="*/ 250257 w 259493"/>
              <a:gd name="connsiteY2" fmla="*/ 1068404 h 2030931"/>
              <a:gd name="connsiteX3" fmla="*/ 202130 w 259493"/>
              <a:gd name="connsiteY3" fmla="*/ 2030931 h 2030931"/>
              <a:gd name="connsiteX0" fmla="*/ 0 w 202130"/>
              <a:gd name="connsiteY0" fmla="*/ 0 h 2030931"/>
              <a:gd name="connsiteX1" fmla="*/ 146712 w 202130"/>
              <a:gd name="connsiteY1" fmla="*/ 703194 h 2030931"/>
              <a:gd name="connsiteX2" fmla="*/ 202130 w 202130"/>
              <a:gd name="connsiteY2" fmla="*/ 2030931 h 2030931"/>
              <a:gd name="connsiteX0" fmla="*/ 0 w 247923"/>
              <a:gd name="connsiteY0" fmla="*/ 0 h 2030931"/>
              <a:gd name="connsiteX1" fmla="*/ 146712 w 247923"/>
              <a:gd name="connsiteY1" fmla="*/ 703194 h 2030931"/>
              <a:gd name="connsiteX2" fmla="*/ 247923 w 247923"/>
              <a:gd name="connsiteY2" fmla="*/ 2030931 h 2030931"/>
            </a:gdLst>
            <a:ahLst/>
            <a:cxnLst>
              <a:cxn ang="0">
                <a:pos x="connsiteX0" y="connsiteY0"/>
              </a:cxn>
              <a:cxn ang="0">
                <a:pos x="connsiteX1" y="connsiteY1"/>
              </a:cxn>
              <a:cxn ang="0">
                <a:pos x="connsiteX2" y="connsiteY2"/>
              </a:cxn>
            </a:cxnLst>
            <a:rect l="l" t="t" r="r" b="b"/>
            <a:pathLst>
              <a:path w="247923" h="2030931">
                <a:moveTo>
                  <a:pt x="0" y="0"/>
                </a:moveTo>
                <a:cubicBezTo>
                  <a:pt x="75397" y="204537"/>
                  <a:pt x="105392" y="364706"/>
                  <a:pt x="146712" y="703194"/>
                </a:cubicBezTo>
                <a:cubicBezTo>
                  <a:pt x="188033" y="1041683"/>
                  <a:pt x="236378" y="1754319"/>
                  <a:pt x="247923" y="2030931"/>
                </a:cubicBezTo>
              </a:path>
            </a:pathLst>
          </a:custGeom>
          <a:ln w="508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2156059" y="3185962"/>
            <a:ext cx="251861" cy="2030931"/>
          </a:xfrm>
          <a:custGeom>
            <a:avLst/>
            <a:gdLst>
              <a:gd name="connsiteX0" fmla="*/ 0 w 251861"/>
              <a:gd name="connsiteY0" fmla="*/ 0 h 2030931"/>
              <a:gd name="connsiteX1" fmla="*/ 192505 w 251861"/>
              <a:gd name="connsiteY1" fmla="*/ 587141 h 2030931"/>
              <a:gd name="connsiteX2" fmla="*/ 250257 w 251861"/>
              <a:gd name="connsiteY2" fmla="*/ 1068404 h 2030931"/>
              <a:gd name="connsiteX3" fmla="*/ 202130 w 251861"/>
              <a:gd name="connsiteY3" fmla="*/ 2030931 h 2030931"/>
            </a:gdLst>
            <a:ahLst/>
            <a:cxnLst>
              <a:cxn ang="0">
                <a:pos x="connsiteX0" y="connsiteY0"/>
              </a:cxn>
              <a:cxn ang="0">
                <a:pos x="connsiteX1" y="connsiteY1"/>
              </a:cxn>
              <a:cxn ang="0">
                <a:pos x="connsiteX2" y="connsiteY2"/>
              </a:cxn>
              <a:cxn ang="0">
                <a:pos x="connsiteX3" y="connsiteY3"/>
              </a:cxn>
            </a:cxnLst>
            <a:rect l="l" t="t" r="r" b="b"/>
            <a:pathLst>
              <a:path w="251861" h="2030931">
                <a:moveTo>
                  <a:pt x="0" y="0"/>
                </a:moveTo>
                <a:cubicBezTo>
                  <a:pt x="75397" y="204537"/>
                  <a:pt x="150795" y="409074"/>
                  <a:pt x="192505" y="587141"/>
                </a:cubicBezTo>
                <a:cubicBezTo>
                  <a:pt x="234215" y="765208"/>
                  <a:pt x="248653" y="827772"/>
                  <a:pt x="250257" y="1068404"/>
                </a:cubicBezTo>
                <a:cubicBezTo>
                  <a:pt x="251861" y="1309036"/>
                  <a:pt x="226995" y="1669983"/>
                  <a:pt x="202130" y="2030931"/>
                </a:cubicBezTo>
              </a:path>
            </a:pathLst>
          </a:custGeom>
          <a:ln w="508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726393" y="4520725"/>
            <a:ext cx="1521151" cy="803305"/>
          </a:xfrm>
          <a:custGeom>
            <a:avLst/>
            <a:gdLst>
              <a:gd name="connsiteX0" fmla="*/ 1521151 w 1521151"/>
              <a:gd name="connsiteY0" fmla="*/ 803305 h 803305"/>
              <a:gd name="connsiteX1" fmla="*/ 1256231 w 1521151"/>
              <a:gd name="connsiteY1" fmla="*/ 572568 h 803305"/>
              <a:gd name="connsiteX2" fmla="*/ 1093861 w 1521151"/>
              <a:gd name="connsiteY2" fmla="*/ 470019 h 803305"/>
              <a:gd name="connsiteX3" fmla="*/ 811850 w 1521151"/>
              <a:gd name="connsiteY3" fmla="*/ 393107 h 803305"/>
              <a:gd name="connsiteX4" fmla="*/ 487110 w 1521151"/>
              <a:gd name="connsiteY4" fmla="*/ 358924 h 803305"/>
              <a:gd name="connsiteX5" fmla="*/ 324740 w 1521151"/>
              <a:gd name="connsiteY5" fmla="*/ 350378 h 803305"/>
              <a:gd name="connsiteX6" fmla="*/ 85457 w 1521151"/>
              <a:gd name="connsiteY6" fmla="*/ 136733 h 803305"/>
              <a:gd name="connsiteX7" fmla="*/ 0 w 1521151"/>
              <a:gd name="connsiteY7" fmla="*/ 0 h 803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151" h="803305">
                <a:moveTo>
                  <a:pt x="1521151" y="803305"/>
                </a:moveTo>
                <a:cubicBezTo>
                  <a:pt x="1424298" y="715710"/>
                  <a:pt x="1327446" y="628116"/>
                  <a:pt x="1256231" y="572568"/>
                </a:cubicBezTo>
                <a:cubicBezTo>
                  <a:pt x="1185016" y="517020"/>
                  <a:pt x="1167924" y="499929"/>
                  <a:pt x="1093861" y="470019"/>
                </a:cubicBezTo>
                <a:cubicBezTo>
                  <a:pt x="1019798" y="440109"/>
                  <a:pt x="912975" y="411623"/>
                  <a:pt x="811850" y="393107"/>
                </a:cubicBezTo>
                <a:cubicBezTo>
                  <a:pt x="710725" y="374591"/>
                  <a:pt x="568295" y="366045"/>
                  <a:pt x="487110" y="358924"/>
                </a:cubicBezTo>
                <a:cubicBezTo>
                  <a:pt x="405925" y="351803"/>
                  <a:pt x="391682" y="387410"/>
                  <a:pt x="324740" y="350378"/>
                </a:cubicBezTo>
                <a:cubicBezTo>
                  <a:pt x="257798" y="313346"/>
                  <a:pt x="139580" y="195129"/>
                  <a:pt x="85457" y="136733"/>
                </a:cubicBezTo>
                <a:cubicBezTo>
                  <a:pt x="31334" y="78337"/>
                  <a:pt x="15667" y="39168"/>
                  <a:pt x="0" y="0"/>
                </a:cubicBezTo>
              </a:path>
            </a:pathLst>
          </a:custGeom>
          <a:ln w="50800">
            <a:solidFill>
              <a:srgbClr val="FFFF00"/>
            </a:solidFill>
            <a:tailEnd type="triangle" w="lg" len="lg"/>
          </a:ln>
          <a:effectLst>
            <a:outerShdw dist="50800" dir="6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42" name="TextBox 41"/>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1785</a:t>
            </a:r>
          </a:p>
        </p:txBody>
      </p:sp>
      <p:sp>
        <p:nvSpPr>
          <p:cNvPr id="47" name="Freeform 46"/>
          <p:cNvSpPr/>
          <p:nvPr/>
        </p:nvSpPr>
        <p:spPr>
          <a:xfrm>
            <a:off x="3369733" y="2413000"/>
            <a:ext cx="4174067" cy="560211"/>
          </a:xfrm>
          <a:custGeom>
            <a:avLst/>
            <a:gdLst>
              <a:gd name="connsiteX0" fmla="*/ 3945467 w 3945467"/>
              <a:gd name="connsiteY0" fmla="*/ 0 h 458611"/>
              <a:gd name="connsiteX1" fmla="*/ 2709334 w 3945467"/>
              <a:gd name="connsiteY1" fmla="*/ 245533 h 458611"/>
              <a:gd name="connsiteX2" fmla="*/ 1608667 w 3945467"/>
              <a:gd name="connsiteY2" fmla="*/ 414867 h 458611"/>
              <a:gd name="connsiteX3" fmla="*/ 1049867 w 3945467"/>
              <a:gd name="connsiteY3" fmla="*/ 457200 h 458611"/>
              <a:gd name="connsiteX4" fmla="*/ 592667 w 3945467"/>
              <a:gd name="connsiteY4" fmla="*/ 406400 h 458611"/>
              <a:gd name="connsiteX5" fmla="*/ 254000 w 3945467"/>
              <a:gd name="connsiteY5" fmla="*/ 313267 h 458611"/>
              <a:gd name="connsiteX6" fmla="*/ 0 w 3945467"/>
              <a:gd name="connsiteY6" fmla="*/ 127000 h 458611"/>
              <a:gd name="connsiteX0" fmla="*/ 4174067 w 4174067"/>
              <a:gd name="connsiteY0" fmla="*/ 101600 h 560211"/>
              <a:gd name="connsiteX1" fmla="*/ 2937934 w 4174067"/>
              <a:gd name="connsiteY1" fmla="*/ 347133 h 560211"/>
              <a:gd name="connsiteX2" fmla="*/ 1837267 w 4174067"/>
              <a:gd name="connsiteY2" fmla="*/ 516467 h 560211"/>
              <a:gd name="connsiteX3" fmla="*/ 1278467 w 4174067"/>
              <a:gd name="connsiteY3" fmla="*/ 558800 h 560211"/>
              <a:gd name="connsiteX4" fmla="*/ 821267 w 4174067"/>
              <a:gd name="connsiteY4" fmla="*/ 508000 h 560211"/>
              <a:gd name="connsiteX5" fmla="*/ 482600 w 4174067"/>
              <a:gd name="connsiteY5" fmla="*/ 414867 h 560211"/>
              <a:gd name="connsiteX6" fmla="*/ 0 w 4174067"/>
              <a:gd name="connsiteY6" fmla="*/ 0 h 560211"/>
              <a:gd name="connsiteX0" fmla="*/ 4174067 w 4174067"/>
              <a:gd name="connsiteY0" fmla="*/ 101600 h 560211"/>
              <a:gd name="connsiteX1" fmla="*/ 2937934 w 4174067"/>
              <a:gd name="connsiteY1" fmla="*/ 347133 h 560211"/>
              <a:gd name="connsiteX2" fmla="*/ 1837267 w 4174067"/>
              <a:gd name="connsiteY2" fmla="*/ 516467 h 560211"/>
              <a:gd name="connsiteX3" fmla="*/ 1278467 w 4174067"/>
              <a:gd name="connsiteY3" fmla="*/ 558800 h 560211"/>
              <a:gd name="connsiteX4" fmla="*/ 821267 w 4174067"/>
              <a:gd name="connsiteY4" fmla="*/ 508000 h 560211"/>
              <a:gd name="connsiteX5" fmla="*/ 482600 w 4174067"/>
              <a:gd name="connsiteY5" fmla="*/ 414867 h 560211"/>
              <a:gd name="connsiteX6" fmla="*/ 0 w 4174067"/>
              <a:gd name="connsiteY6" fmla="*/ 0 h 560211"/>
              <a:gd name="connsiteX0" fmla="*/ 4174067 w 4174067"/>
              <a:gd name="connsiteY0" fmla="*/ 101600 h 560211"/>
              <a:gd name="connsiteX1" fmla="*/ 2937934 w 4174067"/>
              <a:gd name="connsiteY1" fmla="*/ 347133 h 560211"/>
              <a:gd name="connsiteX2" fmla="*/ 1837267 w 4174067"/>
              <a:gd name="connsiteY2" fmla="*/ 516467 h 560211"/>
              <a:gd name="connsiteX3" fmla="*/ 1278467 w 4174067"/>
              <a:gd name="connsiteY3" fmla="*/ 558800 h 560211"/>
              <a:gd name="connsiteX4" fmla="*/ 821267 w 4174067"/>
              <a:gd name="connsiteY4" fmla="*/ 508000 h 560211"/>
              <a:gd name="connsiteX5" fmla="*/ 482600 w 4174067"/>
              <a:gd name="connsiteY5" fmla="*/ 414867 h 560211"/>
              <a:gd name="connsiteX6" fmla="*/ 0 w 4174067"/>
              <a:gd name="connsiteY6" fmla="*/ 0 h 560211"/>
              <a:gd name="connsiteX0" fmla="*/ 4174067 w 4174067"/>
              <a:gd name="connsiteY0" fmla="*/ 101600 h 560211"/>
              <a:gd name="connsiteX1" fmla="*/ 2937934 w 4174067"/>
              <a:gd name="connsiteY1" fmla="*/ 347133 h 560211"/>
              <a:gd name="connsiteX2" fmla="*/ 1837267 w 4174067"/>
              <a:gd name="connsiteY2" fmla="*/ 516467 h 560211"/>
              <a:gd name="connsiteX3" fmla="*/ 1278467 w 4174067"/>
              <a:gd name="connsiteY3" fmla="*/ 558800 h 560211"/>
              <a:gd name="connsiteX4" fmla="*/ 821267 w 4174067"/>
              <a:gd name="connsiteY4" fmla="*/ 508000 h 560211"/>
              <a:gd name="connsiteX5" fmla="*/ 482600 w 4174067"/>
              <a:gd name="connsiteY5" fmla="*/ 414867 h 560211"/>
              <a:gd name="connsiteX6" fmla="*/ 0 w 4174067"/>
              <a:gd name="connsiteY6" fmla="*/ 0 h 56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4067" h="560211">
                <a:moveTo>
                  <a:pt x="4174067" y="101600"/>
                </a:moveTo>
                <a:lnTo>
                  <a:pt x="2937934" y="347133"/>
                </a:lnTo>
                <a:cubicBezTo>
                  <a:pt x="2548467" y="416277"/>
                  <a:pt x="2113845" y="481189"/>
                  <a:pt x="1837267" y="516467"/>
                </a:cubicBezTo>
                <a:cubicBezTo>
                  <a:pt x="1560689" y="551745"/>
                  <a:pt x="1447800" y="560211"/>
                  <a:pt x="1278467" y="558800"/>
                </a:cubicBezTo>
                <a:cubicBezTo>
                  <a:pt x="1109134" y="557389"/>
                  <a:pt x="953912" y="531989"/>
                  <a:pt x="821267" y="508000"/>
                </a:cubicBezTo>
                <a:cubicBezTo>
                  <a:pt x="688623" y="484011"/>
                  <a:pt x="619478" y="499534"/>
                  <a:pt x="482600" y="414867"/>
                </a:cubicBezTo>
                <a:cubicBezTo>
                  <a:pt x="345722" y="330200"/>
                  <a:pt x="118321" y="149182"/>
                  <a:pt x="0" y="0"/>
                </a:cubicBezTo>
              </a:path>
            </a:pathLst>
          </a:custGeom>
          <a:ln w="63500">
            <a:solidFill>
              <a:schemeClr val="tx1"/>
            </a:solidFill>
            <a:tailEnd type="triangle" w="med" len="med"/>
          </a:ln>
          <a:effectLst>
            <a:outerShdw dist="50800" dir="54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63" name="TextBox 62"/>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1793</a:t>
            </a:r>
          </a:p>
        </p:txBody>
      </p:sp>
      <p:sp>
        <p:nvSpPr>
          <p:cNvPr id="64" name="TextBox 63"/>
          <p:cNvSpPr txBox="1"/>
          <p:nvPr/>
        </p:nvSpPr>
        <p:spPr>
          <a:xfrm>
            <a:off x="7040880" y="0"/>
            <a:ext cx="1435008" cy="830997"/>
          </a:xfrm>
          <a:prstGeom prst="rect">
            <a:avLst/>
          </a:prstGeom>
          <a:noFill/>
        </p:spPr>
        <p:txBody>
          <a:bodyPr wrap="none" rtlCol="0">
            <a:spAutoFit/>
          </a:bodyPr>
          <a:lstStyle/>
          <a:p>
            <a:r>
              <a:rPr lang="en-US" sz="4800" b="1" dirty="0" smtClean="0">
                <a:solidFill>
                  <a:srgbClr val="002060"/>
                </a:solidFill>
              </a:rPr>
              <a:t>1815</a:t>
            </a:r>
          </a:p>
        </p:txBody>
      </p:sp>
      <p:sp>
        <p:nvSpPr>
          <p:cNvPr id="65" name="TextBox 64"/>
          <p:cNvSpPr txBox="1"/>
          <p:nvPr/>
        </p:nvSpPr>
        <p:spPr>
          <a:xfrm>
            <a:off x="0" y="731520"/>
            <a:ext cx="1978427" cy="1015663"/>
          </a:xfrm>
          <a:prstGeom prst="rect">
            <a:avLst/>
          </a:prstGeom>
          <a:noFill/>
        </p:spPr>
        <p:txBody>
          <a:bodyPr wrap="none" rtlCol="0">
            <a:spAutoFit/>
          </a:bodyPr>
          <a:lstStyle/>
          <a:p>
            <a:r>
              <a:rPr lang="en-US" sz="6000" b="1" dirty="0" smtClean="0"/>
              <a:t>1755-</a:t>
            </a:r>
          </a:p>
        </p:txBody>
      </p:sp>
      <p:sp useBgFill="1">
        <p:nvSpPr>
          <p:cNvPr id="66" name="TextBox 65"/>
          <p:cNvSpPr txBox="1"/>
          <p:nvPr/>
        </p:nvSpPr>
        <p:spPr>
          <a:xfrm>
            <a:off x="6185690" y="0"/>
            <a:ext cx="2958310" cy="769441"/>
          </a:xfrm>
          <a:prstGeom prst="rect">
            <a:avLst/>
          </a:prstGeom>
        </p:spPr>
        <p:txBody>
          <a:bodyPr wrap="none" rtlCol="0">
            <a:spAutoFit/>
          </a:bodyPr>
          <a:lstStyle/>
          <a:p>
            <a:r>
              <a:rPr lang="en-US" sz="4400" b="1" dirty="0" smtClean="0">
                <a:solidFill>
                  <a:srgbClr val="002060"/>
                </a:solidFill>
              </a:rPr>
              <a:t>= 60 YEARS!</a:t>
            </a:r>
          </a:p>
        </p:txBody>
      </p:sp>
      <p:pic>
        <p:nvPicPr>
          <p:cNvPr id="56" name="Picture 3"/>
          <p:cNvPicPr>
            <a:picLocks noChangeAspect="1" noChangeArrowheads="1"/>
          </p:cNvPicPr>
          <p:nvPr/>
        </p:nvPicPr>
        <p:blipFill>
          <a:blip r:embed="rId3"/>
          <a:srcRect l="5737" t="3326" r="80331" b="88912"/>
          <a:stretch>
            <a:fillRect/>
          </a:stretch>
        </p:blipFill>
        <p:spPr bwMode="auto">
          <a:xfrm>
            <a:off x="7391400" y="4876800"/>
            <a:ext cx="1295400" cy="533400"/>
          </a:xfrm>
          <a:prstGeom prst="rect">
            <a:avLst/>
          </a:prstGeom>
          <a:noFill/>
          <a:ln w="9525">
            <a:noFill/>
            <a:miter lim="800000"/>
            <a:headEnd/>
            <a:tailEnd/>
          </a:ln>
          <a:effectLst/>
        </p:spPr>
      </p:pic>
      <p:sp>
        <p:nvSpPr>
          <p:cNvPr id="57" name="Freeform 56"/>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01600">
            <a:solidFill>
              <a:srgbClr val="FF0000">
                <a:alpha val="69000"/>
              </a:srgbClr>
            </a:solidFill>
          </a:ln>
          <a:effectLst>
            <a:outerShdw blurRad="190500" dist="38100" dir="11400000" sx="110000" sy="11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Right Arrow 57"/>
          <p:cNvSpPr/>
          <p:nvPr/>
        </p:nvSpPr>
        <p:spPr>
          <a:xfrm>
            <a:off x="5638800" y="5867400"/>
            <a:ext cx="1295400" cy="457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ight Arrow 58"/>
          <p:cNvSpPr/>
          <p:nvPr/>
        </p:nvSpPr>
        <p:spPr>
          <a:xfrm>
            <a:off x="5638800" y="6172200"/>
            <a:ext cx="1295400" cy="457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685800" y="4648200"/>
            <a:ext cx="1517073" cy="985057"/>
          </a:xfrm>
          <a:custGeom>
            <a:avLst/>
            <a:gdLst>
              <a:gd name="connsiteX0" fmla="*/ 1504604 w 1504604"/>
              <a:gd name="connsiteY0" fmla="*/ 864523 h 1061257"/>
              <a:gd name="connsiteX1" fmla="*/ 1255222 w 1504604"/>
              <a:gd name="connsiteY1" fmla="*/ 1039090 h 1061257"/>
              <a:gd name="connsiteX2" fmla="*/ 881149 w 1504604"/>
              <a:gd name="connsiteY2" fmla="*/ 997527 h 1061257"/>
              <a:gd name="connsiteX3" fmla="*/ 432262 w 1504604"/>
              <a:gd name="connsiteY3" fmla="*/ 681643 h 1061257"/>
              <a:gd name="connsiteX4" fmla="*/ 157942 w 1504604"/>
              <a:gd name="connsiteY4" fmla="*/ 282632 h 1061257"/>
              <a:gd name="connsiteX5" fmla="*/ 0 w 1504604"/>
              <a:gd name="connsiteY5" fmla="*/ 0 h 10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604" h="1061257">
                <a:moveTo>
                  <a:pt x="1504604" y="864523"/>
                </a:moveTo>
                <a:cubicBezTo>
                  <a:pt x="1431867" y="940723"/>
                  <a:pt x="1359131" y="1016923"/>
                  <a:pt x="1255222" y="1039090"/>
                </a:cubicBezTo>
                <a:cubicBezTo>
                  <a:pt x="1151313" y="1061257"/>
                  <a:pt x="1018309" y="1057101"/>
                  <a:pt x="881149" y="997527"/>
                </a:cubicBezTo>
                <a:cubicBezTo>
                  <a:pt x="743989" y="937953"/>
                  <a:pt x="552797" y="800792"/>
                  <a:pt x="432262" y="681643"/>
                </a:cubicBezTo>
                <a:cubicBezTo>
                  <a:pt x="311728" y="562494"/>
                  <a:pt x="229986" y="396239"/>
                  <a:pt x="157942" y="282632"/>
                </a:cubicBezTo>
                <a:cubicBezTo>
                  <a:pt x="85898" y="169025"/>
                  <a:pt x="42949" y="84512"/>
                  <a:pt x="0" y="0"/>
                </a:cubicBezTo>
              </a:path>
            </a:pathLst>
          </a:custGeom>
          <a:ln w="50800">
            <a:solidFill>
              <a:srgbClr val="FFFF00"/>
            </a:solidFill>
            <a:tailEnd type="triangle" w="lg" len="lg"/>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9" name="Group 48"/>
          <p:cNvGrpSpPr/>
          <p:nvPr/>
        </p:nvGrpSpPr>
        <p:grpSpPr>
          <a:xfrm>
            <a:off x="1981200" y="5304609"/>
            <a:ext cx="914400" cy="211183"/>
            <a:chOff x="1981200" y="5304609"/>
            <a:chExt cx="914400" cy="211183"/>
          </a:xfrm>
        </p:grpSpPr>
        <p:pic>
          <p:nvPicPr>
            <p:cNvPr id="51" name="Picture 2"/>
            <p:cNvPicPr preferRelativeResize="0">
              <a:picLocks noChangeArrowheads="1"/>
            </p:cNvPicPr>
            <p:nvPr/>
          </p:nvPicPr>
          <p:blipFill>
            <a:blip r:embed="rId4"/>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52" name="Freeform 5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Freeform 52"/>
          <p:cNvSpPr/>
          <p:nvPr/>
        </p:nvSpPr>
        <p:spPr>
          <a:xfrm>
            <a:off x="7772400" y="1447800"/>
            <a:ext cx="550333" cy="917222"/>
          </a:xfrm>
          <a:custGeom>
            <a:avLst/>
            <a:gdLst>
              <a:gd name="connsiteX0" fmla="*/ 0 w 321733"/>
              <a:gd name="connsiteY0" fmla="*/ 36689 h 764822"/>
              <a:gd name="connsiteX1" fmla="*/ 186267 w 321733"/>
              <a:gd name="connsiteY1" fmla="*/ 121356 h 764822"/>
              <a:gd name="connsiteX2" fmla="*/ 321733 w 321733"/>
              <a:gd name="connsiteY2" fmla="*/ 764822 h 764822"/>
            </a:gdLst>
            <a:ahLst/>
            <a:cxnLst>
              <a:cxn ang="0">
                <a:pos x="connsiteX0" y="connsiteY0"/>
              </a:cxn>
              <a:cxn ang="0">
                <a:pos x="connsiteX1" y="connsiteY1"/>
              </a:cxn>
              <a:cxn ang="0">
                <a:pos x="connsiteX2" y="connsiteY2"/>
              </a:cxn>
            </a:cxnLst>
            <a:rect l="l" t="t" r="r" b="b"/>
            <a:pathLst>
              <a:path w="321733" h="764822">
                <a:moveTo>
                  <a:pt x="0" y="36689"/>
                </a:moveTo>
                <a:cubicBezTo>
                  <a:pt x="66322" y="18344"/>
                  <a:pt x="132645" y="0"/>
                  <a:pt x="186267" y="121356"/>
                </a:cubicBezTo>
                <a:cubicBezTo>
                  <a:pt x="239889" y="242712"/>
                  <a:pt x="280811" y="503767"/>
                  <a:pt x="321733" y="764822"/>
                </a:cubicBezTo>
              </a:path>
            </a:pathLst>
          </a:custGeom>
          <a:ln w="63500">
            <a:solidFill>
              <a:srgbClr val="FF0000"/>
            </a:solidFill>
            <a:tailEnd type="triangle"/>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0" name="Picture 3"/>
          <p:cNvPicPr>
            <a:picLocks noChangeAspect="1" noChangeArrowheads="1"/>
          </p:cNvPicPr>
          <p:nvPr/>
        </p:nvPicPr>
        <p:blipFill>
          <a:blip r:embed="rId5"/>
          <a:srcRect/>
          <a:stretch>
            <a:fillRect/>
          </a:stretch>
        </p:blipFill>
        <p:spPr bwMode="auto">
          <a:xfrm>
            <a:off x="6858000" y="5454472"/>
            <a:ext cx="1752600" cy="1479728"/>
          </a:xfrm>
          <a:prstGeom prst="rect">
            <a:avLst/>
          </a:prstGeom>
          <a:noFill/>
          <a:ln w="9525">
            <a:noFill/>
            <a:miter lim="800000"/>
            <a:headEnd/>
            <a:tailEnd/>
          </a:ln>
          <a:effectLst/>
        </p:spPr>
      </p:pic>
      <p:sp>
        <p:nvSpPr>
          <p:cNvPr id="54" name="TextBox 53"/>
          <p:cNvSpPr txBox="1"/>
          <p:nvPr/>
        </p:nvSpPr>
        <p:spPr>
          <a:xfrm>
            <a:off x="228600" y="838200"/>
            <a:ext cx="1905000" cy="769441"/>
          </a:xfrm>
          <a:prstGeom prst="rect">
            <a:avLst/>
          </a:prstGeom>
          <a:noFill/>
        </p:spPr>
        <p:txBody>
          <a:bodyPr wrap="square" rtlCol="0">
            <a:spAutoFit/>
          </a:bodyPr>
          <a:lstStyle/>
          <a:p>
            <a:r>
              <a:rPr lang="en-US" sz="4400" b="1" dirty="0" smtClean="0">
                <a:solidFill>
                  <a:srgbClr val="002060"/>
                </a:solidFill>
              </a:rPr>
              <a:t> WHEN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grpId="0" nodeType="withEffect">
                                  <p:stCondLst>
                                    <p:cond delay="0"/>
                                  </p:stCondLst>
                                  <p:childTnLst>
                                    <p:anim calcmode="lin" valueType="num">
                                      <p:cBhvr>
                                        <p:cTn id="6" dur="2000"/>
                                        <p:tgtEl>
                                          <p:spTgt spid="42"/>
                                        </p:tgtEl>
                                        <p:attrNameLst>
                                          <p:attrName>ppt_w</p:attrName>
                                        </p:attrNameLst>
                                      </p:cBhvr>
                                      <p:tavLst>
                                        <p:tav tm="0">
                                          <p:val>
                                            <p:strVal val="ppt_w"/>
                                          </p:val>
                                        </p:tav>
                                        <p:tav tm="100000">
                                          <p:val>
                                            <p:fltVal val="0"/>
                                          </p:val>
                                        </p:tav>
                                      </p:tavLst>
                                    </p:anim>
                                    <p:anim calcmode="lin" valueType="num">
                                      <p:cBhvr>
                                        <p:cTn id="7" dur="2000"/>
                                        <p:tgtEl>
                                          <p:spTgt spid="42"/>
                                        </p:tgtEl>
                                        <p:attrNameLst>
                                          <p:attrName>ppt_h</p:attrName>
                                        </p:attrNameLst>
                                      </p:cBhvr>
                                      <p:tavLst>
                                        <p:tav tm="0">
                                          <p:val>
                                            <p:strVal val="ppt_h"/>
                                          </p:val>
                                        </p:tav>
                                        <p:tav tm="100000">
                                          <p:val>
                                            <p:fltVal val="0"/>
                                          </p:val>
                                        </p:tav>
                                      </p:tavLst>
                                    </p:anim>
                                    <p:animEffect transition="out" filter="fade">
                                      <p:cBhvr>
                                        <p:cTn id="8" dur="2000"/>
                                        <p:tgtEl>
                                          <p:spTgt spid="42"/>
                                        </p:tgtEl>
                                      </p:cBhvr>
                                    </p:animEffect>
                                    <p:set>
                                      <p:cBhvr>
                                        <p:cTn id="9" dur="1" fill="hold">
                                          <p:stCondLst>
                                            <p:cond delay="1999"/>
                                          </p:stCondLst>
                                        </p:cTn>
                                        <p:tgtEl>
                                          <p:spTgt spid="42"/>
                                        </p:tgtEl>
                                        <p:attrNameLst>
                                          <p:attrName>style.visibility</p:attrName>
                                        </p:attrNameLst>
                                      </p:cBhvr>
                                      <p:to>
                                        <p:strVal val="hidden"/>
                                      </p:to>
                                    </p:set>
                                  </p:childTnLst>
                                </p:cTn>
                              </p:par>
                              <p:par>
                                <p:cTn id="10" presetID="53" presetClass="entr" presetSubtype="0" fill="hold" nodeType="with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p:cTn id="12" dur="2000" fill="hold"/>
                                        <p:tgtEl>
                                          <p:spTgt spid="63"/>
                                        </p:tgtEl>
                                        <p:attrNameLst>
                                          <p:attrName>ppt_w</p:attrName>
                                        </p:attrNameLst>
                                      </p:cBhvr>
                                      <p:tavLst>
                                        <p:tav tm="0">
                                          <p:val>
                                            <p:fltVal val="0"/>
                                          </p:val>
                                        </p:tav>
                                        <p:tav tm="100000">
                                          <p:val>
                                            <p:strVal val="#ppt_w"/>
                                          </p:val>
                                        </p:tav>
                                      </p:tavLst>
                                    </p:anim>
                                    <p:anim calcmode="lin" valueType="num">
                                      <p:cBhvr>
                                        <p:cTn id="13" dur="2000" fill="hold"/>
                                        <p:tgtEl>
                                          <p:spTgt spid="63"/>
                                        </p:tgtEl>
                                        <p:attrNameLst>
                                          <p:attrName>ppt_h</p:attrName>
                                        </p:attrNameLst>
                                      </p:cBhvr>
                                      <p:tavLst>
                                        <p:tav tm="0">
                                          <p:val>
                                            <p:fltVal val="0"/>
                                          </p:val>
                                        </p:tav>
                                        <p:tav tm="100000">
                                          <p:val>
                                            <p:strVal val="#ppt_h"/>
                                          </p:val>
                                        </p:tav>
                                      </p:tavLst>
                                    </p:anim>
                                    <p:animEffect transition="in" filter="fade">
                                      <p:cBhvr>
                                        <p:cTn id="14" dur="2000"/>
                                        <p:tgtEl>
                                          <p:spTgt spid="63"/>
                                        </p:tgtEl>
                                      </p:cBhvr>
                                    </p:animEffect>
                                  </p:childTnLst>
                                </p:cTn>
                              </p:par>
                              <p:par>
                                <p:cTn id="15" presetID="8" presetClass="emph" presetSubtype="0" fill="hold" grpId="1" nodeType="withEffect">
                                  <p:stCondLst>
                                    <p:cond delay="0"/>
                                  </p:stCondLst>
                                  <p:childTnLst>
                                    <p:animRot by="21600000">
                                      <p:cBhvr>
                                        <p:cTn id="16" dur="2000" fill="hold"/>
                                        <p:tgtEl>
                                          <p:spTgt spid="42"/>
                                        </p:tgtEl>
                                        <p:attrNameLst>
                                          <p:attrName>r</p:attrName>
                                        </p:attrNameLst>
                                      </p:cBhvr>
                                    </p:animRot>
                                  </p:childTnLst>
                                </p:cTn>
                              </p:par>
                              <p:par>
                                <p:cTn id="17" presetID="8" presetClass="emph" presetSubtype="0" fill="hold" grpId="1" nodeType="withEffect">
                                  <p:stCondLst>
                                    <p:cond delay="0"/>
                                  </p:stCondLst>
                                  <p:childTnLst>
                                    <p:animRot by="21600000">
                                      <p:cBhvr>
                                        <p:cTn id="18" dur="2000" fill="hold"/>
                                        <p:tgtEl>
                                          <p:spTgt spid="6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1000"/>
                                        <p:tgtEl>
                                          <p:spTgt spid="58"/>
                                        </p:tgtEl>
                                      </p:cBhvr>
                                    </p:animEffect>
                                  </p:childTnLst>
                                </p:cTn>
                              </p:par>
                              <p:par>
                                <p:cTn id="24" presetID="47" presetClass="exit" presetSubtype="0" fill="hold" grpId="3" nodeType="withEffect">
                                  <p:stCondLst>
                                    <p:cond delay="0"/>
                                  </p:stCondLst>
                                  <p:childTnLst>
                                    <p:animEffect transition="out" filter="fade">
                                      <p:cBhvr>
                                        <p:cTn id="25" dur="1000"/>
                                        <p:tgtEl>
                                          <p:spTgt spid="59"/>
                                        </p:tgtEl>
                                      </p:cBhvr>
                                    </p:animEffect>
                                    <p:anim calcmode="lin" valueType="num">
                                      <p:cBhvr>
                                        <p:cTn id="26" dur="1000"/>
                                        <p:tgtEl>
                                          <p:spTgt spid="59"/>
                                        </p:tgtEl>
                                        <p:attrNameLst>
                                          <p:attrName>ppt_x</p:attrName>
                                        </p:attrNameLst>
                                      </p:cBhvr>
                                      <p:tavLst>
                                        <p:tav tm="0">
                                          <p:val>
                                            <p:strVal val="ppt_x"/>
                                          </p:val>
                                        </p:tav>
                                        <p:tav tm="100000">
                                          <p:val>
                                            <p:strVal val="ppt_x"/>
                                          </p:val>
                                        </p:tav>
                                      </p:tavLst>
                                    </p:anim>
                                    <p:anim calcmode="lin" valueType="num">
                                      <p:cBhvr>
                                        <p:cTn id="27" dur="1000"/>
                                        <p:tgtEl>
                                          <p:spTgt spid="59"/>
                                        </p:tgtEl>
                                        <p:attrNameLst>
                                          <p:attrName>ppt_y</p:attrName>
                                        </p:attrNameLst>
                                      </p:cBhvr>
                                      <p:tavLst>
                                        <p:tav tm="0">
                                          <p:val>
                                            <p:strVal val="ppt_y"/>
                                          </p:val>
                                        </p:tav>
                                        <p:tav tm="100000">
                                          <p:val>
                                            <p:strVal val="ppt_y-.1"/>
                                          </p:val>
                                        </p:tav>
                                      </p:tavLst>
                                    </p:anim>
                                    <p:set>
                                      <p:cBhvr>
                                        <p:cTn id="28" dur="1" fill="hold">
                                          <p:stCondLst>
                                            <p:cond delay="999"/>
                                          </p:stCondLst>
                                        </p:cTn>
                                        <p:tgtEl>
                                          <p:spTgt spid="5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2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0" fill="hold" grpId="0" nodeType="clickEffect">
                                  <p:stCondLst>
                                    <p:cond delay="0"/>
                                  </p:stCondLst>
                                  <p:childTnLst>
                                    <p:anim calcmode="lin" valueType="num">
                                      <p:cBhvr>
                                        <p:cTn id="37" dur="2000"/>
                                        <p:tgtEl>
                                          <p:spTgt spid="63"/>
                                        </p:tgtEl>
                                        <p:attrNameLst>
                                          <p:attrName>ppt_w</p:attrName>
                                        </p:attrNameLst>
                                      </p:cBhvr>
                                      <p:tavLst>
                                        <p:tav tm="0">
                                          <p:val>
                                            <p:strVal val="ppt_w"/>
                                          </p:val>
                                        </p:tav>
                                        <p:tav tm="100000">
                                          <p:val>
                                            <p:fltVal val="0"/>
                                          </p:val>
                                        </p:tav>
                                      </p:tavLst>
                                    </p:anim>
                                    <p:anim calcmode="lin" valueType="num">
                                      <p:cBhvr>
                                        <p:cTn id="38" dur="2000"/>
                                        <p:tgtEl>
                                          <p:spTgt spid="63"/>
                                        </p:tgtEl>
                                        <p:attrNameLst>
                                          <p:attrName>ppt_h</p:attrName>
                                        </p:attrNameLst>
                                      </p:cBhvr>
                                      <p:tavLst>
                                        <p:tav tm="0">
                                          <p:val>
                                            <p:strVal val="ppt_h"/>
                                          </p:val>
                                        </p:tav>
                                        <p:tav tm="100000">
                                          <p:val>
                                            <p:fltVal val="0"/>
                                          </p:val>
                                        </p:tav>
                                      </p:tavLst>
                                    </p:anim>
                                    <p:animEffect transition="out" filter="fade">
                                      <p:cBhvr>
                                        <p:cTn id="39" dur="2000"/>
                                        <p:tgtEl>
                                          <p:spTgt spid="63"/>
                                        </p:tgtEl>
                                      </p:cBhvr>
                                    </p:animEffect>
                                    <p:set>
                                      <p:cBhvr>
                                        <p:cTn id="40" dur="1" fill="hold">
                                          <p:stCondLst>
                                            <p:cond delay="1999"/>
                                          </p:stCondLst>
                                        </p:cTn>
                                        <p:tgtEl>
                                          <p:spTgt spid="63"/>
                                        </p:tgtEl>
                                        <p:attrNameLst>
                                          <p:attrName>style.visibility</p:attrName>
                                        </p:attrNameLst>
                                      </p:cBhvr>
                                      <p:to>
                                        <p:strVal val="hidden"/>
                                      </p:to>
                                    </p:set>
                                  </p:childTnLst>
                                </p:cTn>
                              </p:par>
                              <p:par>
                                <p:cTn id="41" presetID="53" presetClass="entr" presetSubtype="0" fill="hold" nodeType="withEffect">
                                  <p:stCondLst>
                                    <p:cond delay="0"/>
                                  </p:stCondLst>
                                  <p:childTnLst>
                                    <p:set>
                                      <p:cBhvr>
                                        <p:cTn id="42" dur="1" fill="hold">
                                          <p:stCondLst>
                                            <p:cond delay="0"/>
                                          </p:stCondLst>
                                        </p:cTn>
                                        <p:tgtEl>
                                          <p:spTgt spid="64"/>
                                        </p:tgtEl>
                                        <p:attrNameLst>
                                          <p:attrName>style.visibility</p:attrName>
                                        </p:attrNameLst>
                                      </p:cBhvr>
                                      <p:to>
                                        <p:strVal val="visible"/>
                                      </p:to>
                                    </p:set>
                                    <p:anim calcmode="lin" valueType="num">
                                      <p:cBhvr>
                                        <p:cTn id="43" dur="2000" fill="hold"/>
                                        <p:tgtEl>
                                          <p:spTgt spid="64"/>
                                        </p:tgtEl>
                                        <p:attrNameLst>
                                          <p:attrName>ppt_w</p:attrName>
                                        </p:attrNameLst>
                                      </p:cBhvr>
                                      <p:tavLst>
                                        <p:tav tm="0">
                                          <p:val>
                                            <p:fltVal val="0"/>
                                          </p:val>
                                        </p:tav>
                                        <p:tav tm="100000">
                                          <p:val>
                                            <p:strVal val="#ppt_w"/>
                                          </p:val>
                                        </p:tav>
                                      </p:tavLst>
                                    </p:anim>
                                    <p:anim calcmode="lin" valueType="num">
                                      <p:cBhvr>
                                        <p:cTn id="44" dur="2000" fill="hold"/>
                                        <p:tgtEl>
                                          <p:spTgt spid="64"/>
                                        </p:tgtEl>
                                        <p:attrNameLst>
                                          <p:attrName>ppt_h</p:attrName>
                                        </p:attrNameLst>
                                      </p:cBhvr>
                                      <p:tavLst>
                                        <p:tav tm="0">
                                          <p:val>
                                            <p:fltVal val="0"/>
                                          </p:val>
                                        </p:tav>
                                        <p:tav tm="100000">
                                          <p:val>
                                            <p:strVal val="#ppt_h"/>
                                          </p:val>
                                        </p:tav>
                                      </p:tavLst>
                                    </p:anim>
                                    <p:animEffect transition="in" filter="fade">
                                      <p:cBhvr>
                                        <p:cTn id="45" dur="2000"/>
                                        <p:tgtEl>
                                          <p:spTgt spid="64"/>
                                        </p:tgtEl>
                                      </p:cBhvr>
                                    </p:animEffect>
                                  </p:childTnLst>
                                </p:cTn>
                              </p:par>
                              <p:par>
                                <p:cTn id="46" presetID="8" presetClass="emph" presetSubtype="0" fill="hold" grpId="2" nodeType="withEffect">
                                  <p:stCondLst>
                                    <p:cond delay="0"/>
                                  </p:stCondLst>
                                  <p:childTnLst>
                                    <p:animRot by="21600000">
                                      <p:cBhvr>
                                        <p:cTn id="47" dur="2000" fill="hold"/>
                                        <p:tgtEl>
                                          <p:spTgt spid="63"/>
                                        </p:tgtEl>
                                        <p:attrNameLst>
                                          <p:attrName>r</p:attrName>
                                        </p:attrNameLst>
                                      </p:cBhvr>
                                    </p:animRot>
                                  </p:childTnLst>
                                </p:cTn>
                              </p:par>
                              <p:par>
                                <p:cTn id="48" presetID="8" presetClass="emph" presetSubtype="0" fill="hold" grpId="4" nodeType="withEffect">
                                  <p:stCondLst>
                                    <p:cond delay="0"/>
                                  </p:stCondLst>
                                  <p:childTnLst>
                                    <p:animRot by="21600000">
                                      <p:cBhvr>
                                        <p:cTn id="49" dur="2000" fill="hold"/>
                                        <p:tgtEl>
                                          <p:spTgt spid="64"/>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1" nodeType="click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fade">
                                      <p:cBhvr>
                                        <p:cTn id="54" dur="1000"/>
                                        <p:tgtEl>
                                          <p:spTgt spid="59"/>
                                        </p:tgtEl>
                                      </p:cBhvr>
                                    </p:animEffect>
                                  </p:childTnLst>
                                </p:cTn>
                              </p:par>
                              <p:par>
                                <p:cTn id="55" presetID="42" presetClass="exit" presetSubtype="0" fill="hold" grpId="1" nodeType="withEffect">
                                  <p:stCondLst>
                                    <p:cond delay="0"/>
                                  </p:stCondLst>
                                  <p:childTnLst>
                                    <p:animEffect transition="out" filter="fade">
                                      <p:cBhvr>
                                        <p:cTn id="56" dur="1000"/>
                                        <p:tgtEl>
                                          <p:spTgt spid="58"/>
                                        </p:tgtEl>
                                      </p:cBhvr>
                                    </p:animEffect>
                                    <p:anim calcmode="lin" valueType="num">
                                      <p:cBhvr>
                                        <p:cTn id="57" dur="1000"/>
                                        <p:tgtEl>
                                          <p:spTgt spid="58"/>
                                        </p:tgtEl>
                                        <p:attrNameLst>
                                          <p:attrName>ppt_x</p:attrName>
                                        </p:attrNameLst>
                                      </p:cBhvr>
                                      <p:tavLst>
                                        <p:tav tm="0">
                                          <p:val>
                                            <p:strVal val="ppt_x"/>
                                          </p:val>
                                        </p:tav>
                                        <p:tav tm="100000">
                                          <p:val>
                                            <p:strVal val="ppt_x"/>
                                          </p:val>
                                        </p:tav>
                                      </p:tavLst>
                                    </p:anim>
                                    <p:anim calcmode="lin" valueType="num">
                                      <p:cBhvr>
                                        <p:cTn id="58" dur="1000"/>
                                        <p:tgtEl>
                                          <p:spTgt spid="58"/>
                                        </p:tgtEl>
                                        <p:attrNameLst>
                                          <p:attrName>ppt_y</p:attrName>
                                        </p:attrNameLst>
                                      </p:cBhvr>
                                      <p:tavLst>
                                        <p:tav tm="0">
                                          <p:val>
                                            <p:strVal val="ppt_y"/>
                                          </p:val>
                                        </p:tav>
                                        <p:tav tm="100000">
                                          <p:val>
                                            <p:strVal val="ppt_y+.1"/>
                                          </p:val>
                                        </p:tav>
                                      </p:tavLst>
                                    </p:anim>
                                    <p:set>
                                      <p:cBhvr>
                                        <p:cTn id="59" dur="1" fill="hold">
                                          <p:stCondLst>
                                            <p:cond delay="999"/>
                                          </p:stCondLst>
                                        </p:cTn>
                                        <p:tgtEl>
                                          <p:spTgt spid="58"/>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grpId="0"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right)">
                                      <p:cBhvr>
                                        <p:cTn id="64" dur="2000"/>
                                        <p:tgtEl>
                                          <p:spTgt spid="47"/>
                                        </p:tgtEl>
                                      </p:cBhvr>
                                    </p:animEffect>
                                  </p:childTnLst>
                                </p:cTn>
                              </p:par>
                            </p:childTnLst>
                          </p:cTn>
                        </p:par>
                        <p:par>
                          <p:cTn id="65" fill="hold">
                            <p:stCondLst>
                              <p:cond delay="2000"/>
                            </p:stCondLst>
                            <p:childTnLst>
                              <p:par>
                                <p:cTn id="66" presetID="8" presetClass="emph" presetSubtype="0" fill="hold" grpId="0" nodeType="afterEffect">
                                  <p:stCondLst>
                                    <p:cond delay="0"/>
                                  </p:stCondLst>
                                  <p:childTnLst>
                                    <p:animRot by="21600000">
                                      <p:cBhvr>
                                        <p:cTn id="67" dur="1000" fill="hold"/>
                                        <p:tgtEl>
                                          <p:spTgt spid="41"/>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35" presetClass="path" presetSubtype="0" accel="50000" decel="50000" fill="hold" grpId="0" nodeType="clickEffect">
                                  <p:stCondLst>
                                    <p:cond delay="0"/>
                                  </p:stCondLst>
                                  <p:childTnLst>
                                    <p:animMotion origin="layout" path="M 2.5E-6 3.33333E-6 L -0.55677 0.11736 " pathEditMode="relative" rAng="0" ptsTypes="AA">
                                      <p:cBhvr>
                                        <p:cTn id="71" dur="1000" fill="hold"/>
                                        <p:tgtEl>
                                          <p:spTgt spid="64"/>
                                        </p:tgtEl>
                                        <p:attrNameLst>
                                          <p:attrName>ppt_x</p:attrName>
                                          <p:attrName>ppt_y</p:attrName>
                                        </p:attrNameLst>
                                      </p:cBhvr>
                                      <p:rCtr x="-278" y="59"/>
                                    </p:animMotion>
                                  </p:childTnLst>
                                </p:cTn>
                              </p:par>
                              <p:par>
                                <p:cTn id="72" presetID="10" presetClass="exit" presetSubtype="0" fill="hold" grpId="0" nodeType="withEffect">
                                  <p:stCondLst>
                                    <p:cond delay="0"/>
                                  </p:stCondLst>
                                  <p:childTnLst>
                                    <p:animEffect transition="out" filter="fade">
                                      <p:cBhvr>
                                        <p:cTn id="73" dur="1000"/>
                                        <p:tgtEl>
                                          <p:spTgt spid="54"/>
                                        </p:tgtEl>
                                      </p:cBhvr>
                                    </p:animEffect>
                                    <p:set>
                                      <p:cBhvr>
                                        <p:cTn id="74" dur="1" fill="hold">
                                          <p:stCondLst>
                                            <p:cond delay="999"/>
                                          </p:stCondLst>
                                        </p:cTn>
                                        <p:tgtEl>
                                          <p:spTgt spid="54"/>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1000"/>
                                        <p:tgtEl>
                                          <p:spTgt spid="59"/>
                                        </p:tgtEl>
                                      </p:cBhvr>
                                    </p:animEffect>
                                    <p:set>
                                      <p:cBhvr>
                                        <p:cTn id="77" dur="1" fill="hold">
                                          <p:stCondLst>
                                            <p:cond delay="999"/>
                                          </p:stCondLst>
                                        </p:cTn>
                                        <p:tgtEl>
                                          <p:spTgt spid="59"/>
                                        </p:tgtEl>
                                        <p:attrNameLst>
                                          <p:attrName>style.visibility</p:attrName>
                                        </p:attrNameLst>
                                      </p:cBhvr>
                                      <p:to>
                                        <p:strVal val="hidden"/>
                                      </p:to>
                                    </p:set>
                                  </p:childTnLst>
                                </p:cTn>
                              </p:par>
                              <p:par>
                                <p:cTn id="78" presetID="6" presetClass="emph" presetSubtype="0" fill="hold" grpId="1" nodeType="withEffect">
                                  <p:stCondLst>
                                    <p:cond delay="0"/>
                                  </p:stCondLst>
                                  <p:childTnLst>
                                    <p:animScale>
                                      <p:cBhvr>
                                        <p:cTn id="79" dur="1000" fill="hold"/>
                                        <p:tgtEl>
                                          <p:spTgt spid="64"/>
                                        </p:tgtEl>
                                      </p:cBhvr>
                                      <p:by x="127000" y="127000"/>
                                    </p:animScale>
                                  </p:childTnLst>
                                </p:cTn>
                              </p:par>
                              <p:par>
                                <p:cTn id="80" presetID="3" presetClass="emph" presetSubtype="2" fill="hold" grpId="2" nodeType="withEffect">
                                  <p:stCondLst>
                                    <p:cond delay="0"/>
                                  </p:stCondLst>
                                  <p:childTnLst>
                                    <p:animClr clrSpc="rgb">
                                      <p:cBhvr override="childStyle">
                                        <p:cTn id="81" dur="1000" fill="hold"/>
                                        <p:tgtEl>
                                          <p:spTgt spid="64"/>
                                        </p:tgtEl>
                                        <p:attrNameLst>
                                          <p:attrName>style.color</p:attrName>
                                        </p:attrNameLst>
                                      </p:cBhvr>
                                      <p:to>
                                        <a:schemeClr val="tx1"/>
                                      </p:to>
                                    </p:animClr>
                                  </p:childTnLst>
                                </p:cTn>
                              </p:par>
                              <p:par>
                                <p:cTn id="82" presetID="10" presetClass="entr" presetSubtype="0" fill="hold" nodeType="withEffect">
                                  <p:stCondLst>
                                    <p:cond delay="500"/>
                                  </p:stCondLst>
                                  <p:childTnLst>
                                    <p:set>
                                      <p:cBhvr>
                                        <p:cTn id="83" dur="1" fill="hold">
                                          <p:stCondLst>
                                            <p:cond delay="0"/>
                                          </p:stCondLst>
                                        </p:cTn>
                                        <p:tgtEl>
                                          <p:spTgt spid="65"/>
                                        </p:tgtEl>
                                        <p:attrNameLst>
                                          <p:attrName>style.visibility</p:attrName>
                                        </p:attrNameLst>
                                      </p:cBhvr>
                                      <p:to>
                                        <p:strVal val="visible"/>
                                      </p:to>
                                    </p:set>
                                    <p:animEffect transition="in" filter="fade">
                                      <p:cBhvr>
                                        <p:cTn id="84" dur="1000"/>
                                        <p:tgtEl>
                                          <p:spTgt spid="65"/>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66"/>
                                        </p:tgtEl>
                                        <p:attrNameLst>
                                          <p:attrName>style.visibility</p:attrName>
                                        </p:attrNameLst>
                                      </p:cBhvr>
                                      <p:to>
                                        <p:strVal val="visible"/>
                                      </p:to>
                                    </p:set>
                                    <p:animEffect transition="in" filter="wipe(left)">
                                      <p:cBhvr>
                                        <p:cTn id="89" dur="1000"/>
                                        <p:tgtEl>
                                          <p:spTgt spid="66"/>
                                        </p:tgtEl>
                                      </p:cBhvr>
                                    </p:animEffect>
                                  </p:childTnLst>
                                </p:cTn>
                              </p:par>
                              <p:par>
                                <p:cTn id="90" presetID="10" presetClass="exit" presetSubtype="0" fill="hold" grpId="0" nodeType="withEffect">
                                  <p:stCondLst>
                                    <p:cond delay="0"/>
                                  </p:stCondLst>
                                  <p:childTnLst>
                                    <p:animEffect transition="out" filter="fade">
                                      <p:cBhvr>
                                        <p:cTn id="91" dur="1000"/>
                                        <p:tgtEl>
                                          <p:spTgt spid="65"/>
                                        </p:tgtEl>
                                      </p:cBhvr>
                                    </p:animEffect>
                                    <p:set>
                                      <p:cBhvr>
                                        <p:cTn id="92" dur="1" fill="hold">
                                          <p:stCondLst>
                                            <p:cond delay="999"/>
                                          </p:stCondLst>
                                        </p:cTn>
                                        <p:tgtEl>
                                          <p:spTgt spid="65"/>
                                        </p:tgtEl>
                                        <p:attrNameLst>
                                          <p:attrName>style.visibility</p:attrName>
                                        </p:attrNameLst>
                                      </p:cBhvr>
                                      <p:to>
                                        <p:strVal val="hidden"/>
                                      </p:to>
                                    </p:set>
                                  </p:childTnLst>
                                </p:cTn>
                              </p:par>
                              <p:par>
                                <p:cTn id="93" presetID="10" presetClass="exit" presetSubtype="0" fill="hold" grpId="3" nodeType="withEffect">
                                  <p:stCondLst>
                                    <p:cond delay="0"/>
                                  </p:stCondLst>
                                  <p:childTnLst>
                                    <p:animEffect transition="out" filter="fade">
                                      <p:cBhvr>
                                        <p:cTn id="94" dur="1000"/>
                                        <p:tgtEl>
                                          <p:spTgt spid="64"/>
                                        </p:tgtEl>
                                      </p:cBhvr>
                                    </p:animEffect>
                                    <p:set>
                                      <p:cBhvr>
                                        <p:cTn id="95" dur="1" fill="hold">
                                          <p:stCondLst>
                                            <p:cond delay="999"/>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1" grpId="0" animBg="1"/>
      <p:bldP spid="42" grpId="0" animBg="1"/>
      <p:bldP spid="42" grpId="1" animBg="1"/>
      <p:bldP spid="47" grpId="0" animBg="1"/>
      <p:bldP spid="63" grpId="0" animBg="1"/>
      <p:bldP spid="63" grpId="1" animBg="1"/>
      <p:bldP spid="63" grpId="2" animBg="1"/>
      <p:bldP spid="64" grpId="0"/>
      <p:bldP spid="64" grpId="1"/>
      <p:bldP spid="64" grpId="2"/>
      <p:bldP spid="64" grpId="3"/>
      <p:bldP spid="64" grpId="4"/>
      <p:bldP spid="65" grpId="0"/>
      <p:bldP spid="58" grpId="0" animBg="1"/>
      <p:bldP spid="58" grpId="1" animBg="1"/>
      <p:bldP spid="59" grpId="1" animBg="1"/>
      <p:bldP spid="59" grpId="2" animBg="1"/>
      <p:bldP spid="59" grpId="3" animBg="1"/>
      <p:bldP spid="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p:cNvGrpSpPr/>
          <p:nvPr/>
        </p:nvGrpSpPr>
        <p:grpSpPr>
          <a:xfrm>
            <a:off x="0" y="838200"/>
            <a:ext cx="9144000" cy="6096000"/>
            <a:chOff x="0" y="838200"/>
            <a:chExt cx="9144000" cy="609600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63500">
              <a:noFill/>
              <a:miter lim="800000"/>
              <a:headEnd/>
              <a:tailEnd/>
            </a:ln>
            <a:effectLst/>
          </p:spPr>
        </p:pic>
        <p:grpSp>
          <p:nvGrpSpPr>
            <p:cNvPr id="52" name="Group 51"/>
            <p:cNvGrpSpPr/>
            <p:nvPr/>
          </p:nvGrpSpPr>
          <p:grpSpPr>
            <a:xfrm>
              <a:off x="1096733" y="987552"/>
              <a:ext cx="5563147" cy="5184648"/>
              <a:chOff x="1096733" y="987552"/>
              <a:chExt cx="5563147" cy="5184648"/>
            </a:xfrm>
          </p:grpSpPr>
          <p:grpSp>
            <p:nvGrpSpPr>
              <p:cNvPr id="53" name="Group 1"/>
              <p:cNvGrpSpPr/>
              <p:nvPr/>
            </p:nvGrpSpPr>
            <p:grpSpPr>
              <a:xfrm>
                <a:off x="6071616" y="987552"/>
                <a:ext cx="588264" cy="1139952"/>
                <a:chOff x="6019800" y="990600"/>
                <a:chExt cx="588264" cy="1139952"/>
              </a:xfrm>
            </p:grpSpPr>
            <p:pic>
              <p:nvPicPr>
                <p:cNvPr id="82"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83"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84"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85"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86"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87"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58" name="Group 8"/>
              <p:cNvGrpSpPr/>
              <p:nvPr/>
            </p:nvGrpSpPr>
            <p:grpSpPr>
              <a:xfrm>
                <a:off x="4663440" y="2551176"/>
                <a:ext cx="763857" cy="719328"/>
                <a:chOff x="4724400" y="2551176"/>
                <a:chExt cx="763857" cy="719328"/>
              </a:xfrm>
            </p:grpSpPr>
            <p:pic>
              <p:nvPicPr>
                <p:cNvPr id="78"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79"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80"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81"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59" name="Group 13"/>
              <p:cNvGrpSpPr/>
              <p:nvPr/>
            </p:nvGrpSpPr>
            <p:grpSpPr>
              <a:xfrm>
                <a:off x="4271689" y="3851670"/>
                <a:ext cx="2052911" cy="2320530"/>
                <a:chOff x="4271689" y="3851670"/>
                <a:chExt cx="2052911" cy="2320530"/>
              </a:xfrm>
            </p:grpSpPr>
            <p:pic>
              <p:nvPicPr>
                <p:cNvPr id="72"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73"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74" name="Group 116"/>
                <p:cNvGrpSpPr/>
                <p:nvPr/>
              </p:nvGrpSpPr>
              <p:grpSpPr>
                <a:xfrm>
                  <a:off x="5441077" y="5637760"/>
                  <a:ext cx="883523" cy="534440"/>
                  <a:chOff x="5441077" y="5637760"/>
                  <a:chExt cx="883523" cy="534440"/>
                </a:xfrm>
              </p:grpSpPr>
              <p:pic>
                <p:nvPicPr>
                  <p:cNvPr id="75"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76"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77"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grpSp>
            <p:nvGrpSpPr>
              <p:cNvPr id="60" name="Group 20"/>
              <p:cNvGrpSpPr/>
              <p:nvPr/>
            </p:nvGrpSpPr>
            <p:grpSpPr>
              <a:xfrm>
                <a:off x="1600200" y="3822192"/>
                <a:ext cx="2197608" cy="521208"/>
                <a:chOff x="1600200" y="3822192"/>
                <a:chExt cx="2197608" cy="521208"/>
              </a:xfrm>
            </p:grpSpPr>
            <p:pic>
              <p:nvPicPr>
                <p:cNvPr id="65"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67"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68"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69"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70"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71"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grpSp>
            <p:nvGrpSpPr>
              <p:cNvPr id="61" name="Group 27"/>
              <p:cNvGrpSpPr/>
              <p:nvPr/>
            </p:nvGrpSpPr>
            <p:grpSpPr>
              <a:xfrm>
                <a:off x="1096733" y="5440680"/>
                <a:ext cx="776455" cy="249906"/>
                <a:chOff x="1096733" y="5440680"/>
                <a:chExt cx="776455" cy="249906"/>
              </a:xfrm>
            </p:grpSpPr>
            <p:sp>
              <p:nvSpPr>
                <p:cNvPr id="62" name="Freeform 61"/>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Freeform 62"/>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Freeform 63"/>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pic>
        <p:nvPicPr>
          <p:cNvPr id="95" name="Picture 3"/>
          <p:cNvPicPr>
            <a:picLocks noChangeAspect="1" noChangeArrowheads="1"/>
          </p:cNvPicPr>
          <p:nvPr/>
        </p:nvPicPr>
        <p:blipFill>
          <a:blip r:embed="rId4"/>
          <a:srcRect/>
          <a:stretch>
            <a:fillRect/>
          </a:stretch>
        </p:blipFill>
        <p:spPr bwMode="auto">
          <a:xfrm>
            <a:off x="6858000" y="5454472"/>
            <a:ext cx="1752600" cy="1479728"/>
          </a:xfrm>
          <a:prstGeom prst="rect">
            <a:avLst/>
          </a:prstGeom>
          <a:noFill/>
          <a:ln w="9525">
            <a:noFill/>
            <a:miter lim="800000"/>
            <a:headEnd/>
            <a:tailEnd/>
          </a:ln>
          <a:effectLst/>
        </p:spPr>
      </p:pic>
      <p:sp useBgFill="1">
        <p:nvSpPr>
          <p:cNvPr id="13" name="TextBox 12"/>
          <p:cNvSpPr txBox="1"/>
          <p:nvPr/>
        </p:nvSpPr>
        <p:spPr>
          <a:xfrm>
            <a:off x="0" y="0"/>
            <a:ext cx="9144000" cy="769441"/>
          </a:xfrm>
          <a:prstGeom prst="rect">
            <a:avLst/>
          </a:prstGeom>
        </p:spPr>
        <p:txBody>
          <a:bodyPr wrap="square" rtlCol="0">
            <a:spAutoFit/>
          </a:bodyPr>
          <a:lstStyle/>
          <a:p>
            <a:r>
              <a:rPr lang="en-US" sz="4400" b="1" dirty="0" smtClean="0">
                <a:solidFill>
                  <a:srgbClr val="002060"/>
                </a:solidFill>
              </a:rPr>
              <a:t>	The </a:t>
            </a:r>
            <a:r>
              <a:rPr lang="en-US" sz="4400" b="1" dirty="0" err="1" smtClean="0">
                <a:solidFill>
                  <a:srgbClr val="002060"/>
                </a:solidFill>
              </a:rPr>
              <a:t>Acadien</a:t>
            </a:r>
            <a:r>
              <a:rPr lang="en-US" sz="4400" b="1" dirty="0" smtClean="0">
                <a:solidFill>
                  <a:srgbClr val="002060"/>
                </a:solidFill>
              </a:rPr>
              <a:t> Diaspora</a:t>
            </a:r>
          </a:p>
        </p:txBody>
      </p:sp>
      <p:sp useBgFill="1">
        <p:nvSpPr>
          <p:cNvPr id="66" name="TextBox 65"/>
          <p:cNvSpPr txBox="1"/>
          <p:nvPr/>
        </p:nvSpPr>
        <p:spPr>
          <a:xfrm>
            <a:off x="6185690" y="0"/>
            <a:ext cx="2958310" cy="769441"/>
          </a:xfrm>
          <a:prstGeom prst="rect">
            <a:avLst/>
          </a:prstGeom>
        </p:spPr>
        <p:txBody>
          <a:bodyPr wrap="none" rtlCol="0">
            <a:spAutoFit/>
          </a:bodyPr>
          <a:lstStyle/>
          <a:p>
            <a:r>
              <a:rPr lang="en-US" sz="4400" b="1" dirty="0" smtClean="0">
                <a:solidFill>
                  <a:srgbClr val="002060"/>
                </a:solidFill>
              </a:rPr>
              <a:t>= 60 YEARS!</a:t>
            </a:r>
          </a:p>
        </p:txBody>
      </p:sp>
      <p:pic>
        <p:nvPicPr>
          <p:cNvPr id="56" name="Picture 3"/>
          <p:cNvPicPr>
            <a:picLocks noChangeAspect="1" noChangeArrowheads="1"/>
          </p:cNvPicPr>
          <p:nvPr/>
        </p:nvPicPr>
        <p:blipFill>
          <a:blip r:embed="rId5"/>
          <a:srcRect l="5737" t="3326" r="80331" b="88912"/>
          <a:stretch>
            <a:fillRect/>
          </a:stretch>
        </p:blipFill>
        <p:spPr bwMode="auto">
          <a:xfrm>
            <a:off x="7391400" y="4876800"/>
            <a:ext cx="1295400" cy="533400"/>
          </a:xfrm>
          <a:prstGeom prst="rect">
            <a:avLst/>
          </a:prstGeom>
          <a:noFill/>
          <a:ln w="9525">
            <a:noFill/>
            <a:miter lim="800000"/>
            <a:headEnd/>
            <a:tailEnd/>
          </a:ln>
          <a:effectLst/>
        </p:spPr>
      </p:pic>
      <p:pic>
        <p:nvPicPr>
          <p:cNvPr id="51" name="Picture 50"/>
          <p:cNvPicPr>
            <a:picLocks noChangeAspect="1" noChangeArrowheads="1"/>
          </p:cNvPicPr>
          <p:nvPr/>
        </p:nvPicPr>
        <p:blipFill>
          <a:blip r:embed="rId6"/>
          <a:srcRect r="76214" b="82260"/>
          <a:stretch>
            <a:fillRect/>
          </a:stretch>
        </p:blipFill>
        <p:spPr bwMode="auto">
          <a:xfrm>
            <a:off x="76200" y="914400"/>
            <a:ext cx="2209800" cy="1222248"/>
          </a:xfrm>
          <a:prstGeom prst="rect">
            <a:avLst/>
          </a:prstGeom>
          <a:noFill/>
          <a:ln w="25400">
            <a:solidFill>
              <a:schemeClr val="tx1"/>
            </a:solidFill>
            <a:miter lim="800000"/>
            <a:headEnd/>
            <a:tailEnd/>
          </a:ln>
          <a:effectLst/>
        </p:spPr>
      </p:pic>
      <p:pic>
        <p:nvPicPr>
          <p:cNvPr id="44" name="Picture 2"/>
          <p:cNvPicPr>
            <a:picLocks noChangeAspect="1" noChangeArrowheads="1"/>
          </p:cNvPicPr>
          <p:nvPr/>
        </p:nvPicPr>
        <p:blipFill>
          <a:blip r:embed="rId2"/>
          <a:srcRect l="39113" t="41192" r="45076" b="51220"/>
          <a:stretch>
            <a:fillRect/>
          </a:stretch>
        </p:blipFill>
        <p:spPr bwMode="auto">
          <a:xfrm>
            <a:off x="76200" y="6019800"/>
            <a:ext cx="9067800" cy="912346"/>
          </a:xfrm>
          <a:prstGeom prst="rect">
            <a:avLst/>
          </a:prstGeom>
          <a:noFill/>
          <a:ln w="9525">
            <a:noFill/>
            <a:miter lim="800000"/>
            <a:headEnd/>
            <a:tailEnd/>
          </a:ln>
          <a:effectLst/>
        </p:spPr>
      </p:pic>
      <p:sp>
        <p:nvSpPr>
          <p:cNvPr id="42" name="TextBox 41"/>
          <p:cNvSpPr txBox="1"/>
          <p:nvPr/>
        </p:nvSpPr>
        <p:spPr>
          <a:xfrm>
            <a:off x="433425" y="6073914"/>
            <a:ext cx="8177175" cy="707886"/>
          </a:xfrm>
          <a:prstGeom prst="rect">
            <a:avLst/>
          </a:prstGeom>
          <a:noFill/>
        </p:spPr>
        <p:txBody>
          <a:bodyPr wrap="none" rtlCol="0">
            <a:spAutoFit/>
          </a:bodyPr>
          <a:lstStyle/>
          <a:p>
            <a:pPr algn="ctr"/>
            <a:r>
              <a:rPr lang="en-US" sz="4000" dirty="0" smtClean="0">
                <a:ln>
                  <a:solidFill>
                    <a:schemeClr val="tx1"/>
                  </a:solidFill>
                </a:ln>
              </a:rPr>
              <a:t>Line width indicates number of people</a:t>
            </a:r>
            <a:endParaRPr lang="en-US" sz="4000" dirty="0">
              <a:ln>
                <a:solidFill>
                  <a:schemeClr val="tx1"/>
                </a:solidFill>
              </a:ln>
            </a:endParaRPr>
          </a:p>
        </p:txBody>
      </p:sp>
      <p:grpSp>
        <p:nvGrpSpPr>
          <p:cNvPr id="89" name="Group 88"/>
          <p:cNvGrpSpPr/>
          <p:nvPr/>
        </p:nvGrpSpPr>
        <p:grpSpPr>
          <a:xfrm>
            <a:off x="1981200" y="5304609"/>
            <a:ext cx="914400" cy="211183"/>
            <a:chOff x="1981200" y="5304609"/>
            <a:chExt cx="914400" cy="211183"/>
          </a:xfrm>
        </p:grpSpPr>
        <p:pic>
          <p:nvPicPr>
            <p:cNvPr id="90" name="Picture 2"/>
            <p:cNvPicPr preferRelativeResize="0">
              <a:picLocks noChangeArrowheads="1"/>
            </p:cNvPicPr>
            <p:nvPr/>
          </p:nvPicPr>
          <p:blipFill>
            <a:blip r:embed="rId6"/>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91" name="Freeform 90"/>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4" name="Straight Connector 93"/>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93" name="Group 92"/>
          <p:cNvGrpSpPr/>
          <p:nvPr/>
        </p:nvGrpSpPr>
        <p:grpSpPr>
          <a:xfrm>
            <a:off x="152400" y="1014301"/>
            <a:ext cx="8170333" cy="5876356"/>
            <a:chOff x="152400" y="1014301"/>
            <a:chExt cx="8170333" cy="5876356"/>
          </a:xfrm>
        </p:grpSpPr>
        <p:grpSp>
          <p:nvGrpSpPr>
            <p:cNvPr id="49" name="Group 48"/>
            <p:cNvGrpSpPr/>
            <p:nvPr/>
          </p:nvGrpSpPr>
          <p:grpSpPr>
            <a:xfrm>
              <a:off x="152400" y="1014301"/>
              <a:ext cx="7852012" cy="5876356"/>
              <a:chOff x="152400" y="1014301"/>
              <a:chExt cx="7852012" cy="5876356"/>
            </a:xfrm>
          </p:grpSpPr>
          <p:sp>
            <p:nvSpPr>
              <p:cNvPr id="24" name="Freeform 23"/>
              <p:cNvSpPr/>
              <p:nvPr/>
            </p:nvSpPr>
            <p:spPr>
              <a:xfrm rot="60000">
                <a:off x="1645920" y="4004109"/>
                <a:ext cx="664143" cy="1193533"/>
              </a:xfrm>
              <a:custGeom>
                <a:avLst/>
                <a:gdLst>
                  <a:gd name="connsiteX0" fmla="*/ 0 w 664143"/>
                  <a:gd name="connsiteY0" fmla="*/ 0 h 1193533"/>
                  <a:gd name="connsiteX1" fmla="*/ 298383 w 664143"/>
                  <a:gd name="connsiteY1" fmla="*/ 317634 h 1193533"/>
                  <a:gd name="connsiteX2" fmla="*/ 500514 w 664143"/>
                  <a:gd name="connsiteY2" fmla="*/ 635268 h 1193533"/>
                  <a:gd name="connsiteX3" fmla="*/ 664143 w 664143"/>
                  <a:gd name="connsiteY3" fmla="*/ 1193533 h 1193533"/>
                </a:gdLst>
                <a:ahLst/>
                <a:cxnLst>
                  <a:cxn ang="0">
                    <a:pos x="connsiteX0" y="connsiteY0"/>
                  </a:cxn>
                  <a:cxn ang="0">
                    <a:pos x="connsiteX1" y="connsiteY1"/>
                  </a:cxn>
                  <a:cxn ang="0">
                    <a:pos x="connsiteX2" y="connsiteY2"/>
                  </a:cxn>
                  <a:cxn ang="0">
                    <a:pos x="connsiteX3" y="connsiteY3"/>
                  </a:cxn>
                </a:cxnLst>
                <a:rect l="l" t="t" r="r" b="b"/>
                <a:pathLst>
                  <a:path w="664143" h="1193533">
                    <a:moveTo>
                      <a:pt x="0" y="0"/>
                    </a:moveTo>
                    <a:cubicBezTo>
                      <a:pt x="107482" y="105878"/>
                      <a:pt x="214964" y="211756"/>
                      <a:pt x="298383" y="317634"/>
                    </a:cubicBezTo>
                    <a:cubicBezTo>
                      <a:pt x="381802" y="423512"/>
                      <a:pt x="439554" y="489285"/>
                      <a:pt x="500514" y="635268"/>
                    </a:cubicBezTo>
                    <a:cubicBezTo>
                      <a:pt x="561474" y="781251"/>
                      <a:pt x="664143" y="1193533"/>
                      <a:pt x="664143" y="1193533"/>
                    </a:cubicBezTo>
                  </a:path>
                </a:pathLst>
              </a:custGeom>
              <a:ln w="381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Freeform 3"/>
              <p:cNvSpPr/>
              <p:nvPr/>
            </p:nvSpPr>
            <p:spPr>
              <a:xfrm rot="159533">
                <a:off x="3276600" y="1014301"/>
                <a:ext cx="4343400" cy="1567992"/>
              </a:xfrm>
              <a:custGeom>
                <a:avLst/>
                <a:gdLst>
                  <a:gd name="connsiteX0" fmla="*/ 0 w 4292338"/>
                  <a:gd name="connsiteY0" fmla="*/ 1567992 h 1567992"/>
                  <a:gd name="connsiteX1" fmla="*/ 999241 w 4292338"/>
                  <a:gd name="connsiteY1" fmla="*/ 1049517 h 1567992"/>
                  <a:gd name="connsiteX2" fmla="*/ 2318994 w 4292338"/>
                  <a:gd name="connsiteY2" fmla="*/ 210532 h 1567992"/>
                  <a:gd name="connsiteX3" fmla="*/ 3440784 w 4292338"/>
                  <a:gd name="connsiteY3" fmla="*/ 12569 h 1567992"/>
                  <a:gd name="connsiteX4" fmla="*/ 4157221 w 4292338"/>
                  <a:gd name="connsiteY4" fmla="*/ 285946 h 1567992"/>
                  <a:gd name="connsiteX5" fmla="*/ 4251489 w 4292338"/>
                  <a:gd name="connsiteY5" fmla="*/ 361361 h 156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2338" h="1567992">
                    <a:moveTo>
                      <a:pt x="0" y="1567992"/>
                    </a:moveTo>
                    <a:cubicBezTo>
                      <a:pt x="306371" y="1421876"/>
                      <a:pt x="612742" y="1275760"/>
                      <a:pt x="999241" y="1049517"/>
                    </a:cubicBezTo>
                    <a:cubicBezTo>
                      <a:pt x="1385740" y="823274"/>
                      <a:pt x="1912070" y="383357"/>
                      <a:pt x="2318994" y="210532"/>
                    </a:cubicBezTo>
                    <a:cubicBezTo>
                      <a:pt x="2725918" y="37707"/>
                      <a:pt x="3134413" y="0"/>
                      <a:pt x="3440784" y="12569"/>
                    </a:cubicBezTo>
                    <a:cubicBezTo>
                      <a:pt x="3747155" y="25138"/>
                      <a:pt x="4022104" y="227814"/>
                      <a:pt x="4157221" y="285946"/>
                    </a:cubicBezTo>
                    <a:cubicBezTo>
                      <a:pt x="4292338" y="344078"/>
                      <a:pt x="4271913" y="352719"/>
                      <a:pt x="4251489" y="361361"/>
                    </a:cubicBezTo>
                  </a:path>
                </a:pathLst>
              </a:custGeom>
              <a:ln w="3175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rot="348801">
                <a:off x="3142131" y="1214271"/>
                <a:ext cx="4641019" cy="1710657"/>
              </a:xfrm>
              <a:custGeom>
                <a:avLst/>
                <a:gdLst>
                  <a:gd name="connsiteX0" fmla="*/ 0 w 4292338"/>
                  <a:gd name="connsiteY0" fmla="*/ 1567992 h 1567992"/>
                  <a:gd name="connsiteX1" fmla="*/ 999241 w 4292338"/>
                  <a:gd name="connsiteY1" fmla="*/ 1049517 h 1567992"/>
                  <a:gd name="connsiteX2" fmla="*/ 2318994 w 4292338"/>
                  <a:gd name="connsiteY2" fmla="*/ 210532 h 1567992"/>
                  <a:gd name="connsiteX3" fmla="*/ 3440784 w 4292338"/>
                  <a:gd name="connsiteY3" fmla="*/ 12569 h 1567992"/>
                  <a:gd name="connsiteX4" fmla="*/ 4157221 w 4292338"/>
                  <a:gd name="connsiteY4" fmla="*/ 285946 h 1567992"/>
                  <a:gd name="connsiteX5" fmla="*/ 4251489 w 4292338"/>
                  <a:gd name="connsiteY5" fmla="*/ 361361 h 1567992"/>
                  <a:gd name="connsiteX0" fmla="*/ 0 w 4157221"/>
                  <a:gd name="connsiteY0" fmla="*/ 1567992 h 1567992"/>
                  <a:gd name="connsiteX1" fmla="*/ 999241 w 4157221"/>
                  <a:gd name="connsiteY1" fmla="*/ 1049517 h 1567992"/>
                  <a:gd name="connsiteX2" fmla="*/ 2318994 w 4157221"/>
                  <a:gd name="connsiteY2" fmla="*/ 210532 h 1567992"/>
                  <a:gd name="connsiteX3" fmla="*/ 3440784 w 4157221"/>
                  <a:gd name="connsiteY3" fmla="*/ 12569 h 1567992"/>
                  <a:gd name="connsiteX4" fmla="*/ 4157221 w 4157221"/>
                  <a:gd name="connsiteY4" fmla="*/ 285946 h 1567992"/>
                  <a:gd name="connsiteX0" fmla="*/ 0 w 4244038"/>
                  <a:gd name="connsiteY0" fmla="*/ 1593661 h 1593661"/>
                  <a:gd name="connsiteX1" fmla="*/ 999241 w 4244038"/>
                  <a:gd name="connsiteY1" fmla="*/ 1075186 h 1593661"/>
                  <a:gd name="connsiteX2" fmla="*/ 2318994 w 4244038"/>
                  <a:gd name="connsiteY2" fmla="*/ 236201 h 1593661"/>
                  <a:gd name="connsiteX3" fmla="*/ 3440784 w 4244038"/>
                  <a:gd name="connsiteY3" fmla="*/ 38238 h 1593661"/>
                  <a:gd name="connsiteX4" fmla="*/ 4244038 w 4244038"/>
                  <a:gd name="connsiteY4" fmla="*/ 465626 h 1593661"/>
                  <a:gd name="connsiteX0" fmla="*/ 0 w 4244038"/>
                  <a:gd name="connsiteY0" fmla="*/ 1593660 h 1593660"/>
                  <a:gd name="connsiteX1" fmla="*/ 1010275 w 4244038"/>
                  <a:gd name="connsiteY1" fmla="*/ 1161823 h 1593660"/>
                  <a:gd name="connsiteX2" fmla="*/ 2318994 w 4244038"/>
                  <a:gd name="connsiteY2" fmla="*/ 236200 h 1593660"/>
                  <a:gd name="connsiteX3" fmla="*/ 3440784 w 4244038"/>
                  <a:gd name="connsiteY3" fmla="*/ 38237 h 1593660"/>
                  <a:gd name="connsiteX4" fmla="*/ 4244038 w 4244038"/>
                  <a:gd name="connsiteY4" fmla="*/ 465625 h 1593660"/>
                  <a:gd name="connsiteX0" fmla="*/ 129179 w 4373217"/>
                  <a:gd name="connsiteY0" fmla="*/ 1593660 h 1908068"/>
                  <a:gd name="connsiteX1" fmla="*/ 168379 w 4373217"/>
                  <a:gd name="connsiteY1" fmla="*/ 1836095 h 1908068"/>
                  <a:gd name="connsiteX2" fmla="*/ 1139454 w 4373217"/>
                  <a:gd name="connsiteY2" fmla="*/ 1161823 h 1908068"/>
                  <a:gd name="connsiteX3" fmla="*/ 2448173 w 4373217"/>
                  <a:gd name="connsiteY3" fmla="*/ 236200 h 1908068"/>
                  <a:gd name="connsiteX4" fmla="*/ 3569963 w 4373217"/>
                  <a:gd name="connsiteY4" fmla="*/ 38237 h 1908068"/>
                  <a:gd name="connsiteX5" fmla="*/ 4373217 w 4373217"/>
                  <a:gd name="connsiteY5" fmla="*/ 465625 h 1908068"/>
                  <a:gd name="connsiteX0" fmla="*/ 0 w 4204838"/>
                  <a:gd name="connsiteY0" fmla="*/ 1836095 h 1836095"/>
                  <a:gd name="connsiteX1" fmla="*/ 971075 w 4204838"/>
                  <a:gd name="connsiteY1" fmla="*/ 1161823 h 1836095"/>
                  <a:gd name="connsiteX2" fmla="*/ 2279794 w 4204838"/>
                  <a:gd name="connsiteY2" fmla="*/ 236200 h 1836095"/>
                  <a:gd name="connsiteX3" fmla="*/ 3401584 w 4204838"/>
                  <a:gd name="connsiteY3" fmla="*/ 38237 h 1836095"/>
                  <a:gd name="connsiteX4" fmla="*/ 4204838 w 4204838"/>
                  <a:gd name="connsiteY4" fmla="*/ 465625 h 1836095"/>
                  <a:gd name="connsiteX0" fmla="*/ 0 w 4260614"/>
                  <a:gd name="connsiteY0" fmla="*/ 1822523 h 1822523"/>
                  <a:gd name="connsiteX1" fmla="*/ 971075 w 4260614"/>
                  <a:gd name="connsiteY1" fmla="*/ 1148251 h 1822523"/>
                  <a:gd name="connsiteX2" fmla="*/ 2279794 w 4260614"/>
                  <a:gd name="connsiteY2" fmla="*/ 222628 h 1822523"/>
                  <a:gd name="connsiteX3" fmla="*/ 3401584 w 4260614"/>
                  <a:gd name="connsiteY3" fmla="*/ 24665 h 1822523"/>
                  <a:gd name="connsiteX4" fmla="*/ 4260614 w 4260614"/>
                  <a:gd name="connsiteY4" fmla="*/ 370616 h 1822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614" h="1822523">
                    <a:moveTo>
                      <a:pt x="0" y="1822523"/>
                    </a:moveTo>
                    <a:cubicBezTo>
                      <a:pt x="168379" y="1750550"/>
                      <a:pt x="591109" y="1414900"/>
                      <a:pt x="971075" y="1148251"/>
                    </a:cubicBezTo>
                    <a:cubicBezTo>
                      <a:pt x="1351041" y="881602"/>
                      <a:pt x="1874709" y="409892"/>
                      <a:pt x="2279794" y="222628"/>
                    </a:cubicBezTo>
                    <a:cubicBezTo>
                      <a:pt x="2684879" y="35364"/>
                      <a:pt x="3071447" y="0"/>
                      <a:pt x="3401584" y="24665"/>
                    </a:cubicBezTo>
                    <a:cubicBezTo>
                      <a:pt x="3731721" y="49330"/>
                      <a:pt x="4125497" y="312484"/>
                      <a:pt x="4260614" y="370616"/>
                    </a:cubicBezTo>
                  </a:path>
                </a:pathLst>
              </a:custGeom>
              <a:ln w="149225">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2209801" y="2762839"/>
                <a:ext cx="740790" cy="402734"/>
              </a:xfrm>
              <a:custGeom>
                <a:avLst/>
                <a:gdLst>
                  <a:gd name="connsiteX0" fmla="*/ 565609 w 565609"/>
                  <a:gd name="connsiteY0" fmla="*/ 0 h 452487"/>
                  <a:gd name="connsiteX1" fmla="*/ 348792 w 565609"/>
                  <a:gd name="connsiteY1" fmla="*/ 301658 h 452487"/>
                  <a:gd name="connsiteX2" fmla="*/ 0 w 565609"/>
                  <a:gd name="connsiteY2" fmla="*/ 452487 h 452487"/>
                  <a:gd name="connsiteX0" fmla="*/ 565609 w 565609"/>
                  <a:gd name="connsiteY0" fmla="*/ 0 h 354702"/>
                  <a:gd name="connsiteX1" fmla="*/ 348792 w 565609"/>
                  <a:gd name="connsiteY1" fmla="*/ 301658 h 354702"/>
                  <a:gd name="connsiteX2" fmla="*/ 0 w 565609"/>
                  <a:gd name="connsiteY2" fmla="*/ 318263 h 354702"/>
                </a:gdLst>
                <a:ahLst/>
                <a:cxnLst>
                  <a:cxn ang="0">
                    <a:pos x="connsiteX0" y="connsiteY0"/>
                  </a:cxn>
                  <a:cxn ang="0">
                    <a:pos x="connsiteX1" y="connsiteY1"/>
                  </a:cxn>
                  <a:cxn ang="0">
                    <a:pos x="connsiteX2" y="connsiteY2"/>
                  </a:cxn>
                </a:cxnLst>
                <a:rect l="l" t="t" r="r" b="b"/>
                <a:pathLst>
                  <a:path w="565609" h="354702">
                    <a:moveTo>
                      <a:pt x="565609" y="0"/>
                    </a:moveTo>
                    <a:cubicBezTo>
                      <a:pt x="504334" y="113122"/>
                      <a:pt x="443060" y="248614"/>
                      <a:pt x="348792" y="301658"/>
                    </a:cubicBezTo>
                    <a:cubicBezTo>
                      <a:pt x="254524" y="354702"/>
                      <a:pt x="127262" y="280555"/>
                      <a:pt x="0" y="318263"/>
                    </a:cubicBezTo>
                  </a:path>
                </a:pathLst>
              </a:custGeom>
              <a:ln w="152400">
                <a:solidFill>
                  <a:srgbClr val="FF0000"/>
                </a:solidFill>
                <a:tailEnd type="triangle" w="sm" len="sm"/>
              </a:ln>
              <a:effectLst>
                <a:outerShdw dist="381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233394" y="1478437"/>
                <a:ext cx="4462806" cy="1198775"/>
              </a:xfrm>
              <a:custGeom>
                <a:avLst/>
                <a:gdLst>
                  <a:gd name="connsiteX0" fmla="*/ 0 w 4421171"/>
                  <a:gd name="connsiteY0" fmla="*/ 1198775 h 1198775"/>
                  <a:gd name="connsiteX1" fmla="*/ 1932495 w 4421171"/>
                  <a:gd name="connsiteY1" fmla="*/ 303229 h 1198775"/>
                  <a:gd name="connsiteX2" fmla="*/ 3035431 w 4421171"/>
                  <a:gd name="connsiteY2" fmla="*/ 20425 h 1198775"/>
                  <a:gd name="connsiteX3" fmla="*/ 3883843 w 4421171"/>
                  <a:gd name="connsiteY3" fmla="*/ 180681 h 1198775"/>
                  <a:gd name="connsiteX4" fmla="*/ 4421171 w 4421171"/>
                  <a:gd name="connsiteY4" fmla="*/ 491765 h 119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1171" h="1198775">
                    <a:moveTo>
                      <a:pt x="0" y="1198775"/>
                    </a:moveTo>
                    <a:cubicBezTo>
                      <a:pt x="713295" y="849198"/>
                      <a:pt x="1426590" y="499621"/>
                      <a:pt x="1932495" y="303229"/>
                    </a:cubicBezTo>
                    <a:cubicBezTo>
                      <a:pt x="2438400" y="106837"/>
                      <a:pt x="2710206" y="40850"/>
                      <a:pt x="3035431" y="20425"/>
                    </a:cubicBezTo>
                    <a:cubicBezTo>
                      <a:pt x="3360656" y="0"/>
                      <a:pt x="3652886" y="102124"/>
                      <a:pt x="3883843" y="180681"/>
                    </a:cubicBezTo>
                    <a:cubicBezTo>
                      <a:pt x="4114800" y="259238"/>
                      <a:pt x="4330045" y="443060"/>
                      <a:pt x="4421171" y="491765"/>
                    </a:cubicBezTo>
                  </a:path>
                </a:pathLst>
              </a:custGeom>
              <a:ln w="1016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374796" y="1640264"/>
                <a:ext cx="4392891" cy="933254"/>
              </a:xfrm>
              <a:custGeom>
                <a:avLst/>
                <a:gdLst>
                  <a:gd name="connsiteX0" fmla="*/ 0 w 4392891"/>
                  <a:gd name="connsiteY0" fmla="*/ 933254 h 933254"/>
                  <a:gd name="connsiteX1" fmla="*/ 1329179 w 4392891"/>
                  <a:gd name="connsiteY1" fmla="*/ 424206 h 933254"/>
                  <a:gd name="connsiteX2" fmla="*/ 2384981 w 4392891"/>
                  <a:gd name="connsiteY2" fmla="*/ 113122 h 933254"/>
                  <a:gd name="connsiteX3" fmla="*/ 3026004 w 4392891"/>
                  <a:gd name="connsiteY3" fmla="*/ 28280 h 933254"/>
                  <a:gd name="connsiteX4" fmla="*/ 3827282 w 4392891"/>
                  <a:gd name="connsiteY4" fmla="*/ 282804 h 933254"/>
                  <a:gd name="connsiteX5" fmla="*/ 4392891 w 4392891"/>
                  <a:gd name="connsiteY5" fmla="*/ 565608 h 93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2891" h="933254">
                    <a:moveTo>
                      <a:pt x="0" y="933254"/>
                    </a:moveTo>
                    <a:cubicBezTo>
                      <a:pt x="465841" y="747074"/>
                      <a:pt x="931682" y="560895"/>
                      <a:pt x="1329179" y="424206"/>
                    </a:cubicBezTo>
                    <a:cubicBezTo>
                      <a:pt x="1726676" y="287517"/>
                      <a:pt x="2102177" y="179110"/>
                      <a:pt x="2384981" y="113122"/>
                    </a:cubicBezTo>
                    <a:cubicBezTo>
                      <a:pt x="2667785" y="47134"/>
                      <a:pt x="2785621" y="0"/>
                      <a:pt x="3026004" y="28280"/>
                    </a:cubicBezTo>
                    <a:cubicBezTo>
                      <a:pt x="3266387" y="56560"/>
                      <a:pt x="3599467" y="193249"/>
                      <a:pt x="3827282" y="282804"/>
                    </a:cubicBezTo>
                    <a:cubicBezTo>
                      <a:pt x="4055097" y="372359"/>
                      <a:pt x="4223994" y="468983"/>
                      <a:pt x="4392891" y="565608"/>
                    </a:cubicBezTo>
                  </a:path>
                </a:pathLst>
              </a:custGeom>
              <a:ln w="1016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3176832" y="1827229"/>
                <a:ext cx="4595567" cy="821703"/>
              </a:xfrm>
              <a:custGeom>
                <a:avLst/>
                <a:gdLst>
                  <a:gd name="connsiteX0" fmla="*/ 0 w 4572000"/>
                  <a:gd name="connsiteY0" fmla="*/ 821703 h 821703"/>
                  <a:gd name="connsiteX1" fmla="*/ 1894788 w 4572000"/>
                  <a:gd name="connsiteY1" fmla="*/ 199534 h 821703"/>
                  <a:gd name="connsiteX2" fmla="*/ 3318235 w 4572000"/>
                  <a:gd name="connsiteY2" fmla="*/ 29851 h 821703"/>
                  <a:gd name="connsiteX3" fmla="*/ 4572000 w 4572000"/>
                  <a:gd name="connsiteY3" fmla="*/ 378643 h 821703"/>
                </a:gdLst>
                <a:ahLst/>
                <a:cxnLst>
                  <a:cxn ang="0">
                    <a:pos x="connsiteX0" y="connsiteY0"/>
                  </a:cxn>
                  <a:cxn ang="0">
                    <a:pos x="connsiteX1" y="connsiteY1"/>
                  </a:cxn>
                  <a:cxn ang="0">
                    <a:pos x="connsiteX2" y="connsiteY2"/>
                  </a:cxn>
                  <a:cxn ang="0">
                    <a:pos x="connsiteX3" y="connsiteY3"/>
                  </a:cxn>
                </a:cxnLst>
                <a:rect l="l" t="t" r="r" b="b"/>
                <a:pathLst>
                  <a:path w="4572000" h="821703">
                    <a:moveTo>
                      <a:pt x="0" y="821703"/>
                    </a:moveTo>
                    <a:cubicBezTo>
                      <a:pt x="670874" y="576606"/>
                      <a:pt x="1341749" y="331509"/>
                      <a:pt x="1894788" y="199534"/>
                    </a:cubicBezTo>
                    <a:cubicBezTo>
                      <a:pt x="2447827" y="67559"/>
                      <a:pt x="2872033" y="0"/>
                      <a:pt x="3318235" y="29851"/>
                    </a:cubicBezTo>
                    <a:cubicBezTo>
                      <a:pt x="3764437" y="59702"/>
                      <a:pt x="4168218" y="219172"/>
                      <a:pt x="4572000" y="378643"/>
                    </a:cubicBezTo>
                  </a:path>
                </a:pathLst>
              </a:custGeom>
              <a:ln w="1270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3167406" y="2091179"/>
                <a:ext cx="4757394" cy="576607"/>
              </a:xfrm>
              <a:custGeom>
                <a:avLst/>
                <a:gdLst>
                  <a:gd name="connsiteX0" fmla="*/ 0 w 4590854"/>
                  <a:gd name="connsiteY0" fmla="*/ 535757 h 535757"/>
                  <a:gd name="connsiteX1" fmla="*/ 980388 w 4590854"/>
                  <a:gd name="connsiteY1" fmla="*/ 234099 h 535757"/>
                  <a:gd name="connsiteX2" fmla="*/ 2318994 w 4590854"/>
                  <a:gd name="connsiteY2" fmla="*/ 36136 h 535757"/>
                  <a:gd name="connsiteX3" fmla="*/ 3553905 w 4590854"/>
                  <a:gd name="connsiteY3" fmla="*/ 17282 h 535757"/>
                  <a:gd name="connsiteX4" fmla="*/ 4590854 w 4590854"/>
                  <a:gd name="connsiteY4" fmla="*/ 83270 h 535757"/>
                  <a:gd name="connsiteX0" fmla="*/ 0 w 4590854"/>
                  <a:gd name="connsiteY0" fmla="*/ 614314 h 614314"/>
                  <a:gd name="connsiteX1" fmla="*/ 980388 w 4590854"/>
                  <a:gd name="connsiteY1" fmla="*/ 312656 h 614314"/>
                  <a:gd name="connsiteX2" fmla="*/ 2318994 w 4590854"/>
                  <a:gd name="connsiteY2" fmla="*/ 114693 h 614314"/>
                  <a:gd name="connsiteX3" fmla="*/ 3553905 w 4590854"/>
                  <a:gd name="connsiteY3" fmla="*/ 95839 h 614314"/>
                  <a:gd name="connsiteX4" fmla="*/ 4590854 w 4590854"/>
                  <a:gd name="connsiteY4" fmla="*/ 161827 h 614314"/>
                  <a:gd name="connsiteX0" fmla="*/ 0 w 4590854"/>
                  <a:gd name="connsiteY0" fmla="*/ 614314 h 614314"/>
                  <a:gd name="connsiteX1" fmla="*/ 980388 w 4590854"/>
                  <a:gd name="connsiteY1" fmla="*/ 312656 h 614314"/>
                  <a:gd name="connsiteX2" fmla="*/ 2318994 w 4590854"/>
                  <a:gd name="connsiteY2" fmla="*/ 114693 h 614314"/>
                  <a:gd name="connsiteX3" fmla="*/ 3553905 w 4590854"/>
                  <a:gd name="connsiteY3" fmla="*/ 95839 h 614314"/>
                  <a:gd name="connsiteX4" fmla="*/ 4590854 w 4590854"/>
                  <a:gd name="connsiteY4" fmla="*/ 161827 h 614314"/>
                  <a:gd name="connsiteX0" fmla="*/ 0 w 4590854"/>
                  <a:gd name="connsiteY0" fmla="*/ 576607 h 576607"/>
                  <a:gd name="connsiteX1" fmla="*/ 980388 w 4590854"/>
                  <a:gd name="connsiteY1" fmla="*/ 274949 h 576607"/>
                  <a:gd name="connsiteX2" fmla="*/ 2318994 w 4590854"/>
                  <a:gd name="connsiteY2" fmla="*/ 76986 h 576607"/>
                  <a:gd name="connsiteX3" fmla="*/ 3553905 w 4590854"/>
                  <a:gd name="connsiteY3" fmla="*/ 58132 h 576607"/>
                  <a:gd name="connsiteX4" fmla="*/ 4590854 w 4590854"/>
                  <a:gd name="connsiteY4" fmla="*/ 124120 h 57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0854" h="576607">
                    <a:moveTo>
                      <a:pt x="0" y="576607"/>
                    </a:moveTo>
                    <a:cubicBezTo>
                      <a:pt x="296944" y="467413"/>
                      <a:pt x="593889" y="358219"/>
                      <a:pt x="980388" y="274949"/>
                    </a:cubicBezTo>
                    <a:cubicBezTo>
                      <a:pt x="1366887" y="191679"/>
                      <a:pt x="1890075" y="113122"/>
                      <a:pt x="2318994" y="76986"/>
                    </a:cubicBezTo>
                    <a:cubicBezTo>
                      <a:pt x="2906939" y="21560"/>
                      <a:pt x="3119923" y="0"/>
                      <a:pt x="3553905" y="58132"/>
                    </a:cubicBezTo>
                    <a:cubicBezTo>
                      <a:pt x="3932548" y="65988"/>
                      <a:pt x="4394462" y="160256"/>
                      <a:pt x="4590854" y="124120"/>
                    </a:cubicBezTo>
                  </a:path>
                </a:pathLst>
              </a:custGeom>
              <a:ln w="177800">
                <a:solidFill>
                  <a:srgbClr val="FF0000"/>
                </a:solidFill>
                <a:tailEnd type="triangle" w="med" len="sm"/>
              </a:ln>
              <a:effectLst>
                <a:outerShdw dist="381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2802904" y="2226297"/>
                <a:ext cx="551467" cy="491765"/>
              </a:xfrm>
              <a:custGeom>
                <a:avLst/>
                <a:gdLst>
                  <a:gd name="connsiteX0" fmla="*/ 175966 w 551467"/>
                  <a:gd name="connsiteY0" fmla="*/ 252952 h 491765"/>
                  <a:gd name="connsiteX1" fmla="*/ 91125 w 551467"/>
                  <a:gd name="connsiteY1" fmla="*/ 205818 h 491765"/>
                  <a:gd name="connsiteX2" fmla="*/ 213673 w 551467"/>
                  <a:gd name="connsiteY2" fmla="*/ 177538 h 491765"/>
                  <a:gd name="connsiteX3" fmla="*/ 345649 w 551467"/>
                  <a:gd name="connsiteY3" fmla="*/ 205818 h 491765"/>
                  <a:gd name="connsiteX4" fmla="*/ 402209 w 551467"/>
                  <a:gd name="connsiteY4" fmla="*/ 73843 h 491765"/>
                  <a:gd name="connsiteX5" fmla="*/ 421063 w 551467"/>
                  <a:gd name="connsiteY5" fmla="*/ 7856 h 491765"/>
                  <a:gd name="connsiteX6" fmla="*/ 487051 w 551467"/>
                  <a:gd name="connsiteY6" fmla="*/ 120977 h 491765"/>
                  <a:gd name="connsiteX7" fmla="*/ 543611 w 551467"/>
                  <a:gd name="connsiteY7" fmla="*/ 158684 h 491765"/>
                  <a:gd name="connsiteX8" fmla="*/ 439917 w 551467"/>
                  <a:gd name="connsiteY8" fmla="*/ 215245 h 491765"/>
                  <a:gd name="connsiteX9" fmla="*/ 336222 w 551467"/>
                  <a:gd name="connsiteY9" fmla="*/ 300087 h 491765"/>
                  <a:gd name="connsiteX10" fmla="*/ 241954 w 551467"/>
                  <a:gd name="connsiteY10" fmla="*/ 347221 h 491765"/>
                  <a:gd name="connsiteX11" fmla="*/ 119405 w 551467"/>
                  <a:gd name="connsiteY11" fmla="*/ 469769 h 491765"/>
                  <a:gd name="connsiteX12" fmla="*/ 81698 w 551467"/>
                  <a:gd name="connsiteY12" fmla="*/ 479196 h 491765"/>
                  <a:gd name="connsiteX13" fmla="*/ 6284 w 551467"/>
                  <a:gd name="connsiteY13" fmla="*/ 422635 h 491765"/>
                  <a:gd name="connsiteX14" fmla="*/ 43991 w 551467"/>
                  <a:gd name="connsiteY14" fmla="*/ 318940 h 491765"/>
                  <a:gd name="connsiteX15" fmla="*/ 175966 w 551467"/>
                  <a:gd name="connsiteY15" fmla="*/ 252952 h 49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1467" h="491765">
                    <a:moveTo>
                      <a:pt x="175966" y="252952"/>
                    </a:moveTo>
                    <a:cubicBezTo>
                      <a:pt x="183822" y="234098"/>
                      <a:pt x="84841" y="218387"/>
                      <a:pt x="91125" y="205818"/>
                    </a:cubicBezTo>
                    <a:cubicBezTo>
                      <a:pt x="97409" y="193249"/>
                      <a:pt x="171252" y="177538"/>
                      <a:pt x="213673" y="177538"/>
                    </a:cubicBezTo>
                    <a:cubicBezTo>
                      <a:pt x="256094" y="177538"/>
                      <a:pt x="314226" y="223101"/>
                      <a:pt x="345649" y="205818"/>
                    </a:cubicBezTo>
                    <a:cubicBezTo>
                      <a:pt x="377072" y="188535"/>
                      <a:pt x="389640" y="106837"/>
                      <a:pt x="402209" y="73843"/>
                    </a:cubicBezTo>
                    <a:cubicBezTo>
                      <a:pt x="414778" y="40849"/>
                      <a:pt x="406923" y="0"/>
                      <a:pt x="421063" y="7856"/>
                    </a:cubicBezTo>
                    <a:cubicBezTo>
                      <a:pt x="435203" y="15712"/>
                      <a:pt x="466626" y="95839"/>
                      <a:pt x="487051" y="120977"/>
                    </a:cubicBezTo>
                    <a:cubicBezTo>
                      <a:pt x="507476" y="146115"/>
                      <a:pt x="551467" y="142973"/>
                      <a:pt x="543611" y="158684"/>
                    </a:cubicBezTo>
                    <a:cubicBezTo>
                      <a:pt x="535755" y="174395"/>
                      <a:pt x="474482" y="191678"/>
                      <a:pt x="439917" y="215245"/>
                    </a:cubicBezTo>
                    <a:cubicBezTo>
                      <a:pt x="405352" y="238812"/>
                      <a:pt x="369216" y="278091"/>
                      <a:pt x="336222" y="300087"/>
                    </a:cubicBezTo>
                    <a:cubicBezTo>
                      <a:pt x="303228" y="322083"/>
                      <a:pt x="278090" y="318941"/>
                      <a:pt x="241954" y="347221"/>
                    </a:cubicBezTo>
                    <a:cubicBezTo>
                      <a:pt x="205818" y="375501"/>
                      <a:pt x="146114" y="447773"/>
                      <a:pt x="119405" y="469769"/>
                    </a:cubicBezTo>
                    <a:cubicBezTo>
                      <a:pt x="92696" y="491765"/>
                      <a:pt x="100551" y="487052"/>
                      <a:pt x="81698" y="479196"/>
                    </a:cubicBezTo>
                    <a:cubicBezTo>
                      <a:pt x="62845" y="471340"/>
                      <a:pt x="12568" y="449344"/>
                      <a:pt x="6284" y="422635"/>
                    </a:cubicBezTo>
                    <a:cubicBezTo>
                      <a:pt x="0" y="395926"/>
                      <a:pt x="21995" y="344078"/>
                      <a:pt x="43991" y="318940"/>
                    </a:cubicBezTo>
                    <a:cubicBezTo>
                      <a:pt x="65987" y="293802"/>
                      <a:pt x="168110" y="271806"/>
                      <a:pt x="175966" y="252952"/>
                    </a:cubicBezTo>
                    <a:close/>
                  </a:path>
                </a:pathLst>
              </a:cu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3773978" y="2377440"/>
                <a:ext cx="4172989" cy="4172989"/>
              </a:xfrm>
              <a:custGeom>
                <a:avLst/>
                <a:gdLst>
                  <a:gd name="connsiteX0" fmla="*/ 4172989 w 4172989"/>
                  <a:gd name="connsiteY0" fmla="*/ 0 h 4172989"/>
                  <a:gd name="connsiteX1" fmla="*/ 2443942 w 4172989"/>
                  <a:gd name="connsiteY1" fmla="*/ 1213658 h 4172989"/>
                  <a:gd name="connsiteX2" fmla="*/ 1180407 w 4172989"/>
                  <a:gd name="connsiteY2" fmla="*/ 2244436 h 4172989"/>
                  <a:gd name="connsiteX3" fmla="*/ 465513 w 4172989"/>
                  <a:gd name="connsiteY3" fmla="*/ 3108960 h 4172989"/>
                  <a:gd name="connsiteX4" fmla="*/ 0 w 4172989"/>
                  <a:gd name="connsiteY4" fmla="*/ 4172989 h 4172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2989" h="4172989">
                    <a:moveTo>
                      <a:pt x="4172989" y="0"/>
                    </a:moveTo>
                    <a:cubicBezTo>
                      <a:pt x="3557847" y="419792"/>
                      <a:pt x="2942706" y="839585"/>
                      <a:pt x="2443942" y="1213658"/>
                    </a:cubicBezTo>
                    <a:cubicBezTo>
                      <a:pt x="1945178" y="1587731"/>
                      <a:pt x="1510145" y="1928552"/>
                      <a:pt x="1180407" y="2244436"/>
                    </a:cubicBezTo>
                    <a:cubicBezTo>
                      <a:pt x="850669" y="2560320"/>
                      <a:pt x="662247" y="2787535"/>
                      <a:pt x="465513" y="3108960"/>
                    </a:cubicBezTo>
                    <a:cubicBezTo>
                      <a:pt x="268779" y="3430385"/>
                      <a:pt x="74814" y="3987338"/>
                      <a:pt x="0" y="4172989"/>
                    </a:cubicBezTo>
                  </a:path>
                </a:pathLst>
              </a:custGeom>
              <a:ln w="50800">
                <a:solidFill>
                  <a:schemeClr val="tx1"/>
                </a:solidFill>
                <a:tailEnd type="triangle" w="lg" len="lg"/>
              </a:ln>
              <a:effectLst>
                <a:outerShdw dist="50800" dir="30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040520" y="1981200"/>
                <a:ext cx="617080" cy="616145"/>
              </a:xfrm>
              <a:custGeom>
                <a:avLst/>
                <a:gdLst>
                  <a:gd name="connsiteX0" fmla="*/ 0 w 633909"/>
                  <a:gd name="connsiteY0" fmla="*/ 302930 h 302930"/>
                  <a:gd name="connsiteX1" fmla="*/ 258052 w 633909"/>
                  <a:gd name="connsiteY1" fmla="*/ 224392 h 302930"/>
                  <a:gd name="connsiteX2" fmla="*/ 482444 w 633909"/>
                  <a:gd name="connsiteY2" fmla="*/ 112196 h 302930"/>
                  <a:gd name="connsiteX3" fmla="*/ 633909 w 633909"/>
                  <a:gd name="connsiteY3" fmla="*/ 0 h 302930"/>
                </a:gdLst>
                <a:ahLst/>
                <a:cxnLst>
                  <a:cxn ang="0">
                    <a:pos x="connsiteX0" y="connsiteY0"/>
                  </a:cxn>
                  <a:cxn ang="0">
                    <a:pos x="connsiteX1" y="connsiteY1"/>
                  </a:cxn>
                  <a:cxn ang="0">
                    <a:pos x="connsiteX2" y="connsiteY2"/>
                  </a:cxn>
                  <a:cxn ang="0">
                    <a:pos x="connsiteX3" y="connsiteY3"/>
                  </a:cxn>
                </a:cxnLst>
                <a:rect l="l" t="t" r="r" b="b"/>
                <a:pathLst>
                  <a:path w="633909" h="302930">
                    <a:moveTo>
                      <a:pt x="0" y="302930"/>
                    </a:moveTo>
                    <a:cubicBezTo>
                      <a:pt x="88822" y="279555"/>
                      <a:pt x="177645" y="256181"/>
                      <a:pt x="258052" y="224392"/>
                    </a:cubicBezTo>
                    <a:cubicBezTo>
                      <a:pt x="338459" y="192603"/>
                      <a:pt x="419801" y="149595"/>
                      <a:pt x="482444" y="112196"/>
                    </a:cubicBezTo>
                    <a:cubicBezTo>
                      <a:pt x="545087" y="74797"/>
                      <a:pt x="609600" y="17764"/>
                      <a:pt x="633909" y="0"/>
                    </a:cubicBezTo>
                  </a:path>
                </a:pathLst>
              </a:custGeom>
              <a:ln w="50800">
                <a:solidFill>
                  <a:srgbClr val="FF0000"/>
                </a:solidFill>
                <a:tailEnd type="triangle" w="med" len="med"/>
              </a:ln>
              <a:effectLst>
                <a:outerShdw dist="50800" dir="3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5606143" y="2394857"/>
                <a:ext cx="2329543" cy="4495800"/>
              </a:xfrm>
              <a:custGeom>
                <a:avLst/>
                <a:gdLst>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329543 w 2329543"/>
                  <a:gd name="connsiteY0" fmla="*/ 0 h 4495800"/>
                  <a:gd name="connsiteX1" fmla="*/ 1360714 w 2329543"/>
                  <a:gd name="connsiteY1" fmla="*/ 707572 h 4495800"/>
                  <a:gd name="connsiteX2" fmla="*/ 827314 w 2329543"/>
                  <a:gd name="connsiteY2" fmla="*/ 1415143 h 4495800"/>
                  <a:gd name="connsiteX3" fmla="*/ 381000 w 2329543"/>
                  <a:gd name="connsiteY3" fmla="*/ 2416629 h 4495800"/>
                  <a:gd name="connsiteX4" fmla="*/ 152400 w 2329543"/>
                  <a:gd name="connsiteY4" fmla="*/ 3385457 h 4495800"/>
                  <a:gd name="connsiteX5" fmla="*/ 0 w 2329543"/>
                  <a:gd name="connsiteY5" fmla="*/ 4495800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9543" h="4495800">
                    <a:moveTo>
                      <a:pt x="2329543" y="0"/>
                    </a:moveTo>
                    <a:cubicBezTo>
                      <a:pt x="2002064" y="235857"/>
                      <a:pt x="1611086" y="471715"/>
                      <a:pt x="1360714" y="707572"/>
                    </a:cubicBezTo>
                    <a:cubicBezTo>
                      <a:pt x="1110343" y="943429"/>
                      <a:pt x="990600" y="1130300"/>
                      <a:pt x="827314" y="1415143"/>
                    </a:cubicBezTo>
                    <a:cubicBezTo>
                      <a:pt x="664028" y="1699986"/>
                      <a:pt x="493486" y="2088243"/>
                      <a:pt x="381000" y="2416629"/>
                    </a:cubicBezTo>
                    <a:cubicBezTo>
                      <a:pt x="268514" y="2745015"/>
                      <a:pt x="215900" y="3038929"/>
                      <a:pt x="152400" y="3385457"/>
                    </a:cubicBezTo>
                    <a:cubicBezTo>
                      <a:pt x="88900" y="3731986"/>
                      <a:pt x="23586" y="4359729"/>
                      <a:pt x="0" y="4495800"/>
                    </a:cubicBezTo>
                  </a:path>
                </a:pathLst>
              </a:custGeom>
              <a:ln w="50800">
                <a:solidFill>
                  <a:schemeClr val="tx1"/>
                </a:solidFill>
                <a:tailEnd type="triangle" w="lg" len="lg"/>
              </a:ln>
              <a:effectLst>
                <a:outerShdw dist="50800" dir="24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521122" y="2217761"/>
                <a:ext cx="4483290" cy="442415"/>
              </a:xfrm>
              <a:custGeom>
                <a:avLst/>
                <a:gdLst>
                  <a:gd name="connsiteX0" fmla="*/ 4483290 w 4483290"/>
                  <a:gd name="connsiteY0" fmla="*/ 116006 h 442415"/>
                  <a:gd name="connsiteX1" fmla="*/ 3527947 w 4483290"/>
                  <a:gd name="connsiteY1" fmla="*/ 245660 h 442415"/>
                  <a:gd name="connsiteX2" fmla="*/ 2204114 w 4483290"/>
                  <a:gd name="connsiteY2" fmla="*/ 375314 h 442415"/>
                  <a:gd name="connsiteX3" fmla="*/ 1228299 w 4483290"/>
                  <a:gd name="connsiteY3" fmla="*/ 423081 h 442415"/>
                  <a:gd name="connsiteX4" fmla="*/ 450377 w 4483290"/>
                  <a:gd name="connsiteY4" fmla="*/ 259308 h 442415"/>
                  <a:gd name="connsiteX5" fmla="*/ 0 w 4483290"/>
                  <a:gd name="connsiteY5" fmla="*/ 0 h 44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3290" h="442415">
                    <a:moveTo>
                      <a:pt x="4483290" y="116006"/>
                    </a:moveTo>
                    <a:cubicBezTo>
                      <a:pt x="4195550" y="159224"/>
                      <a:pt x="3907810" y="202442"/>
                      <a:pt x="3527947" y="245660"/>
                    </a:cubicBezTo>
                    <a:cubicBezTo>
                      <a:pt x="3148084" y="288878"/>
                      <a:pt x="2587389" y="345744"/>
                      <a:pt x="2204114" y="375314"/>
                    </a:cubicBezTo>
                    <a:cubicBezTo>
                      <a:pt x="1820839" y="404884"/>
                      <a:pt x="1520588" y="442415"/>
                      <a:pt x="1228299" y="423081"/>
                    </a:cubicBezTo>
                    <a:cubicBezTo>
                      <a:pt x="936010" y="403747"/>
                      <a:pt x="655093" y="329821"/>
                      <a:pt x="450377" y="259308"/>
                    </a:cubicBezTo>
                    <a:cubicBezTo>
                      <a:pt x="245661" y="188795"/>
                      <a:pt x="122830" y="94397"/>
                      <a:pt x="0" y="0"/>
                    </a:cubicBezTo>
                  </a:path>
                </a:pathLst>
              </a:custGeom>
              <a:ln w="63500">
                <a:solidFill>
                  <a:schemeClr val="tx1"/>
                </a:solidFill>
                <a:tailEnd type="triangle"/>
              </a:ln>
              <a:effectLst>
                <a:outerShdw dist="50800" dir="48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2485148" y="2715151"/>
                <a:ext cx="364639" cy="140245"/>
              </a:xfrm>
              <a:custGeom>
                <a:avLst/>
                <a:gdLst>
                  <a:gd name="connsiteX0" fmla="*/ 0 w 364639"/>
                  <a:gd name="connsiteY0" fmla="*/ 140245 h 140245"/>
                  <a:gd name="connsiteX1" fmla="*/ 201954 w 364639"/>
                  <a:gd name="connsiteY1" fmla="*/ 67318 h 140245"/>
                  <a:gd name="connsiteX2" fmla="*/ 364639 w 364639"/>
                  <a:gd name="connsiteY2" fmla="*/ 0 h 140245"/>
                  <a:gd name="connsiteX0" fmla="*/ 0 w 364639"/>
                  <a:gd name="connsiteY0" fmla="*/ 140245 h 140245"/>
                  <a:gd name="connsiteX1" fmla="*/ 201954 w 364639"/>
                  <a:gd name="connsiteY1" fmla="*/ 67318 h 140245"/>
                  <a:gd name="connsiteX2" fmla="*/ 364639 w 364639"/>
                  <a:gd name="connsiteY2" fmla="*/ 0 h 140245"/>
                  <a:gd name="connsiteX0" fmla="*/ 0 w 364639"/>
                  <a:gd name="connsiteY0" fmla="*/ 140245 h 168294"/>
                  <a:gd name="connsiteX1" fmla="*/ 201954 w 364639"/>
                  <a:gd name="connsiteY1" fmla="*/ 67318 h 168294"/>
                  <a:gd name="connsiteX2" fmla="*/ 364639 w 364639"/>
                  <a:gd name="connsiteY2" fmla="*/ 0 h 168294"/>
                  <a:gd name="connsiteX0" fmla="*/ 0 w 364639"/>
                  <a:gd name="connsiteY0" fmla="*/ 140245 h 140245"/>
                  <a:gd name="connsiteX1" fmla="*/ 201954 w 364639"/>
                  <a:gd name="connsiteY1" fmla="*/ 67318 h 140245"/>
                  <a:gd name="connsiteX2" fmla="*/ 364639 w 364639"/>
                  <a:gd name="connsiteY2" fmla="*/ 0 h 140245"/>
                  <a:gd name="connsiteX0" fmla="*/ 0 w 364639"/>
                  <a:gd name="connsiteY0" fmla="*/ 140245 h 140245"/>
                  <a:gd name="connsiteX1" fmla="*/ 201954 w 364639"/>
                  <a:gd name="connsiteY1" fmla="*/ 67318 h 140245"/>
                  <a:gd name="connsiteX2" fmla="*/ 364639 w 364639"/>
                  <a:gd name="connsiteY2" fmla="*/ 0 h 140245"/>
                </a:gdLst>
                <a:ahLst/>
                <a:cxnLst>
                  <a:cxn ang="0">
                    <a:pos x="connsiteX0" y="connsiteY0"/>
                  </a:cxn>
                  <a:cxn ang="0">
                    <a:pos x="connsiteX1" y="connsiteY1"/>
                  </a:cxn>
                  <a:cxn ang="0">
                    <a:pos x="connsiteX2" y="connsiteY2"/>
                  </a:cxn>
                </a:cxnLst>
                <a:rect l="l" t="t" r="r" b="b"/>
                <a:pathLst>
                  <a:path w="364639" h="140245">
                    <a:moveTo>
                      <a:pt x="0" y="140245"/>
                    </a:moveTo>
                    <a:cubicBezTo>
                      <a:pt x="111729" y="116871"/>
                      <a:pt x="141181" y="90692"/>
                      <a:pt x="201954" y="67318"/>
                    </a:cubicBezTo>
                    <a:cubicBezTo>
                      <a:pt x="262727" y="43944"/>
                      <a:pt x="336590" y="14959"/>
                      <a:pt x="364639" y="0"/>
                    </a:cubicBezTo>
                  </a:path>
                </a:pathLst>
              </a:custGeom>
              <a:ln w="50800">
                <a:solidFill>
                  <a:srgbClr val="FFFF00"/>
                </a:solidFill>
                <a:tailEnd type="triangle" w="med" len="sm"/>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2485148" y="2473929"/>
                <a:ext cx="1144403" cy="435695"/>
              </a:xfrm>
              <a:custGeom>
                <a:avLst/>
                <a:gdLst>
                  <a:gd name="connsiteX0" fmla="*/ 0 w 1144403"/>
                  <a:gd name="connsiteY0" fmla="*/ 370248 h 435695"/>
                  <a:gd name="connsiteX1" fmla="*/ 314150 w 1144403"/>
                  <a:gd name="connsiteY1" fmla="*/ 415126 h 435695"/>
                  <a:gd name="connsiteX2" fmla="*/ 774155 w 1144403"/>
                  <a:gd name="connsiteY2" fmla="*/ 246832 h 435695"/>
                  <a:gd name="connsiteX3" fmla="*/ 1144403 w 1144403"/>
                  <a:gd name="connsiteY3" fmla="*/ 0 h 435695"/>
                </a:gdLst>
                <a:ahLst/>
                <a:cxnLst>
                  <a:cxn ang="0">
                    <a:pos x="connsiteX0" y="connsiteY0"/>
                  </a:cxn>
                  <a:cxn ang="0">
                    <a:pos x="connsiteX1" y="connsiteY1"/>
                  </a:cxn>
                  <a:cxn ang="0">
                    <a:pos x="connsiteX2" y="connsiteY2"/>
                  </a:cxn>
                  <a:cxn ang="0">
                    <a:pos x="connsiteX3" y="connsiteY3"/>
                  </a:cxn>
                </a:cxnLst>
                <a:rect l="l" t="t" r="r" b="b"/>
                <a:pathLst>
                  <a:path w="1144403" h="435695">
                    <a:moveTo>
                      <a:pt x="0" y="370248"/>
                    </a:moveTo>
                    <a:cubicBezTo>
                      <a:pt x="92562" y="402971"/>
                      <a:pt x="185124" y="435695"/>
                      <a:pt x="314150" y="415126"/>
                    </a:cubicBezTo>
                    <a:cubicBezTo>
                      <a:pt x="443176" y="394557"/>
                      <a:pt x="635780" y="316020"/>
                      <a:pt x="774155" y="246832"/>
                    </a:cubicBezTo>
                    <a:cubicBezTo>
                      <a:pt x="912530" y="177644"/>
                      <a:pt x="1028466" y="88822"/>
                      <a:pt x="1144403" y="0"/>
                    </a:cubicBezTo>
                  </a:path>
                </a:pathLst>
              </a:custGeom>
              <a:ln w="50800">
                <a:solidFill>
                  <a:srgbClr val="FFFF00"/>
                </a:solidFill>
                <a:tailEnd type="triangle" w="med" len="sm"/>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914400" y="3352799"/>
                <a:ext cx="1219200" cy="1511301"/>
              </a:xfrm>
              <a:custGeom>
                <a:avLst/>
                <a:gdLst>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77132 h 1477505"/>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77132 h 1477505"/>
                  <a:gd name="connsiteX0" fmla="*/ 1030638 w 1188203"/>
                  <a:gd name="connsiteY0" fmla="*/ 0 h 1477505"/>
                  <a:gd name="connsiteX1" fmla="*/ 1154624 w 1188203"/>
                  <a:gd name="connsiteY1" fmla="*/ 441702 h 1477505"/>
                  <a:gd name="connsiteX2" fmla="*/ 1170122 w 1188203"/>
                  <a:gd name="connsiteY2" fmla="*/ 929898 h 1477505"/>
                  <a:gd name="connsiteX3" fmla="*/ 1046136 w 1188203"/>
                  <a:gd name="connsiteY3" fmla="*/ 1247614 h 1477505"/>
                  <a:gd name="connsiteX4" fmla="*/ 705173 w 1188203"/>
                  <a:gd name="connsiteY4" fmla="*/ 1456841 h 1477505"/>
                  <a:gd name="connsiteX5" fmla="*/ 255722 w 1188203"/>
                  <a:gd name="connsiteY5" fmla="*/ 1371600 h 1477505"/>
                  <a:gd name="connsiteX6" fmla="*/ 0 w 1188203"/>
                  <a:gd name="connsiteY6" fmla="*/ 1000932 h 1477505"/>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 name="connsiteX0" fmla="*/ 1030638 w 1188203"/>
                  <a:gd name="connsiteY0" fmla="*/ 0 h 1465193"/>
                  <a:gd name="connsiteX1" fmla="*/ 1154624 w 1188203"/>
                  <a:gd name="connsiteY1" fmla="*/ 441702 h 1465193"/>
                  <a:gd name="connsiteX2" fmla="*/ 1170122 w 1188203"/>
                  <a:gd name="connsiteY2" fmla="*/ 929898 h 1465193"/>
                  <a:gd name="connsiteX3" fmla="*/ 1046136 w 1188203"/>
                  <a:gd name="connsiteY3" fmla="*/ 1247614 h 1465193"/>
                  <a:gd name="connsiteX4" fmla="*/ 705173 w 1188203"/>
                  <a:gd name="connsiteY4" fmla="*/ 1456841 h 1465193"/>
                  <a:gd name="connsiteX5" fmla="*/ 255722 w 1188203"/>
                  <a:gd name="connsiteY5" fmla="*/ 1297725 h 1465193"/>
                  <a:gd name="connsiteX6" fmla="*/ 0 w 1188203"/>
                  <a:gd name="connsiteY6" fmla="*/ 1000932 h 146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8203" h="1465193">
                    <a:moveTo>
                      <a:pt x="1030638" y="0"/>
                    </a:moveTo>
                    <a:cubicBezTo>
                      <a:pt x="1081007" y="143359"/>
                      <a:pt x="1131377" y="286719"/>
                      <a:pt x="1154624" y="441702"/>
                    </a:cubicBezTo>
                    <a:cubicBezTo>
                      <a:pt x="1177871" y="596685"/>
                      <a:pt x="1188203" y="795579"/>
                      <a:pt x="1170122" y="929898"/>
                    </a:cubicBezTo>
                    <a:cubicBezTo>
                      <a:pt x="1152041" y="1064217"/>
                      <a:pt x="1123628" y="1159790"/>
                      <a:pt x="1046136" y="1247614"/>
                    </a:cubicBezTo>
                    <a:cubicBezTo>
                      <a:pt x="968645" y="1335438"/>
                      <a:pt x="836909" y="1448489"/>
                      <a:pt x="705173" y="1456841"/>
                    </a:cubicBezTo>
                    <a:cubicBezTo>
                      <a:pt x="573437" y="1465193"/>
                      <a:pt x="373251" y="1373710"/>
                      <a:pt x="255722" y="1297725"/>
                    </a:cubicBezTo>
                    <a:cubicBezTo>
                      <a:pt x="138193" y="1221740"/>
                      <a:pt x="40037" y="1066800"/>
                      <a:pt x="0" y="1000932"/>
                    </a:cubicBezTo>
                  </a:path>
                </a:pathLst>
              </a:custGeom>
              <a:ln w="76200">
                <a:solidFill>
                  <a:srgbClr val="FFFF00"/>
                </a:solidFill>
                <a:tailEnd type="triangle" w="med" len="med"/>
              </a:ln>
              <a:effectLst>
                <a:outerShdw dist="50800" dir="15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4" name="Picture 2"/>
              <p:cNvPicPr>
                <a:picLocks noChangeAspect="1" noChangeArrowheads="1"/>
              </p:cNvPicPr>
              <p:nvPr/>
            </p:nvPicPr>
            <p:blipFill>
              <a:blip r:embed="rId2"/>
              <a:srcRect t="6504" r="88350" b="85908"/>
              <a:stretch>
                <a:fillRect/>
              </a:stretch>
            </p:blipFill>
            <p:spPr bwMode="auto">
              <a:xfrm>
                <a:off x="152400" y="3733800"/>
                <a:ext cx="838200" cy="533400"/>
              </a:xfrm>
              <a:prstGeom prst="rect">
                <a:avLst/>
              </a:prstGeom>
              <a:noFill/>
              <a:ln w="63500">
                <a:noFill/>
                <a:miter lim="800000"/>
                <a:headEnd/>
                <a:tailEnd/>
              </a:ln>
              <a:effectLst/>
            </p:spPr>
          </p:pic>
          <p:sp>
            <p:nvSpPr>
              <p:cNvPr id="35" name="5-Point Star 34"/>
              <p:cNvSpPr/>
              <p:nvPr/>
            </p:nvSpPr>
            <p:spPr>
              <a:xfrm>
                <a:off x="609600" y="3886200"/>
                <a:ext cx="457200" cy="457200"/>
              </a:xfrm>
              <a:prstGeom prst="star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5916168" y="2344994"/>
                <a:ext cx="2037735" cy="4444180"/>
              </a:xfrm>
              <a:custGeom>
                <a:avLst/>
                <a:gdLst>
                  <a:gd name="connsiteX0" fmla="*/ 1961535 w 1961535"/>
                  <a:gd name="connsiteY0" fmla="*/ 0 h 3834580"/>
                  <a:gd name="connsiteX1" fmla="*/ 1165123 w 1961535"/>
                  <a:gd name="connsiteY1" fmla="*/ 663677 h 3834580"/>
                  <a:gd name="connsiteX2" fmla="*/ 516193 w 1961535"/>
                  <a:gd name="connsiteY2" fmla="*/ 1740309 h 3834580"/>
                  <a:gd name="connsiteX3" fmla="*/ 191729 w 1961535"/>
                  <a:gd name="connsiteY3" fmla="*/ 2639961 h 3834580"/>
                  <a:gd name="connsiteX4" fmla="*/ 0 w 1961535"/>
                  <a:gd name="connsiteY4" fmla="*/ 3834580 h 3834580"/>
                  <a:gd name="connsiteX0" fmla="*/ 1961535 w 1961535"/>
                  <a:gd name="connsiteY0" fmla="*/ 0 h 4596580"/>
                  <a:gd name="connsiteX1" fmla="*/ 1165123 w 1961535"/>
                  <a:gd name="connsiteY1" fmla="*/ 663677 h 4596580"/>
                  <a:gd name="connsiteX2" fmla="*/ 516193 w 1961535"/>
                  <a:gd name="connsiteY2" fmla="*/ 1740309 h 4596580"/>
                  <a:gd name="connsiteX3" fmla="*/ 191729 w 1961535"/>
                  <a:gd name="connsiteY3" fmla="*/ 2639961 h 4596580"/>
                  <a:gd name="connsiteX4" fmla="*/ 0 w 1961535"/>
                  <a:gd name="connsiteY4" fmla="*/ 4596580 h 4596580"/>
                  <a:gd name="connsiteX0" fmla="*/ 1961535 w 1961535"/>
                  <a:gd name="connsiteY0" fmla="*/ 0 h 4596580"/>
                  <a:gd name="connsiteX1" fmla="*/ 1165123 w 1961535"/>
                  <a:gd name="connsiteY1" fmla="*/ 663677 h 4596580"/>
                  <a:gd name="connsiteX2" fmla="*/ 516193 w 1961535"/>
                  <a:gd name="connsiteY2" fmla="*/ 1740309 h 4596580"/>
                  <a:gd name="connsiteX3" fmla="*/ 191729 w 1961535"/>
                  <a:gd name="connsiteY3" fmla="*/ 2639961 h 4596580"/>
                  <a:gd name="connsiteX4" fmla="*/ 0 w 1961535"/>
                  <a:gd name="connsiteY4" fmla="*/ 4596580 h 4596580"/>
                  <a:gd name="connsiteX0" fmla="*/ 1961535 w 1961535"/>
                  <a:gd name="connsiteY0" fmla="*/ 0 h 4444180"/>
                  <a:gd name="connsiteX1" fmla="*/ 1165123 w 1961535"/>
                  <a:gd name="connsiteY1" fmla="*/ 663677 h 4444180"/>
                  <a:gd name="connsiteX2" fmla="*/ 516193 w 1961535"/>
                  <a:gd name="connsiteY2" fmla="*/ 1740309 h 4444180"/>
                  <a:gd name="connsiteX3" fmla="*/ 191729 w 1961535"/>
                  <a:gd name="connsiteY3" fmla="*/ 2639961 h 4444180"/>
                  <a:gd name="connsiteX4" fmla="*/ 0 w 1961535"/>
                  <a:gd name="connsiteY4" fmla="*/ 4444180 h 4444180"/>
                  <a:gd name="connsiteX0" fmla="*/ 2037735 w 2037735"/>
                  <a:gd name="connsiteY0" fmla="*/ 0 h 4444180"/>
                  <a:gd name="connsiteX1" fmla="*/ 1241323 w 2037735"/>
                  <a:gd name="connsiteY1" fmla="*/ 663677 h 4444180"/>
                  <a:gd name="connsiteX2" fmla="*/ 592393 w 2037735"/>
                  <a:gd name="connsiteY2" fmla="*/ 1740309 h 4444180"/>
                  <a:gd name="connsiteX3" fmla="*/ 267929 w 2037735"/>
                  <a:gd name="connsiteY3" fmla="*/ 2639961 h 4444180"/>
                  <a:gd name="connsiteX4" fmla="*/ 0 w 2037735"/>
                  <a:gd name="connsiteY4" fmla="*/ 4444180 h 4444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735" h="4444180">
                    <a:moveTo>
                      <a:pt x="2037735" y="0"/>
                    </a:moveTo>
                    <a:cubicBezTo>
                      <a:pt x="1759974" y="186813"/>
                      <a:pt x="1482213" y="373626"/>
                      <a:pt x="1241323" y="663677"/>
                    </a:cubicBezTo>
                    <a:cubicBezTo>
                      <a:pt x="1000433" y="953729"/>
                      <a:pt x="754625" y="1410928"/>
                      <a:pt x="592393" y="1740309"/>
                    </a:cubicBezTo>
                    <a:cubicBezTo>
                      <a:pt x="430161" y="2069690"/>
                      <a:pt x="366661" y="2189316"/>
                      <a:pt x="267929" y="2639961"/>
                    </a:cubicBezTo>
                    <a:cubicBezTo>
                      <a:pt x="169197" y="3090606"/>
                      <a:pt x="39329" y="4122174"/>
                      <a:pt x="0" y="4444180"/>
                    </a:cubicBezTo>
                  </a:path>
                </a:pathLst>
              </a:custGeom>
              <a:ln w="50800">
                <a:solidFill>
                  <a:schemeClr val="tx1"/>
                </a:solidFill>
                <a:tailEnd type="triangle" w="lg" len="lg"/>
              </a:ln>
              <a:effectLst>
                <a:outerShdw dist="38100" dir="12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 name="5-Point Star 40"/>
              <p:cNvSpPr/>
              <p:nvPr/>
            </p:nvSpPr>
            <p:spPr>
              <a:xfrm>
                <a:off x="2743200" y="2209800"/>
                <a:ext cx="457200" cy="457200"/>
              </a:xfrm>
              <a:prstGeom prst="star5">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2984269" y="2028305"/>
                <a:ext cx="216131" cy="365760"/>
              </a:xfrm>
              <a:custGeom>
                <a:avLst/>
                <a:gdLst>
                  <a:gd name="connsiteX0" fmla="*/ 216131 w 216131"/>
                  <a:gd name="connsiteY0" fmla="*/ 365760 h 365760"/>
                  <a:gd name="connsiteX1" fmla="*/ 149629 w 216131"/>
                  <a:gd name="connsiteY1" fmla="*/ 166255 h 365760"/>
                  <a:gd name="connsiteX2" fmla="*/ 0 w 216131"/>
                  <a:gd name="connsiteY2" fmla="*/ 0 h 365760"/>
                </a:gdLst>
                <a:ahLst/>
                <a:cxnLst>
                  <a:cxn ang="0">
                    <a:pos x="connsiteX0" y="connsiteY0"/>
                  </a:cxn>
                  <a:cxn ang="0">
                    <a:pos x="connsiteX1" y="connsiteY1"/>
                  </a:cxn>
                  <a:cxn ang="0">
                    <a:pos x="connsiteX2" y="connsiteY2"/>
                  </a:cxn>
                </a:cxnLst>
                <a:rect l="l" t="t" r="r" b="b"/>
                <a:pathLst>
                  <a:path w="216131" h="365760">
                    <a:moveTo>
                      <a:pt x="216131" y="365760"/>
                    </a:moveTo>
                    <a:cubicBezTo>
                      <a:pt x="200891" y="296487"/>
                      <a:pt x="185651" y="227215"/>
                      <a:pt x="149629" y="166255"/>
                    </a:cubicBezTo>
                    <a:cubicBezTo>
                      <a:pt x="113607" y="105295"/>
                      <a:pt x="22167" y="29095"/>
                      <a:pt x="0" y="0"/>
                    </a:cubicBezTo>
                  </a:path>
                </a:pathLst>
              </a:custGeom>
              <a:ln w="50800">
                <a:solidFill>
                  <a:srgbClr val="FF0000"/>
                </a:solidFill>
                <a:tailEnd type="triangle" w="med" len="sm"/>
              </a:ln>
              <a:effectLst>
                <a:outerShdw dist="381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3286664" y="2406770"/>
                <a:ext cx="4597879" cy="715992"/>
              </a:xfrm>
              <a:custGeom>
                <a:avLst/>
                <a:gdLst>
                  <a:gd name="connsiteX0" fmla="*/ 4597879 w 4597879"/>
                  <a:gd name="connsiteY0" fmla="*/ 0 h 715992"/>
                  <a:gd name="connsiteX1" fmla="*/ 3674853 w 4597879"/>
                  <a:gd name="connsiteY1" fmla="*/ 319177 h 715992"/>
                  <a:gd name="connsiteX2" fmla="*/ 2631057 w 4597879"/>
                  <a:gd name="connsiteY2" fmla="*/ 586596 h 715992"/>
                  <a:gd name="connsiteX3" fmla="*/ 1630393 w 4597879"/>
                  <a:gd name="connsiteY3" fmla="*/ 698739 h 715992"/>
                  <a:gd name="connsiteX4" fmla="*/ 974785 w 4597879"/>
                  <a:gd name="connsiteY4" fmla="*/ 690113 h 715992"/>
                  <a:gd name="connsiteX5" fmla="*/ 422694 w 4597879"/>
                  <a:gd name="connsiteY5" fmla="*/ 552090 h 715992"/>
                  <a:gd name="connsiteX6" fmla="*/ 146649 w 4597879"/>
                  <a:gd name="connsiteY6" fmla="*/ 284672 h 715992"/>
                  <a:gd name="connsiteX7" fmla="*/ 0 w 4597879"/>
                  <a:gd name="connsiteY7" fmla="*/ 94890 h 71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7879" h="715992">
                    <a:moveTo>
                      <a:pt x="4597879" y="0"/>
                    </a:moveTo>
                    <a:cubicBezTo>
                      <a:pt x="4300268" y="110705"/>
                      <a:pt x="4002657" y="221411"/>
                      <a:pt x="3674853" y="319177"/>
                    </a:cubicBezTo>
                    <a:cubicBezTo>
                      <a:pt x="3347049" y="416943"/>
                      <a:pt x="2971800" y="523336"/>
                      <a:pt x="2631057" y="586596"/>
                    </a:cubicBezTo>
                    <a:cubicBezTo>
                      <a:pt x="2290314" y="649856"/>
                      <a:pt x="1906438" y="681486"/>
                      <a:pt x="1630393" y="698739"/>
                    </a:cubicBezTo>
                    <a:cubicBezTo>
                      <a:pt x="1354348" y="715992"/>
                      <a:pt x="1176068" y="714554"/>
                      <a:pt x="974785" y="690113"/>
                    </a:cubicBezTo>
                    <a:cubicBezTo>
                      <a:pt x="773502" y="665672"/>
                      <a:pt x="560717" y="619663"/>
                      <a:pt x="422694" y="552090"/>
                    </a:cubicBezTo>
                    <a:cubicBezTo>
                      <a:pt x="284671" y="484517"/>
                      <a:pt x="217098" y="360872"/>
                      <a:pt x="146649" y="284672"/>
                    </a:cubicBezTo>
                    <a:cubicBezTo>
                      <a:pt x="76200" y="208472"/>
                      <a:pt x="38100" y="151681"/>
                      <a:pt x="0" y="94890"/>
                    </a:cubicBezTo>
                  </a:path>
                </a:pathLst>
              </a:custGeom>
              <a:ln w="50800">
                <a:solidFill>
                  <a:schemeClr val="tx1"/>
                </a:solidFill>
                <a:tailEnd type="triangle"/>
              </a:ln>
              <a:effectLst>
                <a:outerShdw dist="50800" dir="66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54"/>
              <p:cNvSpPr/>
              <p:nvPr/>
            </p:nvSpPr>
            <p:spPr>
              <a:xfrm>
                <a:off x="3505200" y="2387600"/>
                <a:ext cx="4337050" cy="407458"/>
              </a:xfrm>
              <a:custGeom>
                <a:avLst/>
                <a:gdLst>
                  <a:gd name="connsiteX0" fmla="*/ 4337050 w 4337050"/>
                  <a:gd name="connsiteY0" fmla="*/ 12700 h 407458"/>
                  <a:gd name="connsiteX1" fmla="*/ 3613150 w 4337050"/>
                  <a:gd name="connsiteY1" fmla="*/ 165100 h 407458"/>
                  <a:gd name="connsiteX2" fmla="*/ 2139950 w 4337050"/>
                  <a:gd name="connsiteY2" fmla="*/ 368300 h 407458"/>
                  <a:gd name="connsiteX3" fmla="*/ 1289050 w 4337050"/>
                  <a:gd name="connsiteY3" fmla="*/ 400050 h 407458"/>
                  <a:gd name="connsiteX4" fmla="*/ 781050 w 4337050"/>
                  <a:gd name="connsiteY4" fmla="*/ 368300 h 407458"/>
                  <a:gd name="connsiteX5" fmla="*/ 342900 w 4337050"/>
                  <a:gd name="connsiteY5" fmla="*/ 241300 h 407458"/>
                  <a:gd name="connsiteX6" fmla="*/ 0 w 4337050"/>
                  <a:gd name="connsiteY6" fmla="*/ 0 h 40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7050" h="407458">
                    <a:moveTo>
                      <a:pt x="4337050" y="12700"/>
                    </a:moveTo>
                    <a:cubicBezTo>
                      <a:pt x="4158191" y="59266"/>
                      <a:pt x="3979333" y="105833"/>
                      <a:pt x="3613150" y="165100"/>
                    </a:cubicBezTo>
                    <a:cubicBezTo>
                      <a:pt x="3246967" y="224367"/>
                      <a:pt x="2527300" y="329142"/>
                      <a:pt x="2139950" y="368300"/>
                    </a:cubicBezTo>
                    <a:cubicBezTo>
                      <a:pt x="1752600" y="407458"/>
                      <a:pt x="1515533" y="400050"/>
                      <a:pt x="1289050" y="400050"/>
                    </a:cubicBezTo>
                    <a:cubicBezTo>
                      <a:pt x="1062567" y="400050"/>
                      <a:pt x="938742" y="394758"/>
                      <a:pt x="781050" y="368300"/>
                    </a:cubicBezTo>
                    <a:cubicBezTo>
                      <a:pt x="623358" y="341842"/>
                      <a:pt x="473075" y="302683"/>
                      <a:pt x="342900" y="241300"/>
                    </a:cubicBezTo>
                    <a:cubicBezTo>
                      <a:pt x="212725" y="179917"/>
                      <a:pt x="63500" y="43392"/>
                      <a:pt x="0" y="0"/>
                    </a:cubicBezTo>
                  </a:path>
                </a:pathLst>
              </a:custGeom>
              <a:ln w="63500">
                <a:solidFill>
                  <a:schemeClr val="tx1"/>
                </a:solidFill>
                <a:tailEnd type="triangle" w="med" len="med"/>
              </a:ln>
              <a:effectLst>
                <a:outerShdw dist="50800" dir="48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914400" y="2387600"/>
                <a:ext cx="7064022" cy="2613378"/>
              </a:xfrm>
              <a:custGeom>
                <a:avLst/>
                <a:gdLst>
                  <a:gd name="connsiteX0" fmla="*/ 6959600 w 7064022"/>
                  <a:gd name="connsiteY0" fmla="*/ 84667 h 2613378"/>
                  <a:gd name="connsiteX1" fmla="*/ 6874933 w 7064022"/>
                  <a:gd name="connsiteY1" fmla="*/ 84667 h 2613378"/>
                  <a:gd name="connsiteX2" fmla="*/ 5825067 w 7064022"/>
                  <a:gd name="connsiteY2" fmla="*/ 592667 h 2613378"/>
                  <a:gd name="connsiteX3" fmla="*/ 4588933 w 7064022"/>
                  <a:gd name="connsiteY3" fmla="*/ 1354667 h 2613378"/>
                  <a:gd name="connsiteX4" fmla="*/ 3589867 w 7064022"/>
                  <a:gd name="connsiteY4" fmla="*/ 1947333 h 2613378"/>
                  <a:gd name="connsiteX5" fmla="*/ 2878667 w 7064022"/>
                  <a:gd name="connsiteY5" fmla="*/ 2235200 h 2613378"/>
                  <a:gd name="connsiteX6" fmla="*/ 2065867 w 7064022"/>
                  <a:gd name="connsiteY6" fmla="*/ 2455333 h 2613378"/>
                  <a:gd name="connsiteX7" fmla="*/ 1168400 w 7064022"/>
                  <a:gd name="connsiteY7" fmla="*/ 2607733 h 2613378"/>
                  <a:gd name="connsiteX8" fmla="*/ 626533 w 7064022"/>
                  <a:gd name="connsiteY8" fmla="*/ 2489200 h 2613378"/>
                  <a:gd name="connsiteX9" fmla="*/ 0 w 7064022"/>
                  <a:gd name="connsiteY9" fmla="*/ 2032000 h 261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4022" h="2613378">
                    <a:moveTo>
                      <a:pt x="6959600" y="84667"/>
                    </a:moveTo>
                    <a:cubicBezTo>
                      <a:pt x="7011811" y="42333"/>
                      <a:pt x="7064022" y="0"/>
                      <a:pt x="6874933" y="84667"/>
                    </a:cubicBezTo>
                    <a:cubicBezTo>
                      <a:pt x="6685844" y="169334"/>
                      <a:pt x="6206067" y="381000"/>
                      <a:pt x="5825067" y="592667"/>
                    </a:cubicBezTo>
                    <a:cubicBezTo>
                      <a:pt x="5444067" y="804334"/>
                      <a:pt x="4961466" y="1128889"/>
                      <a:pt x="4588933" y="1354667"/>
                    </a:cubicBezTo>
                    <a:cubicBezTo>
                      <a:pt x="4216400" y="1580445"/>
                      <a:pt x="3874911" y="1800578"/>
                      <a:pt x="3589867" y="1947333"/>
                    </a:cubicBezTo>
                    <a:cubicBezTo>
                      <a:pt x="3304823" y="2094088"/>
                      <a:pt x="3132667" y="2150533"/>
                      <a:pt x="2878667" y="2235200"/>
                    </a:cubicBezTo>
                    <a:cubicBezTo>
                      <a:pt x="2624667" y="2319867"/>
                      <a:pt x="2350911" y="2393244"/>
                      <a:pt x="2065867" y="2455333"/>
                    </a:cubicBezTo>
                    <a:cubicBezTo>
                      <a:pt x="1780823" y="2517422"/>
                      <a:pt x="1408289" y="2602088"/>
                      <a:pt x="1168400" y="2607733"/>
                    </a:cubicBezTo>
                    <a:cubicBezTo>
                      <a:pt x="928511" y="2613378"/>
                      <a:pt x="821266" y="2585155"/>
                      <a:pt x="626533" y="2489200"/>
                    </a:cubicBezTo>
                    <a:cubicBezTo>
                      <a:pt x="431800" y="2393245"/>
                      <a:pt x="0" y="2032000"/>
                      <a:pt x="0" y="2032000"/>
                    </a:cubicBezTo>
                  </a:path>
                </a:pathLst>
              </a:custGeom>
              <a:ln w="152400">
                <a:solidFill>
                  <a:schemeClr val="tx1"/>
                </a:solidFill>
                <a:tailEnd type="triangle" w="med" len="med"/>
              </a:ln>
              <a:effectLst>
                <a:outerShdw dist="50800" dir="30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3026004" y="2648932"/>
                <a:ext cx="735290" cy="3902697"/>
              </a:xfrm>
              <a:custGeom>
                <a:avLst/>
                <a:gdLst>
                  <a:gd name="connsiteX0" fmla="*/ 0 w 735290"/>
                  <a:gd name="connsiteY0" fmla="*/ 0 h 3902697"/>
                  <a:gd name="connsiteX1" fmla="*/ 348792 w 735290"/>
                  <a:gd name="connsiteY1" fmla="*/ 1206631 h 3902697"/>
                  <a:gd name="connsiteX2" fmla="*/ 603316 w 735290"/>
                  <a:gd name="connsiteY2" fmla="*/ 2215299 h 3902697"/>
                  <a:gd name="connsiteX3" fmla="*/ 716437 w 735290"/>
                  <a:gd name="connsiteY3" fmla="*/ 2988297 h 3902697"/>
                  <a:gd name="connsiteX4" fmla="*/ 716437 w 735290"/>
                  <a:gd name="connsiteY4" fmla="*/ 3450210 h 3902697"/>
                  <a:gd name="connsiteX5" fmla="*/ 659876 w 735290"/>
                  <a:gd name="connsiteY5" fmla="*/ 3902697 h 390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290" h="3902697">
                    <a:moveTo>
                      <a:pt x="0" y="0"/>
                    </a:moveTo>
                    <a:cubicBezTo>
                      <a:pt x="124119" y="418707"/>
                      <a:pt x="248239" y="837415"/>
                      <a:pt x="348792" y="1206631"/>
                    </a:cubicBezTo>
                    <a:cubicBezTo>
                      <a:pt x="449345" y="1575847"/>
                      <a:pt x="542042" y="1918355"/>
                      <a:pt x="603316" y="2215299"/>
                    </a:cubicBezTo>
                    <a:cubicBezTo>
                      <a:pt x="664590" y="2512243"/>
                      <a:pt x="697584" y="2782479"/>
                      <a:pt x="716437" y="2988297"/>
                    </a:cubicBezTo>
                    <a:cubicBezTo>
                      <a:pt x="735290" y="3194115"/>
                      <a:pt x="725864" y="3297810"/>
                      <a:pt x="716437" y="3450210"/>
                    </a:cubicBezTo>
                    <a:cubicBezTo>
                      <a:pt x="707010" y="3602610"/>
                      <a:pt x="683443" y="3752653"/>
                      <a:pt x="659876" y="3902697"/>
                    </a:cubicBezTo>
                  </a:path>
                </a:pathLst>
              </a:custGeom>
              <a:ln w="50800">
                <a:solidFill>
                  <a:srgbClr val="FF0000"/>
                </a:solidFill>
                <a:tailEnd type="triangle" w="lg" len="lg"/>
              </a:ln>
              <a:effectLst>
                <a:outerShdw dist="38100" dir="8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2286000" y="2639504"/>
                <a:ext cx="735291" cy="2694495"/>
              </a:xfrm>
              <a:custGeom>
                <a:avLst/>
                <a:gdLst>
                  <a:gd name="connsiteX0" fmla="*/ 626883 w 659877"/>
                  <a:gd name="connsiteY0" fmla="*/ 0 h 2645790"/>
                  <a:gd name="connsiteX1" fmla="*/ 636310 w 659877"/>
                  <a:gd name="connsiteY1" fmla="*/ 952107 h 2645790"/>
                  <a:gd name="connsiteX2" fmla="*/ 485481 w 659877"/>
                  <a:gd name="connsiteY2" fmla="*/ 1602557 h 2645790"/>
                  <a:gd name="connsiteX3" fmla="*/ 80128 w 659877"/>
                  <a:gd name="connsiteY3" fmla="*/ 2479250 h 2645790"/>
                  <a:gd name="connsiteX4" fmla="*/ 4714 w 659877"/>
                  <a:gd name="connsiteY4" fmla="*/ 2601798 h 264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877" h="2645790">
                    <a:moveTo>
                      <a:pt x="626883" y="0"/>
                    </a:moveTo>
                    <a:cubicBezTo>
                      <a:pt x="643380" y="342507"/>
                      <a:pt x="659877" y="685014"/>
                      <a:pt x="636310" y="952107"/>
                    </a:cubicBezTo>
                    <a:cubicBezTo>
                      <a:pt x="612743" y="1219200"/>
                      <a:pt x="578178" y="1348033"/>
                      <a:pt x="485481" y="1602557"/>
                    </a:cubicBezTo>
                    <a:cubicBezTo>
                      <a:pt x="392784" y="1857081"/>
                      <a:pt x="160256" y="2312710"/>
                      <a:pt x="80128" y="2479250"/>
                    </a:cubicBezTo>
                    <a:cubicBezTo>
                      <a:pt x="0" y="2645790"/>
                      <a:pt x="2357" y="2623794"/>
                      <a:pt x="4714" y="2601798"/>
                    </a:cubicBezTo>
                  </a:path>
                </a:pathLst>
              </a:custGeom>
              <a:ln w="63500">
                <a:solidFill>
                  <a:srgbClr val="FF0000"/>
                </a:solidFill>
                <a:tailEnd type="triangle" w="lg" len="lg"/>
              </a:ln>
              <a:effectLst>
                <a:outerShdw dist="38100" dir="9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2209800" y="3124200"/>
                <a:ext cx="825094" cy="2667000"/>
              </a:xfrm>
              <a:custGeom>
                <a:avLst/>
                <a:gdLst>
                  <a:gd name="connsiteX0" fmla="*/ 0 w 251861"/>
                  <a:gd name="connsiteY0" fmla="*/ 0 h 2030931"/>
                  <a:gd name="connsiteX1" fmla="*/ 192505 w 251861"/>
                  <a:gd name="connsiteY1" fmla="*/ 587141 h 2030931"/>
                  <a:gd name="connsiteX2" fmla="*/ 250257 w 251861"/>
                  <a:gd name="connsiteY2" fmla="*/ 1068404 h 2030931"/>
                  <a:gd name="connsiteX3" fmla="*/ 202130 w 251861"/>
                  <a:gd name="connsiteY3" fmla="*/ 2030931 h 2030931"/>
                  <a:gd name="connsiteX0" fmla="*/ 0 w 259493"/>
                  <a:gd name="connsiteY0" fmla="*/ 0 h 2030931"/>
                  <a:gd name="connsiteX1" fmla="*/ 146712 w 259493"/>
                  <a:gd name="connsiteY1" fmla="*/ 703194 h 2030931"/>
                  <a:gd name="connsiteX2" fmla="*/ 250257 w 259493"/>
                  <a:gd name="connsiteY2" fmla="*/ 1068404 h 2030931"/>
                  <a:gd name="connsiteX3" fmla="*/ 202130 w 259493"/>
                  <a:gd name="connsiteY3" fmla="*/ 2030931 h 2030931"/>
                  <a:gd name="connsiteX0" fmla="*/ 0 w 202130"/>
                  <a:gd name="connsiteY0" fmla="*/ 0 h 2030931"/>
                  <a:gd name="connsiteX1" fmla="*/ 146712 w 202130"/>
                  <a:gd name="connsiteY1" fmla="*/ 703194 h 2030931"/>
                  <a:gd name="connsiteX2" fmla="*/ 202130 w 202130"/>
                  <a:gd name="connsiteY2" fmla="*/ 2030931 h 2030931"/>
                  <a:gd name="connsiteX0" fmla="*/ 0 w 247923"/>
                  <a:gd name="connsiteY0" fmla="*/ 0 h 2030931"/>
                  <a:gd name="connsiteX1" fmla="*/ 146712 w 247923"/>
                  <a:gd name="connsiteY1" fmla="*/ 703194 h 2030931"/>
                  <a:gd name="connsiteX2" fmla="*/ 247923 w 247923"/>
                  <a:gd name="connsiteY2" fmla="*/ 2030931 h 2030931"/>
                </a:gdLst>
                <a:ahLst/>
                <a:cxnLst>
                  <a:cxn ang="0">
                    <a:pos x="connsiteX0" y="connsiteY0"/>
                  </a:cxn>
                  <a:cxn ang="0">
                    <a:pos x="connsiteX1" y="connsiteY1"/>
                  </a:cxn>
                  <a:cxn ang="0">
                    <a:pos x="connsiteX2" y="connsiteY2"/>
                  </a:cxn>
                </a:cxnLst>
                <a:rect l="l" t="t" r="r" b="b"/>
                <a:pathLst>
                  <a:path w="247923" h="2030931">
                    <a:moveTo>
                      <a:pt x="0" y="0"/>
                    </a:moveTo>
                    <a:cubicBezTo>
                      <a:pt x="75397" y="204537"/>
                      <a:pt x="105392" y="364706"/>
                      <a:pt x="146712" y="703194"/>
                    </a:cubicBezTo>
                    <a:cubicBezTo>
                      <a:pt x="188033" y="1041683"/>
                      <a:pt x="236378" y="1754319"/>
                      <a:pt x="247923" y="2030931"/>
                    </a:cubicBezTo>
                  </a:path>
                </a:pathLst>
              </a:custGeom>
              <a:ln w="508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2156059" y="3185962"/>
                <a:ext cx="251861" cy="2030931"/>
              </a:xfrm>
              <a:custGeom>
                <a:avLst/>
                <a:gdLst>
                  <a:gd name="connsiteX0" fmla="*/ 0 w 251861"/>
                  <a:gd name="connsiteY0" fmla="*/ 0 h 2030931"/>
                  <a:gd name="connsiteX1" fmla="*/ 192505 w 251861"/>
                  <a:gd name="connsiteY1" fmla="*/ 587141 h 2030931"/>
                  <a:gd name="connsiteX2" fmla="*/ 250257 w 251861"/>
                  <a:gd name="connsiteY2" fmla="*/ 1068404 h 2030931"/>
                  <a:gd name="connsiteX3" fmla="*/ 202130 w 251861"/>
                  <a:gd name="connsiteY3" fmla="*/ 2030931 h 2030931"/>
                </a:gdLst>
                <a:ahLst/>
                <a:cxnLst>
                  <a:cxn ang="0">
                    <a:pos x="connsiteX0" y="connsiteY0"/>
                  </a:cxn>
                  <a:cxn ang="0">
                    <a:pos x="connsiteX1" y="connsiteY1"/>
                  </a:cxn>
                  <a:cxn ang="0">
                    <a:pos x="connsiteX2" y="connsiteY2"/>
                  </a:cxn>
                  <a:cxn ang="0">
                    <a:pos x="connsiteX3" y="connsiteY3"/>
                  </a:cxn>
                </a:cxnLst>
                <a:rect l="l" t="t" r="r" b="b"/>
                <a:pathLst>
                  <a:path w="251861" h="2030931">
                    <a:moveTo>
                      <a:pt x="0" y="0"/>
                    </a:moveTo>
                    <a:cubicBezTo>
                      <a:pt x="75397" y="204537"/>
                      <a:pt x="150795" y="409074"/>
                      <a:pt x="192505" y="587141"/>
                    </a:cubicBezTo>
                    <a:cubicBezTo>
                      <a:pt x="234215" y="765208"/>
                      <a:pt x="248653" y="827772"/>
                      <a:pt x="250257" y="1068404"/>
                    </a:cubicBezTo>
                    <a:cubicBezTo>
                      <a:pt x="251861" y="1309036"/>
                      <a:pt x="226995" y="1669983"/>
                      <a:pt x="202130" y="2030931"/>
                    </a:cubicBezTo>
                  </a:path>
                </a:pathLst>
              </a:custGeom>
              <a:ln w="508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726393" y="4520725"/>
                <a:ext cx="1521151" cy="803305"/>
              </a:xfrm>
              <a:custGeom>
                <a:avLst/>
                <a:gdLst>
                  <a:gd name="connsiteX0" fmla="*/ 1521151 w 1521151"/>
                  <a:gd name="connsiteY0" fmla="*/ 803305 h 803305"/>
                  <a:gd name="connsiteX1" fmla="*/ 1256231 w 1521151"/>
                  <a:gd name="connsiteY1" fmla="*/ 572568 h 803305"/>
                  <a:gd name="connsiteX2" fmla="*/ 1093861 w 1521151"/>
                  <a:gd name="connsiteY2" fmla="*/ 470019 h 803305"/>
                  <a:gd name="connsiteX3" fmla="*/ 811850 w 1521151"/>
                  <a:gd name="connsiteY3" fmla="*/ 393107 h 803305"/>
                  <a:gd name="connsiteX4" fmla="*/ 487110 w 1521151"/>
                  <a:gd name="connsiteY4" fmla="*/ 358924 h 803305"/>
                  <a:gd name="connsiteX5" fmla="*/ 324740 w 1521151"/>
                  <a:gd name="connsiteY5" fmla="*/ 350378 h 803305"/>
                  <a:gd name="connsiteX6" fmla="*/ 85457 w 1521151"/>
                  <a:gd name="connsiteY6" fmla="*/ 136733 h 803305"/>
                  <a:gd name="connsiteX7" fmla="*/ 0 w 1521151"/>
                  <a:gd name="connsiteY7" fmla="*/ 0 h 803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151" h="803305">
                    <a:moveTo>
                      <a:pt x="1521151" y="803305"/>
                    </a:moveTo>
                    <a:cubicBezTo>
                      <a:pt x="1424298" y="715710"/>
                      <a:pt x="1327446" y="628116"/>
                      <a:pt x="1256231" y="572568"/>
                    </a:cubicBezTo>
                    <a:cubicBezTo>
                      <a:pt x="1185016" y="517020"/>
                      <a:pt x="1167924" y="499929"/>
                      <a:pt x="1093861" y="470019"/>
                    </a:cubicBezTo>
                    <a:cubicBezTo>
                      <a:pt x="1019798" y="440109"/>
                      <a:pt x="912975" y="411623"/>
                      <a:pt x="811850" y="393107"/>
                    </a:cubicBezTo>
                    <a:cubicBezTo>
                      <a:pt x="710725" y="374591"/>
                      <a:pt x="568295" y="366045"/>
                      <a:pt x="487110" y="358924"/>
                    </a:cubicBezTo>
                    <a:cubicBezTo>
                      <a:pt x="405925" y="351803"/>
                      <a:pt x="391682" y="387410"/>
                      <a:pt x="324740" y="350378"/>
                    </a:cubicBezTo>
                    <a:cubicBezTo>
                      <a:pt x="257798" y="313346"/>
                      <a:pt x="139580" y="195129"/>
                      <a:pt x="85457" y="136733"/>
                    </a:cubicBezTo>
                    <a:cubicBezTo>
                      <a:pt x="31334" y="78337"/>
                      <a:pt x="15667" y="39168"/>
                      <a:pt x="0" y="0"/>
                    </a:cubicBezTo>
                  </a:path>
                </a:pathLst>
              </a:custGeom>
              <a:ln w="50800">
                <a:solidFill>
                  <a:srgbClr val="FFFF00"/>
                </a:solidFill>
                <a:tailEnd type="triangle" w="lg" len="lg"/>
              </a:ln>
              <a:effectLst>
                <a:outerShdw dist="50800" dir="6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3369733" y="2413000"/>
                <a:ext cx="4174067" cy="560211"/>
              </a:xfrm>
              <a:custGeom>
                <a:avLst/>
                <a:gdLst>
                  <a:gd name="connsiteX0" fmla="*/ 3945467 w 3945467"/>
                  <a:gd name="connsiteY0" fmla="*/ 0 h 458611"/>
                  <a:gd name="connsiteX1" fmla="*/ 2709334 w 3945467"/>
                  <a:gd name="connsiteY1" fmla="*/ 245533 h 458611"/>
                  <a:gd name="connsiteX2" fmla="*/ 1608667 w 3945467"/>
                  <a:gd name="connsiteY2" fmla="*/ 414867 h 458611"/>
                  <a:gd name="connsiteX3" fmla="*/ 1049867 w 3945467"/>
                  <a:gd name="connsiteY3" fmla="*/ 457200 h 458611"/>
                  <a:gd name="connsiteX4" fmla="*/ 592667 w 3945467"/>
                  <a:gd name="connsiteY4" fmla="*/ 406400 h 458611"/>
                  <a:gd name="connsiteX5" fmla="*/ 254000 w 3945467"/>
                  <a:gd name="connsiteY5" fmla="*/ 313267 h 458611"/>
                  <a:gd name="connsiteX6" fmla="*/ 0 w 3945467"/>
                  <a:gd name="connsiteY6" fmla="*/ 127000 h 458611"/>
                  <a:gd name="connsiteX0" fmla="*/ 4174067 w 4174067"/>
                  <a:gd name="connsiteY0" fmla="*/ 101600 h 560211"/>
                  <a:gd name="connsiteX1" fmla="*/ 2937934 w 4174067"/>
                  <a:gd name="connsiteY1" fmla="*/ 347133 h 560211"/>
                  <a:gd name="connsiteX2" fmla="*/ 1837267 w 4174067"/>
                  <a:gd name="connsiteY2" fmla="*/ 516467 h 560211"/>
                  <a:gd name="connsiteX3" fmla="*/ 1278467 w 4174067"/>
                  <a:gd name="connsiteY3" fmla="*/ 558800 h 560211"/>
                  <a:gd name="connsiteX4" fmla="*/ 821267 w 4174067"/>
                  <a:gd name="connsiteY4" fmla="*/ 508000 h 560211"/>
                  <a:gd name="connsiteX5" fmla="*/ 482600 w 4174067"/>
                  <a:gd name="connsiteY5" fmla="*/ 414867 h 560211"/>
                  <a:gd name="connsiteX6" fmla="*/ 0 w 4174067"/>
                  <a:gd name="connsiteY6" fmla="*/ 0 h 560211"/>
                  <a:gd name="connsiteX0" fmla="*/ 4174067 w 4174067"/>
                  <a:gd name="connsiteY0" fmla="*/ 101600 h 560211"/>
                  <a:gd name="connsiteX1" fmla="*/ 2937934 w 4174067"/>
                  <a:gd name="connsiteY1" fmla="*/ 347133 h 560211"/>
                  <a:gd name="connsiteX2" fmla="*/ 1837267 w 4174067"/>
                  <a:gd name="connsiteY2" fmla="*/ 516467 h 560211"/>
                  <a:gd name="connsiteX3" fmla="*/ 1278467 w 4174067"/>
                  <a:gd name="connsiteY3" fmla="*/ 558800 h 560211"/>
                  <a:gd name="connsiteX4" fmla="*/ 821267 w 4174067"/>
                  <a:gd name="connsiteY4" fmla="*/ 508000 h 560211"/>
                  <a:gd name="connsiteX5" fmla="*/ 482600 w 4174067"/>
                  <a:gd name="connsiteY5" fmla="*/ 414867 h 560211"/>
                  <a:gd name="connsiteX6" fmla="*/ 0 w 4174067"/>
                  <a:gd name="connsiteY6" fmla="*/ 0 h 560211"/>
                  <a:gd name="connsiteX0" fmla="*/ 4174067 w 4174067"/>
                  <a:gd name="connsiteY0" fmla="*/ 101600 h 560211"/>
                  <a:gd name="connsiteX1" fmla="*/ 2937934 w 4174067"/>
                  <a:gd name="connsiteY1" fmla="*/ 347133 h 560211"/>
                  <a:gd name="connsiteX2" fmla="*/ 1837267 w 4174067"/>
                  <a:gd name="connsiteY2" fmla="*/ 516467 h 560211"/>
                  <a:gd name="connsiteX3" fmla="*/ 1278467 w 4174067"/>
                  <a:gd name="connsiteY3" fmla="*/ 558800 h 560211"/>
                  <a:gd name="connsiteX4" fmla="*/ 821267 w 4174067"/>
                  <a:gd name="connsiteY4" fmla="*/ 508000 h 560211"/>
                  <a:gd name="connsiteX5" fmla="*/ 482600 w 4174067"/>
                  <a:gd name="connsiteY5" fmla="*/ 414867 h 560211"/>
                  <a:gd name="connsiteX6" fmla="*/ 0 w 4174067"/>
                  <a:gd name="connsiteY6" fmla="*/ 0 h 560211"/>
                  <a:gd name="connsiteX0" fmla="*/ 4174067 w 4174067"/>
                  <a:gd name="connsiteY0" fmla="*/ 101600 h 560211"/>
                  <a:gd name="connsiteX1" fmla="*/ 2937934 w 4174067"/>
                  <a:gd name="connsiteY1" fmla="*/ 347133 h 560211"/>
                  <a:gd name="connsiteX2" fmla="*/ 1837267 w 4174067"/>
                  <a:gd name="connsiteY2" fmla="*/ 516467 h 560211"/>
                  <a:gd name="connsiteX3" fmla="*/ 1278467 w 4174067"/>
                  <a:gd name="connsiteY3" fmla="*/ 558800 h 560211"/>
                  <a:gd name="connsiteX4" fmla="*/ 821267 w 4174067"/>
                  <a:gd name="connsiteY4" fmla="*/ 508000 h 560211"/>
                  <a:gd name="connsiteX5" fmla="*/ 482600 w 4174067"/>
                  <a:gd name="connsiteY5" fmla="*/ 414867 h 560211"/>
                  <a:gd name="connsiteX6" fmla="*/ 0 w 4174067"/>
                  <a:gd name="connsiteY6" fmla="*/ 0 h 56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4067" h="560211">
                    <a:moveTo>
                      <a:pt x="4174067" y="101600"/>
                    </a:moveTo>
                    <a:lnTo>
                      <a:pt x="2937934" y="347133"/>
                    </a:lnTo>
                    <a:cubicBezTo>
                      <a:pt x="2548467" y="416277"/>
                      <a:pt x="2113845" y="481189"/>
                      <a:pt x="1837267" y="516467"/>
                    </a:cubicBezTo>
                    <a:cubicBezTo>
                      <a:pt x="1560689" y="551745"/>
                      <a:pt x="1447800" y="560211"/>
                      <a:pt x="1278467" y="558800"/>
                    </a:cubicBezTo>
                    <a:cubicBezTo>
                      <a:pt x="1109134" y="557389"/>
                      <a:pt x="953912" y="531989"/>
                      <a:pt x="821267" y="508000"/>
                    </a:cubicBezTo>
                    <a:cubicBezTo>
                      <a:pt x="688623" y="484011"/>
                      <a:pt x="619478" y="499534"/>
                      <a:pt x="482600" y="414867"/>
                    </a:cubicBezTo>
                    <a:cubicBezTo>
                      <a:pt x="345722" y="330200"/>
                      <a:pt x="118321" y="149182"/>
                      <a:pt x="0" y="0"/>
                    </a:cubicBezTo>
                  </a:path>
                </a:pathLst>
              </a:custGeom>
              <a:ln w="63500">
                <a:solidFill>
                  <a:schemeClr val="tx1"/>
                </a:solidFill>
                <a:tailEnd type="triangle" w="med" len="med"/>
              </a:ln>
              <a:effectLst>
                <a:outerShdw dist="50800" dir="54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01600">
                <a:solidFill>
                  <a:srgbClr val="FF0000">
                    <a:alpha val="69000"/>
                  </a:srgbClr>
                </a:solidFill>
              </a:ln>
              <a:effectLst>
                <a:outerShdw blurRad="190500" dist="38100" dir="11400000" sx="110000" sy="11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685800" y="4648200"/>
                <a:ext cx="1517073" cy="985057"/>
              </a:xfrm>
              <a:custGeom>
                <a:avLst/>
                <a:gdLst>
                  <a:gd name="connsiteX0" fmla="*/ 1504604 w 1504604"/>
                  <a:gd name="connsiteY0" fmla="*/ 864523 h 1061257"/>
                  <a:gd name="connsiteX1" fmla="*/ 1255222 w 1504604"/>
                  <a:gd name="connsiteY1" fmla="*/ 1039090 h 1061257"/>
                  <a:gd name="connsiteX2" fmla="*/ 881149 w 1504604"/>
                  <a:gd name="connsiteY2" fmla="*/ 997527 h 1061257"/>
                  <a:gd name="connsiteX3" fmla="*/ 432262 w 1504604"/>
                  <a:gd name="connsiteY3" fmla="*/ 681643 h 1061257"/>
                  <a:gd name="connsiteX4" fmla="*/ 157942 w 1504604"/>
                  <a:gd name="connsiteY4" fmla="*/ 282632 h 1061257"/>
                  <a:gd name="connsiteX5" fmla="*/ 0 w 1504604"/>
                  <a:gd name="connsiteY5" fmla="*/ 0 h 10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604" h="1061257">
                    <a:moveTo>
                      <a:pt x="1504604" y="864523"/>
                    </a:moveTo>
                    <a:cubicBezTo>
                      <a:pt x="1431867" y="940723"/>
                      <a:pt x="1359131" y="1016923"/>
                      <a:pt x="1255222" y="1039090"/>
                    </a:cubicBezTo>
                    <a:cubicBezTo>
                      <a:pt x="1151313" y="1061257"/>
                      <a:pt x="1018309" y="1057101"/>
                      <a:pt x="881149" y="997527"/>
                    </a:cubicBezTo>
                    <a:cubicBezTo>
                      <a:pt x="743989" y="937953"/>
                      <a:pt x="552797" y="800792"/>
                      <a:pt x="432262" y="681643"/>
                    </a:cubicBezTo>
                    <a:cubicBezTo>
                      <a:pt x="311728" y="562494"/>
                      <a:pt x="229986" y="396239"/>
                      <a:pt x="157942" y="282632"/>
                    </a:cubicBezTo>
                    <a:cubicBezTo>
                      <a:pt x="85898" y="169025"/>
                      <a:pt x="42949" y="84512"/>
                      <a:pt x="0" y="0"/>
                    </a:cubicBezTo>
                  </a:path>
                </a:pathLst>
              </a:custGeom>
              <a:ln w="50800">
                <a:solidFill>
                  <a:srgbClr val="FFFF00"/>
                </a:solidFill>
                <a:tailEnd type="triangle" w="lg" len="lg"/>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2" name="Freeform 91"/>
            <p:cNvSpPr/>
            <p:nvPr/>
          </p:nvSpPr>
          <p:spPr>
            <a:xfrm>
              <a:off x="7772400" y="1447800"/>
              <a:ext cx="550333" cy="917222"/>
            </a:xfrm>
            <a:custGeom>
              <a:avLst/>
              <a:gdLst>
                <a:gd name="connsiteX0" fmla="*/ 0 w 321733"/>
                <a:gd name="connsiteY0" fmla="*/ 36689 h 764822"/>
                <a:gd name="connsiteX1" fmla="*/ 186267 w 321733"/>
                <a:gd name="connsiteY1" fmla="*/ 121356 h 764822"/>
                <a:gd name="connsiteX2" fmla="*/ 321733 w 321733"/>
                <a:gd name="connsiteY2" fmla="*/ 764822 h 764822"/>
              </a:gdLst>
              <a:ahLst/>
              <a:cxnLst>
                <a:cxn ang="0">
                  <a:pos x="connsiteX0" y="connsiteY0"/>
                </a:cxn>
                <a:cxn ang="0">
                  <a:pos x="connsiteX1" y="connsiteY1"/>
                </a:cxn>
                <a:cxn ang="0">
                  <a:pos x="connsiteX2" y="connsiteY2"/>
                </a:cxn>
              </a:cxnLst>
              <a:rect l="l" t="t" r="r" b="b"/>
              <a:pathLst>
                <a:path w="321733" h="764822">
                  <a:moveTo>
                    <a:pt x="0" y="36689"/>
                  </a:moveTo>
                  <a:cubicBezTo>
                    <a:pt x="66322" y="18344"/>
                    <a:pt x="132645" y="0"/>
                    <a:pt x="186267" y="121356"/>
                  </a:cubicBezTo>
                  <a:cubicBezTo>
                    <a:pt x="239889" y="242712"/>
                    <a:pt x="280811" y="503767"/>
                    <a:pt x="321733" y="764822"/>
                  </a:cubicBezTo>
                </a:path>
              </a:pathLst>
            </a:custGeom>
            <a:ln w="63500">
              <a:solidFill>
                <a:srgbClr val="FF0000"/>
              </a:solidFill>
              <a:tailEnd type="triangle"/>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66"/>
                                        </p:tgtEl>
                                      </p:cBhvr>
                                    </p:animEffect>
                                    <p:set>
                                      <p:cBhvr>
                                        <p:cTn id="7" dur="1" fill="hold">
                                          <p:stCondLst>
                                            <p:cond delay="999"/>
                                          </p:stCondLst>
                                        </p:cTn>
                                        <p:tgtEl>
                                          <p:spTgt spid="6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93"/>
                                        </p:tgtEl>
                                      </p:cBhvr>
                                    </p:animEffect>
                                    <p:set>
                                      <p:cBhvr>
                                        <p:cTn id="10" dur="1" fill="hold">
                                          <p:stCondLst>
                                            <p:cond delay="999"/>
                                          </p:stCondLst>
                                        </p:cTn>
                                        <p:tgtEl>
                                          <p:spTgt spid="9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95"/>
                                        </p:tgtEl>
                                      </p:cBhvr>
                                    </p:animEffect>
                                    <p:set>
                                      <p:cBhvr>
                                        <p:cTn id="13" dur="1" fill="hold">
                                          <p:stCondLst>
                                            <p:cond delay="999"/>
                                          </p:stCondLst>
                                        </p:cTn>
                                        <p:tgtEl>
                                          <p:spTgt spid="95"/>
                                        </p:tgtEl>
                                        <p:attrNameLst>
                                          <p:attrName>style.visibility</p:attrName>
                                        </p:attrNameLst>
                                      </p:cBhvr>
                                      <p:to>
                                        <p:strVal val="hidden"/>
                                      </p:to>
                                    </p:se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10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1000"/>
                                        <p:tgtEl>
                                          <p:spTgt spid="42"/>
                                        </p:tgtEl>
                                      </p:cBhvr>
                                    </p:animEffect>
                                  </p:childTnLst>
                                </p:cTn>
                              </p:par>
                              <p:par>
                                <p:cTn id="23" presetID="10"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838200"/>
            <a:ext cx="9144000" cy="6096000"/>
            <a:chOff x="0" y="838200"/>
            <a:chExt cx="9144000" cy="6096000"/>
          </a:xfrm>
        </p:grpSpPr>
        <p:pic>
          <p:nvPicPr>
            <p:cNvPr id="18"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63500">
              <a:noFill/>
              <a:miter lim="800000"/>
              <a:headEnd/>
              <a:tailEnd/>
            </a:ln>
            <a:effectLst/>
          </p:spPr>
        </p:pic>
        <p:grpSp>
          <p:nvGrpSpPr>
            <p:cNvPr id="20" name="Group 51"/>
            <p:cNvGrpSpPr/>
            <p:nvPr/>
          </p:nvGrpSpPr>
          <p:grpSpPr>
            <a:xfrm>
              <a:off x="1096733" y="987552"/>
              <a:ext cx="5563147" cy="5184648"/>
              <a:chOff x="1096733" y="987552"/>
              <a:chExt cx="5563147" cy="5184648"/>
            </a:xfrm>
          </p:grpSpPr>
          <p:grpSp>
            <p:nvGrpSpPr>
              <p:cNvPr id="23" name="Group 1"/>
              <p:cNvGrpSpPr/>
              <p:nvPr/>
            </p:nvGrpSpPr>
            <p:grpSpPr>
              <a:xfrm>
                <a:off x="6071616" y="987552"/>
                <a:ext cx="588264" cy="1139952"/>
                <a:chOff x="6019800" y="990600"/>
                <a:chExt cx="588264" cy="1139952"/>
              </a:xfrm>
            </p:grpSpPr>
            <p:pic>
              <p:nvPicPr>
                <p:cNvPr id="50"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51"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52"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53"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54"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55"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24" name="Group 8"/>
              <p:cNvGrpSpPr/>
              <p:nvPr/>
            </p:nvGrpSpPr>
            <p:grpSpPr>
              <a:xfrm>
                <a:off x="4663440" y="2551176"/>
                <a:ext cx="763857" cy="719328"/>
                <a:chOff x="4724400" y="2551176"/>
                <a:chExt cx="763857" cy="719328"/>
              </a:xfrm>
            </p:grpSpPr>
            <p:pic>
              <p:nvPicPr>
                <p:cNvPr id="46"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47"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48"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49"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25" name="Group 13"/>
              <p:cNvGrpSpPr/>
              <p:nvPr/>
            </p:nvGrpSpPr>
            <p:grpSpPr>
              <a:xfrm>
                <a:off x="4271689" y="3851670"/>
                <a:ext cx="2052911" cy="2320530"/>
                <a:chOff x="4271689" y="3851670"/>
                <a:chExt cx="2052911" cy="2320530"/>
              </a:xfrm>
            </p:grpSpPr>
            <p:pic>
              <p:nvPicPr>
                <p:cNvPr id="40"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41"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42" name="Group 116"/>
                <p:cNvGrpSpPr/>
                <p:nvPr/>
              </p:nvGrpSpPr>
              <p:grpSpPr>
                <a:xfrm>
                  <a:off x="5441077" y="5637760"/>
                  <a:ext cx="883523" cy="534440"/>
                  <a:chOff x="5441077" y="5637760"/>
                  <a:chExt cx="883523" cy="534440"/>
                </a:xfrm>
              </p:grpSpPr>
              <p:pic>
                <p:nvPicPr>
                  <p:cNvPr id="43"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4"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5"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grpSp>
            <p:nvGrpSpPr>
              <p:cNvPr id="26" name="Group 20"/>
              <p:cNvGrpSpPr/>
              <p:nvPr/>
            </p:nvGrpSpPr>
            <p:grpSpPr>
              <a:xfrm>
                <a:off x="1600200" y="3822192"/>
                <a:ext cx="2197608" cy="521208"/>
                <a:chOff x="1600200" y="3822192"/>
                <a:chExt cx="2197608" cy="521208"/>
              </a:xfrm>
            </p:grpSpPr>
            <p:pic>
              <p:nvPicPr>
                <p:cNvPr id="34"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35"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36"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37"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38"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39"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grpSp>
            <p:nvGrpSpPr>
              <p:cNvPr id="27" name="Group 27"/>
              <p:cNvGrpSpPr/>
              <p:nvPr/>
            </p:nvGrpSpPr>
            <p:grpSpPr>
              <a:xfrm>
                <a:off x="1096733" y="5440680"/>
                <a:ext cx="776455" cy="249906"/>
                <a:chOff x="1096733" y="5440680"/>
                <a:chExt cx="776455" cy="249906"/>
              </a:xfrm>
            </p:grpSpPr>
            <p:sp>
              <p:nvSpPr>
                <p:cNvPr id="31" name="Freeform 30"/>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pic>
        <p:nvPicPr>
          <p:cNvPr id="30" name="Picture 29"/>
          <p:cNvPicPr>
            <a:picLocks noChangeAspect="1" noChangeArrowheads="1"/>
          </p:cNvPicPr>
          <p:nvPr/>
        </p:nvPicPr>
        <p:blipFill>
          <a:blip r:embed="rId4"/>
          <a:srcRect r="76214" b="82260"/>
          <a:stretch>
            <a:fillRect/>
          </a:stretch>
        </p:blipFill>
        <p:spPr bwMode="auto">
          <a:xfrm>
            <a:off x="76200" y="914400"/>
            <a:ext cx="2209800" cy="1222248"/>
          </a:xfrm>
          <a:prstGeom prst="rect">
            <a:avLst/>
          </a:prstGeom>
          <a:noFill/>
          <a:ln w="25400">
            <a:solidFill>
              <a:schemeClr val="tx1"/>
            </a:solidFill>
            <a:miter lim="800000"/>
            <a:headEnd/>
            <a:tailEnd/>
          </a:ln>
          <a:effectLst/>
        </p:spPr>
      </p:pic>
      <p:pic>
        <p:nvPicPr>
          <p:cNvPr id="10" name="Picture 3"/>
          <p:cNvPicPr>
            <a:picLocks noChangeAspect="1" noChangeArrowheads="1"/>
          </p:cNvPicPr>
          <p:nvPr/>
        </p:nvPicPr>
        <p:blipFill>
          <a:blip r:embed="rId5"/>
          <a:srcRect l="5737" t="3326" r="80331" b="88912"/>
          <a:stretch>
            <a:fillRect/>
          </a:stretch>
        </p:blipFill>
        <p:spPr bwMode="auto">
          <a:xfrm>
            <a:off x="7391400" y="4876800"/>
            <a:ext cx="1295400" cy="533400"/>
          </a:xfrm>
          <a:prstGeom prst="rect">
            <a:avLst/>
          </a:prstGeom>
          <a:noFill/>
          <a:ln w="9525">
            <a:noFill/>
            <a:miter lim="800000"/>
            <a:headEnd/>
            <a:tailEnd/>
          </a:ln>
          <a:effectLst/>
        </p:spPr>
      </p:pic>
      <p:pic>
        <p:nvPicPr>
          <p:cNvPr id="3" name="Picture 2"/>
          <p:cNvPicPr>
            <a:picLocks noChangeAspect="1" noChangeArrowheads="1"/>
          </p:cNvPicPr>
          <p:nvPr/>
        </p:nvPicPr>
        <p:blipFill>
          <a:blip r:embed="rId4"/>
          <a:srcRect r="76214" b="82260"/>
          <a:stretch>
            <a:fillRect/>
          </a:stretch>
        </p:blipFill>
        <p:spPr bwMode="auto">
          <a:xfrm>
            <a:off x="76200" y="914400"/>
            <a:ext cx="2209800" cy="1222248"/>
          </a:xfrm>
          <a:prstGeom prst="rect">
            <a:avLst/>
          </a:prstGeom>
          <a:noFill/>
          <a:ln w="25400">
            <a:solidFill>
              <a:schemeClr val="tx1"/>
            </a:solidFill>
            <a:miter lim="800000"/>
            <a:headEnd/>
            <a:tailEnd/>
          </a:ln>
          <a:effectLst/>
        </p:spPr>
      </p:pic>
      <p:pic>
        <p:nvPicPr>
          <p:cNvPr id="2050" name="Picture 2"/>
          <p:cNvPicPr>
            <a:picLocks noChangeAspect="1" noChangeArrowheads="1"/>
          </p:cNvPicPr>
          <p:nvPr/>
        </p:nvPicPr>
        <p:blipFill>
          <a:blip r:embed="rId6"/>
          <a:srcRect r="1538" b="46177"/>
          <a:stretch>
            <a:fillRect/>
          </a:stretch>
        </p:blipFill>
        <p:spPr bwMode="auto">
          <a:xfrm>
            <a:off x="914400" y="1295400"/>
            <a:ext cx="6901339" cy="3896309"/>
          </a:xfrm>
          <a:prstGeom prst="rect">
            <a:avLst/>
          </a:prstGeom>
          <a:noFill/>
          <a:ln w="50800">
            <a:solidFill>
              <a:schemeClr val="tx1"/>
            </a:solidFill>
            <a:miter lim="800000"/>
            <a:headEnd/>
            <a:tailEnd/>
          </a:ln>
          <a:effectLst/>
        </p:spPr>
      </p:pic>
      <p:sp useBgFill="1">
        <p:nvSpPr>
          <p:cNvPr id="12" name="TextBox 11"/>
          <p:cNvSpPr txBox="1"/>
          <p:nvPr/>
        </p:nvSpPr>
        <p:spPr>
          <a:xfrm>
            <a:off x="0" y="0"/>
            <a:ext cx="9144000" cy="769441"/>
          </a:xfrm>
          <a:prstGeom prst="rect">
            <a:avLst/>
          </a:prstGeom>
        </p:spPr>
        <p:txBody>
          <a:bodyPr wrap="square" rtlCol="0">
            <a:spAutoFit/>
          </a:bodyPr>
          <a:lstStyle/>
          <a:p>
            <a:r>
              <a:rPr lang="en-US" sz="4400" b="1" dirty="0" smtClean="0">
                <a:solidFill>
                  <a:srgbClr val="002060"/>
                </a:solidFill>
              </a:rPr>
              <a:t>	The </a:t>
            </a:r>
            <a:r>
              <a:rPr lang="en-US" sz="4400" b="1" dirty="0" err="1" smtClean="0">
                <a:solidFill>
                  <a:srgbClr val="002060"/>
                </a:solidFill>
              </a:rPr>
              <a:t>Acadien</a:t>
            </a:r>
            <a:r>
              <a:rPr lang="en-US" sz="4400" b="1" dirty="0" smtClean="0">
                <a:solidFill>
                  <a:srgbClr val="002060"/>
                </a:solidFill>
              </a:rPr>
              <a:t> Diaspora</a:t>
            </a:r>
          </a:p>
        </p:txBody>
      </p:sp>
      <p:pic>
        <p:nvPicPr>
          <p:cNvPr id="13" name="Picture 2"/>
          <p:cNvPicPr>
            <a:picLocks noChangeAspect="1" noChangeArrowheads="1"/>
          </p:cNvPicPr>
          <p:nvPr/>
        </p:nvPicPr>
        <p:blipFill>
          <a:blip r:embed="rId2"/>
          <a:srcRect l="39113" t="41192" r="45076" b="51220"/>
          <a:stretch>
            <a:fillRect/>
          </a:stretch>
        </p:blipFill>
        <p:spPr bwMode="auto">
          <a:xfrm>
            <a:off x="76200" y="6019800"/>
            <a:ext cx="9067800" cy="912346"/>
          </a:xfrm>
          <a:prstGeom prst="rect">
            <a:avLst/>
          </a:prstGeom>
          <a:noFill/>
          <a:ln w="9525">
            <a:noFill/>
            <a:miter lim="800000"/>
            <a:headEnd/>
            <a:tailEnd/>
          </a:ln>
          <a:effectLst/>
        </p:spPr>
      </p:pic>
      <p:sp>
        <p:nvSpPr>
          <p:cNvPr id="14" name="TextBox 13"/>
          <p:cNvSpPr txBox="1"/>
          <p:nvPr/>
        </p:nvSpPr>
        <p:spPr>
          <a:xfrm>
            <a:off x="433425" y="6073914"/>
            <a:ext cx="8177175" cy="707886"/>
          </a:xfrm>
          <a:prstGeom prst="rect">
            <a:avLst/>
          </a:prstGeom>
          <a:noFill/>
        </p:spPr>
        <p:txBody>
          <a:bodyPr wrap="none" rtlCol="0">
            <a:spAutoFit/>
          </a:bodyPr>
          <a:lstStyle/>
          <a:p>
            <a:pPr algn="ctr"/>
            <a:r>
              <a:rPr lang="en-US" sz="4000" dirty="0" smtClean="0">
                <a:ln>
                  <a:solidFill>
                    <a:schemeClr val="tx1"/>
                  </a:solidFill>
                </a:ln>
              </a:rPr>
              <a:t>Line width indicates number of people</a:t>
            </a:r>
            <a:endParaRPr lang="en-US" sz="4000" dirty="0">
              <a:ln>
                <a:solidFill>
                  <a:schemeClr val="tx1"/>
                </a:solidFill>
              </a:ln>
            </a:endParaRPr>
          </a:p>
        </p:txBody>
      </p:sp>
      <p:sp>
        <p:nvSpPr>
          <p:cNvPr id="28" name="TextBox 27"/>
          <p:cNvSpPr txBox="1"/>
          <p:nvPr/>
        </p:nvSpPr>
        <p:spPr>
          <a:xfrm>
            <a:off x="990599" y="2743200"/>
            <a:ext cx="1280160" cy="707886"/>
          </a:xfrm>
          <a:prstGeom prst="rect">
            <a:avLst/>
          </a:prstGeom>
          <a:solidFill>
            <a:schemeClr val="bg1"/>
          </a:solidFill>
          <a:ln w="25400">
            <a:solidFill>
              <a:schemeClr val="tx1"/>
            </a:solidFill>
          </a:ln>
        </p:spPr>
        <p:txBody>
          <a:bodyPr wrap="square" rtlCol="0">
            <a:spAutoFit/>
          </a:bodyPr>
          <a:lstStyle/>
          <a:p>
            <a:pPr algn="ctr"/>
            <a:r>
              <a:rPr lang="en-US" sz="4000" b="1" spc="-200" dirty="0" smtClean="0">
                <a:solidFill>
                  <a:schemeClr val="tx1">
                    <a:lumMod val="75000"/>
                    <a:lumOff val="25000"/>
                  </a:schemeClr>
                </a:solidFill>
              </a:rPr>
              <a:t>1-250</a:t>
            </a:r>
            <a:endParaRPr lang="en-US" sz="4000" b="1" spc="-200" dirty="0">
              <a:solidFill>
                <a:schemeClr val="tx1">
                  <a:lumMod val="75000"/>
                  <a:lumOff val="25000"/>
                </a:schemeClr>
              </a:solidFill>
            </a:endParaRPr>
          </a:p>
        </p:txBody>
      </p:sp>
      <p:cxnSp>
        <p:nvCxnSpPr>
          <p:cNvPr id="16" name="Straight Arrow Connector 15"/>
          <p:cNvCxnSpPr/>
          <p:nvPr/>
        </p:nvCxnSpPr>
        <p:spPr>
          <a:xfrm flipV="1">
            <a:off x="1219200" y="2551176"/>
            <a:ext cx="990600" cy="19748"/>
          </a:xfrm>
          <a:prstGeom prst="straightConnector1">
            <a:avLst/>
          </a:prstGeom>
          <a:ln w="152400">
            <a:solidFill>
              <a:srgbClr val="FF0000"/>
            </a:solidFill>
            <a:tailEnd type="stealth"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450080" y="4321314"/>
            <a:ext cx="2560320" cy="707886"/>
          </a:xfrm>
          <a:prstGeom prst="rect">
            <a:avLst/>
          </a:prstGeom>
          <a:solidFill>
            <a:schemeClr val="bg1"/>
          </a:solidFill>
          <a:ln w="25400">
            <a:solidFill>
              <a:schemeClr val="tx1"/>
            </a:solidFill>
          </a:ln>
        </p:spPr>
        <p:txBody>
          <a:bodyPr wrap="square" rtlCol="0">
            <a:spAutoFit/>
          </a:bodyPr>
          <a:lstStyle/>
          <a:p>
            <a:pPr algn="ctr"/>
            <a:r>
              <a:rPr lang="en-US" sz="4000" b="1" spc="-200" dirty="0" smtClean="0">
                <a:solidFill>
                  <a:schemeClr val="tx1">
                    <a:lumMod val="75000"/>
                    <a:lumOff val="25000"/>
                  </a:schemeClr>
                </a:solidFill>
              </a:rPr>
              <a:t>2000 &amp; over</a:t>
            </a:r>
            <a:endParaRPr lang="en-US" sz="4000" b="1" spc="-200" dirty="0">
              <a:solidFill>
                <a:schemeClr val="tx1">
                  <a:lumMod val="75000"/>
                  <a:lumOff val="25000"/>
                </a:schemeClr>
              </a:solidFill>
            </a:endParaRPr>
          </a:p>
        </p:txBody>
      </p:sp>
      <p:grpSp>
        <p:nvGrpSpPr>
          <p:cNvPr id="22" name="Group 21"/>
          <p:cNvGrpSpPr/>
          <p:nvPr/>
        </p:nvGrpSpPr>
        <p:grpSpPr>
          <a:xfrm>
            <a:off x="4791456" y="3941064"/>
            <a:ext cx="1453896" cy="10732"/>
            <a:chOff x="4791456" y="3941064"/>
            <a:chExt cx="1453896" cy="10732"/>
          </a:xfrm>
        </p:grpSpPr>
        <p:cxnSp>
          <p:nvCxnSpPr>
            <p:cNvPr id="19" name="Straight Arrow Connector 18"/>
            <p:cNvCxnSpPr/>
            <p:nvPr/>
          </p:nvCxnSpPr>
          <p:spPr>
            <a:xfrm>
              <a:off x="4791456" y="3950208"/>
              <a:ext cx="838200" cy="1588"/>
            </a:xfrm>
            <a:prstGeom prst="straightConnector1">
              <a:avLst/>
            </a:prstGeom>
            <a:ln w="609600">
              <a:solidFill>
                <a:srgbClr val="FF0000"/>
              </a:solidFill>
              <a:tailEnd type="none" w="sm"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559552" y="3941064"/>
              <a:ext cx="685800" cy="1588"/>
            </a:xfrm>
            <a:prstGeom prst="straightConnector1">
              <a:avLst/>
            </a:prstGeom>
            <a:ln w="381000">
              <a:solidFill>
                <a:srgbClr val="FF0000"/>
              </a:solidFill>
              <a:tailEnd type="stealth" w="med" len="med"/>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1981200" y="5304609"/>
            <a:ext cx="914400" cy="211183"/>
            <a:chOff x="1981200" y="5304609"/>
            <a:chExt cx="914400" cy="211183"/>
          </a:xfrm>
        </p:grpSpPr>
        <p:pic>
          <p:nvPicPr>
            <p:cNvPr id="57" name="Picture 2"/>
            <p:cNvPicPr preferRelativeResize="0">
              <a:picLocks noChangeArrowheads="1"/>
            </p:cNvPicPr>
            <p:nvPr/>
          </p:nvPicPr>
          <p:blipFill>
            <a:blip r:embed="rId4"/>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58" name="Freeform 57"/>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9" name="Straight Connector 58"/>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6096000" y="0"/>
            <a:ext cx="3048000" cy="769441"/>
          </a:xfrm>
          <a:prstGeom prst="rect">
            <a:avLst/>
          </a:prstGeom>
          <a:noFill/>
        </p:spPr>
        <p:txBody>
          <a:bodyPr wrap="square" rtlCol="0">
            <a:spAutoFit/>
          </a:bodyPr>
          <a:lstStyle/>
          <a:p>
            <a:r>
              <a:rPr lang="en-US" sz="4400" b="1" dirty="0" smtClean="0">
                <a:solidFill>
                  <a:srgbClr val="002060"/>
                </a:solidFill>
              </a:rPr>
              <a:t>- how many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3"/>
                                        </p:tgtEl>
                                      </p:cBhvr>
                                      <p:by x="300000" y="300000"/>
                                    </p:animScale>
                                  </p:childTnLst>
                                </p:cTn>
                              </p:par>
                              <p:par>
                                <p:cTn id="7" presetID="64" presetClass="path" presetSubtype="0" fill="hold" nodeType="withEffect">
                                  <p:stCondLst>
                                    <p:cond delay="0"/>
                                  </p:stCondLst>
                                  <p:childTnLst>
                                    <p:animMotion origin="layout" path="M 3.33333E-6 -7.40741E-7 L 0.3625 0.23357 " pathEditMode="relative" rAng="0" ptsTypes="AA">
                                      <p:cBhvr>
                                        <p:cTn id="8" dur="1000" fill="hold"/>
                                        <p:tgtEl>
                                          <p:spTgt spid="3"/>
                                        </p:tgtEl>
                                        <p:attrNameLst>
                                          <p:attrName>ppt_x</p:attrName>
                                          <p:attrName>ppt_y</p:attrName>
                                        </p:attrNameLst>
                                      </p:cBhvr>
                                      <p:rCtr x="181" y="117"/>
                                    </p:animMotion>
                                  </p:childTnLst>
                                </p:cTn>
                              </p:par>
                              <p:par>
                                <p:cTn id="9" presetID="10" presetClass="entr" presetSubtype="0" fill="hold" nodeType="withEffect">
                                  <p:stCondLst>
                                    <p:cond delay="50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1000"/>
                                        <p:tgtEl>
                                          <p:spTgt spid="2050"/>
                                        </p:tgtEl>
                                      </p:cBhvr>
                                    </p:animEffect>
                                  </p:childTnLst>
                                </p:cTn>
                              </p:par>
                              <p:par>
                                <p:cTn id="12" presetID="10" presetClass="exit" presetSubtype="0" fill="hold" nodeType="withEffect">
                                  <p:stCondLst>
                                    <p:cond delay="500"/>
                                  </p:stCondLst>
                                  <p:childTnLst>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1000"/>
                                        <p:tgtEl>
                                          <p:spTgt spid="16"/>
                                        </p:tgtEl>
                                      </p:cBhvr>
                                    </p:animEffect>
                                  </p:childTnLst>
                                </p:cTn>
                              </p:par>
                              <p:par>
                                <p:cTn id="20" presetID="53" presetClass="entr" presetSubtype="0" fill="hold" grpId="0" nodeType="withEffect">
                                  <p:stCondLst>
                                    <p:cond delay="500"/>
                                  </p:stCondLst>
                                  <p:childTnLst>
                                    <p:set>
                                      <p:cBhvr>
                                        <p:cTn id="21" dur="1" fill="hold">
                                          <p:stCondLst>
                                            <p:cond delay="0"/>
                                          </p:stCondLst>
                                        </p:cTn>
                                        <p:tgtEl>
                                          <p:spTgt spid="28"/>
                                        </p:tgtEl>
                                        <p:attrNameLst>
                                          <p:attrName>style.visibility</p:attrName>
                                        </p:attrNameLst>
                                      </p:cBhvr>
                                      <p:to>
                                        <p:strVal val="visible"/>
                                      </p:to>
                                    </p:set>
                                    <p:anim calcmode="lin" valueType="num">
                                      <p:cBhvr>
                                        <p:cTn id="22" dur="1000" fill="hold"/>
                                        <p:tgtEl>
                                          <p:spTgt spid="28"/>
                                        </p:tgtEl>
                                        <p:attrNameLst>
                                          <p:attrName>ppt_w</p:attrName>
                                        </p:attrNameLst>
                                      </p:cBhvr>
                                      <p:tavLst>
                                        <p:tav tm="0">
                                          <p:val>
                                            <p:fltVal val="0"/>
                                          </p:val>
                                        </p:tav>
                                        <p:tav tm="100000">
                                          <p:val>
                                            <p:strVal val="#ppt_w"/>
                                          </p:val>
                                        </p:tav>
                                      </p:tavLst>
                                    </p:anim>
                                    <p:anim calcmode="lin" valueType="num">
                                      <p:cBhvr>
                                        <p:cTn id="23" dur="1000" fill="hold"/>
                                        <p:tgtEl>
                                          <p:spTgt spid="28"/>
                                        </p:tgtEl>
                                        <p:attrNameLst>
                                          <p:attrName>ppt_h</p:attrName>
                                        </p:attrNameLst>
                                      </p:cBhvr>
                                      <p:tavLst>
                                        <p:tav tm="0">
                                          <p:val>
                                            <p:fltVal val="0"/>
                                          </p:val>
                                        </p:tav>
                                        <p:tav tm="100000">
                                          <p:val>
                                            <p:strVal val="#ppt_h"/>
                                          </p:val>
                                        </p:tav>
                                      </p:tavLst>
                                    </p:anim>
                                    <p:animEffect transition="in" filter="fade">
                                      <p:cBhvr>
                                        <p:cTn id="24" dur="10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1000"/>
                                        <p:tgtEl>
                                          <p:spTgt spid="22"/>
                                        </p:tgtEl>
                                      </p:cBhvr>
                                    </p:animEffect>
                                  </p:childTnLst>
                                </p:cTn>
                              </p:par>
                              <p:par>
                                <p:cTn id="30" presetID="53" presetClass="entr" presetSubtype="0" fill="hold" grpId="0" nodeType="withEffect">
                                  <p:stCondLst>
                                    <p:cond delay="500"/>
                                  </p:stCondLst>
                                  <p:childTnLst>
                                    <p:set>
                                      <p:cBhvr>
                                        <p:cTn id="31" dur="1" fill="hold">
                                          <p:stCondLst>
                                            <p:cond delay="0"/>
                                          </p:stCondLst>
                                        </p:cTn>
                                        <p:tgtEl>
                                          <p:spTgt spid="29"/>
                                        </p:tgtEl>
                                        <p:attrNameLst>
                                          <p:attrName>style.visibility</p:attrName>
                                        </p:attrNameLst>
                                      </p:cBhvr>
                                      <p:to>
                                        <p:strVal val="visible"/>
                                      </p:to>
                                    </p:set>
                                    <p:anim calcmode="lin" valueType="num">
                                      <p:cBhvr>
                                        <p:cTn id="32" dur="1000" fill="hold"/>
                                        <p:tgtEl>
                                          <p:spTgt spid="29"/>
                                        </p:tgtEl>
                                        <p:attrNameLst>
                                          <p:attrName>ppt_w</p:attrName>
                                        </p:attrNameLst>
                                      </p:cBhvr>
                                      <p:tavLst>
                                        <p:tav tm="0">
                                          <p:val>
                                            <p:fltVal val="0"/>
                                          </p:val>
                                        </p:tav>
                                        <p:tav tm="100000">
                                          <p:val>
                                            <p:strVal val="#ppt_w"/>
                                          </p:val>
                                        </p:tav>
                                      </p:tavLst>
                                    </p:anim>
                                    <p:anim calcmode="lin" valueType="num">
                                      <p:cBhvr>
                                        <p:cTn id="33" dur="1000" fill="hold"/>
                                        <p:tgtEl>
                                          <p:spTgt spid="29"/>
                                        </p:tgtEl>
                                        <p:attrNameLst>
                                          <p:attrName>ppt_h</p:attrName>
                                        </p:attrNameLst>
                                      </p:cBhvr>
                                      <p:tavLst>
                                        <p:tav tm="0">
                                          <p:val>
                                            <p:fltVal val="0"/>
                                          </p:val>
                                        </p:tav>
                                        <p:tav tm="100000">
                                          <p:val>
                                            <p:strVal val="#ppt_h"/>
                                          </p:val>
                                        </p:tav>
                                      </p:tavLst>
                                    </p:anim>
                                    <p:animEffect transition="in" filter="fade">
                                      <p:cBhvr>
                                        <p:cTn id="34" dur="10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2"/>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9"/>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6"/>
                                        </p:tgtEl>
                                        <p:attrNameLst>
                                          <p:attrName>style.visibility</p:attrName>
                                        </p:attrNameLst>
                                      </p:cBhvr>
                                      <p:to>
                                        <p:strVal val="hidden"/>
                                      </p:to>
                                    </p:set>
                                  </p:childTnLst>
                                </p:cTn>
                              </p:par>
                              <p:par>
                                <p:cTn id="45" presetID="35" presetClass="path" presetSubtype="0" fill="hold" nodeType="withEffect">
                                  <p:stCondLst>
                                    <p:cond delay="0"/>
                                  </p:stCondLst>
                                  <p:childTnLst>
                                    <p:animMotion origin="layout" path="M 0.02275 -0.00625 L -0.39618 -0.29028 " pathEditMode="relative" rAng="0" ptsTypes="AA">
                                      <p:cBhvr>
                                        <p:cTn id="46" dur="1000" fill="hold"/>
                                        <p:tgtEl>
                                          <p:spTgt spid="2050"/>
                                        </p:tgtEl>
                                        <p:attrNameLst>
                                          <p:attrName>ppt_x</p:attrName>
                                          <p:attrName>ppt_y</p:attrName>
                                        </p:attrNameLst>
                                      </p:cBhvr>
                                      <p:rCtr x="-210" y="-142"/>
                                    </p:animMotion>
                                  </p:childTnLst>
                                </p:cTn>
                              </p:par>
                              <p:par>
                                <p:cTn id="47" presetID="53" presetClass="exit" presetSubtype="0" fill="hold" nodeType="withEffect">
                                  <p:stCondLst>
                                    <p:cond delay="0"/>
                                  </p:stCondLst>
                                  <p:childTnLst>
                                    <p:anim calcmode="lin" valueType="num">
                                      <p:cBhvr>
                                        <p:cTn id="48" dur="1000"/>
                                        <p:tgtEl>
                                          <p:spTgt spid="2050"/>
                                        </p:tgtEl>
                                        <p:attrNameLst>
                                          <p:attrName>ppt_w</p:attrName>
                                        </p:attrNameLst>
                                      </p:cBhvr>
                                      <p:tavLst>
                                        <p:tav tm="0">
                                          <p:val>
                                            <p:strVal val="ppt_w"/>
                                          </p:val>
                                        </p:tav>
                                        <p:tav tm="100000">
                                          <p:val>
                                            <p:fltVal val="0"/>
                                          </p:val>
                                        </p:tav>
                                      </p:tavLst>
                                    </p:anim>
                                    <p:anim calcmode="lin" valueType="num">
                                      <p:cBhvr>
                                        <p:cTn id="49" dur="1000"/>
                                        <p:tgtEl>
                                          <p:spTgt spid="2050"/>
                                        </p:tgtEl>
                                        <p:attrNameLst>
                                          <p:attrName>ppt_h</p:attrName>
                                        </p:attrNameLst>
                                      </p:cBhvr>
                                      <p:tavLst>
                                        <p:tav tm="0">
                                          <p:val>
                                            <p:strVal val="ppt_h"/>
                                          </p:val>
                                        </p:tav>
                                        <p:tav tm="100000">
                                          <p:val>
                                            <p:fltVal val="0"/>
                                          </p:val>
                                        </p:tav>
                                      </p:tavLst>
                                    </p:anim>
                                    <p:animEffect transition="out" filter="fade">
                                      <p:cBhvr>
                                        <p:cTn id="50" dur="1000"/>
                                        <p:tgtEl>
                                          <p:spTgt spid="2050"/>
                                        </p:tgtEl>
                                      </p:cBhvr>
                                    </p:animEffect>
                                    <p:set>
                                      <p:cBhvr>
                                        <p:cTn id="51" dur="1" fill="hold">
                                          <p:stCondLst>
                                            <p:cond delay="999"/>
                                          </p:stCondLst>
                                        </p:cTn>
                                        <p:tgtEl>
                                          <p:spTgt spid="2050"/>
                                        </p:tgtEl>
                                        <p:attrNameLst>
                                          <p:attrName>style.visibility</p:attrName>
                                        </p:attrNameLst>
                                      </p:cBhvr>
                                      <p:to>
                                        <p:strVal val="hidden"/>
                                      </p:to>
                                    </p:se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left)">
                                      <p:cBhvr>
                                        <p:cTn id="55" dur="1000"/>
                                        <p:tgtEl>
                                          <p:spTgt spid="60"/>
                                        </p:tgtEl>
                                      </p:cBhvr>
                                    </p:animEffect>
                                  </p:childTnLst>
                                </p:cTn>
                              </p:par>
                            </p:childTnLst>
                          </p:cTn>
                        </p:par>
                        <p:par>
                          <p:cTn id="56" fill="hold">
                            <p:stCondLst>
                              <p:cond delay="2000"/>
                            </p:stCondLst>
                            <p:childTnLst>
                              <p:par>
                                <p:cTn id="57" presetID="10" presetClass="exit" presetSubtype="0" fill="hold" grpId="1" nodeType="afterEffect">
                                  <p:stCondLst>
                                    <p:cond delay="0"/>
                                  </p:stCondLst>
                                  <p:childTnLst>
                                    <p:animEffect transition="out" filter="fade">
                                      <p:cBhvr>
                                        <p:cTn id="58" dur="1000"/>
                                        <p:tgtEl>
                                          <p:spTgt spid="14"/>
                                        </p:tgtEl>
                                      </p:cBhvr>
                                    </p:animEffect>
                                    <p:set>
                                      <p:cBhvr>
                                        <p:cTn id="59" dur="1" fill="hold">
                                          <p:stCondLst>
                                            <p:cond delay="999"/>
                                          </p:stCondLst>
                                        </p:cTn>
                                        <p:tgtEl>
                                          <p:spTgt spid="14"/>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13"/>
                                        </p:tgtEl>
                                      </p:cBhvr>
                                    </p:animEffect>
                                    <p:set>
                                      <p:cBhvr>
                                        <p:cTn id="62"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28" grpId="0" animBg="1"/>
      <p:bldP spid="28" grpId="1" animBg="1"/>
      <p:bldP spid="29" grpId="0" animBg="1"/>
      <p:bldP spid="29" grpId="1" animBg="1"/>
      <p:bldP spid="6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TextBox 199"/>
          <p:cNvSpPr txBox="1"/>
          <p:nvPr/>
        </p:nvSpPr>
        <p:spPr>
          <a:xfrm>
            <a:off x="0" y="0"/>
            <a:ext cx="9144000" cy="769441"/>
          </a:xfrm>
          <a:prstGeom prst="rect">
            <a:avLst/>
          </a:prstGeom>
          <a:noFill/>
        </p:spPr>
        <p:txBody>
          <a:bodyPr wrap="square" rtlCol="0">
            <a:spAutoFit/>
          </a:bodyPr>
          <a:lstStyle/>
          <a:p>
            <a:pPr algn="ctr"/>
            <a:r>
              <a:rPr lang="en-US" sz="4400" b="1" dirty="0" smtClean="0">
                <a:solidFill>
                  <a:srgbClr val="002060"/>
                </a:solidFill>
              </a:rPr>
              <a:t>Acadian Diaspora: The Destinations</a:t>
            </a:r>
          </a:p>
        </p:txBody>
      </p:sp>
      <p:sp useBgFill="1">
        <p:nvSpPr>
          <p:cNvPr id="202" name="TextBox 201"/>
          <p:cNvSpPr txBox="1"/>
          <p:nvPr/>
        </p:nvSpPr>
        <p:spPr>
          <a:xfrm>
            <a:off x="0" y="0"/>
            <a:ext cx="9144000" cy="769441"/>
          </a:xfrm>
          <a:prstGeom prst="rect">
            <a:avLst/>
          </a:prstGeom>
        </p:spPr>
        <p:txBody>
          <a:bodyPr wrap="square" rtlCol="0">
            <a:spAutoFit/>
          </a:bodyPr>
          <a:lstStyle/>
          <a:p>
            <a:r>
              <a:rPr lang="en-US" sz="4400" b="1" dirty="0" smtClean="0">
                <a:solidFill>
                  <a:srgbClr val="002060"/>
                </a:solidFill>
              </a:rPr>
              <a:t>	The </a:t>
            </a:r>
            <a:r>
              <a:rPr lang="en-US" sz="4400" b="1" dirty="0" err="1" smtClean="0">
                <a:solidFill>
                  <a:srgbClr val="002060"/>
                </a:solidFill>
              </a:rPr>
              <a:t>Acadien</a:t>
            </a:r>
            <a:r>
              <a:rPr lang="en-US" sz="4400" b="1" dirty="0" smtClean="0">
                <a:solidFill>
                  <a:srgbClr val="002060"/>
                </a:solidFill>
              </a:rPr>
              <a:t> Diaspora</a:t>
            </a:r>
          </a:p>
        </p:txBody>
      </p:sp>
      <p:grpSp>
        <p:nvGrpSpPr>
          <p:cNvPr id="153" name="Group 152"/>
          <p:cNvGrpSpPr/>
          <p:nvPr/>
        </p:nvGrpSpPr>
        <p:grpSpPr>
          <a:xfrm>
            <a:off x="0" y="838200"/>
            <a:ext cx="9144000" cy="6096000"/>
            <a:chOff x="0" y="838200"/>
            <a:chExt cx="9144000" cy="6096000"/>
          </a:xfrm>
        </p:grpSpPr>
        <p:pic>
          <p:nvPicPr>
            <p:cNvPr id="156"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63500">
              <a:noFill/>
              <a:miter lim="800000"/>
              <a:headEnd/>
              <a:tailEnd/>
            </a:ln>
            <a:effectLst/>
          </p:spPr>
        </p:pic>
        <p:grpSp>
          <p:nvGrpSpPr>
            <p:cNvPr id="158" name="Group 51"/>
            <p:cNvGrpSpPr/>
            <p:nvPr/>
          </p:nvGrpSpPr>
          <p:grpSpPr>
            <a:xfrm>
              <a:off x="1096733" y="987552"/>
              <a:ext cx="5563147" cy="5184648"/>
              <a:chOff x="1096733" y="987552"/>
              <a:chExt cx="5563147" cy="5184648"/>
            </a:xfrm>
          </p:grpSpPr>
          <p:grpSp>
            <p:nvGrpSpPr>
              <p:cNvPr id="166" name="Group 1"/>
              <p:cNvGrpSpPr/>
              <p:nvPr/>
            </p:nvGrpSpPr>
            <p:grpSpPr>
              <a:xfrm>
                <a:off x="6071616" y="987552"/>
                <a:ext cx="588264" cy="1139952"/>
                <a:chOff x="6019800" y="990600"/>
                <a:chExt cx="588264" cy="1139952"/>
              </a:xfrm>
            </p:grpSpPr>
            <p:pic>
              <p:nvPicPr>
                <p:cNvPr id="194"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195"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196"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197"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198"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199"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167" name="Group 8"/>
              <p:cNvGrpSpPr/>
              <p:nvPr/>
            </p:nvGrpSpPr>
            <p:grpSpPr>
              <a:xfrm>
                <a:off x="4663440" y="2551176"/>
                <a:ext cx="763857" cy="719328"/>
                <a:chOff x="4724400" y="2551176"/>
                <a:chExt cx="763857" cy="719328"/>
              </a:xfrm>
            </p:grpSpPr>
            <p:pic>
              <p:nvPicPr>
                <p:cNvPr id="190"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191"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192"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193"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168" name="Group 13"/>
              <p:cNvGrpSpPr/>
              <p:nvPr/>
            </p:nvGrpSpPr>
            <p:grpSpPr>
              <a:xfrm>
                <a:off x="4271689" y="3851670"/>
                <a:ext cx="2052911" cy="2320530"/>
                <a:chOff x="4271689" y="3851670"/>
                <a:chExt cx="2052911" cy="2320530"/>
              </a:xfrm>
            </p:grpSpPr>
            <p:pic>
              <p:nvPicPr>
                <p:cNvPr id="184"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185"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186" name="Group 116"/>
                <p:cNvGrpSpPr/>
                <p:nvPr/>
              </p:nvGrpSpPr>
              <p:grpSpPr>
                <a:xfrm>
                  <a:off x="5441077" y="5637760"/>
                  <a:ext cx="883523" cy="534440"/>
                  <a:chOff x="5441077" y="5637760"/>
                  <a:chExt cx="883523" cy="534440"/>
                </a:xfrm>
              </p:grpSpPr>
              <p:pic>
                <p:nvPicPr>
                  <p:cNvPr id="187"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188"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189"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grpSp>
            <p:nvGrpSpPr>
              <p:cNvPr id="170" name="Group 20"/>
              <p:cNvGrpSpPr/>
              <p:nvPr/>
            </p:nvGrpSpPr>
            <p:grpSpPr>
              <a:xfrm>
                <a:off x="1600200" y="3822192"/>
                <a:ext cx="2197608" cy="521208"/>
                <a:chOff x="1600200" y="3822192"/>
                <a:chExt cx="2197608" cy="521208"/>
              </a:xfrm>
            </p:grpSpPr>
            <p:pic>
              <p:nvPicPr>
                <p:cNvPr id="178"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179"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180"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181"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182"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183"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grpSp>
            <p:nvGrpSpPr>
              <p:cNvPr id="172" name="Group 27"/>
              <p:cNvGrpSpPr/>
              <p:nvPr/>
            </p:nvGrpSpPr>
            <p:grpSpPr>
              <a:xfrm>
                <a:off x="1096733" y="5440680"/>
                <a:ext cx="776455" cy="249906"/>
                <a:chOff x="1096733" y="5440680"/>
                <a:chExt cx="776455" cy="249906"/>
              </a:xfrm>
            </p:grpSpPr>
            <p:sp>
              <p:nvSpPr>
                <p:cNvPr id="173" name="Freeform 172"/>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6" name="Freeform 175"/>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7" name="Freeform 176"/>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cxnSp>
        <p:nvCxnSpPr>
          <p:cNvPr id="207" name="Straight Connector 206"/>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60" name="Picture 3"/>
          <p:cNvPicPr>
            <a:picLocks noChangeAspect="1" noChangeArrowheads="1"/>
          </p:cNvPicPr>
          <p:nvPr/>
        </p:nvPicPr>
        <p:blipFill>
          <a:blip r:embed="rId4"/>
          <a:srcRect l="5737" t="3326" r="80331" b="88912"/>
          <a:stretch>
            <a:fillRect/>
          </a:stretch>
        </p:blipFill>
        <p:spPr bwMode="auto">
          <a:xfrm>
            <a:off x="76200" y="2819400"/>
            <a:ext cx="1524000" cy="533400"/>
          </a:xfrm>
          <a:prstGeom prst="rect">
            <a:avLst/>
          </a:prstGeom>
          <a:noFill/>
          <a:ln w="9525">
            <a:noFill/>
            <a:miter lim="800000"/>
            <a:headEnd/>
            <a:tailEnd/>
          </a:ln>
          <a:effectLst/>
        </p:spPr>
      </p:pic>
      <p:pic>
        <p:nvPicPr>
          <p:cNvPr id="111" name="Picture 3"/>
          <p:cNvPicPr preferRelativeResize="0">
            <a:picLocks noChangeArrowheads="1"/>
          </p:cNvPicPr>
          <p:nvPr/>
        </p:nvPicPr>
        <p:blipFill>
          <a:blip r:embed="rId5" cstate="print"/>
          <a:srcRect l="5737" t="3326" r="80331" b="88912"/>
          <a:stretch>
            <a:fillRect/>
          </a:stretch>
        </p:blipFill>
        <p:spPr bwMode="auto">
          <a:xfrm>
            <a:off x="502920" y="3276600"/>
            <a:ext cx="1447800" cy="82296"/>
          </a:xfrm>
          <a:prstGeom prst="rect">
            <a:avLst/>
          </a:prstGeom>
          <a:noFill/>
          <a:ln w="9525">
            <a:noFill/>
            <a:miter lim="800000"/>
            <a:headEnd/>
            <a:tailEnd/>
          </a:ln>
          <a:effectLst/>
        </p:spPr>
      </p:pic>
      <p:sp>
        <p:nvSpPr>
          <p:cNvPr id="110" name="TextBox 109"/>
          <p:cNvSpPr txBox="1"/>
          <p:nvPr/>
        </p:nvSpPr>
        <p:spPr>
          <a:xfrm rot="20400000">
            <a:off x="1033927" y="3127226"/>
            <a:ext cx="832279" cy="400110"/>
          </a:xfrm>
          <a:prstGeom prst="rect">
            <a:avLst/>
          </a:prstGeom>
          <a:noFill/>
          <a:effectLst>
            <a:outerShdw dist="25400" dir="7200000" algn="ctr" rotWithShape="0">
              <a:schemeClr val="tx1"/>
            </a:outerShdw>
          </a:effectLst>
        </p:spPr>
        <p:txBody>
          <a:bodyPr wrap="none" rtlCol="0">
            <a:spAutoFit/>
          </a:bodyPr>
          <a:lstStyle/>
          <a:p>
            <a:r>
              <a:rPr lang="en-US" sz="2000" b="1" dirty="0" smtClean="0">
                <a:solidFill>
                  <a:srgbClr val="FF0000"/>
                </a:solidFill>
              </a:rPr>
              <a:t>&gt;2000</a:t>
            </a:r>
            <a:endParaRPr lang="en-US" sz="2000" b="1" dirty="0">
              <a:solidFill>
                <a:srgbClr val="FF0000"/>
              </a:solidFill>
            </a:endParaRPr>
          </a:p>
        </p:txBody>
      </p:sp>
      <p:pic>
        <p:nvPicPr>
          <p:cNvPr id="162" name="Picture 3" descr="C:\Users\Sandra\AppData\Local\Microsoft\Windows\INetCache\IE\U3FRR2B4\105px-Black_x.svg[1].png"/>
          <p:cNvPicPr>
            <a:picLocks noChangeAspect="1" noChangeArrowheads="1"/>
          </p:cNvPicPr>
          <p:nvPr/>
        </p:nvPicPr>
        <p:blipFill>
          <a:blip r:embed="rId6"/>
          <a:srcRect/>
          <a:stretch>
            <a:fillRect/>
          </a:stretch>
        </p:blipFill>
        <p:spPr bwMode="auto">
          <a:xfrm>
            <a:off x="1219200" y="2819400"/>
            <a:ext cx="685800" cy="587828"/>
          </a:xfrm>
          <a:prstGeom prst="rect">
            <a:avLst/>
          </a:prstGeom>
          <a:noFill/>
        </p:spPr>
      </p:pic>
      <p:sp>
        <p:nvSpPr>
          <p:cNvPr id="161" name="TextBox 160"/>
          <p:cNvSpPr txBox="1"/>
          <p:nvPr/>
        </p:nvSpPr>
        <p:spPr>
          <a:xfrm>
            <a:off x="1066800" y="2971800"/>
            <a:ext cx="891591" cy="553998"/>
          </a:xfrm>
          <a:prstGeom prst="rect">
            <a:avLst/>
          </a:prstGeom>
          <a:noFill/>
        </p:spPr>
        <p:txBody>
          <a:bodyPr wrap="none" rtlCol="0">
            <a:spAutoFit/>
          </a:bodyPr>
          <a:lstStyle/>
          <a:p>
            <a:r>
              <a:rPr lang="en-US" sz="3000" b="1" dirty="0" smtClean="0">
                <a:solidFill>
                  <a:srgbClr val="FF0000"/>
                </a:solidFill>
                <a:effectLst>
                  <a:outerShdw dist="25400" dir="7200000" algn="ctr" rotWithShape="0">
                    <a:schemeClr val="tx1"/>
                  </a:outerShdw>
                </a:effectLst>
              </a:rPr>
              <a:t>FEW</a:t>
            </a:r>
            <a:endParaRPr lang="en-US" sz="3000" b="1" dirty="0">
              <a:solidFill>
                <a:srgbClr val="FF0000"/>
              </a:solidFill>
              <a:effectLst>
                <a:outerShdw dist="25400" dir="7200000" algn="ctr" rotWithShape="0">
                  <a:schemeClr val="tx1"/>
                </a:outerShdw>
              </a:effectLst>
            </a:endParaRPr>
          </a:p>
        </p:txBody>
      </p:sp>
      <p:sp>
        <p:nvSpPr>
          <p:cNvPr id="171" name="Freeform 170"/>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rot="21393923">
            <a:off x="2209800" y="2743199"/>
            <a:ext cx="770467" cy="423073"/>
          </a:xfrm>
          <a:custGeom>
            <a:avLst/>
            <a:gdLst>
              <a:gd name="connsiteX0" fmla="*/ 626534 w 626534"/>
              <a:gd name="connsiteY0" fmla="*/ 0 h 465666"/>
              <a:gd name="connsiteX1" fmla="*/ 423334 w 626534"/>
              <a:gd name="connsiteY1" fmla="*/ 287866 h 465666"/>
              <a:gd name="connsiteX2" fmla="*/ 152400 w 626534"/>
              <a:gd name="connsiteY2" fmla="*/ 440266 h 465666"/>
              <a:gd name="connsiteX3" fmla="*/ 0 w 626534"/>
              <a:gd name="connsiteY3" fmla="*/ 440266 h 465666"/>
              <a:gd name="connsiteX0" fmla="*/ 626534 w 626534"/>
              <a:gd name="connsiteY0" fmla="*/ 0 h 465666"/>
              <a:gd name="connsiteX1" fmla="*/ 423334 w 626534"/>
              <a:gd name="connsiteY1" fmla="*/ 287866 h 465666"/>
              <a:gd name="connsiteX2" fmla="*/ 152400 w 626534"/>
              <a:gd name="connsiteY2" fmla="*/ 440266 h 465666"/>
              <a:gd name="connsiteX3" fmla="*/ 0 w 626534"/>
              <a:gd name="connsiteY3" fmla="*/ 440266 h 465666"/>
              <a:gd name="connsiteX0" fmla="*/ 626534 w 626534"/>
              <a:gd name="connsiteY0" fmla="*/ 0 h 465666"/>
              <a:gd name="connsiteX1" fmla="*/ 423334 w 626534"/>
              <a:gd name="connsiteY1" fmla="*/ 287866 h 465666"/>
              <a:gd name="connsiteX2" fmla="*/ 152400 w 626534"/>
              <a:gd name="connsiteY2" fmla="*/ 440266 h 465666"/>
              <a:gd name="connsiteX3" fmla="*/ 0 w 626534"/>
              <a:gd name="connsiteY3" fmla="*/ 440266 h 465666"/>
              <a:gd name="connsiteX0" fmla="*/ 626534 w 626534"/>
              <a:gd name="connsiteY0" fmla="*/ 0 h 545501"/>
              <a:gd name="connsiteX1" fmla="*/ 423334 w 626534"/>
              <a:gd name="connsiteY1" fmla="*/ 287866 h 545501"/>
              <a:gd name="connsiteX2" fmla="*/ 152400 w 626534"/>
              <a:gd name="connsiteY2" fmla="*/ 440266 h 545501"/>
              <a:gd name="connsiteX3" fmla="*/ 0 w 626534"/>
              <a:gd name="connsiteY3" fmla="*/ 440266 h 545501"/>
              <a:gd name="connsiteX0" fmla="*/ 626534 w 626534"/>
              <a:gd name="connsiteY0" fmla="*/ 0 h 517088"/>
              <a:gd name="connsiteX1" fmla="*/ 423334 w 626534"/>
              <a:gd name="connsiteY1" fmla="*/ 287866 h 517088"/>
              <a:gd name="connsiteX2" fmla="*/ 152400 w 626534"/>
              <a:gd name="connsiteY2" fmla="*/ 440266 h 517088"/>
              <a:gd name="connsiteX3" fmla="*/ 0 w 626534"/>
              <a:gd name="connsiteY3" fmla="*/ 440266 h 517088"/>
            </a:gdLst>
            <a:ahLst/>
            <a:cxnLst>
              <a:cxn ang="0">
                <a:pos x="connsiteX0" y="connsiteY0"/>
              </a:cxn>
              <a:cxn ang="0">
                <a:pos x="connsiteX1" y="connsiteY1"/>
              </a:cxn>
              <a:cxn ang="0">
                <a:pos x="connsiteX2" y="connsiteY2"/>
              </a:cxn>
              <a:cxn ang="0">
                <a:pos x="connsiteX3" y="connsiteY3"/>
              </a:cxn>
            </a:cxnLst>
            <a:rect l="l" t="t" r="r" b="b"/>
            <a:pathLst>
              <a:path w="626534" h="517088">
                <a:moveTo>
                  <a:pt x="626534" y="0"/>
                </a:moveTo>
                <a:cubicBezTo>
                  <a:pt x="564445" y="107244"/>
                  <a:pt x="502356" y="214488"/>
                  <a:pt x="423334" y="287866"/>
                </a:cubicBezTo>
                <a:cubicBezTo>
                  <a:pt x="373720" y="414915"/>
                  <a:pt x="222956" y="414866"/>
                  <a:pt x="152400" y="440266"/>
                </a:cubicBezTo>
                <a:cubicBezTo>
                  <a:pt x="81844" y="465666"/>
                  <a:pt x="170002" y="517088"/>
                  <a:pt x="0" y="440266"/>
                </a:cubicBezTo>
              </a:path>
            </a:pathLst>
          </a:custGeom>
          <a:noFill/>
          <a:ln w="228600">
            <a:solidFill>
              <a:srgbClr val="FF0000"/>
            </a:solidFill>
            <a:tailEnd type="stealth"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0" name="Picture 29"/>
          <p:cNvPicPr>
            <a:picLocks noChangeAspect="1" noChangeArrowheads="1"/>
          </p:cNvPicPr>
          <p:nvPr/>
        </p:nvPicPr>
        <p:blipFill>
          <a:blip r:embed="rId7"/>
          <a:srcRect r="76214" b="82260"/>
          <a:stretch>
            <a:fillRect/>
          </a:stretch>
        </p:blipFill>
        <p:spPr bwMode="auto">
          <a:xfrm>
            <a:off x="76200" y="914400"/>
            <a:ext cx="2209800" cy="1222248"/>
          </a:xfrm>
          <a:prstGeom prst="rect">
            <a:avLst/>
          </a:prstGeom>
          <a:noFill/>
          <a:ln w="25400">
            <a:solidFill>
              <a:schemeClr val="tx1"/>
            </a:solidFill>
            <a:miter lim="800000"/>
            <a:headEnd/>
            <a:tailEnd/>
          </a:ln>
          <a:effectLst/>
        </p:spPr>
      </p:pic>
      <p:pic>
        <p:nvPicPr>
          <p:cNvPr id="10" name="Picture 3"/>
          <p:cNvPicPr>
            <a:picLocks noChangeAspect="1" noChangeArrowheads="1"/>
          </p:cNvPicPr>
          <p:nvPr/>
        </p:nvPicPr>
        <p:blipFill>
          <a:blip r:embed="rId4"/>
          <a:srcRect l="5737" t="3326" r="80331" b="88912"/>
          <a:stretch>
            <a:fillRect/>
          </a:stretch>
        </p:blipFill>
        <p:spPr bwMode="auto">
          <a:xfrm>
            <a:off x="7391400" y="4876800"/>
            <a:ext cx="1295400" cy="533400"/>
          </a:xfrm>
          <a:prstGeom prst="rect">
            <a:avLst/>
          </a:prstGeom>
          <a:noFill/>
          <a:ln w="9525">
            <a:noFill/>
            <a:miter lim="800000"/>
            <a:headEnd/>
            <a:tailEnd/>
          </a:ln>
          <a:effectLst/>
        </p:spPr>
      </p:pic>
      <p:sp>
        <p:nvSpPr>
          <p:cNvPr id="18" name="TextBox 17"/>
          <p:cNvSpPr txBox="1"/>
          <p:nvPr/>
        </p:nvSpPr>
        <p:spPr>
          <a:xfrm>
            <a:off x="4876800" y="1981200"/>
            <a:ext cx="652743" cy="369332"/>
          </a:xfrm>
          <a:prstGeom prst="rect">
            <a:avLst/>
          </a:prstGeom>
          <a:noFill/>
          <a:effectLst>
            <a:outerShdw dist="25400" dir="7200000" algn="ctr" rotWithShape="0">
              <a:schemeClr val="tx1"/>
            </a:outerShdw>
          </a:effectLst>
        </p:spPr>
        <p:txBody>
          <a:bodyPr wrap="none" rtlCol="0">
            <a:spAutoFit/>
          </a:bodyPr>
          <a:lstStyle/>
          <a:p>
            <a:r>
              <a:rPr lang="en-US" b="1" dirty="0" smtClean="0">
                <a:solidFill>
                  <a:srgbClr val="FF0000"/>
                </a:solidFill>
              </a:rPr>
              <a:t>2000</a:t>
            </a:r>
            <a:endParaRPr lang="en-US" b="1" dirty="0">
              <a:solidFill>
                <a:srgbClr val="FF0000"/>
              </a:solidFill>
            </a:endParaRPr>
          </a:p>
        </p:txBody>
      </p:sp>
      <p:sp>
        <p:nvSpPr>
          <p:cNvPr id="22" name="TextBox 21"/>
          <p:cNvSpPr txBox="1"/>
          <p:nvPr/>
        </p:nvSpPr>
        <p:spPr>
          <a:xfrm>
            <a:off x="5715000" y="1307068"/>
            <a:ext cx="652743" cy="369332"/>
          </a:xfrm>
          <a:prstGeom prst="rect">
            <a:avLst/>
          </a:prstGeom>
          <a:noFill/>
          <a:effectLst>
            <a:outerShdw dist="25400" dir="7200000" algn="ctr" rotWithShape="0">
              <a:schemeClr val="tx1"/>
            </a:outerShdw>
          </a:effectLst>
        </p:spPr>
        <p:txBody>
          <a:bodyPr wrap="none" rtlCol="0">
            <a:spAutoFit/>
          </a:bodyPr>
          <a:lstStyle/>
          <a:p>
            <a:r>
              <a:rPr lang="en-US" b="1" dirty="0" smtClean="0">
                <a:solidFill>
                  <a:srgbClr val="FF0000"/>
                </a:solidFill>
              </a:rPr>
              <a:t>1000</a:t>
            </a:r>
            <a:endParaRPr lang="en-US" b="1" dirty="0">
              <a:solidFill>
                <a:srgbClr val="FF0000"/>
              </a:solidFill>
            </a:endParaRPr>
          </a:p>
        </p:txBody>
      </p:sp>
      <p:sp>
        <p:nvSpPr>
          <p:cNvPr id="23" name="TextBox 22"/>
          <p:cNvSpPr txBox="1"/>
          <p:nvPr/>
        </p:nvSpPr>
        <p:spPr>
          <a:xfrm>
            <a:off x="5214657" y="1752600"/>
            <a:ext cx="652743" cy="369332"/>
          </a:xfrm>
          <a:prstGeom prst="rect">
            <a:avLst/>
          </a:prstGeom>
          <a:noFill/>
          <a:effectLst>
            <a:outerShdw dist="25400" dir="7200000" algn="ctr" rotWithShape="0">
              <a:schemeClr val="tx1"/>
            </a:outerShdw>
          </a:effectLst>
        </p:spPr>
        <p:txBody>
          <a:bodyPr wrap="none" rtlCol="0">
            <a:spAutoFit/>
          </a:bodyPr>
          <a:lstStyle/>
          <a:p>
            <a:r>
              <a:rPr lang="en-US" b="1" dirty="0" smtClean="0">
                <a:solidFill>
                  <a:srgbClr val="FF0000"/>
                </a:solidFill>
              </a:rPr>
              <a:t>1500</a:t>
            </a:r>
            <a:endParaRPr lang="en-US" b="1" dirty="0">
              <a:solidFill>
                <a:srgbClr val="FF0000"/>
              </a:solidFill>
            </a:endParaRPr>
          </a:p>
        </p:txBody>
      </p:sp>
      <p:sp>
        <p:nvSpPr>
          <p:cNvPr id="24" name="TextBox 23"/>
          <p:cNvSpPr txBox="1"/>
          <p:nvPr/>
        </p:nvSpPr>
        <p:spPr>
          <a:xfrm>
            <a:off x="5486400" y="1535668"/>
            <a:ext cx="652743" cy="369332"/>
          </a:xfrm>
          <a:prstGeom prst="rect">
            <a:avLst/>
          </a:prstGeom>
          <a:noFill/>
          <a:effectLst>
            <a:outerShdw dist="25400" dir="7200000" algn="ctr" rotWithShape="0">
              <a:schemeClr val="tx1"/>
            </a:outerShdw>
          </a:effectLst>
        </p:spPr>
        <p:txBody>
          <a:bodyPr wrap="none" rtlCol="0">
            <a:spAutoFit/>
          </a:bodyPr>
          <a:lstStyle/>
          <a:p>
            <a:r>
              <a:rPr lang="en-US" b="1" dirty="0" smtClean="0">
                <a:solidFill>
                  <a:srgbClr val="FF0000"/>
                </a:solidFill>
              </a:rPr>
              <a:t>1000</a:t>
            </a:r>
            <a:endParaRPr lang="en-US" b="1" dirty="0">
              <a:solidFill>
                <a:srgbClr val="FF0000"/>
              </a:solidFill>
            </a:endParaRPr>
          </a:p>
        </p:txBody>
      </p:sp>
      <p:grpSp>
        <p:nvGrpSpPr>
          <p:cNvPr id="46" name="Group 45"/>
          <p:cNvGrpSpPr/>
          <p:nvPr/>
        </p:nvGrpSpPr>
        <p:grpSpPr>
          <a:xfrm>
            <a:off x="5334000" y="5029200"/>
            <a:ext cx="767415" cy="400110"/>
            <a:chOff x="4648200" y="4419600"/>
            <a:chExt cx="767415" cy="400110"/>
          </a:xfrm>
        </p:grpSpPr>
        <p:pic>
          <p:nvPicPr>
            <p:cNvPr id="47" name="Picture 2"/>
            <p:cNvPicPr>
              <a:picLocks noChangeAspect="1" noChangeArrowheads="1"/>
            </p:cNvPicPr>
            <p:nvPr/>
          </p:nvPicPr>
          <p:blipFill>
            <a:blip r:embed="rId2"/>
            <a:srcRect l="49098" t="42276" r="45909" b="54472"/>
            <a:stretch>
              <a:fillRect/>
            </a:stretch>
          </p:blipFill>
          <p:spPr bwMode="auto">
            <a:xfrm>
              <a:off x="4648200" y="4495800"/>
              <a:ext cx="609600" cy="304800"/>
            </a:xfrm>
            <a:prstGeom prst="rect">
              <a:avLst/>
            </a:prstGeom>
            <a:noFill/>
            <a:ln w="9525">
              <a:noFill/>
              <a:miter lim="800000"/>
              <a:headEnd/>
              <a:tailEnd/>
            </a:ln>
            <a:effectLst/>
          </p:spPr>
        </p:pic>
        <p:sp>
          <p:nvSpPr>
            <p:cNvPr id="48" name="TextBox 47"/>
            <p:cNvSpPr txBox="1"/>
            <p:nvPr/>
          </p:nvSpPr>
          <p:spPr>
            <a:xfrm>
              <a:off x="4841419" y="4419600"/>
              <a:ext cx="574196" cy="400110"/>
            </a:xfrm>
            <a:prstGeom prst="rect">
              <a:avLst/>
            </a:prstGeom>
            <a:noFill/>
            <a:effectLst/>
          </p:spPr>
          <p:txBody>
            <a:bodyPr wrap="none" rtlCol="0">
              <a:spAutoFit/>
            </a:bodyPr>
            <a:lstStyle/>
            <a:p>
              <a:r>
                <a:rPr lang="en-US" sz="2000" b="1" dirty="0" smtClean="0">
                  <a:effectLst>
                    <a:outerShdw dist="25400" dir="7200000" algn="ctr" rotWithShape="0">
                      <a:schemeClr val="bg1"/>
                    </a:outerShdw>
                  </a:effectLst>
                </a:rPr>
                <a:t>750</a:t>
              </a:r>
              <a:endParaRPr lang="en-US" sz="2000" b="1" dirty="0">
                <a:effectLst>
                  <a:outerShdw dist="25400" dir="7200000" algn="ctr" rotWithShape="0">
                    <a:schemeClr val="bg1"/>
                  </a:outerShdw>
                </a:effectLst>
              </a:endParaRPr>
            </a:p>
          </p:txBody>
        </p:sp>
      </p:grpSp>
      <p:grpSp>
        <p:nvGrpSpPr>
          <p:cNvPr id="55" name="Group 54"/>
          <p:cNvGrpSpPr/>
          <p:nvPr/>
        </p:nvGrpSpPr>
        <p:grpSpPr>
          <a:xfrm>
            <a:off x="2322576" y="3429000"/>
            <a:ext cx="570700" cy="369332"/>
            <a:chOff x="4534700" y="4419600"/>
            <a:chExt cx="570700" cy="369332"/>
          </a:xfrm>
        </p:grpSpPr>
        <p:pic>
          <p:nvPicPr>
            <p:cNvPr id="56" name="Picture 2"/>
            <p:cNvPicPr>
              <a:picLocks noChangeAspect="1" noChangeArrowheads="1"/>
            </p:cNvPicPr>
            <p:nvPr/>
          </p:nvPicPr>
          <p:blipFill>
            <a:blip r:embed="rId2"/>
            <a:srcRect l="49098" t="42276" r="45909" b="54472"/>
            <a:stretch>
              <a:fillRect/>
            </a:stretch>
          </p:blipFill>
          <p:spPr bwMode="auto">
            <a:xfrm>
              <a:off x="4648200" y="4495800"/>
              <a:ext cx="457200" cy="228600"/>
            </a:xfrm>
            <a:prstGeom prst="rect">
              <a:avLst/>
            </a:prstGeom>
            <a:noFill/>
            <a:ln w="9525">
              <a:noFill/>
              <a:miter lim="800000"/>
              <a:headEnd/>
              <a:tailEnd/>
            </a:ln>
            <a:effectLst/>
          </p:spPr>
        </p:pic>
        <p:sp>
          <p:nvSpPr>
            <p:cNvPr id="57" name="TextBox 56"/>
            <p:cNvSpPr txBox="1"/>
            <p:nvPr/>
          </p:nvSpPr>
          <p:spPr>
            <a:xfrm>
              <a:off x="4534700" y="4419600"/>
              <a:ext cx="535724" cy="369332"/>
            </a:xfrm>
            <a:prstGeom prst="rect">
              <a:avLst/>
            </a:prstGeom>
            <a:noFill/>
            <a:effectLst/>
          </p:spPr>
          <p:txBody>
            <a:bodyPr wrap="none" rtlCol="0">
              <a:spAutoFit/>
            </a:bodyPr>
            <a:lstStyle/>
            <a:p>
              <a:r>
                <a:rPr lang="en-US" b="1" dirty="0" smtClean="0">
                  <a:effectLst>
                    <a:outerShdw dist="50800" dir="7200000" algn="ctr" rotWithShape="0">
                      <a:schemeClr val="bg1"/>
                    </a:outerShdw>
                  </a:effectLst>
                </a:rPr>
                <a:t>500</a:t>
              </a:r>
              <a:endParaRPr lang="en-US" b="1" dirty="0">
                <a:effectLst>
                  <a:outerShdw dist="50800" dir="7200000" algn="ctr" rotWithShape="0">
                    <a:schemeClr val="bg1"/>
                  </a:outerShdw>
                </a:effectLst>
              </a:endParaRPr>
            </a:p>
          </p:txBody>
        </p:sp>
      </p:grpSp>
      <p:grpSp>
        <p:nvGrpSpPr>
          <p:cNvPr id="76" name="Group 75"/>
          <p:cNvGrpSpPr/>
          <p:nvPr/>
        </p:nvGrpSpPr>
        <p:grpSpPr>
          <a:xfrm>
            <a:off x="152400" y="4800600"/>
            <a:ext cx="762000" cy="369332"/>
            <a:chOff x="4498124" y="4419600"/>
            <a:chExt cx="762000" cy="369332"/>
          </a:xfrm>
        </p:grpSpPr>
        <p:pic>
          <p:nvPicPr>
            <p:cNvPr id="77" name="Picture 2"/>
            <p:cNvPicPr>
              <a:picLocks noChangeAspect="1" noChangeArrowheads="1"/>
            </p:cNvPicPr>
            <p:nvPr/>
          </p:nvPicPr>
          <p:blipFill>
            <a:blip r:embed="rId2"/>
            <a:srcRect l="49098" t="42276" r="45909" b="54472"/>
            <a:stretch>
              <a:fillRect/>
            </a:stretch>
          </p:blipFill>
          <p:spPr bwMode="auto">
            <a:xfrm>
              <a:off x="4498124" y="4495800"/>
              <a:ext cx="533400" cy="228600"/>
            </a:xfrm>
            <a:prstGeom prst="rect">
              <a:avLst/>
            </a:prstGeom>
            <a:noFill/>
            <a:ln w="9525">
              <a:noFill/>
              <a:miter lim="800000"/>
              <a:headEnd/>
              <a:tailEnd/>
            </a:ln>
            <a:effectLst/>
          </p:spPr>
        </p:pic>
        <p:sp>
          <p:nvSpPr>
            <p:cNvPr id="78" name="TextBox 77"/>
            <p:cNvSpPr txBox="1"/>
            <p:nvPr/>
          </p:nvSpPr>
          <p:spPr>
            <a:xfrm>
              <a:off x="4724400" y="4419600"/>
              <a:ext cx="535724" cy="369332"/>
            </a:xfrm>
            <a:prstGeom prst="rect">
              <a:avLst/>
            </a:prstGeom>
            <a:noFill/>
            <a:effectLst/>
          </p:spPr>
          <p:txBody>
            <a:bodyPr wrap="none" rtlCol="0">
              <a:spAutoFit/>
            </a:bodyPr>
            <a:lstStyle/>
            <a:p>
              <a:r>
                <a:rPr lang="en-US" b="1" dirty="0" smtClean="0">
                  <a:effectLst>
                    <a:outerShdw dist="50800" dir="7200000" algn="ctr" rotWithShape="0">
                      <a:schemeClr val="bg1"/>
                    </a:outerShdw>
                  </a:effectLst>
                </a:rPr>
                <a:t>500</a:t>
              </a:r>
              <a:endParaRPr lang="en-US" b="1" dirty="0">
                <a:effectLst>
                  <a:outerShdw dist="50800" dir="7200000" algn="ctr" rotWithShape="0">
                    <a:schemeClr val="bg1"/>
                  </a:outerShdw>
                </a:effectLst>
              </a:endParaRPr>
            </a:p>
          </p:txBody>
        </p:sp>
      </p:grpSp>
      <p:grpSp>
        <p:nvGrpSpPr>
          <p:cNvPr id="79" name="Group 78"/>
          <p:cNvGrpSpPr/>
          <p:nvPr/>
        </p:nvGrpSpPr>
        <p:grpSpPr>
          <a:xfrm>
            <a:off x="912076" y="4736068"/>
            <a:ext cx="535724" cy="369332"/>
            <a:chOff x="4419600" y="4303776"/>
            <a:chExt cx="535724" cy="369332"/>
          </a:xfrm>
        </p:grpSpPr>
        <p:pic>
          <p:nvPicPr>
            <p:cNvPr id="80" name="Picture 2"/>
            <p:cNvPicPr>
              <a:picLocks noChangeAspect="1" noChangeArrowheads="1"/>
            </p:cNvPicPr>
            <p:nvPr/>
          </p:nvPicPr>
          <p:blipFill>
            <a:blip r:embed="rId2"/>
            <a:srcRect l="49098" t="42276" r="45909" b="54472"/>
            <a:stretch>
              <a:fillRect/>
            </a:stretch>
          </p:blipFill>
          <p:spPr bwMode="auto">
            <a:xfrm>
              <a:off x="4495800" y="4379976"/>
              <a:ext cx="381000" cy="228600"/>
            </a:xfrm>
            <a:prstGeom prst="rect">
              <a:avLst/>
            </a:prstGeom>
            <a:noFill/>
            <a:ln w="9525">
              <a:noFill/>
              <a:miter lim="800000"/>
              <a:headEnd/>
              <a:tailEnd/>
            </a:ln>
            <a:effectLst/>
          </p:spPr>
        </p:pic>
        <p:sp>
          <p:nvSpPr>
            <p:cNvPr id="81" name="TextBox 80"/>
            <p:cNvSpPr txBox="1"/>
            <p:nvPr/>
          </p:nvSpPr>
          <p:spPr>
            <a:xfrm>
              <a:off x="4419600" y="4303776"/>
              <a:ext cx="535724" cy="369332"/>
            </a:xfrm>
            <a:prstGeom prst="rect">
              <a:avLst/>
            </a:prstGeom>
            <a:noFill/>
            <a:effectLst/>
          </p:spPr>
          <p:txBody>
            <a:bodyPr wrap="none" rtlCol="0">
              <a:spAutoFit/>
            </a:bodyPr>
            <a:lstStyle/>
            <a:p>
              <a:r>
                <a:rPr lang="en-US" b="1" dirty="0" smtClean="0">
                  <a:effectLst>
                    <a:outerShdw dist="50800" dir="7200000" algn="ctr" rotWithShape="0">
                      <a:schemeClr val="bg1"/>
                    </a:outerShdw>
                  </a:effectLst>
                </a:rPr>
                <a:t>750</a:t>
              </a:r>
              <a:endParaRPr lang="en-US" b="1" dirty="0">
                <a:effectLst>
                  <a:outerShdw dist="50800" dir="7200000" algn="ctr" rotWithShape="0">
                    <a:schemeClr val="bg1"/>
                  </a:outerShdw>
                </a:effectLst>
              </a:endParaRPr>
            </a:p>
          </p:txBody>
        </p:sp>
      </p:grpSp>
      <p:sp>
        <p:nvSpPr>
          <p:cNvPr id="17" name="TextBox 16"/>
          <p:cNvSpPr txBox="1"/>
          <p:nvPr/>
        </p:nvSpPr>
        <p:spPr>
          <a:xfrm>
            <a:off x="6283781" y="926068"/>
            <a:ext cx="768159" cy="369332"/>
          </a:xfrm>
          <a:prstGeom prst="rect">
            <a:avLst/>
          </a:prstGeom>
          <a:noFill/>
          <a:effectLst>
            <a:outerShdw dist="25400" dir="7200000" algn="ctr" rotWithShape="0">
              <a:schemeClr val="tx1"/>
            </a:outerShdw>
          </a:effectLst>
        </p:spPr>
        <p:txBody>
          <a:bodyPr wrap="none" rtlCol="0">
            <a:spAutoFit/>
          </a:bodyPr>
          <a:lstStyle/>
          <a:p>
            <a:r>
              <a:rPr lang="en-US" b="1" dirty="0" smtClean="0">
                <a:solidFill>
                  <a:srgbClr val="FF0000"/>
                </a:solidFill>
              </a:rPr>
              <a:t>+2000</a:t>
            </a:r>
            <a:endParaRPr lang="en-US" b="1" dirty="0">
              <a:solidFill>
                <a:srgbClr val="FF0000"/>
              </a:solidFill>
            </a:endParaRPr>
          </a:p>
        </p:txBody>
      </p:sp>
      <p:sp>
        <p:nvSpPr>
          <p:cNvPr id="20" name="TextBox 19"/>
          <p:cNvSpPr txBox="1"/>
          <p:nvPr/>
        </p:nvSpPr>
        <p:spPr>
          <a:xfrm>
            <a:off x="6096000" y="1154668"/>
            <a:ext cx="652743" cy="369332"/>
          </a:xfrm>
          <a:prstGeom prst="rect">
            <a:avLst/>
          </a:prstGeom>
          <a:noFill/>
          <a:effectLst>
            <a:outerShdw dist="25400" dir="7200000" algn="ctr" rotWithShape="0">
              <a:schemeClr val="tx1"/>
            </a:outerShdw>
          </a:effectLst>
        </p:spPr>
        <p:txBody>
          <a:bodyPr wrap="none" rtlCol="0">
            <a:spAutoFit/>
          </a:bodyPr>
          <a:lstStyle/>
          <a:p>
            <a:r>
              <a:rPr lang="en-US" b="1" dirty="0" smtClean="0">
                <a:solidFill>
                  <a:srgbClr val="FF0000"/>
                </a:solidFill>
              </a:rPr>
              <a:t>1000</a:t>
            </a:r>
            <a:endParaRPr lang="en-US" b="1" dirty="0">
              <a:solidFill>
                <a:srgbClr val="FF0000"/>
              </a:solidFill>
            </a:endParaRPr>
          </a:p>
        </p:txBody>
      </p:sp>
      <p:sp>
        <p:nvSpPr>
          <p:cNvPr id="83" name="Freeform 82"/>
          <p:cNvSpPr/>
          <p:nvPr/>
        </p:nvSpPr>
        <p:spPr>
          <a:xfrm rot="19233464">
            <a:off x="3060169" y="2414819"/>
            <a:ext cx="660400" cy="203200"/>
          </a:xfrm>
          <a:custGeom>
            <a:avLst/>
            <a:gdLst>
              <a:gd name="connsiteX0" fmla="*/ 0 w 660400"/>
              <a:gd name="connsiteY0" fmla="*/ 0 h 203200"/>
              <a:gd name="connsiteX1" fmla="*/ 660400 w 660400"/>
              <a:gd name="connsiteY1" fmla="*/ 203200 h 203200"/>
            </a:gdLst>
            <a:ahLst/>
            <a:cxnLst>
              <a:cxn ang="0">
                <a:pos x="connsiteX0" y="connsiteY0"/>
              </a:cxn>
              <a:cxn ang="0">
                <a:pos x="connsiteX1" y="connsiteY1"/>
              </a:cxn>
            </a:cxnLst>
            <a:rect l="l" t="t" r="r" b="b"/>
            <a:pathLst>
              <a:path w="660400" h="203200">
                <a:moveTo>
                  <a:pt x="0" y="0"/>
                </a:moveTo>
                <a:lnTo>
                  <a:pt x="660400" y="203200"/>
                </a:lnTo>
              </a:path>
            </a:pathLst>
          </a:custGeom>
          <a:ln w="317500" cap="flat">
            <a:solidFill>
              <a:srgbClr val="FF000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Freeform 106"/>
          <p:cNvSpPr/>
          <p:nvPr/>
        </p:nvSpPr>
        <p:spPr>
          <a:xfrm rot="4818743">
            <a:off x="3155081" y="2022233"/>
            <a:ext cx="370528" cy="706942"/>
          </a:xfrm>
          <a:custGeom>
            <a:avLst/>
            <a:gdLst>
              <a:gd name="connsiteX0" fmla="*/ 223935 w 223935"/>
              <a:gd name="connsiteY0" fmla="*/ 410547 h 410547"/>
              <a:gd name="connsiteX1" fmla="*/ 149290 w 223935"/>
              <a:gd name="connsiteY1" fmla="*/ 93306 h 410547"/>
              <a:gd name="connsiteX2" fmla="*/ 0 w 223935"/>
              <a:gd name="connsiteY2" fmla="*/ 0 h 410547"/>
            </a:gdLst>
            <a:ahLst/>
            <a:cxnLst>
              <a:cxn ang="0">
                <a:pos x="connsiteX0" y="connsiteY0"/>
              </a:cxn>
              <a:cxn ang="0">
                <a:pos x="connsiteX1" y="connsiteY1"/>
              </a:cxn>
              <a:cxn ang="0">
                <a:pos x="connsiteX2" y="connsiteY2"/>
              </a:cxn>
            </a:cxnLst>
            <a:rect l="l" t="t" r="r" b="b"/>
            <a:pathLst>
              <a:path w="223935" h="410547">
                <a:moveTo>
                  <a:pt x="223935" y="410547"/>
                </a:moveTo>
                <a:cubicBezTo>
                  <a:pt x="205273" y="286138"/>
                  <a:pt x="186612" y="161730"/>
                  <a:pt x="149290" y="93306"/>
                </a:cubicBezTo>
                <a:cubicBezTo>
                  <a:pt x="111968" y="24882"/>
                  <a:pt x="55984" y="12441"/>
                  <a:pt x="0" y="0"/>
                </a:cubicBezTo>
              </a:path>
            </a:pathLst>
          </a:custGeom>
          <a:ln w="63500">
            <a:solidFill>
              <a:srgbClr val="FF000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2" name="Group 111"/>
          <p:cNvGrpSpPr/>
          <p:nvPr/>
        </p:nvGrpSpPr>
        <p:grpSpPr>
          <a:xfrm>
            <a:off x="2957804" y="2006082"/>
            <a:ext cx="394996" cy="410547"/>
            <a:chOff x="2957804" y="2006082"/>
            <a:chExt cx="394996" cy="410547"/>
          </a:xfrm>
        </p:grpSpPr>
        <p:pic>
          <p:nvPicPr>
            <p:cNvPr id="97" name="Picture 2"/>
            <p:cNvPicPr>
              <a:picLocks noChangeAspect="1" noChangeArrowheads="1"/>
            </p:cNvPicPr>
            <p:nvPr/>
          </p:nvPicPr>
          <p:blipFill>
            <a:blip r:embed="rId8" cstate="print"/>
            <a:srcRect l="49098" t="42276" r="45909" b="54472"/>
            <a:stretch>
              <a:fillRect/>
            </a:stretch>
          </p:blipFill>
          <p:spPr bwMode="auto">
            <a:xfrm>
              <a:off x="3048000" y="2057400"/>
              <a:ext cx="304800" cy="152400"/>
            </a:xfrm>
            <a:prstGeom prst="rect">
              <a:avLst/>
            </a:prstGeom>
            <a:noFill/>
            <a:ln w="9525">
              <a:noFill/>
              <a:miter lim="800000"/>
              <a:headEnd/>
              <a:tailEnd/>
            </a:ln>
            <a:effectLst/>
          </p:spPr>
        </p:pic>
        <p:sp>
          <p:nvSpPr>
            <p:cNvPr id="103" name="Freeform 102"/>
            <p:cNvSpPr/>
            <p:nvPr/>
          </p:nvSpPr>
          <p:spPr>
            <a:xfrm>
              <a:off x="2957804" y="2006082"/>
              <a:ext cx="223935" cy="410547"/>
            </a:xfrm>
            <a:custGeom>
              <a:avLst/>
              <a:gdLst>
                <a:gd name="connsiteX0" fmla="*/ 223935 w 223935"/>
                <a:gd name="connsiteY0" fmla="*/ 410547 h 410547"/>
                <a:gd name="connsiteX1" fmla="*/ 149290 w 223935"/>
                <a:gd name="connsiteY1" fmla="*/ 93306 h 410547"/>
                <a:gd name="connsiteX2" fmla="*/ 0 w 223935"/>
                <a:gd name="connsiteY2" fmla="*/ 0 h 410547"/>
              </a:gdLst>
              <a:ahLst/>
              <a:cxnLst>
                <a:cxn ang="0">
                  <a:pos x="connsiteX0" y="connsiteY0"/>
                </a:cxn>
                <a:cxn ang="0">
                  <a:pos x="connsiteX1" y="connsiteY1"/>
                </a:cxn>
                <a:cxn ang="0">
                  <a:pos x="connsiteX2" y="connsiteY2"/>
                </a:cxn>
              </a:cxnLst>
              <a:rect l="l" t="t" r="r" b="b"/>
              <a:pathLst>
                <a:path w="223935" h="410547">
                  <a:moveTo>
                    <a:pt x="223935" y="410547"/>
                  </a:moveTo>
                  <a:cubicBezTo>
                    <a:pt x="205273" y="286138"/>
                    <a:pt x="186612" y="161730"/>
                    <a:pt x="149290" y="93306"/>
                  </a:cubicBezTo>
                  <a:cubicBezTo>
                    <a:pt x="111968" y="24882"/>
                    <a:pt x="55984" y="12441"/>
                    <a:pt x="0" y="0"/>
                  </a:cubicBezTo>
                </a:path>
              </a:pathLst>
            </a:custGeom>
            <a:ln w="63500">
              <a:solidFill>
                <a:srgbClr val="FF000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8" name="TextBox 97"/>
          <p:cNvSpPr txBox="1"/>
          <p:nvPr/>
        </p:nvSpPr>
        <p:spPr>
          <a:xfrm>
            <a:off x="2512276" y="1676400"/>
            <a:ext cx="574196" cy="400110"/>
          </a:xfrm>
          <a:prstGeom prst="rect">
            <a:avLst/>
          </a:prstGeom>
          <a:noFill/>
          <a:effectLst>
            <a:outerShdw dist="25400" dir="7200000" algn="ctr" rotWithShape="0">
              <a:schemeClr val="tx1"/>
            </a:outerShdw>
          </a:effectLst>
        </p:spPr>
        <p:txBody>
          <a:bodyPr wrap="none" rtlCol="0">
            <a:spAutoFit/>
          </a:bodyPr>
          <a:lstStyle/>
          <a:p>
            <a:r>
              <a:rPr lang="en-US" sz="2000" b="1" dirty="0" smtClean="0">
                <a:solidFill>
                  <a:srgbClr val="FF0000"/>
                </a:solidFill>
              </a:rPr>
              <a:t>250</a:t>
            </a:r>
            <a:endParaRPr lang="en-US" sz="2000" b="1" dirty="0">
              <a:solidFill>
                <a:srgbClr val="FF0000"/>
              </a:solidFill>
            </a:endParaRPr>
          </a:p>
        </p:txBody>
      </p:sp>
      <p:sp>
        <p:nvSpPr>
          <p:cNvPr id="108" name="Freeform 107"/>
          <p:cNvSpPr/>
          <p:nvPr/>
        </p:nvSpPr>
        <p:spPr>
          <a:xfrm rot="3839198">
            <a:off x="2929966" y="3367654"/>
            <a:ext cx="499886" cy="204368"/>
          </a:xfrm>
          <a:custGeom>
            <a:avLst/>
            <a:gdLst>
              <a:gd name="connsiteX0" fmla="*/ 0 w 660400"/>
              <a:gd name="connsiteY0" fmla="*/ 0 h 203200"/>
              <a:gd name="connsiteX1" fmla="*/ 660400 w 660400"/>
              <a:gd name="connsiteY1" fmla="*/ 203200 h 203200"/>
            </a:gdLst>
            <a:ahLst/>
            <a:cxnLst>
              <a:cxn ang="0">
                <a:pos x="connsiteX0" y="connsiteY0"/>
              </a:cxn>
              <a:cxn ang="0">
                <a:pos x="connsiteX1" y="connsiteY1"/>
              </a:cxn>
            </a:cxnLst>
            <a:rect l="l" t="t" r="r" b="b"/>
            <a:pathLst>
              <a:path w="660400" h="203200">
                <a:moveTo>
                  <a:pt x="0" y="0"/>
                </a:moveTo>
                <a:lnTo>
                  <a:pt x="660400" y="203200"/>
                </a:lnTo>
              </a:path>
            </a:pathLst>
          </a:custGeom>
          <a:ln w="190500" cap="flat">
            <a:solidFill>
              <a:srgbClr val="FF000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 name="Group 41"/>
          <p:cNvGrpSpPr/>
          <p:nvPr/>
        </p:nvGrpSpPr>
        <p:grpSpPr>
          <a:xfrm>
            <a:off x="4572000" y="4572000"/>
            <a:ext cx="609600" cy="400110"/>
            <a:chOff x="4648200" y="4419600"/>
            <a:chExt cx="609600" cy="400110"/>
          </a:xfrm>
        </p:grpSpPr>
        <p:pic>
          <p:nvPicPr>
            <p:cNvPr id="40" name="Picture 2"/>
            <p:cNvPicPr>
              <a:picLocks noChangeAspect="1" noChangeArrowheads="1"/>
            </p:cNvPicPr>
            <p:nvPr/>
          </p:nvPicPr>
          <p:blipFill>
            <a:blip r:embed="rId2"/>
            <a:srcRect l="49098" t="42276" r="45909" b="54472"/>
            <a:stretch>
              <a:fillRect/>
            </a:stretch>
          </p:blipFill>
          <p:spPr bwMode="auto">
            <a:xfrm>
              <a:off x="4648200" y="4495800"/>
              <a:ext cx="609600" cy="304800"/>
            </a:xfrm>
            <a:prstGeom prst="rect">
              <a:avLst/>
            </a:prstGeom>
            <a:noFill/>
            <a:ln w="9525">
              <a:noFill/>
              <a:miter lim="800000"/>
              <a:headEnd/>
              <a:tailEnd/>
            </a:ln>
            <a:effectLst/>
          </p:spPr>
        </p:pic>
        <p:sp>
          <p:nvSpPr>
            <p:cNvPr id="36" name="TextBox 35"/>
            <p:cNvSpPr txBox="1"/>
            <p:nvPr/>
          </p:nvSpPr>
          <p:spPr>
            <a:xfrm>
              <a:off x="4648200" y="4419600"/>
              <a:ext cx="574196" cy="400110"/>
            </a:xfrm>
            <a:prstGeom prst="rect">
              <a:avLst/>
            </a:prstGeom>
            <a:noFill/>
            <a:effectLst/>
          </p:spPr>
          <p:txBody>
            <a:bodyPr wrap="none" rtlCol="0">
              <a:spAutoFit/>
            </a:bodyPr>
            <a:lstStyle/>
            <a:p>
              <a:r>
                <a:rPr lang="en-US" sz="2000" b="1" dirty="0" smtClean="0">
                  <a:effectLst>
                    <a:outerShdw dist="25400" dir="7200000" algn="ctr" rotWithShape="0">
                      <a:schemeClr val="bg1"/>
                    </a:outerShdw>
                  </a:effectLst>
                </a:rPr>
                <a:t>750</a:t>
              </a:r>
              <a:endParaRPr lang="en-US" sz="2000" b="1" dirty="0">
                <a:effectLst>
                  <a:outerShdw dist="25400" dir="7200000" algn="ctr" rotWithShape="0">
                    <a:schemeClr val="bg1"/>
                  </a:outerShdw>
                </a:effectLst>
              </a:endParaRPr>
            </a:p>
          </p:txBody>
        </p:sp>
      </p:grpSp>
      <p:grpSp>
        <p:nvGrpSpPr>
          <p:cNvPr id="43" name="Group 42"/>
          <p:cNvGrpSpPr/>
          <p:nvPr/>
        </p:nvGrpSpPr>
        <p:grpSpPr>
          <a:xfrm>
            <a:off x="4114800" y="4114800"/>
            <a:ext cx="838200" cy="400110"/>
            <a:chOff x="4572000" y="4419600"/>
            <a:chExt cx="838200" cy="400110"/>
          </a:xfrm>
        </p:grpSpPr>
        <p:pic>
          <p:nvPicPr>
            <p:cNvPr id="44" name="Picture 2"/>
            <p:cNvPicPr>
              <a:picLocks noChangeAspect="1" noChangeArrowheads="1"/>
            </p:cNvPicPr>
            <p:nvPr/>
          </p:nvPicPr>
          <p:blipFill>
            <a:blip r:embed="rId2"/>
            <a:srcRect l="49098" t="42276" r="45909" b="54472"/>
            <a:stretch>
              <a:fillRect/>
            </a:stretch>
          </p:blipFill>
          <p:spPr bwMode="auto">
            <a:xfrm>
              <a:off x="4572000" y="4495800"/>
              <a:ext cx="838200" cy="228600"/>
            </a:xfrm>
            <a:prstGeom prst="rect">
              <a:avLst/>
            </a:prstGeom>
            <a:noFill/>
            <a:ln w="9525">
              <a:noFill/>
              <a:miter lim="800000"/>
              <a:headEnd/>
              <a:tailEnd/>
            </a:ln>
            <a:effectLst/>
          </p:spPr>
        </p:pic>
        <p:sp>
          <p:nvSpPr>
            <p:cNvPr id="45" name="TextBox 44"/>
            <p:cNvSpPr txBox="1"/>
            <p:nvPr/>
          </p:nvSpPr>
          <p:spPr>
            <a:xfrm>
              <a:off x="4681257" y="4419600"/>
              <a:ext cx="704039" cy="400110"/>
            </a:xfrm>
            <a:prstGeom prst="rect">
              <a:avLst/>
            </a:prstGeom>
            <a:noFill/>
            <a:effectLst/>
          </p:spPr>
          <p:txBody>
            <a:bodyPr wrap="none" rtlCol="0">
              <a:spAutoFit/>
            </a:bodyPr>
            <a:lstStyle/>
            <a:p>
              <a:r>
                <a:rPr lang="en-US" sz="2000" b="1" dirty="0" smtClean="0">
                  <a:effectLst>
                    <a:outerShdw dist="25400" dir="7200000" algn="ctr" rotWithShape="0">
                      <a:schemeClr val="bg1"/>
                    </a:outerShdw>
                  </a:effectLst>
                </a:rPr>
                <a:t>2000</a:t>
              </a:r>
              <a:endParaRPr lang="en-US" sz="2000" b="1" dirty="0">
                <a:effectLst>
                  <a:outerShdw dist="25400" dir="7200000" algn="ctr" rotWithShape="0">
                    <a:schemeClr val="bg1"/>
                  </a:outerShdw>
                </a:effectLst>
              </a:endParaRPr>
            </a:p>
          </p:txBody>
        </p:sp>
      </p:grpSp>
      <p:grpSp>
        <p:nvGrpSpPr>
          <p:cNvPr id="49" name="Group 48"/>
          <p:cNvGrpSpPr/>
          <p:nvPr/>
        </p:nvGrpSpPr>
        <p:grpSpPr>
          <a:xfrm>
            <a:off x="5867400" y="5715000"/>
            <a:ext cx="609600" cy="400110"/>
            <a:chOff x="4648200" y="4419600"/>
            <a:chExt cx="609600" cy="400110"/>
          </a:xfrm>
        </p:grpSpPr>
        <p:pic>
          <p:nvPicPr>
            <p:cNvPr id="50" name="Picture 2"/>
            <p:cNvPicPr>
              <a:picLocks noChangeAspect="1" noChangeArrowheads="1"/>
            </p:cNvPicPr>
            <p:nvPr/>
          </p:nvPicPr>
          <p:blipFill>
            <a:blip r:embed="rId2"/>
            <a:srcRect l="49098" t="42276" r="45909" b="54472"/>
            <a:stretch>
              <a:fillRect/>
            </a:stretch>
          </p:blipFill>
          <p:spPr bwMode="auto">
            <a:xfrm>
              <a:off x="4648200" y="4495800"/>
              <a:ext cx="609600" cy="304800"/>
            </a:xfrm>
            <a:prstGeom prst="rect">
              <a:avLst/>
            </a:prstGeom>
            <a:noFill/>
            <a:ln w="9525">
              <a:noFill/>
              <a:miter lim="800000"/>
              <a:headEnd/>
              <a:tailEnd/>
            </a:ln>
            <a:effectLst/>
          </p:spPr>
        </p:pic>
        <p:sp>
          <p:nvSpPr>
            <p:cNvPr id="51" name="TextBox 50"/>
            <p:cNvSpPr txBox="1"/>
            <p:nvPr/>
          </p:nvSpPr>
          <p:spPr>
            <a:xfrm>
              <a:off x="4648200" y="4419600"/>
              <a:ext cx="574196" cy="400110"/>
            </a:xfrm>
            <a:prstGeom prst="rect">
              <a:avLst/>
            </a:prstGeom>
            <a:noFill/>
            <a:effectLst/>
          </p:spPr>
          <p:txBody>
            <a:bodyPr wrap="none" rtlCol="0">
              <a:spAutoFit/>
            </a:bodyPr>
            <a:lstStyle/>
            <a:p>
              <a:r>
                <a:rPr lang="en-US" sz="2000" b="1" dirty="0" smtClean="0">
                  <a:effectLst>
                    <a:outerShdw dist="25400" dir="7200000" algn="ctr" rotWithShape="0">
                      <a:schemeClr val="bg1"/>
                    </a:outerShdw>
                  </a:effectLst>
                </a:rPr>
                <a:t>750</a:t>
              </a:r>
              <a:endParaRPr lang="en-US" sz="2000" b="1" dirty="0">
                <a:effectLst>
                  <a:outerShdw dist="25400" dir="7200000" algn="ctr" rotWithShape="0">
                    <a:schemeClr val="bg1"/>
                  </a:outerShdw>
                </a:effectLst>
              </a:endParaRPr>
            </a:p>
          </p:txBody>
        </p:sp>
      </p:grpSp>
      <p:sp>
        <p:nvSpPr>
          <p:cNvPr id="32" name="TextBox 31"/>
          <p:cNvSpPr txBox="1"/>
          <p:nvPr/>
        </p:nvSpPr>
        <p:spPr>
          <a:xfrm>
            <a:off x="3733800" y="2910840"/>
            <a:ext cx="535724" cy="369332"/>
          </a:xfrm>
          <a:prstGeom prst="rect">
            <a:avLst/>
          </a:prstGeom>
          <a:noFill/>
          <a:effectLst/>
        </p:spPr>
        <p:txBody>
          <a:bodyPr wrap="none" rtlCol="0">
            <a:spAutoFit/>
          </a:bodyPr>
          <a:lstStyle/>
          <a:p>
            <a:r>
              <a:rPr lang="en-US" b="1" dirty="0" smtClean="0">
                <a:effectLst>
                  <a:outerShdw dist="25400" dir="6600000" algn="ctr" rotWithShape="0">
                    <a:schemeClr val="bg1"/>
                  </a:outerShdw>
                </a:effectLst>
              </a:rPr>
              <a:t>750</a:t>
            </a:r>
            <a:endParaRPr lang="en-US" b="1" dirty="0">
              <a:effectLst>
                <a:outerShdw dist="25400" dir="6600000" algn="ctr" rotWithShape="0">
                  <a:schemeClr val="bg1"/>
                </a:outerShdw>
              </a:effectLst>
            </a:endParaRPr>
          </a:p>
        </p:txBody>
      </p:sp>
      <p:sp>
        <p:nvSpPr>
          <p:cNvPr id="31" name="TextBox 30"/>
          <p:cNvSpPr txBox="1"/>
          <p:nvPr/>
        </p:nvSpPr>
        <p:spPr>
          <a:xfrm>
            <a:off x="3962400" y="2709672"/>
            <a:ext cx="535724" cy="369332"/>
          </a:xfrm>
          <a:prstGeom prst="rect">
            <a:avLst/>
          </a:prstGeom>
          <a:noFill/>
          <a:effectLst/>
        </p:spPr>
        <p:txBody>
          <a:bodyPr wrap="none" rtlCol="0">
            <a:spAutoFit/>
          </a:bodyPr>
          <a:lstStyle/>
          <a:p>
            <a:r>
              <a:rPr lang="en-US" b="1" dirty="0" smtClean="0">
                <a:effectLst>
                  <a:outerShdw dist="25400" dir="6600000" algn="ctr" rotWithShape="0">
                    <a:schemeClr val="bg1"/>
                  </a:outerShdw>
                </a:effectLst>
              </a:rPr>
              <a:t>750</a:t>
            </a:r>
            <a:endParaRPr lang="en-US" b="1" dirty="0">
              <a:effectLst>
                <a:outerShdw dist="25400" dir="6600000" algn="ctr" rotWithShape="0">
                  <a:schemeClr val="bg1"/>
                </a:outerShdw>
              </a:effectLst>
            </a:endParaRPr>
          </a:p>
        </p:txBody>
      </p:sp>
      <p:sp>
        <p:nvSpPr>
          <p:cNvPr id="27" name="TextBox 26"/>
          <p:cNvSpPr txBox="1"/>
          <p:nvPr/>
        </p:nvSpPr>
        <p:spPr>
          <a:xfrm>
            <a:off x="4230624" y="2541508"/>
            <a:ext cx="535724" cy="369332"/>
          </a:xfrm>
          <a:prstGeom prst="rect">
            <a:avLst/>
          </a:prstGeom>
          <a:noFill/>
          <a:effectLst/>
        </p:spPr>
        <p:txBody>
          <a:bodyPr wrap="none" rtlCol="0">
            <a:spAutoFit/>
          </a:bodyPr>
          <a:lstStyle/>
          <a:p>
            <a:r>
              <a:rPr lang="en-US" b="1" dirty="0" smtClean="0">
                <a:effectLst>
                  <a:outerShdw dist="25400" dir="6600000" algn="ctr" rotWithShape="0">
                    <a:schemeClr val="bg1"/>
                  </a:outerShdw>
                </a:effectLst>
              </a:rPr>
              <a:t>750</a:t>
            </a:r>
            <a:endParaRPr lang="en-US" b="1" dirty="0">
              <a:effectLst>
                <a:outerShdw dist="25400" dir="6600000" algn="ctr" rotWithShape="0">
                  <a:schemeClr val="bg1"/>
                </a:outerShdw>
              </a:effectLst>
            </a:endParaRPr>
          </a:p>
        </p:txBody>
      </p:sp>
      <p:sp>
        <p:nvSpPr>
          <p:cNvPr id="26" name="TextBox 25"/>
          <p:cNvSpPr txBox="1"/>
          <p:nvPr/>
        </p:nvSpPr>
        <p:spPr>
          <a:xfrm>
            <a:off x="4495800" y="2362200"/>
            <a:ext cx="535724" cy="369332"/>
          </a:xfrm>
          <a:prstGeom prst="rect">
            <a:avLst/>
          </a:prstGeom>
          <a:noFill/>
          <a:effectLst/>
        </p:spPr>
        <p:txBody>
          <a:bodyPr wrap="none" rtlCol="0">
            <a:spAutoFit/>
          </a:bodyPr>
          <a:lstStyle/>
          <a:p>
            <a:r>
              <a:rPr lang="en-US" b="1" dirty="0" smtClean="0">
                <a:effectLst>
                  <a:outerShdw dist="25400" dir="6600000" algn="ctr" rotWithShape="0">
                    <a:schemeClr val="bg1"/>
                  </a:outerShdw>
                </a:effectLst>
              </a:rPr>
              <a:t>750</a:t>
            </a:r>
            <a:endParaRPr lang="en-US" b="1" dirty="0">
              <a:effectLst>
                <a:outerShdw dist="25400" dir="6600000" algn="ctr" rotWithShape="0">
                  <a:schemeClr val="bg1"/>
                </a:outerShdw>
              </a:effectLst>
            </a:endParaRPr>
          </a:p>
        </p:txBody>
      </p:sp>
      <p:grpSp>
        <p:nvGrpSpPr>
          <p:cNvPr id="58" name="Group 57"/>
          <p:cNvGrpSpPr/>
          <p:nvPr/>
        </p:nvGrpSpPr>
        <p:grpSpPr>
          <a:xfrm>
            <a:off x="3200400" y="4095690"/>
            <a:ext cx="648072" cy="400110"/>
            <a:chOff x="4648200" y="4343400"/>
            <a:chExt cx="648072" cy="400110"/>
          </a:xfrm>
        </p:grpSpPr>
        <p:pic>
          <p:nvPicPr>
            <p:cNvPr id="59" name="Picture 2"/>
            <p:cNvPicPr>
              <a:picLocks noChangeAspect="1" noChangeArrowheads="1"/>
            </p:cNvPicPr>
            <p:nvPr/>
          </p:nvPicPr>
          <p:blipFill>
            <a:blip r:embed="rId2"/>
            <a:srcRect l="49098" t="42276" r="45909" b="54472"/>
            <a:stretch>
              <a:fillRect/>
            </a:stretch>
          </p:blipFill>
          <p:spPr bwMode="auto">
            <a:xfrm>
              <a:off x="4648200" y="4419600"/>
              <a:ext cx="609600" cy="228600"/>
            </a:xfrm>
            <a:prstGeom prst="rect">
              <a:avLst/>
            </a:prstGeom>
            <a:noFill/>
            <a:ln w="9525">
              <a:noFill/>
              <a:miter lim="800000"/>
              <a:headEnd/>
              <a:tailEnd/>
            </a:ln>
            <a:effectLst/>
          </p:spPr>
        </p:pic>
        <p:sp>
          <p:nvSpPr>
            <p:cNvPr id="60" name="TextBox 59"/>
            <p:cNvSpPr txBox="1"/>
            <p:nvPr/>
          </p:nvSpPr>
          <p:spPr>
            <a:xfrm>
              <a:off x="4722076" y="4343400"/>
              <a:ext cx="574196" cy="400110"/>
            </a:xfrm>
            <a:prstGeom prst="rect">
              <a:avLst/>
            </a:prstGeom>
            <a:noFill/>
            <a:effectLst>
              <a:outerShdw dist="25400" dir="7200000" algn="ctr" rotWithShape="0">
                <a:schemeClr val="tx1"/>
              </a:outerShdw>
            </a:effectLst>
          </p:spPr>
          <p:txBody>
            <a:bodyPr wrap="none" rtlCol="0">
              <a:spAutoFit/>
            </a:bodyPr>
            <a:lstStyle/>
            <a:p>
              <a:r>
                <a:rPr lang="en-US" sz="2000" b="1" dirty="0" smtClean="0">
                  <a:solidFill>
                    <a:srgbClr val="FF0000"/>
                  </a:solidFill>
                </a:rPr>
                <a:t>500</a:t>
              </a:r>
              <a:endParaRPr lang="en-US" sz="2000" b="1" dirty="0">
                <a:solidFill>
                  <a:srgbClr val="FF0000"/>
                </a:solidFill>
              </a:endParaRPr>
            </a:p>
          </p:txBody>
        </p:sp>
      </p:grpSp>
      <p:grpSp>
        <p:nvGrpSpPr>
          <p:cNvPr id="67" name="Group 66"/>
          <p:cNvGrpSpPr/>
          <p:nvPr/>
        </p:nvGrpSpPr>
        <p:grpSpPr>
          <a:xfrm>
            <a:off x="2688336" y="3767328"/>
            <a:ext cx="704039" cy="400110"/>
            <a:chOff x="4564927" y="4300728"/>
            <a:chExt cx="704039" cy="400110"/>
          </a:xfrm>
        </p:grpSpPr>
        <p:pic>
          <p:nvPicPr>
            <p:cNvPr id="68" name="Picture 2"/>
            <p:cNvPicPr>
              <a:picLocks noChangeAspect="1" noChangeArrowheads="1"/>
            </p:cNvPicPr>
            <p:nvPr/>
          </p:nvPicPr>
          <p:blipFill>
            <a:blip r:embed="rId2"/>
            <a:srcRect l="49098" t="42276" r="45909" b="54472"/>
            <a:stretch>
              <a:fillRect/>
            </a:stretch>
          </p:blipFill>
          <p:spPr bwMode="auto">
            <a:xfrm>
              <a:off x="4689423" y="4396264"/>
              <a:ext cx="539967" cy="251936"/>
            </a:xfrm>
            <a:prstGeom prst="rect">
              <a:avLst/>
            </a:prstGeom>
            <a:noFill/>
            <a:ln w="9525">
              <a:noFill/>
              <a:miter lim="800000"/>
              <a:headEnd/>
              <a:tailEnd/>
            </a:ln>
            <a:effectLst/>
          </p:spPr>
        </p:pic>
        <p:sp>
          <p:nvSpPr>
            <p:cNvPr id="69" name="TextBox 68"/>
            <p:cNvSpPr txBox="1"/>
            <p:nvPr/>
          </p:nvSpPr>
          <p:spPr>
            <a:xfrm>
              <a:off x="4564927" y="4300728"/>
              <a:ext cx="704039" cy="400110"/>
            </a:xfrm>
            <a:prstGeom prst="rect">
              <a:avLst/>
            </a:prstGeom>
            <a:noFill/>
            <a:effectLst>
              <a:outerShdw dist="25400" dir="7200000" algn="ctr" rotWithShape="0">
                <a:schemeClr val="tx1"/>
              </a:outerShdw>
            </a:effectLst>
          </p:spPr>
          <p:txBody>
            <a:bodyPr wrap="none" rtlCol="0">
              <a:spAutoFit/>
            </a:bodyPr>
            <a:lstStyle/>
            <a:p>
              <a:r>
                <a:rPr lang="en-US" sz="2000" b="1" dirty="0" smtClean="0">
                  <a:solidFill>
                    <a:srgbClr val="FF0000"/>
                  </a:solidFill>
                </a:rPr>
                <a:t>1000</a:t>
              </a:r>
              <a:endParaRPr lang="en-US" sz="2000" b="1" dirty="0">
                <a:solidFill>
                  <a:srgbClr val="FF0000"/>
                </a:solidFill>
              </a:endParaRPr>
            </a:p>
          </p:txBody>
        </p:sp>
      </p:grpSp>
      <p:grpSp>
        <p:nvGrpSpPr>
          <p:cNvPr id="136" name="Group 135"/>
          <p:cNvGrpSpPr/>
          <p:nvPr/>
        </p:nvGrpSpPr>
        <p:grpSpPr>
          <a:xfrm>
            <a:off x="3312004" y="1733490"/>
            <a:ext cx="574196" cy="400110"/>
            <a:chOff x="3557016" y="971490"/>
            <a:chExt cx="574196" cy="400110"/>
          </a:xfrm>
        </p:grpSpPr>
        <p:pic>
          <p:nvPicPr>
            <p:cNvPr id="135" name="Picture 3"/>
            <p:cNvPicPr>
              <a:picLocks noChangeAspect="1" noChangeArrowheads="1"/>
            </p:cNvPicPr>
            <p:nvPr/>
          </p:nvPicPr>
          <p:blipFill>
            <a:blip r:embed="rId9" cstate="print"/>
            <a:srcRect l="5737" t="3326" r="80331" b="88912"/>
            <a:stretch>
              <a:fillRect/>
            </a:stretch>
          </p:blipFill>
          <p:spPr bwMode="auto">
            <a:xfrm>
              <a:off x="3657600" y="1066800"/>
              <a:ext cx="381000" cy="233082"/>
            </a:xfrm>
            <a:prstGeom prst="rect">
              <a:avLst/>
            </a:prstGeom>
            <a:noFill/>
            <a:ln w="9525">
              <a:noFill/>
              <a:miter lim="800000"/>
              <a:headEnd/>
              <a:tailEnd/>
            </a:ln>
            <a:effectLst/>
          </p:spPr>
        </p:pic>
        <p:sp>
          <p:nvSpPr>
            <p:cNvPr id="101" name="TextBox 100"/>
            <p:cNvSpPr txBox="1"/>
            <p:nvPr/>
          </p:nvSpPr>
          <p:spPr>
            <a:xfrm>
              <a:off x="3557016" y="971490"/>
              <a:ext cx="574196" cy="400110"/>
            </a:xfrm>
            <a:prstGeom prst="rect">
              <a:avLst/>
            </a:prstGeom>
            <a:noFill/>
            <a:effectLst>
              <a:outerShdw dist="25400" dir="7200000" algn="ctr" rotWithShape="0">
                <a:schemeClr val="tx1"/>
              </a:outerShdw>
            </a:effectLst>
          </p:spPr>
          <p:txBody>
            <a:bodyPr wrap="none" rtlCol="0">
              <a:spAutoFit/>
            </a:bodyPr>
            <a:lstStyle/>
            <a:p>
              <a:r>
                <a:rPr lang="en-US" sz="2000" b="1" dirty="0" smtClean="0">
                  <a:solidFill>
                    <a:srgbClr val="FF0000"/>
                  </a:solidFill>
                </a:rPr>
                <a:t>250</a:t>
              </a:r>
              <a:endParaRPr lang="en-US" sz="2000" b="1" dirty="0">
                <a:solidFill>
                  <a:srgbClr val="FF0000"/>
                </a:solidFill>
              </a:endParaRPr>
            </a:p>
          </p:txBody>
        </p:sp>
      </p:grpSp>
      <p:sp>
        <p:nvSpPr>
          <p:cNvPr id="137" name="TextBox 136"/>
          <p:cNvSpPr txBox="1"/>
          <p:nvPr/>
        </p:nvSpPr>
        <p:spPr>
          <a:xfrm>
            <a:off x="6722953" y="4343400"/>
            <a:ext cx="2421047" cy="584775"/>
          </a:xfrm>
          <a:prstGeom prst="rect">
            <a:avLst/>
          </a:prstGeom>
          <a:noFill/>
          <a:ln w="38100">
            <a:solidFill>
              <a:schemeClr val="tx1"/>
            </a:solidFill>
          </a:ln>
        </p:spPr>
        <p:txBody>
          <a:bodyPr wrap="none" rtlCol="0">
            <a:spAutoFit/>
          </a:bodyPr>
          <a:lstStyle/>
          <a:p>
            <a:r>
              <a:rPr lang="en-US" sz="3200" b="1" dirty="0" smtClean="0">
                <a:solidFill>
                  <a:srgbClr val="FF0000"/>
                </a:solidFill>
                <a:effectLst>
                  <a:outerShdw dist="25400" dir="7200000" algn="ctr" rotWithShape="0">
                    <a:schemeClr val="tx1"/>
                  </a:outerShdw>
                </a:effectLst>
              </a:rPr>
              <a:t>Deportations</a:t>
            </a:r>
            <a:endParaRPr lang="en-US" sz="3200" b="1" dirty="0">
              <a:solidFill>
                <a:srgbClr val="FF0000"/>
              </a:solidFill>
              <a:effectLst>
                <a:outerShdw dist="25400" dir="7200000" algn="ctr" rotWithShape="0">
                  <a:schemeClr val="tx1"/>
                </a:outerShdw>
              </a:effectLst>
            </a:endParaRPr>
          </a:p>
        </p:txBody>
      </p:sp>
      <p:sp>
        <p:nvSpPr>
          <p:cNvPr id="138" name="TextBox 137"/>
          <p:cNvSpPr txBox="1"/>
          <p:nvPr/>
        </p:nvSpPr>
        <p:spPr>
          <a:xfrm>
            <a:off x="6722953" y="4343400"/>
            <a:ext cx="2421047" cy="1077218"/>
          </a:xfrm>
          <a:prstGeom prst="rect">
            <a:avLst/>
          </a:prstGeom>
          <a:noFill/>
          <a:ln w="38100">
            <a:solidFill>
              <a:schemeClr val="tx1"/>
            </a:solidFill>
          </a:ln>
        </p:spPr>
        <p:txBody>
          <a:bodyPr wrap="none" rtlCol="0">
            <a:spAutoFit/>
          </a:bodyPr>
          <a:lstStyle/>
          <a:p>
            <a:r>
              <a:rPr lang="en-US" sz="3200" b="1" dirty="0" smtClean="0">
                <a:solidFill>
                  <a:srgbClr val="FF0000"/>
                </a:solidFill>
                <a:effectLst>
                  <a:outerShdw dist="25400" dir="7200000" algn="ctr" rotWithShape="0">
                    <a:schemeClr val="tx1"/>
                  </a:outerShdw>
                </a:effectLst>
              </a:rPr>
              <a:t>Deportations</a:t>
            </a:r>
          </a:p>
          <a:p>
            <a:r>
              <a:rPr lang="en-US" sz="3200" b="1" dirty="0" smtClean="0">
                <a:solidFill>
                  <a:srgbClr val="FF0000"/>
                </a:solidFill>
                <a:effectLst>
                  <a:outerShdw dist="25400" dir="7200000" algn="ctr" rotWithShape="0">
                    <a:schemeClr val="tx1"/>
                  </a:outerShdw>
                </a:effectLst>
              </a:rPr>
              <a:t>   &gt; 11,000   </a:t>
            </a:r>
            <a:endParaRPr lang="en-US" sz="3200" b="1" dirty="0">
              <a:solidFill>
                <a:srgbClr val="FF0000"/>
              </a:solidFill>
              <a:effectLst>
                <a:outerShdw dist="25400" dir="7200000" algn="ctr" rotWithShape="0">
                  <a:schemeClr val="tx1"/>
                </a:outerShdw>
              </a:effectLst>
            </a:endParaRPr>
          </a:p>
        </p:txBody>
      </p:sp>
      <p:sp>
        <p:nvSpPr>
          <p:cNvPr id="102" name="Freeform 101"/>
          <p:cNvSpPr/>
          <p:nvPr/>
        </p:nvSpPr>
        <p:spPr>
          <a:xfrm>
            <a:off x="2802904" y="2226297"/>
            <a:ext cx="551467" cy="491765"/>
          </a:xfrm>
          <a:custGeom>
            <a:avLst/>
            <a:gdLst>
              <a:gd name="connsiteX0" fmla="*/ 175966 w 551467"/>
              <a:gd name="connsiteY0" fmla="*/ 252952 h 491765"/>
              <a:gd name="connsiteX1" fmla="*/ 91125 w 551467"/>
              <a:gd name="connsiteY1" fmla="*/ 205818 h 491765"/>
              <a:gd name="connsiteX2" fmla="*/ 213673 w 551467"/>
              <a:gd name="connsiteY2" fmla="*/ 177538 h 491765"/>
              <a:gd name="connsiteX3" fmla="*/ 345649 w 551467"/>
              <a:gd name="connsiteY3" fmla="*/ 205818 h 491765"/>
              <a:gd name="connsiteX4" fmla="*/ 402209 w 551467"/>
              <a:gd name="connsiteY4" fmla="*/ 73843 h 491765"/>
              <a:gd name="connsiteX5" fmla="*/ 421063 w 551467"/>
              <a:gd name="connsiteY5" fmla="*/ 7856 h 491765"/>
              <a:gd name="connsiteX6" fmla="*/ 487051 w 551467"/>
              <a:gd name="connsiteY6" fmla="*/ 120977 h 491765"/>
              <a:gd name="connsiteX7" fmla="*/ 543611 w 551467"/>
              <a:gd name="connsiteY7" fmla="*/ 158684 h 491765"/>
              <a:gd name="connsiteX8" fmla="*/ 439917 w 551467"/>
              <a:gd name="connsiteY8" fmla="*/ 215245 h 491765"/>
              <a:gd name="connsiteX9" fmla="*/ 336222 w 551467"/>
              <a:gd name="connsiteY9" fmla="*/ 300087 h 491765"/>
              <a:gd name="connsiteX10" fmla="*/ 241954 w 551467"/>
              <a:gd name="connsiteY10" fmla="*/ 347221 h 491765"/>
              <a:gd name="connsiteX11" fmla="*/ 119405 w 551467"/>
              <a:gd name="connsiteY11" fmla="*/ 469769 h 491765"/>
              <a:gd name="connsiteX12" fmla="*/ 81698 w 551467"/>
              <a:gd name="connsiteY12" fmla="*/ 479196 h 491765"/>
              <a:gd name="connsiteX13" fmla="*/ 6284 w 551467"/>
              <a:gd name="connsiteY13" fmla="*/ 422635 h 491765"/>
              <a:gd name="connsiteX14" fmla="*/ 43991 w 551467"/>
              <a:gd name="connsiteY14" fmla="*/ 318940 h 491765"/>
              <a:gd name="connsiteX15" fmla="*/ 175966 w 551467"/>
              <a:gd name="connsiteY15" fmla="*/ 252952 h 49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1467" h="491765">
                <a:moveTo>
                  <a:pt x="175966" y="252952"/>
                </a:moveTo>
                <a:cubicBezTo>
                  <a:pt x="183822" y="234098"/>
                  <a:pt x="84841" y="218387"/>
                  <a:pt x="91125" y="205818"/>
                </a:cubicBezTo>
                <a:cubicBezTo>
                  <a:pt x="97409" y="193249"/>
                  <a:pt x="171252" y="177538"/>
                  <a:pt x="213673" y="177538"/>
                </a:cubicBezTo>
                <a:cubicBezTo>
                  <a:pt x="256094" y="177538"/>
                  <a:pt x="314226" y="223101"/>
                  <a:pt x="345649" y="205818"/>
                </a:cubicBezTo>
                <a:cubicBezTo>
                  <a:pt x="377072" y="188535"/>
                  <a:pt x="389640" y="106837"/>
                  <a:pt x="402209" y="73843"/>
                </a:cubicBezTo>
                <a:cubicBezTo>
                  <a:pt x="414778" y="40849"/>
                  <a:pt x="406923" y="0"/>
                  <a:pt x="421063" y="7856"/>
                </a:cubicBezTo>
                <a:cubicBezTo>
                  <a:pt x="435203" y="15712"/>
                  <a:pt x="466626" y="95839"/>
                  <a:pt x="487051" y="120977"/>
                </a:cubicBezTo>
                <a:cubicBezTo>
                  <a:pt x="507476" y="146115"/>
                  <a:pt x="551467" y="142973"/>
                  <a:pt x="543611" y="158684"/>
                </a:cubicBezTo>
                <a:cubicBezTo>
                  <a:pt x="535755" y="174395"/>
                  <a:pt x="474482" y="191678"/>
                  <a:pt x="439917" y="215245"/>
                </a:cubicBezTo>
                <a:cubicBezTo>
                  <a:pt x="405352" y="238812"/>
                  <a:pt x="369216" y="278091"/>
                  <a:pt x="336222" y="300087"/>
                </a:cubicBezTo>
                <a:cubicBezTo>
                  <a:pt x="303228" y="322083"/>
                  <a:pt x="278090" y="318941"/>
                  <a:pt x="241954" y="347221"/>
                </a:cubicBezTo>
                <a:cubicBezTo>
                  <a:pt x="205818" y="375501"/>
                  <a:pt x="146114" y="447773"/>
                  <a:pt x="119405" y="469769"/>
                </a:cubicBezTo>
                <a:cubicBezTo>
                  <a:pt x="92696" y="491765"/>
                  <a:pt x="100551" y="487052"/>
                  <a:pt x="81698" y="479196"/>
                </a:cubicBezTo>
                <a:cubicBezTo>
                  <a:pt x="62845" y="471340"/>
                  <a:pt x="12568" y="449344"/>
                  <a:pt x="6284" y="422635"/>
                </a:cubicBezTo>
                <a:cubicBezTo>
                  <a:pt x="0" y="395926"/>
                  <a:pt x="21995" y="344078"/>
                  <a:pt x="43991" y="318940"/>
                </a:cubicBezTo>
                <a:cubicBezTo>
                  <a:pt x="65987" y="293802"/>
                  <a:pt x="168110" y="271806"/>
                  <a:pt x="175966" y="252952"/>
                </a:cubicBezTo>
                <a:close/>
              </a:path>
            </a:pathLst>
          </a:cu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p:cNvGrpSpPr/>
          <p:nvPr/>
        </p:nvGrpSpPr>
        <p:grpSpPr>
          <a:xfrm>
            <a:off x="1785657" y="3897868"/>
            <a:ext cx="652743" cy="369332"/>
            <a:chOff x="4568886" y="4315968"/>
            <a:chExt cx="652743" cy="369332"/>
          </a:xfrm>
        </p:grpSpPr>
        <p:pic>
          <p:nvPicPr>
            <p:cNvPr id="71" name="Picture 2"/>
            <p:cNvPicPr>
              <a:picLocks noChangeAspect="1" noChangeArrowheads="1"/>
            </p:cNvPicPr>
            <p:nvPr/>
          </p:nvPicPr>
          <p:blipFill>
            <a:blip r:embed="rId2"/>
            <a:srcRect l="49098" t="42276" r="45909" b="54472"/>
            <a:stretch>
              <a:fillRect/>
            </a:stretch>
          </p:blipFill>
          <p:spPr bwMode="auto">
            <a:xfrm>
              <a:off x="4689424" y="4396264"/>
              <a:ext cx="344424" cy="251936"/>
            </a:xfrm>
            <a:prstGeom prst="rect">
              <a:avLst/>
            </a:prstGeom>
            <a:noFill/>
            <a:ln w="9525">
              <a:noFill/>
              <a:miter lim="800000"/>
              <a:headEnd/>
              <a:tailEnd/>
            </a:ln>
            <a:effectLst/>
          </p:spPr>
        </p:pic>
        <p:sp>
          <p:nvSpPr>
            <p:cNvPr id="72" name="TextBox 71"/>
            <p:cNvSpPr txBox="1"/>
            <p:nvPr/>
          </p:nvSpPr>
          <p:spPr>
            <a:xfrm>
              <a:off x="4568886" y="4315968"/>
              <a:ext cx="652743" cy="369332"/>
            </a:xfrm>
            <a:prstGeom prst="rect">
              <a:avLst/>
            </a:prstGeom>
            <a:noFill/>
            <a:effectLst/>
          </p:spPr>
          <p:txBody>
            <a:bodyPr wrap="none" rtlCol="0">
              <a:spAutoFit/>
            </a:bodyPr>
            <a:lstStyle/>
            <a:p>
              <a:r>
                <a:rPr lang="en-US" b="1" dirty="0" smtClean="0">
                  <a:effectLst>
                    <a:outerShdw dist="50800" dir="5400000" algn="ctr" rotWithShape="0">
                      <a:schemeClr val="bg1"/>
                    </a:outerShdw>
                  </a:effectLst>
                </a:rPr>
                <a:t>1500</a:t>
              </a:r>
              <a:endParaRPr lang="en-US" b="1" dirty="0">
                <a:effectLst>
                  <a:outerShdw dist="50800" dir="5400000" algn="ctr" rotWithShape="0">
                    <a:schemeClr val="bg1"/>
                  </a:outerShdw>
                </a:effectLst>
              </a:endParaRPr>
            </a:p>
          </p:txBody>
        </p:sp>
      </p:grpSp>
      <p:grpSp>
        <p:nvGrpSpPr>
          <p:cNvPr id="73" name="Group 72"/>
          <p:cNvGrpSpPr/>
          <p:nvPr/>
        </p:nvGrpSpPr>
        <p:grpSpPr>
          <a:xfrm>
            <a:off x="1447800" y="4050268"/>
            <a:ext cx="535724" cy="369332"/>
            <a:chOff x="4627740" y="4327636"/>
            <a:chExt cx="535724" cy="369332"/>
          </a:xfrm>
        </p:grpSpPr>
        <p:pic>
          <p:nvPicPr>
            <p:cNvPr id="74" name="Picture 2"/>
            <p:cNvPicPr preferRelativeResize="0">
              <a:picLocks noChangeArrowheads="1"/>
            </p:cNvPicPr>
            <p:nvPr/>
          </p:nvPicPr>
          <p:blipFill>
            <a:blip r:embed="rId2"/>
            <a:srcRect l="49098" t="42276" r="45909" b="54472"/>
            <a:stretch>
              <a:fillRect/>
            </a:stretch>
          </p:blipFill>
          <p:spPr bwMode="auto">
            <a:xfrm>
              <a:off x="4728324" y="4419600"/>
              <a:ext cx="344424" cy="201168"/>
            </a:xfrm>
            <a:prstGeom prst="rect">
              <a:avLst/>
            </a:prstGeom>
            <a:noFill/>
            <a:ln w="9525">
              <a:noFill/>
              <a:miter lim="800000"/>
              <a:headEnd/>
              <a:tailEnd/>
            </a:ln>
            <a:effectLst/>
          </p:spPr>
        </p:pic>
        <p:sp>
          <p:nvSpPr>
            <p:cNvPr id="75" name="TextBox 74"/>
            <p:cNvSpPr txBox="1"/>
            <p:nvPr/>
          </p:nvSpPr>
          <p:spPr>
            <a:xfrm>
              <a:off x="4627740" y="4327636"/>
              <a:ext cx="535724" cy="369332"/>
            </a:xfrm>
            <a:prstGeom prst="rect">
              <a:avLst/>
            </a:prstGeom>
            <a:noFill/>
            <a:effectLst/>
          </p:spPr>
          <p:txBody>
            <a:bodyPr wrap="none" rtlCol="0">
              <a:spAutoFit/>
            </a:bodyPr>
            <a:lstStyle/>
            <a:p>
              <a:r>
                <a:rPr lang="en-US" b="1" dirty="0" smtClean="0">
                  <a:effectLst>
                    <a:outerShdw dist="50800" dir="7200000" algn="ctr" rotWithShape="0">
                      <a:schemeClr val="bg1"/>
                    </a:outerShdw>
                  </a:effectLst>
                </a:rPr>
                <a:t>750</a:t>
              </a:r>
              <a:endParaRPr lang="en-US" b="1" dirty="0">
                <a:effectLst>
                  <a:outerShdw dist="50800" dir="7200000" algn="ctr" rotWithShape="0">
                    <a:schemeClr val="bg1"/>
                  </a:outerShdw>
                </a:effectLst>
              </a:endParaRPr>
            </a:p>
          </p:txBody>
        </p:sp>
      </p:grpSp>
      <p:sp>
        <p:nvSpPr>
          <p:cNvPr id="139" name="Freeform 138"/>
          <p:cNvSpPr/>
          <p:nvPr/>
        </p:nvSpPr>
        <p:spPr>
          <a:xfrm rot="11096848">
            <a:off x="1303226" y="5202884"/>
            <a:ext cx="502357" cy="203200"/>
          </a:xfrm>
          <a:custGeom>
            <a:avLst/>
            <a:gdLst>
              <a:gd name="connsiteX0" fmla="*/ 0 w 660400"/>
              <a:gd name="connsiteY0" fmla="*/ 0 h 203200"/>
              <a:gd name="connsiteX1" fmla="*/ 660400 w 660400"/>
              <a:gd name="connsiteY1" fmla="*/ 203200 h 203200"/>
            </a:gdLst>
            <a:ahLst/>
            <a:cxnLst>
              <a:cxn ang="0">
                <a:pos x="connsiteX0" y="connsiteY0"/>
              </a:cxn>
              <a:cxn ang="0">
                <a:pos x="connsiteX1" y="connsiteY1"/>
              </a:cxn>
            </a:cxnLst>
            <a:rect l="l" t="t" r="r" b="b"/>
            <a:pathLst>
              <a:path w="660400" h="203200">
                <a:moveTo>
                  <a:pt x="0" y="0"/>
                </a:moveTo>
                <a:lnTo>
                  <a:pt x="660400" y="203200"/>
                </a:lnTo>
              </a:path>
            </a:pathLst>
          </a:custGeom>
          <a:ln w="190500" cap="flat">
            <a:solidFill>
              <a:schemeClr val="tx1"/>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1" name="TextBox 140"/>
          <p:cNvSpPr txBox="1"/>
          <p:nvPr/>
        </p:nvSpPr>
        <p:spPr>
          <a:xfrm>
            <a:off x="6720840" y="5410200"/>
            <a:ext cx="2438400" cy="584775"/>
          </a:xfrm>
          <a:prstGeom prst="rect">
            <a:avLst/>
          </a:prstGeom>
          <a:noFill/>
          <a:ln w="38100">
            <a:solidFill>
              <a:schemeClr val="tx1"/>
            </a:solidFill>
          </a:ln>
        </p:spPr>
        <p:txBody>
          <a:bodyPr wrap="square" rtlCol="0">
            <a:spAutoFit/>
          </a:bodyPr>
          <a:lstStyle/>
          <a:p>
            <a:r>
              <a:rPr lang="en-US" sz="3200" b="1" dirty="0" smtClean="0"/>
              <a:t>Migrations</a:t>
            </a:r>
            <a:r>
              <a:rPr lang="en-US" sz="3200" b="1" dirty="0" smtClean="0">
                <a:solidFill>
                  <a:srgbClr val="FF0000"/>
                </a:solidFill>
              </a:rPr>
              <a:t>    </a:t>
            </a:r>
            <a:endParaRPr lang="en-US" sz="3200" b="1" dirty="0">
              <a:solidFill>
                <a:srgbClr val="FF0000"/>
              </a:solidFill>
            </a:endParaRPr>
          </a:p>
        </p:txBody>
      </p:sp>
      <p:sp>
        <p:nvSpPr>
          <p:cNvPr id="94" name="Freeform 93"/>
          <p:cNvSpPr/>
          <p:nvPr/>
        </p:nvSpPr>
        <p:spPr>
          <a:xfrm rot="9656248">
            <a:off x="6942205" y="2454152"/>
            <a:ext cx="587895" cy="147733"/>
          </a:xfrm>
          <a:custGeom>
            <a:avLst/>
            <a:gdLst>
              <a:gd name="connsiteX0" fmla="*/ 0 w 660400"/>
              <a:gd name="connsiteY0" fmla="*/ 0 h 203200"/>
              <a:gd name="connsiteX1" fmla="*/ 660400 w 660400"/>
              <a:gd name="connsiteY1" fmla="*/ 203200 h 203200"/>
            </a:gdLst>
            <a:ahLst/>
            <a:cxnLst>
              <a:cxn ang="0">
                <a:pos x="connsiteX0" y="connsiteY0"/>
              </a:cxn>
              <a:cxn ang="0">
                <a:pos x="connsiteX1" y="connsiteY1"/>
              </a:cxn>
            </a:cxnLst>
            <a:rect l="l" t="t" r="r" b="b"/>
            <a:pathLst>
              <a:path w="660400" h="203200">
                <a:moveTo>
                  <a:pt x="0" y="0"/>
                </a:moveTo>
                <a:lnTo>
                  <a:pt x="660400" y="203200"/>
                </a:lnTo>
              </a:path>
            </a:pathLst>
          </a:custGeom>
          <a:ln w="254000" cap="flat">
            <a:solidFill>
              <a:schemeClr val="tx1"/>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47" name="Group 146"/>
          <p:cNvGrpSpPr/>
          <p:nvPr/>
        </p:nvGrpSpPr>
        <p:grpSpPr>
          <a:xfrm>
            <a:off x="2590800" y="2209800"/>
            <a:ext cx="990600" cy="553998"/>
            <a:chOff x="4114800" y="874776"/>
            <a:chExt cx="990600" cy="553998"/>
          </a:xfrm>
        </p:grpSpPr>
        <p:sp>
          <p:nvSpPr>
            <p:cNvPr id="146" name="Oval 145"/>
            <p:cNvSpPr/>
            <p:nvPr/>
          </p:nvSpPr>
          <p:spPr>
            <a:xfrm>
              <a:off x="4114800" y="990600"/>
              <a:ext cx="990600" cy="381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TextBox 144"/>
            <p:cNvSpPr txBox="1"/>
            <p:nvPr/>
          </p:nvSpPr>
          <p:spPr>
            <a:xfrm>
              <a:off x="4114800" y="874776"/>
              <a:ext cx="990600" cy="553998"/>
            </a:xfrm>
            <a:prstGeom prst="rect">
              <a:avLst/>
            </a:prstGeom>
            <a:noFill/>
            <a:effectLst>
              <a:outerShdw dist="25400" dir="7200000" algn="ctr" rotWithShape="0">
                <a:schemeClr val="tx1"/>
              </a:outerShdw>
            </a:effectLst>
          </p:spPr>
          <p:txBody>
            <a:bodyPr wrap="square" rtlCol="0">
              <a:spAutoFit/>
            </a:bodyPr>
            <a:lstStyle/>
            <a:p>
              <a:r>
                <a:rPr lang="en-US" sz="3000" b="1" dirty="0" smtClean="0"/>
                <a:t>3000</a:t>
              </a:r>
              <a:endParaRPr lang="en-US" sz="3000" b="1" dirty="0"/>
            </a:p>
          </p:txBody>
        </p:sp>
      </p:grpSp>
      <p:grpSp>
        <p:nvGrpSpPr>
          <p:cNvPr id="149" name="Group 148"/>
          <p:cNvGrpSpPr/>
          <p:nvPr/>
        </p:nvGrpSpPr>
        <p:grpSpPr>
          <a:xfrm>
            <a:off x="5181600" y="6248400"/>
            <a:ext cx="1066800" cy="553998"/>
            <a:chOff x="5181600" y="6304002"/>
            <a:chExt cx="1066800" cy="553998"/>
          </a:xfrm>
        </p:grpSpPr>
        <p:pic>
          <p:nvPicPr>
            <p:cNvPr id="41" name="Picture 2"/>
            <p:cNvPicPr>
              <a:picLocks noChangeAspect="1" noChangeArrowheads="1"/>
            </p:cNvPicPr>
            <p:nvPr/>
          </p:nvPicPr>
          <p:blipFill>
            <a:blip r:embed="rId2"/>
            <a:srcRect l="49098" t="42276" r="45909" b="54472"/>
            <a:stretch>
              <a:fillRect/>
            </a:stretch>
          </p:blipFill>
          <p:spPr bwMode="auto">
            <a:xfrm>
              <a:off x="5181600" y="6324600"/>
              <a:ext cx="1066800" cy="533400"/>
            </a:xfrm>
            <a:prstGeom prst="rect">
              <a:avLst/>
            </a:prstGeom>
            <a:noFill/>
            <a:ln w="9525">
              <a:noFill/>
              <a:miter lim="800000"/>
              <a:headEnd/>
              <a:tailEnd/>
            </a:ln>
            <a:effectLst/>
          </p:spPr>
        </p:pic>
        <p:sp>
          <p:nvSpPr>
            <p:cNvPr id="148" name="TextBox 147"/>
            <p:cNvSpPr txBox="1"/>
            <p:nvPr/>
          </p:nvSpPr>
          <p:spPr>
            <a:xfrm>
              <a:off x="5257800" y="6304002"/>
              <a:ext cx="990600" cy="553998"/>
            </a:xfrm>
            <a:prstGeom prst="rect">
              <a:avLst/>
            </a:prstGeom>
            <a:noFill/>
            <a:effectLst>
              <a:outerShdw dist="25400" dir="7200000" algn="ctr" rotWithShape="0">
                <a:schemeClr val="tx1"/>
              </a:outerShdw>
            </a:effectLst>
          </p:spPr>
          <p:txBody>
            <a:bodyPr wrap="square" rtlCol="0">
              <a:spAutoFit/>
            </a:bodyPr>
            <a:lstStyle/>
            <a:p>
              <a:r>
                <a:rPr lang="en-US" sz="3000" b="1" dirty="0" smtClean="0"/>
                <a:t>1500</a:t>
              </a:r>
              <a:endParaRPr lang="en-US" sz="3000" b="1" dirty="0"/>
            </a:p>
          </p:txBody>
        </p:sp>
      </p:grpSp>
      <p:sp>
        <p:nvSpPr>
          <p:cNvPr id="152" name="TextBox 151"/>
          <p:cNvSpPr txBox="1"/>
          <p:nvPr/>
        </p:nvSpPr>
        <p:spPr>
          <a:xfrm>
            <a:off x="2514600" y="6227802"/>
            <a:ext cx="1143000" cy="553998"/>
          </a:xfrm>
          <a:prstGeom prst="rect">
            <a:avLst/>
          </a:prstGeom>
          <a:noFill/>
          <a:effectLst>
            <a:outerShdw dist="25400" dir="7200000" algn="ctr" rotWithShape="0">
              <a:schemeClr val="tx1"/>
            </a:outerShdw>
          </a:effectLst>
        </p:spPr>
        <p:txBody>
          <a:bodyPr wrap="square" rtlCol="0">
            <a:spAutoFit/>
          </a:bodyPr>
          <a:lstStyle/>
          <a:p>
            <a:r>
              <a:rPr lang="en-US" sz="3000" b="1" dirty="0" smtClean="0"/>
              <a:t>750 +</a:t>
            </a:r>
            <a:endParaRPr lang="en-US" sz="3000" b="1" dirty="0"/>
          </a:p>
        </p:txBody>
      </p:sp>
      <p:pic>
        <p:nvPicPr>
          <p:cNvPr id="155" name="Picture 3"/>
          <p:cNvPicPr>
            <a:picLocks noChangeAspect="1" noChangeArrowheads="1"/>
          </p:cNvPicPr>
          <p:nvPr/>
        </p:nvPicPr>
        <p:blipFill>
          <a:blip r:embed="rId4"/>
          <a:srcRect l="5737" t="3326" r="80331" b="88912"/>
          <a:stretch>
            <a:fillRect/>
          </a:stretch>
        </p:blipFill>
        <p:spPr bwMode="auto">
          <a:xfrm>
            <a:off x="152400" y="3657600"/>
            <a:ext cx="1066800" cy="533400"/>
          </a:xfrm>
          <a:prstGeom prst="rect">
            <a:avLst/>
          </a:prstGeom>
          <a:noFill/>
          <a:ln w="9525">
            <a:noFill/>
            <a:miter lim="800000"/>
            <a:headEnd/>
            <a:tailEnd/>
          </a:ln>
          <a:effectLst/>
        </p:spPr>
      </p:pic>
      <p:sp>
        <p:nvSpPr>
          <p:cNvPr id="95" name="Freeform 94"/>
          <p:cNvSpPr/>
          <p:nvPr/>
        </p:nvSpPr>
        <p:spPr>
          <a:xfrm rot="7015764">
            <a:off x="7152454" y="2643361"/>
            <a:ext cx="546393" cy="141148"/>
          </a:xfrm>
          <a:custGeom>
            <a:avLst/>
            <a:gdLst>
              <a:gd name="connsiteX0" fmla="*/ 0 w 660400"/>
              <a:gd name="connsiteY0" fmla="*/ 0 h 203200"/>
              <a:gd name="connsiteX1" fmla="*/ 660400 w 660400"/>
              <a:gd name="connsiteY1" fmla="*/ 203200 h 203200"/>
            </a:gdLst>
            <a:ahLst/>
            <a:cxnLst>
              <a:cxn ang="0">
                <a:pos x="connsiteX0" y="connsiteY0"/>
              </a:cxn>
              <a:cxn ang="0">
                <a:pos x="connsiteX1" y="connsiteY1"/>
              </a:cxn>
            </a:cxnLst>
            <a:rect l="l" t="t" r="r" b="b"/>
            <a:pathLst>
              <a:path w="660400" h="203200">
                <a:moveTo>
                  <a:pt x="0" y="0"/>
                </a:moveTo>
                <a:lnTo>
                  <a:pt x="660400" y="203200"/>
                </a:lnTo>
              </a:path>
            </a:pathLst>
          </a:custGeom>
          <a:ln w="317500" cap="flat">
            <a:solidFill>
              <a:schemeClr val="tx1"/>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7" name="TextBox 156"/>
          <p:cNvSpPr txBox="1"/>
          <p:nvPr/>
        </p:nvSpPr>
        <p:spPr>
          <a:xfrm>
            <a:off x="1752600" y="5618202"/>
            <a:ext cx="1295400" cy="553998"/>
          </a:xfrm>
          <a:prstGeom prst="rect">
            <a:avLst/>
          </a:prstGeom>
          <a:noFill/>
          <a:effectLst>
            <a:outerShdw dist="25400" dir="7200000" algn="ctr" rotWithShape="0">
              <a:schemeClr val="tx1"/>
            </a:outerShdw>
          </a:effectLst>
        </p:spPr>
        <p:txBody>
          <a:bodyPr wrap="square" rtlCol="0">
            <a:spAutoFit/>
          </a:bodyPr>
          <a:lstStyle/>
          <a:p>
            <a:r>
              <a:rPr lang="en-US" sz="3000" b="1" dirty="0" smtClean="0"/>
              <a:t>+1250</a:t>
            </a:r>
            <a:endParaRPr lang="en-US" sz="3000" b="1" dirty="0"/>
          </a:p>
        </p:txBody>
      </p:sp>
      <p:sp>
        <p:nvSpPr>
          <p:cNvPr id="159" name="TextBox 158"/>
          <p:cNvSpPr txBox="1"/>
          <p:nvPr/>
        </p:nvSpPr>
        <p:spPr>
          <a:xfrm>
            <a:off x="2971800" y="5334000"/>
            <a:ext cx="838200" cy="553998"/>
          </a:xfrm>
          <a:prstGeom prst="rect">
            <a:avLst/>
          </a:prstGeom>
          <a:noFill/>
          <a:effectLst>
            <a:outerShdw dist="25400" dir="7200000" algn="ctr" rotWithShape="0">
              <a:schemeClr val="tx1"/>
            </a:outerShdw>
          </a:effectLst>
        </p:spPr>
        <p:txBody>
          <a:bodyPr wrap="square" rtlCol="0">
            <a:spAutoFit/>
          </a:bodyPr>
          <a:lstStyle/>
          <a:p>
            <a:r>
              <a:rPr lang="en-US" sz="3000" b="1" dirty="0" smtClean="0"/>
              <a:t>500</a:t>
            </a:r>
            <a:endParaRPr lang="en-US" sz="3000" b="1" dirty="0"/>
          </a:p>
        </p:txBody>
      </p:sp>
      <p:grpSp>
        <p:nvGrpSpPr>
          <p:cNvPr id="52" name="Group 51"/>
          <p:cNvGrpSpPr/>
          <p:nvPr/>
        </p:nvGrpSpPr>
        <p:grpSpPr>
          <a:xfrm>
            <a:off x="2057400" y="3657600"/>
            <a:ext cx="535724" cy="369332"/>
            <a:chOff x="4648200" y="4343400"/>
            <a:chExt cx="535724" cy="369332"/>
          </a:xfrm>
        </p:grpSpPr>
        <p:pic>
          <p:nvPicPr>
            <p:cNvPr id="53" name="Picture 2"/>
            <p:cNvPicPr>
              <a:picLocks noChangeAspect="1" noChangeArrowheads="1"/>
            </p:cNvPicPr>
            <p:nvPr/>
          </p:nvPicPr>
          <p:blipFill>
            <a:blip r:embed="rId8" cstate="print"/>
            <a:srcRect l="49098" t="42276" r="45909" b="54472"/>
            <a:stretch>
              <a:fillRect/>
            </a:stretch>
          </p:blipFill>
          <p:spPr bwMode="auto">
            <a:xfrm>
              <a:off x="4724400" y="4419600"/>
              <a:ext cx="304800" cy="152400"/>
            </a:xfrm>
            <a:prstGeom prst="rect">
              <a:avLst/>
            </a:prstGeom>
            <a:noFill/>
            <a:ln w="9525">
              <a:noFill/>
              <a:miter lim="800000"/>
              <a:headEnd/>
              <a:tailEnd/>
            </a:ln>
            <a:effectLst/>
          </p:spPr>
        </p:pic>
        <p:sp>
          <p:nvSpPr>
            <p:cNvPr id="54" name="TextBox 53"/>
            <p:cNvSpPr txBox="1"/>
            <p:nvPr/>
          </p:nvSpPr>
          <p:spPr>
            <a:xfrm>
              <a:off x="4648200" y="4343400"/>
              <a:ext cx="535724" cy="369332"/>
            </a:xfrm>
            <a:prstGeom prst="rect">
              <a:avLst/>
            </a:prstGeom>
            <a:noFill/>
            <a:effectLst/>
          </p:spPr>
          <p:txBody>
            <a:bodyPr wrap="none" rtlCol="0">
              <a:spAutoFit/>
            </a:bodyPr>
            <a:lstStyle/>
            <a:p>
              <a:r>
                <a:rPr lang="en-US" b="1" dirty="0" smtClean="0">
                  <a:effectLst>
                    <a:outerShdw dist="50800" dir="6600000" algn="ctr" rotWithShape="0">
                      <a:schemeClr val="bg1"/>
                    </a:outerShdw>
                  </a:effectLst>
                </a:rPr>
                <a:t>500</a:t>
              </a:r>
              <a:endParaRPr lang="en-US" b="1" dirty="0">
                <a:effectLst>
                  <a:outerShdw dist="50800" dir="6600000" algn="ctr" rotWithShape="0">
                    <a:schemeClr val="bg1"/>
                  </a:outerShdw>
                </a:effectLst>
              </a:endParaRPr>
            </a:p>
          </p:txBody>
        </p:sp>
      </p:grpSp>
      <p:sp>
        <p:nvSpPr>
          <p:cNvPr id="131" name="Oval 130"/>
          <p:cNvSpPr/>
          <p:nvPr/>
        </p:nvSpPr>
        <p:spPr>
          <a:xfrm>
            <a:off x="76200" y="3754398"/>
            <a:ext cx="1143000" cy="457200"/>
          </a:xfrm>
          <a:prstGeom prst="ellipse">
            <a:avLst/>
          </a:prstGeom>
          <a:solidFill>
            <a:srgbClr val="00D05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extBox 153"/>
          <p:cNvSpPr txBox="1"/>
          <p:nvPr/>
        </p:nvSpPr>
        <p:spPr>
          <a:xfrm>
            <a:off x="152400" y="3657600"/>
            <a:ext cx="990600" cy="553998"/>
          </a:xfrm>
          <a:prstGeom prst="rect">
            <a:avLst/>
          </a:prstGeom>
          <a:noFill/>
          <a:effectLst>
            <a:outerShdw dist="25400" dir="7200000" algn="ctr" rotWithShape="0">
              <a:schemeClr val="tx1"/>
            </a:outerShdw>
          </a:effectLst>
        </p:spPr>
        <p:txBody>
          <a:bodyPr wrap="square" rtlCol="0">
            <a:spAutoFit/>
          </a:bodyPr>
          <a:lstStyle/>
          <a:p>
            <a:r>
              <a:rPr lang="en-US" sz="3000" b="1" dirty="0" smtClean="0"/>
              <a:t>2000</a:t>
            </a:r>
            <a:endParaRPr lang="en-US" sz="3000" b="1" dirty="0"/>
          </a:p>
        </p:txBody>
      </p:sp>
      <p:sp>
        <p:nvSpPr>
          <p:cNvPr id="140" name="TextBox 139"/>
          <p:cNvSpPr txBox="1"/>
          <p:nvPr/>
        </p:nvSpPr>
        <p:spPr>
          <a:xfrm>
            <a:off x="152400" y="3657600"/>
            <a:ext cx="990600" cy="553998"/>
          </a:xfrm>
          <a:prstGeom prst="rect">
            <a:avLst/>
          </a:prstGeom>
          <a:noFill/>
          <a:effectLst>
            <a:outerShdw dist="25400" dir="7200000" algn="ctr" rotWithShape="0">
              <a:schemeClr val="tx1"/>
            </a:outerShdw>
          </a:effectLst>
        </p:spPr>
        <p:txBody>
          <a:bodyPr wrap="square" rtlCol="0">
            <a:spAutoFit/>
          </a:bodyPr>
          <a:lstStyle/>
          <a:p>
            <a:r>
              <a:rPr lang="en-US" sz="3000" b="1" dirty="0" smtClean="0"/>
              <a:t>3500</a:t>
            </a:r>
            <a:endParaRPr lang="en-US" sz="3000" b="1" dirty="0"/>
          </a:p>
        </p:txBody>
      </p:sp>
      <p:sp>
        <p:nvSpPr>
          <p:cNvPr id="150" name="TextBox 149"/>
          <p:cNvSpPr txBox="1"/>
          <p:nvPr/>
        </p:nvSpPr>
        <p:spPr>
          <a:xfrm>
            <a:off x="152400" y="3657600"/>
            <a:ext cx="990600" cy="553998"/>
          </a:xfrm>
          <a:prstGeom prst="rect">
            <a:avLst/>
          </a:prstGeom>
          <a:noFill/>
          <a:effectLst>
            <a:outerShdw dist="25400" dir="7200000" algn="ctr" rotWithShape="0">
              <a:schemeClr val="tx1"/>
            </a:outerShdw>
          </a:effectLst>
        </p:spPr>
        <p:txBody>
          <a:bodyPr wrap="square" rtlCol="0">
            <a:spAutoFit/>
          </a:bodyPr>
          <a:lstStyle/>
          <a:p>
            <a:r>
              <a:rPr lang="en-US" sz="3000" b="1" dirty="0" smtClean="0"/>
              <a:t>4750</a:t>
            </a:r>
            <a:endParaRPr lang="en-US" sz="3000" b="1" dirty="0"/>
          </a:p>
        </p:txBody>
      </p:sp>
      <p:sp>
        <p:nvSpPr>
          <p:cNvPr id="109" name="Freeform 108"/>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01600">
            <a:solidFill>
              <a:srgbClr val="FF0000">
                <a:alpha val="69000"/>
              </a:srgbClr>
            </a:solidFill>
          </a:ln>
          <a:effectLst>
            <a:outerShdw blurRad="190500" dist="38100" dir="11400000" sx="110000" sy="11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63" name="Group 162"/>
          <p:cNvGrpSpPr/>
          <p:nvPr/>
        </p:nvGrpSpPr>
        <p:grpSpPr>
          <a:xfrm>
            <a:off x="2819400" y="1600200"/>
            <a:ext cx="771365" cy="553998"/>
            <a:chOff x="3557016" y="971490"/>
            <a:chExt cx="771365" cy="553998"/>
          </a:xfrm>
        </p:grpSpPr>
        <p:pic>
          <p:nvPicPr>
            <p:cNvPr id="164" name="Picture 3"/>
            <p:cNvPicPr>
              <a:picLocks noChangeAspect="1" noChangeArrowheads="1"/>
            </p:cNvPicPr>
            <p:nvPr/>
          </p:nvPicPr>
          <p:blipFill>
            <a:blip r:embed="rId9" cstate="print"/>
            <a:srcRect l="5737" t="3326" r="80331" b="88912"/>
            <a:stretch>
              <a:fillRect/>
            </a:stretch>
          </p:blipFill>
          <p:spPr bwMode="auto">
            <a:xfrm>
              <a:off x="3657600" y="1066800"/>
              <a:ext cx="381000" cy="233082"/>
            </a:xfrm>
            <a:prstGeom prst="rect">
              <a:avLst/>
            </a:prstGeom>
            <a:noFill/>
            <a:ln w="9525">
              <a:noFill/>
              <a:miter lim="800000"/>
              <a:headEnd/>
              <a:tailEnd/>
            </a:ln>
            <a:effectLst/>
          </p:spPr>
        </p:pic>
        <p:sp>
          <p:nvSpPr>
            <p:cNvPr id="165" name="TextBox 164"/>
            <p:cNvSpPr txBox="1"/>
            <p:nvPr/>
          </p:nvSpPr>
          <p:spPr>
            <a:xfrm>
              <a:off x="3557016" y="971490"/>
              <a:ext cx="771365" cy="553998"/>
            </a:xfrm>
            <a:prstGeom prst="rect">
              <a:avLst/>
            </a:prstGeom>
            <a:noFill/>
            <a:effectLst>
              <a:outerShdw dist="25400" dir="7200000" algn="ctr" rotWithShape="0">
                <a:schemeClr val="tx1"/>
              </a:outerShdw>
            </a:effectLst>
          </p:spPr>
          <p:txBody>
            <a:bodyPr wrap="none" rtlCol="0">
              <a:spAutoFit/>
            </a:bodyPr>
            <a:lstStyle/>
            <a:p>
              <a:r>
                <a:rPr lang="en-US" sz="3000" b="1" dirty="0" smtClean="0">
                  <a:solidFill>
                    <a:srgbClr val="FF0000"/>
                  </a:solidFill>
                </a:rPr>
                <a:t>500</a:t>
              </a:r>
              <a:endParaRPr lang="en-US" sz="3000" b="1" dirty="0">
                <a:solidFill>
                  <a:srgbClr val="FF0000"/>
                </a:solidFill>
              </a:endParaRPr>
            </a:p>
          </p:txBody>
        </p:sp>
      </p:grpSp>
      <p:sp>
        <p:nvSpPr>
          <p:cNvPr id="169" name="TextBox 168"/>
          <p:cNvSpPr txBox="1"/>
          <p:nvPr/>
        </p:nvSpPr>
        <p:spPr>
          <a:xfrm>
            <a:off x="3730752" y="6248400"/>
            <a:ext cx="1143000" cy="553998"/>
          </a:xfrm>
          <a:prstGeom prst="rect">
            <a:avLst/>
          </a:prstGeom>
          <a:noFill/>
          <a:effectLst>
            <a:outerShdw dist="25400" dir="7200000" algn="ctr" rotWithShape="0">
              <a:schemeClr val="tx1"/>
            </a:outerShdw>
          </a:effectLst>
        </p:spPr>
        <p:txBody>
          <a:bodyPr wrap="square" rtlCol="0">
            <a:spAutoFit/>
          </a:bodyPr>
          <a:lstStyle/>
          <a:p>
            <a:r>
              <a:rPr lang="en-US" sz="3000" b="1" dirty="0" smtClean="0"/>
              <a:t>1250</a:t>
            </a:r>
            <a:endParaRPr lang="en-US" sz="3000" b="1" dirty="0"/>
          </a:p>
        </p:txBody>
      </p:sp>
      <p:sp>
        <p:nvSpPr>
          <p:cNvPr id="113" name="TextBox 112"/>
          <p:cNvSpPr txBox="1"/>
          <p:nvPr/>
        </p:nvSpPr>
        <p:spPr>
          <a:xfrm>
            <a:off x="8060908" y="1828800"/>
            <a:ext cx="1159292" cy="553998"/>
          </a:xfrm>
          <a:prstGeom prst="rect">
            <a:avLst/>
          </a:prstGeom>
          <a:noFill/>
        </p:spPr>
        <p:txBody>
          <a:bodyPr wrap="none" rtlCol="0">
            <a:spAutoFit/>
          </a:bodyPr>
          <a:lstStyle/>
          <a:p>
            <a:r>
              <a:rPr lang="en-US" sz="3000" dirty="0" smtClean="0">
                <a:ln>
                  <a:solidFill>
                    <a:srgbClr val="FF0000"/>
                  </a:solidFill>
                </a:ln>
                <a:solidFill>
                  <a:srgbClr val="FF0000"/>
                </a:solidFill>
                <a:effectLst>
                  <a:outerShdw dist="50800" dir="7200000" algn="ctr" rotWithShape="0">
                    <a:schemeClr val="tx1"/>
                  </a:outerShdw>
                </a:effectLst>
              </a:rPr>
              <a:t>&gt;7000</a:t>
            </a:r>
            <a:endParaRPr lang="en-US" sz="3000" dirty="0">
              <a:ln>
                <a:solidFill>
                  <a:srgbClr val="FF0000"/>
                </a:solidFill>
              </a:ln>
              <a:solidFill>
                <a:srgbClr val="FF0000"/>
              </a:solidFill>
              <a:effectLst>
                <a:outerShdw dist="50800" dir="7200000" algn="ctr" rotWithShape="0">
                  <a:schemeClr val="tx1"/>
                </a:outerShdw>
              </a:effectLst>
            </a:endParaRPr>
          </a:p>
        </p:txBody>
      </p:sp>
      <p:pic>
        <p:nvPicPr>
          <p:cNvPr id="1027" name="Picture 3" descr="C:\Users\Sandra\AppData\Local\Microsoft\Windows\INetCache\IE\U3FRR2B4\105px-Black_x.svg[1].png"/>
          <p:cNvPicPr>
            <a:picLocks noChangeAspect="1" noChangeArrowheads="1"/>
          </p:cNvPicPr>
          <p:nvPr/>
        </p:nvPicPr>
        <p:blipFill>
          <a:blip r:embed="rId6"/>
          <a:srcRect/>
          <a:stretch>
            <a:fillRect/>
          </a:stretch>
        </p:blipFill>
        <p:spPr bwMode="auto">
          <a:xfrm>
            <a:off x="8305800" y="1828800"/>
            <a:ext cx="685800" cy="587828"/>
          </a:xfrm>
          <a:prstGeom prst="rect">
            <a:avLst/>
          </a:prstGeom>
          <a:noFill/>
        </p:spPr>
      </p:pic>
      <p:sp>
        <p:nvSpPr>
          <p:cNvPr id="144" name="TextBox 143"/>
          <p:cNvSpPr txBox="1"/>
          <p:nvPr/>
        </p:nvSpPr>
        <p:spPr>
          <a:xfrm>
            <a:off x="8305800" y="1808202"/>
            <a:ext cx="891591" cy="553998"/>
          </a:xfrm>
          <a:prstGeom prst="rect">
            <a:avLst/>
          </a:prstGeom>
          <a:noFill/>
          <a:effectLst/>
        </p:spPr>
        <p:txBody>
          <a:bodyPr wrap="none" rtlCol="0">
            <a:spAutoFit/>
          </a:bodyPr>
          <a:lstStyle/>
          <a:p>
            <a:r>
              <a:rPr lang="en-US" sz="3000" b="1" dirty="0" smtClean="0">
                <a:solidFill>
                  <a:srgbClr val="FF0000"/>
                </a:solidFill>
                <a:effectLst>
                  <a:outerShdw dist="12700" dir="7200000" algn="ctr" rotWithShape="0">
                    <a:schemeClr val="tx1"/>
                  </a:outerShdw>
                </a:effectLst>
              </a:rPr>
              <a:t>FEW</a:t>
            </a:r>
            <a:endParaRPr lang="en-US" sz="3000" b="1" dirty="0">
              <a:solidFill>
                <a:srgbClr val="FF0000"/>
              </a:solidFill>
              <a:effectLst>
                <a:outerShdw dist="12700" dir="7200000" algn="ctr" rotWithShape="0">
                  <a:schemeClr val="tx1"/>
                </a:outerShdw>
              </a:effectLst>
            </a:endParaRPr>
          </a:p>
        </p:txBody>
      </p:sp>
      <p:sp>
        <p:nvSpPr>
          <p:cNvPr id="174" name="TextBox 173"/>
          <p:cNvSpPr txBox="1"/>
          <p:nvPr/>
        </p:nvSpPr>
        <p:spPr>
          <a:xfrm>
            <a:off x="2810035" y="1600200"/>
            <a:ext cx="771365" cy="553998"/>
          </a:xfrm>
          <a:prstGeom prst="rect">
            <a:avLst/>
          </a:prstGeom>
          <a:noFill/>
          <a:effectLst>
            <a:outerShdw dist="25400" dir="7200000" algn="ctr" rotWithShape="0">
              <a:schemeClr val="tx1"/>
            </a:outerShdw>
          </a:effectLst>
        </p:spPr>
        <p:txBody>
          <a:bodyPr wrap="none" rtlCol="0">
            <a:spAutoFit/>
          </a:bodyPr>
          <a:lstStyle/>
          <a:p>
            <a:r>
              <a:rPr lang="en-US" sz="3000" b="1" dirty="0" smtClean="0"/>
              <a:t>750</a:t>
            </a:r>
            <a:endParaRPr lang="en-US" sz="3000" b="1" dirty="0"/>
          </a:p>
        </p:txBody>
      </p:sp>
      <p:sp>
        <p:nvSpPr>
          <p:cNvPr id="175" name="TextBox 174"/>
          <p:cNvSpPr txBox="1"/>
          <p:nvPr/>
        </p:nvSpPr>
        <p:spPr>
          <a:xfrm>
            <a:off x="1928669" y="5389602"/>
            <a:ext cx="966931" cy="553998"/>
          </a:xfrm>
          <a:prstGeom prst="rect">
            <a:avLst/>
          </a:prstGeom>
          <a:noFill/>
          <a:effectLst>
            <a:outerShdw dist="25400" dir="7200000" algn="ctr" rotWithShape="0">
              <a:schemeClr val="tx1"/>
            </a:outerShdw>
          </a:effectLst>
        </p:spPr>
        <p:txBody>
          <a:bodyPr wrap="none" rtlCol="0">
            <a:spAutoFit/>
          </a:bodyPr>
          <a:lstStyle/>
          <a:p>
            <a:r>
              <a:rPr lang="en-US" sz="3000" b="1" dirty="0" smtClean="0"/>
              <a:t>1000</a:t>
            </a:r>
            <a:endParaRPr lang="en-US" sz="3000" b="1" dirty="0"/>
          </a:p>
        </p:txBody>
      </p:sp>
      <p:grpSp>
        <p:nvGrpSpPr>
          <p:cNvPr id="133" name="Group 132"/>
          <p:cNvGrpSpPr/>
          <p:nvPr/>
        </p:nvGrpSpPr>
        <p:grpSpPr>
          <a:xfrm>
            <a:off x="2401100" y="2678668"/>
            <a:ext cx="570700" cy="369332"/>
            <a:chOff x="4534700" y="4419600"/>
            <a:chExt cx="570700" cy="369332"/>
          </a:xfrm>
        </p:grpSpPr>
        <p:pic>
          <p:nvPicPr>
            <p:cNvPr id="134" name="Picture 2"/>
            <p:cNvPicPr>
              <a:picLocks noChangeAspect="1" noChangeArrowheads="1"/>
            </p:cNvPicPr>
            <p:nvPr/>
          </p:nvPicPr>
          <p:blipFill>
            <a:blip r:embed="rId2"/>
            <a:srcRect l="49098" t="42276" r="45909" b="54472"/>
            <a:stretch>
              <a:fillRect/>
            </a:stretch>
          </p:blipFill>
          <p:spPr bwMode="auto">
            <a:xfrm>
              <a:off x="4648200" y="4495800"/>
              <a:ext cx="457200" cy="228600"/>
            </a:xfrm>
            <a:prstGeom prst="rect">
              <a:avLst/>
            </a:prstGeom>
            <a:noFill/>
            <a:ln w="9525">
              <a:noFill/>
              <a:miter lim="800000"/>
              <a:headEnd/>
              <a:tailEnd/>
            </a:ln>
            <a:effectLst/>
          </p:spPr>
        </p:pic>
        <p:sp>
          <p:nvSpPr>
            <p:cNvPr id="142" name="TextBox 141"/>
            <p:cNvSpPr txBox="1"/>
            <p:nvPr/>
          </p:nvSpPr>
          <p:spPr>
            <a:xfrm>
              <a:off x="4534700" y="4419600"/>
              <a:ext cx="535724" cy="369332"/>
            </a:xfrm>
            <a:prstGeom prst="rect">
              <a:avLst/>
            </a:prstGeom>
            <a:noFill/>
            <a:effectLst/>
          </p:spPr>
          <p:txBody>
            <a:bodyPr wrap="none" rtlCol="0">
              <a:spAutoFit/>
            </a:bodyPr>
            <a:lstStyle/>
            <a:p>
              <a:r>
                <a:rPr lang="en-US" b="1" dirty="0" smtClean="0">
                  <a:effectLst>
                    <a:outerShdw dist="50800" dir="7200000" algn="ctr" rotWithShape="0">
                      <a:schemeClr val="bg1"/>
                    </a:outerShdw>
                  </a:effectLst>
                </a:rPr>
                <a:t>250</a:t>
              </a:r>
              <a:endParaRPr lang="en-US" b="1" dirty="0">
                <a:effectLst>
                  <a:outerShdw dist="50800" dir="7200000" algn="ctr" rotWithShape="0">
                    <a:schemeClr val="bg1"/>
                  </a:outerShdw>
                </a:effectLst>
              </a:endParaRPr>
            </a:p>
          </p:txBody>
        </p:sp>
      </p:grpSp>
      <p:sp>
        <p:nvSpPr>
          <p:cNvPr id="143" name="TextBox 142"/>
          <p:cNvSpPr txBox="1"/>
          <p:nvPr/>
        </p:nvSpPr>
        <p:spPr>
          <a:xfrm>
            <a:off x="3429000" y="1600200"/>
            <a:ext cx="1066800" cy="553998"/>
          </a:xfrm>
          <a:prstGeom prst="rect">
            <a:avLst/>
          </a:prstGeom>
          <a:noFill/>
          <a:effectLst>
            <a:outerShdw dist="25400" dir="7200000" algn="ctr" rotWithShape="0">
              <a:schemeClr val="tx1"/>
            </a:outerShdw>
          </a:effectLst>
        </p:spPr>
        <p:txBody>
          <a:bodyPr wrap="square" rtlCol="0">
            <a:spAutoFit/>
          </a:bodyPr>
          <a:lstStyle/>
          <a:p>
            <a:r>
              <a:rPr lang="en-US" sz="3000" b="1" dirty="0" smtClean="0"/>
              <a:t>+ 250</a:t>
            </a:r>
            <a:endParaRPr lang="en-US" sz="3000" b="1" dirty="0"/>
          </a:p>
        </p:txBody>
      </p:sp>
      <p:sp>
        <p:nvSpPr>
          <p:cNvPr id="151" name="TextBox 150"/>
          <p:cNvSpPr txBox="1"/>
          <p:nvPr/>
        </p:nvSpPr>
        <p:spPr>
          <a:xfrm>
            <a:off x="6720840" y="5410200"/>
            <a:ext cx="2438400" cy="1077218"/>
          </a:xfrm>
          <a:prstGeom prst="rect">
            <a:avLst/>
          </a:prstGeom>
          <a:noFill/>
          <a:ln w="38100">
            <a:solidFill>
              <a:schemeClr val="tx1"/>
            </a:solidFill>
          </a:ln>
        </p:spPr>
        <p:txBody>
          <a:bodyPr wrap="square" rtlCol="0">
            <a:spAutoFit/>
          </a:bodyPr>
          <a:lstStyle/>
          <a:p>
            <a:r>
              <a:rPr lang="en-US" sz="3200" b="1" dirty="0" smtClean="0"/>
              <a:t>Migrations</a:t>
            </a:r>
          </a:p>
          <a:p>
            <a:r>
              <a:rPr lang="en-US" sz="3200" b="1" dirty="0" smtClean="0"/>
              <a:t>      </a:t>
            </a:r>
            <a:r>
              <a:rPr lang="en-US" sz="3200" b="1" dirty="0" smtClean="0">
                <a:effectLst>
                  <a:outerShdw blurRad="38100" dist="50800" dir="7200000" algn="ctr" rotWithShape="0">
                    <a:schemeClr val="tx1"/>
                  </a:outerShdw>
                </a:effectLst>
              </a:rPr>
              <a:t>10,750    </a:t>
            </a:r>
            <a:endParaRPr lang="en-US" sz="3200" b="1" dirty="0">
              <a:effectLst>
                <a:outerShdw blurRad="38100" dist="50800" dir="7200000" algn="ctr" rotWithShape="0">
                  <a:schemeClr val="tx1"/>
                </a:outerShdw>
              </a:effectLst>
            </a:endParaRPr>
          </a:p>
        </p:txBody>
      </p:sp>
      <p:grpSp>
        <p:nvGrpSpPr>
          <p:cNvPr id="203" name="Group 202"/>
          <p:cNvGrpSpPr/>
          <p:nvPr/>
        </p:nvGrpSpPr>
        <p:grpSpPr>
          <a:xfrm>
            <a:off x="1981200" y="5304609"/>
            <a:ext cx="914400" cy="211183"/>
            <a:chOff x="1981200" y="5304609"/>
            <a:chExt cx="914400" cy="211183"/>
          </a:xfrm>
        </p:grpSpPr>
        <p:pic>
          <p:nvPicPr>
            <p:cNvPr id="204" name="Picture 2"/>
            <p:cNvPicPr preferRelativeResize="0">
              <a:picLocks noChangeArrowheads="1"/>
            </p:cNvPicPr>
            <p:nvPr/>
          </p:nvPicPr>
          <p:blipFill>
            <a:blip r:embed="rId7"/>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205" name="Freeform 204"/>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 name="Freeform 20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TextBox 200"/>
          <p:cNvSpPr txBox="1"/>
          <p:nvPr/>
        </p:nvSpPr>
        <p:spPr>
          <a:xfrm>
            <a:off x="6096000" y="0"/>
            <a:ext cx="3048000" cy="769441"/>
          </a:xfrm>
          <a:prstGeom prst="rect">
            <a:avLst/>
          </a:prstGeom>
          <a:noFill/>
        </p:spPr>
        <p:txBody>
          <a:bodyPr wrap="square" rtlCol="0">
            <a:spAutoFit/>
          </a:bodyPr>
          <a:lstStyle/>
          <a:p>
            <a:r>
              <a:rPr lang="en-US" sz="4400" b="1" dirty="0" smtClean="0">
                <a:solidFill>
                  <a:srgbClr val="002060"/>
                </a:solidFill>
              </a:rPr>
              <a:t>- how many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wipe(left)">
                                      <p:cBhvr>
                                        <p:cTn id="7" dur="1000"/>
                                        <p:tgtEl>
                                          <p:spTgt spid="1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1"/>
                                        </p:tgtEl>
                                        <p:attrNameLst>
                                          <p:attrName>style.visibility</p:attrName>
                                        </p:attrNameLst>
                                      </p:cBhvr>
                                      <p:to>
                                        <p:strVal val="visible"/>
                                      </p:to>
                                    </p:set>
                                    <p:animEffect transition="in" filter="fade">
                                      <p:cBhvr>
                                        <p:cTn id="10" dur="1000"/>
                                        <p:tgtEl>
                                          <p:spTgt spid="1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6"/>
                                        </p:tgtEl>
                                        <p:attrNameLst>
                                          <p:attrName>style.visibility</p:attrName>
                                        </p:attrNameLst>
                                      </p:cBhvr>
                                      <p:to>
                                        <p:strVal val="visible"/>
                                      </p:to>
                                    </p:set>
                                    <p:animEffect transition="in" filter="fade">
                                      <p:cBhvr>
                                        <p:cTn id="13" dur="1000"/>
                                        <p:tgtEl>
                                          <p:spTgt spid="206"/>
                                        </p:tgtEl>
                                      </p:cBhvr>
                                    </p:animEffect>
                                  </p:childTnLst>
                                </p:cTn>
                              </p:par>
                              <p:par>
                                <p:cTn id="14" presetID="10" presetClass="entr" presetSubtype="0" fill="hold" nodeType="withEffect">
                                  <p:stCondLst>
                                    <p:cond delay="0"/>
                                  </p:stCondLst>
                                  <p:childTnLst>
                                    <p:set>
                                      <p:cBhvr>
                                        <p:cTn id="15" dur="1" fill="hold">
                                          <p:stCondLst>
                                            <p:cond delay="0"/>
                                          </p:stCondLst>
                                        </p:cTn>
                                        <p:tgtEl>
                                          <p:spTgt spid="160"/>
                                        </p:tgtEl>
                                        <p:attrNameLst>
                                          <p:attrName>style.visibility</p:attrName>
                                        </p:attrNameLst>
                                      </p:cBhvr>
                                      <p:to>
                                        <p:strVal val="visible"/>
                                      </p:to>
                                    </p:set>
                                    <p:animEffect transition="in" filter="fade">
                                      <p:cBhvr>
                                        <p:cTn id="16" dur="1000"/>
                                        <p:tgtEl>
                                          <p:spTgt spid="160"/>
                                        </p:tgtEl>
                                      </p:cBhvr>
                                    </p:animEffect>
                                  </p:childTnLst>
                                </p:cTn>
                              </p:par>
                              <p:par>
                                <p:cTn id="17" presetID="51" presetClass="entr" presetSubtype="0" fill="hold" grpId="0" nodeType="withEffect">
                                  <p:stCondLst>
                                    <p:cond delay="0"/>
                                  </p:stCondLst>
                                  <p:childTnLst>
                                    <p:set>
                                      <p:cBhvr>
                                        <p:cTn id="18" dur="1" fill="hold">
                                          <p:stCondLst>
                                            <p:cond delay="0"/>
                                          </p:stCondLst>
                                        </p:cTn>
                                        <p:tgtEl>
                                          <p:spTgt spid="102"/>
                                        </p:tgtEl>
                                        <p:attrNameLst>
                                          <p:attrName>style.visibility</p:attrName>
                                        </p:attrNameLst>
                                      </p:cBhvr>
                                      <p:to>
                                        <p:strVal val="visible"/>
                                      </p:to>
                                    </p:set>
                                    <p:animEffect transition="in" filter="fade">
                                      <p:cBhvr>
                                        <p:cTn id="19" dur="385" decel="100000"/>
                                        <p:tgtEl>
                                          <p:spTgt spid="102"/>
                                        </p:tgtEl>
                                      </p:cBhvr>
                                    </p:animEffect>
                                    <p:animScale>
                                      <p:cBhvr>
                                        <p:cTn id="20" dur="385" decel="100000"/>
                                        <p:tgtEl>
                                          <p:spTgt spid="102"/>
                                        </p:tgtEl>
                                      </p:cBhvr>
                                      <p:from x="10000" y="10000"/>
                                      <p:to x="200000" y="450000"/>
                                    </p:animScale>
                                    <p:animScale>
                                      <p:cBhvr>
                                        <p:cTn id="21" dur="615" accel="100000" fill="hold">
                                          <p:stCondLst>
                                            <p:cond delay="385"/>
                                          </p:stCondLst>
                                        </p:cTn>
                                        <p:tgtEl>
                                          <p:spTgt spid="102"/>
                                        </p:tgtEl>
                                      </p:cBhvr>
                                      <p:from x="200000" y="450000"/>
                                      <p:to x="100000" y="100000"/>
                                    </p:animScale>
                                    <p:set>
                                      <p:cBhvr>
                                        <p:cTn id="22" dur="385" fill="hold"/>
                                        <p:tgtEl>
                                          <p:spTgt spid="102"/>
                                        </p:tgtEl>
                                        <p:attrNameLst>
                                          <p:attrName>ppt_x</p:attrName>
                                        </p:attrNameLst>
                                      </p:cBhvr>
                                      <p:to>
                                        <p:strVal val="(0.5)"/>
                                      </p:to>
                                    </p:set>
                                    <p:anim from="(0.5)" to="(#ppt_x)" calcmode="lin" valueType="num">
                                      <p:cBhvr>
                                        <p:cTn id="23" dur="615" accel="100000" fill="hold">
                                          <p:stCondLst>
                                            <p:cond delay="385"/>
                                          </p:stCondLst>
                                        </p:cTn>
                                        <p:tgtEl>
                                          <p:spTgt spid="102"/>
                                        </p:tgtEl>
                                        <p:attrNameLst>
                                          <p:attrName>ppt_x</p:attrName>
                                        </p:attrNameLst>
                                      </p:cBhvr>
                                    </p:anim>
                                    <p:set>
                                      <p:cBhvr>
                                        <p:cTn id="24" dur="385" fill="hold"/>
                                        <p:tgtEl>
                                          <p:spTgt spid="102"/>
                                        </p:tgtEl>
                                        <p:attrNameLst>
                                          <p:attrName>ppt_y</p:attrName>
                                        </p:attrNameLst>
                                      </p:cBhvr>
                                      <p:to>
                                        <p:strVal val="(#ppt_y+0.4)"/>
                                      </p:to>
                                    </p:set>
                                    <p:anim from="(#ppt_y+0.4)" to="(#ppt_y)" calcmode="lin" valueType="num">
                                      <p:cBhvr>
                                        <p:cTn id="25" dur="615" accel="100000" fill="hold">
                                          <p:stCondLst>
                                            <p:cond delay="385"/>
                                          </p:stCondLst>
                                        </p:cTn>
                                        <p:tgtEl>
                                          <p:spTgt spid="102"/>
                                        </p:tgtEl>
                                        <p:attrNameLst>
                                          <p:attrName>ppt_y</p:attrName>
                                        </p:attrNameLst>
                                      </p:cBhvr>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82"/>
                                        </p:tgtEl>
                                        <p:attrNameLst>
                                          <p:attrName>style.visibility</p:attrName>
                                        </p:attrNameLst>
                                      </p:cBhvr>
                                      <p:to>
                                        <p:strVal val="visible"/>
                                      </p:to>
                                    </p:set>
                                    <p:animEffect transition="in" filter="wipe(up)">
                                      <p:cBhvr>
                                        <p:cTn id="30" dur="1000"/>
                                        <p:tgtEl>
                                          <p:spTgt spid="82"/>
                                        </p:tgtEl>
                                      </p:cBhvr>
                                    </p:animEffect>
                                  </p:childTnLst>
                                </p:cTn>
                              </p:par>
                              <p:par>
                                <p:cTn id="31" presetID="22" presetClass="entr" presetSubtype="2" fill="hold" grpId="0" nodeType="withEffect">
                                  <p:stCondLst>
                                    <p:cond delay="500"/>
                                  </p:stCondLst>
                                  <p:childTnLst>
                                    <p:set>
                                      <p:cBhvr>
                                        <p:cTn id="32" dur="1" fill="hold">
                                          <p:stCondLst>
                                            <p:cond delay="0"/>
                                          </p:stCondLst>
                                        </p:cTn>
                                        <p:tgtEl>
                                          <p:spTgt spid="109"/>
                                        </p:tgtEl>
                                        <p:attrNameLst>
                                          <p:attrName>style.visibility</p:attrName>
                                        </p:attrNameLst>
                                      </p:cBhvr>
                                      <p:to>
                                        <p:strVal val="visible"/>
                                      </p:to>
                                    </p:set>
                                    <p:animEffect transition="in" filter="wipe(right)">
                                      <p:cBhvr>
                                        <p:cTn id="33" dur="1000"/>
                                        <p:tgtEl>
                                          <p:spTgt spid="109"/>
                                        </p:tgtEl>
                                      </p:cBhvr>
                                    </p:animEffect>
                                  </p:childTnLst>
                                </p:cTn>
                              </p:par>
                            </p:childTnLst>
                          </p:cTn>
                        </p:par>
                        <p:par>
                          <p:cTn id="34" fill="hold">
                            <p:stCondLst>
                              <p:cond delay="1500"/>
                            </p:stCondLst>
                            <p:childTnLst>
                              <p:par>
                                <p:cTn id="35" presetID="53" presetClass="entr" presetSubtype="0" fill="hold" grpId="0" nodeType="afterEffect">
                                  <p:stCondLst>
                                    <p:cond delay="0"/>
                                  </p:stCondLst>
                                  <p:childTnLst>
                                    <p:set>
                                      <p:cBhvr>
                                        <p:cTn id="36" dur="1" fill="hold">
                                          <p:stCondLst>
                                            <p:cond delay="0"/>
                                          </p:stCondLst>
                                        </p:cTn>
                                        <p:tgtEl>
                                          <p:spTgt spid="110"/>
                                        </p:tgtEl>
                                        <p:attrNameLst>
                                          <p:attrName>style.visibility</p:attrName>
                                        </p:attrNameLst>
                                      </p:cBhvr>
                                      <p:to>
                                        <p:strVal val="visible"/>
                                      </p:to>
                                    </p:set>
                                    <p:anim calcmode="lin" valueType="num">
                                      <p:cBhvr>
                                        <p:cTn id="37" dur="1000" fill="hold"/>
                                        <p:tgtEl>
                                          <p:spTgt spid="110"/>
                                        </p:tgtEl>
                                        <p:attrNameLst>
                                          <p:attrName>ppt_w</p:attrName>
                                        </p:attrNameLst>
                                      </p:cBhvr>
                                      <p:tavLst>
                                        <p:tav tm="0">
                                          <p:val>
                                            <p:fltVal val="0"/>
                                          </p:val>
                                        </p:tav>
                                        <p:tav tm="100000">
                                          <p:val>
                                            <p:strVal val="#ppt_w"/>
                                          </p:val>
                                        </p:tav>
                                      </p:tavLst>
                                    </p:anim>
                                    <p:anim calcmode="lin" valueType="num">
                                      <p:cBhvr>
                                        <p:cTn id="38" dur="1000" fill="hold"/>
                                        <p:tgtEl>
                                          <p:spTgt spid="110"/>
                                        </p:tgtEl>
                                        <p:attrNameLst>
                                          <p:attrName>ppt_h</p:attrName>
                                        </p:attrNameLst>
                                      </p:cBhvr>
                                      <p:tavLst>
                                        <p:tav tm="0">
                                          <p:val>
                                            <p:fltVal val="0"/>
                                          </p:val>
                                        </p:tav>
                                        <p:tav tm="100000">
                                          <p:val>
                                            <p:strVal val="#ppt_h"/>
                                          </p:val>
                                        </p:tav>
                                      </p:tavLst>
                                    </p:anim>
                                    <p:animEffect transition="in" filter="fade">
                                      <p:cBhvr>
                                        <p:cTn id="39" dur="1000"/>
                                        <p:tgtEl>
                                          <p:spTgt spid="110"/>
                                        </p:tgtEl>
                                      </p:cBhvr>
                                    </p:animEffect>
                                  </p:childTnLst>
                                </p:cTn>
                              </p:par>
                              <p:par>
                                <p:cTn id="40" presetID="10" presetClass="entr" presetSubtype="0" fill="hold" nodeType="withEffect">
                                  <p:stCondLst>
                                    <p:cond delay="0"/>
                                  </p:stCondLst>
                                  <p:childTnLst>
                                    <p:set>
                                      <p:cBhvr>
                                        <p:cTn id="41" dur="1" fill="hold">
                                          <p:stCondLst>
                                            <p:cond delay="0"/>
                                          </p:stCondLst>
                                        </p:cTn>
                                        <p:tgtEl>
                                          <p:spTgt spid="111"/>
                                        </p:tgtEl>
                                        <p:attrNameLst>
                                          <p:attrName>style.visibility</p:attrName>
                                        </p:attrNameLst>
                                      </p:cBhvr>
                                      <p:to>
                                        <p:strVal val="visible"/>
                                      </p:to>
                                    </p:set>
                                    <p:animEffect transition="in" filter="fade">
                                      <p:cBhvr>
                                        <p:cTn id="42" dur="1000"/>
                                        <p:tgtEl>
                                          <p:spTgt spid="1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12"/>
                                        </p:tgtEl>
                                        <p:attrNameLst>
                                          <p:attrName>style.visibility</p:attrName>
                                        </p:attrNameLst>
                                      </p:cBhvr>
                                      <p:to>
                                        <p:strVal val="visible"/>
                                      </p:to>
                                    </p:set>
                                    <p:animEffect transition="in" filter="wipe(down)">
                                      <p:cBhvr>
                                        <p:cTn id="47" dur="1000"/>
                                        <p:tgtEl>
                                          <p:spTgt spid="112"/>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07"/>
                                        </p:tgtEl>
                                        <p:attrNameLst>
                                          <p:attrName>style.visibility</p:attrName>
                                        </p:attrNameLst>
                                      </p:cBhvr>
                                      <p:to>
                                        <p:strVal val="visible"/>
                                      </p:to>
                                    </p:set>
                                    <p:animEffect transition="in" filter="wipe(left)">
                                      <p:cBhvr>
                                        <p:cTn id="50" dur="1000"/>
                                        <p:tgtEl>
                                          <p:spTgt spid="107"/>
                                        </p:tgtEl>
                                      </p:cBhvr>
                                    </p:animEffect>
                                  </p:childTnLst>
                                </p:cTn>
                              </p:par>
                              <p:par>
                                <p:cTn id="51" presetID="53" presetClass="entr" presetSubtype="0" fill="hold" nodeType="withEffect">
                                  <p:stCondLst>
                                    <p:cond delay="500"/>
                                  </p:stCondLst>
                                  <p:childTnLst>
                                    <p:set>
                                      <p:cBhvr>
                                        <p:cTn id="52" dur="1" fill="hold">
                                          <p:stCondLst>
                                            <p:cond delay="0"/>
                                          </p:stCondLst>
                                        </p:cTn>
                                        <p:tgtEl>
                                          <p:spTgt spid="136"/>
                                        </p:tgtEl>
                                        <p:attrNameLst>
                                          <p:attrName>style.visibility</p:attrName>
                                        </p:attrNameLst>
                                      </p:cBhvr>
                                      <p:to>
                                        <p:strVal val="visible"/>
                                      </p:to>
                                    </p:set>
                                    <p:anim calcmode="lin" valueType="num">
                                      <p:cBhvr>
                                        <p:cTn id="53" dur="1000" fill="hold"/>
                                        <p:tgtEl>
                                          <p:spTgt spid="136"/>
                                        </p:tgtEl>
                                        <p:attrNameLst>
                                          <p:attrName>ppt_w</p:attrName>
                                        </p:attrNameLst>
                                      </p:cBhvr>
                                      <p:tavLst>
                                        <p:tav tm="0">
                                          <p:val>
                                            <p:fltVal val="0"/>
                                          </p:val>
                                        </p:tav>
                                        <p:tav tm="100000">
                                          <p:val>
                                            <p:strVal val="#ppt_w"/>
                                          </p:val>
                                        </p:tav>
                                      </p:tavLst>
                                    </p:anim>
                                    <p:anim calcmode="lin" valueType="num">
                                      <p:cBhvr>
                                        <p:cTn id="54" dur="1000" fill="hold"/>
                                        <p:tgtEl>
                                          <p:spTgt spid="136"/>
                                        </p:tgtEl>
                                        <p:attrNameLst>
                                          <p:attrName>ppt_h</p:attrName>
                                        </p:attrNameLst>
                                      </p:cBhvr>
                                      <p:tavLst>
                                        <p:tav tm="0">
                                          <p:val>
                                            <p:fltVal val="0"/>
                                          </p:val>
                                        </p:tav>
                                        <p:tav tm="100000">
                                          <p:val>
                                            <p:strVal val="#ppt_h"/>
                                          </p:val>
                                        </p:tav>
                                      </p:tavLst>
                                    </p:anim>
                                    <p:animEffect transition="in" filter="fade">
                                      <p:cBhvr>
                                        <p:cTn id="55" dur="1000"/>
                                        <p:tgtEl>
                                          <p:spTgt spid="136"/>
                                        </p:tgtEl>
                                      </p:cBhvr>
                                    </p:animEffect>
                                  </p:childTnLst>
                                </p:cTn>
                              </p:par>
                              <p:par>
                                <p:cTn id="56" presetID="53" presetClass="entr" presetSubtype="0" fill="hold" grpId="0" nodeType="withEffect">
                                  <p:stCondLst>
                                    <p:cond delay="500"/>
                                  </p:stCondLst>
                                  <p:childTnLst>
                                    <p:set>
                                      <p:cBhvr>
                                        <p:cTn id="57" dur="1" fill="hold">
                                          <p:stCondLst>
                                            <p:cond delay="0"/>
                                          </p:stCondLst>
                                        </p:cTn>
                                        <p:tgtEl>
                                          <p:spTgt spid="98"/>
                                        </p:tgtEl>
                                        <p:attrNameLst>
                                          <p:attrName>style.visibility</p:attrName>
                                        </p:attrNameLst>
                                      </p:cBhvr>
                                      <p:to>
                                        <p:strVal val="visible"/>
                                      </p:to>
                                    </p:set>
                                    <p:anim calcmode="lin" valueType="num">
                                      <p:cBhvr>
                                        <p:cTn id="58" dur="1000" fill="hold"/>
                                        <p:tgtEl>
                                          <p:spTgt spid="98"/>
                                        </p:tgtEl>
                                        <p:attrNameLst>
                                          <p:attrName>ppt_w</p:attrName>
                                        </p:attrNameLst>
                                      </p:cBhvr>
                                      <p:tavLst>
                                        <p:tav tm="0">
                                          <p:val>
                                            <p:fltVal val="0"/>
                                          </p:val>
                                        </p:tav>
                                        <p:tav tm="100000">
                                          <p:val>
                                            <p:strVal val="#ppt_w"/>
                                          </p:val>
                                        </p:tav>
                                      </p:tavLst>
                                    </p:anim>
                                    <p:anim calcmode="lin" valueType="num">
                                      <p:cBhvr>
                                        <p:cTn id="59" dur="1000" fill="hold"/>
                                        <p:tgtEl>
                                          <p:spTgt spid="98"/>
                                        </p:tgtEl>
                                        <p:attrNameLst>
                                          <p:attrName>ppt_h</p:attrName>
                                        </p:attrNameLst>
                                      </p:cBhvr>
                                      <p:tavLst>
                                        <p:tav tm="0">
                                          <p:val>
                                            <p:fltVal val="0"/>
                                          </p:val>
                                        </p:tav>
                                        <p:tav tm="100000">
                                          <p:val>
                                            <p:strVal val="#ppt_h"/>
                                          </p:val>
                                        </p:tav>
                                      </p:tavLst>
                                    </p:anim>
                                    <p:animEffect transition="in" filter="fade">
                                      <p:cBhvr>
                                        <p:cTn id="60" dur="1000"/>
                                        <p:tgtEl>
                                          <p:spTgt spid="9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3"/>
                                        </p:tgtEl>
                                        <p:attrNameLst>
                                          <p:attrName>style.visibility</p:attrName>
                                        </p:attrNameLst>
                                      </p:cBhvr>
                                      <p:to>
                                        <p:strVal val="visible"/>
                                      </p:to>
                                    </p:set>
                                    <p:animEffect transition="in" filter="fade">
                                      <p:cBhvr>
                                        <p:cTn id="65" dur="1000"/>
                                        <p:tgtEl>
                                          <p:spTgt spid="83"/>
                                        </p:tgtEl>
                                      </p:cBhvr>
                                    </p:animEffect>
                                  </p:childTnLst>
                                </p:cTn>
                              </p:par>
                              <p:par>
                                <p:cTn id="66" presetID="0" presetClass="path" presetSubtype="0" accel="50000" decel="50000" fill="hold" grpId="1" nodeType="withEffect">
                                  <p:stCondLst>
                                    <p:cond delay="0"/>
                                  </p:stCondLst>
                                  <p:childTnLst>
                                    <p:animMotion origin="layout" path="M -3.33333E-6 1.85185E-6 C 0.00174 -0.00093 0.00365 -0.00139 0.00539 -0.00255 C 0.00712 -0.00394 0.00868 -0.00625 0.01094 -0.00741 C 0.02101 -0.0132 0.03316 -0.01366 0.04375 -0.01482 C 0.05504 -0.02107 0.06441 -0.02269 0.07657 -0.02477 C 0.08855 -0.03009 0.10087 -0.03403 0.1132 -0.03959 C 0.11667 -0.04121 0.12414 -0.04445 0.12414 -0.04421 C 0.13473 -0.0544 0.14653 -0.05741 0.15868 -0.06181 C 0.18334 -0.0838 0.23056 -0.09259 0.2592 -0.0963 C 0.30365 -0.0956 0.34827 -0.0963 0.39254 -0.09398 C 0.3941 -0.09398 0.39445 -0.09005 0.39618 -0.08889 C 0.40139 -0.08519 0.40695 -0.08171 0.4125 -0.07917 C 0.41598 -0.07755 0.41997 -0.07778 0.42344 -0.07662 C 0.42535 -0.07593 0.42709 -0.075 0.429 -0.07408 C 0.44341 -0.06667 0.45764 -0.05602 0.47275 -0.05185 C 0.47587 -0.04931 0.47865 -0.04653 0.48177 -0.04445 C 0.48351 -0.04329 0.4875 -0.04213 0.4875 -0.0419 " pathEditMode="relative" rAng="0" ptsTypes="ffffffffffffffffA">
                                      <p:cBhvr>
                                        <p:cTn id="67" dur="2000" fill="hold"/>
                                        <p:tgtEl>
                                          <p:spTgt spid="83"/>
                                        </p:tgtEl>
                                        <p:attrNameLst>
                                          <p:attrName>ppt_x</p:attrName>
                                          <p:attrName>ppt_y</p:attrName>
                                        </p:attrNameLst>
                                      </p:cBhvr>
                                      <p:rCtr x="244" y="-48"/>
                                    </p:animMotion>
                                  </p:childTnLst>
                                </p:cTn>
                              </p:par>
                              <p:par>
                                <p:cTn id="68" presetID="8" presetClass="emph" presetSubtype="0" fill="hold" grpId="2" nodeType="withEffect">
                                  <p:stCondLst>
                                    <p:cond delay="0"/>
                                  </p:stCondLst>
                                  <p:childTnLst>
                                    <p:animRot by="2400000">
                                      <p:cBhvr>
                                        <p:cTn id="69" dur="2000" fill="hold"/>
                                        <p:tgtEl>
                                          <p:spTgt spid="83"/>
                                        </p:tgtEl>
                                        <p:attrNameLst>
                                          <p:attrName>r</p:attrName>
                                        </p:attrNameLst>
                                      </p:cBhvr>
                                    </p:animRot>
                                  </p:childTnLst>
                                </p:cTn>
                              </p:par>
                              <p:par>
                                <p:cTn id="70" presetID="53" presetClass="entr" presetSubtype="0" fill="hold" grpId="0" nodeType="withEffect">
                                  <p:stCondLst>
                                    <p:cond delay="500"/>
                                  </p:stCondLst>
                                  <p:childTnLst>
                                    <p:set>
                                      <p:cBhvr>
                                        <p:cTn id="71" dur="1" fill="hold">
                                          <p:stCondLst>
                                            <p:cond delay="0"/>
                                          </p:stCondLst>
                                        </p:cTn>
                                        <p:tgtEl>
                                          <p:spTgt spid="17"/>
                                        </p:tgtEl>
                                        <p:attrNameLst>
                                          <p:attrName>style.visibility</p:attrName>
                                        </p:attrNameLst>
                                      </p:cBhvr>
                                      <p:to>
                                        <p:strVal val="visible"/>
                                      </p:to>
                                    </p:set>
                                    <p:anim calcmode="lin" valueType="num">
                                      <p:cBhvr>
                                        <p:cTn id="72" dur="1000" fill="hold"/>
                                        <p:tgtEl>
                                          <p:spTgt spid="17"/>
                                        </p:tgtEl>
                                        <p:attrNameLst>
                                          <p:attrName>ppt_w</p:attrName>
                                        </p:attrNameLst>
                                      </p:cBhvr>
                                      <p:tavLst>
                                        <p:tav tm="0">
                                          <p:val>
                                            <p:fltVal val="0"/>
                                          </p:val>
                                        </p:tav>
                                        <p:tav tm="100000">
                                          <p:val>
                                            <p:strVal val="#ppt_w"/>
                                          </p:val>
                                        </p:tav>
                                      </p:tavLst>
                                    </p:anim>
                                    <p:anim calcmode="lin" valueType="num">
                                      <p:cBhvr>
                                        <p:cTn id="73" dur="1000" fill="hold"/>
                                        <p:tgtEl>
                                          <p:spTgt spid="17"/>
                                        </p:tgtEl>
                                        <p:attrNameLst>
                                          <p:attrName>ppt_h</p:attrName>
                                        </p:attrNameLst>
                                      </p:cBhvr>
                                      <p:tavLst>
                                        <p:tav tm="0">
                                          <p:val>
                                            <p:fltVal val="0"/>
                                          </p:val>
                                        </p:tav>
                                        <p:tav tm="100000">
                                          <p:val>
                                            <p:strVal val="#ppt_h"/>
                                          </p:val>
                                        </p:tav>
                                      </p:tavLst>
                                    </p:anim>
                                    <p:animEffect transition="in" filter="fade">
                                      <p:cBhvr>
                                        <p:cTn id="74" dur="1000"/>
                                        <p:tgtEl>
                                          <p:spTgt spid="17"/>
                                        </p:tgtEl>
                                      </p:cBhvr>
                                    </p:animEffect>
                                  </p:childTnLst>
                                </p:cTn>
                              </p:par>
                              <p:par>
                                <p:cTn id="75" presetID="53" presetClass="entr" presetSubtype="0" fill="hold" grpId="0" nodeType="withEffect">
                                  <p:stCondLst>
                                    <p:cond delay="1000"/>
                                  </p:stCondLst>
                                  <p:childTnLst>
                                    <p:set>
                                      <p:cBhvr>
                                        <p:cTn id="76" dur="1" fill="hold">
                                          <p:stCondLst>
                                            <p:cond delay="0"/>
                                          </p:stCondLst>
                                        </p:cTn>
                                        <p:tgtEl>
                                          <p:spTgt spid="20"/>
                                        </p:tgtEl>
                                        <p:attrNameLst>
                                          <p:attrName>style.visibility</p:attrName>
                                        </p:attrNameLst>
                                      </p:cBhvr>
                                      <p:to>
                                        <p:strVal val="visible"/>
                                      </p:to>
                                    </p:set>
                                    <p:anim calcmode="lin" valueType="num">
                                      <p:cBhvr>
                                        <p:cTn id="77" dur="1000" fill="hold"/>
                                        <p:tgtEl>
                                          <p:spTgt spid="20"/>
                                        </p:tgtEl>
                                        <p:attrNameLst>
                                          <p:attrName>ppt_w</p:attrName>
                                        </p:attrNameLst>
                                      </p:cBhvr>
                                      <p:tavLst>
                                        <p:tav tm="0">
                                          <p:val>
                                            <p:fltVal val="0"/>
                                          </p:val>
                                        </p:tav>
                                        <p:tav tm="100000">
                                          <p:val>
                                            <p:strVal val="#ppt_w"/>
                                          </p:val>
                                        </p:tav>
                                      </p:tavLst>
                                    </p:anim>
                                    <p:anim calcmode="lin" valueType="num">
                                      <p:cBhvr>
                                        <p:cTn id="78" dur="1000" fill="hold"/>
                                        <p:tgtEl>
                                          <p:spTgt spid="20"/>
                                        </p:tgtEl>
                                        <p:attrNameLst>
                                          <p:attrName>ppt_h</p:attrName>
                                        </p:attrNameLst>
                                      </p:cBhvr>
                                      <p:tavLst>
                                        <p:tav tm="0">
                                          <p:val>
                                            <p:fltVal val="0"/>
                                          </p:val>
                                        </p:tav>
                                        <p:tav tm="100000">
                                          <p:val>
                                            <p:strVal val="#ppt_h"/>
                                          </p:val>
                                        </p:tav>
                                      </p:tavLst>
                                    </p:anim>
                                    <p:animEffect transition="in" filter="fade">
                                      <p:cBhvr>
                                        <p:cTn id="79" dur="1000"/>
                                        <p:tgtEl>
                                          <p:spTgt spid="20"/>
                                        </p:tgtEl>
                                      </p:cBhvr>
                                    </p:animEffect>
                                  </p:childTnLst>
                                </p:cTn>
                              </p:par>
                              <p:par>
                                <p:cTn id="80" presetID="53" presetClass="entr" presetSubtype="0" fill="hold" grpId="0" nodeType="withEffect">
                                  <p:stCondLst>
                                    <p:cond delay="1500"/>
                                  </p:stCondLst>
                                  <p:childTnLst>
                                    <p:set>
                                      <p:cBhvr>
                                        <p:cTn id="81" dur="1" fill="hold">
                                          <p:stCondLst>
                                            <p:cond delay="0"/>
                                          </p:stCondLst>
                                        </p:cTn>
                                        <p:tgtEl>
                                          <p:spTgt spid="22"/>
                                        </p:tgtEl>
                                        <p:attrNameLst>
                                          <p:attrName>style.visibility</p:attrName>
                                        </p:attrNameLst>
                                      </p:cBhvr>
                                      <p:to>
                                        <p:strVal val="visible"/>
                                      </p:to>
                                    </p:set>
                                    <p:anim calcmode="lin" valueType="num">
                                      <p:cBhvr>
                                        <p:cTn id="82" dur="1000" fill="hold"/>
                                        <p:tgtEl>
                                          <p:spTgt spid="22"/>
                                        </p:tgtEl>
                                        <p:attrNameLst>
                                          <p:attrName>ppt_w</p:attrName>
                                        </p:attrNameLst>
                                      </p:cBhvr>
                                      <p:tavLst>
                                        <p:tav tm="0">
                                          <p:val>
                                            <p:fltVal val="0"/>
                                          </p:val>
                                        </p:tav>
                                        <p:tav tm="100000">
                                          <p:val>
                                            <p:strVal val="#ppt_w"/>
                                          </p:val>
                                        </p:tav>
                                      </p:tavLst>
                                    </p:anim>
                                    <p:anim calcmode="lin" valueType="num">
                                      <p:cBhvr>
                                        <p:cTn id="83" dur="1000" fill="hold"/>
                                        <p:tgtEl>
                                          <p:spTgt spid="22"/>
                                        </p:tgtEl>
                                        <p:attrNameLst>
                                          <p:attrName>ppt_h</p:attrName>
                                        </p:attrNameLst>
                                      </p:cBhvr>
                                      <p:tavLst>
                                        <p:tav tm="0">
                                          <p:val>
                                            <p:fltVal val="0"/>
                                          </p:val>
                                        </p:tav>
                                        <p:tav tm="100000">
                                          <p:val>
                                            <p:strVal val="#ppt_h"/>
                                          </p:val>
                                        </p:tav>
                                      </p:tavLst>
                                    </p:anim>
                                    <p:animEffect transition="in" filter="fade">
                                      <p:cBhvr>
                                        <p:cTn id="84" dur="1000"/>
                                        <p:tgtEl>
                                          <p:spTgt spid="22"/>
                                        </p:tgtEl>
                                      </p:cBhvr>
                                    </p:animEffect>
                                  </p:childTnLst>
                                </p:cTn>
                              </p:par>
                              <p:par>
                                <p:cTn id="85" presetID="53" presetClass="entr" presetSubtype="0" fill="hold" grpId="0" nodeType="withEffect">
                                  <p:stCondLst>
                                    <p:cond delay="2000"/>
                                  </p:stCondLst>
                                  <p:childTnLst>
                                    <p:set>
                                      <p:cBhvr>
                                        <p:cTn id="86" dur="1" fill="hold">
                                          <p:stCondLst>
                                            <p:cond delay="0"/>
                                          </p:stCondLst>
                                        </p:cTn>
                                        <p:tgtEl>
                                          <p:spTgt spid="24"/>
                                        </p:tgtEl>
                                        <p:attrNameLst>
                                          <p:attrName>style.visibility</p:attrName>
                                        </p:attrNameLst>
                                      </p:cBhvr>
                                      <p:to>
                                        <p:strVal val="visible"/>
                                      </p:to>
                                    </p:set>
                                    <p:anim calcmode="lin" valueType="num">
                                      <p:cBhvr>
                                        <p:cTn id="87" dur="1000" fill="hold"/>
                                        <p:tgtEl>
                                          <p:spTgt spid="24"/>
                                        </p:tgtEl>
                                        <p:attrNameLst>
                                          <p:attrName>ppt_w</p:attrName>
                                        </p:attrNameLst>
                                      </p:cBhvr>
                                      <p:tavLst>
                                        <p:tav tm="0">
                                          <p:val>
                                            <p:fltVal val="0"/>
                                          </p:val>
                                        </p:tav>
                                        <p:tav tm="100000">
                                          <p:val>
                                            <p:strVal val="#ppt_w"/>
                                          </p:val>
                                        </p:tav>
                                      </p:tavLst>
                                    </p:anim>
                                    <p:anim calcmode="lin" valueType="num">
                                      <p:cBhvr>
                                        <p:cTn id="88" dur="1000" fill="hold"/>
                                        <p:tgtEl>
                                          <p:spTgt spid="24"/>
                                        </p:tgtEl>
                                        <p:attrNameLst>
                                          <p:attrName>ppt_h</p:attrName>
                                        </p:attrNameLst>
                                      </p:cBhvr>
                                      <p:tavLst>
                                        <p:tav tm="0">
                                          <p:val>
                                            <p:fltVal val="0"/>
                                          </p:val>
                                        </p:tav>
                                        <p:tav tm="100000">
                                          <p:val>
                                            <p:strVal val="#ppt_h"/>
                                          </p:val>
                                        </p:tav>
                                      </p:tavLst>
                                    </p:anim>
                                    <p:animEffect transition="in" filter="fade">
                                      <p:cBhvr>
                                        <p:cTn id="89" dur="1000"/>
                                        <p:tgtEl>
                                          <p:spTgt spid="24"/>
                                        </p:tgtEl>
                                      </p:cBhvr>
                                    </p:animEffect>
                                  </p:childTnLst>
                                </p:cTn>
                              </p:par>
                              <p:par>
                                <p:cTn id="90" presetID="53" presetClass="entr" presetSubtype="0" fill="hold" grpId="0" nodeType="withEffect">
                                  <p:stCondLst>
                                    <p:cond delay="2500"/>
                                  </p:stCondLst>
                                  <p:childTnLst>
                                    <p:set>
                                      <p:cBhvr>
                                        <p:cTn id="91" dur="1" fill="hold">
                                          <p:stCondLst>
                                            <p:cond delay="0"/>
                                          </p:stCondLst>
                                        </p:cTn>
                                        <p:tgtEl>
                                          <p:spTgt spid="23"/>
                                        </p:tgtEl>
                                        <p:attrNameLst>
                                          <p:attrName>style.visibility</p:attrName>
                                        </p:attrNameLst>
                                      </p:cBhvr>
                                      <p:to>
                                        <p:strVal val="visible"/>
                                      </p:to>
                                    </p:set>
                                    <p:anim calcmode="lin" valueType="num">
                                      <p:cBhvr>
                                        <p:cTn id="92" dur="1000" fill="hold"/>
                                        <p:tgtEl>
                                          <p:spTgt spid="23"/>
                                        </p:tgtEl>
                                        <p:attrNameLst>
                                          <p:attrName>ppt_w</p:attrName>
                                        </p:attrNameLst>
                                      </p:cBhvr>
                                      <p:tavLst>
                                        <p:tav tm="0">
                                          <p:val>
                                            <p:fltVal val="0"/>
                                          </p:val>
                                        </p:tav>
                                        <p:tav tm="100000">
                                          <p:val>
                                            <p:strVal val="#ppt_w"/>
                                          </p:val>
                                        </p:tav>
                                      </p:tavLst>
                                    </p:anim>
                                    <p:anim calcmode="lin" valueType="num">
                                      <p:cBhvr>
                                        <p:cTn id="93" dur="1000" fill="hold"/>
                                        <p:tgtEl>
                                          <p:spTgt spid="23"/>
                                        </p:tgtEl>
                                        <p:attrNameLst>
                                          <p:attrName>ppt_h</p:attrName>
                                        </p:attrNameLst>
                                      </p:cBhvr>
                                      <p:tavLst>
                                        <p:tav tm="0">
                                          <p:val>
                                            <p:fltVal val="0"/>
                                          </p:val>
                                        </p:tav>
                                        <p:tav tm="100000">
                                          <p:val>
                                            <p:strVal val="#ppt_h"/>
                                          </p:val>
                                        </p:tav>
                                      </p:tavLst>
                                    </p:anim>
                                    <p:animEffect transition="in" filter="fade">
                                      <p:cBhvr>
                                        <p:cTn id="94" dur="1000"/>
                                        <p:tgtEl>
                                          <p:spTgt spid="23"/>
                                        </p:tgtEl>
                                      </p:cBhvr>
                                    </p:animEffect>
                                  </p:childTnLst>
                                </p:cTn>
                              </p:par>
                              <p:par>
                                <p:cTn id="95" presetID="53" presetClass="entr" presetSubtype="0" fill="hold" grpId="0" nodeType="withEffect">
                                  <p:stCondLst>
                                    <p:cond delay="3000"/>
                                  </p:stCondLst>
                                  <p:childTnLst>
                                    <p:set>
                                      <p:cBhvr>
                                        <p:cTn id="96" dur="1" fill="hold">
                                          <p:stCondLst>
                                            <p:cond delay="0"/>
                                          </p:stCondLst>
                                        </p:cTn>
                                        <p:tgtEl>
                                          <p:spTgt spid="18"/>
                                        </p:tgtEl>
                                        <p:attrNameLst>
                                          <p:attrName>style.visibility</p:attrName>
                                        </p:attrNameLst>
                                      </p:cBhvr>
                                      <p:to>
                                        <p:strVal val="visible"/>
                                      </p:to>
                                    </p:set>
                                    <p:anim calcmode="lin" valueType="num">
                                      <p:cBhvr>
                                        <p:cTn id="97" dur="1000" fill="hold"/>
                                        <p:tgtEl>
                                          <p:spTgt spid="18"/>
                                        </p:tgtEl>
                                        <p:attrNameLst>
                                          <p:attrName>ppt_w</p:attrName>
                                        </p:attrNameLst>
                                      </p:cBhvr>
                                      <p:tavLst>
                                        <p:tav tm="0">
                                          <p:val>
                                            <p:fltVal val="0"/>
                                          </p:val>
                                        </p:tav>
                                        <p:tav tm="100000">
                                          <p:val>
                                            <p:strVal val="#ppt_w"/>
                                          </p:val>
                                        </p:tav>
                                      </p:tavLst>
                                    </p:anim>
                                    <p:anim calcmode="lin" valueType="num">
                                      <p:cBhvr>
                                        <p:cTn id="98" dur="1000" fill="hold"/>
                                        <p:tgtEl>
                                          <p:spTgt spid="18"/>
                                        </p:tgtEl>
                                        <p:attrNameLst>
                                          <p:attrName>ppt_h</p:attrName>
                                        </p:attrNameLst>
                                      </p:cBhvr>
                                      <p:tavLst>
                                        <p:tav tm="0">
                                          <p:val>
                                            <p:fltVal val="0"/>
                                          </p:val>
                                        </p:tav>
                                        <p:tav tm="100000">
                                          <p:val>
                                            <p:strVal val="#ppt_h"/>
                                          </p:val>
                                        </p:tav>
                                      </p:tavLst>
                                    </p:anim>
                                    <p:animEffect transition="in" filter="fade">
                                      <p:cBhvr>
                                        <p:cTn id="99" dur="1000"/>
                                        <p:tgtEl>
                                          <p:spTgt spid="18"/>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grpId="0" nodeType="clickEffect">
                                  <p:stCondLst>
                                    <p:cond delay="0"/>
                                  </p:stCondLst>
                                  <p:childTnLst>
                                    <p:set>
                                      <p:cBhvr>
                                        <p:cTn id="103" dur="1" fill="hold">
                                          <p:stCondLst>
                                            <p:cond delay="0"/>
                                          </p:stCondLst>
                                        </p:cTn>
                                        <p:tgtEl>
                                          <p:spTgt spid="108"/>
                                        </p:tgtEl>
                                        <p:attrNameLst>
                                          <p:attrName>style.visibility</p:attrName>
                                        </p:attrNameLst>
                                      </p:cBhvr>
                                      <p:to>
                                        <p:strVal val="visible"/>
                                      </p:to>
                                    </p:set>
                                    <p:animEffect transition="in" filter="wipe(up)">
                                      <p:cBhvr>
                                        <p:cTn id="104" dur="1000"/>
                                        <p:tgtEl>
                                          <p:spTgt spid="108"/>
                                        </p:tgtEl>
                                      </p:cBhvr>
                                    </p:animEffect>
                                  </p:childTnLst>
                                </p:cTn>
                              </p:par>
                              <p:par>
                                <p:cTn id="105" presetID="53" presetClass="entr" presetSubtype="0" fill="hold" nodeType="withEffect">
                                  <p:stCondLst>
                                    <p:cond delay="500"/>
                                  </p:stCondLst>
                                  <p:childTnLst>
                                    <p:set>
                                      <p:cBhvr>
                                        <p:cTn id="106" dur="1" fill="hold">
                                          <p:stCondLst>
                                            <p:cond delay="0"/>
                                          </p:stCondLst>
                                        </p:cTn>
                                        <p:tgtEl>
                                          <p:spTgt spid="67"/>
                                        </p:tgtEl>
                                        <p:attrNameLst>
                                          <p:attrName>style.visibility</p:attrName>
                                        </p:attrNameLst>
                                      </p:cBhvr>
                                      <p:to>
                                        <p:strVal val="visible"/>
                                      </p:to>
                                    </p:set>
                                    <p:anim calcmode="lin" valueType="num">
                                      <p:cBhvr>
                                        <p:cTn id="107" dur="1000" fill="hold"/>
                                        <p:tgtEl>
                                          <p:spTgt spid="67"/>
                                        </p:tgtEl>
                                        <p:attrNameLst>
                                          <p:attrName>ppt_w</p:attrName>
                                        </p:attrNameLst>
                                      </p:cBhvr>
                                      <p:tavLst>
                                        <p:tav tm="0">
                                          <p:val>
                                            <p:fltVal val="0"/>
                                          </p:val>
                                        </p:tav>
                                        <p:tav tm="100000">
                                          <p:val>
                                            <p:strVal val="#ppt_w"/>
                                          </p:val>
                                        </p:tav>
                                      </p:tavLst>
                                    </p:anim>
                                    <p:anim calcmode="lin" valueType="num">
                                      <p:cBhvr>
                                        <p:cTn id="108" dur="1000" fill="hold"/>
                                        <p:tgtEl>
                                          <p:spTgt spid="67"/>
                                        </p:tgtEl>
                                        <p:attrNameLst>
                                          <p:attrName>ppt_h</p:attrName>
                                        </p:attrNameLst>
                                      </p:cBhvr>
                                      <p:tavLst>
                                        <p:tav tm="0">
                                          <p:val>
                                            <p:fltVal val="0"/>
                                          </p:val>
                                        </p:tav>
                                        <p:tav tm="100000">
                                          <p:val>
                                            <p:strVal val="#ppt_h"/>
                                          </p:val>
                                        </p:tav>
                                      </p:tavLst>
                                    </p:anim>
                                    <p:animEffect transition="in" filter="fade">
                                      <p:cBhvr>
                                        <p:cTn id="109" dur="1000"/>
                                        <p:tgtEl>
                                          <p:spTgt spid="67"/>
                                        </p:tgtEl>
                                      </p:cBhvr>
                                    </p:animEffect>
                                  </p:childTnLst>
                                </p:cTn>
                              </p:par>
                              <p:par>
                                <p:cTn id="110" presetID="53" presetClass="entr" presetSubtype="0" fill="hold" nodeType="withEffect">
                                  <p:stCondLst>
                                    <p:cond delay="500"/>
                                  </p:stCondLst>
                                  <p:childTnLst>
                                    <p:set>
                                      <p:cBhvr>
                                        <p:cTn id="111" dur="1" fill="hold">
                                          <p:stCondLst>
                                            <p:cond delay="0"/>
                                          </p:stCondLst>
                                        </p:cTn>
                                        <p:tgtEl>
                                          <p:spTgt spid="58"/>
                                        </p:tgtEl>
                                        <p:attrNameLst>
                                          <p:attrName>style.visibility</p:attrName>
                                        </p:attrNameLst>
                                      </p:cBhvr>
                                      <p:to>
                                        <p:strVal val="visible"/>
                                      </p:to>
                                    </p:set>
                                    <p:anim calcmode="lin" valueType="num">
                                      <p:cBhvr>
                                        <p:cTn id="112" dur="1000" fill="hold"/>
                                        <p:tgtEl>
                                          <p:spTgt spid="58"/>
                                        </p:tgtEl>
                                        <p:attrNameLst>
                                          <p:attrName>ppt_w</p:attrName>
                                        </p:attrNameLst>
                                      </p:cBhvr>
                                      <p:tavLst>
                                        <p:tav tm="0">
                                          <p:val>
                                            <p:fltVal val="0"/>
                                          </p:val>
                                        </p:tav>
                                        <p:tav tm="100000">
                                          <p:val>
                                            <p:strVal val="#ppt_w"/>
                                          </p:val>
                                        </p:tav>
                                      </p:tavLst>
                                    </p:anim>
                                    <p:anim calcmode="lin" valueType="num">
                                      <p:cBhvr>
                                        <p:cTn id="113" dur="1000" fill="hold"/>
                                        <p:tgtEl>
                                          <p:spTgt spid="58"/>
                                        </p:tgtEl>
                                        <p:attrNameLst>
                                          <p:attrName>ppt_h</p:attrName>
                                        </p:attrNameLst>
                                      </p:cBhvr>
                                      <p:tavLst>
                                        <p:tav tm="0">
                                          <p:val>
                                            <p:fltVal val="0"/>
                                          </p:val>
                                        </p:tav>
                                        <p:tav tm="100000">
                                          <p:val>
                                            <p:strVal val="#ppt_h"/>
                                          </p:val>
                                        </p:tav>
                                      </p:tavLst>
                                    </p:anim>
                                    <p:animEffect transition="in" filter="fade">
                                      <p:cBhvr>
                                        <p:cTn id="114" dur="1000"/>
                                        <p:tgtEl>
                                          <p:spTgt spid="58"/>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1" nodeType="clickEffect">
                                  <p:stCondLst>
                                    <p:cond delay="0"/>
                                  </p:stCondLst>
                                  <p:childTnLst>
                                    <p:animEffect transition="out" filter="fade">
                                      <p:cBhvr>
                                        <p:cTn id="118" dur="2000"/>
                                        <p:tgtEl>
                                          <p:spTgt spid="82"/>
                                        </p:tgtEl>
                                      </p:cBhvr>
                                    </p:animEffect>
                                    <p:set>
                                      <p:cBhvr>
                                        <p:cTn id="119" dur="1" fill="hold">
                                          <p:stCondLst>
                                            <p:cond delay="1999"/>
                                          </p:stCondLst>
                                        </p:cTn>
                                        <p:tgtEl>
                                          <p:spTgt spid="82"/>
                                        </p:tgtEl>
                                        <p:attrNameLst>
                                          <p:attrName>style.visibility</p:attrName>
                                        </p:attrNameLst>
                                      </p:cBhvr>
                                      <p:to>
                                        <p:strVal val="hidden"/>
                                      </p:to>
                                    </p:set>
                                  </p:childTnLst>
                                </p:cTn>
                              </p:par>
                              <p:par>
                                <p:cTn id="120" presetID="6" presetClass="emph" presetSubtype="0" fill="hold" grpId="1" nodeType="withEffect">
                                  <p:stCondLst>
                                    <p:cond delay="0"/>
                                  </p:stCondLst>
                                  <p:childTnLst>
                                    <p:animScale>
                                      <p:cBhvr>
                                        <p:cTn id="121" dur="1000" fill="hold"/>
                                        <p:tgtEl>
                                          <p:spTgt spid="110"/>
                                        </p:tgtEl>
                                      </p:cBhvr>
                                      <p:by x="150000" y="150000"/>
                                    </p:animScale>
                                  </p:childTnLst>
                                </p:cTn>
                              </p:par>
                              <p:par>
                                <p:cTn id="122" presetID="8" presetClass="emph" presetSubtype="0" fill="hold" grpId="2" nodeType="withEffect">
                                  <p:stCondLst>
                                    <p:cond delay="0"/>
                                  </p:stCondLst>
                                  <p:childTnLst>
                                    <p:animRot by="1200000">
                                      <p:cBhvr>
                                        <p:cTn id="123" dur="1000" fill="hold"/>
                                        <p:tgtEl>
                                          <p:spTgt spid="110"/>
                                        </p:tgtEl>
                                        <p:attrNameLst>
                                          <p:attrName>r</p:attrName>
                                        </p:attrNameLst>
                                      </p:cBhvr>
                                    </p:animRot>
                                  </p:childTnLst>
                                </p:cTn>
                              </p:par>
                              <p:par>
                                <p:cTn id="124" presetID="22" presetClass="exit" presetSubtype="4" fill="hold" nodeType="withEffect">
                                  <p:stCondLst>
                                    <p:cond delay="0"/>
                                  </p:stCondLst>
                                  <p:childTnLst>
                                    <p:animEffect transition="out" filter="wipe(down)">
                                      <p:cBhvr>
                                        <p:cTn id="125" dur="1000"/>
                                        <p:tgtEl>
                                          <p:spTgt spid="112"/>
                                        </p:tgtEl>
                                      </p:cBhvr>
                                    </p:animEffect>
                                    <p:set>
                                      <p:cBhvr>
                                        <p:cTn id="126" dur="1" fill="hold">
                                          <p:stCondLst>
                                            <p:cond delay="999"/>
                                          </p:stCondLst>
                                        </p:cTn>
                                        <p:tgtEl>
                                          <p:spTgt spid="112"/>
                                        </p:tgtEl>
                                        <p:attrNameLst>
                                          <p:attrName>style.visibility</p:attrName>
                                        </p:attrNameLst>
                                      </p:cBhvr>
                                      <p:to>
                                        <p:strVal val="hidden"/>
                                      </p:to>
                                    </p:set>
                                  </p:childTnLst>
                                </p:cTn>
                              </p:par>
                              <p:par>
                                <p:cTn id="127" presetID="53" presetClass="exit" presetSubtype="0" fill="hold" grpId="1" nodeType="withEffect">
                                  <p:stCondLst>
                                    <p:cond delay="0"/>
                                  </p:stCondLst>
                                  <p:childTnLst>
                                    <p:anim calcmode="lin" valueType="num">
                                      <p:cBhvr>
                                        <p:cTn id="128" dur="1000"/>
                                        <p:tgtEl>
                                          <p:spTgt spid="98"/>
                                        </p:tgtEl>
                                        <p:attrNameLst>
                                          <p:attrName>ppt_w</p:attrName>
                                        </p:attrNameLst>
                                      </p:cBhvr>
                                      <p:tavLst>
                                        <p:tav tm="0">
                                          <p:val>
                                            <p:strVal val="ppt_w"/>
                                          </p:val>
                                        </p:tav>
                                        <p:tav tm="100000">
                                          <p:val>
                                            <p:fltVal val="0"/>
                                          </p:val>
                                        </p:tav>
                                      </p:tavLst>
                                    </p:anim>
                                    <p:anim calcmode="lin" valueType="num">
                                      <p:cBhvr>
                                        <p:cTn id="129" dur="1000"/>
                                        <p:tgtEl>
                                          <p:spTgt spid="98"/>
                                        </p:tgtEl>
                                        <p:attrNameLst>
                                          <p:attrName>ppt_h</p:attrName>
                                        </p:attrNameLst>
                                      </p:cBhvr>
                                      <p:tavLst>
                                        <p:tav tm="0">
                                          <p:val>
                                            <p:strVal val="ppt_h"/>
                                          </p:val>
                                        </p:tav>
                                        <p:tav tm="100000">
                                          <p:val>
                                            <p:fltVal val="0"/>
                                          </p:val>
                                        </p:tav>
                                      </p:tavLst>
                                    </p:anim>
                                    <p:animEffect transition="out" filter="fade">
                                      <p:cBhvr>
                                        <p:cTn id="130" dur="1000"/>
                                        <p:tgtEl>
                                          <p:spTgt spid="98"/>
                                        </p:tgtEl>
                                      </p:cBhvr>
                                    </p:animEffect>
                                    <p:set>
                                      <p:cBhvr>
                                        <p:cTn id="131" dur="1" fill="hold">
                                          <p:stCondLst>
                                            <p:cond delay="999"/>
                                          </p:stCondLst>
                                        </p:cTn>
                                        <p:tgtEl>
                                          <p:spTgt spid="98"/>
                                        </p:tgtEl>
                                        <p:attrNameLst>
                                          <p:attrName>style.visibility</p:attrName>
                                        </p:attrNameLst>
                                      </p:cBhvr>
                                      <p:to>
                                        <p:strVal val="hidden"/>
                                      </p:to>
                                    </p:set>
                                  </p:childTnLst>
                                </p:cTn>
                              </p:par>
                              <p:par>
                                <p:cTn id="132" presetID="53" presetClass="exit" presetSubtype="0" fill="hold" nodeType="withEffect">
                                  <p:stCondLst>
                                    <p:cond delay="0"/>
                                  </p:stCondLst>
                                  <p:childTnLst>
                                    <p:anim calcmode="lin" valueType="num">
                                      <p:cBhvr>
                                        <p:cTn id="133" dur="1000"/>
                                        <p:tgtEl>
                                          <p:spTgt spid="136"/>
                                        </p:tgtEl>
                                        <p:attrNameLst>
                                          <p:attrName>ppt_w</p:attrName>
                                        </p:attrNameLst>
                                      </p:cBhvr>
                                      <p:tavLst>
                                        <p:tav tm="0">
                                          <p:val>
                                            <p:strVal val="ppt_w"/>
                                          </p:val>
                                        </p:tav>
                                        <p:tav tm="100000">
                                          <p:val>
                                            <p:fltVal val="0"/>
                                          </p:val>
                                        </p:tav>
                                      </p:tavLst>
                                    </p:anim>
                                    <p:anim calcmode="lin" valueType="num">
                                      <p:cBhvr>
                                        <p:cTn id="134" dur="1000"/>
                                        <p:tgtEl>
                                          <p:spTgt spid="136"/>
                                        </p:tgtEl>
                                        <p:attrNameLst>
                                          <p:attrName>ppt_h</p:attrName>
                                        </p:attrNameLst>
                                      </p:cBhvr>
                                      <p:tavLst>
                                        <p:tav tm="0">
                                          <p:val>
                                            <p:strVal val="ppt_h"/>
                                          </p:val>
                                        </p:tav>
                                        <p:tav tm="100000">
                                          <p:val>
                                            <p:fltVal val="0"/>
                                          </p:val>
                                        </p:tav>
                                      </p:tavLst>
                                    </p:anim>
                                    <p:animEffect transition="out" filter="fade">
                                      <p:cBhvr>
                                        <p:cTn id="135" dur="1000"/>
                                        <p:tgtEl>
                                          <p:spTgt spid="136"/>
                                        </p:tgtEl>
                                      </p:cBhvr>
                                    </p:animEffect>
                                    <p:set>
                                      <p:cBhvr>
                                        <p:cTn id="136" dur="1" fill="hold">
                                          <p:stCondLst>
                                            <p:cond delay="999"/>
                                          </p:stCondLst>
                                        </p:cTn>
                                        <p:tgtEl>
                                          <p:spTgt spid="136"/>
                                        </p:tgtEl>
                                        <p:attrNameLst>
                                          <p:attrName>style.visibility</p:attrName>
                                        </p:attrNameLst>
                                      </p:cBhvr>
                                      <p:to>
                                        <p:strVal val="hidden"/>
                                      </p:to>
                                    </p:set>
                                  </p:childTnLst>
                                </p:cTn>
                              </p:par>
                              <p:par>
                                <p:cTn id="137" presetID="22" presetClass="exit" presetSubtype="4" fill="hold" grpId="1" nodeType="withEffect">
                                  <p:stCondLst>
                                    <p:cond delay="0"/>
                                  </p:stCondLst>
                                  <p:childTnLst>
                                    <p:animEffect transition="out" filter="wipe(down)">
                                      <p:cBhvr>
                                        <p:cTn id="138" dur="1000"/>
                                        <p:tgtEl>
                                          <p:spTgt spid="107"/>
                                        </p:tgtEl>
                                      </p:cBhvr>
                                    </p:animEffect>
                                    <p:set>
                                      <p:cBhvr>
                                        <p:cTn id="139" dur="1" fill="hold">
                                          <p:stCondLst>
                                            <p:cond delay="999"/>
                                          </p:stCondLst>
                                        </p:cTn>
                                        <p:tgtEl>
                                          <p:spTgt spid="107"/>
                                        </p:tgtEl>
                                        <p:attrNameLst>
                                          <p:attrName>style.visibility</p:attrName>
                                        </p:attrNameLst>
                                      </p:cBhvr>
                                      <p:to>
                                        <p:strVal val="hidden"/>
                                      </p:to>
                                    </p:set>
                                  </p:childTnLst>
                                </p:cTn>
                              </p:par>
                              <p:par>
                                <p:cTn id="140" presetID="22" presetClass="exit" presetSubtype="8" fill="hold" grpId="3" nodeType="withEffect">
                                  <p:stCondLst>
                                    <p:cond delay="0"/>
                                  </p:stCondLst>
                                  <p:childTnLst>
                                    <p:animEffect transition="out" filter="wipe(left)">
                                      <p:cBhvr>
                                        <p:cTn id="141" dur="1000"/>
                                        <p:tgtEl>
                                          <p:spTgt spid="83"/>
                                        </p:tgtEl>
                                      </p:cBhvr>
                                    </p:animEffect>
                                    <p:set>
                                      <p:cBhvr>
                                        <p:cTn id="142" dur="1" fill="hold">
                                          <p:stCondLst>
                                            <p:cond delay="999"/>
                                          </p:stCondLst>
                                        </p:cTn>
                                        <p:tgtEl>
                                          <p:spTgt spid="83"/>
                                        </p:tgtEl>
                                        <p:attrNameLst>
                                          <p:attrName>style.visibility</p:attrName>
                                        </p:attrNameLst>
                                      </p:cBhvr>
                                      <p:to>
                                        <p:strVal val="hidden"/>
                                      </p:to>
                                    </p:set>
                                  </p:childTnLst>
                                </p:cTn>
                              </p:par>
                              <p:par>
                                <p:cTn id="143" presetID="49" presetClass="exit" presetSubtype="0" accel="100000" fill="hold" grpId="1" nodeType="withEffect">
                                  <p:stCondLst>
                                    <p:cond delay="0"/>
                                  </p:stCondLst>
                                  <p:childTnLst>
                                    <p:anim calcmode="lin" valueType="num">
                                      <p:cBhvr>
                                        <p:cTn id="144" dur="1000"/>
                                        <p:tgtEl>
                                          <p:spTgt spid="23"/>
                                        </p:tgtEl>
                                        <p:attrNameLst>
                                          <p:attrName>ppt_w</p:attrName>
                                        </p:attrNameLst>
                                      </p:cBhvr>
                                      <p:tavLst>
                                        <p:tav tm="0">
                                          <p:val>
                                            <p:strVal val="ppt_w"/>
                                          </p:val>
                                        </p:tav>
                                        <p:tav tm="100000">
                                          <p:val>
                                            <p:fltVal val="0"/>
                                          </p:val>
                                        </p:tav>
                                      </p:tavLst>
                                    </p:anim>
                                    <p:anim calcmode="lin" valueType="num">
                                      <p:cBhvr>
                                        <p:cTn id="145" dur="1000"/>
                                        <p:tgtEl>
                                          <p:spTgt spid="23"/>
                                        </p:tgtEl>
                                        <p:attrNameLst>
                                          <p:attrName>ppt_h</p:attrName>
                                        </p:attrNameLst>
                                      </p:cBhvr>
                                      <p:tavLst>
                                        <p:tav tm="0">
                                          <p:val>
                                            <p:strVal val="ppt_h"/>
                                          </p:val>
                                        </p:tav>
                                        <p:tav tm="100000">
                                          <p:val>
                                            <p:fltVal val="0"/>
                                          </p:val>
                                        </p:tav>
                                      </p:tavLst>
                                    </p:anim>
                                    <p:anim calcmode="lin" valueType="num">
                                      <p:cBhvr>
                                        <p:cTn id="146" dur="1000"/>
                                        <p:tgtEl>
                                          <p:spTgt spid="23"/>
                                        </p:tgtEl>
                                        <p:attrNameLst>
                                          <p:attrName>style.rotation</p:attrName>
                                        </p:attrNameLst>
                                      </p:cBhvr>
                                      <p:tavLst>
                                        <p:tav tm="0">
                                          <p:val>
                                            <p:fltVal val="0"/>
                                          </p:val>
                                        </p:tav>
                                        <p:tav tm="100000">
                                          <p:val>
                                            <p:fltVal val="360"/>
                                          </p:val>
                                        </p:tav>
                                      </p:tavLst>
                                    </p:anim>
                                    <p:animEffect transition="out" filter="fade">
                                      <p:cBhvr>
                                        <p:cTn id="147" dur="1000"/>
                                        <p:tgtEl>
                                          <p:spTgt spid="23"/>
                                        </p:tgtEl>
                                      </p:cBhvr>
                                    </p:animEffect>
                                    <p:set>
                                      <p:cBhvr>
                                        <p:cTn id="148" dur="1" fill="hold">
                                          <p:stCondLst>
                                            <p:cond delay="999"/>
                                          </p:stCondLst>
                                        </p:cTn>
                                        <p:tgtEl>
                                          <p:spTgt spid="23"/>
                                        </p:tgtEl>
                                        <p:attrNameLst>
                                          <p:attrName>style.visibility</p:attrName>
                                        </p:attrNameLst>
                                      </p:cBhvr>
                                      <p:to>
                                        <p:strVal val="hidden"/>
                                      </p:to>
                                    </p:set>
                                  </p:childTnLst>
                                </p:cTn>
                              </p:par>
                              <p:par>
                                <p:cTn id="149" presetID="49" presetClass="exit" presetSubtype="0" accel="100000" fill="hold" grpId="1" nodeType="withEffect">
                                  <p:stCondLst>
                                    <p:cond delay="0"/>
                                  </p:stCondLst>
                                  <p:childTnLst>
                                    <p:anim calcmode="lin" valueType="num">
                                      <p:cBhvr>
                                        <p:cTn id="150" dur="1000"/>
                                        <p:tgtEl>
                                          <p:spTgt spid="18"/>
                                        </p:tgtEl>
                                        <p:attrNameLst>
                                          <p:attrName>ppt_w</p:attrName>
                                        </p:attrNameLst>
                                      </p:cBhvr>
                                      <p:tavLst>
                                        <p:tav tm="0">
                                          <p:val>
                                            <p:strVal val="ppt_w"/>
                                          </p:val>
                                        </p:tav>
                                        <p:tav tm="100000">
                                          <p:val>
                                            <p:fltVal val="0"/>
                                          </p:val>
                                        </p:tav>
                                      </p:tavLst>
                                    </p:anim>
                                    <p:anim calcmode="lin" valueType="num">
                                      <p:cBhvr>
                                        <p:cTn id="151" dur="1000"/>
                                        <p:tgtEl>
                                          <p:spTgt spid="18"/>
                                        </p:tgtEl>
                                        <p:attrNameLst>
                                          <p:attrName>ppt_h</p:attrName>
                                        </p:attrNameLst>
                                      </p:cBhvr>
                                      <p:tavLst>
                                        <p:tav tm="0">
                                          <p:val>
                                            <p:strVal val="ppt_h"/>
                                          </p:val>
                                        </p:tav>
                                        <p:tav tm="100000">
                                          <p:val>
                                            <p:fltVal val="0"/>
                                          </p:val>
                                        </p:tav>
                                      </p:tavLst>
                                    </p:anim>
                                    <p:anim calcmode="lin" valueType="num">
                                      <p:cBhvr>
                                        <p:cTn id="152" dur="1000"/>
                                        <p:tgtEl>
                                          <p:spTgt spid="18"/>
                                        </p:tgtEl>
                                        <p:attrNameLst>
                                          <p:attrName>style.rotation</p:attrName>
                                        </p:attrNameLst>
                                      </p:cBhvr>
                                      <p:tavLst>
                                        <p:tav tm="0">
                                          <p:val>
                                            <p:fltVal val="0"/>
                                          </p:val>
                                        </p:tav>
                                        <p:tav tm="100000">
                                          <p:val>
                                            <p:fltVal val="360"/>
                                          </p:val>
                                        </p:tav>
                                      </p:tavLst>
                                    </p:anim>
                                    <p:animEffect transition="out" filter="fade">
                                      <p:cBhvr>
                                        <p:cTn id="153" dur="1000"/>
                                        <p:tgtEl>
                                          <p:spTgt spid="18"/>
                                        </p:tgtEl>
                                      </p:cBhvr>
                                    </p:animEffect>
                                    <p:set>
                                      <p:cBhvr>
                                        <p:cTn id="154" dur="1" fill="hold">
                                          <p:stCondLst>
                                            <p:cond delay="999"/>
                                          </p:stCondLst>
                                        </p:cTn>
                                        <p:tgtEl>
                                          <p:spTgt spid="18"/>
                                        </p:tgtEl>
                                        <p:attrNameLst>
                                          <p:attrName>style.visibility</p:attrName>
                                        </p:attrNameLst>
                                      </p:cBhvr>
                                      <p:to>
                                        <p:strVal val="hidden"/>
                                      </p:to>
                                    </p:set>
                                  </p:childTnLst>
                                </p:cTn>
                              </p:par>
                              <p:par>
                                <p:cTn id="155" presetID="49" presetClass="exit" presetSubtype="0" accel="100000" fill="hold" grpId="1" nodeType="withEffect">
                                  <p:stCondLst>
                                    <p:cond delay="0"/>
                                  </p:stCondLst>
                                  <p:childTnLst>
                                    <p:anim calcmode="lin" valueType="num">
                                      <p:cBhvr>
                                        <p:cTn id="156" dur="1000"/>
                                        <p:tgtEl>
                                          <p:spTgt spid="24"/>
                                        </p:tgtEl>
                                        <p:attrNameLst>
                                          <p:attrName>ppt_w</p:attrName>
                                        </p:attrNameLst>
                                      </p:cBhvr>
                                      <p:tavLst>
                                        <p:tav tm="0">
                                          <p:val>
                                            <p:strVal val="ppt_w"/>
                                          </p:val>
                                        </p:tav>
                                        <p:tav tm="100000">
                                          <p:val>
                                            <p:fltVal val="0"/>
                                          </p:val>
                                        </p:tav>
                                      </p:tavLst>
                                    </p:anim>
                                    <p:anim calcmode="lin" valueType="num">
                                      <p:cBhvr>
                                        <p:cTn id="157" dur="1000"/>
                                        <p:tgtEl>
                                          <p:spTgt spid="24"/>
                                        </p:tgtEl>
                                        <p:attrNameLst>
                                          <p:attrName>ppt_h</p:attrName>
                                        </p:attrNameLst>
                                      </p:cBhvr>
                                      <p:tavLst>
                                        <p:tav tm="0">
                                          <p:val>
                                            <p:strVal val="ppt_h"/>
                                          </p:val>
                                        </p:tav>
                                        <p:tav tm="100000">
                                          <p:val>
                                            <p:fltVal val="0"/>
                                          </p:val>
                                        </p:tav>
                                      </p:tavLst>
                                    </p:anim>
                                    <p:anim calcmode="lin" valueType="num">
                                      <p:cBhvr>
                                        <p:cTn id="158" dur="1000"/>
                                        <p:tgtEl>
                                          <p:spTgt spid="24"/>
                                        </p:tgtEl>
                                        <p:attrNameLst>
                                          <p:attrName>style.rotation</p:attrName>
                                        </p:attrNameLst>
                                      </p:cBhvr>
                                      <p:tavLst>
                                        <p:tav tm="0">
                                          <p:val>
                                            <p:fltVal val="0"/>
                                          </p:val>
                                        </p:tav>
                                        <p:tav tm="100000">
                                          <p:val>
                                            <p:fltVal val="360"/>
                                          </p:val>
                                        </p:tav>
                                      </p:tavLst>
                                    </p:anim>
                                    <p:animEffect transition="out" filter="fade">
                                      <p:cBhvr>
                                        <p:cTn id="159" dur="1000"/>
                                        <p:tgtEl>
                                          <p:spTgt spid="24"/>
                                        </p:tgtEl>
                                      </p:cBhvr>
                                    </p:animEffect>
                                    <p:set>
                                      <p:cBhvr>
                                        <p:cTn id="160" dur="1" fill="hold">
                                          <p:stCondLst>
                                            <p:cond delay="999"/>
                                          </p:stCondLst>
                                        </p:cTn>
                                        <p:tgtEl>
                                          <p:spTgt spid="24"/>
                                        </p:tgtEl>
                                        <p:attrNameLst>
                                          <p:attrName>style.visibility</p:attrName>
                                        </p:attrNameLst>
                                      </p:cBhvr>
                                      <p:to>
                                        <p:strVal val="hidden"/>
                                      </p:to>
                                    </p:set>
                                  </p:childTnLst>
                                </p:cTn>
                              </p:par>
                              <p:par>
                                <p:cTn id="161" presetID="49" presetClass="exit" presetSubtype="0" accel="100000" fill="hold" grpId="1" nodeType="withEffect">
                                  <p:stCondLst>
                                    <p:cond delay="0"/>
                                  </p:stCondLst>
                                  <p:childTnLst>
                                    <p:anim calcmode="lin" valueType="num">
                                      <p:cBhvr>
                                        <p:cTn id="162" dur="1000"/>
                                        <p:tgtEl>
                                          <p:spTgt spid="22"/>
                                        </p:tgtEl>
                                        <p:attrNameLst>
                                          <p:attrName>ppt_w</p:attrName>
                                        </p:attrNameLst>
                                      </p:cBhvr>
                                      <p:tavLst>
                                        <p:tav tm="0">
                                          <p:val>
                                            <p:strVal val="ppt_w"/>
                                          </p:val>
                                        </p:tav>
                                        <p:tav tm="100000">
                                          <p:val>
                                            <p:fltVal val="0"/>
                                          </p:val>
                                        </p:tav>
                                      </p:tavLst>
                                    </p:anim>
                                    <p:anim calcmode="lin" valueType="num">
                                      <p:cBhvr>
                                        <p:cTn id="163" dur="1000"/>
                                        <p:tgtEl>
                                          <p:spTgt spid="22"/>
                                        </p:tgtEl>
                                        <p:attrNameLst>
                                          <p:attrName>ppt_h</p:attrName>
                                        </p:attrNameLst>
                                      </p:cBhvr>
                                      <p:tavLst>
                                        <p:tav tm="0">
                                          <p:val>
                                            <p:strVal val="ppt_h"/>
                                          </p:val>
                                        </p:tav>
                                        <p:tav tm="100000">
                                          <p:val>
                                            <p:fltVal val="0"/>
                                          </p:val>
                                        </p:tav>
                                      </p:tavLst>
                                    </p:anim>
                                    <p:anim calcmode="lin" valueType="num">
                                      <p:cBhvr>
                                        <p:cTn id="164" dur="1000"/>
                                        <p:tgtEl>
                                          <p:spTgt spid="22"/>
                                        </p:tgtEl>
                                        <p:attrNameLst>
                                          <p:attrName>style.rotation</p:attrName>
                                        </p:attrNameLst>
                                      </p:cBhvr>
                                      <p:tavLst>
                                        <p:tav tm="0">
                                          <p:val>
                                            <p:fltVal val="0"/>
                                          </p:val>
                                        </p:tav>
                                        <p:tav tm="100000">
                                          <p:val>
                                            <p:fltVal val="360"/>
                                          </p:val>
                                        </p:tav>
                                      </p:tavLst>
                                    </p:anim>
                                    <p:animEffect transition="out" filter="fade">
                                      <p:cBhvr>
                                        <p:cTn id="165" dur="1000"/>
                                        <p:tgtEl>
                                          <p:spTgt spid="22"/>
                                        </p:tgtEl>
                                      </p:cBhvr>
                                    </p:animEffect>
                                    <p:set>
                                      <p:cBhvr>
                                        <p:cTn id="166" dur="1" fill="hold">
                                          <p:stCondLst>
                                            <p:cond delay="999"/>
                                          </p:stCondLst>
                                        </p:cTn>
                                        <p:tgtEl>
                                          <p:spTgt spid="22"/>
                                        </p:tgtEl>
                                        <p:attrNameLst>
                                          <p:attrName>style.visibility</p:attrName>
                                        </p:attrNameLst>
                                      </p:cBhvr>
                                      <p:to>
                                        <p:strVal val="hidden"/>
                                      </p:to>
                                    </p:set>
                                  </p:childTnLst>
                                </p:cTn>
                              </p:par>
                              <p:par>
                                <p:cTn id="167" presetID="49" presetClass="exit" presetSubtype="0" accel="100000" fill="hold" grpId="1" nodeType="withEffect">
                                  <p:stCondLst>
                                    <p:cond delay="0"/>
                                  </p:stCondLst>
                                  <p:childTnLst>
                                    <p:anim calcmode="lin" valueType="num">
                                      <p:cBhvr>
                                        <p:cTn id="168" dur="1000"/>
                                        <p:tgtEl>
                                          <p:spTgt spid="20"/>
                                        </p:tgtEl>
                                        <p:attrNameLst>
                                          <p:attrName>ppt_w</p:attrName>
                                        </p:attrNameLst>
                                      </p:cBhvr>
                                      <p:tavLst>
                                        <p:tav tm="0">
                                          <p:val>
                                            <p:strVal val="ppt_w"/>
                                          </p:val>
                                        </p:tav>
                                        <p:tav tm="100000">
                                          <p:val>
                                            <p:fltVal val="0"/>
                                          </p:val>
                                        </p:tav>
                                      </p:tavLst>
                                    </p:anim>
                                    <p:anim calcmode="lin" valueType="num">
                                      <p:cBhvr>
                                        <p:cTn id="169" dur="1000"/>
                                        <p:tgtEl>
                                          <p:spTgt spid="20"/>
                                        </p:tgtEl>
                                        <p:attrNameLst>
                                          <p:attrName>ppt_h</p:attrName>
                                        </p:attrNameLst>
                                      </p:cBhvr>
                                      <p:tavLst>
                                        <p:tav tm="0">
                                          <p:val>
                                            <p:strVal val="ppt_h"/>
                                          </p:val>
                                        </p:tav>
                                        <p:tav tm="100000">
                                          <p:val>
                                            <p:fltVal val="0"/>
                                          </p:val>
                                        </p:tav>
                                      </p:tavLst>
                                    </p:anim>
                                    <p:anim calcmode="lin" valueType="num">
                                      <p:cBhvr>
                                        <p:cTn id="170" dur="1000"/>
                                        <p:tgtEl>
                                          <p:spTgt spid="20"/>
                                        </p:tgtEl>
                                        <p:attrNameLst>
                                          <p:attrName>style.rotation</p:attrName>
                                        </p:attrNameLst>
                                      </p:cBhvr>
                                      <p:tavLst>
                                        <p:tav tm="0">
                                          <p:val>
                                            <p:fltVal val="0"/>
                                          </p:val>
                                        </p:tav>
                                        <p:tav tm="100000">
                                          <p:val>
                                            <p:fltVal val="360"/>
                                          </p:val>
                                        </p:tav>
                                      </p:tavLst>
                                    </p:anim>
                                    <p:animEffect transition="out" filter="fade">
                                      <p:cBhvr>
                                        <p:cTn id="171" dur="1000"/>
                                        <p:tgtEl>
                                          <p:spTgt spid="20"/>
                                        </p:tgtEl>
                                      </p:cBhvr>
                                    </p:animEffect>
                                    <p:set>
                                      <p:cBhvr>
                                        <p:cTn id="172" dur="1" fill="hold">
                                          <p:stCondLst>
                                            <p:cond delay="999"/>
                                          </p:stCondLst>
                                        </p:cTn>
                                        <p:tgtEl>
                                          <p:spTgt spid="20"/>
                                        </p:tgtEl>
                                        <p:attrNameLst>
                                          <p:attrName>style.visibility</p:attrName>
                                        </p:attrNameLst>
                                      </p:cBhvr>
                                      <p:to>
                                        <p:strVal val="hidden"/>
                                      </p:to>
                                    </p:set>
                                  </p:childTnLst>
                                </p:cTn>
                              </p:par>
                              <p:par>
                                <p:cTn id="173" presetID="49" presetClass="exit" presetSubtype="0" accel="100000" fill="hold" grpId="1" nodeType="withEffect">
                                  <p:stCondLst>
                                    <p:cond delay="0"/>
                                  </p:stCondLst>
                                  <p:childTnLst>
                                    <p:anim calcmode="lin" valueType="num">
                                      <p:cBhvr>
                                        <p:cTn id="174" dur="1000"/>
                                        <p:tgtEl>
                                          <p:spTgt spid="17"/>
                                        </p:tgtEl>
                                        <p:attrNameLst>
                                          <p:attrName>ppt_w</p:attrName>
                                        </p:attrNameLst>
                                      </p:cBhvr>
                                      <p:tavLst>
                                        <p:tav tm="0">
                                          <p:val>
                                            <p:strVal val="ppt_w"/>
                                          </p:val>
                                        </p:tav>
                                        <p:tav tm="100000">
                                          <p:val>
                                            <p:fltVal val="0"/>
                                          </p:val>
                                        </p:tav>
                                      </p:tavLst>
                                    </p:anim>
                                    <p:anim calcmode="lin" valueType="num">
                                      <p:cBhvr>
                                        <p:cTn id="175" dur="1000"/>
                                        <p:tgtEl>
                                          <p:spTgt spid="17"/>
                                        </p:tgtEl>
                                        <p:attrNameLst>
                                          <p:attrName>ppt_h</p:attrName>
                                        </p:attrNameLst>
                                      </p:cBhvr>
                                      <p:tavLst>
                                        <p:tav tm="0">
                                          <p:val>
                                            <p:strVal val="ppt_h"/>
                                          </p:val>
                                        </p:tav>
                                        <p:tav tm="100000">
                                          <p:val>
                                            <p:fltVal val="0"/>
                                          </p:val>
                                        </p:tav>
                                      </p:tavLst>
                                    </p:anim>
                                    <p:anim calcmode="lin" valueType="num">
                                      <p:cBhvr>
                                        <p:cTn id="176" dur="1000"/>
                                        <p:tgtEl>
                                          <p:spTgt spid="17"/>
                                        </p:tgtEl>
                                        <p:attrNameLst>
                                          <p:attrName>style.rotation</p:attrName>
                                        </p:attrNameLst>
                                      </p:cBhvr>
                                      <p:tavLst>
                                        <p:tav tm="0">
                                          <p:val>
                                            <p:fltVal val="0"/>
                                          </p:val>
                                        </p:tav>
                                        <p:tav tm="100000">
                                          <p:val>
                                            <p:fltVal val="360"/>
                                          </p:val>
                                        </p:tav>
                                      </p:tavLst>
                                    </p:anim>
                                    <p:animEffect transition="out" filter="fade">
                                      <p:cBhvr>
                                        <p:cTn id="177" dur="1000"/>
                                        <p:tgtEl>
                                          <p:spTgt spid="17"/>
                                        </p:tgtEl>
                                      </p:cBhvr>
                                    </p:animEffect>
                                    <p:set>
                                      <p:cBhvr>
                                        <p:cTn id="178" dur="1" fill="hold">
                                          <p:stCondLst>
                                            <p:cond delay="999"/>
                                          </p:stCondLst>
                                        </p:cTn>
                                        <p:tgtEl>
                                          <p:spTgt spid="17"/>
                                        </p:tgtEl>
                                        <p:attrNameLst>
                                          <p:attrName>style.visibility</p:attrName>
                                        </p:attrNameLst>
                                      </p:cBhvr>
                                      <p:to>
                                        <p:strVal val="hidden"/>
                                      </p:to>
                                    </p:set>
                                  </p:childTnLst>
                                </p:cTn>
                              </p:par>
                              <p:par>
                                <p:cTn id="179" presetID="63" presetClass="path" presetSubtype="0" accel="50000" decel="50000" fill="hold" grpId="2" nodeType="withEffect">
                                  <p:stCondLst>
                                    <p:cond delay="0"/>
                                  </p:stCondLst>
                                  <p:childTnLst>
                                    <p:animMotion origin="layout" path="M 3.33333E-6 3.33333E-6 L 0.275 -0.03334 " pathEditMode="relative" rAng="0" ptsTypes="AA">
                                      <p:cBhvr>
                                        <p:cTn id="180" dur="1000" fill="hold"/>
                                        <p:tgtEl>
                                          <p:spTgt spid="23"/>
                                        </p:tgtEl>
                                        <p:attrNameLst>
                                          <p:attrName>ppt_x</p:attrName>
                                          <p:attrName>ppt_y</p:attrName>
                                        </p:attrNameLst>
                                      </p:cBhvr>
                                      <p:rCtr x="138" y="-17"/>
                                    </p:animMotion>
                                  </p:childTnLst>
                                </p:cTn>
                              </p:par>
                              <p:par>
                                <p:cTn id="181" presetID="63" presetClass="path" presetSubtype="0" accel="50000" decel="50000" fill="hold" grpId="2" nodeType="withEffect">
                                  <p:stCondLst>
                                    <p:cond delay="0"/>
                                  </p:stCondLst>
                                  <p:childTnLst>
                                    <p:animMotion origin="layout" path="M -3.61111E-6 -7.40741E-7 L 0.32275 -0.06018 " pathEditMode="relative" rAng="0" ptsTypes="AA">
                                      <p:cBhvr>
                                        <p:cTn id="182" dur="1000" fill="hold"/>
                                        <p:tgtEl>
                                          <p:spTgt spid="18"/>
                                        </p:tgtEl>
                                        <p:attrNameLst>
                                          <p:attrName>ppt_x</p:attrName>
                                          <p:attrName>ppt_y</p:attrName>
                                        </p:attrNameLst>
                                      </p:cBhvr>
                                      <p:rCtr x="161" y="-30"/>
                                    </p:animMotion>
                                  </p:childTnLst>
                                </p:cTn>
                              </p:par>
                              <p:par>
                                <p:cTn id="183" presetID="63" presetClass="path" presetSubtype="0" accel="50000" decel="50000" fill="hold" grpId="2" nodeType="withEffect">
                                  <p:stCondLst>
                                    <p:cond delay="0"/>
                                  </p:stCondLst>
                                  <p:childTnLst>
                                    <p:animMotion origin="layout" path="M 0.04583 -0.01736 L 0.29583 -0.01736 " pathEditMode="relative" rAng="0" ptsTypes="AA">
                                      <p:cBhvr>
                                        <p:cTn id="184" dur="1000" fill="hold"/>
                                        <p:tgtEl>
                                          <p:spTgt spid="24"/>
                                        </p:tgtEl>
                                        <p:attrNameLst>
                                          <p:attrName>ppt_x</p:attrName>
                                          <p:attrName>ppt_y</p:attrName>
                                        </p:attrNameLst>
                                      </p:cBhvr>
                                      <p:rCtr x="125" y="0"/>
                                    </p:animMotion>
                                  </p:childTnLst>
                                </p:cTn>
                              </p:par>
                              <p:par>
                                <p:cTn id="185" presetID="63" presetClass="path" presetSubtype="0" accel="50000" decel="50000" fill="hold" grpId="2" nodeType="withEffect">
                                  <p:stCondLst>
                                    <p:cond delay="0"/>
                                  </p:stCondLst>
                                  <p:childTnLst>
                                    <p:animMotion origin="layout" path="M 0 0  L 0.25 0  E" pathEditMode="relative" ptsTypes="">
                                      <p:cBhvr>
                                        <p:cTn id="186" dur="1000" fill="hold"/>
                                        <p:tgtEl>
                                          <p:spTgt spid="22"/>
                                        </p:tgtEl>
                                        <p:attrNameLst>
                                          <p:attrName>ppt_x</p:attrName>
                                          <p:attrName>ppt_y</p:attrName>
                                        </p:attrNameLst>
                                      </p:cBhvr>
                                    </p:animMotion>
                                  </p:childTnLst>
                                </p:cTn>
                              </p:par>
                              <p:par>
                                <p:cTn id="187" presetID="63" presetClass="path" presetSubtype="0" accel="50000" decel="50000" fill="hold" grpId="2" nodeType="withEffect">
                                  <p:stCondLst>
                                    <p:cond delay="0"/>
                                  </p:stCondLst>
                                  <p:childTnLst>
                                    <p:animMotion origin="layout" path="M -3.33333E-6 1.11111E-6 L 0.22084 0.0493 " pathEditMode="relative" rAng="0" ptsTypes="AA">
                                      <p:cBhvr>
                                        <p:cTn id="188" dur="1000" fill="hold"/>
                                        <p:tgtEl>
                                          <p:spTgt spid="20"/>
                                        </p:tgtEl>
                                        <p:attrNameLst>
                                          <p:attrName>ppt_x</p:attrName>
                                          <p:attrName>ppt_y</p:attrName>
                                        </p:attrNameLst>
                                      </p:cBhvr>
                                      <p:rCtr x="110" y="25"/>
                                    </p:animMotion>
                                  </p:childTnLst>
                                </p:cTn>
                              </p:par>
                              <p:par>
                                <p:cTn id="189" presetID="63" presetClass="path" presetSubtype="0" accel="50000" decel="50000" fill="hold" grpId="2" nodeType="withEffect">
                                  <p:stCondLst>
                                    <p:cond delay="0"/>
                                  </p:stCondLst>
                                  <p:childTnLst>
                                    <p:animMotion origin="layout" path="M 3.33333E-6 4.44444E-6 L 0.19583 0.07152 " pathEditMode="relative" rAng="0" ptsTypes="AA">
                                      <p:cBhvr>
                                        <p:cTn id="190" dur="1000" fill="hold"/>
                                        <p:tgtEl>
                                          <p:spTgt spid="17"/>
                                        </p:tgtEl>
                                        <p:attrNameLst>
                                          <p:attrName>ppt_x</p:attrName>
                                          <p:attrName>ppt_y</p:attrName>
                                        </p:attrNameLst>
                                      </p:cBhvr>
                                      <p:rCtr x="98" y="36"/>
                                    </p:animMotion>
                                  </p:childTnLst>
                                </p:cTn>
                              </p:par>
                              <p:par>
                                <p:cTn id="191" presetID="53" presetClass="entr" presetSubtype="0" fill="hold" grpId="0" nodeType="withEffect">
                                  <p:stCondLst>
                                    <p:cond delay="0"/>
                                  </p:stCondLst>
                                  <p:childTnLst>
                                    <p:set>
                                      <p:cBhvr>
                                        <p:cTn id="192" dur="1" fill="hold">
                                          <p:stCondLst>
                                            <p:cond delay="0"/>
                                          </p:stCondLst>
                                        </p:cTn>
                                        <p:tgtEl>
                                          <p:spTgt spid="113"/>
                                        </p:tgtEl>
                                        <p:attrNameLst>
                                          <p:attrName>style.visibility</p:attrName>
                                        </p:attrNameLst>
                                      </p:cBhvr>
                                      <p:to>
                                        <p:strVal val="visible"/>
                                      </p:to>
                                    </p:set>
                                    <p:anim calcmode="lin" valueType="num">
                                      <p:cBhvr>
                                        <p:cTn id="193" dur="1000" fill="hold"/>
                                        <p:tgtEl>
                                          <p:spTgt spid="113"/>
                                        </p:tgtEl>
                                        <p:attrNameLst>
                                          <p:attrName>ppt_w</p:attrName>
                                        </p:attrNameLst>
                                      </p:cBhvr>
                                      <p:tavLst>
                                        <p:tav tm="0">
                                          <p:val>
                                            <p:fltVal val="0"/>
                                          </p:val>
                                        </p:tav>
                                        <p:tav tm="100000">
                                          <p:val>
                                            <p:strVal val="#ppt_w"/>
                                          </p:val>
                                        </p:tav>
                                      </p:tavLst>
                                    </p:anim>
                                    <p:anim calcmode="lin" valueType="num">
                                      <p:cBhvr>
                                        <p:cTn id="194" dur="1000" fill="hold"/>
                                        <p:tgtEl>
                                          <p:spTgt spid="113"/>
                                        </p:tgtEl>
                                        <p:attrNameLst>
                                          <p:attrName>ppt_h</p:attrName>
                                        </p:attrNameLst>
                                      </p:cBhvr>
                                      <p:tavLst>
                                        <p:tav tm="0">
                                          <p:val>
                                            <p:fltVal val="0"/>
                                          </p:val>
                                        </p:tav>
                                        <p:tav tm="100000">
                                          <p:val>
                                            <p:strVal val="#ppt_h"/>
                                          </p:val>
                                        </p:tav>
                                      </p:tavLst>
                                    </p:anim>
                                    <p:animEffect transition="in" filter="fade">
                                      <p:cBhvr>
                                        <p:cTn id="195" dur="1000"/>
                                        <p:tgtEl>
                                          <p:spTgt spid="113"/>
                                        </p:tgtEl>
                                      </p:cBhvr>
                                    </p:animEffect>
                                  </p:childTnLst>
                                </p:cTn>
                              </p:par>
                              <p:par>
                                <p:cTn id="196" presetID="22" presetClass="exit" presetSubtype="1" fill="hold" grpId="1" nodeType="withEffect">
                                  <p:stCondLst>
                                    <p:cond delay="0"/>
                                  </p:stCondLst>
                                  <p:childTnLst>
                                    <p:animEffect transition="out" filter="wipe(up)">
                                      <p:cBhvr>
                                        <p:cTn id="197" dur="1000"/>
                                        <p:tgtEl>
                                          <p:spTgt spid="108"/>
                                        </p:tgtEl>
                                      </p:cBhvr>
                                    </p:animEffect>
                                    <p:set>
                                      <p:cBhvr>
                                        <p:cTn id="198" dur="1" fill="hold">
                                          <p:stCondLst>
                                            <p:cond delay="999"/>
                                          </p:stCondLst>
                                        </p:cTn>
                                        <p:tgtEl>
                                          <p:spTgt spid="108"/>
                                        </p:tgtEl>
                                        <p:attrNameLst>
                                          <p:attrName>style.visibility</p:attrName>
                                        </p:attrNameLst>
                                      </p:cBhvr>
                                      <p:to>
                                        <p:strVal val="hidden"/>
                                      </p:to>
                                    </p:set>
                                  </p:childTnLst>
                                </p:cTn>
                              </p:par>
                              <p:par>
                                <p:cTn id="199" presetID="6" presetClass="emph" presetSubtype="0" fill="hold" nodeType="withEffect">
                                  <p:stCondLst>
                                    <p:cond delay="0"/>
                                  </p:stCondLst>
                                  <p:childTnLst>
                                    <p:animScale>
                                      <p:cBhvr>
                                        <p:cTn id="200" dur="1000" fill="hold"/>
                                        <p:tgtEl>
                                          <p:spTgt spid="67"/>
                                        </p:tgtEl>
                                      </p:cBhvr>
                                      <p:by x="150000" y="150000"/>
                                    </p:animScale>
                                  </p:childTnLst>
                                </p:cTn>
                              </p:par>
                              <p:par>
                                <p:cTn id="201" presetID="42" presetClass="path" presetSubtype="0" accel="50000" decel="50000" fill="hold" nodeType="withEffect">
                                  <p:stCondLst>
                                    <p:cond delay="0"/>
                                  </p:stCondLst>
                                  <p:childTnLst>
                                    <p:animMotion origin="layout" path="M 4.72222E-6 -0.00069 L -0.0658 0.24306 " pathEditMode="relative" rAng="0" ptsTypes="AA">
                                      <p:cBhvr>
                                        <p:cTn id="202" dur="1000" fill="hold"/>
                                        <p:tgtEl>
                                          <p:spTgt spid="67"/>
                                        </p:tgtEl>
                                        <p:attrNameLst>
                                          <p:attrName>ppt_x</p:attrName>
                                          <p:attrName>ppt_y</p:attrName>
                                        </p:attrNameLst>
                                      </p:cBhvr>
                                      <p:rCtr x="-33" y="122"/>
                                    </p:animMotion>
                                  </p:childTnLst>
                                </p:cTn>
                              </p:par>
                              <p:par>
                                <p:cTn id="203" presetID="6" presetClass="emph" presetSubtype="0" fill="hold" nodeType="withEffect">
                                  <p:stCondLst>
                                    <p:cond delay="0"/>
                                  </p:stCondLst>
                                  <p:childTnLst>
                                    <p:animScale>
                                      <p:cBhvr>
                                        <p:cTn id="204" dur="1000" fill="hold"/>
                                        <p:tgtEl>
                                          <p:spTgt spid="58"/>
                                        </p:tgtEl>
                                      </p:cBhvr>
                                      <p:by x="150000" y="150000"/>
                                    </p:animScale>
                                  </p:childTnLst>
                                </p:cTn>
                              </p:par>
                              <p:par>
                                <p:cTn id="205" presetID="42" presetClass="path" presetSubtype="0" accel="50000" decel="50000" fill="hold" nodeType="withEffect">
                                  <p:stCondLst>
                                    <p:cond delay="0"/>
                                  </p:stCondLst>
                                  <p:childTnLst>
                                    <p:animMotion origin="layout" path="M 3.33333E-6 4.44444E-6 L 0.03125 0.32638 " pathEditMode="relative" rAng="0" ptsTypes="AA">
                                      <p:cBhvr>
                                        <p:cTn id="206" dur="1000" fill="hold"/>
                                        <p:tgtEl>
                                          <p:spTgt spid="58"/>
                                        </p:tgtEl>
                                        <p:attrNameLst>
                                          <p:attrName>ppt_x</p:attrName>
                                          <p:attrName>ppt_y</p:attrName>
                                        </p:attrNameLst>
                                      </p:cBhvr>
                                      <p:rCtr x="16" y="163"/>
                                    </p:animMotion>
                                  </p:childTnLst>
                                </p:cTn>
                              </p:par>
                              <p:par>
                                <p:cTn id="207" presetID="10" presetClass="entr" presetSubtype="0" fill="hold" nodeType="withEffect">
                                  <p:stCondLst>
                                    <p:cond delay="0"/>
                                  </p:stCondLst>
                                  <p:childTnLst>
                                    <p:set>
                                      <p:cBhvr>
                                        <p:cTn id="208" dur="1" fill="hold">
                                          <p:stCondLst>
                                            <p:cond delay="0"/>
                                          </p:stCondLst>
                                        </p:cTn>
                                        <p:tgtEl>
                                          <p:spTgt spid="163"/>
                                        </p:tgtEl>
                                        <p:attrNameLst>
                                          <p:attrName>style.visibility</p:attrName>
                                        </p:attrNameLst>
                                      </p:cBhvr>
                                      <p:to>
                                        <p:strVal val="visible"/>
                                      </p:to>
                                    </p:set>
                                    <p:animEffect transition="in" filter="fade">
                                      <p:cBhvr>
                                        <p:cTn id="209" dur="1000"/>
                                        <p:tgtEl>
                                          <p:spTgt spid="163"/>
                                        </p:tgtEl>
                                      </p:cBhvr>
                                    </p:animEffect>
                                  </p:childTnLst>
                                </p:cTn>
                              </p:par>
                            </p:childTnLst>
                          </p:cTn>
                        </p:par>
                      </p:childTnLst>
                    </p:cTn>
                  </p:par>
                  <p:par>
                    <p:cTn id="210" fill="hold">
                      <p:stCondLst>
                        <p:cond delay="indefinite"/>
                      </p:stCondLst>
                      <p:childTnLst>
                        <p:par>
                          <p:cTn id="211" fill="hold">
                            <p:stCondLst>
                              <p:cond delay="0"/>
                            </p:stCondLst>
                            <p:childTnLst>
                              <p:par>
                                <p:cTn id="212" presetID="22" presetClass="entr" presetSubtype="1" fill="hold" grpId="0" nodeType="clickEffect">
                                  <p:stCondLst>
                                    <p:cond delay="0"/>
                                  </p:stCondLst>
                                  <p:childTnLst>
                                    <p:set>
                                      <p:cBhvr>
                                        <p:cTn id="213" dur="1" fill="hold">
                                          <p:stCondLst>
                                            <p:cond delay="0"/>
                                          </p:stCondLst>
                                        </p:cTn>
                                        <p:tgtEl>
                                          <p:spTgt spid="138"/>
                                        </p:tgtEl>
                                        <p:attrNameLst>
                                          <p:attrName>style.visibility</p:attrName>
                                        </p:attrNameLst>
                                      </p:cBhvr>
                                      <p:to>
                                        <p:strVal val="visible"/>
                                      </p:to>
                                    </p:set>
                                    <p:animEffect transition="in" filter="wipe(up)">
                                      <p:cBhvr>
                                        <p:cTn id="214" dur="1000"/>
                                        <p:tgtEl>
                                          <p:spTgt spid="138"/>
                                        </p:tgtEl>
                                      </p:cBhvr>
                                    </p:animEffect>
                                  </p:childTnLst>
                                </p:cTn>
                              </p:par>
                              <p:par>
                                <p:cTn id="215" presetID="10" presetClass="exit" presetSubtype="0" fill="hold" grpId="1" nodeType="withEffect">
                                  <p:stCondLst>
                                    <p:cond delay="500"/>
                                  </p:stCondLst>
                                  <p:childTnLst>
                                    <p:animEffect transition="out" filter="fade">
                                      <p:cBhvr>
                                        <p:cTn id="216" dur="1000"/>
                                        <p:tgtEl>
                                          <p:spTgt spid="137"/>
                                        </p:tgtEl>
                                      </p:cBhvr>
                                    </p:animEffect>
                                    <p:set>
                                      <p:cBhvr>
                                        <p:cTn id="217" dur="1" fill="hold">
                                          <p:stCondLst>
                                            <p:cond delay="999"/>
                                          </p:stCondLst>
                                        </p:cTn>
                                        <p:tgtEl>
                                          <p:spTgt spid="137"/>
                                        </p:tgtEl>
                                        <p:attrNameLst>
                                          <p:attrName>style.visibility</p:attrName>
                                        </p:attrNameLst>
                                      </p:cBhvr>
                                      <p:to>
                                        <p:strVal val="hidden"/>
                                      </p:to>
                                    </p:set>
                                  </p:childTnLst>
                                </p:cTn>
                              </p:par>
                            </p:childTnLst>
                          </p:cTn>
                        </p:par>
                      </p:childTnLst>
                    </p:cTn>
                  </p:par>
                  <p:par>
                    <p:cTn id="218" fill="hold">
                      <p:stCondLst>
                        <p:cond delay="indefinite"/>
                      </p:stCondLst>
                      <p:childTnLst>
                        <p:par>
                          <p:cTn id="219" fill="hold">
                            <p:stCondLst>
                              <p:cond delay="0"/>
                            </p:stCondLst>
                            <p:childTnLst>
                              <p:par>
                                <p:cTn id="220" presetID="22" presetClass="entr" presetSubtype="1" fill="hold" grpId="0" nodeType="clickEffect">
                                  <p:stCondLst>
                                    <p:cond delay="0"/>
                                  </p:stCondLst>
                                  <p:childTnLst>
                                    <p:set>
                                      <p:cBhvr>
                                        <p:cTn id="221" dur="1" fill="hold">
                                          <p:stCondLst>
                                            <p:cond delay="0"/>
                                          </p:stCondLst>
                                        </p:cTn>
                                        <p:tgtEl>
                                          <p:spTgt spid="141"/>
                                        </p:tgtEl>
                                        <p:attrNameLst>
                                          <p:attrName>style.visibility</p:attrName>
                                        </p:attrNameLst>
                                      </p:cBhvr>
                                      <p:to>
                                        <p:strVal val="visible"/>
                                      </p:to>
                                    </p:set>
                                    <p:animEffect transition="in" filter="wipe(up)">
                                      <p:cBhvr>
                                        <p:cTn id="222" dur="1000"/>
                                        <p:tgtEl>
                                          <p:spTgt spid="141"/>
                                        </p:tgtEl>
                                      </p:cBhvr>
                                    </p:animEffect>
                                  </p:childTnLst>
                                </p:cTn>
                              </p:par>
                            </p:childTnLst>
                          </p:cTn>
                        </p:par>
                      </p:childTnLst>
                    </p:cTn>
                  </p:par>
                  <p:par>
                    <p:cTn id="223" fill="hold">
                      <p:stCondLst>
                        <p:cond delay="indefinite"/>
                      </p:stCondLst>
                      <p:childTnLst>
                        <p:par>
                          <p:cTn id="224" fill="hold">
                            <p:stCondLst>
                              <p:cond delay="0"/>
                            </p:stCondLst>
                            <p:childTnLst>
                              <p:par>
                                <p:cTn id="225" presetID="22" presetClass="entr" presetSubtype="2" fill="hold" grpId="0" nodeType="clickEffect">
                                  <p:stCondLst>
                                    <p:cond delay="0"/>
                                  </p:stCondLst>
                                  <p:childTnLst>
                                    <p:set>
                                      <p:cBhvr>
                                        <p:cTn id="226" dur="1" fill="hold">
                                          <p:stCondLst>
                                            <p:cond delay="0"/>
                                          </p:stCondLst>
                                        </p:cTn>
                                        <p:tgtEl>
                                          <p:spTgt spid="94"/>
                                        </p:tgtEl>
                                        <p:attrNameLst>
                                          <p:attrName>style.visibility</p:attrName>
                                        </p:attrNameLst>
                                      </p:cBhvr>
                                      <p:to>
                                        <p:strVal val="visible"/>
                                      </p:to>
                                    </p:set>
                                    <p:animEffect transition="in" filter="wipe(right)">
                                      <p:cBhvr>
                                        <p:cTn id="227" dur="1000"/>
                                        <p:tgtEl>
                                          <p:spTgt spid="94"/>
                                        </p:tgtEl>
                                      </p:cBhvr>
                                    </p:animEffect>
                                  </p:childTnLst>
                                </p:cTn>
                              </p:par>
                              <p:par>
                                <p:cTn id="228" presetID="35" presetClass="path" presetSubtype="0" accel="50000" decel="50000" fill="hold" grpId="1" nodeType="withEffect">
                                  <p:stCondLst>
                                    <p:cond delay="0"/>
                                  </p:stCondLst>
                                  <p:childTnLst>
                                    <p:animMotion origin="layout" path="M 5.55556E-7 1.48148E-6 L -0.19965 0.04259 " pathEditMode="relative" rAng="0" ptsTypes="AA">
                                      <p:cBhvr>
                                        <p:cTn id="229" dur="1000" fill="hold"/>
                                        <p:tgtEl>
                                          <p:spTgt spid="94"/>
                                        </p:tgtEl>
                                        <p:attrNameLst>
                                          <p:attrName>ppt_x</p:attrName>
                                          <p:attrName>ppt_y</p:attrName>
                                        </p:attrNameLst>
                                      </p:cBhvr>
                                      <p:rCtr x="-100" y="21"/>
                                    </p:animMotion>
                                  </p:childTnLst>
                                </p:cTn>
                              </p:par>
                              <p:par>
                                <p:cTn id="230" presetID="53" presetClass="entr" presetSubtype="0" fill="hold" grpId="0" nodeType="withEffect">
                                  <p:stCondLst>
                                    <p:cond delay="500"/>
                                  </p:stCondLst>
                                  <p:childTnLst>
                                    <p:set>
                                      <p:cBhvr>
                                        <p:cTn id="231" dur="1" fill="hold">
                                          <p:stCondLst>
                                            <p:cond delay="0"/>
                                          </p:stCondLst>
                                        </p:cTn>
                                        <p:tgtEl>
                                          <p:spTgt spid="26"/>
                                        </p:tgtEl>
                                        <p:attrNameLst>
                                          <p:attrName>style.visibility</p:attrName>
                                        </p:attrNameLst>
                                      </p:cBhvr>
                                      <p:to>
                                        <p:strVal val="visible"/>
                                      </p:to>
                                    </p:set>
                                    <p:anim calcmode="lin" valueType="num">
                                      <p:cBhvr>
                                        <p:cTn id="232" dur="1000" fill="hold"/>
                                        <p:tgtEl>
                                          <p:spTgt spid="26"/>
                                        </p:tgtEl>
                                        <p:attrNameLst>
                                          <p:attrName>ppt_w</p:attrName>
                                        </p:attrNameLst>
                                      </p:cBhvr>
                                      <p:tavLst>
                                        <p:tav tm="0">
                                          <p:val>
                                            <p:fltVal val="0"/>
                                          </p:val>
                                        </p:tav>
                                        <p:tav tm="100000">
                                          <p:val>
                                            <p:strVal val="#ppt_w"/>
                                          </p:val>
                                        </p:tav>
                                      </p:tavLst>
                                    </p:anim>
                                    <p:anim calcmode="lin" valueType="num">
                                      <p:cBhvr>
                                        <p:cTn id="233" dur="1000" fill="hold"/>
                                        <p:tgtEl>
                                          <p:spTgt spid="26"/>
                                        </p:tgtEl>
                                        <p:attrNameLst>
                                          <p:attrName>ppt_h</p:attrName>
                                        </p:attrNameLst>
                                      </p:cBhvr>
                                      <p:tavLst>
                                        <p:tav tm="0">
                                          <p:val>
                                            <p:fltVal val="0"/>
                                          </p:val>
                                        </p:tav>
                                        <p:tav tm="100000">
                                          <p:val>
                                            <p:strVal val="#ppt_h"/>
                                          </p:val>
                                        </p:tav>
                                      </p:tavLst>
                                    </p:anim>
                                    <p:animEffect transition="in" filter="fade">
                                      <p:cBhvr>
                                        <p:cTn id="234" dur="1000"/>
                                        <p:tgtEl>
                                          <p:spTgt spid="26"/>
                                        </p:tgtEl>
                                      </p:cBhvr>
                                    </p:animEffect>
                                  </p:childTnLst>
                                </p:cTn>
                              </p:par>
                              <p:par>
                                <p:cTn id="235" presetID="53" presetClass="entr" presetSubtype="0" fill="hold" grpId="0" nodeType="withEffect">
                                  <p:stCondLst>
                                    <p:cond delay="1000"/>
                                  </p:stCondLst>
                                  <p:childTnLst>
                                    <p:set>
                                      <p:cBhvr>
                                        <p:cTn id="236" dur="1" fill="hold">
                                          <p:stCondLst>
                                            <p:cond delay="0"/>
                                          </p:stCondLst>
                                        </p:cTn>
                                        <p:tgtEl>
                                          <p:spTgt spid="27"/>
                                        </p:tgtEl>
                                        <p:attrNameLst>
                                          <p:attrName>style.visibility</p:attrName>
                                        </p:attrNameLst>
                                      </p:cBhvr>
                                      <p:to>
                                        <p:strVal val="visible"/>
                                      </p:to>
                                    </p:set>
                                    <p:anim calcmode="lin" valueType="num">
                                      <p:cBhvr>
                                        <p:cTn id="237" dur="1000" fill="hold"/>
                                        <p:tgtEl>
                                          <p:spTgt spid="27"/>
                                        </p:tgtEl>
                                        <p:attrNameLst>
                                          <p:attrName>ppt_w</p:attrName>
                                        </p:attrNameLst>
                                      </p:cBhvr>
                                      <p:tavLst>
                                        <p:tav tm="0">
                                          <p:val>
                                            <p:fltVal val="0"/>
                                          </p:val>
                                        </p:tav>
                                        <p:tav tm="100000">
                                          <p:val>
                                            <p:strVal val="#ppt_w"/>
                                          </p:val>
                                        </p:tav>
                                      </p:tavLst>
                                    </p:anim>
                                    <p:anim calcmode="lin" valueType="num">
                                      <p:cBhvr>
                                        <p:cTn id="238" dur="1000" fill="hold"/>
                                        <p:tgtEl>
                                          <p:spTgt spid="27"/>
                                        </p:tgtEl>
                                        <p:attrNameLst>
                                          <p:attrName>ppt_h</p:attrName>
                                        </p:attrNameLst>
                                      </p:cBhvr>
                                      <p:tavLst>
                                        <p:tav tm="0">
                                          <p:val>
                                            <p:fltVal val="0"/>
                                          </p:val>
                                        </p:tav>
                                        <p:tav tm="100000">
                                          <p:val>
                                            <p:strVal val="#ppt_h"/>
                                          </p:val>
                                        </p:tav>
                                      </p:tavLst>
                                    </p:anim>
                                    <p:animEffect transition="in" filter="fade">
                                      <p:cBhvr>
                                        <p:cTn id="239" dur="1000"/>
                                        <p:tgtEl>
                                          <p:spTgt spid="27"/>
                                        </p:tgtEl>
                                      </p:cBhvr>
                                    </p:animEffect>
                                  </p:childTnLst>
                                </p:cTn>
                              </p:par>
                              <p:par>
                                <p:cTn id="240" presetID="53" presetClass="entr" presetSubtype="0" fill="hold" grpId="0" nodeType="withEffect">
                                  <p:stCondLst>
                                    <p:cond delay="1500"/>
                                  </p:stCondLst>
                                  <p:childTnLst>
                                    <p:set>
                                      <p:cBhvr>
                                        <p:cTn id="241" dur="1" fill="hold">
                                          <p:stCondLst>
                                            <p:cond delay="0"/>
                                          </p:stCondLst>
                                        </p:cTn>
                                        <p:tgtEl>
                                          <p:spTgt spid="31"/>
                                        </p:tgtEl>
                                        <p:attrNameLst>
                                          <p:attrName>style.visibility</p:attrName>
                                        </p:attrNameLst>
                                      </p:cBhvr>
                                      <p:to>
                                        <p:strVal val="visible"/>
                                      </p:to>
                                    </p:set>
                                    <p:anim calcmode="lin" valueType="num">
                                      <p:cBhvr>
                                        <p:cTn id="242" dur="1000" fill="hold"/>
                                        <p:tgtEl>
                                          <p:spTgt spid="31"/>
                                        </p:tgtEl>
                                        <p:attrNameLst>
                                          <p:attrName>ppt_w</p:attrName>
                                        </p:attrNameLst>
                                      </p:cBhvr>
                                      <p:tavLst>
                                        <p:tav tm="0">
                                          <p:val>
                                            <p:fltVal val="0"/>
                                          </p:val>
                                        </p:tav>
                                        <p:tav tm="100000">
                                          <p:val>
                                            <p:strVal val="#ppt_w"/>
                                          </p:val>
                                        </p:tav>
                                      </p:tavLst>
                                    </p:anim>
                                    <p:anim calcmode="lin" valueType="num">
                                      <p:cBhvr>
                                        <p:cTn id="243" dur="1000" fill="hold"/>
                                        <p:tgtEl>
                                          <p:spTgt spid="31"/>
                                        </p:tgtEl>
                                        <p:attrNameLst>
                                          <p:attrName>ppt_h</p:attrName>
                                        </p:attrNameLst>
                                      </p:cBhvr>
                                      <p:tavLst>
                                        <p:tav tm="0">
                                          <p:val>
                                            <p:fltVal val="0"/>
                                          </p:val>
                                        </p:tav>
                                        <p:tav tm="100000">
                                          <p:val>
                                            <p:strVal val="#ppt_h"/>
                                          </p:val>
                                        </p:tav>
                                      </p:tavLst>
                                    </p:anim>
                                    <p:animEffect transition="in" filter="fade">
                                      <p:cBhvr>
                                        <p:cTn id="244" dur="1000"/>
                                        <p:tgtEl>
                                          <p:spTgt spid="31"/>
                                        </p:tgtEl>
                                      </p:cBhvr>
                                    </p:animEffect>
                                  </p:childTnLst>
                                </p:cTn>
                              </p:par>
                              <p:par>
                                <p:cTn id="245" presetID="53" presetClass="entr" presetSubtype="0" fill="hold" grpId="0" nodeType="withEffect">
                                  <p:stCondLst>
                                    <p:cond delay="2000"/>
                                  </p:stCondLst>
                                  <p:childTnLst>
                                    <p:set>
                                      <p:cBhvr>
                                        <p:cTn id="246" dur="1" fill="hold">
                                          <p:stCondLst>
                                            <p:cond delay="0"/>
                                          </p:stCondLst>
                                        </p:cTn>
                                        <p:tgtEl>
                                          <p:spTgt spid="32"/>
                                        </p:tgtEl>
                                        <p:attrNameLst>
                                          <p:attrName>style.visibility</p:attrName>
                                        </p:attrNameLst>
                                      </p:cBhvr>
                                      <p:to>
                                        <p:strVal val="visible"/>
                                      </p:to>
                                    </p:set>
                                    <p:anim calcmode="lin" valueType="num">
                                      <p:cBhvr>
                                        <p:cTn id="247" dur="1000" fill="hold"/>
                                        <p:tgtEl>
                                          <p:spTgt spid="32"/>
                                        </p:tgtEl>
                                        <p:attrNameLst>
                                          <p:attrName>ppt_w</p:attrName>
                                        </p:attrNameLst>
                                      </p:cBhvr>
                                      <p:tavLst>
                                        <p:tav tm="0">
                                          <p:val>
                                            <p:fltVal val="0"/>
                                          </p:val>
                                        </p:tav>
                                        <p:tav tm="100000">
                                          <p:val>
                                            <p:strVal val="#ppt_w"/>
                                          </p:val>
                                        </p:tav>
                                      </p:tavLst>
                                    </p:anim>
                                    <p:anim calcmode="lin" valueType="num">
                                      <p:cBhvr>
                                        <p:cTn id="248" dur="1000" fill="hold"/>
                                        <p:tgtEl>
                                          <p:spTgt spid="32"/>
                                        </p:tgtEl>
                                        <p:attrNameLst>
                                          <p:attrName>ppt_h</p:attrName>
                                        </p:attrNameLst>
                                      </p:cBhvr>
                                      <p:tavLst>
                                        <p:tav tm="0">
                                          <p:val>
                                            <p:fltVal val="0"/>
                                          </p:val>
                                        </p:tav>
                                        <p:tav tm="100000">
                                          <p:val>
                                            <p:strVal val="#ppt_h"/>
                                          </p:val>
                                        </p:tav>
                                      </p:tavLst>
                                    </p:anim>
                                    <p:animEffect transition="in" filter="fade">
                                      <p:cBhvr>
                                        <p:cTn id="249" dur="1000"/>
                                        <p:tgtEl>
                                          <p:spTgt spid="32"/>
                                        </p:tgtEl>
                                      </p:cBhvr>
                                    </p:animEffect>
                                  </p:childTnLst>
                                </p:cTn>
                              </p:par>
                            </p:childTnLst>
                          </p:cTn>
                        </p:par>
                      </p:childTnLst>
                    </p:cTn>
                  </p:par>
                  <p:par>
                    <p:cTn id="250" fill="hold">
                      <p:stCondLst>
                        <p:cond delay="indefinite"/>
                      </p:stCondLst>
                      <p:childTnLst>
                        <p:par>
                          <p:cTn id="251" fill="hold">
                            <p:stCondLst>
                              <p:cond delay="0"/>
                            </p:stCondLst>
                            <p:childTnLst>
                              <p:par>
                                <p:cTn id="252" presetID="10" presetClass="entr" presetSubtype="0" fill="hold" grpId="0" nodeType="clickEffect">
                                  <p:stCondLst>
                                    <p:cond delay="0"/>
                                  </p:stCondLst>
                                  <p:childTnLst>
                                    <p:set>
                                      <p:cBhvr>
                                        <p:cTn id="253" dur="1" fill="hold">
                                          <p:stCondLst>
                                            <p:cond delay="0"/>
                                          </p:stCondLst>
                                        </p:cTn>
                                        <p:tgtEl>
                                          <p:spTgt spid="95"/>
                                        </p:tgtEl>
                                        <p:attrNameLst>
                                          <p:attrName>style.visibility</p:attrName>
                                        </p:attrNameLst>
                                      </p:cBhvr>
                                      <p:to>
                                        <p:strVal val="visible"/>
                                      </p:to>
                                    </p:set>
                                    <p:animEffect transition="in" filter="fade">
                                      <p:cBhvr>
                                        <p:cTn id="254" dur="1000"/>
                                        <p:tgtEl>
                                          <p:spTgt spid="95"/>
                                        </p:tgtEl>
                                      </p:cBhvr>
                                    </p:animEffect>
                                  </p:childTnLst>
                                </p:cTn>
                              </p:par>
                              <p:par>
                                <p:cTn id="255" presetID="42" presetClass="path" presetSubtype="0" accel="50000" decel="50000" fill="hold" grpId="1" nodeType="withEffect">
                                  <p:stCondLst>
                                    <p:cond delay="0"/>
                                  </p:stCondLst>
                                  <p:childTnLst>
                                    <p:animMotion origin="layout" path="M 3.33333E-6 3.33333E-6 L -0.14532 0.16273 " pathEditMode="relative" rAng="0" ptsTypes="AA">
                                      <p:cBhvr>
                                        <p:cTn id="256" dur="1000" fill="hold"/>
                                        <p:tgtEl>
                                          <p:spTgt spid="95"/>
                                        </p:tgtEl>
                                        <p:attrNameLst>
                                          <p:attrName>ppt_x</p:attrName>
                                          <p:attrName>ppt_y</p:attrName>
                                        </p:attrNameLst>
                                      </p:cBhvr>
                                      <p:rCtr x="-73" y="81"/>
                                    </p:animMotion>
                                  </p:childTnLst>
                                </p:cTn>
                              </p:par>
                              <p:par>
                                <p:cTn id="257" presetID="53" presetClass="entr" presetSubtype="0" fill="hold" nodeType="withEffect">
                                  <p:stCondLst>
                                    <p:cond delay="500"/>
                                  </p:stCondLst>
                                  <p:childTnLst>
                                    <p:set>
                                      <p:cBhvr>
                                        <p:cTn id="258" dur="1" fill="hold">
                                          <p:stCondLst>
                                            <p:cond delay="0"/>
                                          </p:stCondLst>
                                        </p:cTn>
                                        <p:tgtEl>
                                          <p:spTgt spid="43"/>
                                        </p:tgtEl>
                                        <p:attrNameLst>
                                          <p:attrName>style.visibility</p:attrName>
                                        </p:attrNameLst>
                                      </p:cBhvr>
                                      <p:to>
                                        <p:strVal val="visible"/>
                                      </p:to>
                                    </p:set>
                                    <p:anim calcmode="lin" valueType="num">
                                      <p:cBhvr>
                                        <p:cTn id="259" dur="1000" fill="hold"/>
                                        <p:tgtEl>
                                          <p:spTgt spid="43"/>
                                        </p:tgtEl>
                                        <p:attrNameLst>
                                          <p:attrName>ppt_w</p:attrName>
                                        </p:attrNameLst>
                                      </p:cBhvr>
                                      <p:tavLst>
                                        <p:tav tm="0">
                                          <p:val>
                                            <p:fltVal val="0"/>
                                          </p:val>
                                        </p:tav>
                                        <p:tav tm="100000">
                                          <p:val>
                                            <p:strVal val="#ppt_w"/>
                                          </p:val>
                                        </p:tav>
                                      </p:tavLst>
                                    </p:anim>
                                    <p:anim calcmode="lin" valueType="num">
                                      <p:cBhvr>
                                        <p:cTn id="260" dur="1000" fill="hold"/>
                                        <p:tgtEl>
                                          <p:spTgt spid="43"/>
                                        </p:tgtEl>
                                        <p:attrNameLst>
                                          <p:attrName>ppt_h</p:attrName>
                                        </p:attrNameLst>
                                      </p:cBhvr>
                                      <p:tavLst>
                                        <p:tav tm="0">
                                          <p:val>
                                            <p:fltVal val="0"/>
                                          </p:val>
                                        </p:tav>
                                        <p:tav tm="100000">
                                          <p:val>
                                            <p:strVal val="#ppt_h"/>
                                          </p:val>
                                        </p:tav>
                                      </p:tavLst>
                                    </p:anim>
                                    <p:animEffect transition="in" filter="fade">
                                      <p:cBhvr>
                                        <p:cTn id="261" dur="1000"/>
                                        <p:tgtEl>
                                          <p:spTgt spid="43"/>
                                        </p:tgtEl>
                                      </p:cBhvr>
                                    </p:animEffect>
                                  </p:childTnLst>
                                </p:cTn>
                              </p:par>
                              <p:par>
                                <p:cTn id="262" presetID="53" presetClass="entr" presetSubtype="0" fill="hold" nodeType="withEffect">
                                  <p:stCondLst>
                                    <p:cond delay="1000"/>
                                  </p:stCondLst>
                                  <p:childTnLst>
                                    <p:set>
                                      <p:cBhvr>
                                        <p:cTn id="263" dur="1" fill="hold">
                                          <p:stCondLst>
                                            <p:cond delay="0"/>
                                          </p:stCondLst>
                                        </p:cTn>
                                        <p:tgtEl>
                                          <p:spTgt spid="42"/>
                                        </p:tgtEl>
                                        <p:attrNameLst>
                                          <p:attrName>style.visibility</p:attrName>
                                        </p:attrNameLst>
                                      </p:cBhvr>
                                      <p:to>
                                        <p:strVal val="visible"/>
                                      </p:to>
                                    </p:set>
                                    <p:anim calcmode="lin" valueType="num">
                                      <p:cBhvr>
                                        <p:cTn id="264" dur="1000" fill="hold"/>
                                        <p:tgtEl>
                                          <p:spTgt spid="42"/>
                                        </p:tgtEl>
                                        <p:attrNameLst>
                                          <p:attrName>ppt_w</p:attrName>
                                        </p:attrNameLst>
                                      </p:cBhvr>
                                      <p:tavLst>
                                        <p:tav tm="0">
                                          <p:val>
                                            <p:fltVal val="0"/>
                                          </p:val>
                                        </p:tav>
                                        <p:tav tm="100000">
                                          <p:val>
                                            <p:strVal val="#ppt_w"/>
                                          </p:val>
                                        </p:tav>
                                      </p:tavLst>
                                    </p:anim>
                                    <p:anim calcmode="lin" valueType="num">
                                      <p:cBhvr>
                                        <p:cTn id="265" dur="1000" fill="hold"/>
                                        <p:tgtEl>
                                          <p:spTgt spid="42"/>
                                        </p:tgtEl>
                                        <p:attrNameLst>
                                          <p:attrName>ppt_h</p:attrName>
                                        </p:attrNameLst>
                                      </p:cBhvr>
                                      <p:tavLst>
                                        <p:tav tm="0">
                                          <p:val>
                                            <p:fltVal val="0"/>
                                          </p:val>
                                        </p:tav>
                                        <p:tav tm="100000">
                                          <p:val>
                                            <p:strVal val="#ppt_h"/>
                                          </p:val>
                                        </p:tav>
                                      </p:tavLst>
                                    </p:anim>
                                    <p:animEffect transition="in" filter="fade">
                                      <p:cBhvr>
                                        <p:cTn id="266" dur="1000"/>
                                        <p:tgtEl>
                                          <p:spTgt spid="42"/>
                                        </p:tgtEl>
                                      </p:cBhvr>
                                    </p:animEffect>
                                  </p:childTnLst>
                                </p:cTn>
                              </p:par>
                              <p:par>
                                <p:cTn id="267" presetID="53" presetClass="entr" presetSubtype="0" fill="hold" nodeType="withEffect">
                                  <p:stCondLst>
                                    <p:cond delay="1500"/>
                                  </p:stCondLst>
                                  <p:childTnLst>
                                    <p:set>
                                      <p:cBhvr>
                                        <p:cTn id="268" dur="1" fill="hold">
                                          <p:stCondLst>
                                            <p:cond delay="0"/>
                                          </p:stCondLst>
                                        </p:cTn>
                                        <p:tgtEl>
                                          <p:spTgt spid="46"/>
                                        </p:tgtEl>
                                        <p:attrNameLst>
                                          <p:attrName>style.visibility</p:attrName>
                                        </p:attrNameLst>
                                      </p:cBhvr>
                                      <p:to>
                                        <p:strVal val="visible"/>
                                      </p:to>
                                    </p:set>
                                    <p:anim calcmode="lin" valueType="num">
                                      <p:cBhvr>
                                        <p:cTn id="269" dur="1000" fill="hold"/>
                                        <p:tgtEl>
                                          <p:spTgt spid="46"/>
                                        </p:tgtEl>
                                        <p:attrNameLst>
                                          <p:attrName>ppt_w</p:attrName>
                                        </p:attrNameLst>
                                      </p:cBhvr>
                                      <p:tavLst>
                                        <p:tav tm="0">
                                          <p:val>
                                            <p:fltVal val="0"/>
                                          </p:val>
                                        </p:tav>
                                        <p:tav tm="100000">
                                          <p:val>
                                            <p:strVal val="#ppt_w"/>
                                          </p:val>
                                        </p:tav>
                                      </p:tavLst>
                                    </p:anim>
                                    <p:anim calcmode="lin" valueType="num">
                                      <p:cBhvr>
                                        <p:cTn id="270" dur="1000" fill="hold"/>
                                        <p:tgtEl>
                                          <p:spTgt spid="46"/>
                                        </p:tgtEl>
                                        <p:attrNameLst>
                                          <p:attrName>ppt_h</p:attrName>
                                        </p:attrNameLst>
                                      </p:cBhvr>
                                      <p:tavLst>
                                        <p:tav tm="0">
                                          <p:val>
                                            <p:fltVal val="0"/>
                                          </p:val>
                                        </p:tav>
                                        <p:tav tm="100000">
                                          <p:val>
                                            <p:strVal val="#ppt_h"/>
                                          </p:val>
                                        </p:tav>
                                      </p:tavLst>
                                    </p:anim>
                                    <p:animEffect transition="in" filter="fade">
                                      <p:cBhvr>
                                        <p:cTn id="271" dur="1000"/>
                                        <p:tgtEl>
                                          <p:spTgt spid="46"/>
                                        </p:tgtEl>
                                      </p:cBhvr>
                                    </p:animEffect>
                                  </p:childTnLst>
                                </p:cTn>
                              </p:par>
                              <p:par>
                                <p:cTn id="272" presetID="53" presetClass="entr" presetSubtype="0" fill="hold" nodeType="withEffect">
                                  <p:stCondLst>
                                    <p:cond delay="2000"/>
                                  </p:stCondLst>
                                  <p:childTnLst>
                                    <p:set>
                                      <p:cBhvr>
                                        <p:cTn id="273" dur="1" fill="hold">
                                          <p:stCondLst>
                                            <p:cond delay="0"/>
                                          </p:stCondLst>
                                        </p:cTn>
                                        <p:tgtEl>
                                          <p:spTgt spid="49"/>
                                        </p:tgtEl>
                                        <p:attrNameLst>
                                          <p:attrName>style.visibility</p:attrName>
                                        </p:attrNameLst>
                                      </p:cBhvr>
                                      <p:to>
                                        <p:strVal val="visible"/>
                                      </p:to>
                                    </p:set>
                                    <p:anim calcmode="lin" valueType="num">
                                      <p:cBhvr>
                                        <p:cTn id="274" dur="1000" fill="hold"/>
                                        <p:tgtEl>
                                          <p:spTgt spid="49"/>
                                        </p:tgtEl>
                                        <p:attrNameLst>
                                          <p:attrName>ppt_w</p:attrName>
                                        </p:attrNameLst>
                                      </p:cBhvr>
                                      <p:tavLst>
                                        <p:tav tm="0">
                                          <p:val>
                                            <p:fltVal val="0"/>
                                          </p:val>
                                        </p:tav>
                                        <p:tav tm="100000">
                                          <p:val>
                                            <p:strVal val="#ppt_w"/>
                                          </p:val>
                                        </p:tav>
                                      </p:tavLst>
                                    </p:anim>
                                    <p:anim calcmode="lin" valueType="num">
                                      <p:cBhvr>
                                        <p:cTn id="275" dur="1000" fill="hold"/>
                                        <p:tgtEl>
                                          <p:spTgt spid="49"/>
                                        </p:tgtEl>
                                        <p:attrNameLst>
                                          <p:attrName>ppt_h</p:attrName>
                                        </p:attrNameLst>
                                      </p:cBhvr>
                                      <p:tavLst>
                                        <p:tav tm="0">
                                          <p:val>
                                            <p:fltVal val="0"/>
                                          </p:val>
                                        </p:tav>
                                        <p:tav tm="100000">
                                          <p:val>
                                            <p:strVal val="#ppt_h"/>
                                          </p:val>
                                        </p:tav>
                                      </p:tavLst>
                                    </p:anim>
                                    <p:animEffect transition="in" filter="fade">
                                      <p:cBhvr>
                                        <p:cTn id="276" dur="1000"/>
                                        <p:tgtEl>
                                          <p:spTgt spid="49"/>
                                        </p:tgtEl>
                                      </p:cBhvr>
                                    </p:animEffect>
                                  </p:childTnLst>
                                </p:cTn>
                              </p:par>
                            </p:childTnLst>
                          </p:cTn>
                        </p:par>
                      </p:childTnLst>
                    </p:cTn>
                  </p:par>
                  <p:par>
                    <p:cTn id="277" fill="hold">
                      <p:stCondLst>
                        <p:cond delay="indefinite"/>
                      </p:stCondLst>
                      <p:childTnLst>
                        <p:par>
                          <p:cTn id="278" fill="hold">
                            <p:stCondLst>
                              <p:cond delay="0"/>
                            </p:stCondLst>
                            <p:childTnLst>
                              <p:par>
                                <p:cTn id="279" presetID="22" presetClass="entr" presetSubtype="8" fill="hold" nodeType="clickEffect">
                                  <p:stCondLst>
                                    <p:cond delay="0"/>
                                  </p:stCondLst>
                                  <p:childTnLst>
                                    <p:set>
                                      <p:cBhvr>
                                        <p:cTn id="280" dur="1" fill="hold">
                                          <p:stCondLst>
                                            <p:cond delay="0"/>
                                          </p:stCondLst>
                                        </p:cTn>
                                        <p:tgtEl>
                                          <p:spTgt spid="1027"/>
                                        </p:tgtEl>
                                        <p:attrNameLst>
                                          <p:attrName>style.visibility</p:attrName>
                                        </p:attrNameLst>
                                      </p:cBhvr>
                                      <p:to>
                                        <p:strVal val="visible"/>
                                      </p:to>
                                    </p:set>
                                    <p:animEffect transition="in" filter="wipe(left)">
                                      <p:cBhvr>
                                        <p:cTn id="281" dur="1000"/>
                                        <p:tgtEl>
                                          <p:spTgt spid="1027"/>
                                        </p:tgtEl>
                                      </p:cBhvr>
                                    </p:animEffect>
                                  </p:childTnLst>
                                </p:cTn>
                              </p:par>
                              <p:par>
                                <p:cTn id="282" presetID="10" presetClass="exit" presetSubtype="0" fill="hold" grpId="1" nodeType="withEffect">
                                  <p:stCondLst>
                                    <p:cond delay="500"/>
                                  </p:stCondLst>
                                  <p:childTnLst>
                                    <p:animEffect transition="out" filter="fade">
                                      <p:cBhvr>
                                        <p:cTn id="283" dur="1000"/>
                                        <p:tgtEl>
                                          <p:spTgt spid="113"/>
                                        </p:tgtEl>
                                      </p:cBhvr>
                                    </p:animEffect>
                                    <p:set>
                                      <p:cBhvr>
                                        <p:cTn id="284" dur="1" fill="hold">
                                          <p:stCondLst>
                                            <p:cond delay="999"/>
                                          </p:stCondLst>
                                        </p:cTn>
                                        <p:tgtEl>
                                          <p:spTgt spid="113"/>
                                        </p:tgtEl>
                                        <p:attrNameLst>
                                          <p:attrName>style.visibility</p:attrName>
                                        </p:attrNameLst>
                                      </p:cBhvr>
                                      <p:to>
                                        <p:strVal val="hidden"/>
                                      </p:to>
                                    </p:set>
                                  </p:childTnLst>
                                </p:cTn>
                              </p:par>
                              <p:par>
                                <p:cTn id="285" presetID="10" presetClass="exit" presetSubtype="0" fill="hold" nodeType="withEffect">
                                  <p:stCondLst>
                                    <p:cond delay="1000"/>
                                  </p:stCondLst>
                                  <p:childTnLst>
                                    <p:animEffect transition="out" filter="fade">
                                      <p:cBhvr>
                                        <p:cTn id="286" dur="1000"/>
                                        <p:tgtEl>
                                          <p:spTgt spid="1027"/>
                                        </p:tgtEl>
                                      </p:cBhvr>
                                    </p:animEffect>
                                    <p:set>
                                      <p:cBhvr>
                                        <p:cTn id="287" dur="1" fill="hold">
                                          <p:stCondLst>
                                            <p:cond delay="999"/>
                                          </p:stCondLst>
                                        </p:cTn>
                                        <p:tgtEl>
                                          <p:spTgt spid="1027"/>
                                        </p:tgtEl>
                                        <p:attrNameLst>
                                          <p:attrName>style.visibility</p:attrName>
                                        </p:attrNameLst>
                                      </p:cBhvr>
                                      <p:to>
                                        <p:strVal val="hidden"/>
                                      </p:to>
                                    </p:set>
                                  </p:childTnLst>
                                </p:cTn>
                              </p:par>
                              <p:par>
                                <p:cTn id="288" presetID="53" presetClass="entr" presetSubtype="0" fill="hold" grpId="0" nodeType="withEffect">
                                  <p:stCondLst>
                                    <p:cond delay="1000"/>
                                  </p:stCondLst>
                                  <p:childTnLst>
                                    <p:set>
                                      <p:cBhvr>
                                        <p:cTn id="289" dur="1" fill="hold">
                                          <p:stCondLst>
                                            <p:cond delay="0"/>
                                          </p:stCondLst>
                                        </p:cTn>
                                        <p:tgtEl>
                                          <p:spTgt spid="144"/>
                                        </p:tgtEl>
                                        <p:attrNameLst>
                                          <p:attrName>style.visibility</p:attrName>
                                        </p:attrNameLst>
                                      </p:cBhvr>
                                      <p:to>
                                        <p:strVal val="visible"/>
                                      </p:to>
                                    </p:set>
                                    <p:anim calcmode="lin" valueType="num">
                                      <p:cBhvr>
                                        <p:cTn id="290" dur="1000" fill="hold"/>
                                        <p:tgtEl>
                                          <p:spTgt spid="144"/>
                                        </p:tgtEl>
                                        <p:attrNameLst>
                                          <p:attrName>ppt_w</p:attrName>
                                        </p:attrNameLst>
                                      </p:cBhvr>
                                      <p:tavLst>
                                        <p:tav tm="0">
                                          <p:val>
                                            <p:fltVal val="0"/>
                                          </p:val>
                                        </p:tav>
                                        <p:tav tm="100000">
                                          <p:val>
                                            <p:strVal val="#ppt_w"/>
                                          </p:val>
                                        </p:tav>
                                      </p:tavLst>
                                    </p:anim>
                                    <p:anim calcmode="lin" valueType="num">
                                      <p:cBhvr>
                                        <p:cTn id="291" dur="1000" fill="hold"/>
                                        <p:tgtEl>
                                          <p:spTgt spid="144"/>
                                        </p:tgtEl>
                                        <p:attrNameLst>
                                          <p:attrName>ppt_h</p:attrName>
                                        </p:attrNameLst>
                                      </p:cBhvr>
                                      <p:tavLst>
                                        <p:tav tm="0">
                                          <p:val>
                                            <p:fltVal val="0"/>
                                          </p:val>
                                        </p:tav>
                                        <p:tav tm="100000">
                                          <p:val>
                                            <p:strVal val="#ppt_h"/>
                                          </p:val>
                                        </p:tav>
                                      </p:tavLst>
                                    </p:anim>
                                    <p:animEffect transition="in" filter="fade">
                                      <p:cBhvr>
                                        <p:cTn id="292" dur="1000"/>
                                        <p:tgtEl>
                                          <p:spTgt spid="144"/>
                                        </p:tgtEl>
                                      </p:cBhvr>
                                    </p:animEffect>
                                  </p:childTnLst>
                                </p:cTn>
                              </p:par>
                            </p:childTnLst>
                          </p:cTn>
                        </p:par>
                      </p:childTnLst>
                    </p:cTn>
                  </p:par>
                  <p:par>
                    <p:cTn id="293" fill="hold">
                      <p:stCondLst>
                        <p:cond delay="indefinite"/>
                      </p:stCondLst>
                      <p:childTnLst>
                        <p:par>
                          <p:cTn id="294" fill="hold">
                            <p:stCondLst>
                              <p:cond delay="0"/>
                            </p:stCondLst>
                            <p:childTnLst>
                              <p:par>
                                <p:cTn id="295" presetID="22" presetClass="exit" presetSubtype="2" fill="hold" grpId="2" nodeType="clickEffect">
                                  <p:stCondLst>
                                    <p:cond delay="0"/>
                                  </p:stCondLst>
                                  <p:childTnLst>
                                    <p:animEffect transition="out" filter="wipe(right)">
                                      <p:cBhvr>
                                        <p:cTn id="296" dur="1000"/>
                                        <p:tgtEl>
                                          <p:spTgt spid="94"/>
                                        </p:tgtEl>
                                      </p:cBhvr>
                                    </p:animEffect>
                                    <p:set>
                                      <p:cBhvr>
                                        <p:cTn id="297" dur="1" fill="hold">
                                          <p:stCondLst>
                                            <p:cond delay="999"/>
                                          </p:stCondLst>
                                        </p:cTn>
                                        <p:tgtEl>
                                          <p:spTgt spid="94"/>
                                        </p:tgtEl>
                                        <p:attrNameLst>
                                          <p:attrName>style.visibility</p:attrName>
                                        </p:attrNameLst>
                                      </p:cBhvr>
                                      <p:to>
                                        <p:strVal val="hidden"/>
                                      </p:to>
                                    </p:set>
                                  </p:childTnLst>
                                </p:cTn>
                              </p:par>
                              <p:par>
                                <p:cTn id="298" presetID="49" presetClass="exit" presetSubtype="0" accel="100000" fill="hold" grpId="1" nodeType="withEffect">
                                  <p:stCondLst>
                                    <p:cond delay="0"/>
                                  </p:stCondLst>
                                  <p:childTnLst>
                                    <p:anim calcmode="lin" valueType="num">
                                      <p:cBhvr>
                                        <p:cTn id="299" dur="1000"/>
                                        <p:tgtEl>
                                          <p:spTgt spid="26"/>
                                        </p:tgtEl>
                                        <p:attrNameLst>
                                          <p:attrName>ppt_w</p:attrName>
                                        </p:attrNameLst>
                                      </p:cBhvr>
                                      <p:tavLst>
                                        <p:tav tm="0">
                                          <p:val>
                                            <p:strVal val="ppt_w"/>
                                          </p:val>
                                        </p:tav>
                                        <p:tav tm="100000">
                                          <p:val>
                                            <p:fltVal val="0"/>
                                          </p:val>
                                        </p:tav>
                                      </p:tavLst>
                                    </p:anim>
                                    <p:anim calcmode="lin" valueType="num">
                                      <p:cBhvr>
                                        <p:cTn id="300" dur="1000"/>
                                        <p:tgtEl>
                                          <p:spTgt spid="26"/>
                                        </p:tgtEl>
                                        <p:attrNameLst>
                                          <p:attrName>ppt_h</p:attrName>
                                        </p:attrNameLst>
                                      </p:cBhvr>
                                      <p:tavLst>
                                        <p:tav tm="0">
                                          <p:val>
                                            <p:strVal val="ppt_h"/>
                                          </p:val>
                                        </p:tav>
                                        <p:tav tm="100000">
                                          <p:val>
                                            <p:fltVal val="0"/>
                                          </p:val>
                                        </p:tav>
                                      </p:tavLst>
                                    </p:anim>
                                    <p:anim calcmode="lin" valueType="num">
                                      <p:cBhvr>
                                        <p:cTn id="301" dur="1000"/>
                                        <p:tgtEl>
                                          <p:spTgt spid="26"/>
                                        </p:tgtEl>
                                        <p:attrNameLst>
                                          <p:attrName>style.rotation</p:attrName>
                                        </p:attrNameLst>
                                      </p:cBhvr>
                                      <p:tavLst>
                                        <p:tav tm="0">
                                          <p:val>
                                            <p:fltVal val="0"/>
                                          </p:val>
                                        </p:tav>
                                        <p:tav tm="100000">
                                          <p:val>
                                            <p:fltVal val="360"/>
                                          </p:val>
                                        </p:tav>
                                      </p:tavLst>
                                    </p:anim>
                                    <p:animEffect transition="out" filter="fade">
                                      <p:cBhvr>
                                        <p:cTn id="302" dur="1000"/>
                                        <p:tgtEl>
                                          <p:spTgt spid="26"/>
                                        </p:tgtEl>
                                      </p:cBhvr>
                                    </p:animEffect>
                                    <p:set>
                                      <p:cBhvr>
                                        <p:cTn id="303" dur="1" fill="hold">
                                          <p:stCondLst>
                                            <p:cond delay="999"/>
                                          </p:stCondLst>
                                        </p:cTn>
                                        <p:tgtEl>
                                          <p:spTgt spid="26"/>
                                        </p:tgtEl>
                                        <p:attrNameLst>
                                          <p:attrName>style.visibility</p:attrName>
                                        </p:attrNameLst>
                                      </p:cBhvr>
                                      <p:to>
                                        <p:strVal val="hidden"/>
                                      </p:to>
                                    </p:set>
                                  </p:childTnLst>
                                </p:cTn>
                              </p:par>
                              <p:par>
                                <p:cTn id="304" presetID="49" presetClass="exit" presetSubtype="0" accel="100000" fill="hold" grpId="1" nodeType="withEffect">
                                  <p:stCondLst>
                                    <p:cond delay="0"/>
                                  </p:stCondLst>
                                  <p:childTnLst>
                                    <p:anim calcmode="lin" valueType="num">
                                      <p:cBhvr>
                                        <p:cTn id="305" dur="1000"/>
                                        <p:tgtEl>
                                          <p:spTgt spid="27"/>
                                        </p:tgtEl>
                                        <p:attrNameLst>
                                          <p:attrName>ppt_w</p:attrName>
                                        </p:attrNameLst>
                                      </p:cBhvr>
                                      <p:tavLst>
                                        <p:tav tm="0">
                                          <p:val>
                                            <p:strVal val="ppt_w"/>
                                          </p:val>
                                        </p:tav>
                                        <p:tav tm="100000">
                                          <p:val>
                                            <p:fltVal val="0"/>
                                          </p:val>
                                        </p:tav>
                                      </p:tavLst>
                                    </p:anim>
                                    <p:anim calcmode="lin" valueType="num">
                                      <p:cBhvr>
                                        <p:cTn id="306" dur="1000"/>
                                        <p:tgtEl>
                                          <p:spTgt spid="27"/>
                                        </p:tgtEl>
                                        <p:attrNameLst>
                                          <p:attrName>ppt_h</p:attrName>
                                        </p:attrNameLst>
                                      </p:cBhvr>
                                      <p:tavLst>
                                        <p:tav tm="0">
                                          <p:val>
                                            <p:strVal val="ppt_h"/>
                                          </p:val>
                                        </p:tav>
                                        <p:tav tm="100000">
                                          <p:val>
                                            <p:fltVal val="0"/>
                                          </p:val>
                                        </p:tav>
                                      </p:tavLst>
                                    </p:anim>
                                    <p:anim calcmode="lin" valueType="num">
                                      <p:cBhvr>
                                        <p:cTn id="307" dur="1000"/>
                                        <p:tgtEl>
                                          <p:spTgt spid="27"/>
                                        </p:tgtEl>
                                        <p:attrNameLst>
                                          <p:attrName>style.rotation</p:attrName>
                                        </p:attrNameLst>
                                      </p:cBhvr>
                                      <p:tavLst>
                                        <p:tav tm="0">
                                          <p:val>
                                            <p:fltVal val="0"/>
                                          </p:val>
                                        </p:tav>
                                        <p:tav tm="100000">
                                          <p:val>
                                            <p:fltVal val="360"/>
                                          </p:val>
                                        </p:tav>
                                      </p:tavLst>
                                    </p:anim>
                                    <p:animEffect transition="out" filter="fade">
                                      <p:cBhvr>
                                        <p:cTn id="308" dur="1000"/>
                                        <p:tgtEl>
                                          <p:spTgt spid="27"/>
                                        </p:tgtEl>
                                      </p:cBhvr>
                                    </p:animEffect>
                                    <p:set>
                                      <p:cBhvr>
                                        <p:cTn id="309" dur="1" fill="hold">
                                          <p:stCondLst>
                                            <p:cond delay="999"/>
                                          </p:stCondLst>
                                        </p:cTn>
                                        <p:tgtEl>
                                          <p:spTgt spid="27"/>
                                        </p:tgtEl>
                                        <p:attrNameLst>
                                          <p:attrName>style.visibility</p:attrName>
                                        </p:attrNameLst>
                                      </p:cBhvr>
                                      <p:to>
                                        <p:strVal val="hidden"/>
                                      </p:to>
                                    </p:set>
                                  </p:childTnLst>
                                </p:cTn>
                              </p:par>
                              <p:par>
                                <p:cTn id="310" presetID="49" presetClass="exit" presetSubtype="0" accel="100000" fill="hold" grpId="1" nodeType="withEffect">
                                  <p:stCondLst>
                                    <p:cond delay="0"/>
                                  </p:stCondLst>
                                  <p:childTnLst>
                                    <p:anim calcmode="lin" valueType="num">
                                      <p:cBhvr>
                                        <p:cTn id="311" dur="1000"/>
                                        <p:tgtEl>
                                          <p:spTgt spid="31"/>
                                        </p:tgtEl>
                                        <p:attrNameLst>
                                          <p:attrName>ppt_w</p:attrName>
                                        </p:attrNameLst>
                                      </p:cBhvr>
                                      <p:tavLst>
                                        <p:tav tm="0">
                                          <p:val>
                                            <p:strVal val="ppt_w"/>
                                          </p:val>
                                        </p:tav>
                                        <p:tav tm="100000">
                                          <p:val>
                                            <p:fltVal val="0"/>
                                          </p:val>
                                        </p:tav>
                                      </p:tavLst>
                                    </p:anim>
                                    <p:anim calcmode="lin" valueType="num">
                                      <p:cBhvr>
                                        <p:cTn id="312" dur="1000"/>
                                        <p:tgtEl>
                                          <p:spTgt spid="31"/>
                                        </p:tgtEl>
                                        <p:attrNameLst>
                                          <p:attrName>ppt_h</p:attrName>
                                        </p:attrNameLst>
                                      </p:cBhvr>
                                      <p:tavLst>
                                        <p:tav tm="0">
                                          <p:val>
                                            <p:strVal val="ppt_h"/>
                                          </p:val>
                                        </p:tav>
                                        <p:tav tm="100000">
                                          <p:val>
                                            <p:fltVal val="0"/>
                                          </p:val>
                                        </p:tav>
                                      </p:tavLst>
                                    </p:anim>
                                    <p:anim calcmode="lin" valueType="num">
                                      <p:cBhvr>
                                        <p:cTn id="313" dur="1000"/>
                                        <p:tgtEl>
                                          <p:spTgt spid="31"/>
                                        </p:tgtEl>
                                        <p:attrNameLst>
                                          <p:attrName>style.rotation</p:attrName>
                                        </p:attrNameLst>
                                      </p:cBhvr>
                                      <p:tavLst>
                                        <p:tav tm="0">
                                          <p:val>
                                            <p:fltVal val="0"/>
                                          </p:val>
                                        </p:tav>
                                        <p:tav tm="100000">
                                          <p:val>
                                            <p:fltVal val="360"/>
                                          </p:val>
                                        </p:tav>
                                      </p:tavLst>
                                    </p:anim>
                                    <p:animEffect transition="out" filter="fade">
                                      <p:cBhvr>
                                        <p:cTn id="314" dur="1000"/>
                                        <p:tgtEl>
                                          <p:spTgt spid="31"/>
                                        </p:tgtEl>
                                      </p:cBhvr>
                                    </p:animEffect>
                                    <p:set>
                                      <p:cBhvr>
                                        <p:cTn id="315" dur="1" fill="hold">
                                          <p:stCondLst>
                                            <p:cond delay="999"/>
                                          </p:stCondLst>
                                        </p:cTn>
                                        <p:tgtEl>
                                          <p:spTgt spid="31"/>
                                        </p:tgtEl>
                                        <p:attrNameLst>
                                          <p:attrName>style.visibility</p:attrName>
                                        </p:attrNameLst>
                                      </p:cBhvr>
                                      <p:to>
                                        <p:strVal val="hidden"/>
                                      </p:to>
                                    </p:set>
                                  </p:childTnLst>
                                </p:cTn>
                              </p:par>
                              <p:par>
                                <p:cTn id="316" presetID="49" presetClass="exit" presetSubtype="0" accel="100000" fill="hold" grpId="1" nodeType="withEffect">
                                  <p:stCondLst>
                                    <p:cond delay="0"/>
                                  </p:stCondLst>
                                  <p:childTnLst>
                                    <p:anim calcmode="lin" valueType="num">
                                      <p:cBhvr>
                                        <p:cTn id="317" dur="1000"/>
                                        <p:tgtEl>
                                          <p:spTgt spid="32"/>
                                        </p:tgtEl>
                                        <p:attrNameLst>
                                          <p:attrName>ppt_w</p:attrName>
                                        </p:attrNameLst>
                                      </p:cBhvr>
                                      <p:tavLst>
                                        <p:tav tm="0">
                                          <p:val>
                                            <p:strVal val="ppt_w"/>
                                          </p:val>
                                        </p:tav>
                                        <p:tav tm="100000">
                                          <p:val>
                                            <p:fltVal val="0"/>
                                          </p:val>
                                        </p:tav>
                                      </p:tavLst>
                                    </p:anim>
                                    <p:anim calcmode="lin" valueType="num">
                                      <p:cBhvr>
                                        <p:cTn id="318" dur="1000"/>
                                        <p:tgtEl>
                                          <p:spTgt spid="32"/>
                                        </p:tgtEl>
                                        <p:attrNameLst>
                                          <p:attrName>ppt_h</p:attrName>
                                        </p:attrNameLst>
                                      </p:cBhvr>
                                      <p:tavLst>
                                        <p:tav tm="0">
                                          <p:val>
                                            <p:strVal val="ppt_h"/>
                                          </p:val>
                                        </p:tav>
                                        <p:tav tm="100000">
                                          <p:val>
                                            <p:fltVal val="0"/>
                                          </p:val>
                                        </p:tav>
                                      </p:tavLst>
                                    </p:anim>
                                    <p:anim calcmode="lin" valueType="num">
                                      <p:cBhvr>
                                        <p:cTn id="319" dur="1000"/>
                                        <p:tgtEl>
                                          <p:spTgt spid="32"/>
                                        </p:tgtEl>
                                        <p:attrNameLst>
                                          <p:attrName>style.rotation</p:attrName>
                                        </p:attrNameLst>
                                      </p:cBhvr>
                                      <p:tavLst>
                                        <p:tav tm="0">
                                          <p:val>
                                            <p:fltVal val="0"/>
                                          </p:val>
                                        </p:tav>
                                        <p:tav tm="100000">
                                          <p:val>
                                            <p:fltVal val="360"/>
                                          </p:val>
                                        </p:tav>
                                      </p:tavLst>
                                    </p:anim>
                                    <p:animEffect transition="out" filter="fade">
                                      <p:cBhvr>
                                        <p:cTn id="320" dur="1000"/>
                                        <p:tgtEl>
                                          <p:spTgt spid="32"/>
                                        </p:tgtEl>
                                      </p:cBhvr>
                                    </p:animEffect>
                                    <p:set>
                                      <p:cBhvr>
                                        <p:cTn id="321" dur="1" fill="hold">
                                          <p:stCondLst>
                                            <p:cond delay="999"/>
                                          </p:stCondLst>
                                        </p:cTn>
                                        <p:tgtEl>
                                          <p:spTgt spid="32"/>
                                        </p:tgtEl>
                                        <p:attrNameLst>
                                          <p:attrName>style.visibility</p:attrName>
                                        </p:attrNameLst>
                                      </p:cBhvr>
                                      <p:to>
                                        <p:strVal val="hidden"/>
                                      </p:to>
                                    </p:set>
                                  </p:childTnLst>
                                </p:cTn>
                              </p:par>
                              <p:par>
                                <p:cTn id="322" presetID="35" presetClass="path" presetSubtype="0" accel="50000" decel="50000" fill="hold" grpId="2" nodeType="withEffect">
                                  <p:stCondLst>
                                    <p:cond delay="0"/>
                                  </p:stCondLst>
                                  <p:childTnLst>
                                    <p:animMotion origin="layout" path="M 0 0  L -0.25 0  E" pathEditMode="relative" ptsTypes="">
                                      <p:cBhvr>
                                        <p:cTn id="323" dur="1000" fill="hold"/>
                                        <p:tgtEl>
                                          <p:spTgt spid="26"/>
                                        </p:tgtEl>
                                        <p:attrNameLst>
                                          <p:attrName>ppt_x</p:attrName>
                                          <p:attrName>ppt_y</p:attrName>
                                        </p:attrNameLst>
                                      </p:cBhvr>
                                    </p:animMotion>
                                  </p:childTnLst>
                                </p:cTn>
                              </p:par>
                              <p:par>
                                <p:cTn id="324" presetID="35" presetClass="path" presetSubtype="0" accel="50000" decel="50000" fill="hold" grpId="2" nodeType="withEffect">
                                  <p:stCondLst>
                                    <p:cond delay="0"/>
                                  </p:stCondLst>
                                  <p:childTnLst>
                                    <p:animMotion origin="layout" path="M -2.77778E-7 2.11427E-6 L -0.18351 -0.03077 " pathEditMode="relative" rAng="0" ptsTypes="AA">
                                      <p:cBhvr>
                                        <p:cTn id="325" dur="1000" fill="hold"/>
                                        <p:tgtEl>
                                          <p:spTgt spid="27"/>
                                        </p:tgtEl>
                                        <p:attrNameLst>
                                          <p:attrName>ppt_x</p:attrName>
                                          <p:attrName>ppt_y</p:attrName>
                                        </p:attrNameLst>
                                      </p:cBhvr>
                                      <p:rCtr x="-92" y="-15"/>
                                    </p:animMotion>
                                  </p:childTnLst>
                                </p:cTn>
                              </p:par>
                              <p:par>
                                <p:cTn id="326" presetID="35" presetClass="path" presetSubtype="0" accel="50000" decel="50000" fill="hold" grpId="2" nodeType="withEffect">
                                  <p:stCondLst>
                                    <p:cond delay="0"/>
                                  </p:stCondLst>
                                  <p:childTnLst>
                                    <p:animMotion origin="layout" path="M 0 2.10502E-6 L -0.15417 -0.05529 " pathEditMode="relative" rAng="0" ptsTypes="AA">
                                      <p:cBhvr>
                                        <p:cTn id="327" dur="1000" fill="hold"/>
                                        <p:tgtEl>
                                          <p:spTgt spid="31"/>
                                        </p:tgtEl>
                                        <p:attrNameLst>
                                          <p:attrName>ppt_x</p:attrName>
                                          <p:attrName>ppt_y</p:attrName>
                                        </p:attrNameLst>
                                      </p:cBhvr>
                                      <p:rCtr x="-77" y="-28"/>
                                    </p:animMotion>
                                  </p:childTnLst>
                                </p:cTn>
                              </p:par>
                              <p:par>
                                <p:cTn id="328" presetID="35" presetClass="path" presetSubtype="0" accel="50000" decel="50000" fill="hold" grpId="2" nodeType="withEffect">
                                  <p:stCondLst>
                                    <p:cond delay="0"/>
                                  </p:stCondLst>
                                  <p:childTnLst>
                                    <p:animMotion origin="layout" path="M 5.55112E-17 4.35808E-6 L -0.1125 -0.08467 " pathEditMode="relative" rAng="0" ptsTypes="AA">
                                      <p:cBhvr>
                                        <p:cTn id="329" dur="1000" fill="hold"/>
                                        <p:tgtEl>
                                          <p:spTgt spid="32"/>
                                        </p:tgtEl>
                                        <p:attrNameLst>
                                          <p:attrName>ppt_x</p:attrName>
                                          <p:attrName>ppt_y</p:attrName>
                                        </p:attrNameLst>
                                      </p:cBhvr>
                                      <p:rCtr x="-56" y="-42"/>
                                    </p:animMotion>
                                  </p:childTnLst>
                                </p:cTn>
                              </p:par>
                            </p:childTnLst>
                          </p:cTn>
                        </p:par>
                        <p:par>
                          <p:cTn id="330" fill="hold">
                            <p:stCondLst>
                              <p:cond delay="1000"/>
                            </p:stCondLst>
                            <p:childTnLst>
                              <p:par>
                                <p:cTn id="331" presetID="53" presetClass="entr" presetSubtype="0" fill="hold" nodeType="afterEffect">
                                  <p:stCondLst>
                                    <p:cond delay="0"/>
                                  </p:stCondLst>
                                  <p:childTnLst>
                                    <p:set>
                                      <p:cBhvr>
                                        <p:cTn id="332" dur="1" fill="hold">
                                          <p:stCondLst>
                                            <p:cond delay="0"/>
                                          </p:stCondLst>
                                        </p:cTn>
                                        <p:tgtEl>
                                          <p:spTgt spid="147"/>
                                        </p:tgtEl>
                                        <p:attrNameLst>
                                          <p:attrName>style.visibility</p:attrName>
                                        </p:attrNameLst>
                                      </p:cBhvr>
                                      <p:to>
                                        <p:strVal val="visible"/>
                                      </p:to>
                                    </p:set>
                                    <p:anim calcmode="lin" valueType="num">
                                      <p:cBhvr>
                                        <p:cTn id="333" dur="1000" fill="hold"/>
                                        <p:tgtEl>
                                          <p:spTgt spid="147"/>
                                        </p:tgtEl>
                                        <p:attrNameLst>
                                          <p:attrName>ppt_w</p:attrName>
                                        </p:attrNameLst>
                                      </p:cBhvr>
                                      <p:tavLst>
                                        <p:tav tm="0">
                                          <p:val>
                                            <p:fltVal val="0"/>
                                          </p:val>
                                        </p:tav>
                                        <p:tav tm="100000">
                                          <p:val>
                                            <p:strVal val="#ppt_w"/>
                                          </p:val>
                                        </p:tav>
                                      </p:tavLst>
                                    </p:anim>
                                    <p:anim calcmode="lin" valueType="num">
                                      <p:cBhvr>
                                        <p:cTn id="334" dur="1000" fill="hold"/>
                                        <p:tgtEl>
                                          <p:spTgt spid="147"/>
                                        </p:tgtEl>
                                        <p:attrNameLst>
                                          <p:attrName>ppt_h</p:attrName>
                                        </p:attrNameLst>
                                      </p:cBhvr>
                                      <p:tavLst>
                                        <p:tav tm="0">
                                          <p:val>
                                            <p:fltVal val="0"/>
                                          </p:val>
                                        </p:tav>
                                        <p:tav tm="100000">
                                          <p:val>
                                            <p:strVal val="#ppt_h"/>
                                          </p:val>
                                        </p:tav>
                                      </p:tavLst>
                                    </p:anim>
                                    <p:animEffect transition="in" filter="fade">
                                      <p:cBhvr>
                                        <p:cTn id="335" dur="1000"/>
                                        <p:tgtEl>
                                          <p:spTgt spid="147"/>
                                        </p:tgtEl>
                                      </p:cBhvr>
                                    </p:animEffect>
                                  </p:childTnLst>
                                </p:cTn>
                              </p:par>
                            </p:childTnLst>
                          </p:cTn>
                        </p:par>
                      </p:childTnLst>
                    </p:cTn>
                  </p:par>
                  <p:par>
                    <p:cTn id="336" fill="hold">
                      <p:stCondLst>
                        <p:cond delay="indefinite"/>
                      </p:stCondLst>
                      <p:childTnLst>
                        <p:par>
                          <p:cTn id="337" fill="hold">
                            <p:stCondLst>
                              <p:cond delay="0"/>
                            </p:stCondLst>
                            <p:childTnLst>
                              <p:par>
                                <p:cTn id="338" presetID="42" presetClass="path" presetSubtype="0" accel="50000" decel="50000" fill="hold" grpId="2" nodeType="clickEffect">
                                  <p:stCondLst>
                                    <p:cond delay="0"/>
                                  </p:stCondLst>
                                  <p:childTnLst>
                                    <p:animMotion origin="layout" path="M -0.14531 0.16273 L -0.19531 0.25996 " pathEditMode="relative" rAng="0" ptsTypes="AA">
                                      <p:cBhvr>
                                        <p:cTn id="339" dur="1000" fill="hold"/>
                                        <p:tgtEl>
                                          <p:spTgt spid="95"/>
                                        </p:tgtEl>
                                        <p:attrNameLst>
                                          <p:attrName>ppt_x</p:attrName>
                                          <p:attrName>ppt_y</p:attrName>
                                        </p:attrNameLst>
                                      </p:cBhvr>
                                      <p:rCtr x="-25" y="49"/>
                                    </p:animMotion>
                                  </p:childTnLst>
                                </p:cTn>
                              </p:par>
                              <p:par>
                                <p:cTn id="340" presetID="6" presetClass="emph" presetSubtype="0" fill="hold" nodeType="withEffect">
                                  <p:stCondLst>
                                    <p:cond delay="0"/>
                                  </p:stCondLst>
                                  <p:childTnLst>
                                    <p:animScale>
                                      <p:cBhvr>
                                        <p:cTn id="341" dur="1000" fill="hold"/>
                                        <p:tgtEl>
                                          <p:spTgt spid="46"/>
                                        </p:tgtEl>
                                      </p:cBhvr>
                                      <p:by x="150000" y="150000"/>
                                    </p:animScale>
                                  </p:childTnLst>
                                </p:cTn>
                              </p:par>
                              <p:par>
                                <p:cTn id="342" presetID="6" presetClass="emph" presetSubtype="0" fill="hold" nodeType="withEffect">
                                  <p:stCondLst>
                                    <p:cond delay="0"/>
                                  </p:stCondLst>
                                  <p:childTnLst>
                                    <p:animScale>
                                      <p:cBhvr>
                                        <p:cTn id="343" dur="1000" fill="hold"/>
                                        <p:tgtEl>
                                          <p:spTgt spid="49"/>
                                        </p:tgtEl>
                                      </p:cBhvr>
                                      <p:by x="150000" y="150000"/>
                                    </p:animScale>
                                  </p:childTnLst>
                                </p:cTn>
                              </p:par>
                              <p:par>
                                <p:cTn id="344" presetID="42" presetClass="path" presetSubtype="0" accel="50000" decel="50000" fill="hold" nodeType="withEffect">
                                  <p:stCondLst>
                                    <p:cond delay="0"/>
                                  </p:stCondLst>
                                  <p:childTnLst>
                                    <p:animMotion origin="layout" path="M -3.61111E-6 0 L 0.0165 0.19306 " pathEditMode="relative" rAng="0" ptsTypes="AA">
                                      <p:cBhvr>
                                        <p:cTn id="345" dur="1000" fill="hold"/>
                                        <p:tgtEl>
                                          <p:spTgt spid="46"/>
                                        </p:tgtEl>
                                        <p:attrNameLst>
                                          <p:attrName>ppt_x</p:attrName>
                                          <p:attrName>ppt_y</p:attrName>
                                        </p:attrNameLst>
                                      </p:cBhvr>
                                      <p:rCtr x="8" y="97"/>
                                    </p:animMotion>
                                  </p:childTnLst>
                                </p:cTn>
                              </p:par>
                              <p:par>
                                <p:cTn id="346" presetID="42" presetClass="path" presetSubtype="0" accel="50000" decel="50000" fill="hold" nodeType="withEffect">
                                  <p:stCondLst>
                                    <p:cond delay="0"/>
                                  </p:stCondLst>
                                  <p:childTnLst>
                                    <p:animMotion origin="layout" path="M 1.11022E-16 3.33333E-6 L -0.03333 0.09305 " pathEditMode="relative" rAng="0" ptsTypes="AA">
                                      <p:cBhvr>
                                        <p:cTn id="347" dur="1000" fill="hold"/>
                                        <p:tgtEl>
                                          <p:spTgt spid="49"/>
                                        </p:tgtEl>
                                        <p:attrNameLst>
                                          <p:attrName>ppt_x</p:attrName>
                                          <p:attrName>ppt_y</p:attrName>
                                        </p:attrNameLst>
                                      </p:cBhvr>
                                      <p:rCtr x="-17" y="47"/>
                                    </p:animMotion>
                                  </p:childTnLst>
                                </p:cTn>
                              </p:par>
                              <p:par>
                                <p:cTn id="348" presetID="10" presetClass="exit" presetSubtype="0" fill="hold" nodeType="withEffect">
                                  <p:stCondLst>
                                    <p:cond delay="0"/>
                                  </p:stCondLst>
                                  <p:childTnLst>
                                    <p:animEffect transition="out" filter="fade">
                                      <p:cBhvr>
                                        <p:cTn id="349" dur="1000"/>
                                        <p:tgtEl>
                                          <p:spTgt spid="49"/>
                                        </p:tgtEl>
                                      </p:cBhvr>
                                    </p:animEffect>
                                    <p:set>
                                      <p:cBhvr>
                                        <p:cTn id="350" dur="1" fill="hold">
                                          <p:stCondLst>
                                            <p:cond delay="999"/>
                                          </p:stCondLst>
                                        </p:cTn>
                                        <p:tgtEl>
                                          <p:spTgt spid="49"/>
                                        </p:tgtEl>
                                        <p:attrNameLst>
                                          <p:attrName>style.visibility</p:attrName>
                                        </p:attrNameLst>
                                      </p:cBhvr>
                                      <p:to>
                                        <p:strVal val="hidden"/>
                                      </p:to>
                                    </p:set>
                                  </p:childTnLst>
                                </p:cTn>
                              </p:par>
                              <p:par>
                                <p:cTn id="351" presetID="10" presetClass="exit" presetSubtype="0" fill="hold" nodeType="withEffect">
                                  <p:stCondLst>
                                    <p:cond delay="0"/>
                                  </p:stCondLst>
                                  <p:childTnLst>
                                    <p:animEffect transition="out" filter="fade">
                                      <p:cBhvr>
                                        <p:cTn id="352" dur="1000"/>
                                        <p:tgtEl>
                                          <p:spTgt spid="46"/>
                                        </p:tgtEl>
                                      </p:cBhvr>
                                    </p:animEffect>
                                    <p:set>
                                      <p:cBhvr>
                                        <p:cTn id="353" dur="1" fill="hold">
                                          <p:stCondLst>
                                            <p:cond delay="999"/>
                                          </p:stCondLst>
                                        </p:cTn>
                                        <p:tgtEl>
                                          <p:spTgt spid="46"/>
                                        </p:tgtEl>
                                        <p:attrNameLst>
                                          <p:attrName>style.visibility</p:attrName>
                                        </p:attrNameLst>
                                      </p:cBhvr>
                                      <p:to>
                                        <p:strVal val="hidden"/>
                                      </p:to>
                                    </p:set>
                                  </p:childTnLst>
                                </p:cTn>
                              </p:par>
                              <p:par>
                                <p:cTn id="354" presetID="53" presetClass="entr" presetSubtype="0" fill="hold" nodeType="withEffect">
                                  <p:stCondLst>
                                    <p:cond delay="0"/>
                                  </p:stCondLst>
                                  <p:childTnLst>
                                    <p:set>
                                      <p:cBhvr>
                                        <p:cTn id="355" dur="1" fill="hold">
                                          <p:stCondLst>
                                            <p:cond delay="0"/>
                                          </p:stCondLst>
                                        </p:cTn>
                                        <p:tgtEl>
                                          <p:spTgt spid="149"/>
                                        </p:tgtEl>
                                        <p:attrNameLst>
                                          <p:attrName>style.visibility</p:attrName>
                                        </p:attrNameLst>
                                      </p:cBhvr>
                                      <p:to>
                                        <p:strVal val="visible"/>
                                      </p:to>
                                    </p:set>
                                    <p:anim calcmode="lin" valueType="num">
                                      <p:cBhvr>
                                        <p:cTn id="356" dur="1000" fill="hold"/>
                                        <p:tgtEl>
                                          <p:spTgt spid="149"/>
                                        </p:tgtEl>
                                        <p:attrNameLst>
                                          <p:attrName>ppt_w</p:attrName>
                                        </p:attrNameLst>
                                      </p:cBhvr>
                                      <p:tavLst>
                                        <p:tav tm="0">
                                          <p:val>
                                            <p:fltVal val="0"/>
                                          </p:val>
                                        </p:tav>
                                        <p:tav tm="100000">
                                          <p:val>
                                            <p:strVal val="#ppt_w"/>
                                          </p:val>
                                        </p:tav>
                                      </p:tavLst>
                                    </p:anim>
                                    <p:anim calcmode="lin" valueType="num">
                                      <p:cBhvr>
                                        <p:cTn id="357" dur="1000" fill="hold"/>
                                        <p:tgtEl>
                                          <p:spTgt spid="149"/>
                                        </p:tgtEl>
                                        <p:attrNameLst>
                                          <p:attrName>ppt_h</p:attrName>
                                        </p:attrNameLst>
                                      </p:cBhvr>
                                      <p:tavLst>
                                        <p:tav tm="0">
                                          <p:val>
                                            <p:fltVal val="0"/>
                                          </p:val>
                                        </p:tav>
                                        <p:tav tm="100000">
                                          <p:val>
                                            <p:strVal val="#ppt_h"/>
                                          </p:val>
                                        </p:tav>
                                      </p:tavLst>
                                    </p:anim>
                                    <p:animEffect transition="in" filter="fade">
                                      <p:cBhvr>
                                        <p:cTn id="358" dur="1000"/>
                                        <p:tgtEl>
                                          <p:spTgt spid="149"/>
                                        </p:tgtEl>
                                      </p:cBhvr>
                                    </p:animEffect>
                                  </p:childTnLst>
                                </p:cTn>
                              </p:par>
                            </p:childTnLst>
                          </p:cTn>
                        </p:par>
                        <p:par>
                          <p:cTn id="359" fill="hold">
                            <p:stCondLst>
                              <p:cond delay="1000"/>
                            </p:stCondLst>
                            <p:childTnLst>
                              <p:par>
                                <p:cTn id="360" presetID="10" presetClass="exit" presetSubtype="0" fill="hold" nodeType="afterEffect">
                                  <p:stCondLst>
                                    <p:cond delay="0"/>
                                  </p:stCondLst>
                                  <p:childTnLst>
                                    <p:animEffect transition="out" filter="fade">
                                      <p:cBhvr>
                                        <p:cTn id="361" dur="1000"/>
                                        <p:tgtEl>
                                          <p:spTgt spid="42"/>
                                        </p:tgtEl>
                                      </p:cBhvr>
                                    </p:animEffect>
                                    <p:set>
                                      <p:cBhvr>
                                        <p:cTn id="362" dur="1" fill="hold">
                                          <p:stCondLst>
                                            <p:cond delay="999"/>
                                          </p:stCondLst>
                                        </p:cTn>
                                        <p:tgtEl>
                                          <p:spTgt spid="42"/>
                                        </p:tgtEl>
                                        <p:attrNameLst>
                                          <p:attrName>style.visibility</p:attrName>
                                        </p:attrNameLst>
                                      </p:cBhvr>
                                      <p:to>
                                        <p:strVal val="hidden"/>
                                      </p:to>
                                    </p:set>
                                  </p:childTnLst>
                                </p:cTn>
                              </p:par>
                              <p:par>
                                <p:cTn id="363" presetID="35" presetClass="path" presetSubtype="0" accel="50000" decel="50000" fill="hold" nodeType="withEffect">
                                  <p:stCondLst>
                                    <p:cond delay="0"/>
                                  </p:stCondLst>
                                  <p:childTnLst>
                                    <p:animMotion origin="layout" path="M 3.33333E-6 -3.33333E-6 L -0.125 0.24861 " pathEditMode="relative" rAng="0" ptsTypes="AA">
                                      <p:cBhvr>
                                        <p:cTn id="364" dur="1000" fill="hold"/>
                                        <p:tgtEl>
                                          <p:spTgt spid="42"/>
                                        </p:tgtEl>
                                        <p:attrNameLst>
                                          <p:attrName>ppt_x</p:attrName>
                                          <p:attrName>ppt_y</p:attrName>
                                        </p:attrNameLst>
                                      </p:cBhvr>
                                      <p:rCtr x="-63" y="124"/>
                                    </p:animMotion>
                                  </p:childTnLst>
                                </p:cTn>
                              </p:par>
                              <p:par>
                                <p:cTn id="365" presetID="53" presetClass="entr" presetSubtype="0" fill="hold" grpId="0" nodeType="withEffect">
                                  <p:stCondLst>
                                    <p:cond delay="500"/>
                                  </p:stCondLst>
                                  <p:childTnLst>
                                    <p:set>
                                      <p:cBhvr>
                                        <p:cTn id="366" dur="1" fill="hold">
                                          <p:stCondLst>
                                            <p:cond delay="0"/>
                                          </p:stCondLst>
                                        </p:cTn>
                                        <p:tgtEl>
                                          <p:spTgt spid="152"/>
                                        </p:tgtEl>
                                        <p:attrNameLst>
                                          <p:attrName>style.visibility</p:attrName>
                                        </p:attrNameLst>
                                      </p:cBhvr>
                                      <p:to>
                                        <p:strVal val="visible"/>
                                      </p:to>
                                    </p:set>
                                    <p:anim calcmode="lin" valueType="num">
                                      <p:cBhvr>
                                        <p:cTn id="367" dur="1000" fill="hold"/>
                                        <p:tgtEl>
                                          <p:spTgt spid="152"/>
                                        </p:tgtEl>
                                        <p:attrNameLst>
                                          <p:attrName>ppt_w</p:attrName>
                                        </p:attrNameLst>
                                      </p:cBhvr>
                                      <p:tavLst>
                                        <p:tav tm="0">
                                          <p:val>
                                            <p:fltVal val="0"/>
                                          </p:val>
                                        </p:tav>
                                        <p:tav tm="100000">
                                          <p:val>
                                            <p:strVal val="#ppt_w"/>
                                          </p:val>
                                        </p:tav>
                                      </p:tavLst>
                                    </p:anim>
                                    <p:anim calcmode="lin" valueType="num">
                                      <p:cBhvr>
                                        <p:cTn id="368" dur="1000" fill="hold"/>
                                        <p:tgtEl>
                                          <p:spTgt spid="152"/>
                                        </p:tgtEl>
                                        <p:attrNameLst>
                                          <p:attrName>ppt_h</p:attrName>
                                        </p:attrNameLst>
                                      </p:cBhvr>
                                      <p:tavLst>
                                        <p:tav tm="0">
                                          <p:val>
                                            <p:fltVal val="0"/>
                                          </p:val>
                                        </p:tav>
                                        <p:tav tm="100000">
                                          <p:val>
                                            <p:strVal val="#ppt_h"/>
                                          </p:val>
                                        </p:tav>
                                      </p:tavLst>
                                    </p:anim>
                                    <p:animEffect transition="in" filter="fade">
                                      <p:cBhvr>
                                        <p:cTn id="369" dur="1000"/>
                                        <p:tgtEl>
                                          <p:spTgt spid="152"/>
                                        </p:tgtEl>
                                      </p:cBhvr>
                                    </p:animEffect>
                                  </p:childTnLst>
                                </p:cTn>
                              </p:par>
                            </p:childTnLst>
                          </p:cTn>
                        </p:par>
                      </p:childTnLst>
                    </p:cTn>
                  </p:par>
                  <p:par>
                    <p:cTn id="370" fill="hold">
                      <p:stCondLst>
                        <p:cond delay="indefinite"/>
                      </p:stCondLst>
                      <p:childTnLst>
                        <p:par>
                          <p:cTn id="371" fill="hold">
                            <p:stCondLst>
                              <p:cond delay="0"/>
                            </p:stCondLst>
                            <p:childTnLst>
                              <p:par>
                                <p:cTn id="372" presetID="0" presetClass="path" presetSubtype="0" accel="50000" decel="50000" fill="hold" grpId="3" nodeType="clickEffect">
                                  <p:stCondLst>
                                    <p:cond delay="0"/>
                                  </p:stCondLst>
                                  <p:childTnLst>
                                    <p:animMotion origin="layout" path="M -0.19531 0.26042 L -0.26563 0.325 L -0.32795 0.38125 L -0.49462 0.4419 L -0.63802 0.48218 L -0.75365 0.26019 " pathEditMode="relative" rAng="0" ptsTypes="AAAAAA">
                                      <p:cBhvr>
                                        <p:cTn id="373" dur="2000" fill="hold"/>
                                        <p:tgtEl>
                                          <p:spTgt spid="95"/>
                                        </p:tgtEl>
                                        <p:attrNameLst>
                                          <p:attrName>ppt_x</p:attrName>
                                          <p:attrName>ppt_y</p:attrName>
                                        </p:attrNameLst>
                                      </p:cBhvr>
                                      <p:rCtr x="-279" y="111"/>
                                    </p:animMotion>
                                  </p:childTnLst>
                                </p:cTn>
                              </p:par>
                              <p:par>
                                <p:cTn id="374" presetID="8" presetClass="emph" presetSubtype="0" fill="hold" grpId="5" nodeType="withEffect">
                                  <p:stCondLst>
                                    <p:cond delay="0"/>
                                  </p:stCondLst>
                                  <p:childTnLst>
                                    <p:animRot by="7200000">
                                      <p:cBhvr>
                                        <p:cTn id="375" dur="2000" fill="hold"/>
                                        <p:tgtEl>
                                          <p:spTgt spid="95"/>
                                        </p:tgtEl>
                                        <p:attrNameLst>
                                          <p:attrName>r</p:attrName>
                                        </p:attrNameLst>
                                      </p:cBhvr>
                                    </p:animRot>
                                  </p:childTnLst>
                                </p:cTn>
                              </p:par>
                              <p:par>
                                <p:cTn id="376" presetID="10" presetClass="exit" presetSubtype="0" fill="hold" grpId="4" nodeType="withEffect">
                                  <p:stCondLst>
                                    <p:cond delay="0"/>
                                  </p:stCondLst>
                                  <p:childTnLst>
                                    <p:animEffect transition="out" filter="fade">
                                      <p:cBhvr>
                                        <p:cTn id="377" dur="2000"/>
                                        <p:tgtEl>
                                          <p:spTgt spid="95"/>
                                        </p:tgtEl>
                                      </p:cBhvr>
                                    </p:animEffect>
                                    <p:set>
                                      <p:cBhvr>
                                        <p:cTn id="378" dur="1" fill="hold">
                                          <p:stCondLst>
                                            <p:cond delay="1999"/>
                                          </p:stCondLst>
                                        </p:cTn>
                                        <p:tgtEl>
                                          <p:spTgt spid="95"/>
                                        </p:tgtEl>
                                        <p:attrNameLst>
                                          <p:attrName>style.visibility</p:attrName>
                                        </p:attrNameLst>
                                      </p:cBhvr>
                                      <p:to>
                                        <p:strVal val="hidden"/>
                                      </p:to>
                                    </p:set>
                                  </p:childTnLst>
                                </p:cTn>
                              </p:par>
                              <p:par>
                                <p:cTn id="379" presetID="0" presetClass="path" presetSubtype="0" accel="50000" decel="50000" fill="hold" nodeType="withEffect">
                                  <p:stCondLst>
                                    <p:cond delay="500"/>
                                  </p:stCondLst>
                                  <p:childTnLst>
                                    <p:animMotion origin="layout" path="M -8.33333E-7 7.40741E-7 C -0.0059 0.00532 -0.0118 0.00926 -0.01857 0.01226 C -0.02708 0.02963 -0.01666 0.0118 -0.02777 0.02222 C -0.03055 0.025 -0.03229 0.02963 -0.03524 0.03194 C -0.03854 0.03472 -0.04305 0.03426 -0.04635 0.03703 C -0.06197 0.05069 -0.08385 0.0537 -0.10191 0.05671 C -0.11458 0.0625 -0.12795 0.06643 -0.14079 0.07152 C -0.14826 0.07453 -0.1552 0.08009 -0.16302 0.08148 C -0.1901 0.08634 -0.21736 0.08912 -0.24444 0.09375 C -0.28055 0.09213 -0.30642 0.09351 -0.33888 0.07893 C -0.35034 0.07384 -0.35781 0.06713 -0.36857 0.05926 C -0.37413 0.05509 -0.38524 0.04676 -0.38524 0.04676 C -0.38993 0.03125 -0.39444 0.02708 -0.40555 0.01967 C -0.41093 0.00902 -0.41805 7.40741E-7 -0.42413 -0.00996 C -0.42829 -0.01667 -0.43454 -0.02246 -0.43524 -0.03218 C -0.43576 -0.03959 -0.43524 -0.04699 -0.43524 -0.0544 " pathEditMode="relative" ptsTypes="fffffffffffffffA">
                                      <p:cBhvr>
                                        <p:cTn id="380" dur="1000" fill="hold"/>
                                        <p:tgtEl>
                                          <p:spTgt spid="43"/>
                                        </p:tgtEl>
                                        <p:attrNameLst>
                                          <p:attrName>ppt_x</p:attrName>
                                          <p:attrName>ppt_y</p:attrName>
                                        </p:attrNameLst>
                                      </p:cBhvr>
                                    </p:animMotion>
                                  </p:childTnLst>
                                </p:cTn>
                              </p:par>
                              <p:par>
                                <p:cTn id="381" presetID="10" presetClass="exit" presetSubtype="0" fill="hold" nodeType="withEffect">
                                  <p:stCondLst>
                                    <p:cond delay="500"/>
                                  </p:stCondLst>
                                  <p:childTnLst>
                                    <p:animEffect transition="out" filter="fade">
                                      <p:cBhvr>
                                        <p:cTn id="382" dur="1000"/>
                                        <p:tgtEl>
                                          <p:spTgt spid="43"/>
                                        </p:tgtEl>
                                      </p:cBhvr>
                                    </p:animEffect>
                                    <p:set>
                                      <p:cBhvr>
                                        <p:cTn id="383" dur="1" fill="hold">
                                          <p:stCondLst>
                                            <p:cond delay="999"/>
                                          </p:stCondLst>
                                        </p:cTn>
                                        <p:tgtEl>
                                          <p:spTgt spid="43"/>
                                        </p:tgtEl>
                                        <p:attrNameLst>
                                          <p:attrName>style.visibility</p:attrName>
                                        </p:attrNameLst>
                                      </p:cBhvr>
                                      <p:to>
                                        <p:strVal val="hidden"/>
                                      </p:to>
                                    </p:set>
                                  </p:childTnLst>
                                </p:cTn>
                              </p:par>
                              <p:par>
                                <p:cTn id="384" presetID="10" presetClass="entr" presetSubtype="0" fill="hold" nodeType="withEffect">
                                  <p:stCondLst>
                                    <p:cond delay="0"/>
                                  </p:stCondLst>
                                  <p:childTnLst>
                                    <p:set>
                                      <p:cBhvr>
                                        <p:cTn id="385" dur="1" fill="hold">
                                          <p:stCondLst>
                                            <p:cond delay="0"/>
                                          </p:stCondLst>
                                        </p:cTn>
                                        <p:tgtEl>
                                          <p:spTgt spid="155"/>
                                        </p:tgtEl>
                                        <p:attrNameLst>
                                          <p:attrName>style.visibility</p:attrName>
                                        </p:attrNameLst>
                                      </p:cBhvr>
                                      <p:to>
                                        <p:strVal val="visible"/>
                                      </p:to>
                                    </p:set>
                                    <p:animEffect transition="in" filter="fade">
                                      <p:cBhvr>
                                        <p:cTn id="386" dur="1000"/>
                                        <p:tgtEl>
                                          <p:spTgt spid="155"/>
                                        </p:tgtEl>
                                      </p:cBhvr>
                                    </p:animEffect>
                                  </p:childTnLst>
                                </p:cTn>
                              </p:par>
                              <p:par>
                                <p:cTn id="387" presetID="53" presetClass="entr" presetSubtype="0" fill="hold" grpId="0" nodeType="withEffect">
                                  <p:stCondLst>
                                    <p:cond delay="500"/>
                                  </p:stCondLst>
                                  <p:childTnLst>
                                    <p:set>
                                      <p:cBhvr>
                                        <p:cTn id="388" dur="1" fill="hold">
                                          <p:stCondLst>
                                            <p:cond delay="0"/>
                                          </p:stCondLst>
                                        </p:cTn>
                                        <p:tgtEl>
                                          <p:spTgt spid="154"/>
                                        </p:tgtEl>
                                        <p:attrNameLst>
                                          <p:attrName>style.visibility</p:attrName>
                                        </p:attrNameLst>
                                      </p:cBhvr>
                                      <p:to>
                                        <p:strVal val="visible"/>
                                      </p:to>
                                    </p:set>
                                    <p:anim calcmode="lin" valueType="num">
                                      <p:cBhvr>
                                        <p:cTn id="389" dur="1000" fill="hold"/>
                                        <p:tgtEl>
                                          <p:spTgt spid="154"/>
                                        </p:tgtEl>
                                        <p:attrNameLst>
                                          <p:attrName>ppt_w</p:attrName>
                                        </p:attrNameLst>
                                      </p:cBhvr>
                                      <p:tavLst>
                                        <p:tav tm="0">
                                          <p:val>
                                            <p:fltVal val="0"/>
                                          </p:val>
                                        </p:tav>
                                        <p:tav tm="100000">
                                          <p:val>
                                            <p:strVal val="#ppt_w"/>
                                          </p:val>
                                        </p:tav>
                                      </p:tavLst>
                                    </p:anim>
                                    <p:anim calcmode="lin" valueType="num">
                                      <p:cBhvr>
                                        <p:cTn id="390" dur="1000" fill="hold"/>
                                        <p:tgtEl>
                                          <p:spTgt spid="154"/>
                                        </p:tgtEl>
                                        <p:attrNameLst>
                                          <p:attrName>ppt_h</p:attrName>
                                        </p:attrNameLst>
                                      </p:cBhvr>
                                      <p:tavLst>
                                        <p:tav tm="0">
                                          <p:val>
                                            <p:fltVal val="0"/>
                                          </p:val>
                                        </p:tav>
                                        <p:tav tm="100000">
                                          <p:val>
                                            <p:strVal val="#ppt_h"/>
                                          </p:val>
                                        </p:tav>
                                      </p:tavLst>
                                    </p:anim>
                                    <p:animEffect transition="in" filter="fade">
                                      <p:cBhvr>
                                        <p:cTn id="391" dur="1000"/>
                                        <p:tgtEl>
                                          <p:spTgt spid="154"/>
                                        </p:tgtEl>
                                      </p:cBhvr>
                                    </p:animEffect>
                                  </p:childTnLst>
                                </p:cTn>
                              </p:par>
                              <p:par>
                                <p:cTn id="392" presetID="53" presetClass="entr" presetSubtype="0" fill="hold" grpId="0" nodeType="withEffect">
                                  <p:stCondLst>
                                    <p:cond delay="500"/>
                                  </p:stCondLst>
                                  <p:childTnLst>
                                    <p:set>
                                      <p:cBhvr>
                                        <p:cTn id="393" dur="1" fill="hold">
                                          <p:stCondLst>
                                            <p:cond delay="0"/>
                                          </p:stCondLst>
                                        </p:cTn>
                                        <p:tgtEl>
                                          <p:spTgt spid="131"/>
                                        </p:tgtEl>
                                        <p:attrNameLst>
                                          <p:attrName>style.visibility</p:attrName>
                                        </p:attrNameLst>
                                      </p:cBhvr>
                                      <p:to>
                                        <p:strVal val="visible"/>
                                      </p:to>
                                    </p:set>
                                    <p:anim calcmode="lin" valueType="num">
                                      <p:cBhvr>
                                        <p:cTn id="394" dur="1000" fill="hold"/>
                                        <p:tgtEl>
                                          <p:spTgt spid="131"/>
                                        </p:tgtEl>
                                        <p:attrNameLst>
                                          <p:attrName>ppt_w</p:attrName>
                                        </p:attrNameLst>
                                      </p:cBhvr>
                                      <p:tavLst>
                                        <p:tav tm="0">
                                          <p:val>
                                            <p:fltVal val="0"/>
                                          </p:val>
                                        </p:tav>
                                        <p:tav tm="100000">
                                          <p:val>
                                            <p:strVal val="#ppt_w"/>
                                          </p:val>
                                        </p:tav>
                                      </p:tavLst>
                                    </p:anim>
                                    <p:anim calcmode="lin" valueType="num">
                                      <p:cBhvr>
                                        <p:cTn id="395" dur="1000" fill="hold"/>
                                        <p:tgtEl>
                                          <p:spTgt spid="131"/>
                                        </p:tgtEl>
                                        <p:attrNameLst>
                                          <p:attrName>ppt_h</p:attrName>
                                        </p:attrNameLst>
                                      </p:cBhvr>
                                      <p:tavLst>
                                        <p:tav tm="0">
                                          <p:val>
                                            <p:fltVal val="0"/>
                                          </p:val>
                                        </p:tav>
                                        <p:tav tm="100000">
                                          <p:val>
                                            <p:strVal val="#ppt_h"/>
                                          </p:val>
                                        </p:tav>
                                      </p:tavLst>
                                    </p:anim>
                                    <p:animEffect transition="in" filter="fade">
                                      <p:cBhvr>
                                        <p:cTn id="396" dur="1000"/>
                                        <p:tgtEl>
                                          <p:spTgt spid="131"/>
                                        </p:tgtEl>
                                      </p:cBhvr>
                                    </p:animEffect>
                                  </p:childTnLst>
                                </p:cTn>
                              </p:par>
                            </p:childTnLst>
                          </p:cTn>
                        </p:par>
                      </p:childTnLst>
                    </p:cTn>
                  </p:par>
                  <p:par>
                    <p:cTn id="397" fill="hold">
                      <p:stCondLst>
                        <p:cond delay="indefinite"/>
                      </p:stCondLst>
                      <p:childTnLst>
                        <p:par>
                          <p:cTn id="398" fill="hold">
                            <p:stCondLst>
                              <p:cond delay="0"/>
                            </p:stCondLst>
                            <p:childTnLst>
                              <p:par>
                                <p:cTn id="399" presetID="7" presetClass="emph" presetSubtype="2" fill="hold" nodeType="clickEffect">
                                  <p:stCondLst>
                                    <p:cond delay="0"/>
                                  </p:stCondLst>
                                  <p:childTnLst>
                                    <p:animClr clrSpc="rgb">
                                      <p:cBhvr>
                                        <p:cTn id="400" dur="1000" fill="hold"/>
                                        <p:tgtEl>
                                          <p:spTgt spid="109"/>
                                        </p:tgtEl>
                                        <p:attrNameLst>
                                          <p:attrName>stroke.color</p:attrName>
                                        </p:attrNameLst>
                                      </p:cBhvr>
                                      <p:to>
                                        <a:schemeClr val="tx1"/>
                                      </p:to>
                                    </p:animClr>
                                    <p:set>
                                      <p:cBhvr>
                                        <p:cTn id="401" dur="1000" fill="hold"/>
                                        <p:tgtEl>
                                          <p:spTgt spid="109"/>
                                        </p:tgtEl>
                                        <p:attrNameLst>
                                          <p:attrName>stroke.on</p:attrName>
                                        </p:attrNameLst>
                                      </p:cBhvr>
                                      <p:to>
                                        <p:strVal val="true"/>
                                      </p:to>
                                    </p:set>
                                  </p:childTnLst>
                                </p:cTn>
                              </p:par>
                              <p:par>
                                <p:cTn id="402" presetID="6" presetClass="emph" presetSubtype="0" fill="hold" grpId="1" nodeType="withEffect">
                                  <p:stCondLst>
                                    <p:cond delay="0"/>
                                  </p:stCondLst>
                                  <p:childTnLst>
                                    <p:animScale>
                                      <p:cBhvr>
                                        <p:cTn id="403" dur="1000" fill="hold"/>
                                        <p:tgtEl>
                                          <p:spTgt spid="109"/>
                                        </p:tgtEl>
                                      </p:cBhvr>
                                      <p:by x="70000" y="70000"/>
                                    </p:animScale>
                                  </p:childTnLst>
                                </p:cTn>
                              </p:par>
                              <p:par>
                                <p:cTn id="404" presetID="42" presetClass="path" presetSubtype="0" accel="50000" decel="50000" fill="hold" grpId="2" nodeType="withEffect">
                                  <p:stCondLst>
                                    <p:cond delay="0"/>
                                  </p:stCondLst>
                                  <p:childTnLst>
                                    <p:animMotion origin="layout" path="M 2.77556E-17 0 L 0.01042 0.02431 " pathEditMode="relative" rAng="0" ptsTypes="AA">
                                      <p:cBhvr>
                                        <p:cTn id="405" dur="1000" fill="hold"/>
                                        <p:tgtEl>
                                          <p:spTgt spid="109"/>
                                        </p:tgtEl>
                                        <p:attrNameLst>
                                          <p:attrName>ppt_x</p:attrName>
                                          <p:attrName>ppt_y</p:attrName>
                                        </p:attrNameLst>
                                      </p:cBhvr>
                                      <p:rCtr x="5" y="12"/>
                                    </p:animMotion>
                                  </p:childTnLst>
                                </p:cTn>
                              </p:par>
                              <p:par>
                                <p:cTn id="406" presetID="53" presetClass="entr" presetSubtype="0" fill="hold" nodeType="withEffect">
                                  <p:stCondLst>
                                    <p:cond delay="500"/>
                                  </p:stCondLst>
                                  <p:childTnLst>
                                    <p:set>
                                      <p:cBhvr>
                                        <p:cTn id="407" dur="1" fill="hold">
                                          <p:stCondLst>
                                            <p:cond delay="0"/>
                                          </p:stCondLst>
                                        </p:cTn>
                                        <p:tgtEl>
                                          <p:spTgt spid="73"/>
                                        </p:tgtEl>
                                        <p:attrNameLst>
                                          <p:attrName>style.visibility</p:attrName>
                                        </p:attrNameLst>
                                      </p:cBhvr>
                                      <p:to>
                                        <p:strVal val="visible"/>
                                      </p:to>
                                    </p:set>
                                    <p:anim calcmode="lin" valueType="num">
                                      <p:cBhvr>
                                        <p:cTn id="408" dur="1000" fill="hold"/>
                                        <p:tgtEl>
                                          <p:spTgt spid="73"/>
                                        </p:tgtEl>
                                        <p:attrNameLst>
                                          <p:attrName>ppt_w</p:attrName>
                                        </p:attrNameLst>
                                      </p:cBhvr>
                                      <p:tavLst>
                                        <p:tav tm="0">
                                          <p:val>
                                            <p:fltVal val="0"/>
                                          </p:val>
                                        </p:tav>
                                        <p:tav tm="100000">
                                          <p:val>
                                            <p:strVal val="#ppt_w"/>
                                          </p:val>
                                        </p:tav>
                                      </p:tavLst>
                                    </p:anim>
                                    <p:anim calcmode="lin" valueType="num">
                                      <p:cBhvr>
                                        <p:cTn id="409" dur="1000" fill="hold"/>
                                        <p:tgtEl>
                                          <p:spTgt spid="73"/>
                                        </p:tgtEl>
                                        <p:attrNameLst>
                                          <p:attrName>ppt_h</p:attrName>
                                        </p:attrNameLst>
                                      </p:cBhvr>
                                      <p:tavLst>
                                        <p:tav tm="0">
                                          <p:val>
                                            <p:fltVal val="0"/>
                                          </p:val>
                                        </p:tav>
                                        <p:tav tm="100000">
                                          <p:val>
                                            <p:strVal val="#ppt_h"/>
                                          </p:val>
                                        </p:tav>
                                      </p:tavLst>
                                    </p:anim>
                                    <p:animEffect transition="in" filter="fade">
                                      <p:cBhvr>
                                        <p:cTn id="410" dur="1000"/>
                                        <p:tgtEl>
                                          <p:spTgt spid="73"/>
                                        </p:tgtEl>
                                      </p:cBhvr>
                                    </p:animEffect>
                                  </p:childTnLst>
                                </p:cTn>
                              </p:par>
                              <p:par>
                                <p:cTn id="411" presetID="53" presetClass="entr" presetSubtype="0" fill="hold" nodeType="withEffect">
                                  <p:stCondLst>
                                    <p:cond delay="1000"/>
                                  </p:stCondLst>
                                  <p:childTnLst>
                                    <p:set>
                                      <p:cBhvr>
                                        <p:cTn id="412" dur="1" fill="hold">
                                          <p:stCondLst>
                                            <p:cond delay="0"/>
                                          </p:stCondLst>
                                        </p:cTn>
                                        <p:tgtEl>
                                          <p:spTgt spid="70"/>
                                        </p:tgtEl>
                                        <p:attrNameLst>
                                          <p:attrName>style.visibility</p:attrName>
                                        </p:attrNameLst>
                                      </p:cBhvr>
                                      <p:to>
                                        <p:strVal val="visible"/>
                                      </p:to>
                                    </p:set>
                                    <p:anim calcmode="lin" valueType="num">
                                      <p:cBhvr>
                                        <p:cTn id="413" dur="1000" fill="hold"/>
                                        <p:tgtEl>
                                          <p:spTgt spid="70"/>
                                        </p:tgtEl>
                                        <p:attrNameLst>
                                          <p:attrName>ppt_w</p:attrName>
                                        </p:attrNameLst>
                                      </p:cBhvr>
                                      <p:tavLst>
                                        <p:tav tm="0">
                                          <p:val>
                                            <p:fltVal val="0"/>
                                          </p:val>
                                        </p:tav>
                                        <p:tav tm="100000">
                                          <p:val>
                                            <p:strVal val="#ppt_w"/>
                                          </p:val>
                                        </p:tav>
                                      </p:tavLst>
                                    </p:anim>
                                    <p:anim calcmode="lin" valueType="num">
                                      <p:cBhvr>
                                        <p:cTn id="414" dur="1000" fill="hold"/>
                                        <p:tgtEl>
                                          <p:spTgt spid="70"/>
                                        </p:tgtEl>
                                        <p:attrNameLst>
                                          <p:attrName>ppt_h</p:attrName>
                                        </p:attrNameLst>
                                      </p:cBhvr>
                                      <p:tavLst>
                                        <p:tav tm="0">
                                          <p:val>
                                            <p:fltVal val="0"/>
                                          </p:val>
                                        </p:tav>
                                        <p:tav tm="100000">
                                          <p:val>
                                            <p:strVal val="#ppt_h"/>
                                          </p:val>
                                        </p:tav>
                                      </p:tavLst>
                                    </p:anim>
                                    <p:animEffect transition="in" filter="fade">
                                      <p:cBhvr>
                                        <p:cTn id="415" dur="1000"/>
                                        <p:tgtEl>
                                          <p:spTgt spid="70"/>
                                        </p:tgtEl>
                                      </p:cBhvr>
                                    </p:animEffect>
                                  </p:childTnLst>
                                </p:cTn>
                              </p:par>
                              <p:par>
                                <p:cTn id="416" presetID="53" presetClass="entr" presetSubtype="0" fill="hold" nodeType="withEffect">
                                  <p:stCondLst>
                                    <p:cond delay="1500"/>
                                  </p:stCondLst>
                                  <p:childTnLst>
                                    <p:set>
                                      <p:cBhvr>
                                        <p:cTn id="417" dur="1" fill="hold">
                                          <p:stCondLst>
                                            <p:cond delay="0"/>
                                          </p:stCondLst>
                                        </p:cTn>
                                        <p:tgtEl>
                                          <p:spTgt spid="52"/>
                                        </p:tgtEl>
                                        <p:attrNameLst>
                                          <p:attrName>style.visibility</p:attrName>
                                        </p:attrNameLst>
                                      </p:cBhvr>
                                      <p:to>
                                        <p:strVal val="visible"/>
                                      </p:to>
                                    </p:set>
                                    <p:anim calcmode="lin" valueType="num">
                                      <p:cBhvr>
                                        <p:cTn id="418" dur="1000" fill="hold"/>
                                        <p:tgtEl>
                                          <p:spTgt spid="52"/>
                                        </p:tgtEl>
                                        <p:attrNameLst>
                                          <p:attrName>ppt_w</p:attrName>
                                        </p:attrNameLst>
                                      </p:cBhvr>
                                      <p:tavLst>
                                        <p:tav tm="0">
                                          <p:val>
                                            <p:fltVal val="0"/>
                                          </p:val>
                                        </p:tav>
                                        <p:tav tm="100000">
                                          <p:val>
                                            <p:strVal val="#ppt_w"/>
                                          </p:val>
                                        </p:tav>
                                      </p:tavLst>
                                    </p:anim>
                                    <p:anim calcmode="lin" valueType="num">
                                      <p:cBhvr>
                                        <p:cTn id="419" dur="1000" fill="hold"/>
                                        <p:tgtEl>
                                          <p:spTgt spid="52"/>
                                        </p:tgtEl>
                                        <p:attrNameLst>
                                          <p:attrName>ppt_h</p:attrName>
                                        </p:attrNameLst>
                                      </p:cBhvr>
                                      <p:tavLst>
                                        <p:tav tm="0">
                                          <p:val>
                                            <p:fltVal val="0"/>
                                          </p:val>
                                        </p:tav>
                                        <p:tav tm="100000">
                                          <p:val>
                                            <p:strVal val="#ppt_h"/>
                                          </p:val>
                                        </p:tav>
                                      </p:tavLst>
                                    </p:anim>
                                    <p:animEffect transition="in" filter="fade">
                                      <p:cBhvr>
                                        <p:cTn id="420" dur="1000"/>
                                        <p:tgtEl>
                                          <p:spTgt spid="52"/>
                                        </p:tgtEl>
                                      </p:cBhvr>
                                    </p:animEffect>
                                  </p:childTnLst>
                                </p:cTn>
                              </p:par>
                              <p:par>
                                <p:cTn id="421" presetID="53" presetClass="entr" presetSubtype="0" fill="hold" nodeType="withEffect">
                                  <p:stCondLst>
                                    <p:cond delay="2000"/>
                                  </p:stCondLst>
                                  <p:childTnLst>
                                    <p:set>
                                      <p:cBhvr>
                                        <p:cTn id="422" dur="1" fill="hold">
                                          <p:stCondLst>
                                            <p:cond delay="0"/>
                                          </p:stCondLst>
                                        </p:cTn>
                                        <p:tgtEl>
                                          <p:spTgt spid="55"/>
                                        </p:tgtEl>
                                        <p:attrNameLst>
                                          <p:attrName>style.visibility</p:attrName>
                                        </p:attrNameLst>
                                      </p:cBhvr>
                                      <p:to>
                                        <p:strVal val="visible"/>
                                      </p:to>
                                    </p:set>
                                    <p:anim calcmode="lin" valueType="num">
                                      <p:cBhvr>
                                        <p:cTn id="423" dur="1000" fill="hold"/>
                                        <p:tgtEl>
                                          <p:spTgt spid="55"/>
                                        </p:tgtEl>
                                        <p:attrNameLst>
                                          <p:attrName>ppt_w</p:attrName>
                                        </p:attrNameLst>
                                      </p:cBhvr>
                                      <p:tavLst>
                                        <p:tav tm="0">
                                          <p:val>
                                            <p:fltVal val="0"/>
                                          </p:val>
                                        </p:tav>
                                        <p:tav tm="100000">
                                          <p:val>
                                            <p:strVal val="#ppt_w"/>
                                          </p:val>
                                        </p:tav>
                                      </p:tavLst>
                                    </p:anim>
                                    <p:anim calcmode="lin" valueType="num">
                                      <p:cBhvr>
                                        <p:cTn id="424" dur="1000" fill="hold"/>
                                        <p:tgtEl>
                                          <p:spTgt spid="55"/>
                                        </p:tgtEl>
                                        <p:attrNameLst>
                                          <p:attrName>ppt_h</p:attrName>
                                        </p:attrNameLst>
                                      </p:cBhvr>
                                      <p:tavLst>
                                        <p:tav tm="0">
                                          <p:val>
                                            <p:fltVal val="0"/>
                                          </p:val>
                                        </p:tav>
                                        <p:tav tm="100000">
                                          <p:val>
                                            <p:strVal val="#ppt_h"/>
                                          </p:val>
                                        </p:tav>
                                      </p:tavLst>
                                    </p:anim>
                                    <p:animEffect transition="in" filter="fade">
                                      <p:cBhvr>
                                        <p:cTn id="425" dur="1000"/>
                                        <p:tgtEl>
                                          <p:spTgt spid="55"/>
                                        </p:tgtEl>
                                      </p:cBhvr>
                                    </p:animEffect>
                                  </p:childTnLst>
                                </p:cTn>
                              </p:par>
                              <p:par>
                                <p:cTn id="426" presetID="53" presetClass="entr" presetSubtype="0" fill="hold" nodeType="withEffect">
                                  <p:stCondLst>
                                    <p:cond delay="2000"/>
                                  </p:stCondLst>
                                  <p:childTnLst>
                                    <p:set>
                                      <p:cBhvr>
                                        <p:cTn id="427" dur="1" fill="hold">
                                          <p:stCondLst>
                                            <p:cond delay="0"/>
                                          </p:stCondLst>
                                        </p:cTn>
                                        <p:tgtEl>
                                          <p:spTgt spid="133"/>
                                        </p:tgtEl>
                                        <p:attrNameLst>
                                          <p:attrName>style.visibility</p:attrName>
                                        </p:attrNameLst>
                                      </p:cBhvr>
                                      <p:to>
                                        <p:strVal val="visible"/>
                                      </p:to>
                                    </p:set>
                                    <p:anim calcmode="lin" valueType="num">
                                      <p:cBhvr>
                                        <p:cTn id="428" dur="1000" fill="hold"/>
                                        <p:tgtEl>
                                          <p:spTgt spid="133"/>
                                        </p:tgtEl>
                                        <p:attrNameLst>
                                          <p:attrName>ppt_w</p:attrName>
                                        </p:attrNameLst>
                                      </p:cBhvr>
                                      <p:tavLst>
                                        <p:tav tm="0">
                                          <p:val>
                                            <p:fltVal val="0"/>
                                          </p:val>
                                        </p:tav>
                                        <p:tav tm="100000">
                                          <p:val>
                                            <p:strVal val="#ppt_w"/>
                                          </p:val>
                                        </p:tav>
                                      </p:tavLst>
                                    </p:anim>
                                    <p:anim calcmode="lin" valueType="num">
                                      <p:cBhvr>
                                        <p:cTn id="429" dur="1000" fill="hold"/>
                                        <p:tgtEl>
                                          <p:spTgt spid="133"/>
                                        </p:tgtEl>
                                        <p:attrNameLst>
                                          <p:attrName>ppt_h</p:attrName>
                                        </p:attrNameLst>
                                      </p:cBhvr>
                                      <p:tavLst>
                                        <p:tav tm="0">
                                          <p:val>
                                            <p:fltVal val="0"/>
                                          </p:val>
                                        </p:tav>
                                        <p:tav tm="100000">
                                          <p:val>
                                            <p:strVal val="#ppt_h"/>
                                          </p:val>
                                        </p:tav>
                                      </p:tavLst>
                                    </p:anim>
                                    <p:animEffect transition="in" filter="fade">
                                      <p:cBhvr>
                                        <p:cTn id="430" dur="1000"/>
                                        <p:tgtEl>
                                          <p:spTgt spid="133"/>
                                        </p:tgtEl>
                                      </p:cBhvr>
                                    </p:animEffect>
                                  </p:childTnLst>
                                </p:cTn>
                              </p:par>
                            </p:childTnLst>
                          </p:cTn>
                        </p:par>
                      </p:childTnLst>
                    </p:cTn>
                  </p:par>
                  <p:par>
                    <p:cTn id="431" fill="hold">
                      <p:stCondLst>
                        <p:cond delay="indefinite"/>
                      </p:stCondLst>
                      <p:childTnLst>
                        <p:par>
                          <p:cTn id="432" fill="hold">
                            <p:stCondLst>
                              <p:cond delay="0"/>
                            </p:stCondLst>
                            <p:childTnLst>
                              <p:par>
                                <p:cTn id="433" presetID="22" presetClass="entr" presetSubtype="8" fill="hold" nodeType="clickEffect">
                                  <p:stCondLst>
                                    <p:cond delay="0"/>
                                  </p:stCondLst>
                                  <p:childTnLst>
                                    <p:set>
                                      <p:cBhvr>
                                        <p:cTn id="434" dur="1" fill="hold">
                                          <p:stCondLst>
                                            <p:cond delay="0"/>
                                          </p:stCondLst>
                                        </p:cTn>
                                        <p:tgtEl>
                                          <p:spTgt spid="162"/>
                                        </p:tgtEl>
                                        <p:attrNameLst>
                                          <p:attrName>style.visibility</p:attrName>
                                        </p:attrNameLst>
                                      </p:cBhvr>
                                      <p:to>
                                        <p:strVal val="visible"/>
                                      </p:to>
                                    </p:set>
                                    <p:animEffect transition="in" filter="wipe(left)">
                                      <p:cBhvr>
                                        <p:cTn id="435" dur="1000"/>
                                        <p:tgtEl>
                                          <p:spTgt spid="162"/>
                                        </p:tgtEl>
                                      </p:cBhvr>
                                    </p:animEffect>
                                  </p:childTnLst>
                                </p:cTn>
                              </p:par>
                              <p:par>
                                <p:cTn id="436" presetID="10" presetClass="exit" presetSubtype="0" fill="hold" grpId="3" nodeType="withEffect">
                                  <p:stCondLst>
                                    <p:cond delay="0"/>
                                  </p:stCondLst>
                                  <p:childTnLst>
                                    <p:animEffect transition="out" filter="fade">
                                      <p:cBhvr>
                                        <p:cTn id="437" dur="1000"/>
                                        <p:tgtEl>
                                          <p:spTgt spid="110"/>
                                        </p:tgtEl>
                                      </p:cBhvr>
                                    </p:animEffect>
                                    <p:set>
                                      <p:cBhvr>
                                        <p:cTn id="438" dur="1" fill="hold">
                                          <p:stCondLst>
                                            <p:cond delay="999"/>
                                          </p:stCondLst>
                                        </p:cTn>
                                        <p:tgtEl>
                                          <p:spTgt spid="110"/>
                                        </p:tgtEl>
                                        <p:attrNameLst>
                                          <p:attrName>style.visibility</p:attrName>
                                        </p:attrNameLst>
                                      </p:cBhvr>
                                      <p:to>
                                        <p:strVal val="hidden"/>
                                      </p:to>
                                    </p:set>
                                  </p:childTnLst>
                                </p:cTn>
                              </p:par>
                              <p:par>
                                <p:cTn id="439" presetID="53" presetClass="entr" presetSubtype="0" fill="hold" grpId="0" nodeType="withEffect">
                                  <p:stCondLst>
                                    <p:cond delay="0"/>
                                  </p:stCondLst>
                                  <p:childTnLst>
                                    <p:set>
                                      <p:cBhvr>
                                        <p:cTn id="440" dur="1" fill="hold">
                                          <p:stCondLst>
                                            <p:cond delay="0"/>
                                          </p:stCondLst>
                                        </p:cTn>
                                        <p:tgtEl>
                                          <p:spTgt spid="161"/>
                                        </p:tgtEl>
                                        <p:attrNameLst>
                                          <p:attrName>style.visibility</p:attrName>
                                        </p:attrNameLst>
                                      </p:cBhvr>
                                      <p:to>
                                        <p:strVal val="visible"/>
                                      </p:to>
                                    </p:set>
                                    <p:anim calcmode="lin" valueType="num">
                                      <p:cBhvr>
                                        <p:cTn id="441" dur="1000" fill="hold"/>
                                        <p:tgtEl>
                                          <p:spTgt spid="161"/>
                                        </p:tgtEl>
                                        <p:attrNameLst>
                                          <p:attrName>ppt_w</p:attrName>
                                        </p:attrNameLst>
                                      </p:cBhvr>
                                      <p:tavLst>
                                        <p:tav tm="0">
                                          <p:val>
                                            <p:fltVal val="0"/>
                                          </p:val>
                                        </p:tav>
                                        <p:tav tm="100000">
                                          <p:val>
                                            <p:strVal val="#ppt_w"/>
                                          </p:val>
                                        </p:tav>
                                      </p:tavLst>
                                    </p:anim>
                                    <p:anim calcmode="lin" valueType="num">
                                      <p:cBhvr>
                                        <p:cTn id="442" dur="1000" fill="hold"/>
                                        <p:tgtEl>
                                          <p:spTgt spid="161"/>
                                        </p:tgtEl>
                                        <p:attrNameLst>
                                          <p:attrName>ppt_h</p:attrName>
                                        </p:attrNameLst>
                                      </p:cBhvr>
                                      <p:tavLst>
                                        <p:tav tm="0">
                                          <p:val>
                                            <p:fltVal val="0"/>
                                          </p:val>
                                        </p:tav>
                                        <p:tav tm="100000">
                                          <p:val>
                                            <p:strVal val="#ppt_h"/>
                                          </p:val>
                                        </p:tav>
                                      </p:tavLst>
                                    </p:anim>
                                    <p:animEffect transition="in" filter="fade">
                                      <p:cBhvr>
                                        <p:cTn id="443" dur="1000"/>
                                        <p:tgtEl>
                                          <p:spTgt spid="161"/>
                                        </p:tgtEl>
                                      </p:cBhvr>
                                    </p:animEffect>
                                  </p:childTnLst>
                                </p:cTn>
                              </p:par>
                              <p:par>
                                <p:cTn id="444" presetID="10" presetClass="exit" presetSubtype="0" fill="hold" nodeType="withEffect">
                                  <p:stCondLst>
                                    <p:cond delay="1000"/>
                                  </p:stCondLst>
                                  <p:childTnLst>
                                    <p:animEffect transition="out" filter="fade">
                                      <p:cBhvr>
                                        <p:cTn id="445" dur="1000"/>
                                        <p:tgtEl>
                                          <p:spTgt spid="162"/>
                                        </p:tgtEl>
                                      </p:cBhvr>
                                    </p:animEffect>
                                    <p:set>
                                      <p:cBhvr>
                                        <p:cTn id="446" dur="1" fill="hold">
                                          <p:stCondLst>
                                            <p:cond delay="999"/>
                                          </p:stCondLst>
                                        </p:cTn>
                                        <p:tgtEl>
                                          <p:spTgt spid="162"/>
                                        </p:tgtEl>
                                        <p:attrNameLst>
                                          <p:attrName>style.visibility</p:attrName>
                                        </p:attrNameLst>
                                      </p:cBhvr>
                                      <p:to>
                                        <p:strVal val="hidden"/>
                                      </p:to>
                                    </p:set>
                                  </p:childTnLst>
                                </p:cTn>
                              </p:par>
                              <p:par>
                                <p:cTn id="447" presetID="10" presetClass="exit" presetSubtype="0" fill="hold" grpId="3" nodeType="withEffect">
                                  <p:stCondLst>
                                    <p:cond delay="1000"/>
                                  </p:stCondLst>
                                  <p:childTnLst>
                                    <p:animEffect transition="out" filter="fade">
                                      <p:cBhvr>
                                        <p:cTn id="448" dur="1000"/>
                                        <p:tgtEl>
                                          <p:spTgt spid="109"/>
                                        </p:tgtEl>
                                      </p:cBhvr>
                                    </p:animEffect>
                                    <p:set>
                                      <p:cBhvr>
                                        <p:cTn id="449" dur="1" fill="hold">
                                          <p:stCondLst>
                                            <p:cond delay="999"/>
                                          </p:stCondLst>
                                        </p:cTn>
                                        <p:tgtEl>
                                          <p:spTgt spid="109"/>
                                        </p:tgtEl>
                                        <p:attrNameLst>
                                          <p:attrName>style.visibility</p:attrName>
                                        </p:attrNameLst>
                                      </p:cBhvr>
                                      <p:to>
                                        <p:strVal val="hidden"/>
                                      </p:to>
                                    </p:set>
                                  </p:childTnLst>
                                </p:cTn>
                              </p:par>
                            </p:childTnLst>
                          </p:cTn>
                        </p:par>
                      </p:childTnLst>
                    </p:cTn>
                  </p:par>
                  <p:par>
                    <p:cTn id="450" fill="hold">
                      <p:stCondLst>
                        <p:cond delay="indefinite"/>
                      </p:stCondLst>
                      <p:childTnLst>
                        <p:par>
                          <p:cTn id="451" fill="hold">
                            <p:stCondLst>
                              <p:cond delay="0"/>
                            </p:stCondLst>
                            <p:childTnLst>
                              <p:par>
                                <p:cTn id="452" presetID="0" presetClass="path" presetSubtype="0" accel="50000" decel="50000" fill="hold" nodeType="clickEffect">
                                  <p:stCondLst>
                                    <p:cond delay="0"/>
                                  </p:stCondLst>
                                  <p:childTnLst>
                                    <p:animMotion origin="layout" path="M 1.94444E-6 1.48148E-6 L 0.08003 -0.0419 L 0.09288 -0.11991 " pathEditMode="relative" ptsTypes="AAA">
                                      <p:cBhvr>
                                        <p:cTn id="453" dur="2000" fill="hold"/>
                                        <p:tgtEl>
                                          <p:spTgt spid="133"/>
                                        </p:tgtEl>
                                        <p:attrNameLst>
                                          <p:attrName>ppt_x</p:attrName>
                                          <p:attrName>ppt_y</p:attrName>
                                        </p:attrNameLst>
                                      </p:cBhvr>
                                    </p:animMotion>
                                  </p:childTnLst>
                                </p:cTn>
                              </p:par>
                              <p:par>
                                <p:cTn id="454" presetID="10" presetClass="exit" presetSubtype="0" fill="hold" nodeType="withEffect">
                                  <p:stCondLst>
                                    <p:cond delay="1000"/>
                                  </p:stCondLst>
                                  <p:childTnLst>
                                    <p:animEffect transition="out" filter="fade">
                                      <p:cBhvr>
                                        <p:cTn id="455" dur="1000"/>
                                        <p:tgtEl>
                                          <p:spTgt spid="133"/>
                                        </p:tgtEl>
                                      </p:cBhvr>
                                    </p:animEffect>
                                    <p:set>
                                      <p:cBhvr>
                                        <p:cTn id="456" dur="1" fill="hold">
                                          <p:stCondLst>
                                            <p:cond delay="999"/>
                                          </p:stCondLst>
                                        </p:cTn>
                                        <p:tgtEl>
                                          <p:spTgt spid="133"/>
                                        </p:tgtEl>
                                        <p:attrNameLst>
                                          <p:attrName>style.visibility</p:attrName>
                                        </p:attrNameLst>
                                      </p:cBhvr>
                                      <p:to>
                                        <p:strVal val="hidden"/>
                                      </p:to>
                                    </p:set>
                                  </p:childTnLst>
                                </p:cTn>
                              </p:par>
                              <p:par>
                                <p:cTn id="457" presetID="10" presetClass="entr" presetSubtype="0" fill="hold" grpId="0" nodeType="withEffect">
                                  <p:stCondLst>
                                    <p:cond delay="1000"/>
                                  </p:stCondLst>
                                  <p:childTnLst>
                                    <p:set>
                                      <p:cBhvr>
                                        <p:cTn id="458" dur="1" fill="hold">
                                          <p:stCondLst>
                                            <p:cond delay="0"/>
                                          </p:stCondLst>
                                        </p:cTn>
                                        <p:tgtEl>
                                          <p:spTgt spid="143"/>
                                        </p:tgtEl>
                                        <p:attrNameLst>
                                          <p:attrName>style.visibility</p:attrName>
                                        </p:attrNameLst>
                                      </p:cBhvr>
                                      <p:to>
                                        <p:strVal val="visible"/>
                                      </p:to>
                                    </p:set>
                                    <p:animEffect transition="in" filter="fade">
                                      <p:cBhvr>
                                        <p:cTn id="459" dur="1000"/>
                                        <p:tgtEl>
                                          <p:spTgt spid="143"/>
                                        </p:tgtEl>
                                      </p:cBhvr>
                                    </p:animEffect>
                                  </p:childTnLst>
                                </p:cTn>
                              </p:par>
                            </p:childTnLst>
                          </p:cTn>
                        </p:par>
                      </p:childTnLst>
                    </p:cTn>
                  </p:par>
                  <p:par>
                    <p:cTn id="460" fill="hold">
                      <p:stCondLst>
                        <p:cond delay="indefinite"/>
                      </p:stCondLst>
                      <p:childTnLst>
                        <p:par>
                          <p:cTn id="461" fill="hold">
                            <p:stCondLst>
                              <p:cond delay="0"/>
                            </p:stCondLst>
                            <p:childTnLst>
                              <p:par>
                                <p:cTn id="462" presetID="42" presetClass="path" presetSubtype="0" accel="50000" decel="50000" fill="hold" nodeType="clickEffect">
                                  <p:stCondLst>
                                    <p:cond delay="0"/>
                                  </p:stCondLst>
                                  <p:childTnLst>
                                    <p:animMotion origin="layout" path="M 0.00643 -1.85185E-6 L 0.05452 0.31759 " pathEditMode="relative" rAng="0" ptsTypes="AA">
                                      <p:cBhvr>
                                        <p:cTn id="463" dur="1000" fill="hold"/>
                                        <p:tgtEl>
                                          <p:spTgt spid="55"/>
                                        </p:tgtEl>
                                        <p:attrNameLst>
                                          <p:attrName>ppt_x</p:attrName>
                                          <p:attrName>ppt_y</p:attrName>
                                        </p:attrNameLst>
                                      </p:cBhvr>
                                      <p:rCtr x="24" y="159"/>
                                    </p:animMotion>
                                  </p:childTnLst>
                                </p:cTn>
                              </p:par>
                              <p:par>
                                <p:cTn id="464" presetID="10" presetClass="exit" presetSubtype="0" fill="hold" nodeType="withEffect">
                                  <p:stCondLst>
                                    <p:cond delay="0"/>
                                  </p:stCondLst>
                                  <p:childTnLst>
                                    <p:animEffect transition="out" filter="fade">
                                      <p:cBhvr>
                                        <p:cTn id="465" dur="1000"/>
                                        <p:tgtEl>
                                          <p:spTgt spid="55"/>
                                        </p:tgtEl>
                                      </p:cBhvr>
                                    </p:animEffect>
                                    <p:set>
                                      <p:cBhvr>
                                        <p:cTn id="466" dur="1" fill="hold">
                                          <p:stCondLst>
                                            <p:cond delay="999"/>
                                          </p:stCondLst>
                                        </p:cTn>
                                        <p:tgtEl>
                                          <p:spTgt spid="55"/>
                                        </p:tgtEl>
                                        <p:attrNameLst>
                                          <p:attrName>style.visibility</p:attrName>
                                        </p:attrNameLst>
                                      </p:cBhvr>
                                      <p:to>
                                        <p:strVal val="hidden"/>
                                      </p:to>
                                    </p:set>
                                  </p:childTnLst>
                                </p:cTn>
                              </p:par>
                              <p:par>
                                <p:cTn id="467" presetID="53" presetClass="entr" presetSubtype="0" fill="hold" grpId="0" nodeType="withEffect">
                                  <p:stCondLst>
                                    <p:cond delay="0"/>
                                  </p:stCondLst>
                                  <p:childTnLst>
                                    <p:set>
                                      <p:cBhvr>
                                        <p:cTn id="468" dur="1" fill="hold">
                                          <p:stCondLst>
                                            <p:cond delay="0"/>
                                          </p:stCondLst>
                                        </p:cTn>
                                        <p:tgtEl>
                                          <p:spTgt spid="159"/>
                                        </p:tgtEl>
                                        <p:attrNameLst>
                                          <p:attrName>style.visibility</p:attrName>
                                        </p:attrNameLst>
                                      </p:cBhvr>
                                      <p:to>
                                        <p:strVal val="visible"/>
                                      </p:to>
                                    </p:set>
                                    <p:anim calcmode="lin" valueType="num">
                                      <p:cBhvr>
                                        <p:cTn id="469" dur="1000" fill="hold"/>
                                        <p:tgtEl>
                                          <p:spTgt spid="159"/>
                                        </p:tgtEl>
                                        <p:attrNameLst>
                                          <p:attrName>ppt_w</p:attrName>
                                        </p:attrNameLst>
                                      </p:cBhvr>
                                      <p:tavLst>
                                        <p:tav tm="0">
                                          <p:val>
                                            <p:fltVal val="0"/>
                                          </p:val>
                                        </p:tav>
                                        <p:tav tm="100000">
                                          <p:val>
                                            <p:strVal val="#ppt_w"/>
                                          </p:val>
                                        </p:tav>
                                      </p:tavLst>
                                    </p:anim>
                                    <p:anim calcmode="lin" valueType="num">
                                      <p:cBhvr>
                                        <p:cTn id="470" dur="1000" fill="hold"/>
                                        <p:tgtEl>
                                          <p:spTgt spid="159"/>
                                        </p:tgtEl>
                                        <p:attrNameLst>
                                          <p:attrName>ppt_h</p:attrName>
                                        </p:attrNameLst>
                                      </p:cBhvr>
                                      <p:tavLst>
                                        <p:tav tm="0">
                                          <p:val>
                                            <p:fltVal val="0"/>
                                          </p:val>
                                        </p:tav>
                                        <p:tav tm="100000">
                                          <p:val>
                                            <p:strVal val="#ppt_h"/>
                                          </p:val>
                                        </p:tav>
                                      </p:tavLst>
                                    </p:anim>
                                    <p:animEffect transition="in" filter="fade">
                                      <p:cBhvr>
                                        <p:cTn id="471" dur="1000"/>
                                        <p:tgtEl>
                                          <p:spTgt spid="159"/>
                                        </p:tgtEl>
                                      </p:cBhvr>
                                    </p:animEffect>
                                  </p:childTnLst>
                                </p:cTn>
                              </p:par>
                            </p:childTnLst>
                          </p:cTn>
                        </p:par>
                      </p:childTnLst>
                    </p:cTn>
                  </p:par>
                  <p:par>
                    <p:cTn id="472" fill="hold">
                      <p:stCondLst>
                        <p:cond delay="indefinite"/>
                      </p:stCondLst>
                      <p:childTnLst>
                        <p:par>
                          <p:cTn id="473" fill="hold">
                            <p:stCondLst>
                              <p:cond delay="0"/>
                            </p:stCondLst>
                            <p:childTnLst>
                              <p:par>
                                <p:cTn id="474" presetID="42" presetClass="path" presetSubtype="0" accel="50000" decel="50000" fill="hold" nodeType="clickEffect">
                                  <p:stCondLst>
                                    <p:cond delay="0"/>
                                  </p:stCondLst>
                                  <p:childTnLst>
                                    <p:animMotion origin="layout" path="M -3.33333E-6 4.44444E-6 L 0.00417 0.21759 " pathEditMode="relative" rAng="0" ptsTypes="AA">
                                      <p:cBhvr>
                                        <p:cTn id="475" dur="1000" fill="hold"/>
                                        <p:tgtEl>
                                          <p:spTgt spid="52"/>
                                        </p:tgtEl>
                                        <p:attrNameLst>
                                          <p:attrName>ppt_x</p:attrName>
                                          <p:attrName>ppt_y</p:attrName>
                                        </p:attrNameLst>
                                      </p:cBhvr>
                                      <p:rCtr x="2" y="109"/>
                                    </p:animMotion>
                                  </p:childTnLst>
                                </p:cTn>
                              </p:par>
                              <p:par>
                                <p:cTn id="476" presetID="10" presetClass="exit" presetSubtype="0" fill="hold" nodeType="withEffect">
                                  <p:stCondLst>
                                    <p:cond delay="0"/>
                                  </p:stCondLst>
                                  <p:childTnLst>
                                    <p:animEffect transition="out" filter="fade">
                                      <p:cBhvr>
                                        <p:cTn id="477" dur="1000"/>
                                        <p:tgtEl>
                                          <p:spTgt spid="52"/>
                                        </p:tgtEl>
                                      </p:cBhvr>
                                    </p:animEffect>
                                    <p:set>
                                      <p:cBhvr>
                                        <p:cTn id="478" dur="1" fill="hold">
                                          <p:stCondLst>
                                            <p:cond delay="999"/>
                                          </p:stCondLst>
                                        </p:cTn>
                                        <p:tgtEl>
                                          <p:spTgt spid="52"/>
                                        </p:tgtEl>
                                        <p:attrNameLst>
                                          <p:attrName>style.visibility</p:attrName>
                                        </p:attrNameLst>
                                      </p:cBhvr>
                                      <p:to>
                                        <p:strVal val="hidden"/>
                                      </p:to>
                                    </p:set>
                                  </p:childTnLst>
                                </p:cTn>
                              </p:par>
                              <p:par>
                                <p:cTn id="479" presetID="42" presetClass="path" presetSubtype="0" accel="50000" decel="50000" fill="hold" nodeType="withEffect">
                                  <p:stCondLst>
                                    <p:cond delay="0"/>
                                  </p:stCondLst>
                                  <p:childTnLst>
                                    <p:animMotion origin="layout" path="M -0.00833 -1.11111E-6 L 0.07083 0.16042 " pathEditMode="relative" rAng="0" ptsTypes="AA">
                                      <p:cBhvr>
                                        <p:cTn id="480" dur="1000" fill="hold"/>
                                        <p:tgtEl>
                                          <p:spTgt spid="73"/>
                                        </p:tgtEl>
                                        <p:attrNameLst>
                                          <p:attrName>ppt_x</p:attrName>
                                          <p:attrName>ppt_y</p:attrName>
                                        </p:attrNameLst>
                                      </p:cBhvr>
                                      <p:rCtr x="40" y="80"/>
                                    </p:animMotion>
                                  </p:childTnLst>
                                </p:cTn>
                              </p:par>
                              <p:par>
                                <p:cTn id="481" presetID="10" presetClass="exit" presetSubtype="0" fill="hold" nodeType="withEffect">
                                  <p:stCondLst>
                                    <p:cond delay="0"/>
                                  </p:stCondLst>
                                  <p:childTnLst>
                                    <p:animEffect transition="out" filter="fade">
                                      <p:cBhvr>
                                        <p:cTn id="482" dur="1000"/>
                                        <p:tgtEl>
                                          <p:spTgt spid="73"/>
                                        </p:tgtEl>
                                      </p:cBhvr>
                                    </p:animEffect>
                                    <p:set>
                                      <p:cBhvr>
                                        <p:cTn id="483" dur="1" fill="hold">
                                          <p:stCondLst>
                                            <p:cond delay="999"/>
                                          </p:stCondLst>
                                        </p:cTn>
                                        <p:tgtEl>
                                          <p:spTgt spid="73"/>
                                        </p:tgtEl>
                                        <p:attrNameLst>
                                          <p:attrName>style.visibility</p:attrName>
                                        </p:attrNameLst>
                                      </p:cBhvr>
                                      <p:to>
                                        <p:strVal val="hidden"/>
                                      </p:to>
                                    </p:set>
                                  </p:childTnLst>
                                </p:cTn>
                              </p:par>
                              <p:par>
                                <p:cTn id="484" presetID="53" presetClass="entr" presetSubtype="0" fill="hold" grpId="0" nodeType="withEffect">
                                  <p:stCondLst>
                                    <p:cond delay="500"/>
                                  </p:stCondLst>
                                  <p:childTnLst>
                                    <p:set>
                                      <p:cBhvr>
                                        <p:cTn id="485" dur="1" fill="hold">
                                          <p:stCondLst>
                                            <p:cond delay="0"/>
                                          </p:stCondLst>
                                        </p:cTn>
                                        <p:tgtEl>
                                          <p:spTgt spid="157"/>
                                        </p:tgtEl>
                                        <p:attrNameLst>
                                          <p:attrName>style.visibility</p:attrName>
                                        </p:attrNameLst>
                                      </p:cBhvr>
                                      <p:to>
                                        <p:strVal val="visible"/>
                                      </p:to>
                                    </p:set>
                                    <p:anim calcmode="lin" valueType="num">
                                      <p:cBhvr>
                                        <p:cTn id="486" dur="1000" fill="hold"/>
                                        <p:tgtEl>
                                          <p:spTgt spid="157"/>
                                        </p:tgtEl>
                                        <p:attrNameLst>
                                          <p:attrName>ppt_w</p:attrName>
                                        </p:attrNameLst>
                                      </p:cBhvr>
                                      <p:tavLst>
                                        <p:tav tm="0">
                                          <p:val>
                                            <p:fltVal val="0"/>
                                          </p:val>
                                        </p:tav>
                                        <p:tav tm="100000">
                                          <p:val>
                                            <p:strVal val="#ppt_w"/>
                                          </p:val>
                                        </p:tav>
                                      </p:tavLst>
                                    </p:anim>
                                    <p:anim calcmode="lin" valueType="num">
                                      <p:cBhvr>
                                        <p:cTn id="487" dur="1000" fill="hold"/>
                                        <p:tgtEl>
                                          <p:spTgt spid="157"/>
                                        </p:tgtEl>
                                        <p:attrNameLst>
                                          <p:attrName>ppt_h</p:attrName>
                                        </p:attrNameLst>
                                      </p:cBhvr>
                                      <p:tavLst>
                                        <p:tav tm="0">
                                          <p:val>
                                            <p:fltVal val="0"/>
                                          </p:val>
                                        </p:tav>
                                        <p:tav tm="100000">
                                          <p:val>
                                            <p:strVal val="#ppt_h"/>
                                          </p:val>
                                        </p:tav>
                                      </p:tavLst>
                                    </p:anim>
                                    <p:animEffect transition="in" filter="fade">
                                      <p:cBhvr>
                                        <p:cTn id="488" dur="1000"/>
                                        <p:tgtEl>
                                          <p:spTgt spid="157"/>
                                        </p:tgtEl>
                                      </p:cBhvr>
                                    </p:animEffect>
                                  </p:childTnLst>
                                </p:cTn>
                              </p:par>
                            </p:childTnLst>
                          </p:cTn>
                        </p:par>
                      </p:childTnLst>
                    </p:cTn>
                  </p:par>
                  <p:par>
                    <p:cTn id="489" fill="hold">
                      <p:stCondLst>
                        <p:cond delay="indefinite"/>
                      </p:stCondLst>
                      <p:childTnLst>
                        <p:par>
                          <p:cTn id="490" fill="hold">
                            <p:stCondLst>
                              <p:cond delay="0"/>
                            </p:stCondLst>
                            <p:childTnLst>
                              <p:par>
                                <p:cTn id="491" presetID="0" presetClass="path" presetSubtype="0" accel="50000" decel="50000" fill="hold" nodeType="clickEffect">
                                  <p:stCondLst>
                                    <p:cond delay="0"/>
                                  </p:stCondLst>
                                  <p:childTnLst>
                                    <p:animMotion origin="layout" path="M 6.66667E-6 -3.7037E-7 C -0.02152 0.07338 -0.00867 0.07755 -0.04878 0.09143 C -0.06545 0.09097 -0.08211 0.09074 -0.09878 0.08981 C -0.10347 0.08958 -0.10295 0.08426 -0.10572 0.08055 C -0.11597 0.0669 -0.12239 0.05023 -0.1302 0.03403 C -0.13142 0.02778 -0.13333 0.02384 -0.1361 0.01852 C -0.13732 0.01296 -0.13992 0.01157 -0.14183 0.00625 C -0.14461 -0.00139 -0.14166 0.00393 -0.14409 -3.7037E-7 " pathEditMode="relative" ptsTypes="fffffffA">
                                      <p:cBhvr>
                                        <p:cTn id="492" dur="2000" fill="hold"/>
                                        <p:tgtEl>
                                          <p:spTgt spid="70"/>
                                        </p:tgtEl>
                                        <p:attrNameLst>
                                          <p:attrName>ppt_x</p:attrName>
                                          <p:attrName>ppt_y</p:attrName>
                                        </p:attrNameLst>
                                      </p:cBhvr>
                                    </p:animMotion>
                                  </p:childTnLst>
                                </p:cTn>
                              </p:par>
                              <p:par>
                                <p:cTn id="493" presetID="53" presetClass="exit" presetSubtype="0" fill="hold" grpId="1" nodeType="withEffect">
                                  <p:stCondLst>
                                    <p:cond delay="1000"/>
                                  </p:stCondLst>
                                  <p:childTnLst>
                                    <p:anim calcmode="lin" valueType="num">
                                      <p:cBhvr>
                                        <p:cTn id="494" dur="1000"/>
                                        <p:tgtEl>
                                          <p:spTgt spid="154"/>
                                        </p:tgtEl>
                                        <p:attrNameLst>
                                          <p:attrName>ppt_w</p:attrName>
                                        </p:attrNameLst>
                                      </p:cBhvr>
                                      <p:tavLst>
                                        <p:tav tm="0">
                                          <p:val>
                                            <p:strVal val="ppt_w"/>
                                          </p:val>
                                        </p:tav>
                                        <p:tav tm="100000">
                                          <p:val>
                                            <p:fltVal val="0"/>
                                          </p:val>
                                        </p:tav>
                                      </p:tavLst>
                                    </p:anim>
                                    <p:anim calcmode="lin" valueType="num">
                                      <p:cBhvr>
                                        <p:cTn id="495" dur="1000"/>
                                        <p:tgtEl>
                                          <p:spTgt spid="154"/>
                                        </p:tgtEl>
                                        <p:attrNameLst>
                                          <p:attrName>ppt_h</p:attrName>
                                        </p:attrNameLst>
                                      </p:cBhvr>
                                      <p:tavLst>
                                        <p:tav tm="0">
                                          <p:val>
                                            <p:strVal val="ppt_h"/>
                                          </p:val>
                                        </p:tav>
                                        <p:tav tm="100000">
                                          <p:val>
                                            <p:fltVal val="0"/>
                                          </p:val>
                                        </p:tav>
                                      </p:tavLst>
                                    </p:anim>
                                    <p:animEffect transition="out" filter="fade">
                                      <p:cBhvr>
                                        <p:cTn id="496" dur="1000"/>
                                        <p:tgtEl>
                                          <p:spTgt spid="154"/>
                                        </p:tgtEl>
                                      </p:cBhvr>
                                    </p:animEffect>
                                    <p:set>
                                      <p:cBhvr>
                                        <p:cTn id="497" dur="1" fill="hold">
                                          <p:stCondLst>
                                            <p:cond delay="999"/>
                                          </p:stCondLst>
                                        </p:cTn>
                                        <p:tgtEl>
                                          <p:spTgt spid="154"/>
                                        </p:tgtEl>
                                        <p:attrNameLst>
                                          <p:attrName>style.visibility</p:attrName>
                                        </p:attrNameLst>
                                      </p:cBhvr>
                                      <p:to>
                                        <p:strVal val="hidden"/>
                                      </p:to>
                                    </p:set>
                                  </p:childTnLst>
                                </p:cTn>
                              </p:par>
                              <p:par>
                                <p:cTn id="498" presetID="53" presetClass="entr" presetSubtype="0" fill="hold" grpId="0" nodeType="withEffect">
                                  <p:stCondLst>
                                    <p:cond delay="1000"/>
                                  </p:stCondLst>
                                  <p:childTnLst>
                                    <p:set>
                                      <p:cBhvr>
                                        <p:cTn id="499" dur="1" fill="hold">
                                          <p:stCondLst>
                                            <p:cond delay="0"/>
                                          </p:stCondLst>
                                        </p:cTn>
                                        <p:tgtEl>
                                          <p:spTgt spid="140"/>
                                        </p:tgtEl>
                                        <p:attrNameLst>
                                          <p:attrName>style.visibility</p:attrName>
                                        </p:attrNameLst>
                                      </p:cBhvr>
                                      <p:to>
                                        <p:strVal val="visible"/>
                                      </p:to>
                                    </p:set>
                                    <p:anim calcmode="lin" valueType="num">
                                      <p:cBhvr>
                                        <p:cTn id="500" dur="1000" fill="hold"/>
                                        <p:tgtEl>
                                          <p:spTgt spid="140"/>
                                        </p:tgtEl>
                                        <p:attrNameLst>
                                          <p:attrName>ppt_w</p:attrName>
                                        </p:attrNameLst>
                                      </p:cBhvr>
                                      <p:tavLst>
                                        <p:tav tm="0">
                                          <p:val>
                                            <p:fltVal val="0"/>
                                          </p:val>
                                        </p:tav>
                                        <p:tav tm="100000">
                                          <p:val>
                                            <p:strVal val="#ppt_w"/>
                                          </p:val>
                                        </p:tav>
                                      </p:tavLst>
                                    </p:anim>
                                    <p:anim calcmode="lin" valueType="num">
                                      <p:cBhvr>
                                        <p:cTn id="501" dur="1000" fill="hold"/>
                                        <p:tgtEl>
                                          <p:spTgt spid="140"/>
                                        </p:tgtEl>
                                        <p:attrNameLst>
                                          <p:attrName>ppt_h</p:attrName>
                                        </p:attrNameLst>
                                      </p:cBhvr>
                                      <p:tavLst>
                                        <p:tav tm="0">
                                          <p:val>
                                            <p:fltVal val="0"/>
                                          </p:val>
                                        </p:tav>
                                        <p:tav tm="100000">
                                          <p:val>
                                            <p:strVal val="#ppt_h"/>
                                          </p:val>
                                        </p:tav>
                                      </p:tavLst>
                                    </p:anim>
                                    <p:animEffect transition="in" filter="fade">
                                      <p:cBhvr>
                                        <p:cTn id="502" dur="1000"/>
                                        <p:tgtEl>
                                          <p:spTgt spid="140"/>
                                        </p:tgtEl>
                                      </p:cBhvr>
                                    </p:animEffect>
                                  </p:childTnLst>
                                </p:cTn>
                              </p:par>
                            </p:childTnLst>
                          </p:cTn>
                        </p:par>
                      </p:childTnLst>
                    </p:cTn>
                  </p:par>
                  <p:par>
                    <p:cTn id="503" fill="hold">
                      <p:stCondLst>
                        <p:cond delay="indefinite"/>
                      </p:stCondLst>
                      <p:childTnLst>
                        <p:par>
                          <p:cTn id="504" fill="hold">
                            <p:stCondLst>
                              <p:cond delay="0"/>
                            </p:stCondLst>
                            <p:childTnLst>
                              <p:par>
                                <p:cTn id="505" presetID="22" presetClass="entr" presetSubtype="2" fill="hold" grpId="0" nodeType="clickEffect">
                                  <p:stCondLst>
                                    <p:cond delay="0"/>
                                  </p:stCondLst>
                                  <p:childTnLst>
                                    <p:set>
                                      <p:cBhvr>
                                        <p:cTn id="506" dur="1" fill="hold">
                                          <p:stCondLst>
                                            <p:cond delay="0"/>
                                          </p:stCondLst>
                                        </p:cTn>
                                        <p:tgtEl>
                                          <p:spTgt spid="139"/>
                                        </p:tgtEl>
                                        <p:attrNameLst>
                                          <p:attrName>style.visibility</p:attrName>
                                        </p:attrNameLst>
                                      </p:cBhvr>
                                      <p:to>
                                        <p:strVal val="visible"/>
                                      </p:to>
                                    </p:set>
                                    <p:animEffect transition="in" filter="wipe(right)">
                                      <p:cBhvr>
                                        <p:cTn id="507" dur="1000"/>
                                        <p:tgtEl>
                                          <p:spTgt spid="139"/>
                                        </p:tgtEl>
                                      </p:cBhvr>
                                    </p:animEffect>
                                  </p:childTnLst>
                                </p:cTn>
                              </p:par>
                              <p:par>
                                <p:cTn id="508" presetID="10" presetClass="entr" presetSubtype="0" fill="hold" nodeType="withEffect">
                                  <p:stCondLst>
                                    <p:cond delay="0"/>
                                  </p:stCondLst>
                                  <p:childTnLst>
                                    <p:set>
                                      <p:cBhvr>
                                        <p:cTn id="509" dur="1" fill="hold">
                                          <p:stCondLst>
                                            <p:cond delay="0"/>
                                          </p:stCondLst>
                                        </p:cTn>
                                        <p:tgtEl>
                                          <p:spTgt spid="79"/>
                                        </p:tgtEl>
                                        <p:attrNameLst>
                                          <p:attrName>style.visibility</p:attrName>
                                        </p:attrNameLst>
                                      </p:cBhvr>
                                      <p:to>
                                        <p:strVal val="visible"/>
                                      </p:to>
                                    </p:set>
                                    <p:animEffect transition="in" filter="fade">
                                      <p:cBhvr>
                                        <p:cTn id="510" dur="1000"/>
                                        <p:tgtEl>
                                          <p:spTgt spid="79"/>
                                        </p:tgtEl>
                                      </p:cBhvr>
                                    </p:animEffect>
                                  </p:childTnLst>
                                </p:cTn>
                              </p:par>
                              <p:par>
                                <p:cTn id="511" presetID="10" presetClass="entr" presetSubtype="0" fill="hold" nodeType="withEffect">
                                  <p:stCondLst>
                                    <p:cond delay="0"/>
                                  </p:stCondLst>
                                  <p:childTnLst>
                                    <p:set>
                                      <p:cBhvr>
                                        <p:cTn id="512" dur="1" fill="hold">
                                          <p:stCondLst>
                                            <p:cond delay="0"/>
                                          </p:stCondLst>
                                        </p:cTn>
                                        <p:tgtEl>
                                          <p:spTgt spid="76"/>
                                        </p:tgtEl>
                                        <p:attrNameLst>
                                          <p:attrName>style.visibility</p:attrName>
                                        </p:attrNameLst>
                                      </p:cBhvr>
                                      <p:to>
                                        <p:strVal val="visible"/>
                                      </p:to>
                                    </p:set>
                                    <p:animEffect transition="in" filter="fade">
                                      <p:cBhvr>
                                        <p:cTn id="513" dur="1000"/>
                                        <p:tgtEl>
                                          <p:spTgt spid="76"/>
                                        </p:tgtEl>
                                      </p:cBhvr>
                                    </p:animEffect>
                                  </p:childTnLst>
                                </p:cTn>
                              </p:par>
                              <p:par>
                                <p:cTn id="514" presetID="10" presetClass="exit" presetSubtype="0" fill="hold" nodeType="withEffect">
                                  <p:stCondLst>
                                    <p:cond delay="0"/>
                                  </p:stCondLst>
                                  <p:childTnLst>
                                    <p:animEffect transition="out" filter="fade">
                                      <p:cBhvr>
                                        <p:cTn id="515" dur="1000"/>
                                        <p:tgtEl>
                                          <p:spTgt spid="70"/>
                                        </p:tgtEl>
                                      </p:cBhvr>
                                    </p:animEffect>
                                    <p:set>
                                      <p:cBhvr>
                                        <p:cTn id="516" dur="1" fill="hold">
                                          <p:stCondLst>
                                            <p:cond delay="999"/>
                                          </p:stCondLst>
                                        </p:cTn>
                                        <p:tgtEl>
                                          <p:spTgt spid="70"/>
                                        </p:tgtEl>
                                        <p:attrNameLst>
                                          <p:attrName>style.visibility</p:attrName>
                                        </p:attrNameLst>
                                      </p:cBhvr>
                                      <p:to>
                                        <p:strVal val="hidden"/>
                                      </p:to>
                                    </p:set>
                                  </p:childTnLst>
                                </p:cTn>
                              </p:par>
                              <p:par>
                                <p:cTn id="517" presetID="22" presetClass="exit" presetSubtype="2" fill="hold" grpId="1" nodeType="withEffect">
                                  <p:stCondLst>
                                    <p:cond delay="1000"/>
                                  </p:stCondLst>
                                  <p:childTnLst>
                                    <p:animEffect transition="out" filter="wipe(right)">
                                      <p:cBhvr>
                                        <p:cTn id="518" dur="3000"/>
                                        <p:tgtEl>
                                          <p:spTgt spid="139"/>
                                        </p:tgtEl>
                                      </p:cBhvr>
                                    </p:animEffect>
                                    <p:set>
                                      <p:cBhvr>
                                        <p:cTn id="519" dur="1" fill="hold">
                                          <p:stCondLst>
                                            <p:cond delay="2999"/>
                                          </p:stCondLst>
                                        </p:cTn>
                                        <p:tgtEl>
                                          <p:spTgt spid="139"/>
                                        </p:tgtEl>
                                        <p:attrNameLst>
                                          <p:attrName>style.visibility</p:attrName>
                                        </p:attrNameLst>
                                      </p:cBhvr>
                                      <p:to>
                                        <p:strVal val="hidden"/>
                                      </p:to>
                                    </p:set>
                                  </p:childTnLst>
                                </p:cTn>
                              </p:par>
                              <p:par>
                                <p:cTn id="520" presetID="35" presetClass="path" presetSubtype="0" accel="50000" decel="50000" fill="hold" nodeType="withEffect">
                                  <p:stCondLst>
                                    <p:cond delay="1000"/>
                                  </p:stCondLst>
                                  <p:childTnLst>
                                    <p:animMotion origin="layout" path="M -3.05556E-6 -1.11111E-6 L -0.07899 -0.09514 " pathEditMode="relative" rAng="0" ptsTypes="AA">
                                      <p:cBhvr>
                                        <p:cTn id="521" dur="2000" fill="hold"/>
                                        <p:tgtEl>
                                          <p:spTgt spid="79"/>
                                        </p:tgtEl>
                                        <p:attrNameLst>
                                          <p:attrName>ppt_x</p:attrName>
                                          <p:attrName>ppt_y</p:attrName>
                                        </p:attrNameLst>
                                      </p:cBhvr>
                                      <p:rCtr x="-40" y="-48"/>
                                    </p:animMotion>
                                  </p:childTnLst>
                                </p:cTn>
                              </p:par>
                              <p:par>
                                <p:cTn id="522" presetID="35" presetClass="path" presetSubtype="0" accel="50000" decel="50000" fill="hold" nodeType="withEffect">
                                  <p:stCondLst>
                                    <p:cond delay="1000"/>
                                  </p:stCondLst>
                                  <p:childTnLst>
                                    <p:animMotion origin="layout" path="M -3.33333E-6 -1.85185E-6 L -3.33333E-6 -0.12685 " pathEditMode="relative" rAng="0" ptsTypes="AA">
                                      <p:cBhvr>
                                        <p:cTn id="523" dur="2000" fill="hold"/>
                                        <p:tgtEl>
                                          <p:spTgt spid="76"/>
                                        </p:tgtEl>
                                        <p:attrNameLst>
                                          <p:attrName>ppt_x</p:attrName>
                                          <p:attrName>ppt_y</p:attrName>
                                        </p:attrNameLst>
                                      </p:cBhvr>
                                      <p:rCtr x="0" y="-63"/>
                                    </p:animMotion>
                                  </p:childTnLst>
                                </p:cTn>
                              </p:par>
                              <p:par>
                                <p:cTn id="524" presetID="10" presetClass="exit" presetSubtype="0" fill="hold" nodeType="withEffect">
                                  <p:stCondLst>
                                    <p:cond delay="1000"/>
                                  </p:stCondLst>
                                  <p:childTnLst>
                                    <p:animEffect transition="out" filter="fade">
                                      <p:cBhvr>
                                        <p:cTn id="525" dur="1000"/>
                                        <p:tgtEl>
                                          <p:spTgt spid="79"/>
                                        </p:tgtEl>
                                      </p:cBhvr>
                                    </p:animEffect>
                                    <p:set>
                                      <p:cBhvr>
                                        <p:cTn id="526" dur="1" fill="hold">
                                          <p:stCondLst>
                                            <p:cond delay="999"/>
                                          </p:stCondLst>
                                        </p:cTn>
                                        <p:tgtEl>
                                          <p:spTgt spid="79"/>
                                        </p:tgtEl>
                                        <p:attrNameLst>
                                          <p:attrName>style.visibility</p:attrName>
                                        </p:attrNameLst>
                                      </p:cBhvr>
                                      <p:to>
                                        <p:strVal val="hidden"/>
                                      </p:to>
                                    </p:set>
                                  </p:childTnLst>
                                </p:cTn>
                              </p:par>
                              <p:par>
                                <p:cTn id="527" presetID="10" presetClass="exit" presetSubtype="0" fill="hold" nodeType="withEffect">
                                  <p:stCondLst>
                                    <p:cond delay="1000"/>
                                  </p:stCondLst>
                                  <p:childTnLst>
                                    <p:animEffect transition="out" filter="fade">
                                      <p:cBhvr>
                                        <p:cTn id="528" dur="1000"/>
                                        <p:tgtEl>
                                          <p:spTgt spid="76"/>
                                        </p:tgtEl>
                                      </p:cBhvr>
                                    </p:animEffect>
                                    <p:set>
                                      <p:cBhvr>
                                        <p:cTn id="529" dur="1" fill="hold">
                                          <p:stCondLst>
                                            <p:cond delay="999"/>
                                          </p:stCondLst>
                                        </p:cTn>
                                        <p:tgtEl>
                                          <p:spTgt spid="76"/>
                                        </p:tgtEl>
                                        <p:attrNameLst>
                                          <p:attrName>style.visibility</p:attrName>
                                        </p:attrNameLst>
                                      </p:cBhvr>
                                      <p:to>
                                        <p:strVal val="hidden"/>
                                      </p:to>
                                    </p:set>
                                  </p:childTnLst>
                                </p:cTn>
                              </p:par>
                              <p:par>
                                <p:cTn id="530" presetID="10" presetClass="exit" presetSubtype="0" fill="hold" grpId="1" nodeType="withEffect">
                                  <p:stCondLst>
                                    <p:cond delay="1500"/>
                                  </p:stCondLst>
                                  <p:childTnLst>
                                    <p:animEffect transition="out" filter="fade">
                                      <p:cBhvr>
                                        <p:cTn id="531" dur="1000"/>
                                        <p:tgtEl>
                                          <p:spTgt spid="157"/>
                                        </p:tgtEl>
                                      </p:cBhvr>
                                    </p:animEffect>
                                    <p:set>
                                      <p:cBhvr>
                                        <p:cTn id="532" dur="1" fill="hold">
                                          <p:stCondLst>
                                            <p:cond delay="999"/>
                                          </p:stCondLst>
                                        </p:cTn>
                                        <p:tgtEl>
                                          <p:spTgt spid="157"/>
                                        </p:tgtEl>
                                        <p:attrNameLst>
                                          <p:attrName>style.visibility</p:attrName>
                                        </p:attrNameLst>
                                      </p:cBhvr>
                                      <p:to>
                                        <p:strVal val="hidden"/>
                                      </p:to>
                                    </p:set>
                                  </p:childTnLst>
                                </p:cTn>
                              </p:par>
                              <p:par>
                                <p:cTn id="533" presetID="53" presetClass="exit" presetSubtype="0" fill="hold" grpId="1" nodeType="withEffect">
                                  <p:stCondLst>
                                    <p:cond delay="1500"/>
                                  </p:stCondLst>
                                  <p:childTnLst>
                                    <p:anim calcmode="lin" valueType="num">
                                      <p:cBhvr>
                                        <p:cTn id="534" dur="1000"/>
                                        <p:tgtEl>
                                          <p:spTgt spid="140"/>
                                        </p:tgtEl>
                                        <p:attrNameLst>
                                          <p:attrName>ppt_w</p:attrName>
                                        </p:attrNameLst>
                                      </p:cBhvr>
                                      <p:tavLst>
                                        <p:tav tm="0">
                                          <p:val>
                                            <p:strVal val="ppt_w"/>
                                          </p:val>
                                        </p:tav>
                                        <p:tav tm="100000">
                                          <p:val>
                                            <p:fltVal val="0"/>
                                          </p:val>
                                        </p:tav>
                                      </p:tavLst>
                                    </p:anim>
                                    <p:anim calcmode="lin" valueType="num">
                                      <p:cBhvr>
                                        <p:cTn id="535" dur="1000"/>
                                        <p:tgtEl>
                                          <p:spTgt spid="140"/>
                                        </p:tgtEl>
                                        <p:attrNameLst>
                                          <p:attrName>ppt_h</p:attrName>
                                        </p:attrNameLst>
                                      </p:cBhvr>
                                      <p:tavLst>
                                        <p:tav tm="0">
                                          <p:val>
                                            <p:strVal val="ppt_h"/>
                                          </p:val>
                                        </p:tav>
                                        <p:tav tm="100000">
                                          <p:val>
                                            <p:fltVal val="0"/>
                                          </p:val>
                                        </p:tav>
                                      </p:tavLst>
                                    </p:anim>
                                    <p:animEffect transition="out" filter="fade">
                                      <p:cBhvr>
                                        <p:cTn id="536" dur="1000"/>
                                        <p:tgtEl>
                                          <p:spTgt spid="140"/>
                                        </p:tgtEl>
                                      </p:cBhvr>
                                    </p:animEffect>
                                    <p:set>
                                      <p:cBhvr>
                                        <p:cTn id="537" dur="1" fill="hold">
                                          <p:stCondLst>
                                            <p:cond delay="999"/>
                                          </p:stCondLst>
                                        </p:cTn>
                                        <p:tgtEl>
                                          <p:spTgt spid="140"/>
                                        </p:tgtEl>
                                        <p:attrNameLst>
                                          <p:attrName>style.visibility</p:attrName>
                                        </p:attrNameLst>
                                      </p:cBhvr>
                                      <p:to>
                                        <p:strVal val="hidden"/>
                                      </p:to>
                                    </p:set>
                                  </p:childTnLst>
                                </p:cTn>
                              </p:par>
                              <p:par>
                                <p:cTn id="538" presetID="53" presetClass="entr" presetSubtype="0" fill="hold" grpId="0" nodeType="withEffect">
                                  <p:stCondLst>
                                    <p:cond delay="1500"/>
                                  </p:stCondLst>
                                  <p:childTnLst>
                                    <p:set>
                                      <p:cBhvr>
                                        <p:cTn id="539" dur="1" fill="hold">
                                          <p:stCondLst>
                                            <p:cond delay="0"/>
                                          </p:stCondLst>
                                        </p:cTn>
                                        <p:tgtEl>
                                          <p:spTgt spid="150"/>
                                        </p:tgtEl>
                                        <p:attrNameLst>
                                          <p:attrName>style.visibility</p:attrName>
                                        </p:attrNameLst>
                                      </p:cBhvr>
                                      <p:to>
                                        <p:strVal val="visible"/>
                                      </p:to>
                                    </p:set>
                                    <p:anim calcmode="lin" valueType="num">
                                      <p:cBhvr>
                                        <p:cTn id="540" dur="1000" fill="hold"/>
                                        <p:tgtEl>
                                          <p:spTgt spid="150"/>
                                        </p:tgtEl>
                                        <p:attrNameLst>
                                          <p:attrName>ppt_w</p:attrName>
                                        </p:attrNameLst>
                                      </p:cBhvr>
                                      <p:tavLst>
                                        <p:tav tm="0">
                                          <p:val>
                                            <p:fltVal val="0"/>
                                          </p:val>
                                        </p:tav>
                                        <p:tav tm="100000">
                                          <p:val>
                                            <p:strVal val="#ppt_w"/>
                                          </p:val>
                                        </p:tav>
                                      </p:tavLst>
                                    </p:anim>
                                    <p:anim calcmode="lin" valueType="num">
                                      <p:cBhvr>
                                        <p:cTn id="541" dur="1000" fill="hold"/>
                                        <p:tgtEl>
                                          <p:spTgt spid="150"/>
                                        </p:tgtEl>
                                        <p:attrNameLst>
                                          <p:attrName>ppt_h</p:attrName>
                                        </p:attrNameLst>
                                      </p:cBhvr>
                                      <p:tavLst>
                                        <p:tav tm="0">
                                          <p:val>
                                            <p:fltVal val="0"/>
                                          </p:val>
                                        </p:tav>
                                        <p:tav tm="100000">
                                          <p:val>
                                            <p:strVal val="#ppt_h"/>
                                          </p:val>
                                        </p:tav>
                                      </p:tavLst>
                                    </p:anim>
                                    <p:animEffect transition="in" filter="fade">
                                      <p:cBhvr>
                                        <p:cTn id="542" dur="1000"/>
                                        <p:tgtEl>
                                          <p:spTgt spid="150"/>
                                        </p:tgtEl>
                                      </p:cBhvr>
                                    </p:animEffect>
                                  </p:childTnLst>
                                </p:cTn>
                              </p:par>
                            </p:childTnLst>
                          </p:cTn>
                        </p:par>
                      </p:childTnLst>
                    </p:cTn>
                  </p:par>
                  <p:par>
                    <p:cTn id="543" fill="hold">
                      <p:stCondLst>
                        <p:cond delay="indefinite"/>
                      </p:stCondLst>
                      <p:childTnLst>
                        <p:par>
                          <p:cTn id="544" fill="hold">
                            <p:stCondLst>
                              <p:cond delay="0"/>
                            </p:stCondLst>
                            <p:childTnLst>
                              <p:par>
                                <p:cTn id="545" presetID="22" presetClass="entr" presetSubtype="1" fill="hold" grpId="1" nodeType="clickEffect">
                                  <p:stCondLst>
                                    <p:cond delay="0"/>
                                  </p:stCondLst>
                                  <p:childTnLst>
                                    <p:set>
                                      <p:cBhvr>
                                        <p:cTn id="546" dur="1" fill="hold">
                                          <p:stCondLst>
                                            <p:cond delay="0"/>
                                          </p:stCondLst>
                                        </p:cTn>
                                        <p:tgtEl>
                                          <p:spTgt spid="151"/>
                                        </p:tgtEl>
                                        <p:attrNameLst>
                                          <p:attrName>style.visibility</p:attrName>
                                        </p:attrNameLst>
                                      </p:cBhvr>
                                      <p:to>
                                        <p:strVal val="visible"/>
                                      </p:to>
                                    </p:set>
                                    <p:animEffect transition="in" filter="wipe(up)">
                                      <p:cBhvr>
                                        <p:cTn id="547" dur="1000"/>
                                        <p:tgtEl>
                                          <p:spTgt spid="151"/>
                                        </p:tgtEl>
                                      </p:cBhvr>
                                    </p:animEffect>
                                  </p:childTnLst>
                                </p:cTn>
                              </p:par>
                              <p:par>
                                <p:cTn id="548" presetID="10" presetClass="exit" presetSubtype="0" fill="hold" grpId="1" nodeType="withEffect">
                                  <p:stCondLst>
                                    <p:cond delay="0"/>
                                  </p:stCondLst>
                                  <p:childTnLst>
                                    <p:animEffect transition="out" filter="fade">
                                      <p:cBhvr>
                                        <p:cTn id="549" dur="2000"/>
                                        <p:tgtEl>
                                          <p:spTgt spid="141"/>
                                        </p:tgtEl>
                                      </p:cBhvr>
                                    </p:animEffect>
                                    <p:set>
                                      <p:cBhvr>
                                        <p:cTn id="550" dur="1" fill="hold">
                                          <p:stCondLst>
                                            <p:cond delay="1999"/>
                                          </p:stCondLst>
                                        </p:cTn>
                                        <p:tgtEl>
                                          <p:spTgt spid="141"/>
                                        </p:tgtEl>
                                        <p:attrNameLst>
                                          <p:attrName>style.visibility</p:attrName>
                                        </p:attrNameLst>
                                      </p:cBhvr>
                                      <p:to>
                                        <p:strVal val="hidden"/>
                                      </p:to>
                                    </p:set>
                                  </p:childTnLst>
                                </p:cTn>
                              </p:par>
                            </p:childTnLst>
                          </p:cTn>
                        </p:par>
                      </p:childTnLst>
                    </p:cTn>
                  </p:par>
                  <p:par>
                    <p:cTn id="551" fill="hold">
                      <p:stCondLst>
                        <p:cond delay="indefinite"/>
                      </p:stCondLst>
                      <p:childTnLst>
                        <p:par>
                          <p:cTn id="552" fill="hold">
                            <p:stCondLst>
                              <p:cond delay="0"/>
                            </p:stCondLst>
                            <p:childTnLst>
                              <p:par>
                                <p:cTn id="553" presetID="10" presetClass="exit" presetSubtype="0" fill="hold" nodeType="clickEffect">
                                  <p:stCondLst>
                                    <p:cond delay="0"/>
                                  </p:stCondLst>
                                  <p:childTnLst>
                                    <p:animEffect transition="out" filter="fade">
                                      <p:cBhvr>
                                        <p:cTn id="554" dur="1000"/>
                                        <p:tgtEl>
                                          <p:spTgt spid="30"/>
                                        </p:tgtEl>
                                      </p:cBhvr>
                                    </p:animEffect>
                                    <p:set>
                                      <p:cBhvr>
                                        <p:cTn id="555" dur="1" fill="hold">
                                          <p:stCondLst>
                                            <p:cond delay="999"/>
                                          </p:stCondLst>
                                        </p:cTn>
                                        <p:tgtEl>
                                          <p:spTgt spid="30"/>
                                        </p:tgtEl>
                                        <p:attrNameLst>
                                          <p:attrName>style.visibility</p:attrName>
                                        </p:attrNameLst>
                                      </p:cBhvr>
                                      <p:to>
                                        <p:strVal val="hidden"/>
                                      </p:to>
                                    </p:set>
                                  </p:childTnLst>
                                </p:cTn>
                              </p:par>
                              <p:par>
                                <p:cTn id="556" presetID="10" presetClass="exit" presetSubtype="0" fill="hold" grpId="2" nodeType="withEffect">
                                  <p:stCondLst>
                                    <p:cond delay="0"/>
                                  </p:stCondLst>
                                  <p:childTnLst>
                                    <p:animEffect transition="out" filter="fade">
                                      <p:cBhvr>
                                        <p:cTn id="557" dur="1000"/>
                                        <p:tgtEl>
                                          <p:spTgt spid="151"/>
                                        </p:tgtEl>
                                      </p:cBhvr>
                                    </p:animEffect>
                                    <p:set>
                                      <p:cBhvr>
                                        <p:cTn id="558" dur="1" fill="hold">
                                          <p:stCondLst>
                                            <p:cond delay="999"/>
                                          </p:stCondLst>
                                        </p:cTn>
                                        <p:tgtEl>
                                          <p:spTgt spid="151"/>
                                        </p:tgtEl>
                                        <p:attrNameLst>
                                          <p:attrName>style.visibility</p:attrName>
                                        </p:attrNameLst>
                                      </p:cBhvr>
                                      <p:to>
                                        <p:strVal val="hidden"/>
                                      </p:to>
                                    </p:set>
                                  </p:childTnLst>
                                </p:cTn>
                              </p:par>
                              <p:par>
                                <p:cTn id="559" presetID="10" presetClass="exit" presetSubtype="0" fill="hold" grpId="1" nodeType="withEffect">
                                  <p:stCondLst>
                                    <p:cond delay="0"/>
                                  </p:stCondLst>
                                  <p:childTnLst>
                                    <p:animEffect transition="out" filter="fade">
                                      <p:cBhvr>
                                        <p:cTn id="560" dur="1000"/>
                                        <p:tgtEl>
                                          <p:spTgt spid="138"/>
                                        </p:tgtEl>
                                      </p:cBhvr>
                                    </p:animEffect>
                                    <p:set>
                                      <p:cBhvr>
                                        <p:cTn id="561" dur="1" fill="hold">
                                          <p:stCondLst>
                                            <p:cond delay="999"/>
                                          </p:stCondLst>
                                        </p:cTn>
                                        <p:tgtEl>
                                          <p:spTgt spid="138"/>
                                        </p:tgtEl>
                                        <p:attrNameLst>
                                          <p:attrName>style.visibility</p:attrName>
                                        </p:attrNameLst>
                                      </p:cBhvr>
                                      <p:to>
                                        <p:strVal val="hidden"/>
                                      </p:to>
                                    </p:set>
                                  </p:childTnLst>
                                </p:cTn>
                              </p:par>
                            </p:childTnLst>
                          </p:cTn>
                        </p:par>
                        <p:par>
                          <p:cTn id="562" fill="hold">
                            <p:stCondLst>
                              <p:cond delay="1000"/>
                            </p:stCondLst>
                            <p:childTnLst>
                              <p:par>
                                <p:cTn id="563" presetID="10" presetClass="exit" presetSubtype="0" fill="hold" grpId="1" nodeType="afterEffect">
                                  <p:stCondLst>
                                    <p:cond delay="0"/>
                                  </p:stCondLst>
                                  <p:childTnLst>
                                    <p:animEffect transition="out" filter="fade">
                                      <p:cBhvr>
                                        <p:cTn id="564" dur="1000"/>
                                        <p:tgtEl>
                                          <p:spTgt spid="152"/>
                                        </p:tgtEl>
                                      </p:cBhvr>
                                    </p:animEffect>
                                    <p:set>
                                      <p:cBhvr>
                                        <p:cTn id="565" dur="1" fill="hold">
                                          <p:stCondLst>
                                            <p:cond delay="999"/>
                                          </p:stCondLst>
                                        </p:cTn>
                                        <p:tgtEl>
                                          <p:spTgt spid="152"/>
                                        </p:tgtEl>
                                        <p:attrNameLst>
                                          <p:attrName>style.visibility</p:attrName>
                                        </p:attrNameLst>
                                      </p:cBhvr>
                                      <p:to>
                                        <p:strVal val="hidden"/>
                                      </p:to>
                                    </p:set>
                                  </p:childTnLst>
                                </p:cTn>
                              </p:par>
                              <p:par>
                                <p:cTn id="566" presetID="10" presetClass="exit" presetSubtype="0" fill="hold" nodeType="withEffect">
                                  <p:stCondLst>
                                    <p:cond delay="0"/>
                                  </p:stCondLst>
                                  <p:childTnLst>
                                    <p:animEffect transition="out" filter="fade">
                                      <p:cBhvr>
                                        <p:cTn id="567" dur="1000"/>
                                        <p:tgtEl>
                                          <p:spTgt spid="58"/>
                                        </p:tgtEl>
                                      </p:cBhvr>
                                    </p:animEffect>
                                    <p:set>
                                      <p:cBhvr>
                                        <p:cTn id="568" dur="1" fill="hold">
                                          <p:stCondLst>
                                            <p:cond delay="999"/>
                                          </p:stCondLst>
                                        </p:cTn>
                                        <p:tgtEl>
                                          <p:spTgt spid="58"/>
                                        </p:tgtEl>
                                        <p:attrNameLst>
                                          <p:attrName>style.visibility</p:attrName>
                                        </p:attrNameLst>
                                      </p:cBhvr>
                                      <p:to>
                                        <p:strVal val="hidden"/>
                                      </p:to>
                                    </p:set>
                                  </p:childTnLst>
                                </p:cTn>
                              </p:par>
                              <p:par>
                                <p:cTn id="569" presetID="10" presetClass="entr" presetSubtype="0" fill="hold" grpId="0" nodeType="withEffect">
                                  <p:stCondLst>
                                    <p:cond delay="0"/>
                                  </p:stCondLst>
                                  <p:childTnLst>
                                    <p:set>
                                      <p:cBhvr>
                                        <p:cTn id="570" dur="1" fill="hold">
                                          <p:stCondLst>
                                            <p:cond delay="0"/>
                                          </p:stCondLst>
                                        </p:cTn>
                                        <p:tgtEl>
                                          <p:spTgt spid="169"/>
                                        </p:tgtEl>
                                        <p:attrNameLst>
                                          <p:attrName>style.visibility</p:attrName>
                                        </p:attrNameLst>
                                      </p:cBhvr>
                                      <p:to>
                                        <p:strVal val="visible"/>
                                      </p:to>
                                    </p:set>
                                    <p:animEffect transition="in" filter="fade">
                                      <p:cBhvr>
                                        <p:cTn id="571" dur="1000"/>
                                        <p:tgtEl>
                                          <p:spTgt spid="169"/>
                                        </p:tgtEl>
                                      </p:cBhvr>
                                    </p:animEffect>
                                  </p:childTnLst>
                                </p:cTn>
                              </p:par>
                              <p:par>
                                <p:cTn id="572" presetID="3" presetClass="emph" presetSubtype="2" fill="hold" grpId="1" nodeType="withEffect">
                                  <p:stCondLst>
                                    <p:cond delay="0"/>
                                  </p:stCondLst>
                                  <p:childTnLst>
                                    <p:animClr clrSpc="rgb">
                                      <p:cBhvr override="childStyle">
                                        <p:cTn id="573" dur="1000" fill="hold"/>
                                        <p:tgtEl>
                                          <p:spTgt spid="144"/>
                                        </p:tgtEl>
                                        <p:attrNameLst>
                                          <p:attrName>style.color</p:attrName>
                                        </p:attrNameLst>
                                      </p:cBhvr>
                                      <p:to>
                                        <a:schemeClr val="tx1"/>
                                      </p:to>
                                    </p:animClr>
                                  </p:childTnLst>
                                </p:cTn>
                              </p:par>
                              <p:par>
                                <p:cTn id="574" presetID="10" presetClass="entr" presetSubtype="0" fill="hold" grpId="0" nodeType="withEffect">
                                  <p:stCondLst>
                                    <p:cond delay="0"/>
                                  </p:stCondLst>
                                  <p:childTnLst>
                                    <p:set>
                                      <p:cBhvr>
                                        <p:cTn id="575" dur="1" fill="hold">
                                          <p:stCondLst>
                                            <p:cond delay="0"/>
                                          </p:stCondLst>
                                        </p:cTn>
                                        <p:tgtEl>
                                          <p:spTgt spid="174"/>
                                        </p:tgtEl>
                                        <p:attrNameLst>
                                          <p:attrName>style.visibility</p:attrName>
                                        </p:attrNameLst>
                                      </p:cBhvr>
                                      <p:to>
                                        <p:strVal val="visible"/>
                                      </p:to>
                                    </p:set>
                                    <p:animEffect transition="in" filter="fade">
                                      <p:cBhvr>
                                        <p:cTn id="576" dur="1000"/>
                                        <p:tgtEl>
                                          <p:spTgt spid="174"/>
                                        </p:tgtEl>
                                      </p:cBhvr>
                                    </p:animEffect>
                                  </p:childTnLst>
                                </p:cTn>
                              </p:par>
                              <p:par>
                                <p:cTn id="577" presetID="10" presetClass="exit" presetSubtype="0" fill="hold" grpId="1" nodeType="withEffect">
                                  <p:stCondLst>
                                    <p:cond delay="0"/>
                                  </p:stCondLst>
                                  <p:childTnLst>
                                    <p:animEffect transition="out" filter="fade">
                                      <p:cBhvr>
                                        <p:cTn id="578" dur="1000"/>
                                        <p:tgtEl>
                                          <p:spTgt spid="143"/>
                                        </p:tgtEl>
                                      </p:cBhvr>
                                    </p:animEffect>
                                    <p:set>
                                      <p:cBhvr>
                                        <p:cTn id="579" dur="1" fill="hold">
                                          <p:stCondLst>
                                            <p:cond delay="999"/>
                                          </p:stCondLst>
                                        </p:cTn>
                                        <p:tgtEl>
                                          <p:spTgt spid="143"/>
                                        </p:tgtEl>
                                        <p:attrNameLst>
                                          <p:attrName>style.visibility</p:attrName>
                                        </p:attrNameLst>
                                      </p:cBhvr>
                                      <p:to>
                                        <p:strVal val="hidden"/>
                                      </p:to>
                                    </p:set>
                                  </p:childTnLst>
                                </p:cTn>
                              </p:par>
                              <p:par>
                                <p:cTn id="580" presetID="10" presetClass="entr" presetSubtype="0" fill="hold" grpId="0" nodeType="withEffect">
                                  <p:stCondLst>
                                    <p:cond delay="0"/>
                                  </p:stCondLst>
                                  <p:childTnLst>
                                    <p:set>
                                      <p:cBhvr>
                                        <p:cTn id="581" dur="1" fill="hold">
                                          <p:stCondLst>
                                            <p:cond delay="0"/>
                                          </p:stCondLst>
                                        </p:cTn>
                                        <p:tgtEl>
                                          <p:spTgt spid="175"/>
                                        </p:tgtEl>
                                        <p:attrNameLst>
                                          <p:attrName>style.visibility</p:attrName>
                                        </p:attrNameLst>
                                      </p:cBhvr>
                                      <p:to>
                                        <p:strVal val="visible"/>
                                      </p:to>
                                    </p:set>
                                    <p:animEffect transition="in" filter="fade">
                                      <p:cBhvr>
                                        <p:cTn id="582" dur="1000"/>
                                        <p:tgtEl>
                                          <p:spTgt spid="175"/>
                                        </p:tgtEl>
                                      </p:cBhvr>
                                    </p:animEffect>
                                  </p:childTnLst>
                                </p:cTn>
                              </p:par>
                              <p:par>
                                <p:cTn id="583" presetID="1" presetClass="exit" presetSubtype="0" fill="hold" nodeType="withEffect">
                                  <p:stCondLst>
                                    <p:cond delay="0"/>
                                  </p:stCondLst>
                                  <p:childTnLst>
                                    <p:set>
                                      <p:cBhvr>
                                        <p:cTn id="584" dur="1" fill="hold">
                                          <p:stCondLst>
                                            <p:cond delay="0"/>
                                          </p:stCondLst>
                                        </p:cTn>
                                        <p:tgtEl>
                                          <p:spTgt spid="163"/>
                                        </p:tgtEl>
                                        <p:attrNameLst>
                                          <p:attrName>style.visibility</p:attrName>
                                        </p:attrNameLst>
                                      </p:cBhvr>
                                      <p:to>
                                        <p:strVal val="hidden"/>
                                      </p:to>
                                    </p:set>
                                  </p:childTnLst>
                                </p:cTn>
                              </p:par>
                              <p:par>
                                <p:cTn id="585" presetID="3" presetClass="emph" presetSubtype="2" fill="hold" grpId="1" nodeType="withEffect">
                                  <p:stCondLst>
                                    <p:cond delay="0"/>
                                  </p:stCondLst>
                                  <p:childTnLst>
                                    <p:animClr clrSpc="rgb">
                                      <p:cBhvr override="childStyle">
                                        <p:cTn id="586" dur="1000" fill="hold"/>
                                        <p:tgtEl>
                                          <p:spTgt spid="161"/>
                                        </p:tgtEl>
                                        <p:attrNameLst>
                                          <p:attrName>style.color</p:attrName>
                                        </p:attrNameLst>
                                      </p:cBhvr>
                                      <p:to>
                                        <a:schemeClr val="tx1"/>
                                      </p:to>
                                    </p:animClr>
                                  </p:childTnLst>
                                </p:cTn>
                              </p:par>
                              <p:par>
                                <p:cTn id="587" presetID="10" presetClass="exit" presetSubtype="0" fill="hold" nodeType="withEffect">
                                  <p:stCondLst>
                                    <p:cond delay="0"/>
                                  </p:stCondLst>
                                  <p:childTnLst>
                                    <p:animEffect transition="out" filter="fade">
                                      <p:cBhvr>
                                        <p:cTn id="588" dur="1000"/>
                                        <p:tgtEl>
                                          <p:spTgt spid="67"/>
                                        </p:tgtEl>
                                      </p:cBhvr>
                                    </p:animEffect>
                                    <p:set>
                                      <p:cBhvr>
                                        <p:cTn id="589" dur="1" fill="hold">
                                          <p:stCondLst>
                                            <p:cond delay="999"/>
                                          </p:stCondLst>
                                        </p:cTn>
                                        <p:tgtEl>
                                          <p:spTgt spid="67"/>
                                        </p:tgtEl>
                                        <p:attrNameLst>
                                          <p:attrName>style.visibility</p:attrName>
                                        </p:attrNameLst>
                                      </p:cBhvr>
                                      <p:to>
                                        <p:strVal val="hidden"/>
                                      </p:to>
                                    </p:set>
                                  </p:childTnLst>
                                </p:cTn>
                              </p:par>
                            </p:childTnLst>
                          </p:cTn>
                        </p:par>
                      </p:childTnLst>
                    </p:cTn>
                  </p:par>
                  <p:par>
                    <p:cTn id="590" fill="hold">
                      <p:stCondLst>
                        <p:cond delay="indefinite"/>
                      </p:stCondLst>
                      <p:childTnLst>
                        <p:par>
                          <p:cTn id="591" fill="hold">
                            <p:stCondLst>
                              <p:cond delay="0"/>
                            </p:stCondLst>
                            <p:childTnLst>
                              <p:par>
                                <p:cTn id="592" presetID="35" presetClass="path" presetSubtype="0" accel="50000" decel="50000" fill="hold" grpId="0" nodeType="clickEffect">
                                  <p:stCondLst>
                                    <p:cond delay="0"/>
                                  </p:stCondLst>
                                  <p:childTnLst>
                                    <p:animMotion origin="layout" path="M 0 1.48148E-6 L -0.11667 -0.00046 " pathEditMode="relative" rAng="0" ptsTypes="AA">
                                      <p:cBhvr>
                                        <p:cTn id="593" dur="1000" fill="hold"/>
                                        <p:tgtEl>
                                          <p:spTgt spid="202"/>
                                        </p:tgtEl>
                                        <p:attrNameLst>
                                          <p:attrName>ppt_x</p:attrName>
                                          <p:attrName>ppt_y</p:attrName>
                                        </p:attrNameLst>
                                      </p:cBhvr>
                                      <p:rCtr x="-58" y="0"/>
                                    </p:animMotion>
                                  </p:childTnLst>
                                </p:cTn>
                              </p:par>
                              <p:par>
                                <p:cTn id="594" presetID="10" presetClass="exit" presetSubtype="0" fill="hold" grpId="0" nodeType="withEffect">
                                  <p:stCondLst>
                                    <p:cond delay="0"/>
                                  </p:stCondLst>
                                  <p:childTnLst>
                                    <p:animEffect transition="out" filter="fade">
                                      <p:cBhvr>
                                        <p:cTn id="595" dur="1000"/>
                                        <p:tgtEl>
                                          <p:spTgt spid="201"/>
                                        </p:tgtEl>
                                      </p:cBhvr>
                                    </p:animEffect>
                                    <p:set>
                                      <p:cBhvr>
                                        <p:cTn id="596" dur="1" fill="hold">
                                          <p:stCondLst>
                                            <p:cond delay="999"/>
                                          </p:stCondLst>
                                        </p:cTn>
                                        <p:tgtEl>
                                          <p:spTgt spid="201"/>
                                        </p:tgtEl>
                                        <p:attrNameLst>
                                          <p:attrName>style.visibility</p:attrName>
                                        </p:attrNameLst>
                                      </p:cBhvr>
                                      <p:to>
                                        <p:strVal val="hidden"/>
                                      </p:to>
                                    </p:set>
                                  </p:childTnLst>
                                </p:cTn>
                              </p:par>
                              <p:par>
                                <p:cTn id="597" presetID="10" presetClass="entr" presetSubtype="0" fill="hold" grpId="0" nodeType="withEffect">
                                  <p:stCondLst>
                                    <p:cond delay="0"/>
                                  </p:stCondLst>
                                  <p:childTnLst>
                                    <p:set>
                                      <p:cBhvr>
                                        <p:cTn id="598" dur="1" fill="hold">
                                          <p:stCondLst>
                                            <p:cond delay="0"/>
                                          </p:stCondLst>
                                        </p:cTn>
                                        <p:tgtEl>
                                          <p:spTgt spid="200"/>
                                        </p:tgtEl>
                                        <p:attrNameLst>
                                          <p:attrName>style.visibility</p:attrName>
                                        </p:attrNameLst>
                                      </p:cBhvr>
                                      <p:to>
                                        <p:strVal val="visible"/>
                                      </p:to>
                                    </p:set>
                                    <p:animEffect transition="in" filter="fade">
                                      <p:cBhvr>
                                        <p:cTn id="599" dur="1000"/>
                                        <p:tgtEl>
                                          <p:spTgt spid="200"/>
                                        </p:tgtEl>
                                      </p:cBhvr>
                                    </p:animEffect>
                                  </p:childTnLst>
                                </p:cTn>
                              </p:par>
                              <p:par>
                                <p:cTn id="600" presetID="10" presetClass="exit" presetSubtype="0" fill="hold" grpId="1" nodeType="withEffect">
                                  <p:stCondLst>
                                    <p:cond delay="500"/>
                                  </p:stCondLst>
                                  <p:childTnLst>
                                    <p:animEffect transition="out" filter="fade">
                                      <p:cBhvr>
                                        <p:cTn id="601" dur="1000"/>
                                        <p:tgtEl>
                                          <p:spTgt spid="202"/>
                                        </p:tgtEl>
                                      </p:cBhvr>
                                    </p:animEffect>
                                    <p:set>
                                      <p:cBhvr>
                                        <p:cTn id="602" dur="1" fill="hold">
                                          <p:stCondLst>
                                            <p:cond delay="999"/>
                                          </p:stCondLst>
                                        </p:cTn>
                                        <p:tgtEl>
                                          <p:spTgt spid="2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p:bldP spid="202" grpId="0" animBg="1"/>
      <p:bldP spid="202" grpId="1" animBg="1"/>
      <p:bldP spid="110" grpId="0"/>
      <p:bldP spid="110" grpId="1"/>
      <p:bldP spid="110" grpId="2"/>
      <p:bldP spid="110" grpId="3"/>
      <p:bldP spid="161" grpId="0"/>
      <p:bldP spid="161" grpId="1"/>
      <p:bldP spid="171" grpId="0" animBg="1"/>
      <p:bldP spid="82" grpId="0" animBg="1"/>
      <p:bldP spid="82" grpId="1" animBg="1"/>
      <p:bldP spid="18" grpId="0"/>
      <p:bldP spid="18" grpId="1"/>
      <p:bldP spid="18" grpId="2"/>
      <p:bldP spid="22" grpId="0"/>
      <p:bldP spid="22" grpId="1"/>
      <p:bldP spid="22" grpId="2"/>
      <p:bldP spid="23" grpId="0"/>
      <p:bldP spid="23" grpId="1"/>
      <p:bldP spid="23" grpId="2"/>
      <p:bldP spid="24" grpId="0"/>
      <p:bldP spid="24" grpId="1"/>
      <p:bldP spid="24" grpId="2"/>
      <p:bldP spid="17" grpId="0"/>
      <p:bldP spid="17" grpId="1"/>
      <p:bldP spid="17" grpId="2"/>
      <p:bldP spid="20" grpId="0"/>
      <p:bldP spid="20" grpId="1"/>
      <p:bldP spid="20" grpId="2"/>
      <p:bldP spid="83" grpId="0" animBg="1"/>
      <p:bldP spid="83" grpId="1" animBg="1"/>
      <p:bldP spid="83" grpId="2" animBg="1"/>
      <p:bldP spid="83" grpId="3" animBg="1"/>
      <p:bldP spid="107" grpId="0" animBg="1"/>
      <p:bldP spid="107" grpId="1" animBg="1"/>
      <p:bldP spid="98" grpId="0"/>
      <p:bldP spid="98" grpId="1"/>
      <p:bldP spid="108" grpId="0" animBg="1"/>
      <p:bldP spid="108" grpId="1" animBg="1"/>
      <p:bldP spid="32" grpId="0"/>
      <p:bldP spid="32" grpId="1"/>
      <p:bldP spid="32" grpId="2"/>
      <p:bldP spid="31" grpId="0"/>
      <p:bldP spid="31" grpId="1"/>
      <p:bldP spid="31" grpId="2"/>
      <p:bldP spid="27" grpId="0"/>
      <p:bldP spid="27" grpId="1"/>
      <p:bldP spid="27" grpId="2"/>
      <p:bldP spid="26" grpId="0"/>
      <p:bldP spid="26" grpId="1"/>
      <p:bldP spid="26" grpId="2"/>
      <p:bldP spid="137" grpId="0" animBg="1"/>
      <p:bldP spid="137" grpId="1" animBg="1"/>
      <p:bldP spid="138" grpId="0" animBg="1"/>
      <p:bldP spid="138" grpId="1" animBg="1"/>
      <p:bldP spid="102" grpId="0" animBg="1" autoUpdateAnimBg="0"/>
      <p:bldP spid="139" grpId="0" animBg="1"/>
      <p:bldP spid="139" grpId="1" animBg="1"/>
      <p:bldP spid="141" grpId="0" animBg="1"/>
      <p:bldP spid="141" grpId="1" animBg="1"/>
      <p:bldP spid="94" grpId="0" animBg="1"/>
      <p:bldP spid="94" grpId="1" animBg="1"/>
      <p:bldP spid="94" grpId="2" animBg="1"/>
      <p:bldP spid="152" grpId="0"/>
      <p:bldP spid="152" grpId="1"/>
      <p:bldP spid="95" grpId="0" animBg="1"/>
      <p:bldP spid="95" grpId="1" animBg="1"/>
      <p:bldP spid="95" grpId="2" animBg="1"/>
      <p:bldP spid="95" grpId="3" animBg="1"/>
      <p:bldP spid="95" grpId="4" animBg="1"/>
      <p:bldP spid="95" grpId="5" animBg="1"/>
      <p:bldP spid="157" grpId="0"/>
      <p:bldP spid="157" grpId="1"/>
      <p:bldP spid="159" grpId="0"/>
      <p:bldP spid="131" grpId="0" animBg="1"/>
      <p:bldP spid="154" grpId="0"/>
      <p:bldP spid="154" grpId="1"/>
      <p:bldP spid="140" grpId="0"/>
      <p:bldP spid="140" grpId="1"/>
      <p:bldP spid="150" grpId="0"/>
      <p:bldP spid="109" grpId="0" animBg="1"/>
      <p:bldP spid="109" grpId="1" animBg="1"/>
      <p:bldP spid="109" grpId="2" animBg="1"/>
      <p:bldP spid="109" grpId="3" animBg="1"/>
      <p:bldP spid="169" grpId="0"/>
      <p:bldP spid="113" grpId="0"/>
      <p:bldP spid="113" grpId="1"/>
      <p:bldP spid="144" grpId="0"/>
      <p:bldP spid="144" grpId="1"/>
      <p:bldP spid="174" grpId="0"/>
      <p:bldP spid="175" grpId="0"/>
      <p:bldP spid="143" grpId="0"/>
      <p:bldP spid="143" grpId="1"/>
      <p:bldP spid="151" grpId="1" animBg="1"/>
      <p:bldP spid="151" grpId="2" animBg="1"/>
      <p:bldP spid="206" grpId="0" animBg="1"/>
      <p:bldP spid="20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Box 79"/>
          <p:cNvSpPr txBox="1"/>
          <p:nvPr/>
        </p:nvSpPr>
        <p:spPr>
          <a:xfrm>
            <a:off x="0" y="0"/>
            <a:ext cx="9144000" cy="769441"/>
          </a:xfrm>
          <a:prstGeom prst="rect">
            <a:avLst/>
          </a:prstGeom>
          <a:noFill/>
        </p:spPr>
        <p:txBody>
          <a:bodyPr wrap="square" rtlCol="0">
            <a:spAutoFit/>
          </a:bodyPr>
          <a:lstStyle/>
          <a:p>
            <a:pPr algn="ctr"/>
            <a:r>
              <a:rPr lang="en-US" sz="4400" b="1" dirty="0" smtClean="0">
                <a:solidFill>
                  <a:srgbClr val="002060"/>
                </a:solidFill>
              </a:rPr>
              <a:t>Acadian Diaspora: The Destinations</a:t>
            </a:r>
          </a:p>
        </p:txBody>
      </p:sp>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9525">
            <a:noFill/>
            <a:miter lim="800000"/>
            <a:headEnd/>
            <a:tailEnd/>
          </a:ln>
          <a:effectLst/>
        </p:spPr>
      </p:pic>
      <p:pic>
        <p:nvPicPr>
          <p:cNvPr id="79" name="Picture 3"/>
          <p:cNvPicPr preferRelativeResize="0">
            <a:picLocks noChangeArrowheads="1"/>
          </p:cNvPicPr>
          <p:nvPr/>
        </p:nvPicPr>
        <p:blipFill>
          <a:blip r:embed="rId3" cstate="print"/>
          <a:srcRect l="5737" t="3326" r="80331" b="88912"/>
          <a:stretch>
            <a:fillRect/>
          </a:stretch>
        </p:blipFill>
        <p:spPr bwMode="auto">
          <a:xfrm>
            <a:off x="502920" y="3276600"/>
            <a:ext cx="1447800" cy="82296"/>
          </a:xfrm>
          <a:prstGeom prst="rect">
            <a:avLst/>
          </a:prstGeom>
          <a:noFill/>
          <a:ln w="9525">
            <a:noFill/>
            <a:miter lim="800000"/>
            <a:headEnd/>
            <a:tailEnd/>
          </a:ln>
          <a:effectLst/>
        </p:spPr>
      </p:pic>
      <p:sp useBgFill="1">
        <p:nvSpPr>
          <p:cNvPr id="69" name="TextBox 68"/>
          <p:cNvSpPr txBox="1"/>
          <p:nvPr/>
        </p:nvSpPr>
        <p:spPr>
          <a:xfrm>
            <a:off x="4724400" y="0"/>
            <a:ext cx="4343400" cy="769441"/>
          </a:xfrm>
          <a:prstGeom prst="rect">
            <a:avLst/>
          </a:prstGeom>
        </p:spPr>
        <p:txBody>
          <a:bodyPr wrap="square" rtlCol="0">
            <a:spAutoFit/>
          </a:bodyPr>
          <a:lstStyle/>
          <a:p>
            <a:r>
              <a:rPr lang="en-US" sz="4400" b="1" dirty="0" smtClean="0">
                <a:solidFill>
                  <a:srgbClr val="002060"/>
                </a:solidFill>
              </a:rPr>
              <a:t>The Journeys</a:t>
            </a:r>
          </a:p>
        </p:txBody>
      </p:sp>
      <p:sp>
        <p:nvSpPr>
          <p:cNvPr id="78" name="Freeform 77"/>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76200" y="3657600"/>
            <a:ext cx="1143000" cy="553998"/>
            <a:chOff x="76200" y="3789402"/>
            <a:chExt cx="1143000" cy="553998"/>
          </a:xfrm>
        </p:grpSpPr>
        <p:sp>
          <p:nvSpPr>
            <p:cNvPr id="21" name="Oval 20"/>
            <p:cNvSpPr/>
            <p:nvPr/>
          </p:nvSpPr>
          <p:spPr>
            <a:xfrm>
              <a:off x="76200" y="3886200"/>
              <a:ext cx="1143000" cy="457200"/>
            </a:xfrm>
            <a:prstGeom prst="ellipse">
              <a:avLst/>
            </a:prstGeom>
            <a:solidFill>
              <a:srgbClr val="00D05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52400" y="3789402"/>
              <a:ext cx="990600" cy="553998"/>
            </a:xfrm>
            <a:prstGeom prst="rect">
              <a:avLst/>
            </a:prstGeom>
            <a:noFill/>
            <a:effectLst>
              <a:outerShdw dist="25400" dir="7200000" algn="ctr" rotWithShape="0">
                <a:schemeClr val="tx1"/>
              </a:outerShdw>
            </a:effectLst>
          </p:spPr>
          <p:txBody>
            <a:bodyPr wrap="square" rtlCol="0">
              <a:spAutoFit/>
            </a:bodyPr>
            <a:lstStyle/>
            <a:p>
              <a:r>
                <a:rPr lang="en-US" sz="3000" b="1" dirty="0" smtClean="0"/>
                <a:t>4750</a:t>
              </a:r>
              <a:endParaRPr lang="en-US" sz="3000" b="1" dirty="0"/>
            </a:p>
          </p:txBody>
        </p:sp>
      </p:grpSp>
      <p:sp>
        <p:nvSpPr>
          <p:cNvPr id="10" name="TextBox 9"/>
          <p:cNvSpPr txBox="1"/>
          <p:nvPr/>
        </p:nvSpPr>
        <p:spPr>
          <a:xfrm>
            <a:off x="8305800" y="1808202"/>
            <a:ext cx="891591" cy="553998"/>
          </a:xfrm>
          <a:prstGeom prst="rect">
            <a:avLst/>
          </a:prstGeom>
          <a:noFill/>
          <a:effectLst/>
        </p:spPr>
        <p:txBody>
          <a:bodyPr wrap="none" rtlCol="0">
            <a:spAutoFit/>
          </a:bodyPr>
          <a:lstStyle/>
          <a:p>
            <a:r>
              <a:rPr lang="en-US" sz="3000" b="1" dirty="0" smtClean="0">
                <a:effectLst>
                  <a:outerShdw dist="12700" dir="7200000" algn="ctr" rotWithShape="0">
                    <a:schemeClr val="tx1"/>
                  </a:outerShdw>
                </a:effectLst>
              </a:rPr>
              <a:t>FEW</a:t>
            </a:r>
            <a:endParaRPr lang="en-US" sz="3000" b="1" dirty="0">
              <a:effectLst>
                <a:outerShdw dist="12700" dir="7200000" algn="ctr" rotWithShape="0">
                  <a:schemeClr val="tx1"/>
                </a:outerShdw>
              </a:effectLst>
            </a:endParaRPr>
          </a:p>
        </p:txBody>
      </p:sp>
      <p:grpSp>
        <p:nvGrpSpPr>
          <p:cNvPr id="15" name="Group 14"/>
          <p:cNvGrpSpPr/>
          <p:nvPr/>
        </p:nvGrpSpPr>
        <p:grpSpPr>
          <a:xfrm>
            <a:off x="5181600" y="6245352"/>
            <a:ext cx="1066800" cy="553998"/>
            <a:chOff x="5181600" y="6304002"/>
            <a:chExt cx="1066800" cy="553998"/>
          </a:xfrm>
        </p:grpSpPr>
        <p:pic>
          <p:nvPicPr>
            <p:cNvPr id="16" name="Picture 2"/>
            <p:cNvPicPr>
              <a:picLocks noChangeAspect="1" noChangeArrowheads="1"/>
            </p:cNvPicPr>
            <p:nvPr/>
          </p:nvPicPr>
          <p:blipFill>
            <a:blip r:embed="rId2"/>
            <a:srcRect l="49098" t="42276" r="45909" b="54472"/>
            <a:stretch>
              <a:fillRect/>
            </a:stretch>
          </p:blipFill>
          <p:spPr bwMode="auto">
            <a:xfrm>
              <a:off x="5181600" y="6324600"/>
              <a:ext cx="1066800" cy="533400"/>
            </a:xfrm>
            <a:prstGeom prst="rect">
              <a:avLst/>
            </a:prstGeom>
            <a:noFill/>
            <a:ln w="9525">
              <a:noFill/>
              <a:miter lim="800000"/>
              <a:headEnd/>
              <a:tailEnd/>
            </a:ln>
            <a:effectLst/>
          </p:spPr>
        </p:pic>
        <p:sp>
          <p:nvSpPr>
            <p:cNvPr id="17" name="TextBox 16"/>
            <p:cNvSpPr txBox="1"/>
            <p:nvPr/>
          </p:nvSpPr>
          <p:spPr>
            <a:xfrm>
              <a:off x="5257800" y="6304002"/>
              <a:ext cx="990600" cy="553998"/>
            </a:xfrm>
            <a:prstGeom prst="rect">
              <a:avLst/>
            </a:prstGeom>
            <a:noFill/>
            <a:effectLst>
              <a:outerShdw dist="25400" dir="7200000" algn="ctr" rotWithShape="0">
                <a:schemeClr val="tx1"/>
              </a:outerShdw>
            </a:effectLst>
          </p:spPr>
          <p:txBody>
            <a:bodyPr wrap="square" rtlCol="0">
              <a:spAutoFit/>
            </a:bodyPr>
            <a:lstStyle/>
            <a:p>
              <a:r>
                <a:rPr lang="en-US" sz="3000" b="1" dirty="0" smtClean="0"/>
                <a:t>1500</a:t>
              </a:r>
              <a:endParaRPr lang="en-US" sz="3000" b="1" dirty="0"/>
            </a:p>
          </p:txBody>
        </p:sp>
      </p:grpSp>
      <p:sp>
        <p:nvSpPr>
          <p:cNvPr id="18" name="TextBox 17"/>
          <p:cNvSpPr txBox="1"/>
          <p:nvPr/>
        </p:nvSpPr>
        <p:spPr>
          <a:xfrm>
            <a:off x="3733800" y="6248400"/>
            <a:ext cx="1143000" cy="553998"/>
          </a:xfrm>
          <a:prstGeom prst="rect">
            <a:avLst/>
          </a:prstGeom>
          <a:noFill/>
          <a:effectLst>
            <a:outerShdw dist="25400" dir="7200000" algn="ctr" rotWithShape="0">
              <a:schemeClr val="tx1"/>
            </a:outerShdw>
          </a:effectLst>
        </p:spPr>
        <p:txBody>
          <a:bodyPr wrap="square" rtlCol="0">
            <a:spAutoFit/>
          </a:bodyPr>
          <a:lstStyle/>
          <a:p>
            <a:r>
              <a:rPr lang="en-US" sz="3000" b="1" dirty="0" smtClean="0"/>
              <a:t>1250</a:t>
            </a:r>
            <a:endParaRPr lang="en-US" sz="3000" b="1" dirty="0"/>
          </a:p>
        </p:txBody>
      </p:sp>
      <p:sp>
        <p:nvSpPr>
          <p:cNvPr id="24" name="TextBox 23"/>
          <p:cNvSpPr txBox="1"/>
          <p:nvPr/>
        </p:nvSpPr>
        <p:spPr>
          <a:xfrm>
            <a:off x="2971800" y="5330952"/>
            <a:ext cx="838200" cy="553998"/>
          </a:xfrm>
          <a:prstGeom prst="rect">
            <a:avLst/>
          </a:prstGeom>
          <a:noFill/>
          <a:effectLst>
            <a:outerShdw dist="25400" dir="7200000" algn="ctr" rotWithShape="0">
              <a:schemeClr val="tx1"/>
            </a:outerShdw>
          </a:effectLst>
        </p:spPr>
        <p:txBody>
          <a:bodyPr wrap="square" rtlCol="0">
            <a:spAutoFit/>
          </a:bodyPr>
          <a:lstStyle/>
          <a:p>
            <a:r>
              <a:rPr lang="en-US" sz="3000" b="1" dirty="0" smtClean="0"/>
              <a:t>500</a:t>
            </a:r>
            <a:endParaRPr lang="en-US" sz="3000" b="1" dirty="0"/>
          </a:p>
        </p:txBody>
      </p:sp>
      <p:grpSp>
        <p:nvGrpSpPr>
          <p:cNvPr id="25" name="Group 24"/>
          <p:cNvGrpSpPr/>
          <p:nvPr/>
        </p:nvGrpSpPr>
        <p:grpSpPr>
          <a:xfrm>
            <a:off x="6071616" y="987552"/>
            <a:ext cx="588264" cy="1139952"/>
            <a:chOff x="6019800" y="990600"/>
            <a:chExt cx="588264" cy="1139952"/>
          </a:xfrm>
        </p:grpSpPr>
        <p:pic>
          <p:nvPicPr>
            <p:cNvPr id="26"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28"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29"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30" name="Picture 2"/>
            <p:cNvPicPr preferRelativeResize="0">
              <a:picLocks noChangeArrowheads="1"/>
            </p:cNvPicPr>
            <p:nvPr/>
          </p:nvPicPr>
          <p:blipFill>
            <a:blip r:embed="rId4"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32" name="Group 31"/>
          <p:cNvGrpSpPr/>
          <p:nvPr/>
        </p:nvGrpSpPr>
        <p:grpSpPr>
          <a:xfrm>
            <a:off x="4663440" y="2551176"/>
            <a:ext cx="763857" cy="719328"/>
            <a:chOff x="4724400" y="2551176"/>
            <a:chExt cx="763857" cy="719328"/>
          </a:xfrm>
        </p:grpSpPr>
        <p:pic>
          <p:nvPicPr>
            <p:cNvPr id="33"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34"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35"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36"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37" name="Group 36"/>
          <p:cNvGrpSpPr/>
          <p:nvPr/>
        </p:nvGrpSpPr>
        <p:grpSpPr>
          <a:xfrm>
            <a:off x="4271689" y="3851670"/>
            <a:ext cx="2052911" cy="2320530"/>
            <a:chOff x="4271689" y="3851670"/>
            <a:chExt cx="2052911" cy="2320530"/>
          </a:xfrm>
        </p:grpSpPr>
        <p:pic>
          <p:nvPicPr>
            <p:cNvPr id="38"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9"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40" name="Group 116"/>
            <p:cNvGrpSpPr/>
            <p:nvPr/>
          </p:nvGrpSpPr>
          <p:grpSpPr>
            <a:xfrm>
              <a:off x="5441077" y="5637760"/>
              <a:ext cx="883523" cy="534440"/>
              <a:chOff x="5441077" y="5637760"/>
              <a:chExt cx="883523" cy="534440"/>
            </a:xfrm>
          </p:grpSpPr>
          <p:pic>
            <p:nvPicPr>
              <p:cNvPr id="41"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2"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3"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5" name="Picture 3"/>
          <p:cNvPicPr>
            <a:picLocks noChangeAspect="1" noChangeArrowheads="1"/>
          </p:cNvPicPr>
          <p:nvPr/>
        </p:nvPicPr>
        <p:blipFill>
          <a:blip r:embed="rId5"/>
          <a:srcRect l="5737" t="3326" r="80331" b="88912"/>
          <a:stretch>
            <a:fillRect/>
          </a:stretch>
        </p:blipFill>
        <p:spPr bwMode="auto">
          <a:xfrm>
            <a:off x="76200" y="2819400"/>
            <a:ext cx="1524000" cy="533400"/>
          </a:xfrm>
          <a:prstGeom prst="rect">
            <a:avLst/>
          </a:prstGeom>
          <a:noFill/>
          <a:ln w="9525">
            <a:noFill/>
            <a:miter lim="800000"/>
            <a:headEnd/>
            <a:tailEnd/>
          </a:ln>
          <a:effectLst/>
        </p:spPr>
      </p:pic>
      <p:sp>
        <p:nvSpPr>
          <p:cNvPr id="11" name="TextBox 10"/>
          <p:cNvSpPr txBox="1"/>
          <p:nvPr/>
        </p:nvSpPr>
        <p:spPr>
          <a:xfrm>
            <a:off x="1066800" y="2971800"/>
            <a:ext cx="891591" cy="553998"/>
          </a:xfrm>
          <a:prstGeom prst="rect">
            <a:avLst/>
          </a:prstGeom>
          <a:noFill/>
        </p:spPr>
        <p:txBody>
          <a:bodyPr wrap="none" rtlCol="0">
            <a:spAutoFit/>
          </a:bodyPr>
          <a:lstStyle/>
          <a:p>
            <a:r>
              <a:rPr lang="en-US" sz="3000" b="1" dirty="0" smtClean="0">
                <a:effectLst>
                  <a:outerShdw dist="25400" dir="7200000" algn="ctr" rotWithShape="0">
                    <a:schemeClr val="tx1"/>
                  </a:outerShdw>
                </a:effectLst>
              </a:rPr>
              <a:t>FEW</a:t>
            </a:r>
            <a:endParaRPr lang="en-US" sz="3000" b="1" dirty="0">
              <a:effectLst>
                <a:outerShdw dist="25400" dir="7200000" algn="ctr" rotWithShape="0">
                  <a:schemeClr val="tx1"/>
                </a:outerShdw>
              </a:effectLst>
            </a:endParaRPr>
          </a:p>
        </p:txBody>
      </p:sp>
      <p:grpSp>
        <p:nvGrpSpPr>
          <p:cNvPr id="46" name="Group 45"/>
          <p:cNvGrpSpPr/>
          <p:nvPr/>
        </p:nvGrpSpPr>
        <p:grpSpPr>
          <a:xfrm>
            <a:off x="1600200" y="3822192"/>
            <a:ext cx="2197608" cy="521208"/>
            <a:chOff x="1600200" y="3822192"/>
            <a:chExt cx="2197608" cy="521208"/>
          </a:xfrm>
        </p:grpSpPr>
        <p:pic>
          <p:nvPicPr>
            <p:cNvPr id="47"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48"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49"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0"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51"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52"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3" name="Picture 3"/>
          <p:cNvPicPr>
            <a:picLocks noChangeAspect="1" noChangeArrowheads="1"/>
          </p:cNvPicPr>
          <p:nvPr/>
        </p:nvPicPr>
        <p:blipFill>
          <a:blip r:embed="rId5"/>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59" name="Group 58"/>
          <p:cNvGrpSpPr/>
          <p:nvPr/>
        </p:nvGrpSpPr>
        <p:grpSpPr>
          <a:xfrm>
            <a:off x="1096733" y="5440680"/>
            <a:ext cx="776455" cy="249906"/>
            <a:chOff x="1096733" y="5440680"/>
            <a:chExt cx="776455" cy="249906"/>
          </a:xfrm>
        </p:grpSpPr>
        <p:sp>
          <p:nvSpPr>
            <p:cNvPr id="56" name="Freeform 5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3" name="TextBox 62"/>
          <p:cNvSpPr txBox="1"/>
          <p:nvPr/>
        </p:nvSpPr>
        <p:spPr>
          <a:xfrm>
            <a:off x="3962400" y="5248703"/>
            <a:ext cx="1693092" cy="999697"/>
          </a:xfrm>
          <a:prstGeom prst="rect">
            <a:avLst/>
          </a:prstGeom>
          <a:noFill/>
        </p:spPr>
        <p:txBody>
          <a:bodyPr wrap="none" rtlCol="0">
            <a:spAutoFit/>
          </a:bodyPr>
          <a:lstStyle/>
          <a:p>
            <a:pPr>
              <a:lnSpc>
                <a:spcPts val="3500"/>
              </a:lnSpc>
            </a:pPr>
            <a:r>
              <a:rPr lang="en-US" sz="3600" b="1" spc="-100" dirty="0" smtClean="0">
                <a:effectLst>
                  <a:outerShdw dist="12700" dir="7200000" algn="ctr" rotWithShape="0">
                    <a:schemeClr val="tx1"/>
                  </a:outerShdw>
                </a:effectLst>
              </a:rPr>
              <a:t>FRENCH</a:t>
            </a:r>
          </a:p>
          <a:p>
            <a:pPr>
              <a:lnSpc>
                <a:spcPts val="3500"/>
              </a:lnSpc>
            </a:pPr>
            <a:r>
              <a:rPr lang="en-US" sz="3600" b="1" spc="-100" dirty="0" smtClean="0">
                <a:effectLst>
                  <a:outerShdw dist="12700" dir="7200000" algn="ctr" rotWithShape="0">
                    <a:schemeClr val="tx1"/>
                  </a:outerShdw>
                </a:effectLst>
              </a:rPr>
              <a:t>GUIANA</a:t>
            </a:r>
            <a:endParaRPr lang="en-US" sz="3600" b="1" spc="-100" dirty="0">
              <a:effectLst>
                <a:outerShdw dist="12700" dir="7200000" algn="ctr" rotWithShape="0">
                  <a:schemeClr val="tx1"/>
                </a:outerShdw>
              </a:effectLst>
            </a:endParaRPr>
          </a:p>
        </p:txBody>
      </p:sp>
      <p:sp>
        <p:nvSpPr>
          <p:cNvPr id="64" name="TextBox 63"/>
          <p:cNvSpPr txBox="1"/>
          <p:nvPr/>
        </p:nvSpPr>
        <p:spPr>
          <a:xfrm>
            <a:off x="3124200" y="4876800"/>
            <a:ext cx="2619948" cy="646331"/>
          </a:xfrm>
          <a:prstGeom prst="rect">
            <a:avLst/>
          </a:prstGeom>
          <a:noFill/>
        </p:spPr>
        <p:txBody>
          <a:bodyPr wrap="none" rtlCol="0">
            <a:spAutoFit/>
          </a:bodyPr>
          <a:lstStyle/>
          <a:p>
            <a:r>
              <a:rPr lang="en-US" sz="3600" b="1" spc="-100" dirty="0" smtClean="0">
                <a:effectLst>
                  <a:outerShdw dist="12700" dir="7200000" algn="ctr" rotWithShape="0">
                    <a:schemeClr val="tx1"/>
                  </a:outerShdw>
                </a:effectLst>
              </a:rPr>
              <a:t>MARTINIQUE</a:t>
            </a:r>
            <a:endParaRPr lang="en-US" sz="3600" b="1" spc="-100" dirty="0">
              <a:effectLst>
                <a:outerShdw dist="12700" dir="7200000" algn="ctr" rotWithShape="0">
                  <a:schemeClr val="tx1"/>
                </a:outerShdw>
              </a:effectLst>
            </a:endParaRPr>
          </a:p>
        </p:txBody>
      </p:sp>
      <p:sp>
        <p:nvSpPr>
          <p:cNvPr id="20" name="TextBox 19"/>
          <p:cNvSpPr txBox="1"/>
          <p:nvPr/>
        </p:nvSpPr>
        <p:spPr>
          <a:xfrm>
            <a:off x="1928669" y="5385816"/>
            <a:ext cx="966931" cy="553998"/>
          </a:xfrm>
          <a:prstGeom prst="rect">
            <a:avLst/>
          </a:prstGeom>
          <a:noFill/>
          <a:effectLst>
            <a:outerShdw dist="25400" dir="7200000" algn="ctr" rotWithShape="0">
              <a:schemeClr val="tx1"/>
            </a:outerShdw>
          </a:effectLst>
        </p:spPr>
        <p:txBody>
          <a:bodyPr wrap="none" rtlCol="0">
            <a:spAutoFit/>
          </a:bodyPr>
          <a:lstStyle/>
          <a:p>
            <a:r>
              <a:rPr lang="en-US" sz="3000" b="1" dirty="0" smtClean="0"/>
              <a:t>1000</a:t>
            </a:r>
            <a:endParaRPr lang="en-US" sz="3000" b="1" dirty="0"/>
          </a:p>
        </p:txBody>
      </p:sp>
      <p:grpSp>
        <p:nvGrpSpPr>
          <p:cNvPr id="70" name="Group 69"/>
          <p:cNvGrpSpPr/>
          <p:nvPr/>
        </p:nvGrpSpPr>
        <p:grpSpPr>
          <a:xfrm>
            <a:off x="6553200" y="5782103"/>
            <a:ext cx="2057400" cy="1075897"/>
            <a:chOff x="6324600" y="5782103"/>
            <a:chExt cx="2362200" cy="1075897"/>
          </a:xfrm>
        </p:grpSpPr>
        <p:sp>
          <p:nvSpPr>
            <p:cNvPr id="61" name="TextBox 60"/>
            <p:cNvSpPr txBox="1"/>
            <p:nvPr/>
          </p:nvSpPr>
          <p:spPr>
            <a:xfrm>
              <a:off x="6477000" y="5782103"/>
              <a:ext cx="2209800" cy="999697"/>
            </a:xfrm>
            <a:prstGeom prst="rect">
              <a:avLst/>
            </a:prstGeom>
            <a:noFill/>
          </p:spPr>
          <p:txBody>
            <a:bodyPr wrap="square" rtlCol="0">
              <a:spAutoFit/>
            </a:bodyPr>
            <a:lstStyle/>
            <a:p>
              <a:pPr>
                <a:lnSpc>
                  <a:spcPts val="3500"/>
                </a:lnSpc>
              </a:pPr>
              <a:r>
                <a:rPr lang="en-US" sz="3600" b="1" spc="-100" dirty="0" smtClean="0">
                  <a:effectLst>
                    <a:outerShdw dist="12700" dir="7200000" algn="ctr" rotWithShape="0">
                      <a:schemeClr val="tx1"/>
                    </a:outerShdw>
                  </a:effectLst>
                </a:rPr>
                <a:t>FALKAND</a:t>
              </a:r>
            </a:p>
            <a:p>
              <a:pPr>
                <a:lnSpc>
                  <a:spcPts val="3500"/>
                </a:lnSpc>
              </a:pPr>
              <a:r>
                <a:rPr lang="en-US" sz="3600" b="1" spc="-100" dirty="0" smtClean="0">
                  <a:effectLst>
                    <a:outerShdw dist="12700" dir="7200000" algn="ctr" rotWithShape="0">
                      <a:schemeClr val="tx1"/>
                    </a:outerShdw>
                  </a:effectLst>
                </a:rPr>
                <a:t>ISLANDS</a:t>
              </a:r>
              <a:endParaRPr lang="en-US" sz="3600" b="1" spc="-100" dirty="0">
                <a:effectLst>
                  <a:outerShdw dist="12700" dir="7200000" algn="ctr" rotWithShape="0">
                    <a:schemeClr val="tx1"/>
                  </a:outerShdw>
                </a:effectLst>
              </a:endParaRPr>
            </a:p>
          </p:txBody>
        </p:sp>
        <p:cxnSp>
          <p:nvCxnSpPr>
            <p:cNvPr id="68" name="Straight Arrow Connector 67"/>
            <p:cNvCxnSpPr/>
            <p:nvPr/>
          </p:nvCxnSpPr>
          <p:spPr>
            <a:xfrm rot="5400000">
              <a:off x="5830094" y="6362700"/>
              <a:ext cx="989806" cy="794"/>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1" name="TextBox 70"/>
          <p:cNvSpPr txBox="1"/>
          <p:nvPr/>
        </p:nvSpPr>
        <p:spPr>
          <a:xfrm>
            <a:off x="1456485" y="3657600"/>
            <a:ext cx="2201115" cy="646331"/>
          </a:xfrm>
          <a:prstGeom prst="rect">
            <a:avLst/>
          </a:prstGeom>
          <a:noFill/>
        </p:spPr>
        <p:txBody>
          <a:bodyPr wrap="none" rtlCol="0">
            <a:spAutoFit/>
          </a:bodyPr>
          <a:lstStyle/>
          <a:p>
            <a:r>
              <a:rPr lang="en-US" sz="3600" b="1" spc="-100" dirty="0" smtClean="0">
                <a:effectLst>
                  <a:outerShdw dist="12700" dir="7200000" algn="ctr" rotWithShape="0">
                    <a:schemeClr val="tx1"/>
                  </a:outerShdw>
                </a:effectLst>
              </a:rPr>
              <a:t>LOUISIANA</a:t>
            </a:r>
            <a:endParaRPr lang="en-US" sz="3600" b="1" spc="-100" dirty="0">
              <a:effectLst>
                <a:outerShdw dist="12700" dir="7200000" algn="ctr" rotWithShape="0">
                  <a:schemeClr val="tx1"/>
                </a:outerShdw>
              </a:effectLst>
            </a:endParaRPr>
          </a:p>
        </p:txBody>
      </p:sp>
      <p:sp>
        <p:nvSpPr>
          <p:cNvPr id="73" name="Rounded Rectangle 72"/>
          <p:cNvSpPr/>
          <p:nvPr/>
        </p:nvSpPr>
        <p:spPr>
          <a:xfrm>
            <a:off x="2819400" y="1676400"/>
            <a:ext cx="838200" cy="457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2"/>
          <p:cNvPicPr preferRelativeResize="0">
            <a:picLocks noChangeArrowheads="1"/>
          </p:cNvPicPr>
          <p:nvPr/>
        </p:nvPicPr>
        <p:blipFill>
          <a:blip r:embed="rId6"/>
          <a:srcRect l="40836" t="40506" r="45831" b="56962"/>
          <a:stretch>
            <a:fillRect/>
          </a:stretch>
        </p:blipFill>
        <p:spPr bwMode="auto">
          <a:xfrm>
            <a:off x="2438400" y="2697480"/>
            <a:ext cx="1234440" cy="274320"/>
          </a:xfrm>
          <a:prstGeom prst="rect">
            <a:avLst/>
          </a:prstGeom>
          <a:noFill/>
          <a:ln w="9525">
            <a:noFill/>
            <a:miter lim="800000"/>
            <a:headEnd/>
            <a:tailEnd/>
          </a:ln>
          <a:effectLst/>
        </p:spPr>
      </p:pic>
      <p:sp>
        <p:nvSpPr>
          <p:cNvPr id="72" name="TextBox 71"/>
          <p:cNvSpPr txBox="1"/>
          <p:nvPr/>
        </p:nvSpPr>
        <p:spPr>
          <a:xfrm>
            <a:off x="-22642" y="2096869"/>
            <a:ext cx="2765842" cy="646331"/>
          </a:xfrm>
          <a:prstGeom prst="rect">
            <a:avLst/>
          </a:prstGeom>
          <a:noFill/>
        </p:spPr>
        <p:txBody>
          <a:bodyPr wrap="square" rtlCol="0">
            <a:spAutoFit/>
          </a:bodyPr>
          <a:lstStyle/>
          <a:p>
            <a:r>
              <a:rPr lang="en-US" sz="3600" b="1" spc="-100" dirty="0" smtClean="0">
                <a:effectLst>
                  <a:outerShdw dist="12700" dir="7200000" algn="ctr" rotWithShape="0">
                    <a:schemeClr val="tx1"/>
                  </a:outerShdw>
                </a:effectLst>
              </a:rPr>
              <a:t>NEW ACADIE</a:t>
            </a:r>
            <a:endParaRPr lang="en-US" sz="3600" b="1" spc="-100" dirty="0">
              <a:effectLst>
                <a:outerShdw dist="12700" dir="7200000" algn="ctr" rotWithShape="0">
                  <a:schemeClr val="tx1"/>
                </a:outerShdw>
              </a:effectLst>
            </a:endParaRPr>
          </a:p>
        </p:txBody>
      </p:sp>
      <p:grpSp>
        <p:nvGrpSpPr>
          <p:cNvPr id="76" name="Group 75"/>
          <p:cNvGrpSpPr/>
          <p:nvPr/>
        </p:nvGrpSpPr>
        <p:grpSpPr>
          <a:xfrm>
            <a:off x="1120640" y="1438703"/>
            <a:ext cx="1622560" cy="999697"/>
            <a:chOff x="-1622560" y="1591103"/>
            <a:chExt cx="1622560" cy="999697"/>
          </a:xfrm>
        </p:grpSpPr>
        <p:pic>
          <p:nvPicPr>
            <p:cNvPr id="75" name="Picture 3"/>
            <p:cNvPicPr>
              <a:picLocks noChangeAspect="1" noChangeArrowheads="1"/>
            </p:cNvPicPr>
            <p:nvPr/>
          </p:nvPicPr>
          <p:blipFill>
            <a:blip r:embed="rId5"/>
            <a:srcRect l="5737" t="3326" r="80331" b="88912"/>
            <a:stretch>
              <a:fillRect/>
            </a:stretch>
          </p:blipFill>
          <p:spPr bwMode="auto">
            <a:xfrm>
              <a:off x="-1524000" y="1600200"/>
              <a:ext cx="1524000" cy="990600"/>
            </a:xfrm>
            <a:prstGeom prst="rect">
              <a:avLst/>
            </a:prstGeom>
            <a:noFill/>
            <a:ln w="9525">
              <a:noFill/>
              <a:miter lim="800000"/>
              <a:headEnd/>
              <a:tailEnd/>
            </a:ln>
            <a:effectLst/>
          </p:spPr>
        </p:pic>
        <p:sp>
          <p:nvSpPr>
            <p:cNvPr id="74" name="TextBox 73"/>
            <p:cNvSpPr txBox="1"/>
            <p:nvPr/>
          </p:nvSpPr>
          <p:spPr>
            <a:xfrm>
              <a:off x="-1622560" y="1591103"/>
              <a:ext cx="1535997" cy="990015"/>
            </a:xfrm>
            <a:prstGeom prst="rect">
              <a:avLst/>
            </a:prstGeom>
            <a:noFill/>
          </p:spPr>
          <p:txBody>
            <a:bodyPr wrap="none" rtlCol="0">
              <a:spAutoFit/>
            </a:bodyPr>
            <a:lstStyle/>
            <a:p>
              <a:pPr algn="ctr">
                <a:lnSpc>
                  <a:spcPts val="3500"/>
                </a:lnSpc>
              </a:pPr>
              <a:r>
                <a:rPr lang="en-US" sz="3400" b="1" spc="-100" dirty="0" smtClean="0">
                  <a:effectLst>
                    <a:outerShdw dist="12700" dir="7200000" algn="ctr" rotWithShape="0">
                      <a:schemeClr val="tx1"/>
                    </a:outerShdw>
                  </a:effectLst>
                </a:rPr>
                <a:t>other</a:t>
              </a:r>
            </a:p>
            <a:p>
              <a:pPr algn="ctr">
                <a:lnSpc>
                  <a:spcPts val="3500"/>
                </a:lnSpc>
              </a:pPr>
              <a:r>
                <a:rPr lang="en-US" sz="3400" b="1" spc="-100" dirty="0" smtClean="0">
                  <a:effectLst>
                    <a:outerShdw dist="12700" dir="7200000" algn="ctr" rotWithShape="0">
                      <a:schemeClr val="tx1"/>
                    </a:outerShdw>
                  </a:effectLst>
                </a:rPr>
                <a:t> Canada</a:t>
              </a:r>
              <a:endParaRPr lang="en-US" sz="3400" b="1" spc="-100" dirty="0">
                <a:effectLst>
                  <a:outerShdw dist="12700" dir="7200000" algn="ctr" rotWithShape="0">
                    <a:schemeClr val="tx1"/>
                  </a:outerShdw>
                </a:effectLst>
              </a:endParaRPr>
            </a:p>
          </p:txBody>
        </p:sp>
      </p:grpSp>
      <p:sp>
        <p:nvSpPr>
          <p:cNvPr id="19" name="TextBox 18"/>
          <p:cNvSpPr txBox="1"/>
          <p:nvPr/>
        </p:nvSpPr>
        <p:spPr>
          <a:xfrm>
            <a:off x="2810035" y="1600200"/>
            <a:ext cx="771365" cy="553998"/>
          </a:xfrm>
          <a:prstGeom prst="rect">
            <a:avLst/>
          </a:prstGeom>
          <a:noFill/>
          <a:effectLst>
            <a:outerShdw dist="25400" dir="7200000" algn="ctr" rotWithShape="0">
              <a:schemeClr val="tx1"/>
            </a:outerShdw>
          </a:effectLst>
        </p:spPr>
        <p:txBody>
          <a:bodyPr wrap="none" rtlCol="0">
            <a:spAutoFit/>
          </a:bodyPr>
          <a:lstStyle/>
          <a:p>
            <a:r>
              <a:rPr lang="en-US" sz="3000" b="1" dirty="0" smtClean="0"/>
              <a:t>750</a:t>
            </a:r>
            <a:endParaRPr lang="en-US" sz="3000" b="1" dirty="0"/>
          </a:p>
        </p:txBody>
      </p:sp>
      <p:grpSp>
        <p:nvGrpSpPr>
          <p:cNvPr id="12" name="Group 11"/>
          <p:cNvGrpSpPr/>
          <p:nvPr/>
        </p:nvGrpSpPr>
        <p:grpSpPr>
          <a:xfrm>
            <a:off x="2590800" y="2209800"/>
            <a:ext cx="990600" cy="553998"/>
            <a:chOff x="4114800" y="874776"/>
            <a:chExt cx="990600" cy="553998"/>
          </a:xfrm>
        </p:grpSpPr>
        <p:sp>
          <p:nvSpPr>
            <p:cNvPr id="13" name="Oval 12"/>
            <p:cNvSpPr/>
            <p:nvPr/>
          </p:nvSpPr>
          <p:spPr>
            <a:xfrm>
              <a:off x="4114800" y="990600"/>
              <a:ext cx="990600" cy="381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114800" y="874776"/>
              <a:ext cx="990600" cy="553998"/>
            </a:xfrm>
            <a:prstGeom prst="rect">
              <a:avLst/>
            </a:prstGeom>
            <a:noFill/>
            <a:effectLst>
              <a:outerShdw dist="25400" dir="7200000" algn="ctr" rotWithShape="0">
                <a:schemeClr val="tx1"/>
              </a:outerShdw>
            </a:effectLst>
          </p:spPr>
          <p:txBody>
            <a:bodyPr wrap="square" rtlCol="0">
              <a:spAutoFit/>
            </a:bodyPr>
            <a:lstStyle/>
            <a:p>
              <a:r>
                <a:rPr lang="en-US" sz="3000" b="1" dirty="0" smtClean="0"/>
                <a:t>3000</a:t>
              </a:r>
              <a:endParaRPr lang="en-US" sz="3000" b="1" dirty="0"/>
            </a:p>
          </p:txBody>
        </p:sp>
      </p:grpSp>
      <p:grpSp>
        <p:nvGrpSpPr>
          <p:cNvPr id="81" name="Group 80"/>
          <p:cNvGrpSpPr/>
          <p:nvPr/>
        </p:nvGrpSpPr>
        <p:grpSpPr>
          <a:xfrm>
            <a:off x="1981200" y="5304609"/>
            <a:ext cx="914400" cy="211183"/>
            <a:chOff x="1981200" y="5304609"/>
            <a:chExt cx="914400" cy="211183"/>
          </a:xfrm>
        </p:grpSpPr>
        <p:pic>
          <p:nvPicPr>
            <p:cNvPr id="82" name="Picture 2"/>
            <p:cNvPicPr preferRelativeResize="0">
              <a:picLocks noChangeArrowheads="1"/>
            </p:cNvPicPr>
            <p:nvPr/>
          </p:nvPicPr>
          <p:blipFill>
            <a:blip r:embed="rId6"/>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83" name="Freeform 82"/>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Rounded Rectangle 61"/>
          <p:cNvSpPr/>
          <p:nvPr/>
        </p:nvSpPr>
        <p:spPr>
          <a:xfrm>
            <a:off x="5334000" y="6324600"/>
            <a:ext cx="838200" cy="457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2590800" y="4648200"/>
            <a:ext cx="3553345" cy="646331"/>
          </a:xfrm>
          <a:prstGeom prst="rect">
            <a:avLst/>
          </a:prstGeom>
          <a:noFill/>
        </p:spPr>
        <p:txBody>
          <a:bodyPr wrap="none" rtlCol="0">
            <a:spAutoFit/>
          </a:bodyPr>
          <a:lstStyle/>
          <a:p>
            <a:r>
              <a:rPr lang="en-US" sz="3600" b="1" spc="-100" dirty="0" smtClean="0">
                <a:effectLst>
                  <a:outerShdw dist="12700" dir="7200000" algn="ctr" rotWithShape="0">
                    <a:schemeClr val="tx1"/>
                  </a:outerShdw>
                </a:effectLst>
              </a:rPr>
              <a:t>SAINT-DOMINGUE</a:t>
            </a:r>
            <a:endParaRPr lang="en-US" sz="3600" b="1" spc="-100" dirty="0">
              <a:effectLst>
                <a:outerShdw dist="12700" dir="7200000" algn="ctr" rotWithShape="0">
                  <a:schemeClr val="tx1"/>
                </a:outerShdw>
              </a:effectLst>
            </a:endParaRPr>
          </a:p>
        </p:txBody>
      </p:sp>
      <p:sp>
        <p:nvSpPr>
          <p:cNvPr id="84" name="TextBox 83"/>
          <p:cNvSpPr txBox="1"/>
          <p:nvPr/>
        </p:nvSpPr>
        <p:spPr>
          <a:xfrm rot="3667142">
            <a:off x="8401170" y="1962200"/>
            <a:ext cx="889154" cy="400110"/>
          </a:xfrm>
          <a:prstGeom prst="rect">
            <a:avLst/>
          </a:prstGeom>
          <a:noFill/>
          <a:effectLst/>
        </p:spPr>
        <p:txBody>
          <a:bodyPr wrap="none" rtlCol="0">
            <a:spAutoFit/>
          </a:bodyPr>
          <a:lstStyle/>
          <a:p>
            <a:r>
              <a:rPr lang="en-US" sz="2000" b="1" dirty="0" smtClean="0"/>
              <a:t>France</a:t>
            </a:r>
            <a:endParaRPr lang="en-US" sz="2000" b="1" dirty="0"/>
          </a:p>
        </p:txBody>
      </p:sp>
      <p:sp>
        <p:nvSpPr>
          <p:cNvPr id="86" name="Rounded Rectangle 85"/>
          <p:cNvSpPr/>
          <p:nvPr/>
        </p:nvSpPr>
        <p:spPr>
          <a:xfrm>
            <a:off x="1066800" y="3048000"/>
            <a:ext cx="838200" cy="457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rot="19020000">
            <a:off x="1340756" y="3017520"/>
            <a:ext cx="1091966" cy="400110"/>
          </a:xfrm>
          <a:prstGeom prst="rect">
            <a:avLst/>
          </a:prstGeom>
          <a:noFill/>
          <a:effectLst/>
        </p:spPr>
        <p:txBody>
          <a:bodyPr wrap="none" rtlCol="0">
            <a:spAutoFit/>
          </a:bodyPr>
          <a:lstStyle/>
          <a:p>
            <a:r>
              <a:rPr lang="en-US" sz="2000" b="1" dirty="0" smtClean="0"/>
              <a:t>Colonies</a:t>
            </a:r>
            <a:endParaRPr lang="en-US" sz="2000" b="1" dirty="0"/>
          </a:p>
        </p:txBody>
      </p:sp>
      <p:sp>
        <p:nvSpPr>
          <p:cNvPr id="88" name="Freeform 87"/>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5" name="Rounded Rectangle 84"/>
          <p:cNvSpPr/>
          <p:nvPr/>
        </p:nvSpPr>
        <p:spPr>
          <a:xfrm>
            <a:off x="8305800" y="1828800"/>
            <a:ext cx="838200" cy="457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left)">
                                      <p:cBhvr>
                                        <p:cTn id="7" dur="10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85"/>
                                        </p:tgtEl>
                                      </p:cBhvr>
                                    </p:animEffect>
                                    <p:set>
                                      <p:cBhvr>
                                        <p:cTn id="12" dur="1" fill="hold">
                                          <p:stCondLst>
                                            <p:cond delay="999"/>
                                          </p:stCondLst>
                                        </p:cTn>
                                        <p:tgtEl>
                                          <p:spTgt spid="85"/>
                                        </p:tgtEl>
                                        <p:attrNameLst>
                                          <p:attrName>style.visibility</p:attrName>
                                        </p:attrNameLst>
                                      </p:cBhvr>
                                      <p:to>
                                        <p:strVal val="hidden"/>
                                      </p:to>
                                    </p:set>
                                  </p:childTnLst>
                                </p:cTn>
                              </p:par>
                            </p:childTnLst>
                          </p:cTn>
                        </p:par>
                        <p:par>
                          <p:cTn id="13" fill="hold">
                            <p:stCondLst>
                              <p:cond delay="1000"/>
                            </p:stCondLst>
                            <p:childTnLst>
                              <p:par>
                                <p:cTn id="14" presetID="35" presetClass="path" presetSubtype="0" accel="50000" decel="50000" fill="hold" nodeType="afterEffect">
                                  <p:stCondLst>
                                    <p:cond delay="0"/>
                                  </p:stCondLst>
                                  <p:childTnLst>
                                    <p:animMotion origin="layout" path="M 1.94444E-6 4.81481E-6 L -0.04879 0.02939 " pathEditMode="relative" rAng="0" ptsTypes="AA">
                                      <p:cBhvr>
                                        <p:cTn id="15" dur="1000" fill="hold"/>
                                        <p:tgtEl>
                                          <p:spTgt spid="10"/>
                                        </p:tgtEl>
                                        <p:attrNameLst>
                                          <p:attrName>ppt_x</p:attrName>
                                          <p:attrName>ppt_y</p:attrName>
                                        </p:attrNameLst>
                                      </p:cBhvr>
                                      <p:rCtr x="-24" y="15"/>
                                    </p:animMotion>
                                  </p:childTnLst>
                                </p:cTn>
                              </p:par>
                              <p:par>
                                <p:cTn id="16" presetID="6" presetClass="emph" presetSubtype="0" fill="hold" grpId="3" nodeType="withEffect">
                                  <p:stCondLst>
                                    <p:cond delay="0"/>
                                  </p:stCondLst>
                                  <p:childTnLst>
                                    <p:animScale>
                                      <p:cBhvr>
                                        <p:cTn id="17" dur="1000" fill="hold"/>
                                        <p:tgtEl>
                                          <p:spTgt spid="10"/>
                                        </p:tgtEl>
                                      </p:cBhvr>
                                      <p:by x="60000" y="60000"/>
                                    </p:animScale>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fade">
                                      <p:cBhvr>
                                        <p:cTn id="21" dur="1000"/>
                                        <p:tgtEl>
                                          <p:spTgt spid="8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wipe(right)">
                                      <p:cBhvr>
                                        <p:cTn id="26" dur="1000"/>
                                        <p:tgtEl>
                                          <p:spTgt spid="6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1000"/>
                                        <p:tgtEl>
                                          <p:spTgt spid="78"/>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70"/>
                                        </p:tgtEl>
                                        <p:attrNameLst>
                                          <p:attrName>style.visibility</p:attrName>
                                        </p:attrNameLst>
                                      </p:cBhvr>
                                      <p:to>
                                        <p:strVal val="visible"/>
                                      </p:to>
                                    </p:set>
                                    <p:animEffect transition="in" filter="wipe(up)">
                                      <p:cBhvr>
                                        <p:cTn id="33" dur="1000"/>
                                        <p:tgtEl>
                                          <p:spTgt spid="70"/>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mph" presetSubtype="0" fill="hold" nodeType="clickEffect">
                                  <p:stCondLst>
                                    <p:cond delay="0"/>
                                  </p:stCondLst>
                                  <p:childTnLst>
                                    <p:animScale>
                                      <p:cBhvr>
                                        <p:cTn id="37" dur="1000" fill="hold"/>
                                        <p:tgtEl>
                                          <p:spTgt spid="70"/>
                                        </p:tgtEl>
                                      </p:cBhvr>
                                      <p:by x="50000" y="50000"/>
                                    </p:animScale>
                                  </p:childTnLst>
                                </p:cTn>
                              </p:par>
                              <p:par>
                                <p:cTn id="38" presetID="35" presetClass="path" presetSubtype="0" accel="50000" decel="50000" fill="hold" nodeType="withEffect">
                                  <p:stCondLst>
                                    <p:cond delay="0"/>
                                  </p:stCondLst>
                                  <p:childTnLst>
                                    <p:animMotion origin="layout" path="M 3.33333E-6 -2.22222E-6 L -0.07917 0.03472 " pathEditMode="relative" rAng="0" ptsTypes="AA">
                                      <p:cBhvr>
                                        <p:cTn id="39" dur="1000" fill="hold"/>
                                        <p:tgtEl>
                                          <p:spTgt spid="70"/>
                                        </p:tgtEl>
                                        <p:attrNameLst>
                                          <p:attrName>ppt_x</p:attrName>
                                          <p:attrName>ppt_y</p:attrName>
                                        </p:attrNameLst>
                                      </p:cBhvr>
                                      <p:rCtr x="-40" y="17"/>
                                    </p:animMotion>
                                  </p:childTnLst>
                                </p:cTn>
                              </p:par>
                            </p:childTnLst>
                          </p:cTn>
                        </p:par>
                        <p:par>
                          <p:cTn id="40" fill="hold">
                            <p:stCondLst>
                              <p:cond delay="1000"/>
                            </p:stCondLst>
                            <p:childTnLst>
                              <p:par>
                                <p:cTn id="41" presetID="35" presetClass="path" presetSubtype="0" accel="50000" decel="50000" fill="hold" grpId="1" nodeType="afterEffect">
                                  <p:stCondLst>
                                    <p:cond delay="0"/>
                                  </p:stCondLst>
                                  <p:childTnLst>
                                    <p:animMotion origin="layout" path="M 3.33333E-6 4.44444E-6 L -0.1625 4.44444E-6 " pathEditMode="relative" rAng="0" ptsTypes="AA">
                                      <p:cBhvr>
                                        <p:cTn id="42" dur="1000" fill="hold"/>
                                        <p:tgtEl>
                                          <p:spTgt spid="62"/>
                                        </p:tgtEl>
                                        <p:attrNameLst>
                                          <p:attrName>ppt_x</p:attrName>
                                          <p:attrName>ppt_y</p:attrName>
                                        </p:attrNameLst>
                                      </p:cBhvr>
                                      <p:rCtr x="-81" y="0"/>
                                    </p:animMotion>
                                  </p:childTnLst>
                                </p:cTn>
                              </p:par>
                            </p:childTnLst>
                          </p:cTn>
                        </p:par>
                        <p:par>
                          <p:cTn id="43" fill="hold">
                            <p:stCondLst>
                              <p:cond delay="2000"/>
                            </p:stCondLst>
                            <p:childTnLst>
                              <p:par>
                                <p:cTn id="44" presetID="53" presetClass="entr" presetSubtype="0" fill="hold" grpId="0" nodeType="afterEffect">
                                  <p:stCondLst>
                                    <p:cond delay="0"/>
                                  </p:stCondLst>
                                  <p:childTnLst>
                                    <p:set>
                                      <p:cBhvr>
                                        <p:cTn id="45" dur="1" fill="hold">
                                          <p:stCondLst>
                                            <p:cond delay="0"/>
                                          </p:stCondLst>
                                        </p:cTn>
                                        <p:tgtEl>
                                          <p:spTgt spid="63"/>
                                        </p:tgtEl>
                                        <p:attrNameLst>
                                          <p:attrName>style.visibility</p:attrName>
                                        </p:attrNameLst>
                                      </p:cBhvr>
                                      <p:to>
                                        <p:strVal val="visible"/>
                                      </p:to>
                                    </p:set>
                                    <p:anim calcmode="lin" valueType="num">
                                      <p:cBhvr>
                                        <p:cTn id="46" dur="1000" fill="hold"/>
                                        <p:tgtEl>
                                          <p:spTgt spid="63"/>
                                        </p:tgtEl>
                                        <p:attrNameLst>
                                          <p:attrName>ppt_w</p:attrName>
                                        </p:attrNameLst>
                                      </p:cBhvr>
                                      <p:tavLst>
                                        <p:tav tm="0">
                                          <p:val>
                                            <p:fltVal val="0"/>
                                          </p:val>
                                        </p:tav>
                                        <p:tav tm="100000">
                                          <p:val>
                                            <p:strVal val="#ppt_w"/>
                                          </p:val>
                                        </p:tav>
                                      </p:tavLst>
                                    </p:anim>
                                    <p:anim calcmode="lin" valueType="num">
                                      <p:cBhvr>
                                        <p:cTn id="47" dur="1000" fill="hold"/>
                                        <p:tgtEl>
                                          <p:spTgt spid="63"/>
                                        </p:tgtEl>
                                        <p:attrNameLst>
                                          <p:attrName>ppt_h</p:attrName>
                                        </p:attrNameLst>
                                      </p:cBhvr>
                                      <p:tavLst>
                                        <p:tav tm="0">
                                          <p:val>
                                            <p:fltVal val="0"/>
                                          </p:val>
                                        </p:tav>
                                        <p:tav tm="100000">
                                          <p:val>
                                            <p:strVal val="#ppt_h"/>
                                          </p:val>
                                        </p:tav>
                                      </p:tavLst>
                                    </p:anim>
                                    <p:animEffect transition="in" filter="fade">
                                      <p:cBhvr>
                                        <p:cTn id="48" dur="1000"/>
                                        <p:tgtEl>
                                          <p:spTgt spid="63"/>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mph" presetSubtype="0" fill="hold" grpId="1" nodeType="clickEffect">
                                  <p:stCondLst>
                                    <p:cond delay="0"/>
                                  </p:stCondLst>
                                  <p:childTnLst>
                                    <p:animScale>
                                      <p:cBhvr>
                                        <p:cTn id="52" dur="1000" fill="hold"/>
                                        <p:tgtEl>
                                          <p:spTgt spid="63"/>
                                        </p:tgtEl>
                                      </p:cBhvr>
                                      <p:by x="50000" y="50000"/>
                                    </p:animScale>
                                  </p:childTnLst>
                                </p:cTn>
                              </p:par>
                              <p:par>
                                <p:cTn id="53" presetID="35" presetClass="path" presetSubtype="0" accel="50000" decel="50000" fill="hold" grpId="2" nodeType="withEffect">
                                  <p:stCondLst>
                                    <p:cond delay="0"/>
                                  </p:stCondLst>
                                  <p:childTnLst>
                                    <p:animMotion origin="layout" path="M -4.72222E-6 -3.33333E-6 L -0.1592 0.13334 " pathEditMode="relative" rAng="0" ptsTypes="AA">
                                      <p:cBhvr>
                                        <p:cTn id="54" dur="1000" fill="hold"/>
                                        <p:tgtEl>
                                          <p:spTgt spid="63"/>
                                        </p:tgtEl>
                                        <p:attrNameLst>
                                          <p:attrName>ppt_x</p:attrName>
                                          <p:attrName>ppt_y</p:attrName>
                                        </p:attrNameLst>
                                      </p:cBhvr>
                                      <p:rCtr x="-80" y="67"/>
                                    </p:animMotion>
                                  </p:childTnLst>
                                </p:cTn>
                              </p:par>
                            </p:childTnLst>
                          </p:cTn>
                        </p:par>
                        <p:par>
                          <p:cTn id="55" fill="hold">
                            <p:stCondLst>
                              <p:cond delay="1000"/>
                            </p:stCondLst>
                            <p:childTnLst>
                              <p:par>
                                <p:cTn id="56" presetID="35" presetClass="path" presetSubtype="0" accel="50000" decel="50000" fill="hold" grpId="2" nodeType="afterEffect">
                                  <p:stCondLst>
                                    <p:cond delay="0"/>
                                  </p:stCondLst>
                                  <p:childTnLst>
                                    <p:animMotion origin="layout" path="M -0.1625 -2.43581E-6 L -0.2625 -0.13324 " pathEditMode="relative" rAng="0" ptsTypes="AA">
                                      <p:cBhvr>
                                        <p:cTn id="57" dur="1000" fill="hold"/>
                                        <p:tgtEl>
                                          <p:spTgt spid="62"/>
                                        </p:tgtEl>
                                        <p:attrNameLst>
                                          <p:attrName>ppt_x</p:attrName>
                                          <p:attrName>ppt_y</p:attrName>
                                        </p:attrNameLst>
                                      </p:cBhvr>
                                      <p:rCtr x="-50" y="-67"/>
                                    </p:animMotion>
                                  </p:childTnLst>
                                </p:cTn>
                              </p:par>
                            </p:childTnLst>
                          </p:cTn>
                        </p:par>
                        <p:par>
                          <p:cTn id="58" fill="hold">
                            <p:stCondLst>
                              <p:cond delay="2000"/>
                            </p:stCondLst>
                            <p:childTnLst>
                              <p:par>
                                <p:cTn id="59" presetID="53" presetClass="entr" presetSubtype="0" fill="hold" grpId="0" nodeType="afterEffect">
                                  <p:stCondLst>
                                    <p:cond delay="0"/>
                                  </p:stCondLst>
                                  <p:childTnLst>
                                    <p:set>
                                      <p:cBhvr>
                                        <p:cTn id="60" dur="1" fill="hold">
                                          <p:stCondLst>
                                            <p:cond delay="0"/>
                                          </p:stCondLst>
                                        </p:cTn>
                                        <p:tgtEl>
                                          <p:spTgt spid="64"/>
                                        </p:tgtEl>
                                        <p:attrNameLst>
                                          <p:attrName>style.visibility</p:attrName>
                                        </p:attrNameLst>
                                      </p:cBhvr>
                                      <p:to>
                                        <p:strVal val="visible"/>
                                      </p:to>
                                    </p:set>
                                    <p:anim calcmode="lin" valueType="num">
                                      <p:cBhvr>
                                        <p:cTn id="61" dur="1000" fill="hold"/>
                                        <p:tgtEl>
                                          <p:spTgt spid="64"/>
                                        </p:tgtEl>
                                        <p:attrNameLst>
                                          <p:attrName>ppt_w</p:attrName>
                                        </p:attrNameLst>
                                      </p:cBhvr>
                                      <p:tavLst>
                                        <p:tav tm="0">
                                          <p:val>
                                            <p:fltVal val="0"/>
                                          </p:val>
                                        </p:tav>
                                        <p:tav tm="100000">
                                          <p:val>
                                            <p:strVal val="#ppt_w"/>
                                          </p:val>
                                        </p:tav>
                                      </p:tavLst>
                                    </p:anim>
                                    <p:anim calcmode="lin" valueType="num">
                                      <p:cBhvr>
                                        <p:cTn id="62" dur="1000" fill="hold"/>
                                        <p:tgtEl>
                                          <p:spTgt spid="64"/>
                                        </p:tgtEl>
                                        <p:attrNameLst>
                                          <p:attrName>ppt_h</p:attrName>
                                        </p:attrNameLst>
                                      </p:cBhvr>
                                      <p:tavLst>
                                        <p:tav tm="0">
                                          <p:val>
                                            <p:fltVal val="0"/>
                                          </p:val>
                                        </p:tav>
                                        <p:tav tm="100000">
                                          <p:val>
                                            <p:strVal val="#ppt_h"/>
                                          </p:val>
                                        </p:tav>
                                      </p:tavLst>
                                    </p:anim>
                                    <p:animEffect transition="in" filter="fade">
                                      <p:cBhvr>
                                        <p:cTn id="63" dur="1000"/>
                                        <p:tgtEl>
                                          <p:spTgt spid="64"/>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mph" presetSubtype="0" fill="hold" grpId="1" nodeType="clickEffect">
                                  <p:stCondLst>
                                    <p:cond delay="0"/>
                                  </p:stCondLst>
                                  <p:childTnLst>
                                    <p:animScale>
                                      <p:cBhvr>
                                        <p:cTn id="67" dur="1000" fill="hold"/>
                                        <p:tgtEl>
                                          <p:spTgt spid="64"/>
                                        </p:tgtEl>
                                      </p:cBhvr>
                                      <p:by x="50000" y="50000"/>
                                    </p:animScale>
                                  </p:childTnLst>
                                </p:cTn>
                              </p:par>
                              <p:par>
                                <p:cTn id="68" presetID="35" presetClass="path" presetSubtype="0" accel="50000" decel="50000" fill="hold" grpId="2" nodeType="withEffect">
                                  <p:stCondLst>
                                    <p:cond delay="0"/>
                                  </p:stCondLst>
                                  <p:childTnLst>
                                    <p:animMotion origin="layout" path="M 4.16667E-6 0.01111 L -0.12657 0.11968 " pathEditMode="relative" rAng="0" ptsTypes="AA">
                                      <p:cBhvr>
                                        <p:cTn id="69" dur="1000" fill="hold"/>
                                        <p:tgtEl>
                                          <p:spTgt spid="64"/>
                                        </p:tgtEl>
                                        <p:attrNameLst>
                                          <p:attrName>ppt_x</p:attrName>
                                          <p:attrName>ppt_y</p:attrName>
                                        </p:attrNameLst>
                                      </p:cBhvr>
                                      <p:rCtr x="-63" y="54"/>
                                    </p:animMotion>
                                  </p:childTnLst>
                                </p:cTn>
                              </p:par>
                            </p:childTnLst>
                          </p:cTn>
                        </p:par>
                        <p:par>
                          <p:cTn id="70" fill="hold">
                            <p:stCondLst>
                              <p:cond delay="1000"/>
                            </p:stCondLst>
                            <p:childTnLst>
                              <p:par>
                                <p:cTn id="71" presetID="35" presetClass="path" presetSubtype="0" accel="50000" decel="50000" fill="hold" grpId="3" nodeType="afterEffect">
                                  <p:stCondLst>
                                    <p:cond delay="0"/>
                                  </p:stCondLst>
                                  <p:childTnLst>
                                    <p:animMotion origin="layout" path="M -0.2625 -0.13324 L -0.37084 -0.13324 " pathEditMode="relative" rAng="0" ptsTypes="AA">
                                      <p:cBhvr>
                                        <p:cTn id="72" dur="1000" fill="hold"/>
                                        <p:tgtEl>
                                          <p:spTgt spid="62"/>
                                        </p:tgtEl>
                                        <p:attrNameLst>
                                          <p:attrName>ppt_x</p:attrName>
                                          <p:attrName>ppt_y</p:attrName>
                                        </p:attrNameLst>
                                      </p:cBhvr>
                                      <p:rCtr x="-54" y="0"/>
                                    </p:animMotion>
                                  </p:childTnLst>
                                </p:cTn>
                              </p:par>
                            </p:childTnLst>
                          </p:cTn>
                        </p:par>
                        <p:par>
                          <p:cTn id="73" fill="hold">
                            <p:stCondLst>
                              <p:cond delay="2000"/>
                            </p:stCondLst>
                            <p:childTnLst>
                              <p:par>
                                <p:cTn id="74" presetID="53" presetClass="entr" presetSubtype="0" fill="hold" grpId="0" nodeType="afterEffect">
                                  <p:stCondLst>
                                    <p:cond delay="0"/>
                                  </p:stCondLst>
                                  <p:childTnLst>
                                    <p:set>
                                      <p:cBhvr>
                                        <p:cTn id="75" dur="1" fill="hold">
                                          <p:stCondLst>
                                            <p:cond delay="0"/>
                                          </p:stCondLst>
                                        </p:cTn>
                                        <p:tgtEl>
                                          <p:spTgt spid="65"/>
                                        </p:tgtEl>
                                        <p:attrNameLst>
                                          <p:attrName>style.visibility</p:attrName>
                                        </p:attrNameLst>
                                      </p:cBhvr>
                                      <p:to>
                                        <p:strVal val="visible"/>
                                      </p:to>
                                    </p:set>
                                    <p:anim calcmode="lin" valueType="num">
                                      <p:cBhvr>
                                        <p:cTn id="76" dur="1000" fill="hold"/>
                                        <p:tgtEl>
                                          <p:spTgt spid="65"/>
                                        </p:tgtEl>
                                        <p:attrNameLst>
                                          <p:attrName>ppt_w</p:attrName>
                                        </p:attrNameLst>
                                      </p:cBhvr>
                                      <p:tavLst>
                                        <p:tav tm="0">
                                          <p:val>
                                            <p:fltVal val="0"/>
                                          </p:val>
                                        </p:tav>
                                        <p:tav tm="100000">
                                          <p:val>
                                            <p:strVal val="#ppt_w"/>
                                          </p:val>
                                        </p:tav>
                                      </p:tavLst>
                                    </p:anim>
                                    <p:anim calcmode="lin" valueType="num">
                                      <p:cBhvr>
                                        <p:cTn id="77" dur="1000" fill="hold"/>
                                        <p:tgtEl>
                                          <p:spTgt spid="65"/>
                                        </p:tgtEl>
                                        <p:attrNameLst>
                                          <p:attrName>ppt_h</p:attrName>
                                        </p:attrNameLst>
                                      </p:cBhvr>
                                      <p:tavLst>
                                        <p:tav tm="0">
                                          <p:val>
                                            <p:fltVal val="0"/>
                                          </p:val>
                                        </p:tav>
                                        <p:tav tm="100000">
                                          <p:val>
                                            <p:strVal val="#ppt_h"/>
                                          </p:val>
                                        </p:tav>
                                      </p:tavLst>
                                    </p:anim>
                                    <p:animEffect transition="in" filter="fade">
                                      <p:cBhvr>
                                        <p:cTn id="78" dur="1000"/>
                                        <p:tgtEl>
                                          <p:spTgt spid="65"/>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mph" presetSubtype="0" fill="hold" grpId="1" nodeType="clickEffect">
                                  <p:stCondLst>
                                    <p:cond delay="0"/>
                                  </p:stCondLst>
                                  <p:childTnLst>
                                    <p:animScale>
                                      <p:cBhvr>
                                        <p:cTn id="82" dur="1000" fill="hold"/>
                                        <p:tgtEl>
                                          <p:spTgt spid="65"/>
                                        </p:tgtEl>
                                      </p:cBhvr>
                                      <p:by x="50000" y="50000"/>
                                    </p:animScale>
                                  </p:childTnLst>
                                </p:cTn>
                              </p:par>
                              <p:par>
                                <p:cTn id="83" presetID="35" presetClass="path" presetSubtype="0" accel="50000" decel="50000" fill="hold" grpId="2" nodeType="withEffect">
                                  <p:stCondLst>
                                    <p:cond delay="0"/>
                                  </p:stCondLst>
                                  <p:childTnLst>
                                    <p:animMotion origin="layout" path="M 4.72222E-6 1.48148E-6 L -0.21164 0.06412 " pathEditMode="relative" rAng="0" ptsTypes="AA">
                                      <p:cBhvr>
                                        <p:cTn id="84" dur="1000" fill="hold"/>
                                        <p:tgtEl>
                                          <p:spTgt spid="65"/>
                                        </p:tgtEl>
                                        <p:attrNameLst>
                                          <p:attrName>ppt_x</p:attrName>
                                          <p:attrName>ppt_y</p:attrName>
                                        </p:attrNameLst>
                                      </p:cBhvr>
                                      <p:rCtr x="-106" y="32"/>
                                    </p:animMotion>
                                  </p:childTnLst>
                                </p:cTn>
                              </p:par>
                              <p:par>
                                <p:cTn id="85" presetID="10" presetClass="exit" presetSubtype="0" fill="hold" grpId="4" nodeType="withEffect">
                                  <p:stCondLst>
                                    <p:cond delay="0"/>
                                  </p:stCondLst>
                                  <p:childTnLst>
                                    <p:animEffect transition="out" filter="fade">
                                      <p:cBhvr>
                                        <p:cTn id="86" dur="1000"/>
                                        <p:tgtEl>
                                          <p:spTgt spid="62"/>
                                        </p:tgtEl>
                                      </p:cBhvr>
                                    </p:animEffect>
                                    <p:set>
                                      <p:cBhvr>
                                        <p:cTn id="87" dur="1" fill="hold">
                                          <p:stCondLst>
                                            <p:cond delay="999"/>
                                          </p:stCondLst>
                                        </p:cTn>
                                        <p:tgtEl>
                                          <p:spTgt spid="62"/>
                                        </p:tgtEl>
                                        <p:attrNameLst>
                                          <p:attrName>style.visibility</p:attrName>
                                        </p:attrNameLst>
                                      </p:cBhvr>
                                      <p:to>
                                        <p:strVal val="hidden"/>
                                      </p:to>
                                    </p:set>
                                  </p:childTnLst>
                                </p:cTn>
                              </p:par>
                            </p:childTnLst>
                          </p:cTn>
                        </p:par>
                        <p:par>
                          <p:cTn id="88" fill="hold">
                            <p:stCondLst>
                              <p:cond delay="1000"/>
                            </p:stCondLst>
                            <p:childTnLst>
                              <p:par>
                                <p:cTn id="89" presetID="6" presetClass="emph" presetSubtype="0" fill="hold" nodeType="afterEffect">
                                  <p:stCondLst>
                                    <p:cond delay="0"/>
                                  </p:stCondLst>
                                  <p:childTnLst>
                                    <p:animScale>
                                      <p:cBhvr>
                                        <p:cTn id="90" dur="1000" fill="hold"/>
                                        <p:tgtEl>
                                          <p:spTgt spid="55"/>
                                        </p:tgtEl>
                                      </p:cBhvr>
                                      <p:by x="150000" y="150000"/>
                                    </p:animScale>
                                  </p:childTnLst>
                                </p:cTn>
                              </p:par>
                            </p:childTnLst>
                          </p:cTn>
                        </p:par>
                        <p:par>
                          <p:cTn id="91" fill="hold">
                            <p:stCondLst>
                              <p:cond delay="2000"/>
                            </p:stCondLst>
                            <p:childTnLst>
                              <p:par>
                                <p:cTn id="92" presetID="53" presetClass="entr" presetSubtype="0" fill="hold" grpId="0" nodeType="afterEffect">
                                  <p:stCondLst>
                                    <p:cond delay="0"/>
                                  </p:stCondLst>
                                  <p:childTnLst>
                                    <p:set>
                                      <p:cBhvr>
                                        <p:cTn id="93" dur="1" fill="hold">
                                          <p:stCondLst>
                                            <p:cond delay="0"/>
                                          </p:stCondLst>
                                        </p:cTn>
                                        <p:tgtEl>
                                          <p:spTgt spid="71"/>
                                        </p:tgtEl>
                                        <p:attrNameLst>
                                          <p:attrName>style.visibility</p:attrName>
                                        </p:attrNameLst>
                                      </p:cBhvr>
                                      <p:to>
                                        <p:strVal val="visible"/>
                                      </p:to>
                                    </p:set>
                                    <p:anim calcmode="lin" valueType="num">
                                      <p:cBhvr>
                                        <p:cTn id="94" dur="1000" fill="hold"/>
                                        <p:tgtEl>
                                          <p:spTgt spid="71"/>
                                        </p:tgtEl>
                                        <p:attrNameLst>
                                          <p:attrName>ppt_w</p:attrName>
                                        </p:attrNameLst>
                                      </p:cBhvr>
                                      <p:tavLst>
                                        <p:tav tm="0">
                                          <p:val>
                                            <p:fltVal val="0"/>
                                          </p:val>
                                        </p:tav>
                                        <p:tav tm="100000">
                                          <p:val>
                                            <p:strVal val="#ppt_w"/>
                                          </p:val>
                                        </p:tav>
                                      </p:tavLst>
                                    </p:anim>
                                    <p:anim calcmode="lin" valueType="num">
                                      <p:cBhvr>
                                        <p:cTn id="95" dur="1000" fill="hold"/>
                                        <p:tgtEl>
                                          <p:spTgt spid="71"/>
                                        </p:tgtEl>
                                        <p:attrNameLst>
                                          <p:attrName>ppt_h</p:attrName>
                                        </p:attrNameLst>
                                      </p:cBhvr>
                                      <p:tavLst>
                                        <p:tav tm="0">
                                          <p:val>
                                            <p:fltVal val="0"/>
                                          </p:val>
                                        </p:tav>
                                        <p:tav tm="100000">
                                          <p:val>
                                            <p:strVal val="#ppt_h"/>
                                          </p:val>
                                        </p:tav>
                                      </p:tavLst>
                                    </p:anim>
                                    <p:animEffect transition="in" filter="fade">
                                      <p:cBhvr>
                                        <p:cTn id="96" dur="1000"/>
                                        <p:tgtEl>
                                          <p:spTgt spid="71"/>
                                        </p:tgtEl>
                                      </p:cBhvr>
                                    </p:animEffect>
                                  </p:childTnLst>
                                </p:cTn>
                              </p:par>
                            </p:childTnLst>
                          </p:cTn>
                        </p:par>
                      </p:childTnLst>
                    </p:cTn>
                  </p:par>
                  <p:par>
                    <p:cTn id="97" fill="hold">
                      <p:stCondLst>
                        <p:cond delay="indefinite"/>
                      </p:stCondLst>
                      <p:childTnLst>
                        <p:par>
                          <p:cTn id="98" fill="hold">
                            <p:stCondLst>
                              <p:cond delay="0"/>
                            </p:stCondLst>
                            <p:childTnLst>
                              <p:par>
                                <p:cTn id="99" presetID="6" presetClass="emph" presetSubtype="0" fill="hold" grpId="1" nodeType="clickEffect">
                                  <p:stCondLst>
                                    <p:cond delay="0"/>
                                  </p:stCondLst>
                                  <p:childTnLst>
                                    <p:animScale>
                                      <p:cBhvr>
                                        <p:cTn id="100" dur="1000" fill="hold"/>
                                        <p:tgtEl>
                                          <p:spTgt spid="71"/>
                                        </p:tgtEl>
                                      </p:cBhvr>
                                      <p:by x="50000" y="50000"/>
                                    </p:animScale>
                                  </p:childTnLst>
                                </p:cTn>
                              </p:par>
                              <p:par>
                                <p:cTn id="101" presetID="35" presetClass="path" presetSubtype="0" accel="50000" decel="50000" fill="hold" grpId="2" nodeType="withEffect">
                                  <p:stCondLst>
                                    <p:cond delay="0"/>
                                  </p:stCondLst>
                                  <p:childTnLst>
                                    <p:animMotion origin="layout" path="M -3.88889E-6 -4.07407E-6 L -0.20451 0.05301 " pathEditMode="relative" rAng="0" ptsTypes="AA">
                                      <p:cBhvr>
                                        <p:cTn id="102" dur="1000" fill="hold"/>
                                        <p:tgtEl>
                                          <p:spTgt spid="71"/>
                                        </p:tgtEl>
                                        <p:attrNameLst>
                                          <p:attrName>ppt_x</p:attrName>
                                          <p:attrName>ppt_y</p:attrName>
                                        </p:attrNameLst>
                                      </p:cBhvr>
                                      <p:rCtr x="-102" y="26"/>
                                    </p:animMotion>
                                  </p:childTnLst>
                                </p:cTn>
                              </p:par>
                              <p:par>
                                <p:cTn id="103" presetID="6" presetClass="emph" presetSubtype="0" fill="hold" nodeType="withEffect">
                                  <p:stCondLst>
                                    <p:cond delay="0"/>
                                  </p:stCondLst>
                                  <p:childTnLst>
                                    <p:animScale>
                                      <p:cBhvr>
                                        <p:cTn id="104" dur="1000" fill="hold"/>
                                        <p:tgtEl>
                                          <p:spTgt spid="55"/>
                                        </p:tgtEl>
                                      </p:cBhvr>
                                      <p:by x="68000" y="68000"/>
                                    </p:animScale>
                                  </p:childTnLst>
                                </p:cTn>
                              </p:par>
                            </p:childTnLst>
                          </p:cTn>
                        </p:par>
                        <p:par>
                          <p:cTn id="105" fill="hold">
                            <p:stCondLst>
                              <p:cond delay="1000"/>
                            </p:stCondLst>
                            <p:childTnLst>
                              <p:par>
                                <p:cTn id="106" presetID="22" presetClass="entr" presetSubtype="8" fill="hold" grpId="0" nodeType="afterEffect">
                                  <p:stCondLst>
                                    <p:cond delay="0"/>
                                  </p:stCondLst>
                                  <p:childTnLst>
                                    <p:set>
                                      <p:cBhvr>
                                        <p:cTn id="107" dur="1" fill="hold">
                                          <p:stCondLst>
                                            <p:cond delay="0"/>
                                          </p:stCondLst>
                                        </p:cTn>
                                        <p:tgtEl>
                                          <p:spTgt spid="86"/>
                                        </p:tgtEl>
                                        <p:attrNameLst>
                                          <p:attrName>style.visibility</p:attrName>
                                        </p:attrNameLst>
                                      </p:cBhvr>
                                      <p:to>
                                        <p:strVal val="visible"/>
                                      </p:to>
                                    </p:set>
                                    <p:animEffect transition="in" filter="wipe(left)">
                                      <p:cBhvr>
                                        <p:cTn id="108" dur="1000"/>
                                        <p:tgtEl>
                                          <p:spTgt spid="86"/>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1" nodeType="clickEffect">
                                  <p:stCondLst>
                                    <p:cond delay="0"/>
                                  </p:stCondLst>
                                  <p:childTnLst>
                                    <p:animEffect transition="out" filter="fade">
                                      <p:cBhvr>
                                        <p:cTn id="112" dur="1000"/>
                                        <p:tgtEl>
                                          <p:spTgt spid="86"/>
                                        </p:tgtEl>
                                      </p:cBhvr>
                                    </p:animEffect>
                                    <p:set>
                                      <p:cBhvr>
                                        <p:cTn id="113" dur="1" fill="hold">
                                          <p:stCondLst>
                                            <p:cond delay="999"/>
                                          </p:stCondLst>
                                        </p:cTn>
                                        <p:tgtEl>
                                          <p:spTgt spid="86"/>
                                        </p:tgtEl>
                                        <p:attrNameLst>
                                          <p:attrName>style.visibility</p:attrName>
                                        </p:attrNameLst>
                                      </p:cBhvr>
                                      <p:to>
                                        <p:strVal val="hidden"/>
                                      </p:to>
                                    </p:set>
                                  </p:childTnLst>
                                </p:cTn>
                              </p:par>
                            </p:childTnLst>
                          </p:cTn>
                        </p:par>
                        <p:par>
                          <p:cTn id="114" fill="hold">
                            <p:stCondLst>
                              <p:cond delay="1000"/>
                            </p:stCondLst>
                            <p:childTnLst>
                              <p:par>
                                <p:cTn id="115" presetID="63" presetClass="path" presetSubtype="0" accel="50000" decel="50000" fill="hold" grpId="3" nodeType="afterEffect">
                                  <p:stCondLst>
                                    <p:cond delay="0"/>
                                  </p:stCondLst>
                                  <p:childTnLst>
                                    <p:animMotion origin="layout" path="M 1.94444E-6 -2.22222E-6 L 0.02621 -0.02916 " pathEditMode="relative" rAng="0" ptsTypes="AA">
                                      <p:cBhvr>
                                        <p:cTn id="116" dur="1000" fill="hold"/>
                                        <p:tgtEl>
                                          <p:spTgt spid="11"/>
                                        </p:tgtEl>
                                        <p:attrNameLst>
                                          <p:attrName>ppt_x</p:attrName>
                                          <p:attrName>ppt_y</p:attrName>
                                        </p:attrNameLst>
                                      </p:cBhvr>
                                      <p:rCtr x="13" y="-15"/>
                                    </p:animMotion>
                                  </p:childTnLst>
                                </p:cTn>
                              </p:par>
                              <p:par>
                                <p:cTn id="117" presetID="8" presetClass="emph" presetSubtype="0" fill="hold" grpId="4" nodeType="withEffect">
                                  <p:stCondLst>
                                    <p:cond delay="0"/>
                                  </p:stCondLst>
                                  <p:childTnLst>
                                    <p:animRot by="-2400000">
                                      <p:cBhvr>
                                        <p:cTn id="118" dur="1000" fill="hold"/>
                                        <p:tgtEl>
                                          <p:spTgt spid="11"/>
                                        </p:tgtEl>
                                        <p:attrNameLst>
                                          <p:attrName>r</p:attrName>
                                        </p:attrNameLst>
                                      </p:cBhvr>
                                    </p:animRot>
                                  </p:childTnLst>
                                </p:cTn>
                              </p:par>
                              <p:par>
                                <p:cTn id="119" presetID="6" presetClass="emph" presetSubtype="0" fill="hold" grpId="2" nodeType="withEffect">
                                  <p:stCondLst>
                                    <p:cond delay="0"/>
                                  </p:stCondLst>
                                  <p:childTnLst>
                                    <p:animScale>
                                      <p:cBhvr>
                                        <p:cTn id="120" dur="1000" fill="hold"/>
                                        <p:tgtEl>
                                          <p:spTgt spid="11"/>
                                        </p:tgtEl>
                                      </p:cBhvr>
                                      <p:by x="50000" y="50000"/>
                                    </p:animScale>
                                  </p:childTnLst>
                                </p:cTn>
                              </p:par>
                            </p:childTnLst>
                          </p:cTn>
                        </p:par>
                        <p:par>
                          <p:cTn id="121" fill="hold">
                            <p:stCondLst>
                              <p:cond delay="2000"/>
                            </p:stCondLst>
                            <p:childTnLst>
                              <p:par>
                                <p:cTn id="122" presetID="10" presetClass="entr" presetSubtype="0" fill="hold" grpId="0" nodeType="afterEffect">
                                  <p:stCondLst>
                                    <p:cond delay="0"/>
                                  </p:stCondLst>
                                  <p:childTnLst>
                                    <p:set>
                                      <p:cBhvr>
                                        <p:cTn id="123" dur="1" fill="hold">
                                          <p:stCondLst>
                                            <p:cond delay="0"/>
                                          </p:stCondLst>
                                        </p:cTn>
                                        <p:tgtEl>
                                          <p:spTgt spid="87"/>
                                        </p:tgtEl>
                                        <p:attrNameLst>
                                          <p:attrName>style.visibility</p:attrName>
                                        </p:attrNameLst>
                                      </p:cBhvr>
                                      <p:to>
                                        <p:strVal val="visible"/>
                                      </p:to>
                                    </p:set>
                                    <p:animEffect transition="in" filter="fade">
                                      <p:cBhvr>
                                        <p:cTn id="124" dur="1000"/>
                                        <p:tgtEl>
                                          <p:spTgt spid="87"/>
                                        </p:tgtEl>
                                      </p:cBhvr>
                                    </p:animEffect>
                                  </p:childTnLst>
                                </p:cTn>
                              </p:par>
                            </p:childTnLst>
                          </p:cTn>
                        </p:par>
                      </p:childTnLst>
                    </p:cTn>
                  </p:par>
                  <p:par>
                    <p:cTn id="125" fill="hold">
                      <p:stCondLst>
                        <p:cond delay="indefinite"/>
                      </p:stCondLst>
                      <p:childTnLst>
                        <p:par>
                          <p:cTn id="126" fill="hold">
                            <p:stCondLst>
                              <p:cond delay="0"/>
                            </p:stCondLst>
                            <p:childTnLst>
                              <p:par>
                                <p:cTn id="127" presetID="6" presetClass="emph" presetSubtype="0" fill="hold" nodeType="clickEffect">
                                  <p:stCondLst>
                                    <p:cond delay="0"/>
                                  </p:stCondLst>
                                  <p:childTnLst>
                                    <p:animScale>
                                      <p:cBhvr>
                                        <p:cTn id="128" dur="1000" fill="hold"/>
                                        <p:tgtEl>
                                          <p:spTgt spid="12"/>
                                        </p:tgtEl>
                                      </p:cBhvr>
                                      <p:by x="150000" y="150000"/>
                                    </p:animScale>
                                  </p:childTnLst>
                                </p:cTn>
                              </p:par>
                            </p:childTnLst>
                          </p:cTn>
                        </p:par>
                        <p:par>
                          <p:cTn id="129" fill="hold">
                            <p:stCondLst>
                              <p:cond delay="1000"/>
                            </p:stCondLst>
                            <p:childTnLst>
                              <p:par>
                                <p:cTn id="130" presetID="53" presetClass="entr" presetSubtype="0" fill="hold" grpId="0" nodeType="afterEffect">
                                  <p:stCondLst>
                                    <p:cond delay="0"/>
                                  </p:stCondLst>
                                  <p:childTnLst>
                                    <p:set>
                                      <p:cBhvr>
                                        <p:cTn id="131" dur="1" fill="hold">
                                          <p:stCondLst>
                                            <p:cond delay="0"/>
                                          </p:stCondLst>
                                        </p:cTn>
                                        <p:tgtEl>
                                          <p:spTgt spid="72"/>
                                        </p:tgtEl>
                                        <p:attrNameLst>
                                          <p:attrName>style.visibility</p:attrName>
                                        </p:attrNameLst>
                                      </p:cBhvr>
                                      <p:to>
                                        <p:strVal val="visible"/>
                                      </p:to>
                                    </p:set>
                                    <p:anim calcmode="lin" valueType="num">
                                      <p:cBhvr>
                                        <p:cTn id="132" dur="1000" fill="hold"/>
                                        <p:tgtEl>
                                          <p:spTgt spid="72"/>
                                        </p:tgtEl>
                                        <p:attrNameLst>
                                          <p:attrName>ppt_w</p:attrName>
                                        </p:attrNameLst>
                                      </p:cBhvr>
                                      <p:tavLst>
                                        <p:tav tm="0">
                                          <p:val>
                                            <p:fltVal val="0"/>
                                          </p:val>
                                        </p:tav>
                                        <p:tav tm="100000">
                                          <p:val>
                                            <p:strVal val="#ppt_w"/>
                                          </p:val>
                                        </p:tav>
                                      </p:tavLst>
                                    </p:anim>
                                    <p:anim calcmode="lin" valueType="num">
                                      <p:cBhvr>
                                        <p:cTn id="133" dur="1000" fill="hold"/>
                                        <p:tgtEl>
                                          <p:spTgt spid="72"/>
                                        </p:tgtEl>
                                        <p:attrNameLst>
                                          <p:attrName>ppt_h</p:attrName>
                                        </p:attrNameLst>
                                      </p:cBhvr>
                                      <p:tavLst>
                                        <p:tav tm="0">
                                          <p:val>
                                            <p:fltVal val="0"/>
                                          </p:val>
                                        </p:tav>
                                        <p:tav tm="100000">
                                          <p:val>
                                            <p:strVal val="#ppt_h"/>
                                          </p:val>
                                        </p:tav>
                                      </p:tavLst>
                                    </p:anim>
                                    <p:animEffect transition="in" filter="fade">
                                      <p:cBhvr>
                                        <p:cTn id="134" dur="1000"/>
                                        <p:tgtEl>
                                          <p:spTgt spid="72"/>
                                        </p:tgtEl>
                                      </p:cBhvr>
                                    </p:animEffect>
                                  </p:childTnLst>
                                </p:cTn>
                              </p:par>
                            </p:childTnLst>
                          </p:cTn>
                        </p:par>
                      </p:childTnLst>
                    </p:cTn>
                  </p:par>
                  <p:par>
                    <p:cTn id="135" fill="hold">
                      <p:stCondLst>
                        <p:cond delay="indefinite"/>
                      </p:stCondLst>
                      <p:childTnLst>
                        <p:par>
                          <p:cTn id="136" fill="hold">
                            <p:stCondLst>
                              <p:cond delay="0"/>
                            </p:stCondLst>
                            <p:childTnLst>
                              <p:par>
                                <p:cTn id="137" presetID="6" presetClass="emph" presetSubtype="0" fill="hold" grpId="1" nodeType="clickEffect">
                                  <p:stCondLst>
                                    <p:cond delay="0"/>
                                  </p:stCondLst>
                                  <p:childTnLst>
                                    <p:animScale>
                                      <p:cBhvr>
                                        <p:cTn id="138" dur="1000" fill="hold"/>
                                        <p:tgtEl>
                                          <p:spTgt spid="72"/>
                                        </p:tgtEl>
                                      </p:cBhvr>
                                      <p:by x="50000" y="50000"/>
                                    </p:animScale>
                                  </p:childTnLst>
                                </p:cTn>
                              </p:par>
                              <p:par>
                                <p:cTn id="139" presetID="35" presetClass="path" presetSubtype="0" accel="50000" decel="50000" fill="hold" grpId="2" nodeType="withEffect">
                                  <p:stCondLst>
                                    <p:cond delay="0"/>
                                  </p:stCondLst>
                                  <p:childTnLst>
                                    <p:animMotion origin="layout" path="M -0.00711 -0.00834 L 0.1941 0.06111 " pathEditMode="relative" rAng="0" ptsTypes="AA">
                                      <p:cBhvr>
                                        <p:cTn id="140" dur="1000" fill="hold"/>
                                        <p:tgtEl>
                                          <p:spTgt spid="72"/>
                                        </p:tgtEl>
                                        <p:attrNameLst>
                                          <p:attrName>ppt_x</p:attrName>
                                          <p:attrName>ppt_y</p:attrName>
                                        </p:attrNameLst>
                                      </p:cBhvr>
                                      <p:rCtr x="101" y="35"/>
                                    </p:animMotion>
                                  </p:childTnLst>
                                </p:cTn>
                              </p:par>
                              <p:par>
                                <p:cTn id="141" presetID="10" presetClass="entr" presetSubtype="0" fill="hold" nodeType="withEffect">
                                  <p:stCondLst>
                                    <p:cond delay="0"/>
                                  </p:stCondLst>
                                  <p:childTnLst>
                                    <p:set>
                                      <p:cBhvr>
                                        <p:cTn id="142" dur="1" fill="hold">
                                          <p:stCondLst>
                                            <p:cond delay="0"/>
                                          </p:stCondLst>
                                        </p:cTn>
                                        <p:tgtEl>
                                          <p:spTgt spid="77"/>
                                        </p:tgtEl>
                                        <p:attrNameLst>
                                          <p:attrName>style.visibility</p:attrName>
                                        </p:attrNameLst>
                                      </p:cBhvr>
                                      <p:to>
                                        <p:strVal val="visible"/>
                                      </p:to>
                                    </p:set>
                                    <p:animEffect transition="in" filter="fade">
                                      <p:cBhvr>
                                        <p:cTn id="143" dur="1000"/>
                                        <p:tgtEl>
                                          <p:spTgt spid="77"/>
                                        </p:tgtEl>
                                      </p:cBhvr>
                                    </p:animEffect>
                                  </p:childTnLst>
                                </p:cTn>
                              </p:par>
                              <p:par>
                                <p:cTn id="144" presetID="6" presetClass="emph" presetSubtype="0" fill="hold" nodeType="withEffect">
                                  <p:stCondLst>
                                    <p:cond delay="0"/>
                                  </p:stCondLst>
                                  <p:childTnLst>
                                    <p:animScale>
                                      <p:cBhvr>
                                        <p:cTn id="145" dur="1000" fill="hold"/>
                                        <p:tgtEl>
                                          <p:spTgt spid="12"/>
                                        </p:tgtEl>
                                      </p:cBhvr>
                                      <p:by x="68000" y="68000"/>
                                    </p:animScale>
                                  </p:childTnLst>
                                </p:cTn>
                              </p:par>
                            </p:childTnLst>
                          </p:cTn>
                        </p:par>
                        <p:par>
                          <p:cTn id="146" fill="hold">
                            <p:stCondLst>
                              <p:cond delay="1000"/>
                            </p:stCondLst>
                            <p:childTnLst>
                              <p:par>
                                <p:cTn id="147" presetID="53" presetClass="entr" presetSubtype="0" fill="hold" grpId="0" nodeType="afterEffect">
                                  <p:stCondLst>
                                    <p:cond delay="0"/>
                                  </p:stCondLst>
                                  <p:childTnLst>
                                    <p:set>
                                      <p:cBhvr>
                                        <p:cTn id="148" dur="1" fill="hold">
                                          <p:stCondLst>
                                            <p:cond delay="0"/>
                                          </p:stCondLst>
                                        </p:cTn>
                                        <p:tgtEl>
                                          <p:spTgt spid="73"/>
                                        </p:tgtEl>
                                        <p:attrNameLst>
                                          <p:attrName>style.visibility</p:attrName>
                                        </p:attrNameLst>
                                      </p:cBhvr>
                                      <p:to>
                                        <p:strVal val="visible"/>
                                      </p:to>
                                    </p:set>
                                    <p:anim calcmode="lin" valueType="num">
                                      <p:cBhvr>
                                        <p:cTn id="149" dur="1000" fill="hold"/>
                                        <p:tgtEl>
                                          <p:spTgt spid="73"/>
                                        </p:tgtEl>
                                        <p:attrNameLst>
                                          <p:attrName>ppt_w</p:attrName>
                                        </p:attrNameLst>
                                      </p:cBhvr>
                                      <p:tavLst>
                                        <p:tav tm="0">
                                          <p:val>
                                            <p:fltVal val="0"/>
                                          </p:val>
                                        </p:tav>
                                        <p:tav tm="100000">
                                          <p:val>
                                            <p:strVal val="#ppt_w"/>
                                          </p:val>
                                        </p:tav>
                                      </p:tavLst>
                                    </p:anim>
                                    <p:anim calcmode="lin" valueType="num">
                                      <p:cBhvr>
                                        <p:cTn id="150" dur="1000" fill="hold"/>
                                        <p:tgtEl>
                                          <p:spTgt spid="73"/>
                                        </p:tgtEl>
                                        <p:attrNameLst>
                                          <p:attrName>ppt_h</p:attrName>
                                        </p:attrNameLst>
                                      </p:cBhvr>
                                      <p:tavLst>
                                        <p:tav tm="0">
                                          <p:val>
                                            <p:fltVal val="0"/>
                                          </p:val>
                                        </p:tav>
                                        <p:tav tm="100000">
                                          <p:val>
                                            <p:strVal val="#ppt_h"/>
                                          </p:val>
                                        </p:tav>
                                      </p:tavLst>
                                    </p:anim>
                                    <p:animEffect transition="in" filter="fade">
                                      <p:cBhvr>
                                        <p:cTn id="151" dur="1000"/>
                                        <p:tgtEl>
                                          <p:spTgt spid="73"/>
                                        </p:tgtEl>
                                      </p:cBhvr>
                                    </p:animEffect>
                                  </p:childTnLst>
                                </p:cTn>
                              </p:par>
                              <p:par>
                                <p:cTn id="152" presetID="53" presetClass="entr" presetSubtype="0" fill="hold" nodeType="withEffect">
                                  <p:stCondLst>
                                    <p:cond delay="0"/>
                                  </p:stCondLst>
                                  <p:childTnLst>
                                    <p:set>
                                      <p:cBhvr>
                                        <p:cTn id="153" dur="1" fill="hold">
                                          <p:stCondLst>
                                            <p:cond delay="0"/>
                                          </p:stCondLst>
                                        </p:cTn>
                                        <p:tgtEl>
                                          <p:spTgt spid="76"/>
                                        </p:tgtEl>
                                        <p:attrNameLst>
                                          <p:attrName>style.visibility</p:attrName>
                                        </p:attrNameLst>
                                      </p:cBhvr>
                                      <p:to>
                                        <p:strVal val="visible"/>
                                      </p:to>
                                    </p:set>
                                    <p:anim calcmode="lin" valueType="num">
                                      <p:cBhvr>
                                        <p:cTn id="154" dur="1000" fill="hold"/>
                                        <p:tgtEl>
                                          <p:spTgt spid="76"/>
                                        </p:tgtEl>
                                        <p:attrNameLst>
                                          <p:attrName>ppt_w</p:attrName>
                                        </p:attrNameLst>
                                      </p:cBhvr>
                                      <p:tavLst>
                                        <p:tav tm="0">
                                          <p:val>
                                            <p:fltVal val="0"/>
                                          </p:val>
                                        </p:tav>
                                        <p:tav tm="100000">
                                          <p:val>
                                            <p:strVal val="#ppt_w"/>
                                          </p:val>
                                        </p:tav>
                                      </p:tavLst>
                                    </p:anim>
                                    <p:anim calcmode="lin" valueType="num">
                                      <p:cBhvr>
                                        <p:cTn id="155" dur="1000" fill="hold"/>
                                        <p:tgtEl>
                                          <p:spTgt spid="76"/>
                                        </p:tgtEl>
                                        <p:attrNameLst>
                                          <p:attrName>ppt_h</p:attrName>
                                        </p:attrNameLst>
                                      </p:cBhvr>
                                      <p:tavLst>
                                        <p:tav tm="0">
                                          <p:val>
                                            <p:fltVal val="0"/>
                                          </p:val>
                                        </p:tav>
                                        <p:tav tm="100000">
                                          <p:val>
                                            <p:strVal val="#ppt_h"/>
                                          </p:val>
                                        </p:tav>
                                      </p:tavLst>
                                    </p:anim>
                                    <p:animEffect transition="in" filter="fade">
                                      <p:cBhvr>
                                        <p:cTn id="156" dur="1000"/>
                                        <p:tgtEl>
                                          <p:spTgt spid="76"/>
                                        </p:tgtEl>
                                      </p:cBhvr>
                                    </p:animEffect>
                                  </p:childTnLst>
                                </p:cTn>
                              </p:par>
                            </p:childTnLst>
                          </p:cTn>
                        </p:par>
                      </p:childTnLst>
                    </p:cTn>
                  </p:par>
                  <p:par>
                    <p:cTn id="157" fill="hold">
                      <p:stCondLst>
                        <p:cond delay="indefinite"/>
                      </p:stCondLst>
                      <p:childTnLst>
                        <p:par>
                          <p:cTn id="158" fill="hold">
                            <p:stCondLst>
                              <p:cond delay="0"/>
                            </p:stCondLst>
                            <p:childTnLst>
                              <p:par>
                                <p:cTn id="159" presetID="6" presetClass="emph" presetSubtype="0" fill="hold" nodeType="clickEffect">
                                  <p:stCondLst>
                                    <p:cond delay="0"/>
                                  </p:stCondLst>
                                  <p:childTnLst>
                                    <p:animScale>
                                      <p:cBhvr>
                                        <p:cTn id="160" dur="1000" fill="hold"/>
                                        <p:tgtEl>
                                          <p:spTgt spid="76"/>
                                        </p:tgtEl>
                                      </p:cBhvr>
                                      <p:by x="50000" y="50000"/>
                                    </p:animScale>
                                  </p:childTnLst>
                                </p:cTn>
                              </p:par>
                              <p:par>
                                <p:cTn id="161" presetID="63" presetClass="path" presetSubtype="0" accel="50000" decel="50000" fill="hold" nodeType="withEffect">
                                  <p:stCondLst>
                                    <p:cond delay="0"/>
                                  </p:stCondLst>
                                  <p:childTnLst>
                                    <p:animMotion origin="layout" path="M -4.72222E-6 2.91464E-6 L 0.06372 0.00139 " pathEditMode="relative" rAng="0" ptsTypes="AA">
                                      <p:cBhvr>
                                        <p:cTn id="162" dur="1000" fill="hold"/>
                                        <p:tgtEl>
                                          <p:spTgt spid="76"/>
                                        </p:tgtEl>
                                        <p:attrNameLst>
                                          <p:attrName>ppt_x</p:attrName>
                                          <p:attrName>ppt_y</p:attrName>
                                        </p:attrNameLst>
                                      </p:cBhvr>
                                      <p:rCtr x="32" y="1"/>
                                    </p:animMotion>
                                  </p:childTnLst>
                                </p:cTn>
                              </p:par>
                              <p:par>
                                <p:cTn id="163" presetID="10" presetClass="exit" presetSubtype="0" fill="hold" grpId="1" nodeType="withEffect">
                                  <p:stCondLst>
                                    <p:cond delay="0"/>
                                  </p:stCondLst>
                                  <p:childTnLst>
                                    <p:animEffect transition="out" filter="fade">
                                      <p:cBhvr>
                                        <p:cTn id="164" dur="1000"/>
                                        <p:tgtEl>
                                          <p:spTgt spid="73"/>
                                        </p:tgtEl>
                                      </p:cBhvr>
                                    </p:animEffect>
                                    <p:set>
                                      <p:cBhvr>
                                        <p:cTn id="165" dur="1" fill="hold">
                                          <p:stCondLst>
                                            <p:cond delay="999"/>
                                          </p:stCondLst>
                                        </p:cTn>
                                        <p:tgtEl>
                                          <p:spTgt spid="73"/>
                                        </p:tgtEl>
                                        <p:attrNameLst>
                                          <p:attrName>style.visibility</p:attrName>
                                        </p:attrNameLst>
                                      </p:cBhvr>
                                      <p:to>
                                        <p:strVal val="hidden"/>
                                      </p:to>
                                    </p:set>
                                  </p:childTnLst>
                                </p:cTn>
                              </p:par>
                            </p:childTnLst>
                          </p:cTn>
                        </p:par>
                      </p:childTnLst>
                    </p:cTn>
                  </p:par>
                  <p:par>
                    <p:cTn id="166" fill="hold">
                      <p:stCondLst>
                        <p:cond delay="indefinite"/>
                      </p:stCondLst>
                      <p:childTnLst>
                        <p:par>
                          <p:cTn id="167" fill="hold">
                            <p:stCondLst>
                              <p:cond delay="0"/>
                            </p:stCondLst>
                            <p:childTnLst>
                              <p:par>
                                <p:cTn id="168" presetID="10" presetClass="exit" presetSubtype="0" fill="hold" grpId="0" nodeType="clickEffect">
                                  <p:stCondLst>
                                    <p:cond delay="0"/>
                                  </p:stCondLst>
                                  <p:childTnLst>
                                    <p:animEffect transition="out" filter="fade">
                                      <p:cBhvr>
                                        <p:cTn id="169" dur="1000"/>
                                        <p:tgtEl>
                                          <p:spTgt spid="19"/>
                                        </p:tgtEl>
                                      </p:cBhvr>
                                    </p:animEffect>
                                    <p:set>
                                      <p:cBhvr>
                                        <p:cTn id="170" dur="1" fill="hold">
                                          <p:stCondLst>
                                            <p:cond delay="999"/>
                                          </p:stCondLst>
                                        </p:cTn>
                                        <p:tgtEl>
                                          <p:spTgt spid="19"/>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1000"/>
                                        <p:tgtEl>
                                          <p:spTgt spid="55"/>
                                        </p:tgtEl>
                                      </p:cBhvr>
                                    </p:animEffect>
                                    <p:set>
                                      <p:cBhvr>
                                        <p:cTn id="173" dur="1" fill="hold">
                                          <p:stCondLst>
                                            <p:cond delay="999"/>
                                          </p:stCondLst>
                                        </p:cTn>
                                        <p:tgtEl>
                                          <p:spTgt spid="55"/>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1000"/>
                                        <p:tgtEl>
                                          <p:spTgt spid="12"/>
                                        </p:tgtEl>
                                      </p:cBhvr>
                                    </p:animEffect>
                                    <p:set>
                                      <p:cBhvr>
                                        <p:cTn id="176" dur="1" fill="hold">
                                          <p:stCondLst>
                                            <p:cond delay="999"/>
                                          </p:stCondLst>
                                        </p:cTn>
                                        <p:tgtEl>
                                          <p:spTgt spid="12"/>
                                        </p:tgtEl>
                                        <p:attrNameLst>
                                          <p:attrName>style.visibility</p:attrName>
                                        </p:attrNameLst>
                                      </p:cBhvr>
                                      <p:to>
                                        <p:strVal val="hidden"/>
                                      </p:to>
                                    </p:set>
                                  </p:childTnLst>
                                </p:cTn>
                              </p:par>
                              <p:par>
                                <p:cTn id="177" presetID="10" presetClass="exit" presetSubtype="0" fill="hold" grpId="0" nodeType="withEffect">
                                  <p:stCondLst>
                                    <p:cond delay="0"/>
                                  </p:stCondLst>
                                  <p:childTnLst>
                                    <p:animEffect transition="out" filter="fade">
                                      <p:cBhvr>
                                        <p:cTn id="178" dur="1000"/>
                                        <p:tgtEl>
                                          <p:spTgt spid="20"/>
                                        </p:tgtEl>
                                      </p:cBhvr>
                                    </p:animEffect>
                                    <p:set>
                                      <p:cBhvr>
                                        <p:cTn id="179" dur="1" fill="hold">
                                          <p:stCondLst>
                                            <p:cond delay="999"/>
                                          </p:stCondLst>
                                        </p:cTn>
                                        <p:tgtEl>
                                          <p:spTgt spid="20"/>
                                        </p:tgtEl>
                                        <p:attrNameLst>
                                          <p:attrName>style.visibility</p:attrName>
                                        </p:attrNameLst>
                                      </p:cBhvr>
                                      <p:to>
                                        <p:strVal val="hidden"/>
                                      </p:to>
                                    </p:set>
                                  </p:childTnLst>
                                </p:cTn>
                              </p:par>
                              <p:par>
                                <p:cTn id="180" presetID="10" presetClass="exit" presetSubtype="0" fill="hold" grpId="0" nodeType="withEffect">
                                  <p:stCondLst>
                                    <p:cond delay="0"/>
                                  </p:stCondLst>
                                  <p:childTnLst>
                                    <p:animEffect transition="out" filter="fade">
                                      <p:cBhvr>
                                        <p:cTn id="181" dur="1000"/>
                                        <p:tgtEl>
                                          <p:spTgt spid="24"/>
                                        </p:tgtEl>
                                      </p:cBhvr>
                                    </p:animEffect>
                                    <p:set>
                                      <p:cBhvr>
                                        <p:cTn id="182" dur="1" fill="hold">
                                          <p:stCondLst>
                                            <p:cond delay="999"/>
                                          </p:stCondLst>
                                        </p:cTn>
                                        <p:tgtEl>
                                          <p:spTgt spid="24"/>
                                        </p:tgtEl>
                                        <p:attrNameLst>
                                          <p:attrName>style.visibility</p:attrName>
                                        </p:attrNameLst>
                                      </p:cBhvr>
                                      <p:to>
                                        <p:strVal val="hidden"/>
                                      </p:to>
                                    </p:set>
                                  </p:childTnLst>
                                </p:cTn>
                              </p:par>
                              <p:par>
                                <p:cTn id="183" presetID="10" presetClass="exit" presetSubtype="0" fill="hold" grpId="0" nodeType="withEffect">
                                  <p:stCondLst>
                                    <p:cond delay="0"/>
                                  </p:stCondLst>
                                  <p:childTnLst>
                                    <p:animEffect transition="out" filter="fade">
                                      <p:cBhvr>
                                        <p:cTn id="184" dur="1000"/>
                                        <p:tgtEl>
                                          <p:spTgt spid="18"/>
                                        </p:tgtEl>
                                      </p:cBhvr>
                                    </p:animEffect>
                                    <p:set>
                                      <p:cBhvr>
                                        <p:cTn id="185" dur="1" fill="hold">
                                          <p:stCondLst>
                                            <p:cond delay="999"/>
                                          </p:stCondLst>
                                        </p:cTn>
                                        <p:tgtEl>
                                          <p:spTgt spid="18"/>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1000"/>
                                        <p:tgtEl>
                                          <p:spTgt spid="15"/>
                                        </p:tgtEl>
                                      </p:cBhvr>
                                    </p:animEffect>
                                    <p:set>
                                      <p:cBhvr>
                                        <p:cTn id="188" dur="1" fill="hold">
                                          <p:stCondLst>
                                            <p:cond delay="999"/>
                                          </p:stCondLst>
                                        </p:cTn>
                                        <p:tgtEl>
                                          <p:spTgt spid="15"/>
                                        </p:tgtEl>
                                        <p:attrNameLst>
                                          <p:attrName>style.visibility</p:attrName>
                                        </p:attrNameLst>
                                      </p:cBhvr>
                                      <p:to>
                                        <p:strVal val="hidden"/>
                                      </p:to>
                                    </p:set>
                                  </p:childTnLst>
                                </p:cTn>
                              </p:par>
                              <p:par>
                                <p:cTn id="189" presetID="10" presetClass="exit" presetSubtype="0" fill="hold" grpId="0" nodeType="withEffect">
                                  <p:stCondLst>
                                    <p:cond delay="0"/>
                                  </p:stCondLst>
                                  <p:childTnLst>
                                    <p:animEffect transition="out" filter="fade">
                                      <p:cBhvr>
                                        <p:cTn id="190" dur="1000"/>
                                        <p:tgtEl>
                                          <p:spTgt spid="11"/>
                                        </p:tgtEl>
                                      </p:cBhvr>
                                    </p:animEffect>
                                    <p:set>
                                      <p:cBhvr>
                                        <p:cTn id="191" dur="1" fill="hold">
                                          <p:stCondLst>
                                            <p:cond delay="999"/>
                                          </p:stCondLst>
                                        </p:cTn>
                                        <p:tgtEl>
                                          <p:spTgt spid="11"/>
                                        </p:tgtEl>
                                        <p:attrNameLst>
                                          <p:attrName>style.visibility</p:attrName>
                                        </p:attrNameLst>
                                      </p:cBhvr>
                                      <p:to>
                                        <p:strVal val="hidden"/>
                                      </p:to>
                                    </p:set>
                                  </p:childTnLst>
                                </p:cTn>
                              </p:par>
                              <p:par>
                                <p:cTn id="192" presetID="10" presetClass="exit" presetSubtype="0" fill="hold" grpId="0" nodeType="withEffect">
                                  <p:stCondLst>
                                    <p:cond delay="0"/>
                                  </p:stCondLst>
                                  <p:childTnLst>
                                    <p:animEffect transition="out" filter="fade">
                                      <p:cBhvr>
                                        <p:cTn id="193" dur="1000"/>
                                        <p:tgtEl>
                                          <p:spTgt spid="10"/>
                                        </p:tgtEl>
                                      </p:cBhvr>
                                    </p:animEffect>
                                    <p:set>
                                      <p:cBhvr>
                                        <p:cTn id="194" dur="1" fill="hold">
                                          <p:stCondLst>
                                            <p:cond delay="999"/>
                                          </p:stCondLst>
                                        </p:cTn>
                                        <p:tgtEl>
                                          <p:spTgt spid="10"/>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0" presetClass="exit" presetSubtype="0" fill="hold" nodeType="clickEffect">
                                  <p:stCondLst>
                                    <p:cond delay="0"/>
                                  </p:stCondLst>
                                  <p:childTnLst>
                                    <p:animEffect transition="out" filter="fade">
                                      <p:cBhvr>
                                        <p:cTn id="198" dur="1000"/>
                                        <p:tgtEl>
                                          <p:spTgt spid="76"/>
                                        </p:tgtEl>
                                      </p:cBhvr>
                                    </p:animEffect>
                                    <p:set>
                                      <p:cBhvr>
                                        <p:cTn id="199" dur="1" fill="hold">
                                          <p:stCondLst>
                                            <p:cond delay="999"/>
                                          </p:stCondLst>
                                        </p:cTn>
                                        <p:tgtEl>
                                          <p:spTgt spid="76"/>
                                        </p:tgtEl>
                                        <p:attrNameLst>
                                          <p:attrName>style.visibility</p:attrName>
                                        </p:attrNameLst>
                                      </p:cBhvr>
                                      <p:to>
                                        <p:strVal val="hidden"/>
                                      </p:to>
                                    </p:set>
                                  </p:childTnLst>
                                </p:cTn>
                              </p:par>
                              <p:par>
                                <p:cTn id="200" presetID="10" presetClass="exit" presetSubtype="0" fill="hold" grpId="3" nodeType="withEffect">
                                  <p:stCondLst>
                                    <p:cond delay="0"/>
                                  </p:stCondLst>
                                  <p:childTnLst>
                                    <p:animEffect transition="out" filter="fade">
                                      <p:cBhvr>
                                        <p:cTn id="201" dur="1000"/>
                                        <p:tgtEl>
                                          <p:spTgt spid="71"/>
                                        </p:tgtEl>
                                      </p:cBhvr>
                                    </p:animEffect>
                                    <p:set>
                                      <p:cBhvr>
                                        <p:cTn id="202" dur="1" fill="hold">
                                          <p:stCondLst>
                                            <p:cond delay="999"/>
                                          </p:stCondLst>
                                        </p:cTn>
                                        <p:tgtEl>
                                          <p:spTgt spid="71"/>
                                        </p:tgtEl>
                                        <p:attrNameLst>
                                          <p:attrName>style.visibility</p:attrName>
                                        </p:attrNameLst>
                                      </p:cBhvr>
                                      <p:to>
                                        <p:strVal val="hidden"/>
                                      </p:to>
                                    </p:set>
                                  </p:childTnLst>
                                </p:cTn>
                              </p:par>
                              <p:par>
                                <p:cTn id="203" presetID="10" presetClass="exit" presetSubtype="0" fill="hold" grpId="3" nodeType="withEffect">
                                  <p:stCondLst>
                                    <p:cond delay="0"/>
                                  </p:stCondLst>
                                  <p:childTnLst>
                                    <p:animEffect transition="out" filter="fade">
                                      <p:cBhvr>
                                        <p:cTn id="204" dur="1000"/>
                                        <p:tgtEl>
                                          <p:spTgt spid="65"/>
                                        </p:tgtEl>
                                      </p:cBhvr>
                                    </p:animEffect>
                                    <p:set>
                                      <p:cBhvr>
                                        <p:cTn id="205" dur="1" fill="hold">
                                          <p:stCondLst>
                                            <p:cond delay="999"/>
                                          </p:stCondLst>
                                        </p:cTn>
                                        <p:tgtEl>
                                          <p:spTgt spid="65"/>
                                        </p:tgtEl>
                                        <p:attrNameLst>
                                          <p:attrName>style.visibility</p:attrName>
                                        </p:attrNameLst>
                                      </p:cBhvr>
                                      <p:to>
                                        <p:strVal val="hidden"/>
                                      </p:to>
                                    </p:set>
                                  </p:childTnLst>
                                </p:cTn>
                              </p:par>
                              <p:par>
                                <p:cTn id="206" presetID="10" presetClass="exit" presetSubtype="0" fill="hold" grpId="3" nodeType="withEffect">
                                  <p:stCondLst>
                                    <p:cond delay="0"/>
                                  </p:stCondLst>
                                  <p:childTnLst>
                                    <p:animEffect transition="out" filter="fade">
                                      <p:cBhvr>
                                        <p:cTn id="207" dur="1000"/>
                                        <p:tgtEl>
                                          <p:spTgt spid="64"/>
                                        </p:tgtEl>
                                      </p:cBhvr>
                                    </p:animEffect>
                                    <p:set>
                                      <p:cBhvr>
                                        <p:cTn id="208" dur="1" fill="hold">
                                          <p:stCondLst>
                                            <p:cond delay="999"/>
                                          </p:stCondLst>
                                        </p:cTn>
                                        <p:tgtEl>
                                          <p:spTgt spid="64"/>
                                        </p:tgtEl>
                                        <p:attrNameLst>
                                          <p:attrName>style.visibility</p:attrName>
                                        </p:attrNameLst>
                                      </p:cBhvr>
                                      <p:to>
                                        <p:strVal val="hidden"/>
                                      </p:to>
                                    </p:set>
                                  </p:childTnLst>
                                </p:cTn>
                              </p:par>
                              <p:par>
                                <p:cTn id="209" presetID="10" presetClass="exit" presetSubtype="0" fill="hold" grpId="3" nodeType="withEffect">
                                  <p:stCondLst>
                                    <p:cond delay="0"/>
                                  </p:stCondLst>
                                  <p:childTnLst>
                                    <p:animEffect transition="out" filter="fade">
                                      <p:cBhvr>
                                        <p:cTn id="210" dur="1000"/>
                                        <p:tgtEl>
                                          <p:spTgt spid="63"/>
                                        </p:tgtEl>
                                      </p:cBhvr>
                                    </p:animEffect>
                                    <p:set>
                                      <p:cBhvr>
                                        <p:cTn id="211" dur="1" fill="hold">
                                          <p:stCondLst>
                                            <p:cond delay="999"/>
                                          </p:stCondLst>
                                        </p:cTn>
                                        <p:tgtEl>
                                          <p:spTgt spid="63"/>
                                        </p:tgtEl>
                                        <p:attrNameLst>
                                          <p:attrName>style.visibility</p:attrName>
                                        </p:attrNameLst>
                                      </p:cBhvr>
                                      <p:to>
                                        <p:strVal val="hidden"/>
                                      </p:to>
                                    </p:set>
                                  </p:childTnLst>
                                </p:cTn>
                              </p:par>
                              <p:par>
                                <p:cTn id="212" presetID="10" presetClass="exit" presetSubtype="0" fill="hold" nodeType="withEffect">
                                  <p:stCondLst>
                                    <p:cond delay="0"/>
                                  </p:stCondLst>
                                  <p:childTnLst>
                                    <p:animEffect transition="out" filter="fade">
                                      <p:cBhvr>
                                        <p:cTn id="213" dur="1000"/>
                                        <p:tgtEl>
                                          <p:spTgt spid="70"/>
                                        </p:tgtEl>
                                      </p:cBhvr>
                                    </p:animEffect>
                                    <p:set>
                                      <p:cBhvr>
                                        <p:cTn id="214" dur="1" fill="hold">
                                          <p:stCondLst>
                                            <p:cond delay="999"/>
                                          </p:stCondLst>
                                        </p:cTn>
                                        <p:tgtEl>
                                          <p:spTgt spid="70"/>
                                        </p:tgtEl>
                                        <p:attrNameLst>
                                          <p:attrName>style.visibility</p:attrName>
                                        </p:attrNameLst>
                                      </p:cBhvr>
                                      <p:to>
                                        <p:strVal val="hidden"/>
                                      </p:to>
                                    </p:set>
                                  </p:childTnLst>
                                </p:cTn>
                              </p:par>
                              <p:par>
                                <p:cTn id="215" presetID="10" presetClass="exit" presetSubtype="0" fill="hold" grpId="3" nodeType="withEffect">
                                  <p:stCondLst>
                                    <p:cond delay="0"/>
                                  </p:stCondLst>
                                  <p:childTnLst>
                                    <p:animEffect transition="out" filter="fade">
                                      <p:cBhvr>
                                        <p:cTn id="216" dur="1000"/>
                                        <p:tgtEl>
                                          <p:spTgt spid="72"/>
                                        </p:tgtEl>
                                      </p:cBhvr>
                                    </p:animEffect>
                                    <p:set>
                                      <p:cBhvr>
                                        <p:cTn id="217" dur="1" fill="hold">
                                          <p:stCondLst>
                                            <p:cond delay="999"/>
                                          </p:stCondLst>
                                        </p:cTn>
                                        <p:tgtEl>
                                          <p:spTgt spid="72"/>
                                        </p:tgtEl>
                                        <p:attrNameLst>
                                          <p:attrName>style.visibility</p:attrName>
                                        </p:attrNameLst>
                                      </p:cBhvr>
                                      <p:to>
                                        <p:strVal val="hidden"/>
                                      </p:to>
                                    </p:set>
                                  </p:childTnLst>
                                </p:cTn>
                              </p:par>
                              <p:par>
                                <p:cTn id="218" presetID="10" presetClass="exit" presetSubtype="0" fill="hold" nodeType="withEffect">
                                  <p:stCondLst>
                                    <p:cond delay="0"/>
                                  </p:stCondLst>
                                  <p:childTnLst>
                                    <p:animEffect transition="out" filter="fade">
                                      <p:cBhvr>
                                        <p:cTn id="219" dur="1000"/>
                                        <p:tgtEl>
                                          <p:spTgt spid="77"/>
                                        </p:tgtEl>
                                      </p:cBhvr>
                                    </p:animEffect>
                                    <p:set>
                                      <p:cBhvr>
                                        <p:cTn id="220" dur="1" fill="hold">
                                          <p:stCondLst>
                                            <p:cond delay="999"/>
                                          </p:stCondLst>
                                        </p:cTn>
                                        <p:tgtEl>
                                          <p:spTgt spid="77"/>
                                        </p:tgtEl>
                                        <p:attrNameLst>
                                          <p:attrName>style.visibility</p:attrName>
                                        </p:attrNameLst>
                                      </p:cBhvr>
                                      <p:to>
                                        <p:strVal val="hidden"/>
                                      </p:to>
                                    </p:set>
                                  </p:childTnLst>
                                </p:cTn>
                              </p:par>
                              <p:par>
                                <p:cTn id="221" presetID="10" presetClass="exit" presetSubtype="0" fill="hold" grpId="1" nodeType="withEffect">
                                  <p:stCondLst>
                                    <p:cond delay="0"/>
                                  </p:stCondLst>
                                  <p:childTnLst>
                                    <p:animEffect transition="out" filter="fade">
                                      <p:cBhvr>
                                        <p:cTn id="222" dur="1000"/>
                                        <p:tgtEl>
                                          <p:spTgt spid="84"/>
                                        </p:tgtEl>
                                      </p:cBhvr>
                                    </p:animEffect>
                                    <p:set>
                                      <p:cBhvr>
                                        <p:cTn id="223" dur="1" fill="hold">
                                          <p:stCondLst>
                                            <p:cond delay="999"/>
                                          </p:stCondLst>
                                        </p:cTn>
                                        <p:tgtEl>
                                          <p:spTgt spid="84"/>
                                        </p:tgtEl>
                                        <p:attrNameLst>
                                          <p:attrName>style.visibility</p:attrName>
                                        </p:attrNameLst>
                                      </p:cBhvr>
                                      <p:to>
                                        <p:strVal val="hidden"/>
                                      </p:to>
                                    </p:set>
                                  </p:childTnLst>
                                </p:cTn>
                              </p:par>
                              <p:par>
                                <p:cTn id="224" presetID="10" presetClass="exit" presetSubtype="0" fill="hold" grpId="1" nodeType="withEffect">
                                  <p:stCondLst>
                                    <p:cond delay="0"/>
                                  </p:stCondLst>
                                  <p:childTnLst>
                                    <p:animEffect transition="out" filter="fade">
                                      <p:cBhvr>
                                        <p:cTn id="225" dur="1000"/>
                                        <p:tgtEl>
                                          <p:spTgt spid="87"/>
                                        </p:tgtEl>
                                      </p:cBhvr>
                                    </p:animEffect>
                                    <p:set>
                                      <p:cBhvr>
                                        <p:cTn id="226" dur="1" fill="hold">
                                          <p:stCondLst>
                                            <p:cond delay="999"/>
                                          </p:stCondLst>
                                        </p:cTn>
                                        <p:tgtEl>
                                          <p:spTgt spid="87"/>
                                        </p:tgtEl>
                                        <p:attrNameLst>
                                          <p:attrName>style.visibility</p:attrName>
                                        </p:attrNameLst>
                                      </p:cBhvr>
                                      <p:to>
                                        <p:strVal val="hidden"/>
                                      </p:to>
                                    </p:set>
                                  </p:childTnLst>
                                </p:cTn>
                              </p:par>
                            </p:childTnLst>
                          </p:cTn>
                        </p:par>
                        <p:par>
                          <p:cTn id="227" fill="hold">
                            <p:stCondLst>
                              <p:cond delay="1000"/>
                            </p:stCondLst>
                            <p:childTnLst>
                              <p:par>
                                <p:cTn id="228" presetID="22" presetClass="entr" presetSubtype="8" fill="hold" grpId="0" nodeType="afterEffect">
                                  <p:stCondLst>
                                    <p:cond delay="0"/>
                                  </p:stCondLst>
                                  <p:childTnLst>
                                    <p:set>
                                      <p:cBhvr>
                                        <p:cTn id="229" dur="1" fill="hold">
                                          <p:stCondLst>
                                            <p:cond delay="0"/>
                                          </p:stCondLst>
                                        </p:cTn>
                                        <p:tgtEl>
                                          <p:spTgt spid="69"/>
                                        </p:tgtEl>
                                        <p:attrNameLst>
                                          <p:attrName>style.visibility</p:attrName>
                                        </p:attrNameLst>
                                      </p:cBhvr>
                                      <p:to>
                                        <p:strVal val="visible"/>
                                      </p:to>
                                    </p:set>
                                    <p:animEffect transition="in" filter="wipe(left)">
                                      <p:cBhvr>
                                        <p:cTn id="230"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8" grpId="0" animBg="1"/>
      <p:bldP spid="10" grpId="0"/>
      <p:bldP spid="10" grpId="3"/>
      <p:bldP spid="18" grpId="0"/>
      <p:bldP spid="24" grpId="0"/>
      <p:bldP spid="11" grpId="0"/>
      <p:bldP spid="11" grpId="2"/>
      <p:bldP spid="11" grpId="3"/>
      <p:bldP spid="11" grpId="4"/>
      <p:bldP spid="63" grpId="0"/>
      <p:bldP spid="63" grpId="1"/>
      <p:bldP spid="63" grpId="2"/>
      <p:bldP spid="63" grpId="3"/>
      <p:bldP spid="64" grpId="0"/>
      <p:bldP spid="64" grpId="1"/>
      <p:bldP spid="64" grpId="2"/>
      <p:bldP spid="64" grpId="3"/>
      <p:bldP spid="20" grpId="0"/>
      <p:bldP spid="71" grpId="0"/>
      <p:bldP spid="71" grpId="1"/>
      <p:bldP spid="71" grpId="2"/>
      <p:bldP spid="71" grpId="3"/>
      <p:bldP spid="73" grpId="0" animBg="1"/>
      <p:bldP spid="73" grpId="1" animBg="1"/>
      <p:bldP spid="72" grpId="0"/>
      <p:bldP spid="72" grpId="1"/>
      <p:bldP spid="72" grpId="2"/>
      <p:bldP spid="72" grpId="3"/>
      <p:bldP spid="19" grpId="0"/>
      <p:bldP spid="62" grpId="0" animBg="1"/>
      <p:bldP spid="62" grpId="1" animBg="1"/>
      <p:bldP spid="62" grpId="2" animBg="1"/>
      <p:bldP spid="62" grpId="3" animBg="1"/>
      <p:bldP spid="62" grpId="4" animBg="1"/>
      <p:bldP spid="65" grpId="0"/>
      <p:bldP spid="65" grpId="1"/>
      <p:bldP spid="65" grpId="2"/>
      <p:bldP spid="65" grpId="3"/>
      <p:bldP spid="84" grpId="0"/>
      <p:bldP spid="84" grpId="1"/>
      <p:bldP spid="86" grpId="0" animBg="1"/>
      <p:bldP spid="86" grpId="1" animBg="1"/>
      <p:bldP spid="87" grpId="0"/>
      <p:bldP spid="87" grpId="1"/>
      <p:bldP spid="85" grpId="0" animBg="1"/>
      <p:bldP spid="8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sp useBgFill="1">
        <p:nvSpPr>
          <p:cNvPr id="55" name="TextBox 54"/>
          <p:cNvSpPr txBox="1"/>
          <p:nvPr/>
        </p:nvSpPr>
        <p:spPr>
          <a:xfrm>
            <a:off x="0" y="0"/>
            <a:ext cx="9144000" cy="769441"/>
          </a:xfrm>
          <a:prstGeom prst="rect">
            <a:avLst/>
          </a:prstGeom>
        </p:spPr>
        <p:txBody>
          <a:bodyPr wrap="square" rtlCol="0">
            <a:spAutoFit/>
          </a:bodyPr>
          <a:lstStyle/>
          <a:p>
            <a:pPr algn="ctr"/>
            <a:r>
              <a:rPr lang="en-US" sz="4400" b="1" dirty="0" smtClean="0">
                <a:solidFill>
                  <a:srgbClr val="002060"/>
                </a:solidFill>
              </a:rPr>
              <a:t>Acadian Diaspora: The Destinations</a:t>
            </a:r>
          </a:p>
        </p:txBody>
      </p:sp>
      <p:sp useBgFill="1">
        <p:nvSpPr>
          <p:cNvPr id="59" name="TextBox 58"/>
          <p:cNvSpPr txBox="1"/>
          <p:nvPr/>
        </p:nvSpPr>
        <p:spPr>
          <a:xfrm>
            <a:off x="4724400" y="0"/>
            <a:ext cx="4343400" cy="769441"/>
          </a:xfrm>
          <a:prstGeom prst="rect">
            <a:avLst/>
          </a:prstGeom>
        </p:spPr>
        <p:txBody>
          <a:bodyPr wrap="square" rtlCol="0">
            <a:spAutoFit/>
          </a:bodyPr>
          <a:lstStyle/>
          <a:p>
            <a:r>
              <a:rPr lang="en-US" sz="4400" b="1" dirty="0" smtClean="0">
                <a:solidFill>
                  <a:srgbClr val="002060"/>
                </a:solidFill>
              </a:rPr>
              <a:t>The Journeys</a:t>
            </a:r>
          </a:p>
        </p:txBody>
      </p:sp>
      <p:grpSp>
        <p:nvGrpSpPr>
          <p:cNvPr id="60" name="Group 59"/>
          <p:cNvGrpSpPr/>
          <p:nvPr/>
        </p:nvGrpSpPr>
        <p:grpSpPr>
          <a:xfrm>
            <a:off x="1981200" y="5304609"/>
            <a:ext cx="914400" cy="211183"/>
            <a:chOff x="1981200" y="5304609"/>
            <a:chExt cx="914400" cy="211183"/>
          </a:xfrm>
        </p:grpSpPr>
        <p:pic>
          <p:nvPicPr>
            <p:cNvPr id="61" name="Picture 2"/>
            <p:cNvPicPr preferRelativeResize="0">
              <a:picLocks noChangeArrowheads="1"/>
            </p:cNvPicPr>
            <p:nvPr/>
          </p:nvPicPr>
          <p:blipFill>
            <a:blip r:embed="rId2"/>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2" name="Freeform 6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p:cNvGrpSpPr/>
          <p:nvPr/>
        </p:nvGrpSpPr>
        <p:grpSpPr>
          <a:xfrm>
            <a:off x="0" y="838200"/>
            <a:ext cx="9144000" cy="6096000"/>
            <a:chOff x="0" y="838200"/>
            <a:chExt cx="9144000" cy="6096000"/>
          </a:xfrm>
        </p:grpSpPr>
        <p:grpSp>
          <p:nvGrpSpPr>
            <p:cNvPr id="70" name="Group 69"/>
            <p:cNvGrpSpPr/>
            <p:nvPr/>
          </p:nvGrpSpPr>
          <p:grpSpPr>
            <a:xfrm>
              <a:off x="0" y="838200"/>
              <a:ext cx="9144000" cy="6096000"/>
              <a:chOff x="0" y="838200"/>
              <a:chExt cx="9144000" cy="6096000"/>
            </a:xfrm>
          </p:grpSpPr>
          <p:pic>
            <p:nvPicPr>
              <p:cNvPr id="2" name="Picture 2"/>
              <p:cNvPicPr>
                <a:picLocks noChangeAspect="1" noChangeArrowheads="1"/>
              </p:cNvPicPr>
              <p:nvPr/>
            </p:nvPicPr>
            <p:blipFill>
              <a:blip r:embed="rId3"/>
              <a:srcRect t="6504" r="139" b="6775"/>
              <a:stretch>
                <a:fillRect/>
              </a:stretch>
            </p:blipFill>
            <p:spPr bwMode="auto">
              <a:xfrm>
                <a:off x="0" y="838200"/>
                <a:ext cx="9144000" cy="6096000"/>
              </a:xfrm>
              <a:prstGeom prst="rect">
                <a:avLst/>
              </a:prstGeom>
              <a:noFill/>
              <a:ln w="9525">
                <a:noFill/>
                <a:miter lim="800000"/>
                <a:headEnd/>
                <a:tailEnd/>
              </a:ln>
              <a:effectLst/>
            </p:spPr>
          </p:pic>
          <p:sp>
            <p:nvSpPr>
              <p:cNvPr id="78" name="Freeform 77"/>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3"/>
              <a:srcRect l="49098" t="42276" r="45909" b="54472"/>
              <a:stretch>
                <a:fillRect/>
              </a:stretch>
            </p:blipFill>
            <p:spPr bwMode="auto">
              <a:xfrm>
                <a:off x="5181600" y="6265950"/>
                <a:ext cx="1066800" cy="533400"/>
              </a:xfrm>
              <a:prstGeom prst="rect">
                <a:avLst/>
              </a:prstGeom>
              <a:noFill/>
              <a:ln w="9525">
                <a:noFill/>
                <a:miter lim="800000"/>
                <a:headEnd/>
                <a:tailEnd/>
              </a:ln>
              <a:effectLst/>
            </p:spPr>
          </p:pic>
          <p:grpSp>
            <p:nvGrpSpPr>
              <p:cNvPr id="7" name="Group 24"/>
              <p:cNvGrpSpPr/>
              <p:nvPr/>
            </p:nvGrpSpPr>
            <p:grpSpPr>
              <a:xfrm>
                <a:off x="6071616" y="987552"/>
                <a:ext cx="588264" cy="1139952"/>
                <a:chOff x="6019800" y="990600"/>
                <a:chExt cx="588264" cy="1139952"/>
              </a:xfrm>
            </p:grpSpPr>
            <p:pic>
              <p:nvPicPr>
                <p:cNvPr id="26" name="Picture 2"/>
                <p:cNvPicPr preferRelativeResize="0">
                  <a:picLocks noChangeArrowheads="1"/>
                </p:cNvPicPr>
                <p:nvPr/>
              </p:nvPicPr>
              <p:blipFill>
                <a:blip r:embed="rId3"/>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3"/>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28" name="Picture 2"/>
                <p:cNvPicPr preferRelativeResize="0">
                  <a:picLocks noChangeArrowheads="1"/>
                </p:cNvPicPr>
                <p:nvPr/>
              </p:nvPicPr>
              <p:blipFill>
                <a:blip r:embed="rId3"/>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29" name="Picture 2"/>
                <p:cNvPicPr preferRelativeResize="0">
                  <a:picLocks noChangeArrowheads="1"/>
                </p:cNvPicPr>
                <p:nvPr/>
              </p:nvPicPr>
              <p:blipFill>
                <a:blip r:embed="rId3"/>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30" name="Picture 2"/>
                <p:cNvPicPr preferRelativeResize="0">
                  <a:picLocks noChangeArrowheads="1"/>
                </p:cNvPicPr>
                <p:nvPr/>
              </p:nvPicPr>
              <p:blipFill>
                <a:blip r:embed="rId4"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3"/>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8" name="Group 31"/>
              <p:cNvGrpSpPr/>
              <p:nvPr/>
            </p:nvGrpSpPr>
            <p:grpSpPr>
              <a:xfrm>
                <a:off x="4663440" y="2551176"/>
                <a:ext cx="763857" cy="719328"/>
                <a:chOff x="4724400" y="2551176"/>
                <a:chExt cx="763857" cy="719328"/>
              </a:xfrm>
            </p:grpSpPr>
            <p:pic>
              <p:nvPicPr>
                <p:cNvPr id="33" name="Picture 2"/>
                <p:cNvPicPr preferRelativeResize="0">
                  <a:picLocks noChangeArrowheads="1"/>
                </p:cNvPicPr>
                <p:nvPr/>
              </p:nvPicPr>
              <p:blipFill>
                <a:blip r:embed="rId3"/>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34" name="Picture 2"/>
                <p:cNvPicPr preferRelativeResize="0">
                  <a:picLocks noChangeArrowheads="1"/>
                </p:cNvPicPr>
                <p:nvPr/>
              </p:nvPicPr>
              <p:blipFill>
                <a:blip r:embed="rId3"/>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35" name="Picture 2"/>
                <p:cNvPicPr preferRelativeResize="0">
                  <a:picLocks noChangeArrowheads="1"/>
                </p:cNvPicPr>
                <p:nvPr/>
              </p:nvPicPr>
              <p:blipFill>
                <a:blip r:embed="rId3"/>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36" name="Picture 2"/>
                <p:cNvPicPr preferRelativeResize="0">
                  <a:picLocks noChangeArrowheads="1"/>
                </p:cNvPicPr>
                <p:nvPr/>
              </p:nvPicPr>
              <p:blipFill>
                <a:blip r:embed="rId3"/>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12" name="Group 36"/>
              <p:cNvGrpSpPr/>
              <p:nvPr/>
            </p:nvGrpSpPr>
            <p:grpSpPr>
              <a:xfrm>
                <a:off x="4271689" y="3851670"/>
                <a:ext cx="2052911" cy="2320530"/>
                <a:chOff x="4271689" y="3851670"/>
                <a:chExt cx="2052911" cy="2320530"/>
              </a:xfrm>
            </p:grpSpPr>
            <p:pic>
              <p:nvPicPr>
                <p:cNvPr id="38" name="Picture 2"/>
                <p:cNvPicPr>
                  <a:picLocks noChangeAspect="1" noChangeArrowheads="1"/>
                </p:cNvPicPr>
                <p:nvPr/>
              </p:nvPicPr>
              <p:blipFill>
                <a:blip r:embed="rId3"/>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9" name="Picture 2"/>
                <p:cNvPicPr>
                  <a:picLocks noChangeAspect="1" noChangeArrowheads="1"/>
                </p:cNvPicPr>
                <p:nvPr/>
              </p:nvPicPr>
              <p:blipFill>
                <a:blip r:embed="rId3"/>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15" name="Group 116"/>
                <p:cNvGrpSpPr/>
                <p:nvPr/>
              </p:nvGrpSpPr>
              <p:grpSpPr>
                <a:xfrm>
                  <a:off x="5441077" y="5637760"/>
                  <a:ext cx="883523" cy="534440"/>
                  <a:chOff x="5441077" y="5637760"/>
                  <a:chExt cx="883523" cy="534440"/>
                </a:xfrm>
              </p:grpSpPr>
              <p:pic>
                <p:nvPicPr>
                  <p:cNvPr id="41" name="Picture 2"/>
                  <p:cNvPicPr>
                    <a:picLocks noChangeAspect="1" noChangeArrowheads="1"/>
                  </p:cNvPicPr>
                  <p:nvPr/>
                </p:nvPicPr>
                <p:blipFill>
                  <a:blip r:embed="rId3"/>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2" name="Picture 2"/>
                  <p:cNvPicPr>
                    <a:picLocks noChangeAspect="1" noChangeArrowheads="1"/>
                  </p:cNvPicPr>
                  <p:nvPr/>
                </p:nvPicPr>
                <p:blipFill>
                  <a:blip r:embed="rId3"/>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3" name="Picture 2"/>
                  <p:cNvPicPr>
                    <a:picLocks noChangeAspect="1" noChangeArrowheads="1"/>
                  </p:cNvPicPr>
                  <p:nvPr/>
                </p:nvPicPr>
                <p:blipFill>
                  <a:blip r:embed="rId3"/>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5" name="Picture 3"/>
              <p:cNvPicPr>
                <a:picLocks noChangeAspect="1" noChangeArrowheads="1"/>
              </p:cNvPicPr>
              <p:nvPr/>
            </p:nvPicPr>
            <p:blipFill>
              <a:blip r:embed="rId5"/>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22" name="Group 45"/>
              <p:cNvGrpSpPr/>
              <p:nvPr/>
            </p:nvGrpSpPr>
            <p:grpSpPr>
              <a:xfrm>
                <a:off x="1600200" y="3822192"/>
                <a:ext cx="2197608" cy="521208"/>
                <a:chOff x="1600200" y="3822192"/>
                <a:chExt cx="2197608" cy="521208"/>
              </a:xfrm>
            </p:grpSpPr>
            <p:pic>
              <p:nvPicPr>
                <p:cNvPr id="47" name="Picture 2"/>
                <p:cNvPicPr>
                  <a:picLocks noChangeAspect="1" noChangeArrowheads="1"/>
                </p:cNvPicPr>
                <p:nvPr/>
              </p:nvPicPr>
              <p:blipFill>
                <a:blip r:embed="rId3"/>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48" name="Picture 2"/>
                <p:cNvPicPr>
                  <a:picLocks noChangeAspect="1" noChangeArrowheads="1"/>
                </p:cNvPicPr>
                <p:nvPr/>
              </p:nvPicPr>
              <p:blipFill>
                <a:blip r:embed="rId3"/>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49" name="Picture 2"/>
                <p:cNvPicPr>
                  <a:picLocks noChangeAspect="1" noChangeArrowheads="1"/>
                </p:cNvPicPr>
                <p:nvPr/>
              </p:nvPicPr>
              <p:blipFill>
                <a:blip r:embed="rId3"/>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0" name="Picture 2"/>
                <p:cNvPicPr>
                  <a:picLocks noChangeAspect="1" noChangeArrowheads="1"/>
                </p:cNvPicPr>
                <p:nvPr/>
              </p:nvPicPr>
              <p:blipFill>
                <a:blip r:embed="rId3"/>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51" name="Picture 2"/>
                <p:cNvPicPr>
                  <a:picLocks noChangeAspect="1" noChangeArrowheads="1"/>
                </p:cNvPicPr>
                <p:nvPr/>
              </p:nvPicPr>
              <p:blipFill>
                <a:blip r:embed="rId3"/>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52" name="Picture 2"/>
                <p:cNvPicPr>
                  <a:picLocks noChangeAspect="1" noChangeArrowheads="1"/>
                </p:cNvPicPr>
                <p:nvPr/>
              </p:nvPicPr>
              <p:blipFill>
                <a:blip r:embed="rId3"/>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3" name="Picture 3"/>
              <p:cNvPicPr>
                <a:picLocks noChangeAspect="1" noChangeArrowheads="1"/>
              </p:cNvPicPr>
              <p:nvPr/>
            </p:nvPicPr>
            <p:blipFill>
              <a:blip r:embed="rId5"/>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23" name="Group 58"/>
              <p:cNvGrpSpPr/>
              <p:nvPr/>
            </p:nvGrpSpPr>
            <p:grpSpPr>
              <a:xfrm>
                <a:off x="1096733" y="5440680"/>
                <a:ext cx="776455" cy="249906"/>
                <a:chOff x="1096733" y="5440680"/>
                <a:chExt cx="776455" cy="249906"/>
              </a:xfrm>
            </p:grpSpPr>
            <p:sp>
              <p:nvSpPr>
                <p:cNvPr id="56" name="Freeform 5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64" name="Straight Connector 63"/>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1981200" y="5303520"/>
            <a:ext cx="914400" cy="211183"/>
            <a:chOff x="1981200" y="5304609"/>
            <a:chExt cx="914400" cy="211183"/>
          </a:xfrm>
        </p:grpSpPr>
        <p:pic>
          <p:nvPicPr>
            <p:cNvPr id="71" name="Picture 2"/>
            <p:cNvPicPr preferRelativeResize="0">
              <a:picLocks noChangeArrowheads="1"/>
            </p:cNvPicPr>
            <p:nvPr/>
          </p:nvPicPr>
          <p:blipFill>
            <a:blip r:embed="rId2"/>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72" name="Freeform 7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Rectangle 66"/>
          <p:cNvSpPr/>
          <p:nvPr/>
        </p:nvSpPr>
        <p:spPr>
          <a:xfrm>
            <a:off x="0" y="838200"/>
            <a:ext cx="9144000" cy="6019800"/>
          </a:xfrm>
          <a:prstGeom prst="rect">
            <a:avLst/>
          </a:prstGeom>
          <a:solidFill>
            <a:schemeClr val="tx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9192" y="840968"/>
            <a:ext cx="9134808" cy="6017032"/>
          </a:xfrm>
          <a:prstGeom prst="rect">
            <a:avLst/>
          </a:prstGeom>
          <a:noFill/>
          <a:effectLst/>
        </p:spPr>
        <p:txBody>
          <a:bodyPr wrap="square" rtlCol="0">
            <a:spAutoFit/>
          </a:bodyPr>
          <a:lstStyle/>
          <a:p>
            <a:pPr>
              <a:lnSpc>
                <a:spcPts val="4200"/>
              </a:lnSpc>
            </a:pPr>
            <a:r>
              <a:rPr lang="en-US" sz="3200" b="1" dirty="0" smtClean="0">
                <a:effectLst>
                  <a:outerShdw dist="50800" dir="5400000" algn="ctr" rotWithShape="0">
                    <a:schemeClr val="bg1"/>
                  </a:outerShdw>
                </a:effectLst>
              </a:rPr>
              <a:t>     </a:t>
            </a:r>
            <a:r>
              <a:rPr lang="en-US" sz="3200" b="1" u="sng" dirty="0" smtClean="0">
                <a:effectLst>
                  <a:outerShdw dist="50800" dir="5400000" algn="ctr" rotWithShape="0">
                    <a:schemeClr val="bg1"/>
                  </a:outerShdw>
                </a:effectLst>
              </a:rPr>
              <a:t>    WORLD		</a:t>
            </a:r>
            <a:r>
              <a:rPr lang="en-US" sz="3200" b="1" dirty="0" smtClean="0">
                <a:effectLst>
                  <a:outerShdw dist="50800" dir="5400000" algn="ctr" rotWithShape="0">
                    <a:schemeClr val="bg1"/>
                  </a:outerShdw>
                </a:effectLst>
              </a:rPr>
              <a:t>	  </a:t>
            </a:r>
            <a:r>
              <a:rPr lang="en-US" sz="3200" b="1" u="sng" dirty="0" smtClean="0">
                <a:effectLst>
                  <a:outerShdw dist="50800" dir="5400000" algn="ctr" rotWithShape="0">
                    <a:schemeClr val="bg1"/>
                  </a:outerShdw>
                </a:effectLst>
              </a:rPr>
              <a:t>	 ACADIENS           </a:t>
            </a:r>
            <a:r>
              <a:rPr lang="en-US" sz="800" b="1" u="sng" dirty="0" smtClean="0">
                <a:effectLst>
                  <a:outerShdw dist="50800" dir="5400000" algn="ctr" rotWithShape="0">
                    <a:schemeClr val="bg1"/>
                  </a:outerShdw>
                </a:effectLst>
              </a:rPr>
              <a:t>.</a:t>
            </a:r>
            <a:r>
              <a:rPr lang="en-US" sz="3200" b="1" u="sng" dirty="0" smtClean="0">
                <a:effectLst>
                  <a:outerShdw dist="50800" dir="5400000" algn="ctr" rotWithShape="0">
                    <a:schemeClr val="bg1"/>
                  </a:outerShdw>
                </a:effectLst>
              </a:rPr>
              <a:t> </a:t>
            </a:r>
          </a:p>
          <a:p>
            <a:pPr>
              <a:lnSpc>
                <a:spcPts val="4200"/>
              </a:lnSpc>
            </a:pPr>
            <a:r>
              <a:rPr lang="en-US" sz="3200" b="1" dirty="0" smtClean="0">
                <a:effectLst>
                  <a:outerShdw dist="50800" dir="5400000" algn="ctr" rotWithShape="0">
                    <a:schemeClr val="bg1"/>
                  </a:outerShdw>
                </a:effectLst>
              </a:rPr>
              <a:t>     Seven Years’ War 		  The Pariahs	</a:t>
            </a:r>
          </a:p>
          <a:p>
            <a:pPr>
              <a:lnSpc>
                <a:spcPts val="4200"/>
              </a:lnSpc>
            </a:pPr>
            <a:r>
              <a:rPr lang="en-US" sz="3200" b="1" dirty="0" smtClean="0">
                <a:effectLst>
                  <a:outerShdw dist="50800" dir="5400000" algn="ctr" rotWithShape="0">
                    <a:schemeClr val="bg1"/>
                  </a:outerShdw>
                </a:effectLst>
              </a:rPr>
              <a:t>			  		      - American Colonies</a:t>
            </a:r>
          </a:p>
          <a:p>
            <a:pPr>
              <a:lnSpc>
                <a:spcPts val="4200"/>
              </a:lnSpc>
            </a:pPr>
            <a:r>
              <a:rPr lang="en-US" sz="3200" b="1" dirty="0" smtClean="0">
                <a:effectLst>
                  <a:outerShdw dist="50800" dir="5400000" algn="ctr" rotWithShape="0">
                    <a:schemeClr val="bg1"/>
                  </a:outerShdw>
                </a:effectLst>
              </a:rPr>
              <a:t>					      - Great Britain</a:t>
            </a:r>
          </a:p>
          <a:p>
            <a:pPr>
              <a:lnSpc>
                <a:spcPts val="4200"/>
              </a:lnSpc>
            </a:pPr>
            <a:r>
              <a:rPr lang="en-US" sz="3200" b="1" dirty="0" smtClean="0">
                <a:effectLst>
                  <a:outerShdw dist="50800" dir="5400000" algn="ctr" rotWithShape="0">
                    <a:schemeClr val="bg1"/>
                  </a:outerShdw>
                </a:effectLst>
              </a:rPr>
              <a:t>     Post-War Imperialism 	 The Migrants</a:t>
            </a:r>
          </a:p>
          <a:p>
            <a:pPr>
              <a:lnSpc>
                <a:spcPts val="4200"/>
              </a:lnSpc>
            </a:pPr>
            <a:r>
              <a:rPr lang="en-US" sz="3200" b="1" dirty="0" smtClean="0">
                <a:effectLst>
                  <a:outerShdw dist="50800" dir="5400000" algn="ctr" rotWithShape="0">
                    <a:schemeClr val="bg1"/>
                  </a:outerShdw>
                </a:effectLst>
              </a:rPr>
              <a:t>					      - France</a:t>
            </a:r>
          </a:p>
          <a:p>
            <a:pPr>
              <a:lnSpc>
                <a:spcPts val="4200"/>
              </a:lnSpc>
            </a:pPr>
            <a:r>
              <a:rPr lang="en-US" sz="3200" b="1" dirty="0" smtClean="0">
                <a:effectLst>
                  <a:outerShdw dist="50800" dir="5400000" algn="ctr" rotWithShape="0">
                    <a:schemeClr val="bg1"/>
                  </a:outerShdw>
                </a:effectLst>
              </a:rPr>
              <a:t>					      - Tropics</a:t>
            </a:r>
          </a:p>
          <a:p>
            <a:pPr>
              <a:lnSpc>
                <a:spcPts val="4200"/>
              </a:lnSpc>
            </a:pPr>
            <a:r>
              <a:rPr lang="en-US" sz="3200" b="1" dirty="0" smtClean="0">
                <a:effectLst>
                  <a:outerShdw dist="50800" dir="5400000" algn="ctr" rotWithShape="0">
                    <a:schemeClr val="bg1"/>
                  </a:outerShdw>
                </a:effectLst>
              </a:rPr>
              <a:t>					      - Falkland Islands</a:t>
            </a:r>
          </a:p>
          <a:p>
            <a:pPr>
              <a:lnSpc>
                <a:spcPts val="4200"/>
              </a:lnSpc>
            </a:pPr>
            <a:r>
              <a:rPr lang="en-US" sz="3200" b="1" dirty="0" smtClean="0">
                <a:effectLst>
                  <a:outerShdw dist="50800" dir="5400000" algn="ctr" rotWithShape="0">
                    <a:schemeClr val="bg1"/>
                  </a:outerShdw>
                </a:effectLst>
              </a:rPr>
              <a:t>     Nation Building		 The Settlers</a:t>
            </a:r>
          </a:p>
          <a:p>
            <a:pPr>
              <a:lnSpc>
                <a:spcPts val="4200"/>
              </a:lnSpc>
            </a:pPr>
            <a:r>
              <a:rPr lang="en-US" sz="3200" b="1" dirty="0" smtClean="0">
                <a:effectLst>
                  <a:outerShdw dist="50800" dir="5400000" algn="ctr" rotWithShape="0">
                    <a:schemeClr val="bg1"/>
                  </a:outerShdw>
                </a:effectLst>
              </a:rPr>
              <a:t>					      - British Canada</a:t>
            </a:r>
            <a:endParaRPr lang="en-US" sz="1200" b="1" dirty="0" smtClean="0">
              <a:effectLst>
                <a:outerShdw dist="50800" dir="5400000" algn="ctr" rotWithShape="0">
                  <a:schemeClr val="bg1"/>
                </a:outerShdw>
              </a:effectLst>
            </a:endParaRPr>
          </a:p>
          <a:p>
            <a:pPr>
              <a:lnSpc>
                <a:spcPts val="4200"/>
              </a:lnSpc>
            </a:pPr>
            <a:r>
              <a:rPr lang="en-US" sz="3200" b="1" dirty="0" smtClean="0">
                <a:effectLst>
                  <a:outerShdw dist="50800" dir="5400000" algn="ctr" rotWithShape="0">
                    <a:schemeClr val="bg1"/>
                  </a:outerShdw>
                </a:effectLst>
              </a:rPr>
              <a:t>					      - Spanish Louisiana</a:t>
            </a:r>
          </a:p>
        </p:txBody>
      </p:sp>
      <p:sp>
        <p:nvSpPr>
          <p:cNvPr id="69" name="Rectangle 68"/>
          <p:cNvSpPr/>
          <p:nvPr/>
        </p:nvSpPr>
        <p:spPr>
          <a:xfrm>
            <a:off x="115678" y="1371600"/>
            <a:ext cx="7047122" cy="584775"/>
          </a:xfrm>
          <a:prstGeom prst="rect">
            <a:avLst/>
          </a:prstGeom>
          <a:effectLst/>
        </p:spPr>
        <p:txBody>
          <a:bodyPr wrap="none">
            <a:spAutoFit/>
          </a:bodyPr>
          <a:lstStyle/>
          <a:p>
            <a:r>
              <a:rPr lang="en-US" sz="3200" b="1" dirty="0" smtClean="0">
                <a:effectLst>
                  <a:outerShdw dist="50800" dir="5400000" algn="ctr" rotWithShape="0">
                    <a:schemeClr val="bg1"/>
                  </a:outerShdw>
                </a:effectLst>
              </a:rPr>
              <a:t>    Seven Years’ War 		 The Pariahs</a:t>
            </a:r>
            <a:endParaRPr lang="en-US" sz="3200" b="1" dirty="0">
              <a:effectLst>
                <a:outerShdw dist="50800" dir="5400000" algn="ctr" rotWithShape="0">
                  <a:schemeClr val="bg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par>
                                <p:cTn id="8" presetID="22" presetClass="entr" presetSubtype="8" fill="hold" nodeType="withEffect">
                                  <p:stCondLst>
                                    <p:cond delay="0"/>
                                  </p:stCondLst>
                                  <p:childTnLst>
                                    <p:set>
                                      <p:cBhvr>
                                        <p:cTn id="9" dur="1" fill="hold">
                                          <p:stCondLst>
                                            <p:cond delay="0"/>
                                          </p:stCondLst>
                                        </p:cTn>
                                        <p:tgtEl>
                                          <p:spTgt spid="68">
                                            <p:txEl>
                                              <p:pRg st="0" end="0"/>
                                            </p:txEl>
                                          </p:spTgt>
                                        </p:tgtEl>
                                        <p:attrNameLst>
                                          <p:attrName>style.visibility</p:attrName>
                                        </p:attrNameLst>
                                      </p:cBhvr>
                                      <p:to>
                                        <p:strVal val="visible"/>
                                      </p:to>
                                    </p:set>
                                    <p:animEffect transition="in" filter="wipe(left)">
                                      <p:cBhvr>
                                        <p:cTn id="10" dur="1000"/>
                                        <p:tgtEl>
                                          <p:spTgt spid="6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8">
                                            <p:txEl>
                                              <p:pRg st="1" end="1"/>
                                            </p:txEl>
                                          </p:spTgt>
                                        </p:tgtEl>
                                        <p:attrNameLst>
                                          <p:attrName>style.visibility</p:attrName>
                                        </p:attrNameLst>
                                      </p:cBhvr>
                                      <p:to>
                                        <p:strVal val="visible"/>
                                      </p:to>
                                    </p:set>
                                    <p:animEffect transition="in" filter="fade">
                                      <p:cBhvr>
                                        <p:cTn id="15" dur="1000"/>
                                        <p:tgtEl>
                                          <p:spTgt spid="6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8">
                                            <p:txEl>
                                              <p:pRg st="2" end="2"/>
                                            </p:txEl>
                                          </p:spTgt>
                                        </p:tgtEl>
                                        <p:attrNameLst>
                                          <p:attrName>style.visibility</p:attrName>
                                        </p:attrNameLst>
                                      </p:cBhvr>
                                      <p:to>
                                        <p:strVal val="visible"/>
                                      </p:to>
                                    </p:set>
                                    <p:animEffect transition="in" filter="wipe(left)">
                                      <p:cBhvr>
                                        <p:cTn id="20" dur="1000"/>
                                        <p:tgtEl>
                                          <p:spTgt spid="68">
                                            <p:txEl>
                                              <p:pRg st="2" end="2"/>
                                            </p:txEl>
                                          </p:spTgt>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68">
                                            <p:txEl>
                                              <p:pRg st="3" end="3"/>
                                            </p:txEl>
                                          </p:spTgt>
                                        </p:tgtEl>
                                        <p:attrNameLst>
                                          <p:attrName>style.visibility</p:attrName>
                                        </p:attrNameLst>
                                      </p:cBhvr>
                                      <p:to>
                                        <p:strVal val="visible"/>
                                      </p:to>
                                    </p:set>
                                    <p:animEffect transition="in" filter="wipe(left)">
                                      <p:cBhvr>
                                        <p:cTn id="24" dur="1000"/>
                                        <p:tgtEl>
                                          <p:spTgt spid="68">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8">
                                            <p:txEl>
                                              <p:pRg st="4" end="4"/>
                                            </p:txEl>
                                          </p:spTgt>
                                        </p:tgtEl>
                                        <p:attrNameLst>
                                          <p:attrName>style.visibility</p:attrName>
                                        </p:attrNameLst>
                                      </p:cBhvr>
                                      <p:to>
                                        <p:strVal val="visible"/>
                                      </p:to>
                                    </p:set>
                                    <p:animEffect transition="in" filter="fade">
                                      <p:cBhvr>
                                        <p:cTn id="29" dur="1000"/>
                                        <p:tgtEl>
                                          <p:spTgt spid="68">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8">
                                            <p:txEl>
                                              <p:pRg st="5" end="5"/>
                                            </p:txEl>
                                          </p:spTgt>
                                        </p:tgtEl>
                                        <p:attrNameLst>
                                          <p:attrName>style.visibility</p:attrName>
                                        </p:attrNameLst>
                                      </p:cBhvr>
                                      <p:to>
                                        <p:strVal val="visible"/>
                                      </p:to>
                                    </p:set>
                                    <p:animEffect transition="in" filter="wipe(left)">
                                      <p:cBhvr>
                                        <p:cTn id="34" dur="1000"/>
                                        <p:tgtEl>
                                          <p:spTgt spid="68">
                                            <p:txEl>
                                              <p:pRg st="5" end="5"/>
                                            </p:txEl>
                                          </p:spTgt>
                                        </p:tgtEl>
                                      </p:cBhvr>
                                    </p:animEffect>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68">
                                            <p:txEl>
                                              <p:pRg st="6" end="6"/>
                                            </p:txEl>
                                          </p:spTgt>
                                        </p:tgtEl>
                                        <p:attrNameLst>
                                          <p:attrName>style.visibility</p:attrName>
                                        </p:attrNameLst>
                                      </p:cBhvr>
                                      <p:to>
                                        <p:strVal val="visible"/>
                                      </p:to>
                                    </p:set>
                                    <p:animEffect transition="in" filter="wipe(left)">
                                      <p:cBhvr>
                                        <p:cTn id="38" dur="1000"/>
                                        <p:tgtEl>
                                          <p:spTgt spid="68">
                                            <p:txEl>
                                              <p:pRg st="6" end="6"/>
                                            </p:txEl>
                                          </p:spTgt>
                                        </p:tgtEl>
                                      </p:cBhvr>
                                    </p:animEffect>
                                  </p:childTnLst>
                                </p:cTn>
                              </p:par>
                            </p:childTnLst>
                          </p:cTn>
                        </p:par>
                        <p:par>
                          <p:cTn id="39" fill="hold">
                            <p:stCondLst>
                              <p:cond delay="2000"/>
                            </p:stCondLst>
                            <p:childTnLst>
                              <p:par>
                                <p:cTn id="40" presetID="22" presetClass="entr" presetSubtype="8" fill="hold" nodeType="afterEffect">
                                  <p:stCondLst>
                                    <p:cond delay="0"/>
                                  </p:stCondLst>
                                  <p:childTnLst>
                                    <p:set>
                                      <p:cBhvr>
                                        <p:cTn id="41" dur="1" fill="hold">
                                          <p:stCondLst>
                                            <p:cond delay="0"/>
                                          </p:stCondLst>
                                        </p:cTn>
                                        <p:tgtEl>
                                          <p:spTgt spid="68">
                                            <p:txEl>
                                              <p:pRg st="7" end="7"/>
                                            </p:txEl>
                                          </p:spTgt>
                                        </p:tgtEl>
                                        <p:attrNameLst>
                                          <p:attrName>style.visibility</p:attrName>
                                        </p:attrNameLst>
                                      </p:cBhvr>
                                      <p:to>
                                        <p:strVal val="visible"/>
                                      </p:to>
                                    </p:set>
                                    <p:animEffect transition="in" filter="wipe(left)">
                                      <p:cBhvr>
                                        <p:cTn id="42" dur="1000"/>
                                        <p:tgtEl>
                                          <p:spTgt spid="6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8">
                                            <p:txEl>
                                              <p:pRg st="8" end="8"/>
                                            </p:txEl>
                                          </p:spTgt>
                                        </p:tgtEl>
                                        <p:attrNameLst>
                                          <p:attrName>style.visibility</p:attrName>
                                        </p:attrNameLst>
                                      </p:cBhvr>
                                      <p:to>
                                        <p:strVal val="visible"/>
                                      </p:to>
                                    </p:set>
                                    <p:animEffect transition="in" filter="fade">
                                      <p:cBhvr>
                                        <p:cTn id="47" dur="1000"/>
                                        <p:tgtEl>
                                          <p:spTgt spid="6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8">
                                            <p:txEl>
                                              <p:pRg st="9" end="9"/>
                                            </p:txEl>
                                          </p:spTgt>
                                        </p:tgtEl>
                                        <p:attrNameLst>
                                          <p:attrName>style.visibility</p:attrName>
                                        </p:attrNameLst>
                                      </p:cBhvr>
                                      <p:to>
                                        <p:strVal val="visible"/>
                                      </p:to>
                                    </p:set>
                                    <p:animEffect transition="in" filter="wipe(left)">
                                      <p:cBhvr>
                                        <p:cTn id="52" dur="1000"/>
                                        <p:tgtEl>
                                          <p:spTgt spid="68">
                                            <p:txEl>
                                              <p:pRg st="9" end="9"/>
                                            </p:txEl>
                                          </p:spTgt>
                                        </p:tgtEl>
                                      </p:cBhvr>
                                    </p:animEffect>
                                  </p:childTnLst>
                                </p:cTn>
                              </p:par>
                            </p:childTnLst>
                          </p:cTn>
                        </p:par>
                        <p:par>
                          <p:cTn id="53" fill="hold">
                            <p:stCondLst>
                              <p:cond delay="1000"/>
                            </p:stCondLst>
                            <p:childTnLst>
                              <p:par>
                                <p:cTn id="54" presetID="22" presetClass="entr" presetSubtype="8" fill="hold" nodeType="afterEffect">
                                  <p:stCondLst>
                                    <p:cond delay="0"/>
                                  </p:stCondLst>
                                  <p:childTnLst>
                                    <p:set>
                                      <p:cBhvr>
                                        <p:cTn id="55" dur="1" fill="hold">
                                          <p:stCondLst>
                                            <p:cond delay="0"/>
                                          </p:stCondLst>
                                        </p:cTn>
                                        <p:tgtEl>
                                          <p:spTgt spid="68">
                                            <p:txEl>
                                              <p:pRg st="10" end="10"/>
                                            </p:txEl>
                                          </p:spTgt>
                                        </p:tgtEl>
                                        <p:attrNameLst>
                                          <p:attrName>style.visibility</p:attrName>
                                        </p:attrNameLst>
                                      </p:cBhvr>
                                      <p:to>
                                        <p:strVal val="visible"/>
                                      </p:to>
                                    </p:set>
                                    <p:animEffect transition="in" filter="wipe(left)">
                                      <p:cBhvr>
                                        <p:cTn id="56" dur="1000"/>
                                        <p:tgtEl>
                                          <p:spTgt spid="68">
                                            <p:txEl>
                                              <p:pRg st="10" end="1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1000"/>
                                        <p:tgtEl>
                                          <p:spTgt spid="68">
                                            <p:txEl>
                                              <p:pRg st="0" end="0"/>
                                            </p:txEl>
                                          </p:spTgt>
                                        </p:tgtEl>
                                      </p:cBhvr>
                                    </p:animEffect>
                                    <p:set>
                                      <p:cBhvr>
                                        <p:cTn id="61" dur="1" fill="hold">
                                          <p:stCondLst>
                                            <p:cond delay="999"/>
                                          </p:stCondLst>
                                        </p:cTn>
                                        <p:tgtEl>
                                          <p:spTgt spid="68">
                                            <p:txEl>
                                              <p:pRg st="0" end="0"/>
                                            </p:txEl>
                                          </p:spTgt>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1000"/>
                                        <p:tgtEl>
                                          <p:spTgt spid="68">
                                            <p:txEl>
                                              <p:pRg st="1" end="1"/>
                                            </p:txEl>
                                          </p:spTgt>
                                        </p:tgtEl>
                                      </p:cBhvr>
                                    </p:animEffect>
                                    <p:set>
                                      <p:cBhvr>
                                        <p:cTn id="64" dur="1" fill="hold">
                                          <p:stCondLst>
                                            <p:cond delay="999"/>
                                          </p:stCondLst>
                                        </p:cTn>
                                        <p:tgtEl>
                                          <p:spTgt spid="68">
                                            <p:txEl>
                                              <p:pRg st="1" end="1"/>
                                            </p:txEl>
                                          </p:spTgt>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1000"/>
                                        <p:tgtEl>
                                          <p:spTgt spid="68">
                                            <p:txEl>
                                              <p:pRg st="2" end="2"/>
                                            </p:txEl>
                                          </p:spTgt>
                                        </p:tgtEl>
                                      </p:cBhvr>
                                    </p:animEffect>
                                    <p:set>
                                      <p:cBhvr>
                                        <p:cTn id="67" dur="1" fill="hold">
                                          <p:stCondLst>
                                            <p:cond delay="999"/>
                                          </p:stCondLst>
                                        </p:cTn>
                                        <p:tgtEl>
                                          <p:spTgt spid="68">
                                            <p:txEl>
                                              <p:pRg st="2" end="2"/>
                                            </p:txEl>
                                          </p:spTgt>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1000"/>
                                        <p:tgtEl>
                                          <p:spTgt spid="68">
                                            <p:txEl>
                                              <p:pRg st="3" end="3"/>
                                            </p:txEl>
                                          </p:spTgt>
                                        </p:tgtEl>
                                      </p:cBhvr>
                                    </p:animEffect>
                                    <p:set>
                                      <p:cBhvr>
                                        <p:cTn id="70" dur="1" fill="hold">
                                          <p:stCondLst>
                                            <p:cond delay="999"/>
                                          </p:stCondLst>
                                        </p:cTn>
                                        <p:tgtEl>
                                          <p:spTgt spid="68">
                                            <p:txEl>
                                              <p:pRg st="3" end="3"/>
                                            </p:txEl>
                                          </p:spTgt>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1000"/>
                                        <p:tgtEl>
                                          <p:spTgt spid="68">
                                            <p:txEl>
                                              <p:pRg st="4" end="4"/>
                                            </p:txEl>
                                          </p:spTgt>
                                        </p:tgtEl>
                                      </p:cBhvr>
                                    </p:animEffect>
                                    <p:set>
                                      <p:cBhvr>
                                        <p:cTn id="73" dur="1" fill="hold">
                                          <p:stCondLst>
                                            <p:cond delay="999"/>
                                          </p:stCondLst>
                                        </p:cTn>
                                        <p:tgtEl>
                                          <p:spTgt spid="68">
                                            <p:txEl>
                                              <p:pRg st="4" end="4"/>
                                            </p:txEl>
                                          </p:spTgt>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1000"/>
                                        <p:tgtEl>
                                          <p:spTgt spid="68">
                                            <p:txEl>
                                              <p:pRg st="5" end="5"/>
                                            </p:txEl>
                                          </p:spTgt>
                                        </p:tgtEl>
                                      </p:cBhvr>
                                    </p:animEffect>
                                    <p:set>
                                      <p:cBhvr>
                                        <p:cTn id="76" dur="1" fill="hold">
                                          <p:stCondLst>
                                            <p:cond delay="999"/>
                                          </p:stCondLst>
                                        </p:cTn>
                                        <p:tgtEl>
                                          <p:spTgt spid="68">
                                            <p:txEl>
                                              <p:pRg st="5" end="5"/>
                                            </p:txEl>
                                          </p:spTgt>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1000"/>
                                        <p:tgtEl>
                                          <p:spTgt spid="68">
                                            <p:txEl>
                                              <p:pRg st="6" end="6"/>
                                            </p:txEl>
                                          </p:spTgt>
                                        </p:tgtEl>
                                      </p:cBhvr>
                                    </p:animEffect>
                                    <p:set>
                                      <p:cBhvr>
                                        <p:cTn id="79" dur="1" fill="hold">
                                          <p:stCondLst>
                                            <p:cond delay="999"/>
                                          </p:stCondLst>
                                        </p:cTn>
                                        <p:tgtEl>
                                          <p:spTgt spid="68">
                                            <p:txEl>
                                              <p:pRg st="6" end="6"/>
                                            </p:txEl>
                                          </p:spTgt>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1000"/>
                                        <p:tgtEl>
                                          <p:spTgt spid="68">
                                            <p:txEl>
                                              <p:pRg st="7" end="7"/>
                                            </p:txEl>
                                          </p:spTgt>
                                        </p:tgtEl>
                                      </p:cBhvr>
                                    </p:animEffect>
                                    <p:set>
                                      <p:cBhvr>
                                        <p:cTn id="82" dur="1" fill="hold">
                                          <p:stCondLst>
                                            <p:cond delay="999"/>
                                          </p:stCondLst>
                                        </p:cTn>
                                        <p:tgtEl>
                                          <p:spTgt spid="68">
                                            <p:txEl>
                                              <p:pRg st="7" end="7"/>
                                            </p:txEl>
                                          </p:spTgt>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1000"/>
                                        <p:tgtEl>
                                          <p:spTgt spid="68">
                                            <p:txEl>
                                              <p:pRg st="8" end="8"/>
                                            </p:txEl>
                                          </p:spTgt>
                                        </p:tgtEl>
                                      </p:cBhvr>
                                    </p:animEffect>
                                    <p:set>
                                      <p:cBhvr>
                                        <p:cTn id="85" dur="1" fill="hold">
                                          <p:stCondLst>
                                            <p:cond delay="999"/>
                                          </p:stCondLst>
                                        </p:cTn>
                                        <p:tgtEl>
                                          <p:spTgt spid="68">
                                            <p:txEl>
                                              <p:pRg st="8" end="8"/>
                                            </p:txEl>
                                          </p:spTgt>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1000"/>
                                        <p:tgtEl>
                                          <p:spTgt spid="68">
                                            <p:txEl>
                                              <p:pRg st="9" end="9"/>
                                            </p:txEl>
                                          </p:spTgt>
                                        </p:tgtEl>
                                      </p:cBhvr>
                                    </p:animEffect>
                                    <p:set>
                                      <p:cBhvr>
                                        <p:cTn id="88" dur="1" fill="hold">
                                          <p:stCondLst>
                                            <p:cond delay="999"/>
                                          </p:stCondLst>
                                        </p:cTn>
                                        <p:tgtEl>
                                          <p:spTgt spid="68">
                                            <p:txEl>
                                              <p:pRg st="9" end="9"/>
                                            </p:txEl>
                                          </p:spTgt>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1000"/>
                                        <p:tgtEl>
                                          <p:spTgt spid="68">
                                            <p:txEl>
                                              <p:pRg st="10" end="10"/>
                                            </p:txEl>
                                          </p:spTgt>
                                        </p:tgtEl>
                                      </p:cBhvr>
                                    </p:animEffect>
                                    <p:set>
                                      <p:cBhvr>
                                        <p:cTn id="91" dur="1" fill="hold">
                                          <p:stCondLst>
                                            <p:cond delay="999"/>
                                          </p:stCondLst>
                                        </p:cTn>
                                        <p:tgtEl>
                                          <p:spTgt spid="68">
                                            <p:txEl>
                                              <p:pRg st="10" end="10"/>
                                            </p:txEl>
                                          </p:spTgt>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1000"/>
                                        <p:tgtEl>
                                          <p:spTgt spid="59"/>
                                        </p:tgtEl>
                                      </p:cBhvr>
                                    </p:animEffect>
                                    <p:set>
                                      <p:cBhvr>
                                        <p:cTn id="94" dur="1" fill="hold">
                                          <p:stCondLst>
                                            <p:cond delay="999"/>
                                          </p:stCondLst>
                                        </p:cTn>
                                        <p:tgtEl>
                                          <p:spTgt spid="59"/>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1000"/>
                                        <p:tgtEl>
                                          <p:spTgt spid="55"/>
                                        </p:tgtEl>
                                      </p:cBhvr>
                                    </p:animEffect>
                                    <p:set>
                                      <p:cBhvr>
                                        <p:cTn id="97" dur="1" fill="hold">
                                          <p:stCondLst>
                                            <p:cond delay="999"/>
                                          </p:stCondLst>
                                        </p:cTn>
                                        <p:tgtEl>
                                          <p:spTgt spid="55"/>
                                        </p:tgtEl>
                                        <p:attrNameLst>
                                          <p:attrName>style.visibility</p:attrName>
                                        </p:attrNameLst>
                                      </p:cBhvr>
                                      <p:to>
                                        <p:strVal val="hidden"/>
                                      </p:to>
                                    </p:set>
                                  </p:childTnLst>
                                </p:cTn>
                              </p:par>
                              <p:par>
                                <p:cTn id="98" presetID="1" presetClass="entr" presetSubtype="0" fill="hold" grpId="0" nodeType="withEffect">
                                  <p:stCondLst>
                                    <p:cond delay="0"/>
                                  </p:stCondLst>
                                  <p:childTnLst>
                                    <p:set>
                                      <p:cBhvr>
                                        <p:cTn id="99" dur="1" fill="hold">
                                          <p:stCondLst>
                                            <p:cond delay="0"/>
                                          </p:stCondLst>
                                        </p:cTn>
                                        <p:tgtEl>
                                          <p:spTgt spid="69"/>
                                        </p:tgtEl>
                                        <p:attrNameLst>
                                          <p:attrName>style.visibility</p:attrName>
                                        </p:attrNameLst>
                                      </p:cBhvr>
                                      <p:to>
                                        <p:strVal val="visible"/>
                                      </p:to>
                                    </p:set>
                                  </p:childTnLst>
                                </p:cTn>
                              </p:par>
                              <p:par>
                                <p:cTn id="100" presetID="64" presetClass="path" presetSubtype="0" accel="50000" decel="50000" fill="hold" grpId="1" nodeType="withEffect">
                                  <p:stCondLst>
                                    <p:cond delay="0"/>
                                  </p:stCondLst>
                                  <p:childTnLst>
                                    <p:animMotion origin="layout" path="M 3.33333E-6 -2.59259E-6 L 0.07708 -0.17592 " pathEditMode="relative" rAng="0" ptsTypes="AA">
                                      <p:cBhvr>
                                        <p:cTn id="101" dur="1000" fill="hold"/>
                                        <p:tgtEl>
                                          <p:spTgt spid="69"/>
                                        </p:tgtEl>
                                        <p:attrNameLst>
                                          <p:attrName>ppt_x</p:attrName>
                                          <p:attrName>ppt_y</p:attrName>
                                        </p:attrNameLst>
                                      </p:cBhvr>
                                      <p:rCtr x="39" y="-88"/>
                                    </p:animMotion>
                                  </p:childTnLst>
                                </p:cTn>
                              </p:par>
                              <p:par>
                                <p:cTn id="102" presetID="6" presetClass="emph" presetSubtype="0" fill="hold" grpId="2" nodeType="withEffect">
                                  <p:stCondLst>
                                    <p:cond delay="0"/>
                                  </p:stCondLst>
                                  <p:childTnLst>
                                    <p:animScale>
                                      <p:cBhvr>
                                        <p:cTn id="103" dur="1000" fill="hold"/>
                                        <p:tgtEl>
                                          <p:spTgt spid="69"/>
                                        </p:tgtEl>
                                      </p:cBhvr>
                                      <p:by x="120000" y="120000"/>
                                    </p:animScale>
                                  </p:childTnLst>
                                </p:cTn>
                              </p:par>
                              <p:par>
                                <p:cTn id="104" presetID="10" presetClass="exit" presetSubtype="0" fill="hold" grpId="3" nodeType="withEffect">
                                  <p:stCondLst>
                                    <p:cond delay="500"/>
                                  </p:stCondLst>
                                  <p:childTnLst>
                                    <p:animEffect transition="out" filter="fade">
                                      <p:cBhvr>
                                        <p:cTn id="105" dur="1000"/>
                                        <p:tgtEl>
                                          <p:spTgt spid="69"/>
                                        </p:tgtEl>
                                      </p:cBhvr>
                                    </p:animEffect>
                                    <p:set>
                                      <p:cBhvr>
                                        <p:cTn id="106" dur="1" fill="hold">
                                          <p:stCondLst>
                                            <p:cond delay="999"/>
                                          </p:stCondLst>
                                        </p:cTn>
                                        <p:tgtEl>
                                          <p:spTgt spid="69"/>
                                        </p:tgtEl>
                                        <p:attrNameLst>
                                          <p:attrName>style.visibility</p:attrName>
                                        </p:attrNameLst>
                                      </p:cBhvr>
                                      <p:to>
                                        <p:strVal val="hidden"/>
                                      </p:to>
                                    </p:set>
                                  </p:childTnLst>
                                </p:cTn>
                              </p:par>
                              <p:par>
                                <p:cTn id="107" presetID="10" presetClass="entr" presetSubtype="0" fill="hold" grpId="0" nodeType="withEffect">
                                  <p:stCondLst>
                                    <p:cond delay="500"/>
                                  </p:stCondLst>
                                  <p:childTnLst>
                                    <p:set>
                                      <p:cBhvr>
                                        <p:cTn id="108" dur="1" fill="hold">
                                          <p:stCondLst>
                                            <p:cond delay="0"/>
                                          </p:stCondLst>
                                        </p:cTn>
                                        <p:tgtEl>
                                          <p:spTgt spid="63"/>
                                        </p:tgtEl>
                                        <p:attrNameLst>
                                          <p:attrName>style.visibility</p:attrName>
                                        </p:attrNameLst>
                                      </p:cBhvr>
                                      <p:to>
                                        <p:strVal val="visible"/>
                                      </p:to>
                                    </p:set>
                                    <p:animEffect transition="in" filter="fade">
                                      <p:cBhvr>
                                        <p:cTn id="109"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55" grpId="0" animBg="1"/>
      <p:bldP spid="59" grpId="0" animBg="1"/>
      <p:bldP spid="67" grpId="0" animBg="1"/>
      <p:bldP spid="68" grpId="0" uiExpand="1" build="allAtOnce"/>
      <p:bldP spid="69" grpId="0"/>
      <p:bldP spid="69" grpId="1"/>
      <p:bldP spid="69" grpId="2"/>
      <p:bldP spid="69" grpId="3"/>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990600"/>
            <a:ext cx="9144000" cy="5940088"/>
          </a:xfrm>
          <a:prstGeom prst="rect">
            <a:avLst/>
          </a:prstGeom>
        </p:spPr>
        <p:txBody>
          <a:bodyPr wrap="square">
            <a:spAutoFit/>
          </a:bodyPr>
          <a:lstStyle/>
          <a:p>
            <a:r>
              <a:rPr lang="en-US" sz="2000" dirty="0" smtClean="0">
                <a:hlinkClick r:id="rId2"/>
              </a:rPr>
              <a:t>https://www.hwlongfellow.org/poems_poem.php?pid=269</a:t>
            </a:r>
            <a:endParaRPr lang="en-US" sz="2000" dirty="0" smtClean="0"/>
          </a:p>
          <a:p>
            <a:endParaRPr lang="en-US" sz="2000" dirty="0" smtClean="0"/>
          </a:p>
          <a:p>
            <a:r>
              <a:rPr lang="en-US" sz="2000" dirty="0" smtClean="0"/>
              <a:t>Evangeline, by Henry Wadsworth Longfellow</a:t>
            </a:r>
          </a:p>
          <a:p>
            <a:endParaRPr lang="en-US" sz="2000" dirty="0" smtClean="0"/>
          </a:p>
          <a:p>
            <a:r>
              <a:rPr lang="en-US" sz="2000" dirty="0" smtClean="0"/>
              <a:t>Many a weary year had passed since the burning of Grand-</a:t>
            </a:r>
            <a:r>
              <a:rPr lang="en-US" sz="2000" dirty="0" err="1" smtClean="0"/>
              <a:t>Pré</a:t>
            </a:r>
            <a:r>
              <a:rPr lang="en-US" sz="2000" dirty="0" smtClean="0"/>
              <a:t>,</a:t>
            </a:r>
          </a:p>
          <a:p>
            <a:r>
              <a:rPr lang="en-US" sz="2000" dirty="0" smtClean="0"/>
              <a:t>When on the falling tide the freighted vessels departed,</a:t>
            </a:r>
          </a:p>
          <a:p>
            <a:r>
              <a:rPr lang="en-US" sz="2000" dirty="0" smtClean="0"/>
              <a:t>Bearing a nation, with all its household goods, into exile,</a:t>
            </a:r>
          </a:p>
          <a:p>
            <a:r>
              <a:rPr lang="en-US" sz="2000" dirty="0" smtClean="0"/>
              <a:t>Exile without an end, and without an example in story.</a:t>
            </a:r>
          </a:p>
          <a:p>
            <a:r>
              <a:rPr lang="en-US" sz="2000" dirty="0" smtClean="0"/>
              <a:t>Far asunder, on separate coasts, the Acadians landed;</a:t>
            </a:r>
          </a:p>
          <a:p>
            <a:r>
              <a:rPr lang="en-US" sz="2000" dirty="0" smtClean="0"/>
              <a:t>Scattered were they, like flakes of snow when the wind from the northeast</a:t>
            </a:r>
          </a:p>
          <a:p>
            <a:r>
              <a:rPr lang="en-US" sz="2000" dirty="0" smtClean="0"/>
              <a:t>Strikes aslant through the fogs that darken the Banks of Newfoundland.</a:t>
            </a:r>
          </a:p>
          <a:p>
            <a:r>
              <a:rPr lang="en-US" sz="2000" dirty="0" smtClean="0"/>
              <a:t>Friendless, homeless, hopeless, they wandered from city to city,</a:t>
            </a:r>
          </a:p>
          <a:p>
            <a:r>
              <a:rPr lang="en-US" sz="2000" dirty="0" smtClean="0"/>
              <a:t>From the cold lakes of the North to sultry Southern savannas,--</a:t>
            </a:r>
          </a:p>
          <a:p>
            <a:r>
              <a:rPr lang="en-US" sz="2000" dirty="0" smtClean="0"/>
              <a:t>From the bleak shores of the sea to the lands where the Father of Waters</a:t>
            </a:r>
          </a:p>
          <a:p>
            <a:r>
              <a:rPr lang="en-US" sz="2000" dirty="0" smtClean="0"/>
              <a:t>Seizes the hills in his hands, and drags them down to the ocean,</a:t>
            </a:r>
          </a:p>
          <a:p>
            <a:r>
              <a:rPr lang="en-US" sz="2000" dirty="0" smtClean="0"/>
              <a:t>Deep in their sands to bury the scattered bones of the mammoth.</a:t>
            </a:r>
          </a:p>
          <a:p>
            <a:r>
              <a:rPr lang="en-US" sz="2000" dirty="0" smtClean="0"/>
              <a:t>Friends they sought and homes; and many, despairing, heartbroken,</a:t>
            </a:r>
          </a:p>
          <a:p>
            <a:r>
              <a:rPr lang="en-US" sz="2000" dirty="0" smtClean="0"/>
              <a:t>Asked of the earth but a grave, and no longer a friend nor a fireside.</a:t>
            </a:r>
          </a:p>
          <a:p>
            <a:r>
              <a:rPr lang="en-US" sz="2000" dirty="0" smtClean="0"/>
              <a:t>Written their history stands on tablets of stone in the churchyards.</a:t>
            </a:r>
            <a:endParaRPr lang="en-US" sz="2000"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AutoShape 2" descr="https://en.wikipedia.org/">
            <a:hlinkClick r:id="rId2"/>
          </p:cNvPr>
          <p:cNvSpPr>
            <a:spLocks noChangeAspect="1" noChangeArrowheads="1"/>
          </p:cNvSpPr>
          <p:nvPr/>
        </p:nvSpPr>
        <p:spPr bwMode="auto">
          <a:xfrm>
            <a:off x="155575" y="-136525"/>
            <a:ext cx="152400" cy="1524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useBgFill="1">
        <p:nvSpPr>
          <p:cNvPr id="4" name="Rectangle 3"/>
          <p:cNvSpPr/>
          <p:nvPr/>
        </p:nvSpPr>
        <p:spPr>
          <a:xfrm>
            <a:off x="0" y="0"/>
            <a:ext cx="9144000" cy="10341293"/>
          </a:xfrm>
          <a:prstGeom prst="rect">
            <a:avLst/>
          </a:prstGeom>
        </p:spPr>
        <p:txBody>
          <a:bodyPr wrap="square">
            <a:spAutoFit/>
          </a:bodyPr>
          <a:lstStyle/>
          <a:p>
            <a:r>
              <a:rPr lang="en-US" dirty="0" smtClean="0">
                <a:hlinkClick r:id="rId2"/>
              </a:rPr>
              <a:t>https://en.wikipedia.org/wiki/Seven_Years%27_War</a:t>
            </a:r>
            <a:endParaRPr lang="en-US" dirty="0" smtClean="0"/>
          </a:p>
          <a:p>
            <a:r>
              <a:rPr lang="en-US" dirty="0" smtClean="0"/>
              <a:t>	The Seven Years' War was a global war fought between 1756 and 1763. It involved all five European great powers of the time plus many of the middle powers and spanned five continents, affecting Europe, the Americas, West Africa, India, and the Philippines. The conflict split Europe into two coalitions: one was led by the Kingdom of Great Britain and included the Kingdom of Prussia, the Kingdom of Portugal, the Electorate of Brunswick-</a:t>
            </a:r>
            <a:r>
              <a:rPr lang="en-US" dirty="0" err="1" smtClean="0"/>
              <a:t>Lüneburg</a:t>
            </a:r>
            <a:r>
              <a:rPr lang="en-US" dirty="0" smtClean="0"/>
              <a:t> (also named Hanover), and a few other small German states; while the other was led by the Kingdom of France and included the Austrian-led Holy Roman Empire, including the Electorate of Saxony and most of the smaller German states, the Russian Empire (until 1762), the Kingdom of Spain, and Sweden. The Dutch Republic, Denmark-Norway, the Italian States, and the Ottoman Empire did not participate. Meanwhile, in India, some regional polities within the increasingly fragmented </a:t>
            </a:r>
            <a:r>
              <a:rPr lang="en-US" dirty="0" err="1" smtClean="0"/>
              <a:t>Mughal</a:t>
            </a:r>
            <a:r>
              <a:rPr lang="en-US" dirty="0" smtClean="0"/>
              <a:t> Empire, with the support of the French, failed to defeat a British attempt to conquer Bengal.</a:t>
            </a:r>
          </a:p>
          <a:p>
            <a:r>
              <a:rPr lang="en-US" dirty="0" smtClean="0"/>
              <a:t>	Although Anglo-French skirmishes over their American colonies had begun in 1754, with what became known in the United States as the French and Indian War, the large-scale </a:t>
            </a:r>
            <a:r>
              <a:rPr lang="en-US" b="1" dirty="0" smtClean="0"/>
              <a:t>conflict that drew in most of the European powers was centered on Austria's desire to recover Silesia from Prussia</a:t>
            </a:r>
            <a:r>
              <a:rPr lang="en-US" dirty="0" smtClean="0"/>
              <a:t>. Seeing the opportunity to curtail Britain's and Prussia's ever-growing might, France and Austria put aside their ancient rivalry to form a grand coalition of their own, bringing most of the other European powers to their side. Faced with this sudden turn of events, Britain aligned itself with Prussia, in a series of political </a:t>
            </a:r>
            <a:r>
              <a:rPr lang="en-US" dirty="0" err="1" smtClean="0"/>
              <a:t>manoeuvres</a:t>
            </a:r>
            <a:r>
              <a:rPr lang="en-US" dirty="0" smtClean="0"/>
              <a:t> known as the Diplomatic Revolution. However, French efforts ended in failure when the Anglo-Prussian coalition prevailed, and Britain's rise as among the world's predominant powers destroyed France's supremacy in Europe, thus altering the European balance of power.</a:t>
            </a:r>
          </a:p>
          <a:p>
            <a:r>
              <a:rPr lang="en-US" dirty="0" smtClean="0"/>
              <a:t>	The war ended with the Treaty of Paris between France, Spain and Great Britain and the Treaty of </a:t>
            </a:r>
            <a:r>
              <a:rPr lang="en-US" dirty="0" err="1" smtClean="0"/>
              <a:t>Hubertusburg</a:t>
            </a:r>
            <a:r>
              <a:rPr lang="en-US" dirty="0" smtClean="0"/>
              <a:t> between Saxony, Austria and Prussia, in 1763.  The war was successful for Great Britain, which gained the bulk of New France in North America, Spanish Florida, some individual Caribbean islands in the West Indies, the colony of Senegal on the West African coast, and superiority over the French trading outposts on the Indian subcontinent.</a:t>
            </a:r>
          </a:p>
          <a:p>
            <a:r>
              <a:rPr lang="en-US" dirty="0" smtClean="0"/>
              <a:t>	The Seven Years' War was perhaps the first true world war, having taken place almost 160 years before World War I, and influenced many major events later around the globe. The war restructured not only the European political order, but also affected events all around the world, paving the way for the beginning of later British world supremacy in the 19th century, the rise of Prussia in Germany (eventually replacing Austria as the leading German State), the beginning of tensions in British North America, as well as a clear sign of France's eventual turmoil. It was characterized in Europe by sieges and the arson of towns as well as open battles with heavy losses.</a:t>
            </a:r>
            <a:endParaRPr lang="en-US"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5355312"/>
          </a:xfrm>
          <a:prstGeom prst="rect">
            <a:avLst/>
          </a:prstGeom>
        </p:spPr>
        <p:txBody>
          <a:bodyPr wrap="square">
            <a:spAutoFit/>
          </a:bodyPr>
          <a:lstStyle/>
          <a:p>
            <a:r>
              <a:rPr lang="en-US" dirty="0" smtClean="0">
                <a:hlinkClick r:id="rId2"/>
              </a:rPr>
              <a:t>https://www.history.com/topics/france/seven-years-war</a:t>
            </a:r>
            <a:endParaRPr lang="en-US" dirty="0" smtClean="0"/>
          </a:p>
          <a:p>
            <a:r>
              <a:rPr lang="en-US" dirty="0" smtClean="0"/>
              <a:t>	The Seven Years’ War (1756-1763) was a global conflict that spanned five continents, though it was known in America as the “French and Indian War.” After years of skirmishes between England and France in North America, England officially declared war on France in 1756, setting off what Winston Churchill later called “the first world war.” While the French, British, and Spanish battled over colonies in the New World, Frederick the Great of Prussia faced off against Austria, France, Russia and Sweden. The Seven Year’s War ended with two treaties. The Treaty of </a:t>
            </a:r>
            <a:r>
              <a:rPr lang="en-US" dirty="0" err="1" smtClean="0"/>
              <a:t>Hubertusburg</a:t>
            </a:r>
            <a:r>
              <a:rPr lang="en-US" dirty="0" smtClean="0"/>
              <a:t> granted Silesia to Prussia and enhanced Frederick the </a:t>
            </a:r>
            <a:r>
              <a:rPr lang="en-US" dirty="0" err="1" smtClean="0"/>
              <a:t>Great’s</a:t>
            </a:r>
            <a:r>
              <a:rPr lang="en-US" dirty="0" smtClean="0"/>
              <a:t> Power. The Treaty of Paris between France, Spain and Great Britain drew colonial lines largely in favor of the British, an outcome that would later influence the French to intervene in the war for American Independence.</a:t>
            </a:r>
          </a:p>
          <a:p>
            <a:r>
              <a:rPr lang="en-US" dirty="0" smtClean="0"/>
              <a:t>	The Seven Years’ War picked up where the War of the Austrian Succession left off in 1748: with increasing levels of hostility between Prussia, led by Frederick the Great, and Russia. The Treaty of Aix-La-Chapelle, or Treaty of Aachen, had taken Silesia from Austria and given it to Prussia, prompting Russia to worry about Frederick’s growing influence in the region. Frederick, for his part, welcomed another war where he could gain even more territory. With tensions mounting between the superpowers, Europe’s system of alliances shifted in what came to be known as the “diplomatic revolution”: Russia soon allied itself with France and Austria against Britain, Prussia and Saxony.</a:t>
            </a:r>
            <a:endParaRPr 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3"/>
          <p:cNvGrpSpPr/>
          <p:nvPr/>
        </p:nvGrpSpPr>
        <p:grpSpPr>
          <a:xfrm>
            <a:off x="0" y="838200"/>
            <a:ext cx="9144000" cy="6096000"/>
            <a:chOff x="0" y="838200"/>
            <a:chExt cx="9144000" cy="6096000"/>
          </a:xfrm>
        </p:grpSpPr>
        <p:grpSp>
          <p:nvGrpSpPr>
            <p:cNvPr id="5" name="Group 69"/>
            <p:cNvGrpSpPr/>
            <p:nvPr/>
          </p:nvGrpSpPr>
          <p:grpSpPr>
            <a:xfrm>
              <a:off x="0" y="838200"/>
              <a:ext cx="9144000" cy="6096000"/>
              <a:chOff x="0" y="838200"/>
              <a:chExt cx="9144000" cy="609600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9525">
                <a:noFill/>
                <a:miter lim="800000"/>
                <a:headEnd/>
                <a:tailEnd/>
              </a:ln>
              <a:effectLst/>
            </p:spPr>
          </p:pic>
          <p:sp>
            <p:nvSpPr>
              <p:cNvPr id="78" name="Freeform 77"/>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2"/>
              <a:srcRect l="49098" t="42276" r="45909" b="54472"/>
              <a:stretch>
                <a:fillRect/>
              </a:stretch>
            </p:blipFill>
            <p:spPr bwMode="auto">
              <a:xfrm>
                <a:off x="5181600" y="6265950"/>
                <a:ext cx="1066800" cy="533400"/>
              </a:xfrm>
              <a:prstGeom prst="rect">
                <a:avLst/>
              </a:prstGeom>
              <a:noFill/>
              <a:ln w="9525">
                <a:noFill/>
                <a:miter lim="800000"/>
                <a:headEnd/>
                <a:tailEnd/>
              </a:ln>
              <a:effectLst/>
            </p:spPr>
          </p:pic>
          <p:grpSp>
            <p:nvGrpSpPr>
              <p:cNvPr id="6" name="Group 24"/>
              <p:cNvGrpSpPr/>
              <p:nvPr/>
            </p:nvGrpSpPr>
            <p:grpSpPr>
              <a:xfrm>
                <a:off x="6071616" y="987552"/>
                <a:ext cx="588264" cy="1139952"/>
                <a:chOff x="6019800" y="990600"/>
                <a:chExt cx="588264" cy="1139952"/>
              </a:xfrm>
            </p:grpSpPr>
            <p:pic>
              <p:nvPicPr>
                <p:cNvPr id="26"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28"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29"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30"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7" name="Group 31"/>
              <p:cNvGrpSpPr/>
              <p:nvPr/>
            </p:nvGrpSpPr>
            <p:grpSpPr>
              <a:xfrm>
                <a:off x="4663440" y="2551176"/>
                <a:ext cx="763857" cy="719328"/>
                <a:chOff x="4724400" y="2551176"/>
                <a:chExt cx="763857" cy="719328"/>
              </a:xfrm>
            </p:grpSpPr>
            <p:pic>
              <p:nvPicPr>
                <p:cNvPr id="33"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34"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35"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36"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8" name="Group 36"/>
              <p:cNvGrpSpPr/>
              <p:nvPr/>
            </p:nvGrpSpPr>
            <p:grpSpPr>
              <a:xfrm>
                <a:off x="4271689" y="3851670"/>
                <a:ext cx="2052911" cy="2320530"/>
                <a:chOff x="4271689" y="3851670"/>
                <a:chExt cx="2052911" cy="2320530"/>
              </a:xfrm>
            </p:grpSpPr>
            <p:pic>
              <p:nvPicPr>
                <p:cNvPr id="38"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9"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9" name="Group 116"/>
                <p:cNvGrpSpPr/>
                <p:nvPr/>
              </p:nvGrpSpPr>
              <p:grpSpPr>
                <a:xfrm>
                  <a:off x="5441077" y="5637760"/>
                  <a:ext cx="883523" cy="534440"/>
                  <a:chOff x="5441077" y="5637760"/>
                  <a:chExt cx="883523" cy="534440"/>
                </a:xfrm>
              </p:grpSpPr>
              <p:pic>
                <p:nvPicPr>
                  <p:cNvPr id="41"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2"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3"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5" name="Picture 3"/>
              <p:cNvPicPr>
                <a:picLocks noChangeAspect="1" noChangeArrowheads="1"/>
              </p:cNvPicPr>
              <p:nvPr/>
            </p:nvPicPr>
            <p:blipFill>
              <a:blip r:embed="rId4"/>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10" name="Group 45"/>
              <p:cNvGrpSpPr/>
              <p:nvPr/>
            </p:nvGrpSpPr>
            <p:grpSpPr>
              <a:xfrm>
                <a:off x="1600200" y="3822192"/>
                <a:ext cx="2197608" cy="521208"/>
                <a:chOff x="1600200" y="3822192"/>
                <a:chExt cx="2197608" cy="521208"/>
              </a:xfrm>
            </p:grpSpPr>
            <p:pic>
              <p:nvPicPr>
                <p:cNvPr id="47"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48"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49"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0"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51"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52"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3" name="Picture 3"/>
              <p:cNvPicPr>
                <a:picLocks noChangeAspect="1" noChangeArrowheads="1"/>
              </p:cNvPicPr>
              <p:nvPr/>
            </p:nvPicPr>
            <p:blipFill>
              <a:blip r:embed="rId4"/>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1" name="Group 58"/>
              <p:cNvGrpSpPr/>
              <p:nvPr/>
            </p:nvGrpSpPr>
            <p:grpSpPr>
              <a:xfrm>
                <a:off x="1096733" y="5440680"/>
                <a:ext cx="776455" cy="249906"/>
                <a:chOff x="1096733" y="5440680"/>
                <a:chExt cx="776455" cy="249906"/>
              </a:xfrm>
            </p:grpSpPr>
            <p:sp>
              <p:nvSpPr>
                <p:cNvPr id="56" name="Freeform 5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64" name="Straight Connector 63"/>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59"/>
          <p:cNvGrpSpPr/>
          <p:nvPr/>
        </p:nvGrpSpPr>
        <p:grpSpPr>
          <a:xfrm>
            <a:off x="1981200" y="5304609"/>
            <a:ext cx="914400" cy="211183"/>
            <a:chOff x="1981200" y="5304609"/>
            <a:chExt cx="914400" cy="211183"/>
          </a:xfrm>
        </p:grpSpPr>
        <p:pic>
          <p:nvPicPr>
            <p:cNvPr id="61" name="Picture 2"/>
            <p:cNvPicPr preferRelativeResize="0">
              <a:picLocks noChangeArrowheads="1"/>
            </p:cNvPicPr>
            <p:nvPr/>
          </p:nvPicPr>
          <p:blipFill>
            <a:blip r:embed="rId5"/>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2" name="Freeform 6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0" y="838200"/>
            <a:ext cx="9144000" cy="6019800"/>
          </a:xfrm>
          <a:prstGeom prst="rect">
            <a:avLst/>
          </a:prstGeom>
          <a:solidFill>
            <a:schemeClr val="tx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grpSp>
        <p:nvGrpSpPr>
          <p:cNvPr id="80" name="Group 79"/>
          <p:cNvGrpSpPr/>
          <p:nvPr/>
        </p:nvGrpSpPr>
        <p:grpSpPr>
          <a:xfrm>
            <a:off x="304800" y="109728"/>
            <a:ext cx="4191000" cy="1185672"/>
            <a:chOff x="304800" y="109728"/>
            <a:chExt cx="4191000" cy="1185672"/>
          </a:xfrm>
        </p:grpSpPr>
        <p:sp>
          <p:nvSpPr>
            <p:cNvPr id="77" name="Rounded Rectangle 76"/>
            <p:cNvSpPr/>
            <p:nvPr/>
          </p:nvSpPr>
          <p:spPr>
            <a:xfrm>
              <a:off x="304800" y="109728"/>
              <a:ext cx="41910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306943" y="690465"/>
              <a:ext cx="1140857" cy="604935"/>
            </a:xfrm>
            <a:custGeom>
              <a:avLst/>
              <a:gdLst>
                <a:gd name="connsiteX0" fmla="*/ 95955 w 874888"/>
                <a:gd name="connsiteY0" fmla="*/ 0 h 1072445"/>
                <a:gd name="connsiteX1" fmla="*/ 129822 w 874888"/>
                <a:gd name="connsiteY1" fmla="*/ 897467 h 1072445"/>
                <a:gd name="connsiteX2" fmla="*/ 874888 w 874888"/>
                <a:gd name="connsiteY2" fmla="*/ 1049867 h 1072445"/>
                <a:gd name="connsiteX0" fmla="*/ 95955 w 874888"/>
                <a:gd name="connsiteY0" fmla="*/ 0 h 1072445"/>
                <a:gd name="connsiteX1" fmla="*/ 129822 w 874888"/>
                <a:gd name="connsiteY1" fmla="*/ 897467 h 1072445"/>
                <a:gd name="connsiteX2" fmla="*/ 874888 w 874888"/>
                <a:gd name="connsiteY2" fmla="*/ 1049867 h 1072445"/>
                <a:gd name="connsiteX0" fmla="*/ 95955 w 874888"/>
                <a:gd name="connsiteY0" fmla="*/ 0 h 1072445"/>
                <a:gd name="connsiteX1" fmla="*/ 129822 w 874888"/>
                <a:gd name="connsiteY1" fmla="*/ 897467 h 1072445"/>
                <a:gd name="connsiteX2" fmla="*/ 874888 w 874888"/>
                <a:gd name="connsiteY2" fmla="*/ 1049867 h 1072445"/>
                <a:gd name="connsiteX0" fmla="*/ 52751 w 831684"/>
                <a:gd name="connsiteY0" fmla="*/ 0 h 1072445"/>
                <a:gd name="connsiteX1" fmla="*/ 86618 w 831684"/>
                <a:gd name="connsiteY1" fmla="*/ 897467 h 1072445"/>
                <a:gd name="connsiteX2" fmla="*/ 831684 w 831684"/>
                <a:gd name="connsiteY2" fmla="*/ 1049867 h 1072445"/>
                <a:gd name="connsiteX0" fmla="*/ 0 w 778933"/>
                <a:gd name="connsiteY0" fmla="*/ 0 h 1072445"/>
                <a:gd name="connsiteX1" fmla="*/ 33867 w 778933"/>
                <a:gd name="connsiteY1" fmla="*/ 897467 h 1072445"/>
                <a:gd name="connsiteX2" fmla="*/ 778933 w 778933"/>
                <a:gd name="connsiteY2" fmla="*/ 1049867 h 1072445"/>
                <a:gd name="connsiteX0" fmla="*/ 0 w 778933"/>
                <a:gd name="connsiteY0" fmla="*/ 0 h 1072445"/>
                <a:gd name="connsiteX1" fmla="*/ 33867 w 778933"/>
                <a:gd name="connsiteY1" fmla="*/ 897467 h 1072445"/>
                <a:gd name="connsiteX2" fmla="*/ 778933 w 778933"/>
                <a:gd name="connsiteY2" fmla="*/ 1049867 h 1072445"/>
                <a:gd name="connsiteX0" fmla="*/ 0 w 778933"/>
                <a:gd name="connsiteY0" fmla="*/ 0 h 1310766"/>
                <a:gd name="connsiteX1" fmla="*/ 33867 w 778933"/>
                <a:gd name="connsiteY1" fmla="*/ 1135788 h 1310766"/>
                <a:gd name="connsiteX2" fmla="*/ 778933 w 778933"/>
                <a:gd name="connsiteY2" fmla="*/ 1288188 h 1310766"/>
                <a:gd name="connsiteX0" fmla="*/ 0 w 778933"/>
                <a:gd name="connsiteY0" fmla="*/ 0 h 1310766"/>
                <a:gd name="connsiteX1" fmla="*/ 33867 w 778933"/>
                <a:gd name="connsiteY1" fmla="*/ 1135788 h 1310766"/>
                <a:gd name="connsiteX2" fmla="*/ 778933 w 778933"/>
                <a:gd name="connsiteY2" fmla="*/ 1288188 h 1310766"/>
                <a:gd name="connsiteX0" fmla="*/ 94656 w 873589"/>
                <a:gd name="connsiteY0" fmla="*/ 182003 h 1492769"/>
                <a:gd name="connsiteX1" fmla="*/ 5644 w 873589"/>
                <a:gd name="connsiteY1" fmla="*/ 189298 h 1492769"/>
                <a:gd name="connsiteX2" fmla="*/ 128523 w 873589"/>
                <a:gd name="connsiteY2" fmla="*/ 1317791 h 1492769"/>
                <a:gd name="connsiteX3" fmla="*/ 873589 w 873589"/>
                <a:gd name="connsiteY3" fmla="*/ 1470191 h 1492769"/>
                <a:gd name="connsiteX0" fmla="*/ 5577 w 873522"/>
                <a:gd name="connsiteY0" fmla="*/ 0 h 1303471"/>
                <a:gd name="connsiteX1" fmla="*/ 128456 w 873522"/>
                <a:gd name="connsiteY1" fmla="*/ 1128493 h 1303471"/>
                <a:gd name="connsiteX2" fmla="*/ 873522 w 873522"/>
                <a:gd name="connsiteY2" fmla="*/ 1280893 h 1303471"/>
              </a:gdLst>
              <a:ahLst/>
              <a:cxnLst>
                <a:cxn ang="0">
                  <a:pos x="connsiteX0" y="connsiteY0"/>
                </a:cxn>
                <a:cxn ang="0">
                  <a:pos x="connsiteX1" y="connsiteY1"/>
                </a:cxn>
                <a:cxn ang="0">
                  <a:pos x="connsiteX2" y="connsiteY2"/>
                </a:cxn>
              </a:cxnLst>
              <a:rect l="l" t="t" r="r" b="b"/>
              <a:pathLst>
                <a:path w="873522" h="1303471">
                  <a:moveTo>
                    <a:pt x="5577" y="0"/>
                  </a:moveTo>
                  <a:cubicBezTo>
                    <a:pt x="11221" y="189298"/>
                    <a:pt x="0" y="915011"/>
                    <a:pt x="128456" y="1128493"/>
                  </a:cubicBezTo>
                  <a:cubicBezTo>
                    <a:pt x="258278" y="1303471"/>
                    <a:pt x="831189" y="1283715"/>
                    <a:pt x="873522" y="1280893"/>
                  </a:cubicBezTo>
                </a:path>
              </a:pathLst>
            </a:cu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1" name="TextBox 80"/>
          <p:cNvSpPr txBox="1"/>
          <p:nvPr/>
        </p:nvSpPr>
        <p:spPr>
          <a:xfrm>
            <a:off x="0" y="3802559"/>
            <a:ext cx="9144000" cy="769441"/>
          </a:xfrm>
          <a:prstGeom prst="rect">
            <a:avLst/>
          </a:prstGeom>
          <a:noFill/>
        </p:spPr>
        <p:txBody>
          <a:bodyPr wrap="square" rtlCol="0">
            <a:spAutoFit/>
          </a:bodyPr>
          <a:lstStyle/>
          <a:p>
            <a:r>
              <a:rPr lang="en-US" sz="4400" b="1" dirty="0" smtClean="0">
                <a:solidFill>
                  <a:srgbClr val="002060"/>
                </a:solidFill>
              </a:rPr>
              <a:t>  French-Indian War	</a:t>
            </a:r>
          </a:p>
        </p:txBody>
      </p:sp>
      <p:sp>
        <p:nvSpPr>
          <p:cNvPr id="82" name="Rectangle 81"/>
          <p:cNvSpPr/>
          <p:nvPr/>
        </p:nvSpPr>
        <p:spPr>
          <a:xfrm>
            <a:off x="0" y="4800600"/>
            <a:ext cx="9144000" cy="1754326"/>
          </a:xfrm>
          <a:prstGeom prst="rect">
            <a:avLst/>
          </a:prstGeom>
        </p:spPr>
        <p:txBody>
          <a:bodyPr wrap="square">
            <a:spAutoFit/>
          </a:bodyPr>
          <a:lstStyle/>
          <a:p>
            <a:pPr algn="ctr"/>
            <a:r>
              <a:rPr lang="en-US" sz="3600" dirty="0" smtClean="0"/>
              <a:t>   NORTH AMERICAN COMPONENT</a:t>
            </a:r>
          </a:p>
          <a:p>
            <a:pPr algn="ctr"/>
            <a:r>
              <a:rPr lang="en-US" sz="3600" u="sng" dirty="0" smtClean="0"/>
              <a:t>Great Britain </a:t>
            </a:r>
            <a:r>
              <a:rPr lang="en-US" sz="3600" dirty="0" smtClean="0"/>
              <a:t> versus  </a:t>
            </a:r>
            <a:r>
              <a:rPr lang="en-US" sz="3600" u="sng" dirty="0" smtClean="0"/>
              <a:t>France</a:t>
            </a:r>
          </a:p>
          <a:p>
            <a:pPr algn="ctr"/>
            <a:r>
              <a:rPr lang="en-US" sz="3600" dirty="0" smtClean="0"/>
              <a:t>over ownership of the colonies</a:t>
            </a:r>
            <a:endParaRPr lang="en-US" sz="3600" dirty="0"/>
          </a:p>
        </p:txBody>
      </p:sp>
      <p:grpSp>
        <p:nvGrpSpPr>
          <p:cNvPr id="83" name="Group 82"/>
          <p:cNvGrpSpPr/>
          <p:nvPr/>
        </p:nvGrpSpPr>
        <p:grpSpPr>
          <a:xfrm>
            <a:off x="228600" y="3919728"/>
            <a:ext cx="4572000" cy="1261872"/>
            <a:chOff x="304800" y="109728"/>
            <a:chExt cx="4572000" cy="1261872"/>
          </a:xfrm>
        </p:grpSpPr>
        <p:sp>
          <p:nvSpPr>
            <p:cNvPr id="84" name="Rounded Rectangle 83"/>
            <p:cNvSpPr/>
            <p:nvPr/>
          </p:nvSpPr>
          <p:spPr>
            <a:xfrm>
              <a:off x="304800" y="109728"/>
              <a:ext cx="45720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p:cNvSpPr/>
            <p:nvPr/>
          </p:nvSpPr>
          <p:spPr>
            <a:xfrm>
              <a:off x="306943" y="690465"/>
              <a:ext cx="1369457" cy="681135"/>
            </a:xfrm>
            <a:custGeom>
              <a:avLst/>
              <a:gdLst>
                <a:gd name="connsiteX0" fmla="*/ 95955 w 874888"/>
                <a:gd name="connsiteY0" fmla="*/ 0 h 1072445"/>
                <a:gd name="connsiteX1" fmla="*/ 129822 w 874888"/>
                <a:gd name="connsiteY1" fmla="*/ 897467 h 1072445"/>
                <a:gd name="connsiteX2" fmla="*/ 874888 w 874888"/>
                <a:gd name="connsiteY2" fmla="*/ 1049867 h 1072445"/>
                <a:gd name="connsiteX0" fmla="*/ 95955 w 874888"/>
                <a:gd name="connsiteY0" fmla="*/ 0 h 1072445"/>
                <a:gd name="connsiteX1" fmla="*/ 129822 w 874888"/>
                <a:gd name="connsiteY1" fmla="*/ 897467 h 1072445"/>
                <a:gd name="connsiteX2" fmla="*/ 874888 w 874888"/>
                <a:gd name="connsiteY2" fmla="*/ 1049867 h 1072445"/>
                <a:gd name="connsiteX0" fmla="*/ 95955 w 874888"/>
                <a:gd name="connsiteY0" fmla="*/ 0 h 1072445"/>
                <a:gd name="connsiteX1" fmla="*/ 129822 w 874888"/>
                <a:gd name="connsiteY1" fmla="*/ 897467 h 1072445"/>
                <a:gd name="connsiteX2" fmla="*/ 874888 w 874888"/>
                <a:gd name="connsiteY2" fmla="*/ 1049867 h 1072445"/>
                <a:gd name="connsiteX0" fmla="*/ 52751 w 831684"/>
                <a:gd name="connsiteY0" fmla="*/ 0 h 1072445"/>
                <a:gd name="connsiteX1" fmla="*/ 86618 w 831684"/>
                <a:gd name="connsiteY1" fmla="*/ 897467 h 1072445"/>
                <a:gd name="connsiteX2" fmla="*/ 831684 w 831684"/>
                <a:gd name="connsiteY2" fmla="*/ 1049867 h 1072445"/>
                <a:gd name="connsiteX0" fmla="*/ 0 w 778933"/>
                <a:gd name="connsiteY0" fmla="*/ 0 h 1072445"/>
                <a:gd name="connsiteX1" fmla="*/ 33867 w 778933"/>
                <a:gd name="connsiteY1" fmla="*/ 897467 h 1072445"/>
                <a:gd name="connsiteX2" fmla="*/ 778933 w 778933"/>
                <a:gd name="connsiteY2" fmla="*/ 1049867 h 1072445"/>
                <a:gd name="connsiteX0" fmla="*/ 0 w 778933"/>
                <a:gd name="connsiteY0" fmla="*/ 0 h 1072445"/>
                <a:gd name="connsiteX1" fmla="*/ 33867 w 778933"/>
                <a:gd name="connsiteY1" fmla="*/ 897467 h 1072445"/>
                <a:gd name="connsiteX2" fmla="*/ 778933 w 778933"/>
                <a:gd name="connsiteY2" fmla="*/ 1049867 h 1072445"/>
                <a:gd name="connsiteX0" fmla="*/ 0 w 778933"/>
                <a:gd name="connsiteY0" fmla="*/ 0 h 1310766"/>
                <a:gd name="connsiteX1" fmla="*/ 33867 w 778933"/>
                <a:gd name="connsiteY1" fmla="*/ 1135788 h 1310766"/>
                <a:gd name="connsiteX2" fmla="*/ 778933 w 778933"/>
                <a:gd name="connsiteY2" fmla="*/ 1288188 h 1310766"/>
                <a:gd name="connsiteX0" fmla="*/ 0 w 778933"/>
                <a:gd name="connsiteY0" fmla="*/ 0 h 1310766"/>
                <a:gd name="connsiteX1" fmla="*/ 33867 w 778933"/>
                <a:gd name="connsiteY1" fmla="*/ 1135788 h 1310766"/>
                <a:gd name="connsiteX2" fmla="*/ 778933 w 778933"/>
                <a:gd name="connsiteY2" fmla="*/ 1288188 h 1310766"/>
                <a:gd name="connsiteX0" fmla="*/ 94656 w 873589"/>
                <a:gd name="connsiteY0" fmla="*/ 182003 h 1492769"/>
                <a:gd name="connsiteX1" fmla="*/ 5644 w 873589"/>
                <a:gd name="connsiteY1" fmla="*/ 189298 h 1492769"/>
                <a:gd name="connsiteX2" fmla="*/ 128523 w 873589"/>
                <a:gd name="connsiteY2" fmla="*/ 1317791 h 1492769"/>
                <a:gd name="connsiteX3" fmla="*/ 873589 w 873589"/>
                <a:gd name="connsiteY3" fmla="*/ 1470191 h 1492769"/>
                <a:gd name="connsiteX0" fmla="*/ 5577 w 873522"/>
                <a:gd name="connsiteY0" fmla="*/ 0 h 1303471"/>
                <a:gd name="connsiteX1" fmla="*/ 128456 w 873522"/>
                <a:gd name="connsiteY1" fmla="*/ 1128493 h 1303471"/>
                <a:gd name="connsiteX2" fmla="*/ 873522 w 873522"/>
                <a:gd name="connsiteY2" fmla="*/ 1280893 h 1303471"/>
              </a:gdLst>
              <a:ahLst/>
              <a:cxnLst>
                <a:cxn ang="0">
                  <a:pos x="connsiteX0" y="connsiteY0"/>
                </a:cxn>
                <a:cxn ang="0">
                  <a:pos x="connsiteX1" y="connsiteY1"/>
                </a:cxn>
                <a:cxn ang="0">
                  <a:pos x="connsiteX2" y="connsiteY2"/>
                </a:cxn>
              </a:cxnLst>
              <a:rect l="l" t="t" r="r" b="b"/>
              <a:pathLst>
                <a:path w="873522" h="1303471">
                  <a:moveTo>
                    <a:pt x="5577" y="0"/>
                  </a:moveTo>
                  <a:cubicBezTo>
                    <a:pt x="11221" y="189298"/>
                    <a:pt x="0" y="915011"/>
                    <a:pt x="128456" y="1128493"/>
                  </a:cubicBezTo>
                  <a:cubicBezTo>
                    <a:pt x="258278" y="1303471"/>
                    <a:pt x="831189" y="1283715"/>
                    <a:pt x="873522" y="1280893"/>
                  </a:cubicBezTo>
                </a:path>
              </a:pathLst>
            </a:cu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6" name="TextBox 85"/>
          <p:cNvSpPr txBox="1"/>
          <p:nvPr/>
        </p:nvSpPr>
        <p:spPr>
          <a:xfrm>
            <a:off x="533400" y="838200"/>
            <a:ext cx="1326004" cy="769441"/>
          </a:xfrm>
          <a:prstGeom prst="rect">
            <a:avLst/>
          </a:prstGeom>
          <a:noFill/>
        </p:spPr>
        <p:txBody>
          <a:bodyPr wrap="none" rtlCol="0">
            <a:spAutoFit/>
          </a:bodyPr>
          <a:lstStyle/>
          <a:p>
            <a:r>
              <a:rPr lang="en-US" sz="4400" b="1" dirty="0" smtClean="0">
                <a:solidFill>
                  <a:srgbClr val="002060"/>
                </a:solidFill>
              </a:rPr>
              <a:t>1755</a:t>
            </a:r>
            <a:endParaRPr lang="en-US" sz="4400" b="1" dirty="0">
              <a:solidFill>
                <a:srgbClr val="002060"/>
              </a:solidFill>
            </a:endParaRPr>
          </a:p>
        </p:txBody>
      </p:sp>
      <p:grpSp>
        <p:nvGrpSpPr>
          <p:cNvPr id="88" name="Group 87"/>
          <p:cNvGrpSpPr/>
          <p:nvPr/>
        </p:nvGrpSpPr>
        <p:grpSpPr>
          <a:xfrm>
            <a:off x="5334000" y="109728"/>
            <a:ext cx="3048000" cy="2176272"/>
            <a:chOff x="304800" y="109728"/>
            <a:chExt cx="3048000" cy="2176272"/>
          </a:xfrm>
        </p:grpSpPr>
        <p:sp>
          <p:nvSpPr>
            <p:cNvPr id="89" name="Rounded Rectangle 88"/>
            <p:cNvSpPr/>
            <p:nvPr/>
          </p:nvSpPr>
          <p:spPr>
            <a:xfrm>
              <a:off x="304800" y="109728"/>
              <a:ext cx="30480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flipH="1">
              <a:off x="2667000" y="685800"/>
              <a:ext cx="685800" cy="1600200"/>
            </a:xfrm>
            <a:custGeom>
              <a:avLst/>
              <a:gdLst>
                <a:gd name="connsiteX0" fmla="*/ 95955 w 874888"/>
                <a:gd name="connsiteY0" fmla="*/ 0 h 1072445"/>
                <a:gd name="connsiteX1" fmla="*/ 129822 w 874888"/>
                <a:gd name="connsiteY1" fmla="*/ 897467 h 1072445"/>
                <a:gd name="connsiteX2" fmla="*/ 874888 w 874888"/>
                <a:gd name="connsiteY2" fmla="*/ 1049867 h 1072445"/>
                <a:gd name="connsiteX0" fmla="*/ 95955 w 874888"/>
                <a:gd name="connsiteY0" fmla="*/ 0 h 1072445"/>
                <a:gd name="connsiteX1" fmla="*/ 129822 w 874888"/>
                <a:gd name="connsiteY1" fmla="*/ 897467 h 1072445"/>
                <a:gd name="connsiteX2" fmla="*/ 874888 w 874888"/>
                <a:gd name="connsiteY2" fmla="*/ 1049867 h 1072445"/>
                <a:gd name="connsiteX0" fmla="*/ 95955 w 874888"/>
                <a:gd name="connsiteY0" fmla="*/ 0 h 1072445"/>
                <a:gd name="connsiteX1" fmla="*/ 129822 w 874888"/>
                <a:gd name="connsiteY1" fmla="*/ 897467 h 1072445"/>
                <a:gd name="connsiteX2" fmla="*/ 874888 w 874888"/>
                <a:gd name="connsiteY2" fmla="*/ 1049867 h 1072445"/>
                <a:gd name="connsiteX0" fmla="*/ 52751 w 831684"/>
                <a:gd name="connsiteY0" fmla="*/ 0 h 1072445"/>
                <a:gd name="connsiteX1" fmla="*/ 86618 w 831684"/>
                <a:gd name="connsiteY1" fmla="*/ 897467 h 1072445"/>
                <a:gd name="connsiteX2" fmla="*/ 831684 w 831684"/>
                <a:gd name="connsiteY2" fmla="*/ 1049867 h 1072445"/>
                <a:gd name="connsiteX0" fmla="*/ 0 w 778933"/>
                <a:gd name="connsiteY0" fmla="*/ 0 h 1072445"/>
                <a:gd name="connsiteX1" fmla="*/ 33867 w 778933"/>
                <a:gd name="connsiteY1" fmla="*/ 897467 h 1072445"/>
                <a:gd name="connsiteX2" fmla="*/ 778933 w 778933"/>
                <a:gd name="connsiteY2" fmla="*/ 1049867 h 1072445"/>
                <a:gd name="connsiteX0" fmla="*/ 0 w 778933"/>
                <a:gd name="connsiteY0" fmla="*/ 0 h 1072445"/>
                <a:gd name="connsiteX1" fmla="*/ 33867 w 778933"/>
                <a:gd name="connsiteY1" fmla="*/ 897467 h 1072445"/>
                <a:gd name="connsiteX2" fmla="*/ 778933 w 778933"/>
                <a:gd name="connsiteY2" fmla="*/ 1049867 h 1072445"/>
                <a:gd name="connsiteX0" fmla="*/ 0 w 778933"/>
                <a:gd name="connsiteY0" fmla="*/ 0 h 1310766"/>
                <a:gd name="connsiteX1" fmla="*/ 33867 w 778933"/>
                <a:gd name="connsiteY1" fmla="*/ 1135788 h 1310766"/>
                <a:gd name="connsiteX2" fmla="*/ 778933 w 778933"/>
                <a:gd name="connsiteY2" fmla="*/ 1288188 h 1310766"/>
                <a:gd name="connsiteX0" fmla="*/ 0 w 778933"/>
                <a:gd name="connsiteY0" fmla="*/ 0 h 1310766"/>
                <a:gd name="connsiteX1" fmla="*/ 33867 w 778933"/>
                <a:gd name="connsiteY1" fmla="*/ 1135788 h 1310766"/>
                <a:gd name="connsiteX2" fmla="*/ 778933 w 778933"/>
                <a:gd name="connsiteY2" fmla="*/ 1288188 h 1310766"/>
                <a:gd name="connsiteX0" fmla="*/ 94656 w 873589"/>
                <a:gd name="connsiteY0" fmla="*/ 182003 h 1492769"/>
                <a:gd name="connsiteX1" fmla="*/ 5644 w 873589"/>
                <a:gd name="connsiteY1" fmla="*/ 189298 h 1492769"/>
                <a:gd name="connsiteX2" fmla="*/ 128523 w 873589"/>
                <a:gd name="connsiteY2" fmla="*/ 1317791 h 1492769"/>
                <a:gd name="connsiteX3" fmla="*/ 873589 w 873589"/>
                <a:gd name="connsiteY3" fmla="*/ 1470191 h 1492769"/>
                <a:gd name="connsiteX0" fmla="*/ 5577 w 873522"/>
                <a:gd name="connsiteY0" fmla="*/ 0 h 1303471"/>
                <a:gd name="connsiteX1" fmla="*/ 128456 w 873522"/>
                <a:gd name="connsiteY1" fmla="*/ 1128493 h 1303471"/>
                <a:gd name="connsiteX2" fmla="*/ 873522 w 873522"/>
                <a:gd name="connsiteY2" fmla="*/ 1280893 h 1303471"/>
              </a:gdLst>
              <a:ahLst/>
              <a:cxnLst>
                <a:cxn ang="0">
                  <a:pos x="connsiteX0" y="connsiteY0"/>
                </a:cxn>
                <a:cxn ang="0">
                  <a:pos x="connsiteX1" y="connsiteY1"/>
                </a:cxn>
                <a:cxn ang="0">
                  <a:pos x="connsiteX2" y="connsiteY2"/>
                </a:cxn>
              </a:cxnLst>
              <a:rect l="l" t="t" r="r" b="b"/>
              <a:pathLst>
                <a:path w="873522" h="1303471">
                  <a:moveTo>
                    <a:pt x="5577" y="0"/>
                  </a:moveTo>
                  <a:cubicBezTo>
                    <a:pt x="11221" y="189298"/>
                    <a:pt x="0" y="915011"/>
                    <a:pt x="128456" y="1128493"/>
                  </a:cubicBezTo>
                  <a:cubicBezTo>
                    <a:pt x="258278" y="1303471"/>
                    <a:pt x="831189" y="1283715"/>
                    <a:pt x="873522" y="1280893"/>
                  </a:cubicBezTo>
                </a:path>
              </a:pathLst>
            </a:custGeom>
            <a:ln w="76200">
              <a:solidFill>
                <a:srgbClr val="FF000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2" name="Rectangle 91"/>
          <p:cNvSpPr/>
          <p:nvPr/>
        </p:nvSpPr>
        <p:spPr>
          <a:xfrm>
            <a:off x="0" y="6150114"/>
            <a:ext cx="9144000" cy="707886"/>
          </a:xfrm>
          <a:prstGeom prst="rect">
            <a:avLst/>
          </a:prstGeom>
          <a:solidFill>
            <a:schemeClr val="accent1">
              <a:lumMod val="20000"/>
              <a:lumOff val="80000"/>
              <a:alpha val="77000"/>
            </a:schemeClr>
          </a:solidFill>
          <a:ln w="76200">
            <a:noFill/>
          </a:ln>
        </p:spPr>
        <p:txBody>
          <a:bodyPr wrap="square">
            <a:spAutoFit/>
          </a:bodyPr>
          <a:lstStyle/>
          <a:p>
            <a:pPr algn="ctr"/>
            <a:r>
              <a:rPr lang="en-US" sz="4000" b="1" dirty="0" smtClean="0">
                <a:solidFill>
                  <a:srgbClr val="FF0000"/>
                </a:solidFill>
                <a:effectLst>
                  <a:outerShdw dist="50800" dir="7200000" algn="ctr" rotWithShape="0">
                    <a:schemeClr val="tx1"/>
                  </a:outerShdw>
                </a:effectLst>
              </a:rPr>
              <a:t>The British will deport the </a:t>
            </a:r>
            <a:r>
              <a:rPr lang="en-US" sz="4000" b="1" dirty="0" err="1" smtClean="0">
                <a:solidFill>
                  <a:srgbClr val="FF0000"/>
                </a:solidFill>
                <a:effectLst>
                  <a:outerShdw dist="50800" dir="7200000" algn="ctr" rotWithShape="0">
                    <a:schemeClr val="tx1"/>
                  </a:outerShdw>
                </a:effectLst>
              </a:rPr>
              <a:t>Acadiens</a:t>
            </a:r>
            <a:endParaRPr lang="en-US" sz="4000" b="1" dirty="0">
              <a:solidFill>
                <a:srgbClr val="FF0000"/>
              </a:solidFill>
              <a:effectLst>
                <a:outerShdw dist="50800" dir="7200000" algn="ctr" rotWithShape="0">
                  <a:schemeClr val="tx1"/>
                </a:outerShdw>
              </a:effectLst>
            </a:endParaRPr>
          </a:p>
        </p:txBody>
      </p:sp>
      <p:sp>
        <p:nvSpPr>
          <p:cNvPr id="76" name="Rectangle 75"/>
          <p:cNvSpPr/>
          <p:nvPr/>
        </p:nvSpPr>
        <p:spPr>
          <a:xfrm>
            <a:off x="0" y="914400"/>
            <a:ext cx="9144000" cy="2862322"/>
          </a:xfrm>
          <a:prstGeom prst="rect">
            <a:avLst/>
          </a:prstGeom>
        </p:spPr>
        <p:txBody>
          <a:bodyPr wrap="square">
            <a:spAutoFit/>
          </a:bodyPr>
          <a:lstStyle/>
          <a:p>
            <a:pPr algn="ctr"/>
            <a:r>
              <a:rPr lang="en-US" sz="3600" dirty="0" smtClean="0"/>
              <a:t>GLOBAL CONFLICT: 1756 – 1763</a:t>
            </a:r>
          </a:p>
          <a:p>
            <a:pPr algn="ctr"/>
            <a:r>
              <a:rPr lang="en-US" sz="3600" dirty="0" smtClean="0"/>
              <a:t>for control of Silesia </a:t>
            </a:r>
            <a:endParaRPr lang="en-US" sz="4000" dirty="0" smtClean="0"/>
          </a:p>
          <a:p>
            <a:pPr algn="ctr"/>
            <a:r>
              <a:rPr lang="en-US" sz="3600" u="sng" dirty="0" smtClean="0"/>
              <a:t>Great Britain</a:t>
            </a:r>
            <a:r>
              <a:rPr lang="en-US" sz="3600" dirty="0" smtClean="0"/>
              <a:t> </a:t>
            </a:r>
            <a:r>
              <a:rPr lang="en-US" sz="3200" dirty="0" smtClean="0"/>
              <a:t>(Prussia, Portugal, Hanover)</a:t>
            </a:r>
          </a:p>
          <a:p>
            <a:pPr algn="ctr"/>
            <a:r>
              <a:rPr lang="en-US" sz="3600" dirty="0" smtClean="0"/>
              <a:t>versus	 </a:t>
            </a:r>
          </a:p>
          <a:p>
            <a:r>
              <a:rPr lang="en-US" sz="3600" dirty="0" smtClean="0"/>
              <a:t>         </a:t>
            </a:r>
            <a:r>
              <a:rPr lang="en-US" sz="3600" u="sng" dirty="0" smtClean="0"/>
              <a:t>France</a:t>
            </a:r>
            <a:r>
              <a:rPr lang="en-US" sz="3300" dirty="0" smtClean="0"/>
              <a:t> </a:t>
            </a:r>
            <a:r>
              <a:rPr lang="en-US" sz="3200" dirty="0" smtClean="0"/>
              <a:t>(Austria, Spain, Russia, Sweden</a:t>
            </a:r>
            <a:r>
              <a:rPr lang="en-US" sz="3300" dirty="0" smtClean="0"/>
              <a:t>)</a:t>
            </a:r>
          </a:p>
        </p:txBody>
      </p:sp>
      <p:sp>
        <p:nvSpPr>
          <p:cNvPr id="91" name="Rectangle 90"/>
          <p:cNvSpPr/>
          <p:nvPr/>
        </p:nvSpPr>
        <p:spPr>
          <a:xfrm>
            <a:off x="457200" y="2267712"/>
            <a:ext cx="7620000" cy="2123658"/>
          </a:xfrm>
          <a:prstGeom prst="rect">
            <a:avLst/>
          </a:prstGeom>
          <a:solidFill>
            <a:schemeClr val="tx2">
              <a:lumMod val="20000"/>
              <a:lumOff val="80000"/>
              <a:alpha val="42000"/>
            </a:schemeClr>
          </a:solidFill>
          <a:ln w="76200">
            <a:solidFill>
              <a:srgbClr val="FF0000"/>
            </a:solidFill>
          </a:ln>
        </p:spPr>
        <p:txBody>
          <a:bodyPr wrap="square">
            <a:spAutoFit/>
          </a:bodyPr>
          <a:lstStyle/>
          <a:p>
            <a:r>
              <a:rPr lang="en-US" sz="3600" dirty="0" smtClean="0"/>
              <a:t>   The </a:t>
            </a:r>
            <a:r>
              <a:rPr lang="en-US" sz="3600" dirty="0" err="1" smtClean="0"/>
              <a:t>Acadiens</a:t>
            </a:r>
            <a:r>
              <a:rPr lang="en-US" sz="3600" dirty="0" smtClean="0"/>
              <a:t> have refused to: </a:t>
            </a:r>
          </a:p>
          <a:p>
            <a:pPr marL="50800"/>
            <a:r>
              <a:rPr lang="en-US" sz="3200" dirty="0" smtClean="0"/>
              <a:t>       	- sign an oath of allegiance to Britain</a:t>
            </a:r>
          </a:p>
          <a:p>
            <a:pPr marL="50800">
              <a:tabLst>
                <a:tab pos="863600" algn="l"/>
              </a:tabLst>
            </a:pPr>
            <a:r>
              <a:rPr lang="en-US" sz="3200" dirty="0" smtClean="0"/>
              <a:t>	- fight against the French</a:t>
            </a:r>
          </a:p>
          <a:p>
            <a:pPr marL="50800">
              <a:tabLst>
                <a:tab pos="863600" algn="l"/>
              </a:tabLst>
            </a:pPr>
            <a:r>
              <a:rPr lang="en-US" sz="3200" dirty="0" smtClean="0"/>
              <a:t>      	- give up their Catholic religion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up)">
                                      <p:cBhvr>
                                        <p:cTn id="7" dur="1000"/>
                                        <p:tgtEl>
                                          <p:spTgt spid="80"/>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76">
                                            <p:txEl>
                                              <p:pRg st="0" end="0"/>
                                            </p:txEl>
                                          </p:spTgt>
                                        </p:tgtEl>
                                        <p:attrNameLst>
                                          <p:attrName>style.visibility</p:attrName>
                                        </p:attrNameLst>
                                      </p:cBhvr>
                                      <p:to>
                                        <p:strVal val="visible"/>
                                      </p:to>
                                    </p:set>
                                    <p:animEffect transition="in" filter="wipe(left)">
                                      <p:cBhvr>
                                        <p:cTn id="11" dur="1000"/>
                                        <p:tgtEl>
                                          <p:spTgt spid="7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6">
                                            <p:txEl>
                                              <p:pRg st="1" end="1"/>
                                            </p:txEl>
                                          </p:spTgt>
                                        </p:tgtEl>
                                        <p:attrNameLst>
                                          <p:attrName>style.visibility</p:attrName>
                                        </p:attrNameLst>
                                      </p:cBhvr>
                                      <p:to>
                                        <p:strVal val="visible"/>
                                      </p:to>
                                    </p:set>
                                    <p:animEffect transition="in" filter="fade">
                                      <p:cBhvr>
                                        <p:cTn id="16" dur="1000"/>
                                        <p:tgtEl>
                                          <p:spTgt spid="7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6">
                                            <p:txEl>
                                              <p:pRg st="2" end="2"/>
                                            </p:txEl>
                                          </p:spTgt>
                                        </p:tgtEl>
                                        <p:attrNameLst>
                                          <p:attrName>style.visibility</p:attrName>
                                        </p:attrNameLst>
                                      </p:cBhvr>
                                      <p:to>
                                        <p:strVal val="visible"/>
                                      </p:to>
                                    </p:set>
                                    <p:animEffect transition="in" filter="fade">
                                      <p:cBhvr>
                                        <p:cTn id="21" dur="1000"/>
                                        <p:tgtEl>
                                          <p:spTgt spid="76">
                                            <p:txEl>
                                              <p:pRg st="2" end="2"/>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76">
                                            <p:txEl>
                                              <p:pRg st="3" end="3"/>
                                            </p:txEl>
                                          </p:spTgt>
                                        </p:tgtEl>
                                        <p:attrNameLst>
                                          <p:attrName>style.visibility</p:attrName>
                                        </p:attrNameLst>
                                      </p:cBhvr>
                                      <p:to>
                                        <p:strVal val="visible"/>
                                      </p:to>
                                    </p:set>
                                    <p:animEffect transition="in" filter="fade">
                                      <p:cBhvr>
                                        <p:cTn id="25" dur="1000"/>
                                        <p:tgtEl>
                                          <p:spTgt spid="76">
                                            <p:txEl>
                                              <p:pRg st="3" end="3"/>
                                            </p:txEl>
                                          </p:spTgt>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76">
                                            <p:txEl>
                                              <p:pRg st="4" end="4"/>
                                            </p:txEl>
                                          </p:spTgt>
                                        </p:tgtEl>
                                        <p:attrNameLst>
                                          <p:attrName>style.visibility</p:attrName>
                                        </p:attrNameLst>
                                      </p:cBhvr>
                                      <p:to>
                                        <p:strVal val="visible"/>
                                      </p:to>
                                    </p:set>
                                    <p:animEffect transition="in" filter="fade">
                                      <p:cBhvr>
                                        <p:cTn id="29" dur="1000"/>
                                        <p:tgtEl>
                                          <p:spTgt spid="76">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fade">
                                      <p:cBhvr>
                                        <p:cTn id="34" dur="1000"/>
                                        <p:tgtEl>
                                          <p:spTgt spid="81"/>
                                        </p:tgtEl>
                                      </p:cBhvr>
                                    </p:animEffect>
                                  </p:childTnLst>
                                </p:cTn>
                              </p:par>
                              <p:par>
                                <p:cTn id="35" presetID="22" presetClass="entr" presetSubtype="1" fill="hold" nodeType="withEffect">
                                  <p:stCondLst>
                                    <p:cond delay="0"/>
                                  </p:stCondLst>
                                  <p:childTnLst>
                                    <p:set>
                                      <p:cBhvr>
                                        <p:cTn id="36" dur="1" fill="hold">
                                          <p:stCondLst>
                                            <p:cond delay="0"/>
                                          </p:stCondLst>
                                        </p:cTn>
                                        <p:tgtEl>
                                          <p:spTgt spid="83"/>
                                        </p:tgtEl>
                                        <p:attrNameLst>
                                          <p:attrName>style.visibility</p:attrName>
                                        </p:attrNameLst>
                                      </p:cBhvr>
                                      <p:to>
                                        <p:strVal val="visible"/>
                                      </p:to>
                                    </p:set>
                                    <p:animEffect transition="in" filter="wipe(up)">
                                      <p:cBhvr>
                                        <p:cTn id="37" dur="1000"/>
                                        <p:tgtEl>
                                          <p:spTgt spid="83"/>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82">
                                            <p:txEl>
                                              <p:pRg st="0" end="0"/>
                                            </p:txEl>
                                          </p:spTgt>
                                        </p:tgtEl>
                                        <p:attrNameLst>
                                          <p:attrName>style.visibility</p:attrName>
                                        </p:attrNameLst>
                                      </p:cBhvr>
                                      <p:to>
                                        <p:strVal val="visible"/>
                                      </p:to>
                                    </p:set>
                                    <p:animEffect transition="in" filter="fade">
                                      <p:cBhvr>
                                        <p:cTn id="41" dur="1000"/>
                                        <p:tgtEl>
                                          <p:spTgt spid="82">
                                            <p:txEl>
                                              <p:pRg st="0" end="0"/>
                                            </p:txEl>
                                          </p:spTgt>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82">
                                            <p:txEl>
                                              <p:pRg st="1" end="1"/>
                                            </p:txEl>
                                          </p:spTgt>
                                        </p:tgtEl>
                                        <p:attrNameLst>
                                          <p:attrName>style.visibility</p:attrName>
                                        </p:attrNameLst>
                                      </p:cBhvr>
                                      <p:to>
                                        <p:strVal val="visible"/>
                                      </p:to>
                                    </p:set>
                                    <p:animEffect transition="in" filter="fade">
                                      <p:cBhvr>
                                        <p:cTn id="45" dur="1000"/>
                                        <p:tgtEl>
                                          <p:spTgt spid="82">
                                            <p:txEl>
                                              <p:pRg st="1" end="1"/>
                                            </p:txEl>
                                          </p:spTgt>
                                        </p:tgtEl>
                                      </p:cBhvr>
                                    </p:animEffect>
                                  </p:childTnLst>
                                </p:cTn>
                              </p:par>
                            </p:childTnLst>
                          </p:cTn>
                        </p:par>
                        <p:par>
                          <p:cTn id="46" fill="hold">
                            <p:stCondLst>
                              <p:cond delay="3000"/>
                            </p:stCondLst>
                            <p:childTnLst>
                              <p:par>
                                <p:cTn id="47" presetID="10" presetClass="entr" presetSubtype="0" fill="hold" nodeType="afterEffect">
                                  <p:stCondLst>
                                    <p:cond delay="0"/>
                                  </p:stCondLst>
                                  <p:childTnLst>
                                    <p:set>
                                      <p:cBhvr>
                                        <p:cTn id="48" dur="1" fill="hold">
                                          <p:stCondLst>
                                            <p:cond delay="0"/>
                                          </p:stCondLst>
                                        </p:cTn>
                                        <p:tgtEl>
                                          <p:spTgt spid="82">
                                            <p:txEl>
                                              <p:pRg st="2" end="2"/>
                                            </p:txEl>
                                          </p:spTgt>
                                        </p:tgtEl>
                                        <p:attrNameLst>
                                          <p:attrName>style.visibility</p:attrName>
                                        </p:attrNameLst>
                                      </p:cBhvr>
                                      <p:to>
                                        <p:strVal val="visible"/>
                                      </p:to>
                                    </p:set>
                                    <p:animEffect transition="in" filter="fade">
                                      <p:cBhvr>
                                        <p:cTn id="49" dur="1000"/>
                                        <p:tgtEl>
                                          <p:spTgt spid="82">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1000"/>
                                        <p:tgtEl>
                                          <p:spTgt spid="76">
                                            <p:txEl>
                                              <p:pRg st="0" end="0"/>
                                            </p:txEl>
                                          </p:spTgt>
                                        </p:tgtEl>
                                      </p:cBhvr>
                                    </p:animEffect>
                                    <p:set>
                                      <p:cBhvr>
                                        <p:cTn id="54" dur="1" fill="hold">
                                          <p:stCondLst>
                                            <p:cond delay="999"/>
                                          </p:stCondLst>
                                        </p:cTn>
                                        <p:tgtEl>
                                          <p:spTgt spid="76">
                                            <p:txEl>
                                              <p:pRg st="0" end="0"/>
                                            </p:txEl>
                                          </p:spTgt>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1000"/>
                                        <p:tgtEl>
                                          <p:spTgt spid="76">
                                            <p:txEl>
                                              <p:pRg st="1" end="1"/>
                                            </p:txEl>
                                          </p:spTgt>
                                        </p:tgtEl>
                                      </p:cBhvr>
                                    </p:animEffect>
                                    <p:set>
                                      <p:cBhvr>
                                        <p:cTn id="57" dur="1" fill="hold">
                                          <p:stCondLst>
                                            <p:cond delay="999"/>
                                          </p:stCondLst>
                                        </p:cTn>
                                        <p:tgtEl>
                                          <p:spTgt spid="76">
                                            <p:txEl>
                                              <p:pRg st="1" end="1"/>
                                            </p:txEl>
                                          </p:spTgt>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00"/>
                                        <p:tgtEl>
                                          <p:spTgt spid="76">
                                            <p:txEl>
                                              <p:pRg st="2" end="2"/>
                                            </p:txEl>
                                          </p:spTgt>
                                        </p:tgtEl>
                                      </p:cBhvr>
                                    </p:animEffect>
                                    <p:set>
                                      <p:cBhvr>
                                        <p:cTn id="60" dur="1" fill="hold">
                                          <p:stCondLst>
                                            <p:cond delay="999"/>
                                          </p:stCondLst>
                                        </p:cTn>
                                        <p:tgtEl>
                                          <p:spTgt spid="76">
                                            <p:txEl>
                                              <p:pRg st="2" end="2"/>
                                            </p:txEl>
                                          </p:spTgt>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1000"/>
                                        <p:tgtEl>
                                          <p:spTgt spid="76">
                                            <p:txEl>
                                              <p:pRg st="3" end="3"/>
                                            </p:txEl>
                                          </p:spTgt>
                                        </p:tgtEl>
                                      </p:cBhvr>
                                    </p:animEffect>
                                    <p:set>
                                      <p:cBhvr>
                                        <p:cTn id="63" dur="1" fill="hold">
                                          <p:stCondLst>
                                            <p:cond delay="999"/>
                                          </p:stCondLst>
                                        </p:cTn>
                                        <p:tgtEl>
                                          <p:spTgt spid="76">
                                            <p:txEl>
                                              <p:pRg st="3" end="3"/>
                                            </p:txEl>
                                          </p:spTgt>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1000"/>
                                        <p:tgtEl>
                                          <p:spTgt spid="76">
                                            <p:txEl>
                                              <p:pRg st="4" end="4"/>
                                            </p:txEl>
                                          </p:spTgt>
                                        </p:tgtEl>
                                      </p:cBhvr>
                                    </p:animEffect>
                                    <p:set>
                                      <p:cBhvr>
                                        <p:cTn id="66" dur="1" fill="hold">
                                          <p:stCondLst>
                                            <p:cond delay="999"/>
                                          </p:stCondLst>
                                        </p:cTn>
                                        <p:tgtEl>
                                          <p:spTgt spid="76">
                                            <p:txEl>
                                              <p:pRg st="4" end="4"/>
                                            </p:txEl>
                                          </p:spTgt>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1000"/>
                                        <p:tgtEl>
                                          <p:spTgt spid="82">
                                            <p:txEl>
                                              <p:pRg st="0" end="0"/>
                                            </p:txEl>
                                          </p:spTgt>
                                        </p:tgtEl>
                                      </p:cBhvr>
                                    </p:animEffect>
                                    <p:set>
                                      <p:cBhvr>
                                        <p:cTn id="69" dur="1" fill="hold">
                                          <p:stCondLst>
                                            <p:cond delay="999"/>
                                          </p:stCondLst>
                                        </p:cTn>
                                        <p:tgtEl>
                                          <p:spTgt spid="82">
                                            <p:txEl>
                                              <p:pRg st="0" end="0"/>
                                            </p:txEl>
                                          </p:spTgt>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1000"/>
                                        <p:tgtEl>
                                          <p:spTgt spid="82">
                                            <p:txEl>
                                              <p:pRg st="1" end="1"/>
                                            </p:txEl>
                                          </p:spTgt>
                                        </p:tgtEl>
                                      </p:cBhvr>
                                    </p:animEffect>
                                    <p:set>
                                      <p:cBhvr>
                                        <p:cTn id="72" dur="1" fill="hold">
                                          <p:stCondLst>
                                            <p:cond delay="999"/>
                                          </p:stCondLst>
                                        </p:cTn>
                                        <p:tgtEl>
                                          <p:spTgt spid="82">
                                            <p:txEl>
                                              <p:pRg st="1" end="1"/>
                                            </p:txEl>
                                          </p:spTgt>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1000"/>
                                        <p:tgtEl>
                                          <p:spTgt spid="82">
                                            <p:txEl>
                                              <p:pRg st="2" end="2"/>
                                            </p:txEl>
                                          </p:spTgt>
                                        </p:tgtEl>
                                      </p:cBhvr>
                                    </p:animEffect>
                                    <p:set>
                                      <p:cBhvr>
                                        <p:cTn id="75" dur="1" fill="hold">
                                          <p:stCondLst>
                                            <p:cond delay="999"/>
                                          </p:stCondLst>
                                        </p:cTn>
                                        <p:tgtEl>
                                          <p:spTgt spid="82">
                                            <p:txEl>
                                              <p:pRg st="2" end="2"/>
                                            </p:txEl>
                                          </p:spTgt>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000"/>
                                        <p:tgtEl>
                                          <p:spTgt spid="80"/>
                                        </p:tgtEl>
                                      </p:cBhvr>
                                    </p:animEffect>
                                    <p:set>
                                      <p:cBhvr>
                                        <p:cTn id="78" dur="1" fill="hold">
                                          <p:stCondLst>
                                            <p:cond delay="999"/>
                                          </p:stCondLst>
                                        </p:cTn>
                                        <p:tgtEl>
                                          <p:spTgt spid="80"/>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83"/>
                                        </p:tgtEl>
                                      </p:cBhvr>
                                    </p:animEffect>
                                    <p:set>
                                      <p:cBhvr>
                                        <p:cTn id="81" dur="1" fill="hold">
                                          <p:stCondLst>
                                            <p:cond delay="999"/>
                                          </p:stCondLst>
                                        </p:cTn>
                                        <p:tgtEl>
                                          <p:spTgt spid="83"/>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81"/>
                                        </p:tgtEl>
                                      </p:cBhvr>
                                    </p:animEffect>
                                    <p:set>
                                      <p:cBhvr>
                                        <p:cTn id="84" dur="1" fill="hold">
                                          <p:stCondLst>
                                            <p:cond delay="999"/>
                                          </p:stCondLst>
                                        </p:cTn>
                                        <p:tgtEl>
                                          <p:spTgt spid="81"/>
                                        </p:tgtEl>
                                        <p:attrNameLst>
                                          <p:attrName>style.visibility</p:attrName>
                                        </p:attrNameLst>
                                      </p:cBhvr>
                                      <p:to>
                                        <p:strVal val="hidden"/>
                                      </p:to>
                                    </p:set>
                                  </p:childTnLst>
                                </p:cTn>
                              </p:par>
                            </p:childTnLst>
                          </p:cTn>
                        </p:par>
                        <p:par>
                          <p:cTn id="85" fill="hold">
                            <p:stCondLst>
                              <p:cond delay="1000"/>
                            </p:stCondLst>
                            <p:childTnLst>
                              <p:par>
                                <p:cTn id="86" presetID="49" presetClass="entr" presetSubtype="0" decel="100000" fill="hold" grpId="0" nodeType="afterEffect">
                                  <p:stCondLst>
                                    <p:cond delay="0"/>
                                  </p:stCondLst>
                                  <p:childTnLst>
                                    <p:set>
                                      <p:cBhvr>
                                        <p:cTn id="87" dur="1" fill="hold">
                                          <p:stCondLst>
                                            <p:cond delay="0"/>
                                          </p:stCondLst>
                                        </p:cTn>
                                        <p:tgtEl>
                                          <p:spTgt spid="86"/>
                                        </p:tgtEl>
                                        <p:attrNameLst>
                                          <p:attrName>style.visibility</p:attrName>
                                        </p:attrNameLst>
                                      </p:cBhvr>
                                      <p:to>
                                        <p:strVal val="visible"/>
                                      </p:to>
                                    </p:set>
                                    <p:anim calcmode="lin" valueType="num">
                                      <p:cBhvr>
                                        <p:cTn id="88" dur="1000" fill="hold"/>
                                        <p:tgtEl>
                                          <p:spTgt spid="86"/>
                                        </p:tgtEl>
                                        <p:attrNameLst>
                                          <p:attrName>ppt_w</p:attrName>
                                        </p:attrNameLst>
                                      </p:cBhvr>
                                      <p:tavLst>
                                        <p:tav tm="0">
                                          <p:val>
                                            <p:fltVal val="0"/>
                                          </p:val>
                                        </p:tav>
                                        <p:tav tm="100000">
                                          <p:val>
                                            <p:strVal val="#ppt_w"/>
                                          </p:val>
                                        </p:tav>
                                      </p:tavLst>
                                    </p:anim>
                                    <p:anim calcmode="lin" valueType="num">
                                      <p:cBhvr>
                                        <p:cTn id="89" dur="1000" fill="hold"/>
                                        <p:tgtEl>
                                          <p:spTgt spid="86"/>
                                        </p:tgtEl>
                                        <p:attrNameLst>
                                          <p:attrName>ppt_h</p:attrName>
                                        </p:attrNameLst>
                                      </p:cBhvr>
                                      <p:tavLst>
                                        <p:tav tm="0">
                                          <p:val>
                                            <p:fltVal val="0"/>
                                          </p:val>
                                        </p:tav>
                                        <p:tav tm="100000">
                                          <p:val>
                                            <p:strVal val="#ppt_h"/>
                                          </p:val>
                                        </p:tav>
                                      </p:tavLst>
                                    </p:anim>
                                    <p:anim calcmode="lin" valueType="num">
                                      <p:cBhvr>
                                        <p:cTn id="90" dur="1000" fill="hold"/>
                                        <p:tgtEl>
                                          <p:spTgt spid="86"/>
                                        </p:tgtEl>
                                        <p:attrNameLst>
                                          <p:attrName>style.rotation</p:attrName>
                                        </p:attrNameLst>
                                      </p:cBhvr>
                                      <p:tavLst>
                                        <p:tav tm="0">
                                          <p:val>
                                            <p:fltVal val="360"/>
                                          </p:val>
                                        </p:tav>
                                        <p:tav tm="100000">
                                          <p:val>
                                            <p:fltVal val="0"/>
                                          </p:val>
                                        </p:tav>
                                      </p:tavLst>
                                    </p:anim>
                                    <p:animEffect transition="in" filter="fade">
                                      <p:cBhvr>
                                        <p:cTn id="91" dur="1000"/>
                                        <p:tgtEl>
                                          <p:spTgt spid="86"/>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nodeType="clickEffect">
                                  <p:stCondLst>
                                    <p:cond delay="0"/>
                                  </p:stCondLst>
                                  <p:childTnLst>
                                    <p:set>
                                      <p:cBhvr>
                                        <p:cTn id="95" dur="1" fill="hold">
                                          <p:stCondLst>
                                            <p:cond delay="0"/>
                                          </p:stCondLst>
                                        </p:cTn>
                                        <p:tgtEl>
                                          <p:spTgt spid="88"/>
                                        </p:tgtEl>
                                        <p:attrNameLst>
                                          <p:attrName>style.visibility</p:attrName>
                                        </p:attrNameLst>
                                      </p:cBhvr>
                                      <p:to>
                                        <p:strVal val="visible"/>
                                      </p:to>
                                    </p:set>
                                    <p:animEffect transition="in" filter="wipe(up)">
                                      <p:cBhvr>
                                        <p:cTn id="96" dur="1000"/>
                                        <p:tgtEl>
                                          <p:spTgt spid="88"/>
                                        </p:tgtEl>
                                      </p:cBhvr>
                                    </p:animEffect>
                                  </p:childTnLst>
                                </p:cTn>
                              </p:par>
                              <p:par>
                                <p:cTn id="97" presetID="10" presetClass="entr" presetSubtype="0" fill="hold" grpId="0" nodeType="withEffect">
                                  <p:stCondLst>
                                    <p:cond delay="500"/>
                                  </p:stCondLst>
                                  <p:childTnLst>
                                    <p:set>
                                      <p:cBhvr>
                                        <p:cTn id="98" dur="1" fill="hold">
                                          <p:stCondLst>
                                            <p:cond delay="0"/>
                                          </p:stCondLst>
                                        </p:cTn>
                                        <p:tgtEl>
                                          <p:spTgt spid="91">
                                            <p:bg/>
                                          </p:spTgt>
                                        </p:tgtEl>
                                        <p:attrNameLst>
                                          <p:attrName>style.visibility</p:attrName>
                                        </p:attrNameLst>
                                      </p:cBhvr>
                                      <p:to>
                                        <p:strVal val="visible"/>
                                      </p:to>
                                    </p:set>
                                    <p:animEffect transition="in" filter="fade">
                                      <p:cBhvr>
                                        <p:cTn id="99" dur="1000"/>
                                        <p:tgtEl>
                                          <p:spTgt spid="91">
                                            <p:bg/>
                                          </p:spTgt>
                                        </p:tgtEl>
                                      </p:cBhvr>
                                    </p:animEffect>
                                  </p:childTnLst>
                                </p:cTn>
                              </p:par>
                            </p:childTnLst>
                          </p:cTn>
                        </p:par>
                        <p:par>
                          <p:cTn id="100" fill="hold">
                            <p:stCondLst>
                              <p:cond delay="1500"/>
                            </p:stCondLst>
                            <p:childTnLst>
                              <p:par>
                                <p:cTn id="101" presetID="22" presetClass="entr" presetSubtype="8" fill="hold" grpId="0" nodeType="afterEffect">
                                  <p:stCondLst>
                                    <p:cond delay="0"/>
                                  </p:stCondLst>
                                  <p:childTnLst>
                                    <p:set>
                                      <p:cBhvr>
                                        <p:cTn id="102" dur="1" fill="hold">
                                          <p:stCondLst>
                                            <p:cond delay="0"/>
                                          </p:stCondLst>
                                        </p:cTn>
                                        <p:tgtEl>
                                          <p:spTgt spid="91">
                                            <p:txEl>
                                              <p:pRg st="0" end="0"/>
                                            </p:txEl>
                                          </p:spTgt>
                                        </p:tgtEl>
                                        <p:attrNameLst>
                                          <p:attrName>style.visibility</p:attrName>
                                        </p:attrNameLst>
                                      </p:cBhvr>
                                      <p:to>
                                        <p:strVal val="visible"/>
                                      </p:to>
                                    </p:set>
                                    <p:animEffect transition="in" filter="wipe(left)">
                                      <p:cBhvr>
                                        <p:cTn id="103" dur="1000"/>
                                        <p:tgtEl>
                                          <p:spTgt spid="91">
                                            <p:txEl>
                                              <p:pRg st="0" end="0"/>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91">
                                            <p:txEl>
                                              <p:pRg st="1" end="1"/>
                                            </p:txEl>
                                          </p:spTgt>
                                        </p:tgtEl>
                                        <p:attrNameLst>
                                          <p:attrName>style.visibility</p:attrName>
                                        </p:attrNameLst>
                                      </p:cBhvr>
                                      <p:to>
                                        <p:strVal val="visible"/>
                                      </p:to>
                                    </p:set>
                                    <p:animEffect transition="in" filter="fade">
                                      <p:cBhvr>
                                        <p:cTn id="108" dur="1000"/>
                                        <p:tgtEl>
                                          <p:spTgt spid="91">
                                            <p:txEl>
                                              <p:pRg st="1" end="1"/>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91">
                                            <p:txEl>
                                              <p:pRg st="2" end="2"/>
                                            </p:txEl>
                                          </p:spTgt>
                                        </p:tgtEl>
                                        <p:attrNameLst>
                                          <p:attrName>style.visibility</p:attrName>
                                        </p:attrNameLst>
                                      </p:cBhvr>
                                      <p:to>
                                        <p:strVal val="visible"/>
                                      </p:to>
                                    </p:set>
                                    <p:animEffect transition="in" filter="fade">
                                      <p:cBhvr>
                                        <p:cTn id="113" dur="1000"/>
                                        <p:tgtEl>
                                          <p:spTgt spid="91">
                                            <p:txEl>
                                              <p:pRg st="2" end="2"/>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91">
                                            <p:txEl>
                                              <p:pRg st="3" end="3"/>
                                            </p:txEl>
                                          </p:spTgt>
                                        </p:tgtEl>
                                        <p:attrNameLst>
                                          <p:attrName>style.visibility</p:attrName>
                                        </p:attrNameLst>
                                      </p:cBhvr>
                                      <p:to>
                                        <p:strVal val="visible"/>
                                      </p:to>
                                    </p:set>
                                    <p:animEffect transition="in" filter="fade">
                                      <p:cBhvr>
                                        <p:cTn id="118" dur="1000"/>
                                        <p:tgtEl>
                                          <p:spTgt spid="91">
                                            <p:txEl>
                                              <p:pRg st="3" end="3"/>
                                            </p:txEl>
                                          </p:spTgt>
                                        </p:tgtEl>
                                      </p:cBhvr>
                                    </p:animEffect>
                                  </p:childTnLst>
                                </p:cTn>
                              </p:par>
                            </p:childTnLst>
                          </p:cTn>
                        </p:par>
                      </p:childTnLst>
                    </p:cTn>
                  </p:par>
                  <p:par>
                    <p:cTn id="119" fill="hold">
                      <p:stCondLst>
                        <p:cond delay="indefinite"/>
                      </p:stCondLst>
                      <p:childTnLst>
                        <p:par>
                          <p:cTn id="120" fill="hold">
                            <p:stCondLst>
                              <p:cond delay="0"/>
                            </p:stCondLst>
                            <p:childTnLst>
                              <p:par>
                                <p:cTn id="121" presetID="53" presetClass="entr" presetSubtype="0" fill="hold" grpId="0" nodeType="clickEffect">
                                  <p:stCondLst>
                                    <p:cond delay="0"/>
                                  </p:stCondLst>
                                  <p:childTnLst>
                                    <p:set>
                                      <p:cBhvr>
                                        <p:cTn id="122" dur="1" fill="hold">
                                          <p:stCondLst>
                                            <p:cond delay="0"/>
                                          </p:stCondLst>
                                        </p:cTn>
                                        <p:tgtEl>
                                          <p:spTgt spid="92"/>
                                        </p:tgtEl>
                                        <p:attrNameLst>
                                          <p:attrName>style.visibility</p:attrName>
                                        </p:attrNameLst>
                                      </p:cBhvr>
                                      <p:to>
                                        <p:strVal val="visible"/>
                                      </p:to>
                                    </p:set>
                                    <p:anim calcmode="lin" valueType="num">
                                      <p:cBhvr>
                                        <p:cTn id="123" dur="1000" fill="hold"/>
                                        <p:tgtEl>
                                          <p:spTgt spid="92"/>
                                        </p:tgtEl>
                                        <p:attrNameLst>
                                          <p:attrName>ppt_w</p:attrName>
                                        </p:attrNameLst>
                                      </p:cBhvr>
                                      <p:tavLst>
                                        <p:tav tm="0">
                                          <p:val>
                                            <p:fltVal val="0"/>
                                          </p:val>
                                        </p:tav>
                                        <p:tav tm="100000">
                                          <p:val>
                                            <p:strVal val="#ppt_w"/>
                                          </p:val>
                                        </p:tav>
                                      </p:tavLst>
                                    </p:anim>
                                    <p:anim calcmode="lin" valueType="num">
                                      <p:cBhvr>
                                        <p:cTn id="124" dur="1000" fill="hold"/>
                                        <p:tgtEl>
                                          <p:spTgt spid="92"/>
                                        </p:tgtEl>
                                        <p:attrNameLst>
                                          <p:attrName>ppt_h</p:attrName>
                                        </p:attrNameLst>
                                      </p:cBhvr>
                                      <p:tavLst>
                                        <p:tav tm="0">
                                          <p:val>
                                            <p:fltVal val="0"/>
                                          </p:val>
                                        </p:tav>
                                        <p:tav tm="100000">
                                          <p:val>
                                            <p:strVal val="#ppt_h"/>
                                          </p:val>
                                        </p:tav>
                                      </p:tavLst>
                                    </p:anim>
                                    <p:animEffect transition="in" filter="fade">
                                      <p:cBhvr>
                                        <p:cTn id="125" dur="1000"/>
                                        <p:tgtEl>
                                          <p:spTgt spid="92"/>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grpId="1" nodeType="clickEffect">
                                  <p:stCondLst>
                                    <p:cond delay="0"/>
                                  </p:stCondLst>
                                  <p:childTnLst>
                                    <p:animEffect transition="out" filter="fade">
                                      <p:cBhvr>
                                        <p:cTn id="129" dur="1000"/>
                                        <p:tgtEl>
                                          <p:spTgt spid="91">
                                            <p:txEl>
                                              <p:pRg st="0" end="0"/>
                                            </p:txEl>
                                          </p:spTgt>
                                        </p:tgtEl>
                                      </p:cBhvr>
                                    </p:animEffect>
                                    <p:set>
                                      <p:cBhvr>
                                        <p:cTn id="130" dur="1" fill="hold">
                                          <p:stCondLst>
                                            <p:cond delay="999"/>
                                          </p:stCondLst>
                                        </p:cTn>
                                        <p:tgtEl>
                                          <p:spTgt spid="91">
                                            <p:txEl>
                                              <p:pRg st="0" end="0"/>
                                            </p:txEl>
                                          </p:spTgt>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1000"/>
                                        <p:tgtEl>
                                          <p:spTgt spid="91">
                                            <p:txEl>
                                              <p:pRg st="1" end="1"/>
                                            </p:txEl>
                                          </p:spTgt>
                                        </p:tgtEl>
                                      </p:cBhvr>
                                    </p:animEffect>
                                    <p:set>
                                      <p:cBhvr>
                                        <p:cTn id="133" dur="1" fill="hold">
                                          <p:stCondLst>
                                            <p:cond delay="999"/>
                                          </p:stCondLst>
                                        </p:cTn>
                                        <p:tgtEl>
                                          <p:spTgt spid="91">
                                            <p:txEl>
                                              <p:pRg st="1" end="1"/>
                                            </p:txEl>
                                          </p:spTgt>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1000"/>
                                        <p:tgtEl>
                                          <p:spTgt spid="91">
                                            <p:txEl>
                                              <p:pRg st="2" end="2"/>
                                            </p:txEl>
                                          </p:spTgt>
                                        </p:tgtEl>
                                      </p:cBhvr>
                                    </p:animEffect>
                                    <p:set>
                                      <p:cBhvr>
                                        <p:cTn id="136" dur="1" fill="hold">
                                          <p:stCondLst>
                                            <p:cond delay="999"/>
                                          </p:stCondLst>
                                        </p:cTn>
                                        <p:tgtEl>
                                          <p:spTgt spid="91">
                                            <p:txEl>
                                              <p:pRg st="2" end="2"/>
                                            </p:txEl>
                                          </p:spTgt>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1000"/>
                                        <p:tgtEl>
                                          <p:spTgt spid="91">
                                            <p:txEl>
                                              <p:pRg st="3" end="3"/>
                                            </p:txEl>
                                          </p:spTgt>
                                        </p:tgtEl>
                                      </p:cBhvr>
                                    </p:animEffect>
                                    <p:set>
                                      <p:cBhvr>
                                        <p:cTn id="139" dur="1" fill="hold">
                                          <p:stCondLst>
                                            <p:cond delay="999"/>
                                          </p:stCondLst>
                                        </p:cTn>
                                        <p:tgtEl>
                                          <p:spTgt spid="91">
                                            <p:txEl>
                                              <p:pRg st="3" end="3"/>
                                            </p:txEl>
                                          </p:spTgt>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1000"/>
                                        <p:tgtEl>
                                          <p:spTgt spid="91">
                                            <p:bg/>
                                          </p:spTgt>
                                        </p:tgtEl>
                                      </p:cBhvr>
                                    </p:animEffect>
                                    <p:set>
                                      <p:cBhvr>
                                        <p:cTn id="142" dur="1" fill="hold">
                                          <p:stCondLst>
                                            <p:cond delay="999"/>
                                          </p:stCondLst>
                                        </p:cTn>
                                        <p:tgtEl>
                                          <p:spTgt spid="91">
                                            <p:bg/>
                                          </p:spTgt>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1000"/>
                                        <p:tgtEl>
                                          <p:spTgt spid="88"/>
                                        </p:tgtEl>
                                      </p:cBhvr>
                                    </p:animEffect>
                                    <p:set>
                                      <p:cBhvr>
                                        <p:cTn id="145" dur="1" fill="hold">
                                          <p:stCondLst>
                                            <p:cond delay="999"/>
                                          </p:stCondLst>
                                        </p:cTn>
                                        <p:tgtEl>
                                          <p:spTgt spid="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1" grpId="1"/>
      <p:bldP spid="82" grpId="0" uiExpand="1" build="allAtOnce"/>
      <p:bldP spid="86" grpId="0"/>
      <p:bldP spid="92" grpId="0" animBg="1"/>
      <p:bldP spid="76" grpId="0" uiExpand="1" build="allAtOnce"/>
      <p:bldP spid="91" grpId="0" uiExpand="1" build="allAtOnce" animBg="1"/>
      <p:bldP spid="91" grpId="1" uiExpand="1" build="allAtOnce"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p:cNvGrpSpPr/>
          <p:nvPr/>
        </p:nvGrpSpPr>
        <p:grpSpPr>
          <a:xfrm>
            <a:off x="0" y="838200"/>
            <a:ext cx="9144000" cy="6096000"/>
            <a:chOff x="0" y="838200"/>
            <a:chExt cx="9144000" cy="6096000"/>
          </a:xfrm>
        </p:grpSpPr>
        <p:grpSp>
          <p:nvGrpSpPr>
            <p:cNvPr id="4" name="Group 53"/>
            <p:cNvGrpSpPr/>
            <p:nvPr/>
          </p:nvGrpSpPr>
          <p:grpSpPr>
            <a:xfrm>
              <a:off x="0" y="838200"/>
              <a:ext cx="9144000" cy="6096000"/>
              <a:chOff x="0" y="838200"/>
              <a:chExt cx="9144000" cy="6096000"/>
            </a:xfrm>
          </p:grpSpPr>
          <p:grpSp>
            <p:nvGrpSpPr>
              <p:cNvPr id="5" name="Group 69"/>
              <p:cNvGrpSpPr/>
              <p:nvPr/>
            </p:nvGrpSpPr>
            <p:grpSpPr>
              <a:xfrm>
                <a:off x="0" y="838200"/>
                <a:ext cx="9144000" cy="6096000"/>
                <a:chOff x="0" y="838200"/>
                <a:chExt cx="9144000" cy="609600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9525">
                  <a:noFill/>
                  <a:miter lim="800000"/>
                  <a:headEnd/>
                  <a:tailEnd/>
                </a:ln>
                <a:effectLst/>
              </p:spPr>
            </p:pic>
            <p:sp>
              <p:nvSpPr>
                <p:cNvPr id="78" name="Freeform 77"/>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2"/>
                <a:srcRect l="49098" t="42276" r="45909" b="54472"/>
                <a:stretch>
                  <a:fillRect/>
                </a:stretch>
              </p:blipFill>
              <p:spPr bwMode="auto">
                <a:xfrm>
                  <a:off x="5181600" y="6265950"/>
                  <a:ext cx="1066800" cy="533400"/>
                </a:xfrm>
                <a:prstGeom prst="rect">
                  <a:avLst/>
                </a:prstGeom>
                <a:noFill/>
                <a:ln w="9525">
                  <a:noFill/>
                  <a:miter lim="800000"/>
                  <a:headEnd/>
                  <a:tailEnd/>
                </a:ln>
                <a:effectLst/>
              </p:spPr>
            </p:pic>
            <p:grpSp>
              <p:nvGrpSpPr>
                <p:cNvPr id="6" name="Group 24"/>
                <p:cNvGrpSpPr/>
                <p:nvPr/>
              </p:nvGrpSpPr>
              <p:grpSpPr>
                <a:xfrm>
                  <a:off x="6071616" y="987552"/>
                  <a:ext cx="588264" cy="1139952"/>
                  <a:chOff x="6019800" y="990600"/>
                  <a:chExt cx="588264" cy="1139952"/>
                </a:xfrm>
              </p:grpSpPr>
              <p:pic>
                <p:nvPicPr>
                  <p:cNvPr id="26"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28"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29"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30"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7" name="Group 31"/>
                <p:cNvGrpSpPr/>
                <p:nvPr/>
              </p:nvGrpSpPr>
              <p:grpSpPr>
                <a:xfrm>
                  <a:off x="4663440" y="2551176"/>
                  <a:ext cx="763857" cy="719328"/>
                  <a:chOff x="4724400" y="2551176"/>
                  <a:chExt cx="763857" cy="719328"/>
                </a:xfrm>
              </p:grpSpPr>
              <p:pic>
                <p:nvPicPr>
                  <p:cNvPr id="33"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34"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35"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36"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8" name="Group 36"/>
                <p:cNvGrpSpPr/>
                <p:nvPr/>
              </p:nvGrpSpPr>
              <p:grpSpPr>
                <a:xfrm>
                  <a:off x="4271689" y="3851670"/>
                  <a:ext cx="2052911" cy="2320530"/>
                  <a:chOff x="4271689" y="3851670"/>
                  <a:chExt cx="2052911" cy="2320530"/>
                </a:xfrm>
              </p:grpSpPr>
              <p:pic>
                <p:nvPicPr>
                  <p:cNvPr id="38"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9"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9" name="Group 116"/>
                  <p:cNvGrpSpPr/>
                  <p:nvPr/>
                </p:nvGrpSpPr>
                <p:grpSpPr>
                  <a:xfrm>
                    <a:off x="5441077" y="5637760"/>
                    <a:ext cx="883523" cy="534440"/>
                    <a:chOff x="5441077" y="5637760"/>
                    <a:chExt cx="883523" cy="534440"/>
                  </a:xfrm>
                </p:grpSpPr>
                <p:pic>
                  <p:nvPicPr>
                    <p:cNvPr id="41"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2"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3"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5" name="Picture 3"/>
                <p:cNvPicPr>
                  <a:picLocks noChangeAspect="1" noChangeArrowheads="1"/>
                </p:cNvPicPr>
                <p:nvPr/>
              </p:nvPicPr>
              <p:blipFill>
                <a:blip r:embed="rId4"/>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10" name="Group 45"/>
                <p:cNvGrpSpPr/>
                <p:nvPr/>
              </p:nvGrpSpPr>
              <p:grpSpPr>
                <a:xfrm>
                  <a:off x="1600200" y="3822192"/>
                  <a:ext cx="2197608" cy="521208"/>
                  <a:chOff x="1600200" y="3822192"/>
                  <a:chExt cx="2197608" cy="521208"/>
                </a:xfrm>
              </p:grpSpPr>
              <p:pic>
                <p:nvPicPr>
                  <p:cNvPr id="47"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48"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49"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0"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51"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52"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3" name="Picture 3"/>
                <p:cNvPicPr>
                  <a:picLocks noChangeAspect="1" noChangeArrowheads="1"/>
                </p:cNvPicPr>
                <p:nvPr/>
              </p:nvPicPr>
              <p:blipFill>
                <a:blip r:embed="rId4"/>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1" name="Group 58"/>
                <p:cNvGrpSpPr/>
                <p:nvPr/>
              </p:nvGrpSpPr>
              <p:grpSpPr>
                <a:xfrm>
                  <a:off x="1096733" y="5440680"/>
                  <a:ext cx="776455" cy="249906"/>
                  <a:chOff x="1096733" y="5440680"/>
                  <a:chExt cx="776455" cy="249906"/>
                </a:xfrm>
              </p:grpSpPr>
              <p:sp>
                <p:nvSpPr>
                  <p:cNvPr id="56" name="Freeform 5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64" name="Straight Connector 63"/>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59"/>
            <p:cNvGrpSpPr/>
            <p:nvPr/>
          </p:nvGrpSpPr>
          <p:grpSpPr>
            <a:xfrm>
              <a:off x="1981200" y="5304609"/>
              <a:ext cx="914400" cy="211183"/>
              <a:chOff x="1981200" y="5304609"/>
              <a:chExt cx="914400" cy="211183"/>
            </a:xfrm>
          </p:grpSpPr>
          <p:pic>
            <p:nvPicPr>
              <p:cNvPr id="61" name="Picture 2"/>
              <p:cNvPicPr preferRelativeResize="0">
                <a:picLocks noChangeArrowheads="1"/>
              </p:cNvPicPr>
              <p:nvPr/>
            </p:nvPicPr>
            <p:blipFill>
              <a:blip r:embed="rId5"/>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2" name="Freeform 6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9" name="Rectangle 58"/>
          <p:cNvSpPr/>
          <p:nvPr/>
        </p:nvSpPr>
        <p:spPr>
          <a:xfrm>
            <a:off x="0" y="838200"/>
            <a:ext cx="9144000" cy="6019800"/>
          </a:xfrm>
          <a:prstGeom prst="rect">
            <a:avLst/>
          </a:prstGeom>
          <a:solidFill>
            <a:schemeClr val="tx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p:cNvSpPr/>
          <p:nvPr/>
        </p:nvSpPr>
        <p:spPr>
          <a:xfrm>
            <a:off x="0" y="1600200"/>
            <a:ext cx="9144000" cy="4247317"/>
          </a:xfrm>
          <a:prstGeom prst="rect">
            <a:avLst/>
          </a:prstGeom>
          <a:noFill/>
          <a:ln w="76200">
            <a:noFill/>
          </a:ln>
        </p:spPr>
        <p:txBody>
          <a:bodyPr wrap="square">
            <a:spAutoFit/>
          </a:bodyPr>
          <a:lstStyle/>
          <a:p>
            <a:r>
              <a:rPr lang="en-US" sz="4000" dirty="0" smtClean="0"/>
              <a:t>  War is looming in Europe . . .</a:t>
            </a:r>
          </a:p>
          <a:p>
            <a:endParaRPr lang="en-US" sz="1000" dirty="0" smtClean="0"/>
          </a:p>
          <a:p>
            <a:r>
              <a:rPr lang="en-US" sz="4000" dirty="0" smtClean="0"/>
              <a:t>     				British ships dare not 	</a:t>
            </a:r>
          </a:p>
          <a:p>
            <a:r>
              <a:rPr lang="en-US" sz="4000" dirty="0" smtClean="0"/>
              <a:t>				enter </a:t>
            </a:r>
            <a:r>
              <a:rPr lang="en-US" sz="4000" u="sng" dirty="0" smtClean="0"/>
              <a:t>French</a:t>
            </a:r>
            <a:r>
              <a:rPr lang="en-US" sz="4000" dirty="0" smtClean="0"/>
              <a:t> territory</a:t>
            </a:r>
          </a:p>
          <a:p>
            <a:endParaRPr lang="en-US" sz="1000" dirty="0" smtClean="0"/>
          </a:p>
          <a:p>
            <a:r>
              <a:rPr lang="en-US" sz="4000" dirty="0" smtClean="0"/>
              <a:t>  </a:t>
            </a:r>
            <a:r>
              <a:rPr lang="en-US" sz="4000" dirty="0" err="1" smtClean="0"/>
              <a:t>Acadiens</a:t>
            </a:r>
            <a:r>
              <a:rPr lang="en-US" sz="4000" dirty="0" smtClean="0"/>
              <a:t> are British subjects,</a:t>
            </a:r>
          </a:p>
          <a:p>
            <a:r>
              <a:rPr lang="en-US" sz="4000" dirty="0" smtClean="0"/>
              <a:t>  </a:t>
            </a:r>
            <a:r>
              <a:rPr lang="en-US" sz="4000" dirty="0" err="1" smtClean="0"/>
              <a:t>Acadiens</a:t>
            </a:r>
            <a:r>
              <a:rPr lang="en-US" sz="4000" dirty="0" smtClean="0"/>
              <a:t> can’t return to France</a:t>
            </a:r>
          </a:p>
          <a:p>
            <a:endParaRPr lang="en-US" sz="1000" dirty="0" smtClean="0"/>
          </a:p>
          <a:p>
            <a:r>
              <a:rPr lang="en-US" sz="4000" dirty="0" smtClean="0"/>
              <a:t>  </a:t>
            </a:r>
            <a:r>
              <a:rPr lang="en-US" sz="4000" dirty="0" err="1" smtClean="0"/>
              <a:t>Acadiens</a:t>
            </a:r>
            <a:r>
              <a:rPr lang="en-US" sz="4000" dirty="0" smtClean="0"/>
              <a:t> will be sent to </a:t>
            </a:r>
            <a:r>
              <a:rPr lang="en-US" sz="4000" u="sng" dirty="0" smtClean="0"/>
              <a:t>English</a:t>
            </a:r>
            <a:r>
              <a:rPr lang="en-US" sz="4000" dirty="0" smtClean="0"/>
              <a:t> territory</a:t>
            </a:r>
            <a:endParaRPr lang="en-US" sz="4000" dirty="0"/>
          </a:p>
        </p:txBody>
      </p:sp>
      <p:pic>
        <p:nvPicPr>
          <p:cNvPr id="15364" name="Picture 4" descr="Flag of Great Britain (1707–1800).svg"/>
          <p:cNvPicPr>
            <a:picLocks noChangeAspect="1" noChangeArrowheads="1"/>
          </p:cNvPicPr>
          <p:nvPr/>
        </p:nvPicPr>
        <p:blipFill>
          <a:blip r:embed="rId6"/>
          <a:srcRect/>
          <a:stretch>
            <a:fillRect/>
          </a:stretch>
        </p:blipFill>
        <p:spPr bwMode="auto">
          <a:xfrm>
            <a:off x="1066800" y="2286000"/>
            <a:ext cx="2286000" cy="1447271"/>
          </a:xfrm>
          <a:prstGeom prst="rect">
            <a:avLst/>
          </a:prstGeom>
          <a:noFill/>
        </p:spPr>
      </p:pic>
      <p:sp>
        <p:nvSpPr>
          <p:cNvPr id="72" name="TextBox 71"/>
          <p:cNvSpPr txBox="1"/>
          <p:nvPr/>
        </p:nvSpPr>
        <p:spPr>
          <a:xfrm>
            <a:off x="533400" y="838200"/>
            <a:ext cx="1326004" cy="769441"/>
          </a:xfrm>
          <a:prstGeom prst="rect">
            <a:avLst/>
          </a:prstGeom>
          <a:noFill/>
        </p:spPr>
        <p:txBody>
          <a:bodyPr wrap="none" rtlCol="0">
            <a:spAutoFit/>
          </a:bodyPr>
          <a:lstStyle/>
          <a:p>
            <a:r>
              <a:rPr lang="en-US" sz="4400" b="1" dirty="0" smtClean="0">
                <a:solidFill>
                  <a:srgbClr val="002060"/>
                </a:solidFill>
              </a:rPr>
              <a:t>1755</a:t>
            </a:r>
            <a:endParaRPr lang="en-US" sz="4400" b="1" dirty="0">
              <a:solidFill>
                <a:srgbClr val="002060"/>
              </a:solidFill>
            </a:endParaRPr>
          </a:p>
        </p:txBody>
      </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sp>
        <p:nvSpPr>
          <p:cNvPr id="54" name="TextBox 53"/>
          <p:cNvSpPr txBox="1"/>
          <p:nvPr/>
        </p:nvSpPr>
        <p:spPr>
          <a:xfrm rot="19020000">
            <a:off x="1028623" y="2847861"/>
            <a:ext cx="1452642" cy="523220"/>
          </a:xfrm>
          <a:prstGeom prst="rect">
            <a:avLst/>
          </a:prstGeom>
          <a:noFill/>
          <a:effectLst/>
        </p:spPr>
        <p:txBody>
          <a:bodyPr wrap="none" rtlCol="0">
            <a:spAutoFit/>
          </a:bodyPr>
          <a:lstStyle/>
          <a:p>
            <a:r>
              <a:rPr lang="en-US" sz="2800" b="1" dirty="0" smtClean="0"/>
              <a:t>Colonies</a:t>
            </a:r>
            <a:endParaRPr lang="en-US" sz="2800" b="1" dirty="0"/>
          </a:p>
        </p:txBody>
      </p:sp>
      <p:sp>
        <p:nvSpPr>
          <p:cNvPr id="74" name="Freeform 73"/>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01600">
            <a:solidFill>
              <a:srgbClr val="FF0000">
                <a:alpha val="69000"/>
              </a:srgbClr>
            </a:solidFill>
          </a:ln>
          <a:effectLst>
            <a:outerShdw blurRad="190500" dist="38100" dir="11400000" sx="110000" sy="11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Rectangle 66"/>
          <p:cNvSpPr/>
          <p:nvPr/>
        </p:nvSpPr>
        <p:spPr>
          <a:xfrm>
            <a:off x="0" y="6150114"/>
            <a:ext cx="9144000" cy="707886"/>
          </a:xfrm>
          <a:prstGeom prst="rect">
            <a:avLst/>
          </a:prstGeom>
          <a:solidFill>
            <a:schemeClr val="accent1">
              <a:lumMod val="20000"/>
              <a:lumOff val="80000"/>
              <a:alpha val="77000"/>
            </a:schemeClr>
          </a:solidFill>
          <a:ln w="76200">
            <a:noFill/>
          </a:ln>
        </p:spPr>
        <p:txBody>
          <a:bodyPr wrap="square">
            <a:spAutoFit/>
          </a:bodyPr>
          <a:lstStyle/>
          <a:p>
            <a:pPr algn="ctr"/>
            <a:r>
              <a:rPr lang="en-US" sz="4000" b="1" dirty="0" smtClean="0">
                <a:solidFill>
                  <a:srgbClr val="FF0000"/>
                </a:solidFill>
                <a:effectLst>
                  <a:outerShdw dist="50800" dir="7200000" algn="ctr" rotWithShape="0">
                    <a:schemeClr val="tx1"/>
                  </a:outerShdw>
                </a:effectLst>
              </a:rPr>
              <a:t>The British will deport the </a:t>
            </a:r>
            <a:r>
              <a:rPr lang="en-US" sz="4000" b="1" dirty="0" err="1" smtClean="0">
                <a:solidFill>
                  <a:srgbClr val="FF0000"/>
                </a:solidFill>
                <a:effectLst>
                  <a:outerShdw dist="50800" dir="7200000" algn="ctr" rotWithShape="0">
                    <a:schemeClr val="tx1"/>
                  </a:outerShdw>
                </a:effectLst>
              </a:rPr>
              <a:t>Acadiens</a:t>
            </a:r>
            <a:endParaRPr lang="en-US" sz="4000" b="1" dirty="0">
              <a:solidFill>
                <a:srgbClr val="FF0000"/>
              </a:solidFill>
              <a:effectLst>
                <a:outerShdw dist="50800" dir="7200000" algn="ctr" rotWithShape="0">
                  <a:schemeClr val="tx1"/>
                </a:outerShdw>
              </a:effectLst>
            </a:endParaRPr>
          </a:p>
        </p:txBody>
      </p:sp>
      <p:sp>
        <p:nvSpPr>
          <p:cNvPr id="68" name="TextBox 67"/>
          <p:cNvSpPr txBox="1"/>
          <p:nvPr/>
        </p:nvSpPr>
        <p:spPr>
          <a:xfrm>
            <a:off x="1981200" y="838200"/>
            <a:ext cx="5454698" cy="707886"/>
          </a:xfrm>
          <a:prstGeom prst="rect">
            <a:avLst/>
          </a:prstGeom>
          <a:noFill/>
        </p:spPr>
        <p:txBody>
          <a:bodyPr wrap="none" rtlCol="0">
            <a:spAutoFit/>
          </a:bodyPr>
          <a:lstStyle/>
          <a:p>
            <a:r>
              <a:rPr lang="en-US" sz="4000" b="1" dirty="0" smtClean="0">
                <a:ln>
                  <a:solidFill>
                    <a:schemeClr val="tx1"/>
                  </a:solidFill>
                </a:ln>
                <a:latin typeface="Tempus Sans ITC" pitchFamily="82" charset="0"/>
              </a:rPr>
              <a:t>Where can they be sent?</a:t>
            </a:r>
            <a:endParaRPr lang="en-US" sz="4000" b="1" dirty="0">
              <a:ln>
                <a:solidFill>
                  <a:schemeClr val="tx1"/>
                </a:solidFill>
              </a:ln>
              <a:latin typeface="Tempus Sans ITC" pitchFamily="82" charset="0"/>
            </a:endParaRPr>
          </a:p>
        </p:txBody>
      </p:sp>
      <p:pic>
        <p:nvPicPr>
          <p:cNvPr id="15362" name="Picture 2" descr="Pavillon royal de la France.svg"/>
          <p:cNvPicPr>
            <a:picLocks noChangeAspect="1" noChangeArrowheads="1"/>
          </p:cNvPicPr>
          <p:nvPr/>
        </p:nvPicPr>
        <p:blipFill>
          <a:blip r:embed="rId7" cstate="print"/>
          <a:srcRect/>
          <a:stretch>
            <a:fillRect/>
          </a:stretch>
        </p:blipFill>
        <p:spPr bwMode="auto">
          <a:xfrm>
            <a:off x="6400800" y="3657600"/>
            <a:ext cx="2514600" cy="1580619"/>
          </a:xfrm>
          <a:prstGeom prst="rect">
            <a:avLst/>
          </a:prstGeom>
          <a:noFill/>
        </p:spPr>
      </p:pic>
      <p:pic>
        <p:nvPicPr>
          <p:cNvPr id="70" name="Picture 4" descr="Flag of Great Britain (1707–1800).svg"/>
          <p:cNvPicPr>
            <a:picLocks noChangeAspect="1" noChangeArrowheads="1"/>
          </p:cNvPicPr>
          <p:nvPr/>
        </p:nvPicPr>
        <p:blipFill>
          <a:blip r:embed="rId6"/>
          <a:srcRect/>
          <a:stretch>
            <a:fillRect/>
          </a:stretch>
        </p:blipFill>
        <p:spPr bwMode="auto">
          <a:xfrm>
            <a:off x="457201" y="1524001"/>
            <a:ext cx="1564675" cy="990599"/>
          </a:xfrm>
          <a:prstGeom prst="rect">
            <a:avLst/>
          </a:prstGeom>
          <a:noFill/>
        </p:spPr>
      </p:pic>
      <p:sp>
        <p:nvSpPr>
          <p:cNvPr id="73" name="Freeform 72"/>
          <p:cNvSpPr/>
          <p:nvPr/>
        </p:nvSpPr>
        <p:spPr>
          <a:xfrm>
            <a:off x="7848600" y="914400"/>
            <a:ext cx="533400" cy="914400"/>
          </a:xfrm>
          <a:custGeom>
            <a:avLst/>
            <a:gdLst>
              <a:gd name="connsiteX0" fmla="*/ 562063 w 685102"/>
              <a:gd name="connsiteY0" fmla="*/ 843093 h 1003882"/>
              <a:gd name="connsiteX1" fmla="*/ 629175 w 685102"/>
              <a:gd name="connsiteY1" fmla="*/ 792759 h 1003882"/>
              <a:gd name="connsiteX2" fmla="*/ 679509 w 685102"/>
              <a:gd name="connsiteY2" fmla="*/ 549478 h 1003882"/>
              <a:gd name="connsiteX3" fmla="*/ 595619 w 685102"/>
              <a:gd name="connsiteY3" fmla="*/ 532700 h 1003882"/>
              <a:gd name="connsiteX4" fmla="*/ 545285 w 685102"/>
              <a:gd name="connsiteY4" fmla="*/ 356532 h 1003882"/>
              <a:gd name="connsiteX5" fmla="*/ 461395 w 685102"/>
              <a:gd name="connsiteY5" fmla="*/ 188752 h 1003882"/>
              <a:gd name="connsiteX6" fmla="*/ 335560 w 685102"/>
              <a:gd name="connsiteY6" fmla="*/ 96473 h 1003882"/>
              <a:gd name="connsiteX7" fmla="*/ 310393 w 685102"/>
              <a:gd name="connsiteY7" fmla="*/ 20972 h 1003882"/>
              <a:gd name="connsiteX8" fmla="*/ 50334 w 685102"/>
              <a:gd name="connsiteY8" fmla="*/ 12583 h 1003882"/>
              <a:gd name="connsiteX9" fmla="*/ 8390 w 685102"/>
              <a:gd name="connsiteY9" fmla="*/ 96473 h 1003882"/>
              <a:gd name="connsiteX10" fmla="*/ 67112 w 685102"/>
              <a:gd name="connsiteY10" fmla="*/ 188752 h 1003882"/>
              <a:gd name="connsiteX11" fmla="*/ 92279 w 685102"/>
              <a:gd name="connsiteY11" fmla="*/ 281031 h 1003882"/>
              <a:gd name="connsiteX12" fmla="*/ 184558 w 685102"/>
              <a:gd name="connsiteY12" fmla="*/ 356532 h 1003882"/>
              <a:gd name="connsiteX13" fmla="*/ 167780 w 685102"/>
              <a:gd name="connsiteY13" fmla="*/ 432033 h 1003882"/>
              <a:gd name="connsiteX14" fmla="*/ 125835 w 685102"/>
              <a:gd name="connsiteY14" fmla="*/ 566256 h 1003882"/>
              <a:gd name="connsiteX15" fmla="*/ 125835 w 685102"/>
              <a:gd name="connsiteY15" fmla="*/ 692091 h 1003882"/>
              <a:gd name="connsiteX16" fmla="*/ 218114 w 685102"/>
              <a:gd name="connsiteY16" fmla="*/ 784370 h 1003882"/>
              <a:gd name="connsiteX17" fmla="*/ 75501 w 685102"/>
              <a:gd name="connsiteY17" fmla="*/ 876649 h 1003882"/>
              <a:gd name="connsiteX18" fmla="*/ 92279 w 685102"/>
              <a:gd name="connsiteY18" fmla="*/ 994095 h 1003882"/>
              <a:gd name="connsiteX19" fmla="*/ 335560 w 685102"/>
              <a:gd name="connsiteY19" fmla="*/ 935372 h 1003882"/>
              <a:gd name="connsiteX20" fmla="*/ 562063 w 685102"/>
              <a:gd name="connsiteY20" fmla="*/ 843093 h 100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5102" h="1003882">
                <a:moveTo>
                  <a:pt x="562063" y="843093"/>
                </a:moveTo>
                <a:cubicBezTo>
                  <a:pt x="610999" y="819324"/>
                  <a:pt x="609601" y="841695"/>
                  <a:pt x="629175" y="792759"/>
                </a:cubicBezTo>
                <a:cubicBezTo>
                  <a:pt x="648749" y="743823"/>
                  <a:pt x="685102" y="592821"/>
                  <a:pt x="679509" y="549478"/>
                </a:cubicBezTo>
                <a:cubicBezTo>
                  <a:pt x="673916" y="506135"/>
                  <a:pt x="617990" y="564858"/>
                  <a:pt x="595619" y="532700"/>
                </a:cubicBezTo>
                <a:cubicBezTo>
                  <a:pt x="573248" y="500542"/>
                  <a:pt x="567656" y="413857"/>
                  <a:pt x="545285" y="356532"/>
                </a:cubicBezTo>
                <a:cubicBezTo>
                  <a:pt x="522914" y="299207"/>
                  <a:pt x="496349" y="232095"/>
                  <a:pt x="461395" y="188752"/>
                </a:cubicBezTo>
                <a:cubicBezTo>
                  <a:pt x="426441" y="145409"/>
                  <a:pt x="360727" y="124436"/>
                  <a:pt x="335560" y="96473"/>
                </a:cubicBezTo>
                <a:cubicBezTo>
                  <a:pt x="310393" y="68510"/>
                  <a:pt x="357931" y="34954"/>
                  <a:pt x="310393" y="20972"/>
                </a:cubicBezTo>
                <a:cubicBezTo>
                  <a:pt x="262855" y="6990"/>
                  <a:pt x="100668" y="0"/>
                  <a:pt x="50334" y="12583"/>
                </a:cubicBezTo>
                <a:cubicBezTo>
                  <a:pt x="0" y="25166"/>
                  <a:pt x="5594" y="67112"/>
                  <a:pt x="8390" y="96473"/>
                </a:cubicBezTo>
                <a:cubicBezTo>
                  <a:pt x="11186" y="125834"/>
                  <a:pt x="53131" y="157992"/>
                  <a:pt x="67112" y="188752"/>
                </a:cubicBezTo>
                <a:cubicBezTo>
                  <a:pt x="81094" y="219512"/>
                  <a:pt x="72705" y="253068"/>
                  <a:pt x="92279" y="281031"/>
                </a:cubicBezTo>
                <a:cubicBezTo>
                  <a:pt x="111853" y="308994"/>
                  <a:pt x="171975" y="331365"/>
                  <a:pt x="184558" y="356532"/>
                </a:cubicBezTo>
                <a:cubicBezTo>
                  <a:pt x="197141" y="381699"/>
                  <a:pt x="177567" y="397079"/>
                  <a:pt x="167780" y="432033"/>
                </a:cubicBezTo>
                <a:cubicBezTo>
                  <a:pt x="157993" y="466987"/>
                  <a:pt x="132826" y="522913"/>
                  <a:pt x="125835" y="566256"/>
                </a:cubicBezTo>
                <a:cubicBezTo>
                  <a:pt x="118844" y="609599"/>
                  <a:pt x="110455" y="655739"/>
                  <a:pt x="125835" y="692091"/>
                </a:cubicBezTo>
                <a:cubicBezTo>
                  <a:pt x="141215" y="728443"/>
                  <a:pt x="226503" y="753610"/>
                  <a:pt x="218114" y="784370"/>
                </a:cubicBezTo>
                <a:cubicBezTo>
                  <a:pt x="209725" y="815130"/>
                  <a:pt x="96474" y="841695"/>
                  <a:pt x="75501" y="876649"/>
                </a:cubicBezTo>
                <a:cubicBezTo>
                  <a:pt x="54529" y="911603"/>
                  <a:pt x="48936" y="984308"/>
                  <a:pt x="92279" y="994095"/>
                </a:cubicBezTo>
                <a:cubicBezTo>
                  <a:pt x="135622" y="1003882"/>
                  <a:pt x="254466" y="960539"/>
                  <a:pt x="335560" y="935372"/>
                </a:cubicBezTo>
                <a:cubicBezTo>
                  <a:pt x="416654" y="910205"/>
                  <a:pt x="513127" y="866862"/>
                  <a:pt x="562063" y="843093"/>
                </a:cubicBezTo>
                <a:close/>
              </a:path>
            </a:pathLst>
          </a:custGeom>
          <a:solidFill>
            <a:srgbClr val="FF0000">
              <a:alpha val="69000"/>
            </a:srgbClr>
          </a:solidFill>
          <a:ln>
            <a:noFill/>
          </a:ln>
          <a:effectLst>
            <a:glow rad="101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7467600" y="990600"/>
            <a:ext cx="1454244" cy="523220"/>
          </a:xfrm>
          <a:prstGeom prst="rect">
            <a:avLst/>
          </a:prstGeom>
          <a:noFill/>
          <a:effectLst/>
        </p:spPr>
        <p:txBody>
          <a:bodyPr wrap="none" rtlCol="0">
            <a:spAutoFit/>
          </a:bodyPr>
          <a:lstStyle/>
          <a:p>
            <a:r>
              <a:rPr lang="en-US" sz="2800" b="1" dirty="0" smtClean="0"/>
              <a:t> England</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59"/>
                                        </p:tgtEl>
                                      </p:cBhvr>
                                    </p:animEffect>
                                    <p:set>
                                      <p:cBhvr>
                                        <p:cTn id="7" dur="1" fill="hold">
                                          <p:stCondLst>
                                            <p:cond delay="999"/>
                                          </p:stCondLst>
                                        </p:cTn>
                                        <p:tgtEl>
                                          <p:spTgt spid="5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60"/>
                                        </p:tgtEl>
                                      </p:cBhvr>
                                    </p:animEffect>
                                    <p:set>
                                      <p:cBhvr>
                                        <p:cTn id="10" dur="1" fill="hold">
                                          <p:stCondLst>
                                            <p:cond delay="999"/>
                                          </p:stCondLst>
                                        </p:cTn>
                                        <p:tgtEl>
                                          <p:spTgt spid="60"/>
                                        </p:tgtEl>
                                        <p:attrNameLst>
                                          <p:attrName>style.visibility</p:attrName>
                                        </p:attrNameLst>
                                      </p:cBhvr>
                                      <p:to>
                                        <p:strVal val="hidden"/>
                                      </p:to>
                                    </p:set>
                                  </p:childTnLst>
                                </p:cTn>
                              </p:par>
                              <p:par>
                                <p:cTn id="11" presetID="22" presetClass="entr" presetSubtype="8"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wipe(left)">
                                      <p:cBhvr>
                                        <p:cTn id="13" dur="1000"/>
                                        <p:tgtEl>
                                          <p:spTgt spid="6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1" nodeType="clickEffect">
                                  <p:stCondLst>
                                    <p:cond delay="0"/>
                                  </p:stCondLst>
                                  <p:childTnLst>
                                    <p:set>
                                      <p:cBhvr>
                                        <p:cTn id="17" dur="1" fill="hold">
                                          <p:stCondLst>
                                            <p:cond delay="0"/>
                                          </p:stCondLst>
                                        </p:cTn>
                                        <p:tgtEl>
                                          <p:spTgt spid="69">
                                            <p:txEl>
                                              <p:pRg st="0" end="0"/>
                                            </p:txEl>
                                          </p:spTgt>
                                        </p:tgtEl>
                                        <p:attrNameLst>
                                          <p:attrName>style.visibility</p:attrName>
                                        </p:attrNameLst>
                                      </p:cBhvr>
                                      <p:to>
                                        <p:strVal val="visible"/>
                                      </p:to>
                                    </p:set>
                                    <p:animEffect transition="in" filter="wipe(left)">
                                      <p:cBhvr>
                                        <p:cTn id="18" dur="1000"/>
                                        <p:tgtEl>
                                          <p:spTgt spid="6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15364"/>
                                        </p:tgtEl>
                                        <p:attrNameLst>
                                          <p:attrName>style.visibility</p:attrName>
                                        </p:attrNameLst>
                                      </p:cBhvr>
                                      <p:to>
                                        <p:strVal val="visible"/>
                                      </p:to>
                                    </p:set>
                                    <p:anim calcmode="lin" valueType="num">
                                      <p:cBhvr>
                                        <p:cTn id="23" dur="1000" fill="hold"/>
                                        <p:tgtEl>
                                          <p:spTgt spid="15364"/>
                                        </p:tgtEl>
                                        <p:attrNameLst>
                                          <p:attrName>ppt_w</p:attrName>
                                        </p:attrNameLst>
                                      </p:cBhvr>
                                      <p:tavLst>
                                        <p:tav tm="0">
                                          <p:val>
                                            <p:fltVal val="0"/>
                                          </p:val>
                                        </p:tav>
                                        <p:tav tm="100000">
                                          <p:val>
                                            <p:strVal val="#ppt_w"/>
                                          </p:val>
                                        </p:tav>
                                      </p:tavLst>
                                    </p:anim>
                                    <p:anim calcmode="lin" valueType="num">
                                      <p:cBhvr>
                                        <p:cTn id="24" dur="1000" fill="hold"/>
                                        <p:tgtEl>
                                          <p:spTgt spid="15364"/>
                                        </p:tgtEl>
                                        <p:attrNameLst>
                                          <p:attrName>ppt_h</p:attrName>
                                        </p:attrNameLst>
                                      </p:cBhvr>
                                      <p:tavLst>
                                        <p:tav tm="0">
                                          <p:val>
                                            <p:fltVal val="0"/>
                                          </p:val>
                                        </p:tav>
                                        <p:tav tm="100000">
                                          <p:val>
                                            <p:strVal val="#ppt_h"/>
                                          </p:val>
                                        </p:tav>
                                      </p:tavLst>
                                    </p:anim>
                                    <p:anim calcmode="lin" valueType="num">
                                      <p:cBhvr>
                                        <p:cTn id="25" dur="1000" fill="hold"/>
                                        <p:tgtEl>
                                          <p:spTgt spid="15364"/>
                                        </p:tgtEl>
                                        <p:attrNameLst>
                                          <p:attrName>style.rotation</p:attrName>
                                        </p:attrNameLst>
                                      </p:cBhvr>
                                      <p:tavLst>
                                        <p:tav tm="0">
                                          <p:val>
                                            <p:fltVal val="90"/>
                                          </p:val>
                                        </p:tav>
                                        <p:tav tm="100000">
                                          <p:val>
                                            <p:fltVal val="0"/>
                                          </p:val>
                                        </p:tav>
                                      </p:tavLst>
                                    </p:anim>
                                    <p:animEffect transition="in" filter="fade">
                                      <p:cBhvr>
                                        <p:cTn id="26" dur="1000"/>
                                        <p:tgtEl>
                                          <p:spTgt spid="15364"/>
                                        </p:tgtEl>
                                      </p:cBhvr>
                                    </p:animEffect>
                                  </p:childTnLst>
                                </p:cTn>
                              </p:par>
                            </p:childTnLst>
                          </p:cTn>
                        </p:par>
                        <p:par>
                          <p:cTn id="27" fill="hold">
                            <p:stCondLst>
                              <p:cond delay="1000"/>
                            </p:stCondLst>
                            <p:childTnLst>
                              <p:par>
                                <p:cTn id="28" presetID="10" presetClass="entr" presetSubtype="0" fill="hold" grpId="1" nodeType="afterEffect">
                                  <p:stCondLst>
                                    <p:cond delay="0"/>
                                  </p:stCondLst>
                                  <p:childTnLst>
                                    <p:set>
                                      <p:cBhvr>
                                        <p:cTn id="29" dur="1" fill="hold">
                                          <p:stCondLst>
                                            <p:cond delay="0"/>
                                          </p:stCondLst>
                                        </p:cTn>
                                        <p:tgtEl>
                                          <p:spTgt spid="69">
                                            <p:txEl>
                                              <p:pRg st="2" end="2"/>
                                            </p:txEl>
                                          </p:spTgt>
                                        </p:tgtEl>
                                        <p:attrNameLst>
                                          <p:attrName>style.visibility</p:attrName>
                                        </p:attrNameLst>
                                      </p:cBhvr>
                                      <p:to>
                                        <p:strVal val="visible"/>
                                      </p:to>
                                    </p:set>
                                    <p:animEffect transition="in" filter="fade">
                                      <p:cBhvr>
                                        <p:cTn id="30" dur="1000"/>
                                        <p:tgtEl>
                                          <p:spTgt spid="69">
                                            <p:txEl>
                                              <p:pRg st="2" end="2"/>
                                            </p:txEl>
                                          </p:spTgt>
                                        </p:tgtEl>
                                      </p:cBhvr>
                                    </p:animEffect>
                                  </p:childTnLst>
                                </p:cTn>
                              </p:par>
                            </p:childTnLst>
                          </p:cTn>
                        </p:par>
                        <p:par>
                          <p:cTn id="31" fill="hold">
                            <p:stCondLst>
                              <p:cond delay="2000"/>
                            </p:stCondLst>
                            <p:childTnLst>
                              <p:par>
                                <p:cTn id="32" presetID="10" presetClass="entr" presetSubtype="0" fill="hold" grpId="1" nodeType="afterEffect">
                                  <p:stCondLst>
                                    <p:cond delay="0"/>
                                  </p:stCondLst>
                                  <p:childTnLst>
                                    <p:set>
                                      <p:cBhvr>
                                        <p:cTn id="33" dur="1" fill="hold">
                                          <p:stCondLst>
                                            <p:cond delay="0"/>
                                          </p:stCondLst>
                                        </p:cTn>
                                        <p:tgtEl>
                                          <p:spTgt spid="69">
                                            <p:txEl>
                                              <p:pRg st="3" end="3"/>
                                            </p:txEl>
                                          </p:spTgt>
                                        </p:tgtEl>
                                        <p:attrNameLst>
                                          <p:attrName>style.visibility</p:attrName>
                                        </p:attrNameLst>
                                      </p:cBhvr>
                                      <p:to>
                                        <p:strVal val="visible"/>
                                      </p:to>
                                    </p:set>
                                    <p:animEffect transition="in" filter="fade">
                                      <p:cBhvr>
                                        <p:cTn id="34" dur="1000"/>
                                        <p:tgtEl>
                                          <p:spTgt spid="69">
                                            <p:txEl>
                                              <p:pRg st="3" end="3"/>
                                            </p:txEl>
                                          </p:spTgt>
                                        </p:tgtEl>
                                      </p:cBhvr>
                                    </p:animEffect>
                                  </p:childTnLst>
                                </p:cTn>
                              </p:par>
                              <p:par>
                                <p:cTn id="35" presetID="31" presetClass="entr" presetSubtype="0" fill="hold" nodeType="withEffect">
                                  <p:stCondLst>
                                    <p:cond delay="0"/>
                                  </p:stCondLst>
                                  <p:iterate type="lt">
                                    <p:tmPct val="5000"/>
                                  </p:iterate>
                                  <p:childTnLst>
                                    <p:set>
                                      <p:cBhvr>
                                        <p:cTn id="36" dur="1" fill="hold">
                                          <p:stCondLst>
                                            <p:cond delay="0"/>
                                          </p:stCondLst>
                                        </p:cTn>
                                        <p:tgtEl>
                                          <p:spTgt spid="15362"/>
                                        </p:tgtEl>
                                        <p:attrNameLst>
                                          <p:attrName>style.visibility</p:attrName>
                                        </p:attrNameLst>
                                      </p:cBhvr>
                                      <p:to>
                                        <p:strVal val="visible"/>
                                      </p:to>
                                    </p:set>
                                    <p:anim calcmode="lin" valueType="num">
                                      <p:cBhvr>
                                        <p:cTn id="37" dur="1000" fill="hold"/>
                                        <p:tgtEl>
                                          <p:spTgt spid="15362"/>
                                        </p:tgtEl>
                                        <p:attrNameLst>
                                          <p:attrName>ppt_w</p:attrName>
                                        </p:attrNameLst>
                                      </p:cBhvr>
                                      <p:tavLst>
                                        <p:tav tm="0">
                                          <p:val>
                                            <p:fltVal val="0"/>
                                          </p:val>
                                        </p:tav>
                                        <p:tav tm="100000">
                                          <p:val>
                                            <p:strVal val="#ppt_w"/>
                                          </p:val>
                                        </p:tav>
                                      </p:tavLst>
                                    </p:anim>
                                    <p:anim calcmode="lin" valueType="num">
                                      <p:cBhvr>
                                        <p:cTn id="38" dur="1000" fill="hold"/>
                                        <p:tgtEl>
                                          <p:spTgt spid="15362"/>
                                        </p:tgtEl>
                                        <p:attrNameLst>
                                          <p:attrName>ppt_h</p:attrName>
                                        </p:attrNameLst>
                                      </p:cBhvr>
                                      <p:tavLst>
                                        <p:tav tm="0">
                                          <p:val>
                                            <p:fltVal val="0"/>
                                          </p:val>
                                        </p:tav>
                                        <p:tav tm="100000">
                                          <p:val>
                                            <p:strVal val="#ppt_h"/>
                                          </p:val>
                                        </p:tav>
                                      </p:tavLst>
                                    </p:anim>
                                    <p:anim calcmode="lin" valueType="num">
                                      <p:cBhvr>
                                        <p:cTn id="39" dur="1000" fill="hold"/>
                                        <p:tgtEl>
                                          <p:spTgt spid="15362"/>
                                        </p:tgtEl>
                                        <p:attrNameLst>
                                          <p:attrName>style.rotation</p:attrName>
                                        </p:attrNameLst>
                                      </p:cBhvr>
                                      <p:tavLst>
                                        <p:tav tm="0">
                                          <p:val>
                                            <p:fltVal val="90"/>
                                          </p:val>
                                        </p:tav>
                                        <p:tav tm="100000">
                                          <p:val>
                                            <p:fltVal val="0"/>
                                          </p:val>
                                        </p:tav>
                                      </p:tavLst>
                                    </p:anim>
                                    <p:animEffect transition="in" filter="fade">
                                      <p:cBhvr>
                                        <p:cTn id="40" dur="1000"/>
                                        <p:tgtEl>
                                          <p:spTgt spid="1536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1" nodeType="clickEffect">
                                  <p:stCondLst>
                                    <p:cond delay="0"/>
                                  </p:stCondLst>
                                  <p:childTnLst>
                                    <p:set>
                                      <p:cBhvr>
                                        <p:cTn id="44" dur="1" fill="hold">
                                          <p:stCondLst>
                                            <p:cond delay="0"/>
                                          </p:stCondLst>
                                        </p:cTn>
                                        <p:tgtEl>
                                          <p:spTgt spid="69">
                                            <p:txEl>
                                              <p:pRg st="5" end="5"/>
                                            </p:txEl>
                                          </p:spTgt>
                                        </p:tgtEl>
                                        <p:attrNameLst>
                                          <p:attrName>style.visibility</p:attrName>
                                        </p:attrNameLst>
                                      </p:cBhvr>
                                      <p:to>
                                        <p:strVal val="visible"/>
                                      </p:to>
                                    </p:set>
                                    <p:animEffect transition="in" filter="fade">
                                      <p:cBhvr>
                                        <p:cTn id="45" dur="1000"/>
                                        <p:tgtEl>
                                          <p:spTgt spid="69">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1" nodeType="clickEffect">
                                  <p:stCondLst>
                                    <p:cond delay="0"/>
                                  </p:stCondLst>
                                  <p:childTnLst>
                                    <p:set>
                                      <p:cBhvr>
                                        <p:cTn id="49" dur="1" fill="hold">
                                          <p:stCondLst>
                                            <p:cond delay="0"/>
                                          </p:stCondLst>
                                        </p:cTn>
                                        <p:tgtEl>
                                          <p:spTgt spid="69">
                                            <p:txEl>
                                              <p:pRg st="6" end="6"/>
                                            </p:txEl>
                                          </p:spTgt>
                                        </p:tgtEl>
                                        <p:attrNameLst>
                                          <p:attrName>style.visibility</p:attrName>
                                        </p:attrNameLst>
                                      </p:cBhvr>
                                      <p:to>
                                        <p:strVal val="visible"/>
                                      </p:to>
                                    </p:set>
                                    <p:animEffect transition="in" filter="fade">
                                      <p:cBhvr>
                                        <p:cTn id="50" dur="1000"/>
                                        <p:tgtEl>
                                          <p:spTgt spid="69">
                                            <p:txEl>
                                              <p:pRg st="6" end="6"/>
                                            </p:txEl>
                                          </p:spTgt>
                                        </p:tgtEl>
                                      </p:cBhvr>
                                    </p:animEffect>
                                  </p:childTnLst>
                                </p:cTn>
                              </p:par>
                              <p:par>
                                <p:cTn id="51" presetID="31" presetClass="exit" presetSubtype="0" fill="hold" nodeType="withEffect">
                                  <p:stCondLst>
                                    <p:cond delay="0"/>
                                  </p:stCondLst>
                                  <p:iterate type="lt">
                                    <p:tmPct val="5000"/>
                                  </p:iterate>
                                  <p:childTnLst>
                                    <p:anim calcmode="lin" valueType="num">
                                      <p:cBhvr>
                                        <p:cTn id="52" dur="1000"/>
                                        <p:tgtEl>
                                          <p:spTgt spid="15362"/>
                                        </p:tgtEl>
                                        <p:attrNameLst>
                                          <p:attrName>ppt_w</p:attrName>
                                        </p:attrNameLst>
                                      </p:cBhvr>
                                      <p:tavLst>
                                        <p:tav tm="0">
                                          <p:val>
                                            <p:strVal val="ppt_w"/>
                                          </p:val>
                                        </p:tav>
                                        <p:tav tm="100000">
                                          <p:val>
                                            <p:fltVal val="0"/>
                                          </p:val>
                                        </p:tav>
                                      </p:tavLst>
                                    </p:anim>
                                    <p:anim calcmode="lin" valueType="num">
                                      <p:cBhvr>
                                        <p:cTn id="53" dur="1000"/>
                                        <p:tgtEl>
                                          <p:spTgt spid="15362"/>
                                        </p:tgtEl>
                                        <p:attrNameLst>
                                          <p:attrName>ppt_h</p:attrName>
                                        </p:attrNameLst>
                                      </p:cBhvr>
                                      <p:tavLst>
                                        <p:tav tm="0">
                                          <p:val>
                                            <p:strVal val="ppt_h"/>
                                          </p:val>
                                        </p:tav>
                                        <p:tav tm="100000">
                                          <p:val>
                                            <p:fltVal val="0"/>
                                          </p:val>
                                        </p:tav>
                                      </p:tavLst>
                                    </p:anim>
                                    <p:anim calcmode="lin" valueType="num">
                                      <p:cBhvr>
                                        <p:cTn id="54" dur="1000"/>
                                        <p:tgtEl>
                                          <p:spTgt spid="15362"/>
                                        </p:tgtEl>
                                        <p:attrNameLst>
                                          <p:attrName>style.rotation</p:attrName>
                                        </p:attrNameLst>
                                      </p:cBhvr>
                                      <p:tavLst>
                                        <p:tav tm="0">
                                          <p:val>
                                            <p:fltVal val="0"/>
                                          </p:val>
                                        </p:tav>
                                        <p:tav tm="100000">
                                          <p:val>
                                            <p:fltVal val="90"/>
                                          </p:val>
                                        </p:tav>
                                      </p:tavLst>
                                    </p:anim>
                                    <p:animEffect transition="out" filter="fade">
                                      <p:cBhvr>
                                        <p:cTn id="55" dur="1000"/>
                                        <p:tgtEl>
                                          <p:spTgt spid="15362"/>
                                        </p:tgtEl>
                                      </p:cBhvr>
                                    </p:animEffect>
                                    <p:set>
                                      <p:cBhvr>
                                        <p:cTn id="56" dur="1" fill="hold">
                                          <p:stCondLst>
                                            <p:cond delay="999"/>
                                          </p:stCondLst>
                                        </p:cTn>
                                        <p:tgtEl>
                                          <p:spTgt spid="1536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1" nodeType="clickEffect">
                                  <p:stCondLst>
                                    <p:cond delay="0"/>
                                  </p:stCondLst>
                                  <p:childTnLst>
                                    <p:set>
                                      <p:cBhvr>
                                        <p:cTn id="60" dur="1" fill="hold">
                                          <p:stCondLst>
                                            <p:cond delay="0"/>
                                          </p:stCondLst>
                                        </p:cTn>
                                        <p:tgtEl>
                                          <p:spTgt spid="69">
                                            <p:txEl>
                                              <p:pRg st="8" end="8"/>
                                            </p:txEl>
                                          </p:spTgt>
                                        </p:tgtEl>
                                        <p:attrNameLst>
                                          <p:attrName>style.visibility</p:attrName>
                                        </p:attrNameLst>
                                      </p:cBhvr>
                                      <p:to>
                                        <p:strVal val="visible"/>
                                      </p:to>
                                    </p:set>
                                    <p:animEffect transition="in" filter="fade">
                                      <p:cBhvr>
                                        <p:cTn id="61" dur="1000"/>
                                        <p:tgtEl>
                                          <p:spTgt spid="69">
                                            <p:txEl>
                                              <p:pRg st="8" end="8"/>
                                            </p:txEl>
                                          </p:spTgt>
                                        </p:tgtEl>
                                      </p:cBhvr>
                                    </p:animEffect>
                                  </p:childTnLst>
                                </p:cTn>
                              </p:par>
                              <p:par>
                                <p:cTn id="62" presetID="10" presetClass="exit" presetSubtype="0" fill="hold" grpId="2" nodeType="withEffect">
                                  <p:stCondLst>
                                    <p:cond delay="0"/>
                                  </p:stCondLst>
                                  <p:childTnLst>
                                    <p:animEffect transition="out" filter="fade">
                                      <p:cBhvr>
                                        <p:cTn id="63" dur="1000"/>
                                        <p:tgtEl>
                                          <p:spTgt spid="69">
                                            <p:txEl>
                                              <p:pRg st="0" end="0"/>
                                            </p:txEl>
                                          </p:spTgt>
                                        </p:tgtEl>
                                      </p:cBhvr>
                                    </p:animEffect>
                                    <p:set>
                                      <p:cBhvr>
                                        <p:cTn id="64" dur="1" fill="hold">
                                          <p:stCondLst>
                                            <p:cond delay="999"/>
                                          </p:stCondLst>
                                        </p:cTn>
                                        <p:tgtEl>
                                          <p:spTgt spid="69">
                                            <p:txEl>
                                              <p:pRg st="0" end="0"/>
                                            </p:txEl>
                                          </p:spTgt>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1000"/>
                                        <p:tgtEl>
                                          <p:spTgt spid="69">
                                            <p:txEl>
                                              <p:pRg st="2" end="2"/>
                                            </p:txEl>
                                          </p:spTgt>
                                        </p:tgtEl>
                                      </p:cBhvr>
                                    </p:animEffect>
                                    <p:set>
                                      <p:cBhvr>
                                        <p:cTn id="67" dur="1" fill="hold">
                                          <p:stCondLst>
                                            <p:cond delay="999"/>
                                          </p:stCondLst>
                                        </p:cTn>
                                        <p:tgtEl>
                                          <p:spTgt spid="69">
                                            <p:txEl>
                                              <p:pRg st="2" end="2"/>
                                            </p:txEl>
                                          </p:spTgt>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1000"/>
                                        <p:tgtEl>
                                          <p:spTgt spid="69">
                                            <p:txEl>
                                              <p:pRg st="3" end="3"/>
                                            </p:txEl>
                                          </p:spTgt>
                                        </p:tgtEl>
                                      </p:cBhvr>
                                    </p:animEffect>
                                    <p:set>
                                      <p:cBhvr>
                                        <p:cTn id="70" dur="1" fill="hold">
                                          <p:stCondLst>
                                            <p:cond delay="999"/>
                                          </p:stCondLst>
                                        </p:cTn>
                                        <p:tgtEl>
                                          <p:spTgt spid="69">
                                            <p:txEl>
                                              <p:pRg st="3" end="3"/>
                                            </p:txEl>
                                          </p:spTgt>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1000"/>
                                        <p:tgtEl>
                                          <p:spTgt spid="69">
                                            <p:txEl>
                                              <p:pRg st="5" end="5"/>
                                            </p:txEl>
                                          </p:spTgt>
                                        </p:tgtEl>
                                      </p:cBhvr>
                                    </p:animEffect>
                                    <p:set>
                                      <p:cBhvr>
                                        <p:cTn id="73" dur="1" fill="hold">
                                          <p:stCondLst>
                                            <p:cond delay="999"/>
                                          </p:stCondLst>
                                        </p:cTn>
                                        <p:tgtEl>
                                          <p:spTgt spid="69">
                                            <p:txEl>
                                              <p:pRg st="5" end="5"/>
                                            </p:txEl>
                                          </p:spTgt>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1000"/>
                                        <p:tgtEl>
                                          <p:spTgt spid="69">
                                            <p:txEl>
                                              <p:pRg st="6" end="6"/>
                                            </p:txEl>
                                          </p:spTgt>
                                        </p:tgtEl>
                                      </p:cBhvr>
                                    </p:animEffect>
                                    <p:set>
                                      <p:cBhvr>
                                        <p:cTn id="76" dur="1" fill="hold">
                                          <p:stCondLst>
                                            <p:cond delay="999"/>
                                          </p:stCondLst>
                                        </p:cTn>
                                        <p:tgtEl>
                                          <p:spTgt spid="69">
                                            <p:txEl>
                                              <p:pRg st="6" end="6"/>
                                            </p:txEl>
                                          </p:spTgt>
                                        </p:tgtEl>
                                        <p:attrNameLst>
                                          <p:attrName>style.visibility</p:attrName>
                                        </p:attrNameLst>
                                      </p:cBhvr>
                                      <p:to>
                                        <p:strVal val="hidden"/>
                                      </p:to>
                                    </p:set>
                                  </p:childTnLst>
                                </p:cTn>
                              </p:par>
                              <p:par>
                                <p:cTn id="77" presetID="6" presetClass="emph" presetSubtype="0" fill="hold" nodeType="withEffect">
                                  <p:stCondLst>
                                    <p:cond delay="0"/>
                                  </p:stCondLst>
                                  <p:iterate type="lt">
                                    <p:tmPct val="0"/>
                                  </p:iterate>
                                  <p:childTnLst>
                                    <p:animScale>
                                      <p:cBhvr>
                                        <p:cTn id="78" dur="1000" fill="hold"/>
                                        <p:tgtEl>
                                          <p:spTgt spid="15364"/>
                                        </p:tgtEl>
                                      </p:cBhvr>
                                      <p:by x="150000" y="150000"/>
                                    </p:animScale>
                                  </p:childTnLst>
                                </p:cTn>
                              </p:par>
                              <p:par>
                                <p:cTn id="79" presetID="63" presetClass="path" presetSubtype="0" accel="50000" decel="50000" fill="hold" nodeType="withEffect">
                                  <p:stCondLst>
                                    <p:cond delay="0"/>
                                  </p:stCondLst>
                                  <p:iterate type="lt">
                                    <p:tmPct val="0"/>
                                  </p:iterate>
                                  <p:childTnLst>
                                    <p:animMotion origin="layout" path="M 3.33333E-6 1.11111E-6 L 0.15833 0.10555 " pathEditMode="relative" rAng="0" ptsTypes="AA">
                                      <p:cBhvr>
                                        <p:cTn id="80" dur="1000" fill="hold"/>
                                        <p:tgtEl>
                                          <p:spTgt spid="15364"/>
                                        </p:tgtEl>
                                        <p:attrNameLst>
                                          <p:attrName>ppt_x</p:attrName>
                                          <p:attrName>ppt_y</p:attrName>
                                        </p:attrNameLst>
                                      </p:cBhvr>
                                      <p:rCtr x="79" y="53"/>
                                    </p:animMotion>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2" nodeType="clickEffect">
                                  <p:stCondLst>
                                    <p:cond delay="0"/>
                                  </p:stCondLst>
                                  <p:childTnLst>
                                    <p:animEffect transition="out" filter="fade">
                                      <p:cBhvr>
                                        <p:cTn id="84" dur="1000"/>
                                        <p:tgtEl>
                                          <p:spTgt spid="69">
                                            <p:txEl>
                                              <p:pRg st="8" end="8"/>
                                            </p:txEl>
                                          </p:spTgt>
                                        </p:tgtEl>
                                      </p:cBhvr>
                                    </p:animEffect>
                                    <p:set>
                                      <p:cBhvr>
                                        <p:cTn id="85" dur="1" fill="hold">
                                          <p:stCondLst>
                                            <p:cond delay="999"/>
                                          </p:stCondLst>
                                        </p:cTn>
                                        <p:tgtEl>
                                          <p:spTgt spid="69">
                                            <p:txEl>
                                              <p:pRg st="8" end="8"/>
                                            </p:txEl>
                                          </p:spTgt>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1000"/>
                                        <p:tgtEl>
                                          <p:spTgt spid="68"/>
                                        </p:tgtEl>
                                      </p:cBhvr>
                                    </p:animEffect>
                                    <p:set>
                                      <p:cBhvr>
                                        <p:cTn id="88" dur="1" fill="hold">
                                          <p:stCondLst>
                                            <p:cond delay="999"/>
                                          </p:stCondLst>
                                        </p:cTn>
                                        <p:tgtEl>
                                          <p:spTgt spid="68"/>
                                        </p:tgtEl>
                                        <p:attrNameLst>
                                          <p:attrName>style.visibility</p:attrName>
                                        </p:attrNameLst>
                                      </p:cBhvr>
                                      <p:to>
                                        <p:strVal val="hidden"/>
                                      </p:to>
                                    </p:set>
                                  </p:childTnLst>
                                </p:cTn>
                              </p:par>
                              <p:par>
                                <p:cTn id="89" presetID="10" presetClass="entr" presetSubtype="0" fill="hold" nodeType="withEffect">
                                  <p:stCondLst>
                                    <p:cond delay="0"/>
                                  </p:stCondLst>
                                  <p:childTnLst>
                                    <p:set>
                                      <p:cBhvr>
                                        <p:cTn id="90" dur="1" fill="hold">
                                          <p:stCondLst>
                                            <p:cond delay="0"/>
                                          </p:stCondLst>
                                        </p:cTn>
                                        <p:tgtEl>
                                          <p:spTgt spid="60"/>
                                        </p:tgtEl>
                                        <p:attrNameLst>
                                          <p:attrName>style.visibility</p:attrName>
                                        </p:attrNameLst>
                                      </p:cBhvr>
                                      <p:to>
                                        <p:strVal val="visible"/>
                                      </p:to>
                                    </p:set>
                                    <p:animEffect transition="in" filter="fade">
                                      <p:cBhvr>
                                        <p:cTn id="91" dur="1000"/>
                                        <p:tgtEl>
                                          <p:spTgt spid="60"/>
                                        </p:tgtEl>
                                      </p:cBhvr>
                                    </p:animEffect>
                                  </p:childTnLst>
                                </p:cTn>
                              </p:par>
                              <p:par>
                                <p:cTn id="92" presetID="6" presetClass="emph" presetSubtype="0" fill="hold" nodeType="withEffect">
                                  <p:stCondLst>
                                    <p:cond delay="0"/>
                                  </p:stCondLst>
                                  <p:iterate type="lt">
                                    <p:tmPct val="0"/>
                                  </p:iterate>
                                  <p:childTnLst>
                                    <p:animScale>
                                      <p:cBhvr>
                                        <p:cTn id="93" dur="1000" fill="hold"/>
                                        <p:tgtEl>
                                          <p:spTgt spid="15364"/>
                                        </p:tgtEl>
                                      </p:cBhvr>
                                      <p:by x="40000" y="40000"/>
                                    </p:animScale>
                                  </p:childTnLst>
                                </p:cTn>
                              </p:par>
                              <p:par>
                                <p:cTn id="94" presetID="35" presetClass="path" presetSubtype="0" accel="50000" decel="50000" fill="hold" nodeType="withEffect">
                                  <p:stCondLst>
                                    <p:cond delay="0"/>
                                  </p:stCondLst>
                                  <p:iterate type="lt">
                                    <p:tmPct val="0"/>
                                  </p:iterate>
                                  <p:childTnLst>
                                    <p:animMotion origin="layout" path="M 0.15833 0.10555 L -0.11667 -0.11667 " pathEditMode="relative" rAng="0" ptsTypes="AA">
                                      <p:cBhvr>
                                        <p:cTn id="95" dur="1000" fill="hold"/>
                                        <p:tgtEl>
                                          <p:spTgt spid="15364"/>
                                        </p:tgtEl>
                                        <p:attrNameLst>
                                          <p:attrName>ppt_x</p:attrName>
                                          <p:attrName>ppt_y</p:attrName>
                                        </p:attrNameLst>
                                      </p:cBhvr>
                                      <p:rCtr x="-138" y="-111"/>
                                    </p:animMotion>
                                  </p:childTnLst>
                                </p:cTn>
                              </p:par>
                              <p:par>
                                <p:cTn id="96" presetID="10" presetClass="exit" presetSubtype="0" fill="hold" nodeType="withEffect">
                                  <p:stCondLst>
                                    <p:cond delay="500"/>
                                  </p:stCondLst>
                                  <p:iterate type="lt">
                                    <p:tmPct val="0"/>
                                  </p:iterate>
                                  <p:childTnLst>
                                    <p:animEffect transition="out" filter="fade">
                                      <p:cBhvr>
                                        <p:cTn id="97" dur="1000"/>
                                        <p:tgtEl>
                                          <p:spTgt spid="15364"/>
                                        </p:tgtEl>
                                      </p:cBhvr>
                                    </p:animEffect>
                                    <p:set>
                                      <p:cBhvr>
                                        <p:cTn id="98" dur="1" fill="hold">
                                          <p:stCondLst>
                                            <p:cond delay="999"/>
                                          </p:stCondLst>
                                        </p:cTn>
                                        <p:tgtEl>
                                          <p:spTgt spid="15364"/>
                                        </p:tgtEl>
                                        <p:attrNameLst>
                                          <p:attrName>style.visibility</p:attrName>
                                        </p:attrNameLst>
                                      </p:cBhvr>
                                      <p:to>
                                        <p:strVal val="hidden"/>
                                      </p:to>
                                    </p:set>
                                  </p:childTnLst>
                                </p:cTn>
                              </p:par>
                              <p:par>
                                <p:cTn id="99" presetID="10" presetClass="entr" presetSubtype="0" fill="hold" nodeType="withEffect">
                                  <p:stCondLst>
                                    <p:cond delay="500"/>
                                  </p:stCondLst>
                                  <p:childTnLst>
                                    <p:set>
                                      <p:cBhvr>
                                        <p:cTn id="100" dur="1" fill="hold">
                                          <p:stCondLst>
                                            <p:cond delay="0"/>
                                          </p:stCondLst>
                                        </p:cTn>
                                        <p:tgtEl>
                                          <p:spTgt spid="70"/>
                                        </p:tgtEl>
                                        <p:attrNameLst>
                                          <p:attrName>style.visibility</p:attrName>
                                        </p:attrNameLst>
                                      </p:cBhvr>
                                      <p:to>
                                        <p:strVal val="visible"/>
                                      </p:to>
                                    </p:set>
                                    <p:animEffect transition="in" filter="fade">
                                      <p:cBhvr>
                                        <p:cTn id="101" dur="1000"/>
                                        <p:tgtEl>
                                          <p:spTgt spid="70"/>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74"/>
                                        </p:tgtEl>
                                        <p:attrNameLst>
                                          <p:attrName>style.visibility</p:attrName>
                                        </p:attrNameLst>
                                      </p:cBhvr>
                                      <p:to>
                                        <p:strVal val="visible"/>
                                      </p:to>
                                    </p:set>
                                    <p:animEffect transition="in" filter="fade">
                                      <p:cBhvr>
                                        <p:cTn id="106" dur="1000"/>
                                        <p:tgtEl>
                                          <p:spTgt spid="74"/>
                                        </p:tgtEl>
                                      </p:cBhvr>
                                    </p:animEffect>
                                  </p:childTnLst>
                                </p:cTn>
                              </p:par>
                            </p:childTnLst>
                          </p:cTn>
                        </p:par>
                        <p:par>
                          <p:cTn id="107" fill="hold">
                            <p:stCondLst>
                              <p:cond delay="1000"/>
                            </p:stCondLst>
                            <p:childTnLst>
                              <p:par>
                                <p:cTn id="108" presetID="10" presetClass="entr" presetSubtype="0" fill="hold" grpId="0" nodeType="afterEffect">
                                  <p:stCondLst>
                                    <p:cond delay="0"/>
                                  </p:stCondLst>
                                  <p:childTnLst>
                                    <p:set>
                                      <p:cBhvr>
                                        <p:cTn id="109" dur="1" fill="hold">
                                          <p:stCondLst>
                                            <p:cond delay="0"/>
                                          </p:stCondLst>
                                        </p:cTn>
                                        <p:tgtEl>
                                          <p:spTgt spid="54"/>
                                        </p:tgtEl>
                                        <p:attrNameLst>
                                          <p:attrName>style.visibility</p:attrName>
                                        </p:attrNameLst>
                                      </p:cBhvr>
                                      <p:to>
                                        <p:strVal val="visible"/>
                                      </p:to>
                                    </p:set>
                                    <p:animEffect transition="in" filter="fade">
                                      <p:cBhvr>
                                        <p:cTn id="110" dur="1000"/>
                                        <p:tgtEl>
                                          <p:spTgt spid="54"/>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0" fill="hold" grpId="0" nodeType="clickEffect">
                                  <p:stCondLst>
                                    <p:cond delay="0"/>
                                  </p:stCondLst>
                                  <p:childTnLst>
                                    <p:set>
                                      <p:cBhvr>
                                        <p:cTn id="114" dur="1" fill="hold">
                                          <p:stCondLst>
                                            <p:cond delay="0"/>
                                          </p:stCondLst>
                                        </p:cTn>
                                        <p:tgtEl>
                                          <p:spTgt spid="73"/>
                                        </p:tgtEl>
                                        <p:attrNameLst>
                                          <p:attrName>style.visibility</p:attrName>
                                        </p:attrNameLst>
                                      </p:cBhvr>
                                      <p:to>
                                        <p:strVal val="visible"/>
                                      </p:to>
                                    </p:set>
                                    <p:anim calcmode="lin" valueType="num">
                                      <p:cBhvr>
                                        <p:cTn id="115" dur="1000" fill="hold"/>
                                        <p:tgtEl>
                                          <p:spTgt spid="73"/>
                                        </p:tgtEl>
                                        <p:attrNameLst>
                                          <p:attrName>ppt_w</p:attrName>
                                        </p:attrNameLst>
                                      </p:cBhvr>
                                      <p:tavLst>
                                        <p:tav tm="0">
                                          <p:val>
                                            <p:fltVal val="0"/>
                                          </p:val>
                                        </p:tav>
                                        <p:tav tm="100000">
                                          <p:val>
                                            <p:strVal val="#ppt_w"/>
                                          </p:val>
                                        </p:tav>
                                      </p:tavLst>
                                    </p:anim>
                                    <p:anim calcmode="lin" valueType="num">
                                      <p:cBhvr>
                                        <p:cTn id="116" dur="1000" fill="hold"/>
                                        <p:tgtEl>
                                          <p:spTgt spid="73"/>
                                        </p:tgtEl>
                                        <p:attrNameLst>
                                          <p:attrName>ppt_h</p:attrName>
                                        </p:attrNameLst>
                                      </p:cBhvr>
                                      <p:tavLst>
                                        <p:tav tm="0">
                                          <p:val>
                                            <p:fltVal val="0"/>
                                          </p:val>
                                        </p:tav>
                                        <p:tav tm="100000">
                                          <p:val>
                                            <p:strVal val="#ppt_h"/>
                                          </p:val>
                                        </p:tav>
                                      </p:tavLst>
                                    </p:anim>
                                    <p:animEffect transition="in" filter="fade">
                                      <p:cBhvr>
                                        <p:cTn id="117" dur="1000"/>
                                        <p:tgtEl>
                                          <p:spTgt spid="73"/>
                                        </p:tgtEl>
                                      </p:cBhvr>
                                    </p:animEffect>
                                  </p:childTnLst>
                                </p:cTn>
                              </p:par>
                            </p:childTnLst>
                          </p:cTn>
                        </p:par>
                        <p:par>
                          <p:cTn id="118" fill="hold">
                            <p:stCondLst>
                              <p:cond delay="1000"/>
                            </p:stCondLst>
                            <p:childTnLst>
                              <p:par>
                                <p:cTn id="119" presetID="10" presetClass="entr" presetSubtype="0" fill="hold" grpId="0" nodeType="afterEffect">
                                  <p:stCondLst>
                                    <p:cond delay="0"/>
                                  </p:stCondLst>
                                  <p:childTnLst>
                                    <p:set>
                                      <p:cBhvr>
                                        <p:cTn id="120" dur="1" fill="hold">
                                          <p:stCondLst>
                                            <p:cond delay="0"/>
                                          </p:stCondLst>
                                        </p:cTn>
                                        <p:tgtEl>
                                          <p:spTgt spid="75"/>
                                        </p:tgtEl>
                                        <p:attrNameLst>
                                          <p:attrName>style.visibility</p:attrName>
                                        </p:attrNameLst>
                                      </p:cBhvr>
                                      <p:to>
                                        <p:strVal val="visible"/>
                                      </p:to>
                                    </p:set>
                                    <p:animEffect transition="in" filter="fade">
                                      <p:cBhvr>
                                        <p:cTn id="121"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9" grpId="1" uiExpand="1" build="allAtOnce"/>
      <p:bldP spid="69" grpId="2" uiExpand="1" build="allAtOnce"/>
      <p:bldP spid="54" grpId="0"/>
      <p:bldP spid="74" grpId="0" animBg="1"/>
      <p:bldP spid="68" grpId="0"/>
      <p:bldP spid="68" grpId="1"/>
      <p:bldP spid="73" grpId="0" animBg="1"/>
      <p:bldP spid="7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9"/>
          <p:cNvGrpSpPr/>
          <p:nvPr/>
        </p:nvGrpSpPr>
        <p:grpSpPr>
          <a:xfrm>
            <a:off x="0" y="838200"/>
            <a:ext cx="9144000" cy="6096000"/>
            <a:chOff x="0" y="838200"/>
            <a:chExt cx="9144000" cy="6096000"/>
          </a:xfrm>
        </p:grpSpPr>
        <p:grpSp>
          <p:nvGrpSpPr>
            <p:cNvPr id="4" name="Group 53"/>
            <p:cNvGrpSpPr/>
            <p:nvPr/>
          </p:nvGrpSpPr>
          <p:grpSpPr>
            <a:xfrm>
              <a:off x="0" y="838200"/>
              <a:ext cx="9144000" cy="6096000"/>
              <a:chOff x="0" y="838200"/>
              <a:chExt cx="9144000" cy="6096000"/>
            </a:xfrm>
          </p:grpSpPr>
          <p:grpSp>
            <p:nvGrpSpPr>
              <p:cNvPr id="5" name="Group 69"/>
              <p:cNvGrpSpPr/>
              <p:nvPr/>
            </p:nvGrpSpPr>
            <p:grpSpPr>
              <a:xfrm>
                <a:off x="0" y="838200"/>
                <a:ext cx="9144000" cy="6096000"/>
                <a:chOff x="0" y="838200"/>
                <a:chExt cx="9144000" cy="609600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9525">
                  <a:noFill/>
                  <a:miter lim="800000"/>
                  <a:headEnd/>
                  <a:tailEnd/>
                </a:ln>
                <a:effectLst/>
              </p:spPr>
            </p:pic>
            <p:sp>
              <p:nvSpPr>
                <p:cNvPr id="78" name="Freeform 77"/>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2"/>
                <a:srcRect l="49098" t="42276" r="45909" b="54472"/>
                <a:stretch>
                  <a:fillRect/>
                </a:stretch>
              </p:blipFill>
              <p:spPr bwMode="auto">
                <a:xfrm>
                  <a:off x="5181600" y="6265950"/>
                  <a:ext cx="1066800" cy="533400"/>
                </a:xfrm>
                <a:prstGeom prst="rect">
                  <a:avLst/>
                </a:prstGeom>
                <a:noFill/>
                <a:ln w="9525">
                  <a:noFill/>
                  <a:miter lim="800000"/>
                  <a:headEnd/>
                  <a:tailEnd/>
                </a:ln>
                <a:effectLst/>
              </p:spPr>
            </p:pic>
            <p:grpSp>
              <p:nvGrpSpPr>
                <p:cNvPr id="6" name="Group 24"/>
                <p:cNvGrpSpPr/>
                <p:nvPr/>
              </p:nvGrpSpPr>
              <p:grpSpPr>
                <a:xfrm>
                  <a:off x="6071616" y="987552"/>
                  <a:ext cx="588264" cy="1139952"/>
                  <a:chOff x="6019800" y="990600"/>
                  <a:chExt cx="588264" cy="1139952"/>
                </a:xfrm>
              </p:grpSpPr>
              <p:pic>
                <p:nvPicPr>
                  <p:cNvPr id="26"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28"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29"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30"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7" name="Group 31"/>
                <p:cNvGrpSpPr/>
                <p:nvPr/>
              </p:nvGrpSpPr>
              <p:grpSpPr>
                <a:xfrm>
                  <a:off x="4663440" y="2551176"/>
                  <a:ext cx="763857" cy="719328"/>
                  <a:chOff x="4724400" y="2551176"/>
                  <a:chExt cx="763857" cy="719328"/>
                </a:xfrm>
              </p:grpSpPr>
              <p:pic>
                <p:nvPicPr>
                  <p:cNvPr id="33"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34"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35"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36"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8" name="Group 36"/>
                <p:cNvGrpSpPr/>
                <p:nvPr/>
              </p:nvGrpSpPr>
              <p:grpSpPr>
                <a:xfrm>
                  <a:off x="4271689" y="3851670"/>
                  <a:ext cx="2052911" cy="2320530"/>
                  <a:chOff x="4271689" y="3851670"/>
                  <a:chExt cx="2052911" cy="2320530"/>
                </a:xfrm>
              </p:grpSpPr>
              <p:pic>
                <p:nvPicPr>
                  <p:cNvPr id="38"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9"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9" name="Group 116"/>
                  <p:cNvGrpSpPr/>
                  <p:nvPr/>
                </p:nvGrpSpPr>
                <p:grpSpPr>
                  <a:xfrm>
                    <a:off x="5441077" y="5637760"/>
                    <a:ext cx="883523" cy="534440"/>
                    <a:chOff x="5441077" y="5637760"/>
                    <a:chExt cx="883523" cy="534440"/>
                  </a:xfrm>
                </p:grpSpPr>
                <p:pic>
                  <p:nvPicPr>
                    <p:cNvPr id="41"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2"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3"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5" name="Picture 3"/>
                <p:cNvPicPr>
                  <a:picLocks noChangeAspect="1" noChangeArrowheads="1"/>
                </p:cNvPicPr>
                <p:nvPr/>
              </p:nvPicPr>
              <p:blipFill>
                <a:blip r:embed="rId4"/>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10" name="Group 45"/>
                <p:cNvGrpSpPr/>
                <p:nvPr/>
              </p:nvGrpSpPr>
              <p:grpSpPr>
                <a:xfrm>
                  <a:off x="1600200" y="3822192"/>
                  <a:ext cx="2197608" cy="521208"/>
                  <a:chOff x="1600200" y="3822192"/>
                  <a:chExt cx="2197608" cy="521208"/>
                </a:xfrm>
              </p:grpSpPr>
              <p:pic>
                <p:nvPicPr>
                  <p:cNvPr id="47"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48"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49"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0"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51"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52"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3" name="Picture 3"/>
                <p:cNvPicPr>
                  <a:picLocks noChangeAspect="1" noChangeArrowheads="1"/>
                </p:cNvPicPr>
                <p:nvPr/>
              </p:nvPicPr>
              <p:blipFill>
                <a:blip r:embed="rId4"/>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1" name="Group 58"/>
                <p:cNvGrpSpPr/>
                <p:nvPr/>
              </p:nvGrpSpPr>
              <p:grpSpPr>
                <a:xfrm>
                  <a:off x="1096733" y="5440680"/>
                  <a:ext cx="776455" cy="249906"/>
                  <a:chOff x="1096733" y="5440680"/>
                  <a:chExt cx="776455" cy="249906"/>
                </a:xfrm>
              </p:grpSpPr>
              <p:sp>
                <p:nvSpPr>
                  <p:cNvPr id="56" name="Freeform 5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64" name="Straight Connector 63"/>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59"/>
            <p:cNvGrpSpPr/>
            <p:nvPr/>
          </p:nvGrpSpPr>
          <p:grpSpPr>
            <a:xfrm>
              <a:off x="1981200" y="5304609"/>
              <a:ext cx="914400" cy="211183"/>
              <a:chOff x="1981200" y="5304609"/>
              <a:chExt cx="914400" cy="211183"/>
            </a:xfrm>
          </p:grpSpPr>
          <p:pic>
            <p:nvPicPr>
              <p:cNvPr id="61" name="Picture 2"/>
              <p:cNvPicPr preferRelativeResize="0">
                <a:picLocks noChangeArrowheads="1"/>
              </p:cNvPicPr>
              <p:nvPr/>
            </p:nvPicPr>
            <p:blipFill>
              <a:blip r:embed="rId5"/>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2" name="Freeform 6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9" name="Rectangle 58"/>
          <p:cNvSpPr/>
          <p:nvPr/>
        </p:nvSpPr>
        <p:spPr>
          <a:xfrm>
            <a:off x="0" y="838200"/>
            <a:ext cx="9144000" cy="6019800"/>
          </a:xfrm>
          <a:prstGeom prst="rect">
            <a:avLst/>
          </a:prstGeom>
          <a:solidFill>
            <a:schemeClr val="tx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p:cNvSpPr txBox="1"/>
          <p:nvPr/>
        </p:nvSpPr>
        <p:spPr>
          <a:xfrm>
            <a:off x="533400" y="838200"/>
            <a:ext cx="1326004" cy="769441"/>
          </a:xfrm>
          <a:prstGeom prst="rect">
            <a:avLst/>
          </a:prstGeom>
          <a:noFill/>
        </p:spPr>
        <p:txBody>
          <a:bodyPr wrap="none" rtlCol="0">
            <a:spAutoFit/>
          </a:bodyPr>
          <a:lstStyle/>
          <a:p>
            <a:r>
              <a:rPr lang="en-US" sz="4400" b="1" dirty="0" smtClean="0">
                <a:solidFill>
                  <a:srgbClr val="002060"/>
                </a:solidFill>
              </a:rPr>
              <a:t>1755</a:t>
            </a:r>
            <a:endParaRPr lang="en-US" sz="4400" b="1" dirty="0">
              <a:solidFill>
                <a:srgbClr val="002060"/>
              </a:solidFill>
            </a:endParaRPr>
          </a:p>
        </p:txBody>
      </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sp>
        <p:nvSpPr>
          <p:cNvPr id="54" name="TextBox 53"/>
          <p:cNvSpPr txBox="1"/>
          <p:nvPr/>
        </p:nvSpPr>
        <p:spPr>
          <a:xfrm rot="19020000">
            <a:off x="1028623" y="2847861"/>
            <a:ext cx="1452642" cy="523220"/>
          </a:xfrm>
          <a:prstGeom prst="rect">
            <a:avLst/>
          </a:prstGeom>
          <a:noFill/>
          <a:effectLst/>
        </p:spPr>
        <p:txBody>
          <a:bodyPr wrap="none" rtlCol="0">
            <a:spAutoFit/>
          </a:bodyPr>
          <a:lstStyle/>
          <a:p>
            <a:r>
              <a:rPr lang="en-US" sz="2800" b="1" dirty="0" smtClean="0"/>
              <a:t>Colonies</a:t>
            </a:r>
            <a:endParaRPr lang="en-US" sz="2800" b="1" dirty="0"/>
          </a:p>
        </p:txBody>
      </p:sp>
      <p:sp>
        <p:nvSpPr>
          <p:cNvPr id="74" name="Freeform 73"/>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01600">
            <a:solidFill>
              <a:srgbClr val="FF0000">
                <a:alpha val="69000"/>
              </a:srgbClr>
            </a:solidFill>
          </a:ln>
          <a:effectLst>
            <a:outerShdw blurRad="190500" dist="38100" dir="11400000" sx="110000" sy="11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Rectangle 66"/>
          <p:cNvSpPr/>
          <p:nvPr/>
        </p:nvSpPr>
        <p:spPr>
          <a:xfrm>
            <a:off x="0" y="6150114"/>
            <a:ext cx="9144000" cy="707886"/>
          </a:xfrm>
          <a:prstGeom prst="rect">
            <a:avLst/>
          </a:prstGeom>
          <a:solidFill>
            <a:schemeClr val="accent1">
              <a:lumMod val="20000"/>
              <a:lumOff val="80000"/>
              <a:alpha val="77000"/>
            </a:schemeClr>
          </a:solidFill>
          <a:ln w="76200">
            <a:noFill/>
          </a:ln>
        </p:spPr>
        <p:txBody>
          <a:bodyPr wrap="square">
            <a:spAutoFit/>
          </a:bodyPr>
          <a:lstStyle/>
          <a:p>
            <a:pPr algn="ctr"/>
            <a:r>
              <a:rPr lang="en-US" sz="4000" b="1" dirty="0" smtClean="0">
                <a:solidFill>
                  <a:srgbClr val="FF0000"/>
                </a:solidFill>
                <a:effectLst>
                  <a:outerShdw dist="50800" dir="7200000" algn="ctr" rotWithShape="0">
                    <a:schemeClr val="tx1"/>
                  </a:outerShdw>
                </a:effectLst>
              </a:rPr>
              <a:t>The British will deport the </a:t>
            </a:r>
            <a:r>
              <a:rPr lang="en-US" sz="4000" b="1" dirty="0" err="1" smtClean="0">
                <a:solidFill>
                  <a:srgbClr val="FF0000"/>
                </a:solidFill>
                <a:effectLst>
                  <a:outerShdw dist="50800" dir="7200000" algn="ctr" rotWithShape="0">
                    <a:schemeClr val="tx1"/>
                  </a:outerShdw>
                </a:effectLst>
              </a:rPr>
              <a:t>Acadiens</a:t>
            </a:r>
            <a:endParaRPr lang="en-US" sz="4000" b="1" dirty="0">
              <a:solidFill>
                <a:srgbClr val="FF0000"/>
              </a:solidFill>
              <a:effectLst>
                <a:outerShdw dist="50800" dir="7200000" algn="ctr" rotWithShape="0">
                  <a:schemeClr val="tx1"/>
                </a:outerShdw>
              </a:effectLst>
            </a:endParaRPr>
          </a:p>
        </p:txBody>
      </p:sp>
      <p:pic>
        <p:nvPicPr>
          <p:cNvPr id="60" name="Picture 4" descr="Flag of Great Britain (1707–1800).svg"/>
          <p:cNvPicPr>
            <a:picLocks noChangeAspect="1" noChangeArrowheads="1"/>
          </p:cNvPicPr>
          <p:nvPr/>
        </p:nvPicPr>
        <p:blipFill>
          <a:blip r:embed="rId6"/>
          <a:srcRect/>
          <a:stretch>
            <a:fillRect/>
          </a:stretch>
        </p:blipFill>
        <p:spPr bwMode="auto">
          <a:xfrm>
            <a:off x="457201" y="1524001"/>
            <a:ext cx="1564675" cy="990599"/>
          </a:xfrm>
          <a:prstGeom prst="rect">
            <a:avLst/>
          </a:prstGeom>
          <a:noFill/>
        </p:spPr>
      </p:pic>
      <p:grpSp>
        <p:nvGrpSpPr>
          <p:cNvPr id="73" name="Group 72"/>
          <p:cNvGrpSpPr/>
          <p:nvPr/>
        </p:nvGrpSpPr>
        <p:grpSpPr>
          <a:xfrm>
            <a:off x="7467600" y="914400"/>
            <a:ext cx="1454244" cy="914400"/>
            <a:chOff x="7467600" y="914400"/>
            <a:chExt cx="1454244" cy="914400"/>
          </a:xfrm>
        </p:grpSpPr>
        <p:sp>
          <p:nvSpPr>
            <p:cNvPr id="70" name="Freeform 69"/>
            <p:cNvSpPr/>
            <p:nvPr/>
          </p:nvSpPr>
          <p:spPr>
            <a:xfrm>
              <a:off x="7848600" y="914400"/>
              <a:ext cx="533400" cy="914400"/>
            </a:xfrm>
            <a:custGeom>
              <a:avLst/>
              <a:gdLst>
                <a:gd name="connsiteX0" fmla="*/ 562063 w 685102"/>
                <a:gd name="connsiteY0" fmla="*/ 843093 h 1003882"/>
                <a:gd name="connsiteX1" fmla="*/ 629175 w 685102"/>
                <a:gd name="connsiteY1" fmla="*/ 792759 h 1003882"/>
                <a:gd name="connsiteX2" fmla="*/ 679509 w 685102"/>
                <a:gd name="connsiteY2" fmla="*/ 549478 h 1003882"/>
                <a:gd name="connsiteX3" fmla="*/ 595619 w 685102"/>
                <a:gd name="connsiteY3" fmla="*/ 532700 h 1003882"/>
                <a:gd name="connsiteX4" fmla="*/ 545285 w 685102"/>
                <a:gd name="connsiteY4" fmla="*/ 356532 h 1003882"/>
                <a:gd name="connsiteX5" fmla="*/ 461395 w 685102"/>
                <a:gd name="connsiteY5" fmla="*/ 188752 h 1003882"/>
                <a:gd name="connsiteX6" fmla="*/ 335560 w 685102"/>
                <a:gd name="connsiteY6" fmla="*/ 96473 h 1003882"/>
                <a:gd name="connsiteX7" fmla="*/ 310393 w 685102"/>
                <a:gd name="connsiteY7" fmla="*/ 20972 h 1003882"/>
                <a:gd name="connsiteX8" fmla="*/ 50334 w 685102"/>
                <a:gd name="connsiteY8" fmla="*/ 12583 h 1003882"/>
                <a:gd name="connsiteX9" fmla="*/ 8390 w 685102"/>
                <a:gd name="connsiteY9" fmla="*/ 96473 h 1003882"/>
                <a:gd name="connsiteX10" fmla="*/ 67112 w 685102"/>
                <a:gd name="connsiteY10" fmla="*/ 188752 h 1003882"/>
                <a:gd name="connsiteX11" fmla="*/ 92279 w 685102"/>
                <a:gd name="connsiteY11" fmla="*/ 281031 h 1003882"/>
                <a:gd name="connsiteX12" fmla="*/ 184558 w 685102"/>
                <a:gd name="connsiteY12" fmla="*/ 356532 h 1003882"/>
                <a:gd name="connsiteX13" fmla="*/ 167780 w 685102"/>
                <a:gd name="connsiteY13" fmla="*/ 432033 h 1003882"/>
                <a:gd name="connsiteX14" fmla="*/ 125835 w 685102"/>
                <a:gd name="connsiteY14" fmla="*/ 566256 h 1003882"/>
                <a:gd name="connsiteX15" fmla="*/ 125835 w 685102"/>
                <a:gd name="connsiteY15" fmla="*/ 692091 h 1003882"/>
                <a:gd name="connsiteX16" fmla="*/ 218114 w 685102"/>
                <a:gd name="connsiteY16" fmla="*/ 784370 h 1003882"/>
                <a:gd name="connsiteX17" fmla="*/ 75501 w 685102"/>
                <a:gd name="connsiteY17" fmla="*/ 876649 h 1003882"/>
                <a:gd name="connsiteX18" fmla="*/ 92279 w 685102"/>
                <a:gd name="connsiteY18" fmla="*/ 994095 h 1003882"/>
                <a:gd name="connsiteX19" fmla="*/ 335560 w 685102"/>
                <a:gd name="connsiteY19" fmla="*/ 935372 h 1003882"/>
                <a:gd name="connsiteX20" fmla="*/ 562063 w 685102"/>
                <a:gd name="connsiteY20" fmla="*/ 843093 h 100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5102" h="1003882">
                  <a:moveTo>
                    <a:pt x="562063" y="843093"/>
                  </a:moveTo>
                  <a:cubicBezTo>
                    <a:pt x="610999" y="819324"/>
                    <a:pt x="609601" y="841695"/>
                    <a:pt x="629175" y="792759"/>
                  </a:cubicBezTo>
                  <a:cubicBezTo>
                    <a:pt x="648749" y="743823"/>
                    <a:pt x="685102" y="592821"/>
                    <a:pt x="679509" y="549478"/>
                  </a:cubicBezTo>
                  <a:cubicBezTo>
                    <a:pt x="673916" y="506135"/>
                    <a:pt x="617990" y="564858"/>
                    <a:pt x="595619" y="532700"/>
                  </a:cubicBezTo>
                  <a:cubicBezTo>
                    <a:pt x="573248" y="500542"/>
                    <a:pt x="567656" y="413857"/>
                    <a:pt x="545285" y="356532"/>
                  </a:cubicBezTo>
                  <a:cubicBezTo>
                    <a:pt x="522914" y="299207"/>
                    <a:pt x="496349" y="232095"/>
                    <a:pt x="461395" y="188752"/>
                  </a:cubicBezTo>
                  <a:cubicBezTo>
                    <a:pt x="426441" y="145409"/>
                    <a:pt x="360727" y="124436"/>
                    <a:pt x="335560" y="96473"/>
                  </a:cubicBezTo>
                  <a:cubicBezTo>
                    <a:pt x="310393" y="68510"/>
                    <a:pt x="357931" y="34954"/>
                    <a:pt x="310393" y="20972"/>
                  </a:cubicBezTo>
                  <a:cubicBezTo>
                    <a:pt x="262855" y="6990"/>
                    <a:pt x="100668" y="0"/>
                    <a:pt x="50334" y="12583"/>
                  </a:cubicBezTo>
                  <a:cubicBezTo>
                    <a:pt x="0" y="25166"/>
                    <a:pt x="5594" y="67112"/>
                    <a:pt x="8390" y="96473"/>
                  </a:cubicBezTo>
                  <a:cubicBezTo>
                    <a:pt x="11186" y="125834"/>
                    <a:pt x="53131" y="157992"/>
                    <a:pt x="67112" y="188752"/>
                  </a:cubicBezTo>
                  <a:cubicBezTo>
                    <a:pt x="81094" y="219512"/>
                    <a:pt x="72705" y="253068"/>
                    <a:pt x="92279" y="281031"/>
                  </a:cubicBezTo>
                  <a:cubicBezTo>
                    <a:pt x="111853" y="308994"/>
                    <a:pt x="171975" y="331365"/>
                    <a:pt x="184558" y="356532"/>
                  </a:cubicBezTo>
                  <a:cubicBezTo>
                    <a:pt x="197141" y="381699"/>
                    <a:pt x="177567" y="397079"/>
                    <a:pt x="167780" y="432033"/>
                  </a:cubicBezTo>
                  <a:cubicBezTo>
                    <a:pt x="157993" y="466987"/>
                    <a:pt x="132826" y="522913"/>
                    <a:pt x="125835" y="566256"/>
                  </a:cubicBezTo>
                  <a:cubicBezTo>
                    <a:pt x="118844" y="609599"/>
                    <a:pt x="110455" y="655739"/>
                    <a:pt x="125835" y="692091"/>
                  </a:cubicBezTo>
                  <a:cubicBezTo>
                    <a:pt x="141215" y="728443"/>
                    <a:pt x="226503" y="753610"/>
                    <a:pt x="218114" y="784370"/>
                  </a:cubicBezTo>
                  <a:cubicBezTo>
                    <a:pt x="209725" y="815130"/>
                    <a:pt x="96474" y="841695"/>
                    <a:pt x="75501" y="876649"/>
                  </a:cubicBezTo>
                  <a:cubicBezTo>
                    <a:pt x="54529" y="911603"/>
                    <a:pt x="48936" y="984308"/>
                    <a:pt x="92279" y="994095"/>
                  </a:cubicBezTo>
                  <a:cubicBezTo>
                    <a:pt x="135622" y="1003882"/>
                    <a:pt x="254466" y="960539"/>
                    <a:pt x="335560" y="935372"/>
                  </a:cubicBezTo>
                  <a:cubicBezTo>
                    <a:pt x="416654" y="910205"/>
                    <a:pt x="513127" y="866862"/>
                    <a:pt x="562063" y="843093"/>
                  </a:cubicBezTo>
                  <a:close/>
                </a:path>
              </a:pathLst>
            </a:custGeom>
            <a:solidFill>
              <a:srgbClr val="FF0000">
                <a:alpha val="69000"/>
              </a:srgbClr>
            </a:solidFill>
            <a:ln>
              <a:noFill/>
            </a:ln>
            <a:effectLst>
              <a:glow rad="101600">
                <a:schemeClr val="accent2">
                  <a:satMod val="175000"/>
                  <a:alpha val="40000"/>
                </a:scheme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7467600" y="990600"/>
              <a:ext cx="1454244" cy="523220"/>
            </a:xfrm>
            <a:prstGeom prst="rect">
              <a:avLst/>
            </a:prstGeom>
            <a:noFill/>
            <a:effectLst/>
          </p:spPr>
          <p:txBody>
            <a:bodyPr wrap="none" rtlCol="0">
              <a:spAutoFit/>
            </a:bodyPr>
            <a:lstStyle/>
            <a:p>
              <a:r>
                <a:rPr lang="en-US" sz="2800" b="1" dirty="0" smtClean="0"/>
                <a:t> England</a:t>
              </a:r>
              <a:endParaRPr lang="en-US" sz="2800" b="1" dirty="0"/>
            </a:p>
          </p:txBody>
        </p:sp>
      </p:grpSp>
      <p:sp>
        <p:nvSpPr>
          <p:cNvPr id="75" name="Rectangle 74"/>
          <p:cNvSpPr/>
          <p:nvPr/>
        </p:nvSpPr>
        <p:spPr>
          <a:xfrm>
            <a:off x="914400" y="2695813"/>
            <a:ext cx="8077200" cy="3503523"/>
          </a:xfrm>
          <a:prstGeom prst="rect">
            <a:avLst/>
          </a:prstGeom>
        </p:spPr>
        <p:txBody>
          <a:bodyPr wrap="square">
            <a:spAutoFit/>
          </a:bodyPr>
          <a:lstStyle/>
          <a:p>
            <a:pPr>
              <a:lnSpc>
                <a:spcPts val="3800"/>
              </a:lnSpc>
            </a:pPr>
            <a:r>
              <a:rPr lang="en-US" sz="3000" b="1" spc="-50" dirty="0" smtClean="0">
                <a:ln>
                  <a:solidFill>
                    <a:schemeClr val="tx1"/>
                  </a:solidFill>
                </a:ln>
                <a:latin typeface="Bradley Hand ITC" pitchFamily="66" charset="0"/>
              </a:rPr>
              <a:t>			“. . . by advice of </a:t>
            </a:r>
          </a:p>
          <a:p>
            <a:pPr>
              <a:lnSpc>
                <a:spcPts val="3800"/>
              </a:lnSpc>
            </a:pPr>
            <a:r>
              <a:rPr lang="en-US" sz="3000" b="1" spc="-50" dirty="0" smtClean="0">
                <a:ln>
                  <a:solidFill>
                    <a:schemeClr val="tx1"/>
                  </a:solidFill>
                </a:ln>
                <a:latin typeface="Bradley Hand ITC" pitchFamily="66" charset="0"/>
              </a:rPr>
              <a:t>	  	    His Majesty's Council,</a:t>
            </a:r>
          </a:p>
          <a:p>
            <a:pPr>
              <a:lnSpc>
                <a:spcPts val="3800"/>
              </a:lnSpc>
            </a:pPr>
            <a:r>
              <a:rPr lang="en-US" sz="3000" b="1" spc="-50" dirty="0" smtClean="0">
                <a:ln>
                  <a:solidFill>
                    <a:schemeClr val="tx1"/>
                  </a:solidFill>
                </a:ln>
                <a:latin typeface="Bradley Hand ITC" pitchFamily="66" charset="0"/>
              </a:rPr>
              <a:t> 	    it is judged a necessary, and the only 	practicable measure, to rid (ourselves) of </a:t>
            </a:r>
          </a:p>
          <a:p>
            <a:pPr>
              <a:lnSpc>
                <a:spcPts val="3800"/>
              </a:lnSpc>
            </a:pPr>
            <a:r>
              <a:rPr lang="en-US" sz="3000" b="1" spc="-50" dirty="0" smtClean="0">
                <a:ln>
                  <a:solidFill>
                    <a:schemeClr val="tx1"/>
                  </a:solidFill>
                </a:ln>
                <a:latin typeface="Bradley Hand ITC" pitchFamily="66" charset="0"/>
              </a:rPr>
              <a:t>  the neutral French . . . to divide them among </a:t>
            </a:r>
          </a:p>
          <a:p>
            <a:pPr>
              <a:lnSpc>
                <a:spcPts val="3800"/>
              </a:lnSpc>
            </a:pPr>
            <a:r>
              <a:rPr lang="en-US" sz="3000" b="1" spc="-50" dirty="0" smtClean="0">
                <a:ln>
                  <a:solidFill>
                    <a:schemeClr val="tx1"/>
                  </a:solidFill>
                </a:ln>
                <a:latin typeface="Bradley Hand ITC" pitchFamily="66" charset="0"/>
              </a:rPr>
              <a:t>the Colonies, where they may be of some use, </a:t>
            </a:r>
          </a:p>
          <a:p>
            <a:pPr>
              <a:lnSpc>
                <a:spcPts val="3800"/>
              </a:lnSpc>
            </a:pPr>
            <a:r>
              <a:rPr lang="en-US" sz="3000" b="1" spc="-50" dirty="0" smtClean="0">
                <a:ln>
                  <a:solidFill>
                    <a:schemeClr val="tx1"/>
                  </a:solidFill>
                </a:ln>
                <a:latin typeface="Bradley Hand ITC" pitchFamily="66" charset="0"/>
              </a:rPr>
              <a:t>and possibly in time become faithful subjects.”</a:t>
            </a:r>
            <a:endParaRPr lang="en-US" sz="3000" b="1" spc="-50" dirty="0">
              <a:ln>
                <a:solidFill>
                  <a:schemeClr val="tx1"/>
                </a:solidFill>
              </a:ln>
              <a:latin typeface="Bradley Hand ITC" pitchFamily="66" charset="0"/>
            </a:endParaRPr>
          </a:p>
        </p:txBody>
      </p:sp>
      <p:sp>
        <p:nvSpPr>
          <p:cNvPr id="76" name="TextBox 75"/>
          <p:cNvSpPr txBox="1"/>
          <p:nvPr/>
        </p:nvSpPr>
        <p:spPr>
          <a:xfrm>
            <a:off x="3048000" y="914400"/>
            <a:ext cx="4112601" cy="1569660"/>
          </a:xfrm>
          <a:prstGeom prst="rect">
            <a:avLst/>
          </a:prstGeom>
          <a:noFill/>
        </p:spPr>
        <p:txBody>
          <a:bodyPr wrap="none" rtlCol="0">
            <a:spAutoFit/>
          </a:bodyPr>
          <a:lstStyle/>
          <a:p>
            <a:pPr algn="ctr"/>
            <a:r>
              <a:rPr lang="en-US" sz="3200" b="1" dirty="0" smtClean="0"/>
              <a:t>Nova Scotia’s </a:t>
            </a:r>
          </a:p>
          <a:p>
            <a:pPr algn="ctr"/>
            <a:r>
              <a:rPr lang="en-US" sz="3200" b="1" dirty="0" smtClean="0"/>
              <a:t>Governor Lawrence</a:t>
            </a:r>
          </a:p>
          <a:p>
            <a:pPr algn="ctr"/>
            <a:r>
              <a:rPr lang="en-US" sz="3200" b="1" dirty="0" smtClean="0"/>
              <a:t>writes to the Colonies: </a:t>
            </a:r>
            <a:endParaRPr lang="en-US" sz="3200" b="1" dirty="0"/>
          </a:p>
        </p:txBody>
      </p:sp>
      <p:sp>
        <p:nvSpPr>
          <p:cNvPr id="77" name="Freeform 76"/>
          <p:cNvSpPr/>
          <p:nvPr/>
        </p:nvSpPr>
        <p:spPr>
          <a:xfrm>
            <a:off x="2212848" y="2761488"/>
            <a:ext cx="740790" cy="402734"/>
          </a:xfrm>
          <a:custGeom>
            <a:avLst/>
            <a:gdLst>
              <a:gd name="connsiteX0" fmla="*/ 565609 w 565609"/>
              <a:gd name="connsiteY0" fmla="*/ 0 h 452487"/>
              <a:gd name="connsiteX1" fmla="*/ 348792 w 565609"/>
              <a:gd name="connsiteY1" fmla="*/ 301658 h 452487"/>
              <a:gd name="connsiteX2" fmla="*/ 0 w 565609"/>
              <a:gd name="connsiteY2" fmla="*/ 452487 h 452487"/>
              <a:gd name="connsiteX0" fmla="*/ 565609 w 565609"/>
              <a:gd name="connsiteY0" fmla="*/ 0 h 354702"/>
              <a:gd name="connsiteX1" fmla="*/ 348792 w 565609"/>
              <a:gd name="connsiteY1" fmla="*/ 301658 h 354702"/>
              <a:gd name="connsiteX2" fmla="*/ 0 w 565609"/>
              <a:gd name="connsiteY2" fmla="*/ 318263 h 354702"/>
            </a:gdLst>
            <a:ahLst/>
            <a:cxnLst>
              <a:cxn ang="0">
                <a:pos x="connsiteX0" y="connsiteY0"/>
              </a:cxn>
              <a:cxn ang="0">
                <a:pos x="connsiteX1" y="connsiteY1"/>
              </a:cxn>
              <a:cxn ang="0">
                <a:pos x="connsiteX2" y="connsiteY2"/>
              </a:cxn>
            </a:cxnLst>
            <a:rect l="l" t="t" r="r" b="b"/>
            <a:pathLst>
              <a:path w="565609" h="354702">
                <a:moveTo>
                  <a:pt x="565609" y="0"/>
                </a:moveTo>
                <a:cubicBezTo>
                  <a:pt x="504334" y="113122"/>
                  <a:pt x="443060" y="248614"/>
                  <a:pt x="348792" y="301658"/>
                </a:cubicBezTo>
                <a:cubicBezTo>
                  <a:pt x="254524" y="354702"/>
                  <a:pt x="127262" y="280555"/>
                  <a:pt x="0" y="318263"/>
                </a:cubicBezTo>
              </a:path>
            </a:pathLst>
          </a:custGeom>
          <a:ln w="152400">
            <a:solidFill>
              <a:srgbClr val="FF0000"/>
            </a:solidFill>
            <a:tailEnd type="triangle" w="sm" len="sm"/>
          </a:ln>
          <a:effectLst>
            <a:outerShdw dist="254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26" name="Picture 2"/>
          <p:cNvPicPr>
            <a:picLocks noChangeAspect="1" noChangeArrowheads="1"/>
          </p:cNvPicPr>
          <p:nvPr/>
        </p:nvPicPr>
        <p:blipFill>
          <a:blip r:embed="rId7"/>
          <a:srcRect/>
          <a:stretch>
            <a:fillRect/>
          </a:stretch>
        </p:blipFill>
        <p:spPr bwMode="auto">
          <a:xfrm>
            <a:off x="7162800" y="838200"/>
            <a:ext cx="1812925" cy="2582863"/>
          </a:xfrm>
          <a:prstGeom prst="rect">
            <a:avLst/>
          </a:prstGeom>
          <a:noFill/>
          <a:ln w="38100">
            <a:solidFill>
              <a:srgbClr val="9A0000"/>
            </a:solidFill>
            <a:miter lim="800000"/>
            <a:headEnd/>
            <a:tailEnd/>
          </a:ln>
          <a:effectLst/>
        </p:spPr>
      </p:pic>
      <p:sp>
        <p:nvSpPr>
          <p:cNvPr id="79" name="TextBox 78"/>
          <p:cNvSpPr txBox="1"/>
          <p:nvPr/>
        </p:nvSpPr>
        <p:spPr>
          <a:xfrm rot="614869">
            <a:off x="75759" y="3881664"/>
            <a:ext cx="1714700" cy="584775"/>
          </a:xfrm>
          <a:prstGeom prst="rect">
            <a:avLst/>
          </a:prstGeom>
          <a:noFill/>
        </p:spPr>
        <p:txBody>
          <a:bodyPr wrap="none" rtlCol="0">
            <a:spAutoFit/>
          </a:bodyPr>
          <a:lstStyle/>
          <a:p>
            <a:r>
              <a:rPr lang="en-US" sz="3200" dirty="0" err="1" smtClean="0">
                <a:solidFill>
                  <a:srgbClr val="2F0AB6"/>
                </a:solidFill>
                <a:effectLst>
                  <a:outerShdw dist="50800" dir="7200000" algn="ctr" rotWithShape="0">
                    <a:schemeClr val="tx1"/>
                  </a:outerShdw>
                </a:effectLst>
              </a:rPr>
              <a:t>Acadiens</a:t>
            </a:r>
            <a:endParaRPr lang="en-US" sz="3200" dirty="0">
              <a:solidFill>
                <a:srgbClr val="2F0AB6"/>
              </a:solidFill>
              <a:effectLst>
                <a:outerShdw dist="50800" dir="7200000" algn="ctr" rotWithShape="0">
                  <a:schemeClr val="tx1"/>
                </a:outerShdw>
              </a:effectLst>
            </a:endParaRPr>
          </a:p>
        </p:txBody>
      </p:sp>
      <p:sp>
        <p:nvSpPr>
          <p:cNvPr id="80" name="Rectangle 79"/>
          <p:cNvSpPr/>
          <p:nvPr/>
        </p:nvSpPr>
        <p:spPr>
          <a:xfrm>
            <a:off x="990600" y="4648200"/>
            <a:ext cx="3200400" cy="457200"/>
          </a:xfrm>
          <a:prstGeom prst="rect">
            <a:avLst/>
          </a:prstGeom>
          <a:noFill/>
          <a:ln w="50800">
            <a:solidFill>
              <a:srgbClr val="2F0AB6"/>
            </a:solidFill>
          </a:ln>
          <a:effectLst>
            <a:outerShdw dist="254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remove" grpId="2" nodeType="withEffect">
                                  <p:stCondLst>
                                    <p:cond delay="0"/>
                                  </p:stCondLst>
                                  <p:childTnLst>
                                    <p:animScale>
                                      <p:cBhvr>
                                        <p:cTn id="6" dur="2000" fill="hold"/>
                                        <p:tgtEl>
                                          <p:spTgt spid="5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0" presetClass="exit" presetSubtype="0" fill="hold" nodeType="clickEffect">
                                  <p:stCondLst>
                                    <p:cond delay="0"/>
                                  </p:stCondLst>
                                  <p:childTnLst>
                                    <p:animEffect transition="out" filter="fade">
                                      <p:cBhvr>
                                        <p:cTn id="10" dur="800" accel="100000">
                                          <p:stCondLst>
                                            <p:cond delay="200"/>
                                          </p:stCondLst>
                                        </p:cTn>
                                        <p:tgtEl>
                                          <p:spTgt spid="73"/>
                                        </p:tgtEl>
                                      </p:cBhvr>
                                    </p:animEffect>
                                    <p:anim calcmode="lin" valueType="num">
                                      <p:cBhvr>
                                        <p:cTn id="11" dur="800" accel="100000">
                                          <p:stCondLst>
                                            <p:cond delay="200"/>
                                          </p:stCondLst>
                                        </p:cTn>
                                        <p:tgtEl>
                                          <p:spTgt spid="73"/>
                                        </p:tgtEl>
                                        <p:attrNameLst>
                                          <p:attrName>style.rotation</p:attrName>
                                        </p:attrNameLst>
                                      </p:cBhvr>
                                      <p:tavLst>
                                        <p:tav tm="0">
                                          <p:val>
                                            <p:fltVal val="0"/>
                                          </p:val>
                                        </p:tav>
                                        <p:tav tm="100000">
                                          <p:val>
                                            <p:fltVal val="-90"/>
                                          </p:val>
                                        </p:tav>
                                      </p:tavLst>
                                    </p:anim>
                                    <p:anim calcmode="lin" valueType="num">
                                      <p:cBhvr>
                                        <p:cTn id="12" dur="200" decel="100000"/>
                                        <p:tgtEl>
                                          <p:spTgt spid="73"/>
                                        </p:tgtEl>
                                        <p:attrNameLst>
                                          <p:attrName>ppt_x</p:attrName>
                                        </p:attrNameLst>
                                      </p:cBhvr>
                                      <p:tavLst>
                                        <p:tav tm="0">
                                          <p:val>
                                            <p:strVal val="ppt_x"/>
                                          </p:val>
                                        </p:tav>
                                        <p:tav tm="100000">
                                          <p:val>
                                            <p:strVal val="ppt_x-0.05"/>
                                          </p:val>
                                        </p:tav>
                                      </p:tavLst>
                                    </p:anim>
                                    <p:anim calcmode="lin" valueType="num">
                                      <p:cBhvr>
                                        <p:cTn id="13" dur="200" decel="100000"/>
                                        <p:tgtEl>
                                          <p:spTgt spid="73"/>
                                        </p:tgtEl>
                                        <p:attrNameLst>
                                          <p:attrName>ppt_y</p:attrName>
                                        </p:attrNameLst>
                                      </p:cBhvr>
                                      <p:tavLst>
                                        <p:tav tm="0">
                                          <p:val>
                                            <p:strVal val="ppt_y"/>
                                          </p:val>
                                        </p:tav>
                                        <p:tav tm="100000">
                                          <p:val>
                                            <p:strVal val="ppt_y+0.1"/>
                                          </p:val>
                                        </p:tav>
                                      </p:tavLst>
                                    </p:anim>
                                    <p:anim calcmode="lin" valueType="num">
                                      <p:cBhvr>
                                        <p:cTn id="14" dur="800" accel="100000">
                                          <p:stCondLst>
                                            <p:cond delay="200"/>
                                          </p:stCondLst>
                                        </p:cTn>
                                        <p:tgtEl>
                                          <p:spTgt spid="73"/>
                                        </p:tgtEl>
                                        <p:attrNameLst>
                                          <p:attrName>ppt_x</p:attrName>
                                        </p:attrNameLst>
                                      </p:cBhvr>
                                      <p:tavLst>
                                        <p:tav tm="0">
                                          <p:val>
                                            <p:strVal val="ppt_x"/>
                                          </p:val>
                                        </p:tav>
                                        <p:tav tm="100000">
                                          <p:val>
                                            <p:strVal val="ppt_x+0.4+0.05"/>
                                          </p:val>
                                        </p:tav>
                                      </p:tavLst>
                                    </p:anim>
                                    <p:anim calcmode="lin" valueType="num">
                                      <p:cBhvr>
                                        <p:cTn id="15" dur="800" accel="100000">
                                          <p:stCondLst>
                                            <p:cond delay="200"/>
                                          </p:stCondLst>
                                        </p:cTn>
                                        <p:tgtEl>
                                          <p:spTgt spid="73"/>
                                        </p:tgtEl>
                                        <p:attrNameLst>
                                          <p:attrName>ppt_y</p:attrName>
                                        </p:attrNameLst>
                                      </p:cBhvr>
                                      <p:tavLst>
                                        <p:tav tm="0">
                                          <p:val>
                                            <p:strVal val="ppt_y"/>
                                          </p:val>
                                        </p:tav>
                                        <p:tav tm="100000">
                                          <p:val>
                                            <p:strVal val="ppt_y-0.4-0.1"/>
                                          </p:val>
                                        </p:tav>
                                      </p:tavLst>
                                    </p:anim>
                                    <p:set>
                                      <p:cBhvr>
                                        <p:cTn id="16" dur="1" fill="hold">
                                          <p:stCondLst>
                                            <p:cond delay="999"/>
                                          </p:stCondLst>
                                        </p:cTn>
                                        <p:tgtEl>
                                          <p:spTgt spid="7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1000"/>
                                        <p:tgtEl>
                                          <p:spTgt spid="59"/>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76"/>
                                        </p:tgtEl>
                                        <p:attrNameLst>
                                          <p:attrName>style.visibility</p:attrName>
                                        </p:attrNameLst>
                                      </p:cBhvr>
                                      <p:to>
                                        <p:strVal val="visible"/>
                                      </p:to>
                                    </p:set>
                                    <p:animEffect transition="in" filter="fade">
                                      <p:cBhvr>
                                        <p:cTn id="24" dur="1000"/>
                                        <p:tgtEl>
                                          <p:spTgt spid="76"/>
                                        </p:tgtEl>
                                      </p:cBhvr>
                                    </p:animEffect>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10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wipe(up)">
                                      <p:cBhvr>
                                        <p:cTn id="32" dur="9000"/>
                                        <p:tgtEl>
                                          <p:spTgt spid="7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wipe(left)">
                                      <p:cBhvr>
                                        <p:cTn id="37" dur="1000"/>
                                        <p:tgtEl>
                                          <p:spTgt spid="80"/>
                                        </p:tgtEl>
                                      </p:cBhvr>
                                    </p:animEffect>
                                  </p:childTnLst>
                                </p:cTn>
                              </p:par>
                            </p:childTnLst>
                          </p:cTn>
                        </p:par>
                        <p:par>
                          <p:cTn id="38" fill="hold">
                            <p:stCondLst>
                              <p:cond delay="1000"/>
                            </p:stCondLst>
                            <p:childTnLst>
                              <p:par>
                                <p:cTn id="39" presetID="53" presetClass="entr" presetSubtype="0" fill="hold" grpId="0" nodeType="afterEffect">
                                  <p:stCondLst>
                                    <p:cond delay="0"/>
                                  </p:stCondLst>
                                  <p:childTnLst>
                                    <p:set>
                                      <p:cBhvr>
                                        <p:cTn id="40" dur="1" fill="hold">
                                          <p:stCondLst>
                                            <p:cond delay="0"/>
                                          </p:stCondLst>
                                        </p:cTn>
                                        <p:tgtEl>
                                          <p:spTgt spid="79"/>
                                        </p:tgtEl>
                                        <p:attrNameLst>
                                          <p:attrName>style.visibility</p:attrName>
                                        </p:attrNameLst>
                                      </p:cBhvr>
                                      <p:to>
                                        <p:strVal val="visible"/>
                                      </p:to>
                                    </p:set>
                                    <p:anim calcmode="lin" valueType="num">
                                      <p:cBhvr>
                                        <p:cTn id="41" dur="1000" fill="hold"/>
                                        <p:tgtEl>
                                          <p:spTgt spid="79"/>
                                        </p:tgtEl>
                                        <p:attrNameLst>
                                          <p:attrName>ppt_w</p:attrName>
                                        </p:attrNameLst>
                                      </p:cBhvr>
                                      <p:tavLst>
                                        <p:tav tm="0">
                                          <p:val>
                                            <p:fltVal val="0"/>
                                          </p:val>
                                        </p:tav>
                                        <p:tav tm="100000">
                                          <p:val>
                                            <p:strVal val="#ppt_w"/>
                                          </p:val>
                                        </p:tav>
                                      </p:tavLst>
                                    </p:anim>
                                    <p:anim calcmode="lin" valueType="num">
                                      <p:cBhvr>
                                        <p:cTn id="42" dur="1000" fill="hold"/>
                                        <p:tgtEl>
                                          <p:spTgt spid="79"/>
                                        </p:tgtEl>
                                        <p:attrNameLst>
                                          <p:attrName>ppt_h</p:attrName>
                                        </p:attrNameLst>
                                      </p:cBhvr>
                                      <p:tavLst>
                                        <p:tav tm="0">
                                          <p:val>
                                            <p:fltVal val="0"/>
                                          </p:val>
                                        </p:tav>
                                        <p:tav tm="100000">
                                          <p:val>
                                            <p:strVal val="#ppt_h"/>
                                          </p:val>
                                        </p:tav>
                                      </p:tavLst>
                                    </p:anim>
                                    <p:animEffect transition="in" filter="fade">
                                      <p:cBhvr>
                                        <p:cTn id="43" dur="1000"/>
                                        <p:tgtEl>
                                          <p:spTgt spid="7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1000"/>
                                        <p:tgtEl>
                                          <p:spTgt spid="54"/>
                                        </p:tgtEl>
                                      </p:cBhvr>
                                    </p:animEffect>
                                    <p:set>
                                      <p:cBhvr>
                                        <p:cTn id="48" dur="1" fill="hold">
                                          <p:stCondLst>
                                            <p:cond delay="999"/>
                                          </p:stCondLst>
                                        </p:cTn>
                                        <p:tgtEl>
                                          <p:spTgt spid="54"/>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1000"/>
                                        <p:tgtEl>
                                          <p:spTgt spid="60"/>
                                        </p:tgtEl>
                                      </p:cBhvr>
                                    </p:animEffect>
                                    <p:set>
                                      <p:cBhvr>
                                        <p:cTn id="51" dur="1" fill="hold">
                                          <p:stCondLst>
                                            <p:cond delay="999"/>
                                          </p:stCondLst>
                                        </p:cTn>
                                        <p:tgtEl>
                                          <p:spTgt spid="60"/>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76"/>
                                        </p:tgtEl>
                                      </p:cBhvr>
                                    </p:animEffect>
                                    <p:set>
                                      <p:cBhvr>
                                        <p:cTn id="54" dur="1" fill="hold">
                                          <p:stCondLst>
                                            <p:cond delay="999"/>
                                          </p:stCondLst>
                                        </p:cTn>
                                        <p:tgtEl>
                                          <p:spTgt spid="7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75"/>
                                        </p:tgtEl>
                                      </p:cBhvr>
                                    </p:animEffect>
                                    <p:set>
                                      <p:cBhvr>
                                        <p:cTn id="57" dur="1" fill="hold">
                                          <p:stCondLst>
                                            <p:cond delay="999"/>
                                          </p:stCondLst>
                                        </p:cTn>
                                        <p:tgtEl>
                                          <p:spTgt spid="75"/>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1000"/>
                                        <p:tgtEl>
                                          <p:spTgt spid="1026"/>
                                        </p:tgtEl>
                                      </p:cBhvr>
                                    </p:animEffect>
                                    <p:set>
                                      <p:cBhvr>
                                        <p:cTn id="60" dur="1" fill="hold">
                                          <p:stCondLst>
                                            <p:cond delay="999"/>
                                          </p:stCondLst>
                                        </p:cTn>
                                        <p:tgtEl>
                                          <p:spTgt spid="1026"/>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000"/>
                                        <p:tgtEl>
                                          <p:spTgt spid="79"/>
                                        </p:tgtEl>
                                      </p:cBhvr>
                                    </p:animEffect>
                                    <p:set>
                                      <p:cBhvr>
                                        <p:cTn id="63" dur="1" fill="hold">
                                          <p:stCondLst>
                                            <p:cond delay="999"/>
                                          </p:stCondLst>
                                        </p:cTn>
                                        <p:tgtEl>
                                          <p:spTgt spid="79"/>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80"/>
                                        </p:tgtEl>
                                      </p:cBhvr>
                                    </p:animEffect>
                                    <p:set>
                                      <p:cBhvr>
                                        <p:cTn id="66" dur="1" fill="hold">
                                          <p:stCondLst>
                                            <p:cond delay="999"/>
                                          </p:stCondLst>
                                        </p:cTn>
                                        <p:tgtEl>
                                          <p:spTgt spid="80"/>
                                        </p:tgtEl>
                                        <p:attrNameLst>
                                          <p:attrName>style.visibility</p:attrName>
                                        </p:attrNameLst>
                                      </p:cBhvr>
                                      <p:to>
                                        <p:strVal val="hidden"/>
                                      </p:to>
                                    </p:set>
                                  </p:childTnLst>
                                </p:cTn>
                              </p:par>
                            </p:childTnLst>
                          </p:cTn>
                        </p:par>
                        <p:par>
                          <p:cTn id="67" fill="hold">
                            <p:stCondLst>
                              <p:cond delay="1000"/>
                            </p:stCondLst>
                            <p:childTnLst>
                              <p:par>
                                <p:cTn id="68" presetID="10" presetClass="exit" presetSubtype="0" fill="hold" grpId="1" nodeType="afterEffect">
                                  <p:stCondLst>
                                    <p:cond delay="0"/>
                                  </p:stCondLst>
                                  <p:childTnLst>
                                    <p:animEffect transition="out" filter="fade">
                                      <p:cBhvr>
                                        <p:cTn id="69" dur="1000"/>
                                        <p:tgtEl>
                                          <p:spTgt spid="59"/>
                                        </p:tgtEl>
                                      </p:cBhvr>
                                    </p:animEffect>
                                    <p:set>
                                      <p:cBhvr>
                                        <p:cTn id="70" dur="1" fill="hold">
                                          <p:stCondLst>
                                            <p:cond delay="999"/>
                                          </p:stCondLst>
                                        </p:cTn>
                                        <p:tgtEl>
                                          <p:spTgt spid="59"/>
                                        </p:tgtEl>
                                        <p:attrNameLst>
                                          <p:attrName>style.visibility</p:attrName>
                                        </p:attrNameLst>
                                      </p:cBhvr>
                                      <p:to>
                                        <p:strVal val="hidden"/>
                                      </p:to>
                                    </p:set>
                                  </p:childTnLst>
                                </p:cTn>
                              </p:par>
                            </p:childTnLst>
                          </p:cTn>
                        </p:par>
                        <p:par>
                          <p:cTn id="71" fill="hold">
                            <p:stCondLst>
                              <p:cond delay="2000"/>
                            </p:stCondLst>
                            <p:childTnLst>
                              <p:par>
                                <p:cTn id="72" presetID="8" presetClass="emph" presetSubtype="0" fill="hold" grpId="0" nodeType="afterEffect">
                                  <p:stCondLst>
                                    <p:cond delay="0"/>
                                  </p:stCondLst>
                                  <p:childTnLst>
                                    <p:animRot by="21600000">
                                      <p:cBhvr>
                                        <p:cTn id="73" dur="1000" fill="hold"/>
                                        <p:tgtEl>
                                          <p:spTgt spid="72"/>
                                        </p:tgtEl>
                                        <p:attrNameLst>
                                          <p:attrName>r</p:attrName>
                                        </p:attrNameLst>
                                      </p:cBhvr>
                                    </p:animRot>
                                  </p:childTnLst>
                                </p:cTn>
                              </p:par>
                            </p:childTnLst>
                          </p:cTn>
                        </p:par>
                        <p:par>
                          <p:cTn id="74" fill="hold">
                            <p:stCondLst>
                              <p:cond delay="3000"/>
                            </p:stCondLst>
                            <p:childTnLst>
                              <p:par>
                                <p:cTn id="75" presetID="22" presetClass="entr" presetSubtype="1" fill="hold" grpId="0" nodeType="afterEffect">
                                  <p:stCondLst>
                                    <p:cond delay="0"/>
                                  </p:stCondLst>
                                  <p:childTnLst>
                                    <p:set>
                                      <p:cBhvr>
                                        <p:cTn id="76" dur="1" fill="hold">
                                          <p:stCondLst>
                                            <p:cond delay="0"/>
                                          </p:stCondLst>
                                        </p:cTn>
                                        <p:tgtEl>
                                          <p:spTgt spid="77"/>
                                        </p:tgtEl>
                                        <p:attrNameLst>
                                          <p:attrName>style.visibility</p:attrName>
                                        </p:attrNameLst>
                                      </p:cBhvr>
                                      <p:to>
                                        <p:strVal val="visible"/>
                                      </p:to>
                                    </p:set>
                                    <p:animEffect transition="in" filter="wipe(up)">
                                      <p:cBhvr>
                                        <p:cTn id="77" dur="2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9" grpId="1" animBg="1"/>
      <p:bldP spid="72" grpId="0"/>
      <p:bldP spid="54" grpId="1"/>
      <p:bldP spid="54" grpId="2"/>
      <p:bldP spid="75" grpId="0"/>
      <p:bldP spid="75" grpId="1"/>
      <p:bldP spid="76" grpId="0"/>
      <p:bldP spid="76" grpId="1"/>
      <p:bldP spid="77" grpId="0" animBg="1"/>
      <p:bldP spid="79" grpId="0"/>
      <p:bldP spid="79" grpId="1"/>
      <p:bldP spid="80" grpId="0" animBg="1"/>
      <p:bldP spid="80" grpId="1"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39980175"/>
          </a:xfrm>
          <a:prstGeom prst="rect">
            <a:avLst/>
          </a:prstGeom>
        </p:spPr>
        <p:txBody>
          <a:bodyPr wrap="square">
            <a:spAutoFit/>
          </a:bodyPr>
          <a:lstStyle/>
          <a:p>
            <a:r>
              <a:rPr lang="en-US" dirty="0" smtClean="0">
                <a:hlinkClick r:id="rId2"/>
              </a:rPr>
              <a:t>https://archive.org/stream/jstor-4242196/4242196_djvu.txt</a:t>
            </a:r>
            <a:endParaRPr lang="en-US" dirty="0" smtClean="0"/>
          </a:p>
          <a:p>
            <a:r>
              <a:rPr lang="en-US" dirty="0" smtClean="0"/>
              <a:t>	</a:t>
            </a:r>
          </a:p>
          <a:p>
            <a:endParaRPr lang="en-US" dirty="0" smtClean="0"/>
          </a:p>
          <a:p>
            <a:r>
              <a:rPr lang="en-US" dirty="0" smtClean="0"/>
              <a:t>(From a copy of the proceedings in Council— Virginia Archives. </a:t>
            </a:r>
          </a:p>
          <a:p>
            <a:endParaRPr lang="en-US" dirty="0" smtClean="0"/>
          </a:p>
          <a:p>
            <a:r>
              <a:rPr lang="en-US" dirty="0" smtClean="0"/>
              <a:t>At a Council held </a:t>
            </a:r>
            <a:r>
              <a:rPr lang="en-US" dirty="0" err="1" smtClean="0"/>
              <a:t>Novem</a:t>
            </a:r>
            <a:r>
              <a:rPr lang="en-US" dirty="0" smtClean="0"/>
              <a:t> r 13, 1755. </a:t>
            </a:r>
          </a:p>
          <a:p>
            <a:endParaRPr lang="en-US" dirty="0" smtClean="0"/>
          </a:p>
          <a:p>
            <a:r>
              <a:rPr lang="en-US" dirty="0" smtClean="0"/>
              <a:t>present: </a:t>
            </a:r>
          </a:p>
          <a:p>
            <a:r>
              <a:rPr lang="en-US" dirty="0" smtClean="0"/>
              <a:t>The Governor, John Blair, Philip </a:t>
            </a:r>
            <a:r>
              <a:rPr lang="en-US" dirty="0" err="1" smtClean="0"/>
              <a:t>Grymes</a:t>
            </a:r>
            <a:r>
              <a:rPr lang="en-US" dirty="0" smtClean="0"/>
              <a:t>, Philip </a:t>
            </a:r>
            <a:r>
              <a:rPr lang="en-US" dirty="0" err="1" smtClean="0"/>
              <a:t>Ludwell</a:t>
            </a:r>
            <a:r>
              <a:rPr lang="en-US" dirty="0" smtClean="0"/>
              <a:t>, </a:t>
            </a:r>
          </a:p>
          <a:p>
            <a:r>
              <a:rPr lang="en-US" dirty="0" smtClean="0"/>
              <a:t>Esq., Mr. Commissary, William Byrd, Esq. </a:t>
            </a:r>
          </a:p>
          <a:p>
            <a:endParaRPr lang="en-US" dirty="0" smtClean="0"/>
          </a:p>
          <a:p>
            <a:r>
              <a:rPr lang="en-US" dirty="0" smtClean="0"/>
              <a:t>His </a:t>
            </a:r>
            <a:r>
              <a:rPr lang="en-US" dirty="0" err="1" smtClean="0"/>
              <a:t>Honour</a:t>
            </a:r>
            <a:r>
              <a:rPr lang="en-US" dirty="0" smtClean="0"/>
              <a:t> communicated to the Board a letter from the </a:t>
            </a:r>
          </a:p>
          <a:p>
            <a:r>
              <a:rPr lang="en-US" dirty="0" smtClean="0"/>
              <a:t>Governor of </a:t>
            </a:r>
            <a:r>
              <a:rPr lang="en-US" dirty="0" err="1" smtClean="0"/>
              <a:t>Novia</a:t>
            </a:r>
            <a:r>
              <a:rPr lang="en-US" dirty="0" smtClean="0"/>
              <a:t> Scotia dated from Halifax the nth of Au- </a:t>
            </a:r>
          </a:p>
          <a:p>
            <a:r>
              <a:rPr lang="en-US" dirty="0" smtClean="0"/>
              <a:t>gust, signifying that by advice of His Majesty's Council it is </a:t>
            </a:r>
          </a:p>
          <a:p>
            <a:r>
              <a:rPr lang="en-US" dirty="0" smtClean="0"/>
              <a:t>judged a necessary, and the only practicable measure, to rid </a:t>
            </a:r>
          </a:p>
          <a:p>
            <a:r>
              <a:rPr lang="en-US" dirty="0" smtClean="0"/>
              <a:t>themselves of the neutral French there, to divide them among </a:t>
            </a:r>
          </a:p>
          <a:p>
            <a:r>
              <a:rPr lang="en-US" dirty="0" smtClean="0"/>
              <a:t>the Colonies, where they may be of some use, and possibly in </a:t>
            </a:r>
          </a:p>
          <a:p>
            <a:r>
              <a:rPr lang="en-US" dirty="0" smtClean="0"/>
              <a:t>time become faithful subjects. With a Letter from Mr. Balfour </a:t>
            </a:r>
          </a:p>
          <a:p>
            <a:r>
              <a:rPr lang="en-US" dirty="0" smtClean="0"/>
              <a:t>at Hampton, advising of the arrival of two vessels with about </a:t>
            </a:r>
          </a:p>
          <a:p>
            <a:r>
              <a:rPr lang="en-US" dirty="0" smtClean="0"/>
              <a:t>390 of the said French, and that four sail more are hourly ex- </a:t>
            </a:r>
          </a:p>
          <a:p>
            <a:r>
              <a:rPr lang="en-US" dirty="0" err="1" smtClean="0"/>
              <a:t>pected</a:t>
            </a:r>
            <a:r>
              <a:rPr lang="en-US" dirty="0" smtClean="0"/>
              <a:t>, who, it is presumed, will bring in upwards of six </a:t>
            </a:r>
            <a:r>
              <a:rPr lang="en-US" dirty="0" err="1" smtClean="0"/>
              <a:t>hun</a:t>
            </a:r>
            <a:r>
              <a:rPr lang="en-US" dirty="0" smtClean="0"/>
              <a:t>- </a:t>
            </a:r>
          </a:p>
          <a:p>
            <a:r>
              <a:rPr lang="en-US" dirty="0" err="1" smtClean="0"/>
              <a:t>dred</a:t>
            </a:r>
            <a:r>
              <a:rPr lang="en-US" dirty="0" smtClean="0"/>
              <a:t> more. </a:t>
            </a:r>
          </a:p>
          <a:p>
            <a:endParaRPr lang="en-US" dirty="0" smtClean="0"/>
          </a:p>
          <a:p>
            <a:r>
              <a:rPr lang="en-US" dirty="0" smtClean="0"/>
              <a:t>Upon which the governor desiring the opinion and advice of </a:t>
            </a:r>
          </a:p>
          <a:p>
            <a:r>
              <a:rPr lang="en-US" dirty="0" smtClean="0"/>
              <a:t>the Board, in what manner it would be most </a:t>
            </a:r>
            <a:r>
              <a:rPr lang="en-US" dirty="0" err="1" smtClean="0"/>
              <a:t>adviseable</a:t>
            </a:r>
            <a:r>
              <a:rPr lang="en-US" dirty="0" smtClean="0"/>
              <a:t> to </a:t>
            </a:r>
            <a:r>
              <a:rPr lang="en-US" dirty="0" err="1" smtClean="0"/>
              <a:t>dis</a:t>
            </a:r>
            <a:r>
              <a:rPr lang="en-US" dirty="0" smtClean="0"/>
              <a:t>- </a:t>
            </a:r>
          </a:p>
          <a:p>
            <a:r>
              <a:rPr lang="en-US" dirty="0" smtClean="0"/>
              <a:t>pose of, and divide them through the several counties, and how </a:t>
            </a:r>
          </a:p>
          <a:p>
            <a:r>
              <a:rPr lang="en-US" dirty="0" smtClean="0"/>
              <a:t>they could be subsisted. It was the advice of the Board that </a:t>
            </a:r>
          </a:p>
          <a:p>
            <a:r>
              <a:rPr lang="en-US" dirty="0" smtClean="0"/>
              <a:t>his Honor would defer the consideration of so important an In- </a:t>
            </a:r>
          </a:p>
          <a:p>
            <a:r>
              <a:rPr lang="en-US" dirty="0" err="1" smtClean="0"/>
              <a:t>cident</a:t>
            </a:r>
            <a:r>
              <a:rPr lang="en-US" dirty="0" smtClean="0"/>
              <a:t> till a fuller Council could be assembled. Whereupon the </a:t>
            </a:r>
          </a:p>
          <a:p>
            <a:r>
              <a:rPr lang="en-US" dirty="0" smtClean="0"/>
              <a:t>governor acquainted them he would order the </a:t>
            </a:r>
            <a:r>
              <a:rPr lang="en-US" dirty="0" err="1" smtClean="0"/>
              <a:t>Councill</a:t>
            </a:r>
            <a:r>
              <a:rPr lang="en-US" dirty="0" smtClean="0"/>
              <a:t> to be </a:t>
            </a:r>
          </a:p>
          <a:p>
            <a:r>
              <a:rPr lang="en-US" dirty="0" smtClean="0"/>
              <a:t>summoned to meet on Thursday next to deliberate upon and </a:t>
            </a:r>
          </a:p>
          <a:p>
            <a:r>
              <a:rPr lang="en-US" dirty="0" smtClean="0"/>
              <a:t>determine an affair of such great consequence to this Country. </a:t>
            </a:r>
          </a:p>
          <a:p>
            <a:r>
              <a:rPr lang="en-US" dirty="0" smtClean="0"/>
              <a:t>	THE ACADIANS IN VIRGINIA. 387 </a:t>
            </a:r>
          </a:p>
          <a:p>
            <a:endParaRPr lang="en-US" dirty="0" smtClean="0"/>
          </a:p>
          <a:p>
            <a:r>
              <a:rPr lang="en-US" dirty="0" smtClean="0"/>
              <a:t>At a Council held </a:t>
            </a:r>
            <a:r>
              <a:rPr lang="en-US" dirty="0" err="1" smtClean="0"/>
              <a:t>Novem</a:t>
            </a:r>
            <a:r>
              <a:rPr lang="en-US" dirty="0" smtClean="0"/>
              <a:t>' 20th, 1755. </a:t>
            </a:r>
          </a:p>
          <a:p>
            <a:endParaRPr lang="en-US" dirty="0" smtClean="0"/>
          </a:p>
          <a:p>
            <a:r>
              <a:rPr lang="en-US" dirty="0" smtClean="0"/>
              <a:t>present : </a:t>
            </a:r>
          </a:p>
          <a:p>
            <a:r>
              <a:rPr lang="en-US" dirty="0" smtClean="0"/>
              <a:t>The Governor, John Blair, Philip </a:t>
            </a:r>
            <a:r>
              <a:rPr lang="en-US" dirty="0" err="1" smtClean="0"/>
              <a:t>Grymes</a:t>
            </a:r>
            <a:r>
              <a:rPr lang="en-US" dirty="0" smtClean="0"/>
              <a:t>, Peter Randolph, </a:t>
            </a:r>
          </a:p>
          <a:p>
            <a:r>
              <a:rPr lang="en-US" dirty="0" smtClean="0"/>
              <a:t>Philip </a:t>
            </a:r>
            <a:r>
              <a:rPr lang="en-US" dirty="0" err="1" smtClean="0"/>
              <a:t>Ludwell</a:t>
            </a:r>
            <a:r>
              <a:rPr lang="en-US" dirty="0" smtClean="0"/>
              <a:t>, </a:t>
            </a:r>
            <a:r>
              <a:rPr lang="en-US" dirty="0" err="1" smtClean="0"/>
              <a:t>Esq</a:t>
            </a:r>
            <a:r>
              <a:rPr lang="en-US" dirty="0" smtClean="0"/>
              <a:t>", Mr. Commissary, William Byrd, Esq. </a:t>
            </a:r>
          </a:p>
          <a:p>
            <a:endParaRPr lang="en-US" dirty="0" smtClean="0"/>
          </a:p>
          <a:p>
            <a:r>
              <a:rPr lang="en-US" dirty="0" smtClean="0"/>
              <a:t>The Letter from Governor Lawrence was again read with an </a:t>
            </a:r>
          </a:p>
          <a:p>
            <a:r>
              <a:rPr lang="en-US" dirty="0" smtClean="0"/>
              <a:t>account of the number of French Neutrals now arrived in </a:t>
            </a:r>
          </a:p>
          <a:p>
            <a:r>
              <a:rPr lang="en-US" dirty="0" smtClean="0"/>
              <a:t>Hampton Road from the Bay of Fundy, which was produced by </a:t>
            </a:r>
          </a:p>
          <a:p>
            <a:r>
              <a:rPr lang="en-US" dirty="0" smtClean="0"/>
              <a:t>his </a:t>
            </a:r>
            <a:r>
              <a:rPr lang="en-US" dirty="0" err="1" smtClean="0"/>
              <a:t>Honour</a:t>
            </a:r>
            <a:r>
              <a:rPr lang="en-US" dirty="0" smtClean="0"/>
              <a:t>, who desired the Council maturely to deliberate on </a:t>
            </a:r>
          </a:p>
          <a:p>
            <a:r>
              <a:rPr lang="en-US" dirty="0" smtClean="0"/>
              <a:t>this momentous affair, and advise him what measures it would </a:t>
            </a:r>
          </a:p>
          <a:p>
            <a:r>
              <a:rPr lang="en-US" dirty="0" smtClean="0"/>
              <a:t>be most prudent for him to pursue. Upon which it was the </a:t>
            </a:r>
          </a:p>
          <a:p>
            <a:r>
              <a:rPr lang="en-US" dirty="0" smtClean="0"/>
              <a:t>advice of the Council that his Honor would be pleased to post- </a:t>
            </a:r>
          </a:p>
          <a:p>
            <a:r>
              <a:rPr lang="en-US" dirty="0" smtClean="0"/>
              <a:t>pone the determination of this affair, till some proper Persons </a:t>
            </a:r>
          </a:p>
          <a:p>
            <a:r>
              <a:rPr lang="en-US" dirty="0" smtClean="0"/>
              <a:t>were sent down to Enquire particularly into the number of </a:t>
            </a:r>
          </a:p>
          <a:p>
            <a:r>
              <a:rPr lang="en-US" dirty="0" smtClean="0"/>
              <a:t>Families these people consisted of, and into their circumstances, </a:t>
            </a:r>
          </a:p>
          <a:p>
            <a:r>
              <a:rPr lang="en-US" dirty="0" smtClean="0"/>
              <a:t>also to learn whether they were willing to take the oath of </a:t>
            </a:r>
            <a:r>
              <a:rPr lang="en-US" dirty="0" err="1" smtClean="0"/>
              <a:t>Alle</a:t>
            </a:r>
            <a:r>
              <a:rPr lang="en-US" dirty="0" smtClean="0"/>
              <a:t>- </a:t>
            </a:r>
          </a:p>
          <a:p>
            <a:r>
              <a:rPr lang="en-US" dirty="0" err="1" smtClean="0"/>
              <a:t>giance</a:t>
            </a:r>
            <a:r>
              <a:rPr lang="en-US" dirty="0" smtClean="0"/>
              <a:t> to his Majesty without any Reservation, would conform </a:t>
            </a:r>
          </a:p>
          <a:p>
            <a:r>
              <a:rPr lang="en-US" dirty="0" smtClean="0"/>
              <a:t>themselves to the Laws of this Country, and not transgress the </a:t>
            </a:r>
          </a:p>
          <a:p>
            <a:r>
              <a:rPr lang="en-US" dirty="0" smtClean="0"/>
              <a:t>limits assigned them without the Governor's permission. </a:t>
            </a:r>
          </a:p>
          <a:p>
            <a:endParaRPr lang="en-US" dirty="0" smtClean="0"/>
          </a:p>
          <a:p>
            <a:r>
              <a:rPr lang="en-US" dirty="0" smtClean="0"/>
              <a:t>Whereupon it was proposed to Philip </a:t>
            </a:r>
            <a:r>
              <a:rPr lang="en-US" dirty="0" err="1" smtClean="0"/>
              <a:t>Ludwell</a:t>
            </a:r>
            <a:r>
              <a:rPr lang="en-US" dirty="0" smtClean="0"/>
              <a:t>, Esq. , and the </a:t>
            </a:r>
          </a:p>
          <a:p>
            <a:r>
              <a:rPr lang="en-US" dirty="0" smtClean="0"/>
              <a:t>Commissary to visit these French, to make such Inquiry and put </a:t>
            </a:r>
          </a:p>
          <a:p>
            <a:r>
              <a:rPr lang="en-US" dirty="0" smtClean="0"/>
              <a:t>such Proposals to them, who readily accepted thereof. </a:t>
            </a:r>
          </a:p>
          <a:p>
            <a:r>
              <a:rPr lang="en-US" dirty="0" smtClean="0"/>
              <a:t>Copy — </a:t>
            </a:r>
            <a:r>
              <a:rPr lang="en-US" dirty="0" err="1" smtClean="0"/>
              <a:t>Teste</a:t>
            </a:r>
            <a:r>
              <a:rPr lang="en-US" dirty="0" smtClean="0"/>
              <a:t>: </a:t>
            </a:r>
          </a:p>
          <a:p>
            <a:r>
              <a:rPr lang="en-US" dirty="0" smtClean="0"/>
              <a:t>	</a:t>
            </a:r>
          </a:p>
          <a:p>
            <a:r>
              <a:rPr lang="en-US" dirty="0" smtClean="0"/>
              <a:t>At a Council held Nov' 22d, 1755. </a:t>
            </a:r>
          </a:p>
          <a:p>
            <a:r>
              <a:rPr lang="en-US" dirty="0" smtClean="0"/>
              <a:t>present: </a:t>
            </a:r>
          </a:p>
          <a:p>
            <a:endParaRPr lang="en-US" dirty="0" smtClean="0"/>
          </a:p>
          <a:p>
            <a:r>
              <a:rPr lang="en-US" dirty="0" smtClean="0"/>
              <a:t>The Governor, John Blair, Thomas Nelson, Philip </a:t>
            </a:r>
            <a:r>
              <a:rPr lang="en-US" dirty="0" err="1" smtClean="0"/>
              <a:t>Grymes</a:t>
            </a:r>
            <a:r>
              <a:rPr lang="en-US" dirty="0" smtClean="0"/>
              <a:t>, </a:t>
            </a:r>
          </a:p>
          <a:p>
            <a:r>
              <a:rPr lang="en-US" dirty="0" smtClean="0"/>
              <a:t>Peter Randolph, Philip </a:t>
            </a:r>
            <a:r>
              <a:rPr lang="en-US" dirty="0" err="1" smtClean="0"/>
              <a:t>Ludwell</a:t>
            </a:r>
            <a:r>
              <a:rPr lang="en-US" dirty="0" smtClean="0"/>
              <a:t>, Mr. Commissary, William </a:t>
            </a:r>
          </a:p>
          <a:p>
            <a:r>
              <a:rPr lang="en-US" dirty="0" smtClean="0"/>
              <a:t>Byrd, Esq. </a:t>
            </a:r>
          </a:p>
          <a:p>
            <a:endParaRPr lang="en-US" dirty="0" smtClean="0"/>
          </a:p>
          <a:p>
            <a:r>
              <a:rPr lang="en-US" dirty="0" smtClean="0"/>
              <a:t>Philip </a:t>
            </a:r>
            <a:r>
              <a:rPr lang="en-US" dirty="0" err="1" smtClean="0"/>
              <a:t>Ludwell</a:t>
            </a:r>
            <a:r>
              <a:rPr lang="en-US" dirty="0" smtClean="0"/>
              <a:t>, </a:t>
            </a:r>
            <a:r>
              <a:rPr lang="en-US" dirty="0" err="1" smtClean="0"/>
              <a:t>Esq</a:t>
            </a:r>
            <a:r>
              <a:rPr lang="en-US" dirty="0" smtClean="0"/>
              <a:t>', reported that he with Mr. Commissary </a:t>
            </a:r>
          </a:p>
          <a:p>
            <a:r>
              <a:rPr lang="en-US" dirty="0" smtClean="0"/>
              <a:t>appointed to visit the Vessels arrived from Nova Scotia with the </a:t>
            </a:r>
          </a:p>
          <a:p>
            <a:r>
              <a:rPr lang="en-US" dirty="0" smtClean="0"/>
              <a:t>Neutral French had been on </a:t>
            </a:r>
            <a:r>
              <a:rPr lang="en-US" dirty="0" err="1" smtClean="0"/>
              <a:t>bord</a:t>
            </a:r>
            <a:r>
              <a:rPr lang="en-US" dirty="0" smtClean="0"/>
              <a:t> of four sloops and one schooner, </a:t>
            </a:r>
          </a:p>
          <a:p>
            <a:r>
              <a:rPr lang="en-US" dirty="0" smtClean="0"/>
              <a:t>and inquired particularly into the number and circumstances of </a:t>
            </a:r>
          </a:p>
          <a:p>
            <a:r>
              <a:rPr lang="en-US" dirty="0" smtClean="0"/>
              <a:t>the said Neutral French, an account whereof he presented at the </a:t>
            </a:r>
          </a:p>
          <a:p>
            <a:r>
              <a:rPr lang="en-US" dirty="0" smtClean="0"/>
              <a:t>Board; with a Paper signed by the said French importing their </a:t>
            </a:r>
          </a:p>
          <a:p>
            <a:r>
              <a:rPr lang="en-US" dirty="0" smtClean="0"/>
              <a:t>submission and adherence to His Majesty and promising fidelity </a:t>
            </a:r>
          </a:p>
          <a:p>
            <a:r>
              <a:rPr lang="en-US" dirty="0" smtClean="0"/>
              <a:t>to him. Whereupon it was the opinion and advice of the Board </a:t>
            </a:r>
          </a:p>
          <a:p>
            <a:r>
              <a:rPr lang="en-US" dirty="0" smtClean="0"/>
              <a:t>that the said People be landed disposed of and subsisted as </a:t>
            </a:r>
            <a:r>
              <a:rPr lang="en-US" dirty="0" err="1" smtClean="0"/>
              <a:t>fol</a:t>
            </a:r>
            <a:r>
              <a:rPr lang="en-US" dirty="0" smtClean="0"/>
              <a:t>- </a:t>
            </a:r>
          </a:p>
          <a:p>
            <a:r>
              <a:rPr lang="en-US" dirty="0" smtClean="0"/>
              <a:t>lows, </a:t>
            </a:r>
            <a:r>
              <a:rPr lang="en-US" dirty="0" err="1" smtClean="0"/>
              <a:t>viz</a:t>
            </a:r>
            <a:r>
              <a:rPr lang="en-US" dirty="0" smtClean="0"/>
              <a:t>: That one of the said vessels be ordered to Richmond </a:t>
            </a:r>
          </a:p>
          <a:p>
            <a:r>
              <a:rPr lang="en-US" dirty="0" smtClean="0"/>
              <a:t>at the Falls of James River, that the French on board two of </a:t>
            </a:r>
          </a:p>
          <a:p>
            <a:r>
              <a:rPr lang="en-US" dirty="0" smtClean="0"/>
              <a:t>the said vessels be landed at Hampton; and that the other two </a:t>
            </a:r>
          </a:p>
          <a:p>
            <a:r>
              <a:rPr lang="en-US" dirty="0" smtClean="0"/>
              <a:t>be sent to Norfolk. That Mr. Balfour at Hampton and Mr. </a:t>
            </a:r>
          </a:p>
          <a:p>
            <a:r>
              <a:rPr lang="en-US" dirty="0" smtClean="0"/>
              <a:t>Stewart at Norfolk be appointed and directed to provide Houses </a:t>
            </a:r>
          </a:p>
          <a:p>
            <a:r>
              <a:rPr lang="en-US" dirty="0" smtClean="0"/>
              <a:t>for them ; that they be allowed 4'" of flour and 2 lb of beef, or </a:t>
            </a:r>
          </a:p>
          <a:p>
            <a:r>
              <a:rPr lang="en-US" dirty="0" smtClean="0"/>
              <a:t>pork per week each person, that the said Mr. Balfour and </a:t>
            </a:r>
          </a:p>
          <a:p>
            <a:r>
              <a:rPr lang="en-US" dirty="0" smtClean="0"/>
              <a:t>Mr. Stewart be ordered to supply them regularly with that </a:t>
            </a:r>
          </a:p>
          <a:p>
            <a:r>
              <a:rPr lang="en-US" dirty="0" smtClean="0"/>
              <a:t>allowance and to see that they behave themselves in an orderly </a:t>
            </a:r>
          </a:p>
          <a:p>
            <a:r>
              <a:rPr lang="en-US" dirty="0" smtClean="0"/>
              <a:t>manner. </a:t>
            </a:r>
          </a:p>
          <a:p>
            <a:endParaRPr lang="en-US" dirty="0" smtClean="0"/>
          </a:p>
          <a:p>
            <a:r>
              <a:rPr lang="en-US" dirty="0" smtClean="0"/>
              <a:t>Report concerning the Neutral French &amp; proceedings thereon </a:t>
            </a:r>
          </a:p>
          <a:p>
            <a:r>
              <a:rPr lang="en-US" dirty="0" smtClean="0"/>
              <a:t>in Council, 22 Nov', 1755. </a:t>
            </a:r>
          </a:p>
          <a:p>
            <a:endParaRPr lang="en-US" dirty="0" smtClean="0"/>
          </a:p>
          <a:p>
            <a:r>
              <a:rPr lang="en-US" dirty="0" smtClean="0"/>
              <a:t>[Like most of the English Colonies in North America, </a:t>
            </a:r>
            <a:r>
              <a:rPr lang="en-US" dirty="0" err="1" smtClean="0"/>
              <a:t>Vir</a:t>
            </a:r>
            <a:r>
              <a:rPr lang="en-US" dirty="0" smtClean="0"/>
              <a:t>- </a:t>
            </a:r>
          </a:p>
          <a:p>
            <a:r>
              <a:rPr lang="en-US" dirty="0" err="1" smtClean="0"/>
              <a:t>ginia</a:t>
            </a:r>
            <a:r>
              <a:rPr lang="en-US" dirty="0" smtClean="0"/>
              <a:t> had a part in the melancholy story of the Acadians. A </a:t>
            </a:r>
          </a:p>
          <a:p>
            <a:r>
              <a:rPr lang="en-US" dirty="0" smtClean="0"/>
              <a:t>small part is true; but one which has been so grossly </a:t>
            </a:r>
            <a:r>
              <a:rPr lang="en-US" dirty="0" err="1" smtClean="0"/>
              <a:t>mis</a:t>
            </a:r>
            <a:r>
              <a:rPr lang="en-US" dirty="0" smtClean="0"/>
              <a:t>- </a:t>
            </a:r>
          </a:p>
          <a:p>
            <a:r>
              <a:rPr lang="en-US" dirty="0" smtClean="0"/>
              <a:t>represented by a recent writer, that an opportunity to correct </a:t>
            </a:r>
          </a:p>
          <a:p>
            <a:r>
              <a:rPr lang="en-US" dirty="0" smtClean="0"/>
              <a:t>his statements is welcome. The expulsion, in 1755, of the </a:t>
            </a:r>
          </a:p>
          <a:p>
            <a:r>
              <a:rPr lang="en-US" dirty="0" smtClean="0"/>
              <a:t>Acadians — the Neutral French as they were called at the time </a:t>
            </a:r>
          </a:p>
          <a:p>
            <a:r>
              <a:rPr lang="en-US" dirty="0" smtClean="0"/>
              <a:t>— from their homes in Nova Scotia by the command of the </a:t>
            </a:r>
          </a:p>
          <a:p>
            <a:r>
              <a:rPr lang="en-US" dirty="0" smtClean="0"/>
              <a:t>English authorities is familiar history ; made better known by </a:t>
            </a:r>
          </a:p>
          <a:p>
            <a:r>
              <a:rPr lang="en-US" dirty="0" smtClean="0"/>
              <a:t>"Evangeline." About the middle of November, 1755, several </a:t>
            </a:r>
          </a:p>
          <a:p>
            <a:r>
              <a:rPr lang="en-US" dirty="0" smtClean="0"/>
              <a:t>vessels, </a:t>
            </a:r>
            <a:r>
              <a:rPr lang="en-US" dirty="0" err="1" smtClean="0"/>
              <a:t>despatched</a:t>
            </a:r>
            <a:r>
              <a:rPr lang="en-US" dirty="0" smtClean="0"/>
              <a:t> by Governor Lawrence of Nova Scotia, and </a:t>
            </a:r>
          </a:p>
          <a:p>
            <a:r>
              <a:rPr lang="en-US" dirty="0" smtClean="0"/>
              <a:t>containing 1,140 of these exiles arrived in Hampton Roads. </a:t>
            </a:r>
          </a:p>
          <a:p>
            <a:r>
              <a:rPr lang="en-US" dirty="0" smtClean="0"/>
              <a:t>There had been no notice of their coming; but as has been seen, </a:t>
            </a:r>
          </a:p>
          <a:p>
            <a:r>
              <a:rPr lang="en-US" dirty="0" smtClean="0"/>
              <a:t>the Governor and Council of Virginia took prompt action. The </a:t>
            </a:r>
          </a:p>
          <a:p>
            <a:r>
              <a:rPr lang="en-US" dirty="0" smtClean="0"/>
              <a:t>letters of Governor Dinwiddie, in the " Dinwiddie Papers/' </a:t>
            </a:r>
          </a:p>
          <a:p>
            <a:r>
              <a:rPr lang="en-US" dirty="0" smtClean="0"/>
              <a:t>published by the Virginia Historical Society, contain frequent </a:t>
            </a:r>
          </a:p>
          <a:p>
            <a:r>
              <a:rPr lang="en-US" dirty="0" smtClean="0"/>
              <a:t>reference to this subject. The Governor states that the arrival </a:t>
            </a:r>
          </a:p>
          <a:p>
            <a:r>
              <a:rPr lang="en-US" dirty="0" smtClean="0"/>
              <a:t>of 1 140 French Neutrals, sent without warning by Governor </a:t>
            </a:r>
          </a:p>
          <a:p>
            <a:r>
              <a:rPr lang="en-US" dirty="0" smtClean="0"/>
              <a:t>Lawrence of Nova Scotia had caused great discontent among </a:t>
            </a:r>
          </a:p>
          <a:p>
            <a:r>
              <a:rPr lang="en-US" dirty="0" smtClean="0"/>
              <a:t>the people of Virginia, where there were no Roman </a:t>
            </a:r>
            <a:r>
              <a:rPr lang="en-US" dirty="0" err="1" smtClean="0"/>
              <a:t>Catho</a:t>
            </a:r>
            <a:r>
              <a:rPr lang="en-US" dirty="0" smtClean="0"/>
              <a:t>- </a:t>
            </a:r>
          </a:p>
          <a:p>
            <a:r>
              <a:rPr lang="en-US" dirty="0" err="1" smtClean="0"/>
              <a:t>lics</a:t>
            </a:r>
            <a:r>
              <a:rPr lang="en-US" dirty="0" smtClean="0"/>
              <a:t>. He had much difficulty in inducing the Council to re- </a:t>
            </a:r>
          </a:p>
          <a:p>
            <a:r>
              <a:rPr lang="en-US" dirty="0" err="1" smtClean="0"/>
              <a:t>ceive</a:t>
            </a:r>
            <a:r>
              <a:rPr lang="en-US" dirty="0" smtClean="0"/>
              <a:t> them, and only carried it by one vote. M. </a:t>
            </a:r>
            <a:r>
              <a:rPr lang="en-US" dirty="0" err="1" smtClean="0"/>
              <a:t>Edouard</a:t>
            </a:r>
            <a:r>
              <a:rPr lang="en-US" dirty="0" smtClean="0"/>
              <a:t> </a:t>
            </a:r>
          </a:p>
          <a:p>
            <a:r>
              <a:rPr lang="en-US" dirty="0" smtClean="0"/>
              <a:t>Richard (a gentleman who appears to think that he alone takes </a:t>
            </a:r>
          </a:p>
          <a:p>
            <a:r>
              <a:rPr lang="en-US" dirty="0" smtClean="0"/>
              <a:t>a just and correct view of this part of American history and </a:t>
            </a:r>
          </a:p>
          <a:p>
            <a:r>
              <a:rPr lang="en-US" dirty="0" smtClean="0"/>
              <a:t>that Parkman and everybody else is in the wrong) says in his </a:t>
            </a:r>
          </a:p>
          <a:p>
            <a:r>
              <a:rPr lang="en-US" dirty="0" smtClean="0"/>
              <a:t>recent work on Acadia, that the Virginians refused to allow the </a:t>
            </a:r>
          </a:p>
          <a:p>
            <a:r>
              <a:rPr lang="en-US" dirty="0" smtClean="0"/>
              <a:t>1500 [really 1140] exiles to land, and that "neither disease, </a:t>
            </a:r>
          </a:p>
          <a:p>
            <a:r>
              <a:rPr lang="en-US" dirty="0" smtClean="0"/>
              <a:t>which was making frightful havoc among this crowd of human </a:t>
            </a:r>
          </a:p>
          <a:p>
            <a:r>
              <a:rPr lang="en-US" dirty="0" smtClean="0"/>
              <a:t>beings huddled together in the holds of the dreadfully </a:t>
            </a:r>
            <a:r>
              <a:rPr lang="en-US" dirty="0" err="1" smtClean="0"/>
              <a:t>overladen</a:t>
            </a:r>
            <a:r>
              <a:rPr lang="en-US" dirty="0" smtClean="0"/>
              <a:t> </a:t>
            </a:r>
          </a:p>
          <a:p>
            <a:r>
              <a:rPr lang="en-US" dirty="0" smtClean="0"/>
              <a:t>ships, nor any other considerations " could induce the Virgin- </a:t>
            </a:r>
          </a:p>
          <a:p>
            <a:r>
              <a:rPr lang="en-US" dirty="0" err="1" smtClean="0"/>
              <a:t>ians</a:t>
            </a:r>
            <a:r>
              <a:rPr lang="en-US" dirty="0" smtClean="0"/>
              <a:t> to change their determination. "They (the Virginians) </a:t>
            </a:r>
          </a:p>
          <a:p>
            <a:r>
              <a:rPr lang="en-US" dirty="0" smtClean="0"/>
              <a:t>addressed to the authorities such vigorous protests that all these </a:t>
            </a:r>
          </a:p>
          <a:p>
            <a:r>
              <a:rPr lang="en-US" dirty="0" smtClean="0"/>
              <a:t>exiles, after being several weeks on board the vessels, were told </a:t>
            </a:r>
          </a:p>
          <a:p>
            <a:r>
              <a:rPr lang="en-US" dirty="0" smtClean="0"/>
              <a:t>to set sail for England." The fact is, that the Acadians arrived </a:t>
            </a:r>
          </a:p>
          <a:p>
            <a:r>
              <a:rPr lang="en-US" dirty="0" smtClean="0"/>
              <a:t>in Virginia about the middle of November, 1755, and were pro- </a:t>
            </a:r>
          </a:p>
          <a:p>
            <a:r>
              <a:rPr lang="en-US" dirty="0" err="1" smtClean="0"/>
              <a:t>bably</a:t>
            </a:r>
            <a:r>
              <a:rPr lang="en-US" dirty="0" smtClean="0"/>
              <a:t> sent to England some time in April or May, 1756, and it </a:t>
            </a:r>
          </a:p>
          <a:p>
            <a:r>
              <a:rPr lang="en-US" dirty="0" smtClean="0"/>
              <a:t>is evident from the proceedings in the case that they were not </a:t>
            </a:r>
          </a:p>
          <a:p>
            <a:r>
              <a:rPr lang="en-US" dirty="0" smtClean="0"/>
              <a:t>confined to ships; but spent this time on shore. On March 29, </a:t>
            </a:r>
          </a:p>
          <a:p>
            <a:r>
              <a:rPr lang="en-US" dirty="0" smtClean="0"/>
              <a:t>1756, the House of Burgesses petitioned Governor Dinwiddie to </a:t>
            </a:r>
          </a:p>
          <a:p>
            <a:r>
              <a:rPr lang="en-US" dirty="0" smtClean="0"/>
              <a:t>have the Neutral French sent to Great Britain, stating that the As- </a:t>
            </a:r>
          </a:p>
          <a:p>
            <a:r>
              <a:rPr lang="en-US" dirty="0" err="1" smtClean="0"/>
              <a:t>sembly</a:t>
            </a:r>
            <a:r>
              <a:rPr lang="en-US" dirty="0" smtClean="0"/>
              <a:t> would bear the expense. The Governor replied that he </a:t>
            </a:r>
          </a:p>
          <a:p>
            <a:r>
              <a:rPr lang="en-US" dirty="0" smtClean="0"/>
              <a:t>would carry out their wishes, and asked that they appoint persons </a:t>
            </a:r>
          </a:p>
          <a:p>
            <a:r>
              <a:rPr lang="en-US" dirty="0" smtClean="0"/>
              <a:t>to ' ' make provision for their subsistence, from this time till their </a:t>
            </a:r>
          </a:p>
          <a:p>
            <a:r>
              <a:rPr lang="en-US" dirty="0" smtClean="0"/>
              <a:t>embarkation," and that "those gentlemen may agree for proper </a:t>
            </a:r>
          </a:p>
          <a:p>
            <a:r>
              <a:rPr lang="en-US" dirty="0" smtClean="0"/>
              <a:t>vessels to transport them." The Assembly passed an act </a:t>
            </a:r>
            <a:r>
              <a:rPr lang="en-US" dirty="0" err="1" smtClean="0"/>
              <a:t>appro</a:t>
            </a:r>
            <a:r>
              <a:rPr lang="en-US" dirty="0" smtClean="0"/>
              <a:t>- </a:t>
            </a:r>
          </a:p>
          <a:p>
            <a:r>
              <a:rPr lang="en-US" dirty="0" err="1" smtClean="0"/>
              <a:t>priating</a:t>
            </a:r>
            <a:r>
              <a:rPr lang="en-US" dirty="0" smtClean="0"/>
              <a:t> ,£5000, and appointing a committee, consisting of Peyton </a:t>
            </a:r>
          </a:p>
          <a:p>
            <a:r>
              <a:rPr lang="en-US" dirty="0" smtClean="0"/>
              <a:t>Randolph and others on behalf of the Assembly, to contract </a:t>
            </a:r>
          </a:p>
          <a:p>
            <a:r>
              <a:rPr lang="en-US" dirty="0" smtClean="0"/>
              <a:t>with persons to transport the Neutral French to Great Britain. </a:t>
            </a:r>
          </a:p>
          <a:p>
            <a:r>
              <a:rPr lang="en-US" dirty="0" smtClean="0"/>
              <a:t>So it is evident that these unfortunate exiles were not confined </a:t>
            </a:r>
          </a:p>
          <a:p>
            <a:r>
              <a:rPr lang="en-US" dirty="0" smtClean="0"/>
              <a:t>to the ships they came in, but were on shore for five or six </a:t>
            </a:r>
          </a:p>
          <a:p>
            <a:r>
              <a:rPr lang="en-US" dirty="0" smtClean="0"/>
              <a:t>months, and were sent away on different ships from those they </a:t>
            </a:r>
          </a:p>
          <a:p>
            <a:r>
              <a:rPr lang="en-US" dirty="0" smtClean="0"/>
              <a:t>came in. Plainly, in one instance, at least M. Richard is </a:t>
            </a:r>
          </a:p>
          <a:p>
            <a:r>
              <a:rPr lang="en-US" dirty="0" smtClean="0"/>
              <a:t>mistaken.] </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4247317"/>
          </a:xfrm>
          <a:prstGeom prst="rect">
            <a:avLst/>
          </a:prstGeom>
        </p:spPr>
        <p:txBody>
          <a:bodyPr wrap="square">
            <a:spAutoFit/>
          </a:bodyPr>
          <a:lstStyle/>
          <a:p>
            <a:r>
              <a:rPr lang="en-US" dirty="0" smtClean="0">
                <a:hlinkClick r:id="rId2"/>
              </a:rPr>
              <a:t>http://faculty.marianopolis.edu/c.belanger/quebechistory/encyclopedia/SevenYearsWar-TheAcadianExiles.htm</a:t>
            </a:r>
            <a:endParaRPr lang="en-US" dirty="0" smtClean="0"/>
          </a:p>
          <a:p>
            <a:r>
              <a:rPr lang="en-US" dirty="0" smtClean="0"/>
              <a:t>	Lawrence, in his instructions to the governors of the colonies to which he had sent the exiles, said that they were ‘to be received and disposed of in such a manner as may best answer our design of preventing their reunion' as a people. It was not intended to tear apart families and friends, but, owing to the scarcity of vessels and the inadequate arrangements for the deportation, there were many cruel separations. </a:t>
            </a:r>
          </a:p>
          <a:p>
            <a:r>
              <a:rPr lang="en-US" dirty="0" smtClean="0"/>
              <a:t>	The treatment of the exiles in the colonies varied according to circumstances. In some instances the younger men and women were bound out to service for periods varying from three to twelve weeks. In others they were left free to maintain themselves by their own efforts, the state to provide for such as were incapable, through age or infirmity, of performing manual </a:t>
            </a:r>
            <a:r>
              <a:rPr lang="en-US" dirty="0" err="1" smtClean="0"/>
              <a:t>labour</a:t>
            </a:r>
            <a:r>
              <a:rPr lang="en-US" dirty="0" smtClean="0"/>
              <a:t>. Hundreds of those who were placed under control escaped and wandered, footsore and half clad, from town to town in the hope of meeting their relatives or of finding means to return to their former homes. Little record has been preserved of the </a:t>
            </a:r>
            <a:r>
              <a:rPr lang="en-US" dirty="0" err="1" smtClean="0"/>
              <a:t>journeyings</a:t>
            </a:r>
            <a:r>
              <a:rPr lang="en-US" dirty="0" smtClean="0"/>
              <a:t> of these unfortunates or of the sufferings they endured.</a:t>
            </a:r>
            <a:endParaRPr lang="en-US"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9"/>
          <p:cNvGrpSpPr/>
          <p:nvPr/>
        </p:nvGrpSpPr>
        <p:grpSpPr>
          <a:xfrm>
            <a:off x="0" y="838200"/>
            <a:ext cx="9144000" cy="6096000"/>
            <a:chOff x="0" y="838200"/>
            <a:chExt cx="9144000" cy="6096000"/>
          </a:xfrm>
        </p:grpSpPr>
        <p:grpSp>
          <p:nvGrpSpPr>
            <p:cNvPr id="4" name="Group 53"/>
            <p:cNvGrpSpPr/>
            <p:nvPr/>
          </p:nvGrpSpPr>
          <p:grpSpPr>
            <a:xfrm>
              <a:off x="0" y="838200"/>
              <a:ext cx="9144000" cy="6096000"/>
              <a:chOff x="0" y="838200"/>
              <a:chExt cx="9144000" cy="6096000"/>
            </a:xfrm>
          </p:grpSpPr>
          <p:grpSp>
            <p:nvGrpSpPr>
              <p:cNvPr id="5" name="Group 69"/>
              <p:cNvGrpSpPr/>
              <p:nvPr/>
            </p:nvGrpSpPr>
            <p:grpSpPr>
              <a:xfrm>
                <a:off x="0" y="838200"/>
                <a:ext cx="9144000" cy="6096000"/>
                <a:chOff x="0" y="838200"/>
                <a:chExt cx="9144000" cy="609600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9525">
                  <a:noFill/>
                  <a:miter lim="800000"/>
                  <a:headEnd/>
                  <a:tailEnd/>
                </a:ln>
                <a:effectLst/>
              </p:spPr>
            </p:pic>
            <p:sp>
              <p:nvSpPr>
                <p:cNvPr id="78" name="Freeform 77"/>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2"/>
                <a:srcRect l="49098" t="42276" r="45909" b="54472"/>
                <a:stretch>
                  <a:fillRect/>
                </a:stretch>
              </p:blipFill>
              <p:spPr bwMode="auto">
                <a:xfrm>
                  <a:off x="5181600" y="6265950"/>
                  <a:ext cx="1066800" cy="533400"/>
                </a:xfrm>
                <a:prstGeom prst="rect">
                  <a:avLst/>
                </a:prstGeom>
                <a:noFill/>
                <a:ln w="9525">
                  <a:noFill/>
                  <a:miter lim="800000"/>
                  <a:headEnd/>
                  <a:tailEnd/>
                </a:ln>
                <a:effectLst/>
              </p:spPr>
            </p:pic>
            <p:grpSp>
              <p:nvGrpSpPr>
                <p:cNvPr id="6" name="Group 24"/>
                <p:cNvGrpSpPr/>
                <p:nvPr/>
              </p:nvGrpSpPr>
              <p:grpSpPr>
                <a:xfrm>
                  <a:off x="6071616" y="987552"/>
                  <a:ext cx="588264" cy="1139952"/>
                  <a:chOff x="6019800" y="990600"/>
                  <a:chExt cx="588264" cy="1139952"/>
                </a:xfrm>
              </p:grpSpPr>
              <p:pic>
                <p:nvPicPr>
                  <p:cNvPr id="26"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28"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29"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30"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7" name="Group 31"/>
                <p:cNvGrpSpPr/>
                <p:nvPr/>
              </p:nvGrpSpPr>
              <p:grpSpPr>
                <a:xfrm>
                  <a:off x="4663440" y="2551176"/>
                  <a:ext cx="763857" cy="719328"/>
                  <a:chOff x="4724400" y="2551176"/>
                  <a:chExt cx="763857" cy="719328"/>
                </a:xfrm>
              </p:grpSpPr>
              <p:pic>
                <p:nvPicPr>
                  <p:cNvPr id="33"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34"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35"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36"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8" name="Group 36"/>
                <p:cNvGrpSpPr/>
                <p:nvPr/>
              </p:nvGrpSpPr>
              <p:grpSpPr>
                <a:xfrm>
                  <a:off x="4271689" y="3851670"/>
                  <a:ext cx="2052911" cy="2320530"/>
                  <a:chOff x="4271689" y="3851670"/>
                  <a:chExt cx="2052911" cy="2320530"/>
                </a:xfrm>
              </p:grpSpPr>
              <p:pic>
                <p:nvPicPr>
                  <p:cNvPr id="38"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9"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9" name="Group 116"/>
                  <p:cNvGrpSpPr/>
                  <p:nvPr/>
                </p:nvGrpSpPr>
                <p:grpSpPr>
                  <a:xfrm>
                    <a:off x="5441077" y="5637760"/>
                    <a:ext cx="883523" cy="534440"/>
                    <a:chOff x="5441077" y="5637760"/>
                    <a:chExt cx="883523" cy="534440"/>
                  </a:xfrm>
                </p:grpSpPr>
                <p:pic>
                  <p:nvPicPr>
                    <p:cNvPr id="41"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2"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3"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5" name="Picture 3"/>
                <p:cNvPicPr>
                  <a:picLocks noChangeAspect="1" noChangeArrowheads="1"/>
                </p:cNvPicPr>
                <p:nvPr/>
              </p:nvPicPr>
              <p:blipFill>
                <a:blip r:embed="rId4"/>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10" name="Group 45"/>
                <p:cNvGrpSpPr/>
                <p:nvPr/>
              </p:nvGrpSpPr>
              <p:grpSpPr>
                <a:xfrm>
                  <a:off x="1600200" y="3822192"/>
                  <a:ext cx="2197608" cy="521208"/>
                  <a:chOff x="1600200" y="3822192"/>
                  <a:chExt cx="2197608" cy="521208"/>
                </a:xfrm>
              </p:grpSpPr>
              <p:pic>
                <p:nvPicPr>
                  <p:cNvPr id="47"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48"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49"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0"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51"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52"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3" name="Picture 3"/>
                <p:cNvPicPr>
                  <a:picLocks noChangeAspect="1" noChangeArrowheads="1"/>
                </p:cNvPicPr>
                <p:nvPr/>
              </p:nvPicPr>
              <p:blipFill>
                <a:blip r:embed="rId4"/>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1" name="Group 58"/>
                <p:cNvGrpSpPr/>
                <p:nvPr/>
              </p:nvGrpSpPr>
              <p:grpSpPr>
                <a:xfrm>
                  <a:off x="1096733" y="5440680"/>
                  <a:ext cx="776455" cy="249906"/>
                  <a:chOff x="1096733" y="5440680"/>
                  <a:chExt cx="776455" cy="249906"/>
                </a:xfrm>
              </p:grpSpPr>
              <p:sp>
                <p:nvSpPr>
                  <p:cNvPr id="56" name="Freeform 5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64" name="Straight Connector 63"/>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59"/>
            <p:cNvGrpSpPr/>
            <p:nvPr/>
          </p:nvGrpSpPr>
          <p:grpSpPr>
            <a:xfrm>
              <a:off x="1981200" y="5304609"/>
              <a:ext cx="914400" cy="211183"/>
              <a:chOff x="1981200" y="5304609"/>
              <a:chExt cx="914400" cy="211183"/>
            </a:xfrm>
          </p:grpSpPr>
          <p:pic>
            <p:nvPicPr>
              <p:cNvPr id="61" name="Picture 2"/>
              <p:cNvPicPr preferRelativeResize="0">
                <a:picLocks noChangeArrowheads="1"/>
              </p:cNvPicPr>
              <p:nvPr/>
            </p:nvPicPr>
            <p:blipFill>
              <a:blip r:embed="rId5"/>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2" name="Freeform 6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2" name="TextBox 71"/>
          <p:cNvSpPr txBox="1"/>
          <p:nvPr/>
        </p:nvSpPr>
        <p:spPr>
          <a:xfrm>
            <a:off x="533400" y="838200"/>
            <a:ext cx="1326004" cy="769441"/>
          </a:xfrm>
          <a:prstGeom prst="rect">
            <a:avLst/>
          </a:prstGeom>
          <a:noFill/>
        </p:spPr>
        <p:txBody>
          <a:bodyPr wrap="none" rtlCol="0">
            <a:spAutoFit/>
          </a:bodyPr>
          <a:lstStyle/>
          <a:p>
            <a:r>
              <a:rPr lang="en-US" sz="4400" b="1" dirty="0" smtClean="0">
                <a:solidFill>
                  <a:srgbClr val="002060"/>
                </a:solidFill>
              </a:rPr>
              <a:t>1755</a:t>
            </a:r>
            <a:endParaRPr lang="en-US" sz="4400" b="1" dirty="0">
              <a:solidFill>
                <a:srgbClr val="002060"/>
              </a:solidFill>
            </a:endParaRPr>
          </a:p>
        </p:txBody>
      </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sp>
        <p:nvSpPr>
          <p:cNvPr id="65" name="Freeform 64"/>
          <p:cNvSpPr/>
          <p:nvPr/>
        </p:nvSpPr>
        <p:spPr>
          <a:xfrm>
            <a:off x="2209801" y="2762839"/>
            <a:ext cx="740790" cy="402734"/>
          </a:xfrm>
          <a:custGeom>
            <a:avLst/>
            <a:gdLst>
              <a:gd name="connsiteX0" fmla="*/ 565609 w 565609"/>
              <a:gd name="connsiteY0" fmla="*/ 0 h 452487"/>
              <a:gd name="connsiteX1" fmla="*/ 348792 w 565609"/>
              <a:gd name="connsiteY1" fmla="*/ 301658 h 452487"/>
              <a:gd name="connsiteX2" fmla="*/ 0 w 565609"/>
              <a:gd name="connsiteY2" fmla="*/ 452487 h 452487"/>
              <a:gd name="connsiteX0" fmla="*/ 565609 w 565609"/>
              <a:gd name="connsiteY0" fmla="*/ 0 h 354702"/>
              <a:gd name="connsiteX1" fmla="*/ 348792 w 565609"/>
              <a:gd name="connsiteY1" fmla="*/ 301658 h 354702"/>
              <a:gd name="connsiteX2" fmla="*/ 0 w 565609"/>
              <a:gd name="connsiteY2" fmla="*/ 318263 h 354702"/>
            </a:gdLst>
            <a:ahLst/>
            <a:cxnLst>
              <a:cxn ang="0">
                <a:pos x="connsiteX0" y="connsiteY0"/>
              </a:cxn>
              <a:cxn ang="0">
                <a:pos x="connsiteX1" y="connsiteY1"/>
              </a:cxn>
              <a:cxn ang="0">
                <a:pos x="connsiteX2" y="connsiteY2"/>
              </a:cxn>
            </a:cxnLst>
            <a:rect l="l" t="t" r="r" b="b"/>
            <a:pathLst>
              <a:path w="565609" h="354702">
                <a:moveTo>
                  <a:pt x="565609" y="0"/>
                </a:moveTo>
                <a:cubicBezTo>
                  <a:pt x="504334" y="113122"/>
                  <a:pt x="443060" y="248614"/>
                  <a:pt x="348792" y="301658"/>
                </a:cubicBezTo>
                <a:cubicBezTo>
                  <a:pt x="254524" y="354702"/>
                  <a:pt x="127262" y="280555"/>
                  <a:pt x="0" y="318263"/>
                </a:cubicBezTo>
              </a:path>
            </a:pathLst>
          </a:custGeom>
          <a:ln w="152400">
            <a:solidFill>
              <a:srgbClr val="FF0000"/>
            </a:solidFill>
            <a:tailEnd type="triangle" w="sm" len="sm"/>
          </a:ln>
          <a:effectLst>
            <a:outerShdw dist="254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Freeform 73"/>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01600">
            <a:solidFill>
              <a:srgbClr val="FF0000">
                <a:alpha val="69000"/>
              </a:srgbClr>
            </a:solidFill>
          </a:ln>
          <a:effectLst>
            <a:outerShdw blurRad="190500" dist="38100" dir="11400000" sx="110000" sy="11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Rectangle 66"/>
          <p:cNvSpPr/>
          <p:nvPr/>
        </p:nvSpPr>
        <p:spPr>
          <a:xfrm>
            <a:off x="0" y="6150114"/>
            <a:ext cx="9144000" cy="707886"/>
          </a:xfrm>
          <a:prstGeom prst="rect">
            <a:avLst/>
          </a:prstGeom>
          <a:solidFill>
            <a:schemeClr val="accent1">
              <a:lumMod val="20000"/>
              <a:lumOff val="80000"/>
              <a:alpha val="77000"/>
            </a:schemeClr>
          </a:solidFill>
          <a:ln w="76200">
            <a:noFill/>
          </a:ln>
        </p:spPr>
        <p:txBody>
          <a:bodyPr wrap="square">
            <a:spAutoFit/>
          </a:bodyPr>
          <a:lstStyle/>
          <a:p>
            <a:pPr algn="ctr"/>
            <a:r>
              <a:rPr lang="en-US" sz="4000" b="1" dirty="0" smtClean="0">
                <a:solidFill>
                  <a:srgbClr val="FF0000"/>
                </a:solidFill>
                <a:effectLst>
                  <a:outerShdw dist="50800" dir="7200000" algn="ctr" rotWithShape="0">
                    <a:schemeClr val="tx1"/>
                  </a:outerShdw>
                </a:effectLst>
              </a:rPr>
              <a:t>The British will deport the </a:t>
            </a:r>
            <a:r>
              <a:rPr lang="en-US" sz="4000" b="1" dirty="0" err="1" smtClean="0">
                <a:solidFill>
                  <a:srgbClr val="FF0000"/>
                </a:solidFill>
                <a:effectLst>
                  <a:outerShdw dist="50800" dir="7200000" algn="ctr" rotWithShape="0">
                    <a:schemeClr val="tx1"/>
                  </a:outerShdw>
                </a:effectLst>
              </a:rPr>
              <a:t>Acadiens</a:t>
            </a:r>
            <a:endParaRPr lang="en-US" sz="4000" b="1" dirty="0">
              <a:solidFill>
                <a:srgbClr val="FF0000"/>
              </a:solidFill>
              <a:effectLst>
                <a:outerShdw dist="50800" dir="7200000" algn="ctr" rotWithShape="0">
                  <a:schemeClr val="tx1"/>
                </a:outerShdw>
              </a:effectLst>
            </a:endParaRPr>
          </a:p>
        </p:txBody>
      </p:sp>
      <p:sp>
        <p:nvSpPr>
          <p:cNvPr id="60" name="Rectangle 59"/>
          <p:cNvSpPr/>
          <p:nvPr/>
        </p:nvSpPr>
        <p:spPr>
          <a:xfrm>
            <a:off x="990600" y="1752600"/>
            <a:ext cx="2438400" cy="3124200"/>
          </a:xfrm>
          <a:prstGeom prst="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2"/>
          <p:cNvPicPr>
            <a:picLocks noChangeAspect="1" noChangeArrowheads="1"/>
          </p:cNvPicPr>
          <p:nvPr/>
        </p:nvPicPr>
        <p:blipFill>
          <a:blip r:embed="rId6"/>
          <a:srcRect/>
          <a:stretch>
            <a:fillRect/>
          </a:stretch>
        </p:blipFill>
        <p:spPr bwMode="auto">
          <a:xfrm>
            <a:off x="4114800" y="914400"/>
            <a:ext cx="4964113" cy="5943600"/>
          </a:xfrm>
          <a:prstGeom prst="rect">
            <a:avLst/>
          </a:prstGeom>
          <a:noFill/>
          <a:ln w="76200">
            <a:solidFill>
              <a:srgbClr val="002060"/>
            </a:solidFill>
            <a:miter lim="800000"/>
            <a:headEnd/>
            <a:tailEnd/>
          </a:ln>
          <a:effectLst/>
        </p:spPr>
      </p:pic>
      <p:grpSp>
        <p:nvGrpSpPr>
          <p:cNvPr id="77" name="Group 76"/>
          <p:cNvGrpSpPr/>
          <p:nvPr/>
        </p:nvGrpSpPr>
        <p:grpSpPr>
          <a:xfrm>
            <a:off x="7467600" y="4572000"/>
            <a:ext cx="1596912" cy="2185203"/>
            <a:chOff x="7467600" y="4572000"/>
            <a:chExt cx="1596912" cy="2185203"/>
          </a:xfrm>
        </p:grpSpPr>
        <p:pic>
          <p:nvPicPr>
            <p:cNvPr id="53250" name="Picture 2"/>
            <p:cNvPicPr>
              <a:picLocks noChangeAspect="1" noChangeArrowheads="1"/>
            </p:cNvPicPr>
            <p:nvPr/>
          </p:nvPicPr>
          <p:blipFill>
            <a:blip r:embed="rId7"/>
            <a:srcRect/>
            <a:stretch>
              <a:fillRect/>
            </a:stretch>
          </p:blipFill>
          <p:spPr bwMode="auto">
            <a:xfrm flipH="1">
              <a:off x="7543800" y="4572000"/>
              <a:ext cx="761906" cy="1905000"/>
            </a:xfrm>
            <a:prstGeom prst="rect">
              <a:avLst/>
            </a:prstGeom>
            <a:noFill/>
            <a:ln w="9525">
              <a:noFill/>
              <a:miter lim="800000"/>
              <a:headEnd/>
              <a:tailEnd/>
            </a:ln>
            <a:effectLst/>
          </p:spPr>
        </p:pic>
        <p:sp>
          <p:nvSpPr>
            <p:cNvPr id="71" name="TextBox 70"/>
            <p:cNvSpPr txBox="1"/>
            <p:nvPr/>
          </p:nvSpPr>
          <p:spPr>
            <a:xfrm>
              <a:off x="7467600" y="4663440"/>
              <a:ext cx="1596912" cy="656590"/>
            </a:xfrm>
            <a:prstGeom prst="rect">
              <a:avLst/>
            </a:prstGeom>
            <a:noFill/>
          </p:spPr>
          <p:txBody>
            <a:bodyPr wrap="none" rtlCol="0">
              <a:spAutoFit/>
            </a:bodyPr>
            <a:lstStyle/>
            <a:p>
              <a:pPr>
                <a:lnSpc>
                  <a:spcPts val="2200"/>
                </a:lnSpc>
              </a:pPr>
              <a:r>
                <a:rPr lang="en-US" sz="2400" b="1" spc="-100" dirty="0" smtClean="0">
                  <a:solidFill>
                    <a:srgbClr val="220783"/>
                  </a:solidFill>
                </a:rPr>
                <a:t>               1755</a:t>
              </a:r>
            </a:p>
            <a:p>
              <a:pPr>
                <a:lnSpc>
                  <a:spcPts val="2200"/>
                </a:lnSpc>
              </a:pPr>
              <a:r>
                <a:rPr lang="en-US" sz="2400" b="1" spc="-100" dirty="0" smtClean="0">
                  <a:solidFill>
                    <a:srgbClr val="220783"/>
                  </a:solidFill>
                </a:rPr>
                <a:t>deportation</a:t>
              </a:r>
              <a:endParaRPr lang="en-US" sz="2400" b="1" spc="-100" dirty="0">
                <a:solidFill>
                  <a:srgbClr val="220783"/>
                </a:solidFill>
              </a:endParaRPr>
            </a:p>
          </p:txBody>
        </p:sp>
        <p:sp>
          <p:nvSpPr>
            <p:cNvPr id="73" name="TextBox 72"/>
            <p:cNvSpPr txBox="1"/>
            <p:nvPr/>
          </p:nvSpPr>
          <p:spPr>
            <a:xfrm>
              <a:off x="7506898" y="5410200"/>
              <a:ext cx="1484702" cy="656590"/>
            </a:xfrm>
            <a:prstGeom prst="rect">
              <a:avLst/>
            </a:prstGeom>
            <a:noFill/>
          </p:spPr>
          <p:txBody>
            <a:bodyPr wrap="none" rtlCol="0">
              <a:spAutoFit/>
            </a:bodyPr>
            <a:lstStyle/>
            <a:p>
              <a:pPr>
                <a:lnSpc>
                  <a:spcPts val="2200"/>
                </a:lnSpc>
              </a:pPr>
              <a:r>
                <a:rPr lang="en-US" sz="2400" b="1" spc="-100" dirty="0" smtClean="0">
                  <a:solidFill>
                    <a:srgbClr val="007A37"/>
                  </a:solidFill>
                </a:rPr>
                <a:t>             1756</a:t>
              </a:r>
            </a:p>
            <a:p>
              <a:pPr>
                <a:lnSpc>
                  <a:spcPts val="2200"/>
                </a:lnSpc>
              </a:pPr>
              <a:r>
                <a:rPr lang="en-US" sz="2400" b="1" spc="-100" dirty="0" smtClean="0">
                  <a:solidFill>
                    <a:srgbClr val="007A37"/>
                  </a:solidFill>
                </a:rPr>
                <a:t>migration</a:t>
              </a:r>
              <a:endParaRPr lang="en-US" sz="2400" b="1" spc="-100" dirty="0">
                <a:solidFill>
                  <a:srgbClr val="007A37"/>
                </a:solidFill>
              </a:endParaRPr>
            </a:p>
          </p:txBody>
        </p:sp>
        <p:sp>
          <p:nvSpPr>
            <p:cNvPr id="75" name="TextBox 74"/>
            <p:cNvSpPr txBox="1"/>
            <p:nvPr/>
          </p:nvSpPr>
          <p:spPr>
            <a:xfrm>
              <a:off x="7543800" y="6089904"/>
              <a:ext cx="1484702" cy="667299"/>
            </a:xfrm>
            <a:prstGeom prst="rect">
              <a:avLst/>
            </a:prstGeom>
            <a:noFill/>
          </p:spPr>
          <p:txBody>
            <a:bodyPr wrap="none" rtlCol="0">
              <a:spAutoFit/>
            </a:bodyPr>
            <a:lstStyle/>
            <a:p>
              <a:pPr>
                <a:lnSpc>
                  <a:spcPts val="2200"/>
                </a:lnSpc>
              </a:pPr>
              <a:r>
                <a:rPr lang="en-US" sz="2400" b="1" spc="-100" dirty="0" smtClean="0">
                  <a:solidFill>
                    <a:srgbClr val="C40000"/>
                  </a:solidFill>
                </a:rPr>
                <a:t>             1755</a:t>
              </a:r>
            </a:p>
            <a:p>
              <a:pPr>
                <a:lnSpc>
                  <a:spcPts val="2200"/>
                </a:lnSpc>
              </a:pPr>
              <a:r>
                <a:rPr lang="en-US" sz="2400" b="1" spc="-100" dirty="0" smtClean="0">
                  <a:solidFill>
                    <a:srgbClr val="C40000"/>
                  </a:solidFill>
                </a:rPr>
                <a:t>flight</a:t>
              </a:r>
              <a:endParaRPr lang="en-US" sz="2400" b="1" spc="-100" dirty="0">
                <a:solidFill>
                  <a:srgbClr val="C40000"/>
                </a:solidFill>
              </a:endParaRPr>
            </a:p>
          </p:txBody>
        </p:sp>
      </p:grpSp>
      <p:sp>
        <p:nvSpPr>
          <p:cNvPr id="79" name="Rectangle 78"/>
          <p:cNvSpPr/>
          <p:nvPr/>
        </p:nvSpPr>
        <p:spPr>
          <a:xfrm>
            <a:off x="7543800" y="5410200"/>
            <a:ext cx="13716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7543800" y="6096000"/>
            <a:ext cx="1371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p:cNvGrpSpPr/>
          <p:nvPr/>
        </p:nvGrpSpPr>
        <p:grpSpPr>
          <a:xfrm>
            <a:off x="4800600" y="2895600"/>
            <a:ext cx="2514600" cy="2639568"/>
            <a:chOff x="4800600" y="2895600"/>
            <a:chExt cx="2514600" cy="2639568"/>
          </a:xfrm>
        </p:grpSpPr>
        <p:grpSp>
          <p:nvGrpSpPr>
            <p:cNvPr id="86" name="Group 85"/>
            <p:cNvGrpSpPr/>
            <p:nvPr/>
          </p:nvGrpSpPr>
          <p:grpSpPr>
            <a:xfrm>
              <a:off x="5029200" y="2895600"/>
              <a:ext cx="2286000" cy="2258568"/>
              <a:chOff x="5029200" y="2895600"/>
              <a:chExt cx="2286000" cy="2258568"/>
            </a:xfrm>
          </p:grpSpPr>
          <p:sp>
            <p:nvSpPr>
              <p:cNvPr id="68" name="Oval 67"/>
              <p:cNvSpPr/>
              <p:nvPr/>
            </p:nvSpPr>
            <p:spPr>
              <a:xfrm>
                <a:off x="6781800" y="2895600"/>
                <a:ext cx="533400" cy="2011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6324600" y="3124200"/>
                <a:ext cx="457200" cy="2011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6729984" y="3075432"/>
                <a:ext cx="457200" cy="2011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6080760" y="3657600"/>
                <a:ext cx="533400" cy="2011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5660136" y="4553712"/>
                <a:ext cx="457200" cy="2011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6172200" y="3380232"/>
                <a:ext cx="457200" cy="2011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5715000" y="4023360"/>
                <a:ext cx="533400" cy="2011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5029200" y="4953000"/>
                <a:ext cx="457200" cy="2011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Oval 86"/>
            <p:cNvSpPr/>
            <p:nvPr/>
          </p:nvSpPr>
          <p:spPr>
            <a:xfrm>
              <a:off x="4800600" y="5334000"/>
              <a:ext cx="457200" cy="2011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rot="561688">
            <a:off x="4717797" y="3200400"/>
            <a:ext cx="1378203" cy="729022"/>
            <a:chOff x="4717797" y="3124200"/>
            <a:chExt cx="1378203" cy="805222"/>
          </a:xfrm>
        </p:grpSpPr>
        <p:pic>
          <p:nvPicPr>
            <p:cNvPr id="92" name="Picture 2"/>
            <p:cNvPicPr>
              <a:picLocks noChangeAspect="1" noChangeArrowheads="1"/>
            </p:cNvPicPr>
            <p:nvPr/>
          </p:nvPicPr>
          <p:blipFill>
            <a:blip r:embed="rId6"/>
            <a:srcRect l="1535" t="39744" r="78235" b="52564"/>
            <a:stretch>
              <a:fillRect/>
            </a:stretch>
          </p:blipFill>
          <p:spPr bwMode="auto">
            <a:xfrm rot="849872">
              <a:off x="4717797" y="3550288"/>
              <a:ext cx="1018174" cy="379134"/>
            </a:xfrm>
            <a:prstGeom prst="rect">
              <a:avLst/>
            </a:prstGeom>
            <a:noFill/>
            <a:ln w="76200">
              <a:noFill/>
              <a:miter lim="800000"/>
              <a:headEnd/>
              <a:tailEnd/>
            </a:ln>
            <a:effectLst/>
          </p:spPr>
        </p:pic>
        <p:pic>
          <p:nvPicPr>
            <p:cNvPr id="93" name="Picture 2"/>
            <p:cNvPicPr>
              <a:picLocks noChangeAspect="1" noChangeArrowheads="1"/>
            </p:cNvPicPr>
            <p:nvPr/>
          </p:nvPicPr>
          <p:blipFill>
            <a:blip r:embed="rId6"/>
            <a:srcRect l="1535" t="39744" r="78235" b="52564"/>
            <a:stretch>
              <a:fillRect/>
            </a:stretch>
          </p:blipFill>
          <p:spPr bwMode="auto">
            <a:xfrm>
              <a:off x="5109069" y="3124200"/>
              <a:ext cx="986931" cy="762000"/>
            </a:xfrm>
            <a:prstGeom prst="rect">
              <a:avLst/>
            </a:prstGeom>
            <a:noFill/>
            <a:ln w="76200">
              <a:noFill/>
              <a:miter lim="800000"/>
              <a:headEnd/>
              <a:tailEnd/>
            </a:ln>
            <a:effectLst/>
          </p:spPr>
        </p:pic>
      </p:grpSp>
      <p:grpSp>
        <p:nvGrpSpPr>
          <p:cNvPr id="108" name="Group 107"/>
          <p:cNvGrpSpPr/>
          <p:nvPr/>
        </p:nvGrpSpPr>
        <p:grpSpPr>
          <a:xfrm>
            <a:off x="4800600" y="2895600"/>
            <a:ext cx="2465832" cy="2590800"/>
            <a:chOff x="4800600" y="2895600"/>
            <a:chExt cx="2465832" cy="2590800"/>
          </a:xfrm>
        </p:grpSpPr>
        <p:grpSp>
          <p:nvGrpSpPr>
            <p:cNvPr id="106" name="Group 105"/>
            <p:cNvGrpSpPr/>
            <p:nvPr/>
          </p:nvGrpSpPr>
          <p:grpSpPr>
            <a:xfrm>
              <a:off x="4800600" y="2895600"/>
              <a:ext cx="2465832" cy="2590800"/>
              <a:chOff x="4800600" y="2895600"/>
              <a:chExt cx="2465832" cy="2590800"/>
            </a:xfrm>
          </p:grpSpPr>
          <p:grpSp>
            <p:nvGrpSpPr>
              <p:cNvPr id="104" name="Group 103"/>
              <p:cNvGrpSpPr/>
              <p:nvPr/>
            </p:nvGrpSpPr>
            <p:grpSpPr>
              <a:xfrm>
                <a:off x="5038344" y="2895600"/>
                <a:ext cx="2228088" cy="2250221"/>
                <a:chOff x="5038344" y="2895600"/>
                <a:chExt cx="2228088" cy="2250221"/>
              </a:xfrm>
            </p:grpSpPr>
            <p:pic>
              <p:nvPicPr>
                <p:cNvPr id="95" name="Picture 2"/>
                <p:cNvPicPr>
                  <a:picLocks noChangeAspect="1" noChangeArrowheads="1"/>
                </p:cNvPicPr>
                <p:nvPr/>
              </p:nvPicPr>
              <p:blipFill>
                <a:blip r:embed="rId8" cstate="print"/>
                <a:srcRect l="1535" t="39744" r="78235" b="52564"/>
                <a:stretch>
                  <a:fillRect/>
                </a:stretch>
              </p:blipFill>
              <p:spPr bwMode="auto">
                <a:xfrm>
                  <a:off x="5791200" y="4038599"/>
                  <a:ext cx="381000" cy="192821"/>
                </a:xfrm>
                <a:prstGeom prst="rect">
                  <a:avLst/>
                </a:prstGeom>
                <a:noFill/>
                <a:ln w="76200">
                  <a:noFill/>
                  <a:miter lim="800000"/>
                  <a:headEnd/>
                  <a:tailEnd/>
                </a:ln>
                <a:effectLst/>
              </p:spPr>
            </p:pic>
            <p:pic>
              <p:nvPicPr>
                <p:cNvPr id="96" name="Picture 2"/>
                <p:cNvPicPr>
                  <a:picLocks noChangeAspect="1" noChangeArrowheads="1"/>
                </p:cNvPicPr>
                <p:nvPr/>
              </p:nvPicPr>
              <p:blipFill>
                <a:blip r:embed="rId8" cstate="print"/>
                <a:srcRect l="1535" t="39744" r="78235" b="52564"/>
                <a:stretch>
                  <a:fillRect/>
                </a:stretch>
              </p:blipFill>
              <p:spPr bwMode="auto">
                <a:xfrm>
                  <a:off x="5669280" y="4531579"/>
                  <a:ext cx="381000" cy="192821"/>
                </a:xfrm>
                <a:prstGeom prst="rect">
                  <a:avLst/>
                </a:prstGeom>
                <a:noFill/>
                <a:ln w="76200">
                  <a:noFill/>
                  <a:miter lim="800000"/>
                  <a:headEnd/>
                  <a:tailEnd/>
                </a:ln>
                <a:effectLst/>
              </p:spPr>
            </p:pic>
            <p:pic>
              <p:nvPicPr>
                <p:cNvPr id="97" name="Picture 2"/>
                <p:cNvPicPr>
                  <a:picLocks noChangeAspect="1" noChangeArrowheads="1"/>
                </p:cNvPicPr>
                <p:nvPr/>
              </p:nvPicPr>
              <p:blipFill>
                <a:blip r:embed="rId8" cstate="print"/>
                <a:srcRect l="1535" t="39744" r="78235" b="52564"/>
                <a:stretch>
                  <a:fillRect/>
                </a:stretch>
              </p:blipFill>
              <p:spPr bwMode="auto">
                <a:xfrm>
                  <a:off x="5038344" y="4953000"/>
                  <a:ext cx="381000" cy="192821"/>
                </a:xfrm>
                <a:prstGeom prst="rect">
                  <a:avLst/>
                </a:prstGeom>
                <a:noFill/>
                <a:ln w="76200">
                  <a:noFill/>
                  <a:miter lim="800000"/>
                  <a:headEnd/>
                  <a:tailEnd/>
                </a:ln>
                <a:effectLst/>
              </p:spPr>
            </p:pic>
            <p:pic>
              <p:nvPicPr>
                <p:cNvPr id="98" name="Picture 2"/>
                <p:cNvPicPr preferRelativeResize="0">
                  <a:picLocks noChangeArrowheads="1"/>
                </p:cNvPicPr>
                <p:nvPr/>
              </p:nvPicPr>
              <p:blipFill>
                <a:blip r:embed="rId9" cstate="print"/>
                <a:srcRect l="1535" t="39744" r="78235" b="52564"/>
                <a:stretch>
                  <a:fillRect/>
                </a:stretch>
              </p:blipFill>
              <p:spPr bwMode="auto">
                <a:xfrm>
                  <a:off x="6172201" y="3657600"/>
                  <a:ext cx="361357" cy="182880"/>
                </a:xfrm>
                <a:prstGeom prst="rect">
                  <a:avLst/>
                </a:prstGeom>
                <a:noFill/>
                <a:ln w="76200">
                  <a:noFill/>
                  <a:miter lim="800000"/>
                  <a:headEnd/>
                  <a:tailEnd/>
                </a:ln>
                <a:effectLst/>
              </p:spPr>
            </p:pic>
            <p:pic>
              <p:nvPicPr>
                <p:cNvPr id="99" name="Picture 2"/>
                <p:cNvPicPr>
                  <a:picLocks noChangeAspect="1" noChangeArrowheads="1"/>
                </p:cNvPicPr>
                <p:nvPr/>
              </p:nvPicPr>
              <p:blipFill>
                <a:blip r:embed="rId8" cstate="print"/>
                <a:srcRect l="1535" t="39744" r="78235" b="52564"/>
                <a:stretch>
                  <a:fillRect/>
                </a:stretch>
              </p:blipFill>
              <p:spPr bwMode="auto">
                <a:xfrm>
                  <a:off x="6172200" y="3388579"/>
                  <a:ext cx="381000" cy="192821"/>
                </a:xfrm>
                <a:prstGeom prst="rect">
                  <a:avLst/>
                </a:prstGeom>
                <a:noFill/>
                <a:ln w="76200">
                  <a:noFill/>
                  <a:miter lim="800000"/>
                  <a:headEnd/>
                  <a:tailEnd/>
                </a:ln>
                <a:effectLst/>
              </p:spPr>
            </p:pic>
            <p:pic>
              <p:nvPicPr>
                <p:cNvPr id="100" name="Picture 2"/>
                <p:cNvPicPr>
                  <a:picLocks noChangeAspect="1" noChangeArrowheads="1"/>
                </p:cNvPicPr>
                <p:nvPr/>
              </p:nvPicPr>
              <p:blipFill>
                <a:blip r:embed="rId8" cstate="print"/>
                <a:srcRect l="1535" t="39744" r="78235" b="52564"/>
                <a:stretch>
                  <a:fillRect/>
                </a:stretch>
              </p:blipFill>
              <p:spPr bwMode="auto">
                <a:xfrm>
                  <a:off x="6324600" y="3124200"/>
                  <a:ext cx="381000" cy="192821"/>
                </a:xfrm>
                <a:prstGeom prst="rect">
                  <a:avLst/>
                </a:prstGeom>
                <a:noFill/>
                <a:ln w="76200">
                  <a:noFill/>
                  <a:miter lim="800000"/>
                  <a:headEnd/>
                  <a:tailEnd/>
                </a:ln>
                <a:effectLst/>
              </p:spPr>
            </p:pic>
            <p:pic>
              <p:nvPicPr>
                <p:cNvPr id="101" name="Picture 2"/>
                <p:cNvPicPr preferRelativeResize="0">
                  <a:picLocks noChangeArrowheads="1"/>
                </p:cNvPicPr>
                <p:nvPr/>
              </p:nvPicPr>
              <p:blipFill>
                <a:blip r:embed="rId10" cstate="print"/>
                <a:srcRect l="1535" t="39744" r="78235" b="52564"/>
                <a:stretch>
                  <a:fillRect/>
                </a:stretch>
              </p:blipFill>
              <p:spPr bwMode="auto">
                <a:xfrm>
                  <a:off x="6781800" y="2895600"/>
                  <a:ext cx="484632" cy="192821"/>
                </a:xfrm>
                <a:prstGeom prst="rect">
                  <a:avLst/>
                </a:prstGeom>
                <a:noFill/>
                <a:ln w="76200">
                  <a:noFill/>
                  <a:miter lim="800000"/>
                  <a:headEnd/>
                  <a:tailEnd/>
                </a:ln>
                <a:effectLst/>
              </p:spPr>
            </p:pic>
          </p:grpSp>
          <p:pic>
            <p:nvPicPr>
              <p:cNvPr id="105" name="Picture 2"/>
              <p:cNvPicPr>
                <a:picLocks noChangeAspect="1" noChangeArrowheads="1"/>
              </p:cNvPicPr>
              <p:nvPr/>
            </p:nvPicPr>
            <p:blipFill>
              <a:blip r:embed="rId8" cstate="print"/>
              <a:srcRect l="1535" t="39744" r="78235" b="52564"/>
              <a:stretch>
                <a:fillRect/>
              </a:stretch>
            </p:blipFill>
            <p:spPr bwMode="auto">
              <a:xfrm>
                <a:off x="4800600" y="5293579"/>
                <a:ext cx="381000" cy="192821"/>
              </a:xfrm>
              <a:prstGeom prst="rect">
                <a:avLst/>
              </a:prstGeom>
              <a:noFill/>
              <a:ln w="76200">
                <a:noFill/>
                <a:miter lim="800000"/>
                <a:headEnd/>
                <a:tailEnd/>
              </a:ln>
              <a:effectLst/>
            </p:spPr>
          </p:pic>
        </p:grpSp>
        <p:sp>
          <p:nvSpPr>
            <p:cNvPr id="107" name="Freeform 106"/>
            <p:cNvSpPr/>
            <p:nvPr/>
          </p:nvSpPr>
          <p:spPr>
            <a:xfrm>
              <a:off x="6804286" y="3092971"/>
              <a:ext cx="311045" cy="182380"/>
            </a:xfrm>
            <a:custGeom>
              <a:avLst/>
              <a:gdLst>
                <a:gd name="connsiteX0" fmla="*/ 308547 w 311045"/>
                <a:gd name="connsiteY0" fmla="*/ 114924 h 182380"/>
                <a:gd name="connsiteX1" fmla="*/ 263576 w 311045"/>
                <a:gd name="connsiteY1" fmla="*/ 174885 h 182380"/>
                <a:gd name="connsiteX2" fmla="*/ 98684 w 311045"/>
                <a:gd name="connsiteY2" fmla="*/ 159895 h 182380"/>
                <a:gd name="connsiteX3" fmla="*/ 23734 w 311045"/>
                <a:gd name="connsiteY3" fmla="*/ 152399 h 182380"/>
                <a:gd name="connsiteX4" fmla="*/ 8744 w 311045"/>
                <a:gd name="connsiteY4" fmla="*/ 77449 h 182380"/>
                <a:gd name="connsiteX5" fmla="*/ 8744 w 311045"/>
                <a:gd name="connsiteY5" fmla="*/ 32478 h 182380"/>
                <a:gd name="connsiteX6" fmla="*/ 61209 w 311045"/>
                <a:gd name="connsiteY6" fmla="*/ 2498 h 182380"/>
                <a:gd name="connsiteX7" fmla="*/ 166140 w 311045"/>
                <a:gd name="connsiteY7" fmla="*/ 17488 h 182380"/>
                <a:gd name="connsiteX8" fmla="*/ 278566 w 311045"/>
                <a:gd name="connsiteY8" fmla="*/ 24983 h 182380"/>
                <a:gd name="connsiteX9" fmla="*/ 308547 w 311045"/>
                <a:gd name="connsiteY9" fmla="*/ 114924 h 1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045" h="182380">
                  <a:moveTo>
                    <a:pt x="308547" y="114924"/>
                  </a:moveTo>
                  <a:cubicBezTo>
                    <a:pt x="306049" y="139908"/>
                    <a:pt x="298553" y="167390"/>
                    <a:pt x="263576" y="174885"/>
                  </a:cubicBezTo>
                  <a:cubicBezTo>
                    <a:pt x="228599" y="182380"/>
                    <a:pt x="98684" y="159895"/>
                    <a:pt x="98684" y="159895"/>
                  </a:cubicBezTo>
                  <a:lnTo>
                    <a:pt x="23734" y="152399"/>
                  </a:lnTo>
                  <a:cubicBezTo>
                    <a:pt x="8744" y="138658"/>
                    <a:pt x="11242" y="97436"/>
                    <a:pt x="8744" y="77449"/>
                  </a:cubicBezTo>
                  <a:cubicBezTo>
                    <a:pt x="6246" y="57462"/>
                    <a:pt x="0" y="44970"/>
                    <a:pt x="8744" y="32478"/>
                  </a:cubicBezTo>
                  <a:cubicBezTo>
                    <a:pt x="17488" y="19986"/>
                    <a:pt x="34976" y="4996"/>
                    <a:pt x="61209" y="2498"/>
                  </a:cubicBezTo>
                  <a:cubicBezTo>
                    <a:pt x="87442" y="0"/>
                    <a:pt x="129914" y="13741"/>
                    <a:pt x="166140" y="17488"/>
                  </a:cubicBezTo>
                  <a:cubicBezTo>
                    <a:pt x="202366" y="21235"/>
                    <a:pt x="254832" y="12491"/>
                    <a:pt x="278566" y="24983"/>
                  </a:cubicBezTo>
                  <a:cubicBezTo>
                    <a:pt x="302300" y="37475"/>
                    <a:pt x="311045" y="89940"/>
                    <a:pt x="308547" y="114924"/>
                  </a:cubicBezTo>
                  <a:close/>
                </a:path>
              </a:pathLst>
            </a:cu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p:cNvGrpSpPr/>
          <p:nvPr/>
        </p:nvGrpSpPr>
        <p:grpSpPr>
          <a:xfrm>
            <a:off x="4150886" y="2269351"/>
            <a:ext cx="3173918" cy="3227294"/>
            <a:chOff x="4150886" y="2269351"/>
            <a:chExt cx="3173918" cy="3227294"/>
          </a:xfrm>
          <a:effectLst/>
        </p:grpSpPr>
        <p:sp>
          <p:nvSpPr>
            <p:cNvPr id="103" name="Freeform 102"/>
            <p:cNvSpPr/>
            <p:nvPr/>
          </p:nvSpPr>
          <p:spPr>
            <a:xfrm>
              <a:off x="4858870" y="4395267"/>
              <a:ext cx="904155" cy="772246"/>
            </a:xfrm>
            <a:custGeom>
              <a:avLst/>
              <a:gdLst>
                <a:gd name="connsiteX0" fmla="*/ 12807 w 904155"/>
                <a:gd name="connsiteY0" fmla="*/ 76841 h 772246"/>
                <a:gd name="connsiteX1" fmla="*/ 197224 w 904155"/>
                <a:gd name="connsiteY1" fmla="*/ 7684 h 772246"/>
                <a:gd name="connsiteX2" fmla="*/ 443113 w 904155"/>
                <a:gd name="connsiteY2" fmla="*/ 30736 h 772246"/>
                <a:gd name="connsiteX3" fmla="*/ 496901 w 904155"/>
                <a:gd name="connsiteY3" fmla="*/ 92209 h 772246"/>
                <a:gd name="connsiteX4" fmla="*/ 689002 w 904155"/>
                <a:gd name="connsiteY4" fmla="*/ 138313 h 772246"/>
                <a:gd name="connsiteX5" fmla="*/ 827315 w 904155"/>
                <a:gd name="connsiteY5" fmla="*/ 307362 h 772246"/>
                <a:gd name="connsiteX6" fmla="*/ 896471 w 904155"/>
                <a:gd name="connsiteY6" fmla="*/ 422622 h 772246"/>
                <a:gd name="connsiteX7" fmla="*/ 781211 w 904155"/>
                <a:gd name="connsiteY7" fmla="*/ 499462 h 772246"/>
                <a:gd name="connsiteX8" fmla="*/ 727422 w 904155"/>
                <a:gd name="connsiteY8" fmla="*/ 583987 h 772246"/>
                <a:gd name="connsiteX9" fmla="*/ 589110 w 904155"/>
                <a:gd name="connsiteY9" fmla="*/ 676195 h 772246"/>
                <a:gd name="connsiteX10" fmla="*/ 481533 w 904155"/>
                <a:gd name="connsiteY10" fmla="*/ 683879 h 772246"/>
                <a:gd name="connsiteX11" fmla="*/ 335537 w 904155"/>
                <a:gd name="connsiteY11" fmla="*/ 753036 h 772246"/>
                <a:gd name="connsiteX12" fmla="*/ 350905 w 904155"/>
                <a:gd name="connsiteY12" fmla="*/ 568619 h 772246"/>
                <a:gd name="connsiteX13" fmla="*/ 258696 w 904155"/>
                <a:gd name="connsiteY13" fmla="*/ 468726 h 772246"/>
                <a:gd name="connsiteX14" fmla="*/ 189540 w 904155"/>
                <a:gd name="connsiteY14" fmla="*/ 307362 h 772246"/>
                <a:gd name="connsiteX15" fmla="*/ 120384 w 904155"/>
                <a:gd name="connsiteY15" fmla="*/ 176733 h 772246"/>
                <a:gd name="connsiteX16" fmla="*/ 12807 w 904155"/>
                <a:gd name="connsiteY16" fmla="*/ 76841 h 77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155" h="772246">
                  <a:moveTo>
                    <a:pt x="12807" y="76841"/>
                  </a:moveTo>
                  <a:cubicBezTo>
                    <a:pt x="25614" y="48666"/>
                    <a:pt x="125506" y="15368"/>
                    <a:pt x="197224" y="7684"/>
                  </a:cubicBezTo>
                  <a:cubicBezTo>
                    <a:pt x="268942" y="0"/>
                    <a:pt x="393167" y="16649"/>
                    <a:pt x="443113" y="30736"/>
                  </a:cubicBezTo>
                  <a:cubicBezTo>
                    <a:pt x="493059" y="44824"/>
                    <a:pt x="455920" y="74280"/>
                    <a:pt x="496901" y="92209"/>
                  </a:cubicBezTo>
                  <a:cubicBezTo>
                    <a:pt x="537882" y="110138"/>
                    <a:pt x="633933" y="102454"/>
                    <a:pt x="689002" y="138313"/>
                  </a:cubicBezTo>
                  <a:cubicBezTo>
                    <a:pt x="744071" y="174172"/>
                    <a:pt x="792737" y="259977"/>
                    <a:pt x="827315" y="307362"/>
                  </a:cubicBezTo>
                  <a:cubicBezTo>
                    <a:pt x="861893" y="354747"/>
                    <a:pt x="904155" y="390605"/>
                    <a:pt x="896471" y="422622"/>
                  </a:cubicBezTo>
                  <a:cubicBezTo>
                    <a:pt x="888787" y="454639"/>
                    <a:pt x="809386" y="472568"/>
                    <a:pt x="781211" y="499462"/>
                  </a:cubicBezTo>
                  <a:cubicBezTo>
                    <a:pt x="753036" y="526356"/>
                    <a:pt x="759439" y="554532"/>
                    <a:pt x="727422" y="583987"/>
                  </a:cubicBezTo>
                  <a:cubicBezTo>
                    <a:pt x="695405" y="613442"/>
                    <a:pt x="630092" y="659546"/>
                    <a:pt x="589110" y="676195"/>
                  </a:cubicBezTo>
                  <a:cubicBezTo>
                    <a:pt x="548128" y="692844"/>
                    <a:pt x="523795" y="671072"/>
                    <a:pt x="481533" y="683879"/>
                  </a:cubicBezTo>
                  <a:cubicBezTo>
                    <a:pt x="439271" y="696686"/>
                    <a:pt x="357308" y="772246"/>
                    <a:pt x="335537" y="753036"/>
                  </a:cubicBezTo>
                  <a:cubicBezTo>
                    <a:pt x="313766" y="733826"/>
                    <a:pt x="363712" y="616004"/>
                    <a:pt x="350905" y="568619"/>
                  </a:cubicBezTo>
                  <a:cubicBezTo>
                    <a:pt x="338098" y="521234"/>
                    <a:pt x="285590" y="512269"/>
                    <a:pt x="258696" y="468726"/>
                  </a:cubicBezTo>
                  <a:cubicBezTo>
                    <a:pt x="231802" y="425183"/>
                    <a:pt x="212592" y="356027"/>
                    <a:pt x="189540" y="307362"/>
                  </a:cubicBezTo>
                  <a:cubicBezTo>
                    <a:pt x="166488" y="258697"/>
                    <a:pt x="152401" y="215153"/>
                    <a:pt x="120384" y="176733"/>
                  </a:cubicBezTo>
                  <a:cubicBezTo>
                    <a:pt x="88367" y="138313"/>
                    <a:pt x="0" y="105016"/>
                    <a:pt x="12807" y="76841"/>
                  </a:cubicBezTo>
                  <a:close/>
                </a:path>
              </a:pathLst>
            </a:custGeom>
            <a:noFill/>
            <a:ln w="12700">
              <a:solidFill>
                <a:srgbClr val="996600"/>
              </a:solidFill>
            </a:ln>
            <a:effectLst>
              <a:outerShdw dist="127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2"/>
            <p:cNvGrpSpPr/>
            <p:nvPr/>
          </p:nvGrpSpPr>
          <p:grpSpPr>
            <a:xfrm>
              <a:off x="4687261" y="2269351"/>
              <a:ext cx="2637543" cy="2554942"/>
              <a:chOff x="4687261" y="2269351"/>
              <a:chExt cx="2637543" cy="2554942"/>
            </a:xfrm>
          </p:grpSpPr>
          <p:sp>
            <p:nvSpPr>
              <p:cNvPr id="111" name="Freeform 3"/>
              <p:cNvSpPr/>
              <p:nvPr/>
            </p:nvSpPr>
            <p:spPr>
              <a:xfrm>
                <a:off x="6781800" y="281940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12700">
                <a:solidFill>
                  <a:srgbClr val="996600"/>
                </a:solidFill>
              </a:ln>
              <a:effectLst>
                <a:outerShdw dist="127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reeform 111"/>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12700">
                <a:solidFill>
                  <a:srgbClr val="996600"/>
                </a:solidFill>
              </a:ln>
              <a:effectLst>
                <a:outerShdw dist="127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Freeform 112"/>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12700">
                <a:solidFill>
                  <a:srgbClr val="996600"/>
                </a:solidFill>
              </a:ln>
              <a:effectLst>
                <a:outerShdw dist="127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Freeform 113"/>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12700">
                <a:solidFill>
                  <a:srgbClr val="996600"/>
                </a:solidFill>
              </a:ln>
              <a:effectLst>
                <a:outerShdw dist="127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Freeform 114"/>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12700">
                <a:solidFill>
                  <a:srgbClr val="996600"/>
                </a:solidFill>
              </a:ln>
              <a:effectLst>
                <a:outerShdw dist="127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Freeform 115"/>
              <p:cNvSpPr/>
              <p:nvPr/>
            </p:nvSpPr>
            <p:spPr>
              <a:xfrm>
                <a:off x="4687261" y="4026434"/>
                <a:ext cx="1609804" cy="797859"/>
              </a:xfrm>
              <a:custGeom>
                <a:avLst/>
                <a:gdLst>
                  <a:gd name="connsiteX0" fmla="*/ 245889 w 1609804"/>
                  <a:gd name="connsiteY0" fmla="*/ 0 h 797859"/>
                  <a:gd name="connsiteX1" fmla="*/ 852927 w 1609804"/>
                  <a:gd name="connsiteY1" fmla="*/ 122944 h 797859"/>
                  <a:gd name="connsiteX2" fmla="*/ 1483018 w 1609804"/>
                  <a:gd name="connsiteY2" fmla="*/ 199784 h 797859"/>
                  <a:gd name="connsiteX3" fmla="*/ 1575226 w 1609804"/>
                  <a:gd name="connsiteY3" fmla="*/ 276625 h 797859"/>
                  <a:gd name="connsiteX4" fmla="*/ 1429230 w 1609804"/>
                  <a:gd name="connsiteY4" fmla="*/ 330413 h 797859"/>
                  <a:gd name="connsiteX5" fmla="*/ 1590594 w 1609804"/>
                  <a:gd name="connsiteY5" fmla="*/ 353465 h 797859"/>
                  <a:gd name="connsiteX6" fmla="*/ 1544490 w 1609804"/>
                  <a:gd name="connsiteY6" fmla="*/ 461042 h 797859"/>
                  <a:gd name="connsiteX7" fmla="*/ 1429230 w 1609804"/>
                  <a:gd name="connsiteY7" fmla="*/ 453358 h 797859"/>
                  <a:gd name="connsiteX8" fmla="*/ 1421546 w 1609804"/>
                  <a:gd name="connsiteY8" fmla="*/ 576302 h 797859"/>
                  <a:gd name="connsiteX9" fmla="*/ 1283233 w 1609804"/>
                  <a:gd name="connsiteY9" fmla="*/ 622406 h 797859"/>
                  <a:gd name="connsiteX10" fmla="*/ 1206393 w 1609804"/>
                  <a:gd name="connsiteY10" fmla="*/ 737667 h 797859"/>
                  <a:gd name="connsiteX11" fmla="*/ 1091132 w 1609804"/>
                  <a:gd name="connsiteY11" fmla="*/ 783771 h 797859"/>
                  <a:gd name="connsiteX12" fmla="*/ 1021976 w 1609804"/>
                  <a:gd name="connsiteY12" fmla="*/ 653142 h 797859"/>
                  <a:gd name="connsiteX13" fmla="*/ 845243 w 1609804"/>
                  <a:gd name="connsiteY13" fmla="*/ 530198 h 797859"/>
                  <a:gd name="connsiteX14" fmla="*/ 699247 w 1609804"/>
                  <a:gd name="connsiteY14" fmla="*/ 491778 h 797859"/>
                  <a:gd name="connsiteX15" fmla="*/ 653142 w 1609804"/>
                  <a:gd name="connsiteY15" fmla="*/ 430305 h 797859"/>
                  <a:gd name="connsiteX16" fmla="*/ 445673 w 1609804"/>
                  <a:gd name="connsiteY16" fmla="*/ 391885 h 797859"/>
                  <a:gd name="connsiteX17" fmla="*/ 268941 w 1609804"/>
                  <a:gd name="connsiteY17" fmla="*/ 399569 h 797859"/>
                  <a:gd name="connsiteX18" fmla="*/ 0 w 1609804"/>
                  <a:gd name="connsiteY18" fmla="*/ 345781 h 7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9804" h="797859">
                    <a:moveTo>
                      <a:pt x="245889" y="0"/>
                    </a:moveTo>
                    <a:cubicBezTo>
                      <a:pt x="446314" y="44823"/>
                      <a:pt x="646739" y="89647"/>
                      <a:pt x="852927" y="122944"/>
                    </a:cubicBezTo>
                    <a:cubicBezTo>
                      <a:pt x="1059115" y="156241"/>
                      <a:pt x="1362635" y="174171"/>
                      <a:pt x="1483018" y="199784"/>
                    </a:cubicBezTo>
                    <a:cubicBezTo>
                      <a:pt x="1603401" y="225397"/>
                      <a:pt x="1584191" y="254854"/>
                      <a:pt x="1575226" y="276625"/>
                    </a:cubicBezTo>
                    <a:cubicBezTo>
                      <a:pt x="1566261" y="298396"/>
                      <a:pt x="1426669" y="317606"/>
                      <a:pt x="1429230" y="330413"/>
                    </a:cubicBezTo>
                    <a:cubicBezTo>
                      <a:pt x="1431791" y="343220"/>
                      <a:pt x="1571384" y="331694"/>
                      <a:pt x="1590594" y="353465"/>
                    </a:cubicBezTo>
                    <a:cubicBezTo>
                      <a:pt x="1609804" y="375237"/>
                      <a:pt x="1571384" y="444393"/>
                      <a:pt x="1544490" y="461042"/>
                    </a:cubicBezTo>
                    <a:cubicBezTo>
                      <a:pt x="1517596" y="477691"/>
                      <a:pt x="1449721" y="434148"/>
                      <a:pt x="1429230" y="453358"/>
                    </a:cubicBezTo>
                    <a:cubicBezTo>
                      <a:pt x="1408739" y="472568"/>
                      <a:pt x="1445879" y="548127"/>
                      <a:pt x="1421546" y="576302"/>
                    </a:cubicBezTo>
                    <a:cubicBezTo>
                      <a:pt x="1397213" y="604477"/>
                      <a:pt x="1319092" y="595512"/>
                      <a:pt x="1283233" y="622406"/>
                    </a:cubicBezTo>
                    <a:cubicBezTo>
                      <a:pt x="1247374" y="649300"/>
                      <a:pt x="1238410" y="710773"/>
                      <a:pt x="1206393" y="737667"/>
                    </a:cubicBezTo>
                    <a:cubicBezTo>
                      <a:pt x="1174376" y="764561"/>
                      <a:pt x="1121868" y="797859"/>
                      <a:pt x="1091132" y="783771"/>
                    </a:cubicBezTo>
                    <a:cubicBezTo>
                      <a:pt x="1060396" y="769684"/>
                      <a:pt x="1062957" y="695404"/>
                      <a:pt x="1021976" y="653142"/>
                    </a:cubicBezTo>
                    <a:cubicBezTo>
                      <a:pt x="980995" y="610880"/>
                      <a:pt x="899031" y="557092"/>
                      <a:pt x="845243" y="530198"/>
                    </a:cubicBezTo>
                    <a:cubicBezTo>
                      <a:pt x="791455" y="503304"/>
                      <a:pt x="731264" y="508427"/>
                      <a:pt x="699247" y="491778"/>
                    </a:cubicBezTo>
                    <a:cubicBezTo>
                      <a:pt x="667230" y="475129"/>
                      <a:pt x="695404" y="446954"/>
                      <a:pt x="653142" y="430305"/>
                    </a:cubicBezTo>
                    <a:cubicBezTo>
                      <a:pt x="610880" y="413656"/>
                      <a:pt x="509706" y="397008"/>
                      <a:pt x="445673" y="391885"/>
                    </a:cubicBezTo>
                    <a:cubicBezTo>
                      <a:pt x="381640" y="386762"/>
                      <a:pt x="343220" y="407253"/>
                      <a:pt x="268941" y="399569"/>
                    </a:cubicBezTo>
                    <a:cubicBezTo>
                      <a:pt x="194662" y="391885"/>
                      <a:pt x="46104" y="358588"/>
                      <a:pt x="0" y="345781"/>
                    </a:cubicBezTo>
                  </a:path>
                </a:pathLst>
              </a:custGeom>
              <a:ln w="12700">
                <a:solidFill>
                  <a:srgbClr val="996600"/>
                </a:solidFill>
              </a:ln>
              <a:effectLst>
                <a:outerShdw dist="127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10" name="Freeform 109"/>
            <p:cNvSpPr/>
            <p:nvPr/>
          </p:nvSpPr>
          <p:spPr>
            <a:xfrm>
              <a:off x="4150886" y="4287691"/>
              <a:ext cx="1148763" cy="1208954"/>
            </a:xfrm>
            <a:custGeom>
              <a:avLst/>
              <a:gdLst>
                <a:gd name="connsiteX0" fmla="*/ 0 w 1148763"/>
                <a:gd name="connsiteY0" fmla="*/ 0 h 1208954"/>
                <a:gd name="connsiteX1" fmla="*/ 614723 w 1148763"/>
                <a:gd name="connsiteY1" fmla="*/ 115260 h 1208954"/>
                <a:gd name="connsiteX2" fmla="*/ 845244 w 1148763"/>
                <a:gd name="connsiteY2" fmla="*/ 138312 h 1208954"/>
                <a:gd name="connsiteX3" fmla="*/ 791456 w 1148763"/>
                <a:gd name="connsiteY3" fmla="*/ 215153 h 1208954"/>
                <a:gd name="connsiteX4" fmla="*/ 829876 w 1148763"/>
                <a:gd name="connsiteY4" fmla="*/ 330413 h 1208954"/>
                <a:gd name="connsiteX5" fmla="*/ 891348 w 1148763"/>
                <a:gd name="connsiteY5" fmla="*/ 453358 h 1208954"/>
                <a:gd name="connsiteX6" fmla="*/ 960504 w 1148763"/>
                <a:gd name="connsiteY6" fmla="*/ 537882 h 1208954"/>
                <a:gd name="connsiteX7" fmla="*/ 1037345 w 1148763"/>
                <a:gd name="connsiteY7" fmla="*/ 706931 h 1208954"/>
                <a:gd name="connsiteX8" fmla="*/ 1060397 w 1148763"/>
                <a:gd name="connsiteY8" fmla="*/ 837559 h 1208954"/>
                <a:gd name="connsiteX9" fmla="*/ 1144921 w 1148763"/>
                <a:gd name="connsiteY9" fmla="*/ 922084 h 1208954"/>
                <a:gd name="connsiteX10" fmla="*/ 1083449 w 1148763"/>
                <a:gd name="connsiteY10" fmla="*/ 937452 h 1208954"/>
                <a:gd name="connsiteX11" fmla="*/ 991240 w 1148763"/>
                <a:gd name="connsiteY11" fmla="*/ 1075764 h 1208954"/>
                <a:gd name="connsiteX12" fmla="*/ 945136 w 1148763"/>
                <a:gd name="connsiteY12" fmla="*/ 1114185 h 1208954"/>
                <a:gd name="connsiteX13" fmla="*/ 860612 w 1148763"/>
                <a:gd name="connsiteY13" fmla="*/ 1198709 h 1208954"/>
                <a:gd name="connsiteX14" fmla="*/ 637775 w 1148763"/>
                <a:gd name="connsiteY14" fmla="*/ 1175657 h 1208954"/>
                <a:gd name="connsiteX15" fmla="*/ 338098 w 1148763"/>
                <a:gd name="connsiteY15" fmla="*/ 1114185 h 1208954"/>
                <a:gd name="connsiteX16" fmla="*/ 299677 w 1148763"/>
                <a:gd name="connsiteY16" fmla="*/ 1014292 h 1208954"/>
                <a:gd name="connsiteX17" fmla="*/ 7684 w 1148763"/>
                <a:gd name="connsiteY17" fmla="*/ 960504 h 12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8763" h="1208954">
                  <a:moveTo>
                    <a:pt x="0" y="0"/>
                  </a:moveTo>
                  <a:lnTo>
                    <a:pt x="614723" y="115260"/>
                  </a:lnTo>
                  <a:cubicBezTo>
                    <a:pt x="755597" y="138312"/>
                    <a:pt x="815789" y="121663"/>
                    <a:pt x="845244" y="138312"/>
                  </a:cubicBezTo>
                  <a:cubicBezTo>
                    <a:pt x="874699" y="154961"/>
                    <a:pt x="794017" y="183136"/>
                    <a:pt x="791456" y="215153"/>
                  </a:cubicBezTo>
                  <a:cubicBezTo>
                    <a:pt x="788895" y="247170"/>
                    <a:pt x="813227" y="290712"/>
                    <a:pt x="829876" y="330413"/>
                  </a:cubicBezTo>
                  <a:cubicBezTo>
                    <a:pt x="846525" y="370114"/>
                    <a:pt x="869577" y="418780"/>
                    <a:pt x="891348" y="453358"/>
                  </a:cubicBezTo>
                  <a:cubicBezTo>
                    <a:pt x="913119" y="487936"/>
                    <a:pt x="936171" y="495620"/>
                    <a:pt x="960504" y="537882"/>
                  </a:cubicBezTo>
                  <a:cubicBezTo>
                    <a:pt x="984837" y="580144"/>
                    <a:pt x="1020696" y="656985"/>
                    <a:pt x="1037345" y="706931"/>
                  </a:cubicBezTo>
                  <a:cubicBezTo>
                    <a:pt x="1053994" y="756877"/>
                    <a:pt x="1042468" y="801700"/>
                    <a:pt x="1060397" y="837559"/>
                  </a:cubicBezTo>
                  <a:cubicBezTo>
                    <a:pt x="1078326" y="873418"/>
                    <a:pt x="1141079" y="905435"/>
                    <a:pt x="1144921" y="922084"/>
                  </a:cubicBezTo>
                  <a:cubicBezTo>
                    <a:pt x="1148763" y="938733"/>
                    <a:pt x="1109062" y="911839"/>
                    <a:pt x="1083449" y="937452"/>
                  </a:cubicBezTo>
                  <a:cubicBezTo>
                    <a:pt x="1057836" y="963065"/>
                    <a:pt x="1014292" y="1046309"/>
                    <a:pt x="991240" y="1075764"/>
                  </a:cubicBezTo>
                  <a:cubicBezTo>
                    <a:pt x="968188" y="1105220"/>
                    <a:pt x="966907" y="1093694"/>
                    <a:pt x="945136" y="1114185"/>
                  </a:cubicBezTo>
                  <a:cubicBezTo>
                    <a:pt x="923365" y="1134676"/>
                    <a:pt x="911839" y="1188464"/>
                    <a:pt x="860612" y="1198709"/>
                  </a:cubicBezTo>
                  <a:cubicBezTo>
                    <a:pt x="809385" y="1208954"/>
                    <a:pt x="724861" y="1189744"/>
                    <a:pt x="637775" y="1175657"/>
                  </a:cubicBezTo>
                  <a:cubicBezTo>
                    <a:pt x="550689" y="1161570"/>
                    <a:pt x="394448" y="1141079"/>
                    <a:pt x="338098" y="1114185"/>
                  </a:cubicBezTo>
                  <a:cubicBezTo>
                    <a:pt x="281748" y="1087291"/>
                    <a:pt x="354746" y="1039906"/>
                    <a:pt x="299677" y="1014292"/>
                  </a:cubicBezTo>
                  <a:cubicBezTo>
                    <a:pt x="244608" y="988679"/>
                    <a:pt x="56349" y="978433"/>
                    <a:pt x="7684" y="960504"/>
                  </a:cubicBezTo>
                </a:path>
              </a:pathLst>
            </a:custGeom>
            <a:ln w="12700">
              <a:solidFill>
                <a:srgbClr val="996600"/>
              </a:solidFill>
            </a:ln>
            <a:effectLst>
              <a:outerShdw dist="127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1" name="Group 90"/>
          <p:cNvGrpSpPr/>
          <p:nvPr/>
        </p:nvGrpSpPr>
        <p:grpSpPr>
          <a:xfrm>
            <a:off x="4267200" y="3200400"/>
            <a:ext cx="1421664" cy="707886"/>
            <a:chOff x="-990599" y="2721114"/>
            <a:chExt cx="1421664" cy="707886"/>
          </a:xfrm>
        </p:grpSpPr>
        <p:sp>
          <p:nvSpPr>
            <p:cNvPr id="89" name="Oval 88"/>
            <p:cNvSpPr/>
            <p:nvPr/>
          </p:nvSpPr>
          <p:spPr>
            <a:xfrm>
              <a:off x="-990599" y="2744348"/>
              <a:ext cx="1421664" cy="68465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p:cNvSpPr txBox="1"/>
            <p:nvPr/>
          </p:nvSpPr>
          <p:spPr>
            <a:xfrm>
              <a:off x="-838200" y="2721114"/>
              <a:ext cx="1223412" cy="707886"/>
            </a:xfrm>
            <a:prstGeom prst="rect">
              <a:avLst/>
            </a:prstGeom>
            <a:noFill/>
          </p:spPr>
          <p:txBody>
            <a:bodyPr wrap="none" rtlCol="0">
              <a:spAutoFit/>
            </a:bodyPr>
            <a:lstStyle/>
            <a:p>
              <a:r>
                <a:rPr lang="en-US" sz="4000" b="1" dirty="0" smtClean="0"/>
                <a:t>6950</a:t>
              </a:r>
              <a:endParaRPr lang="en-US" sz="4000" b="1" dirty="0"/>
            </a:p>
          </p:txBody>
        </p:sp>
      </p:grpSp>
      <p:sp>
        <p:nvSpPr>
          <p:cNvPr id="117" name="TextBox 116"/>
          <p:cNvSpPr txBox="1"/>
          <p:nvPr/>
        </p:nvSpPr>
        <p:spPr>
          <a:xfrm>
            <a:off x="757788" y="2768025"/>
            <a:ext cx="1223412" cy="584775"/>
          </a:xfrm>
          <a:prstGeom prst="rect">
            <a:avLst/>
          </a:prstGeom>
          <a:noFill/>
          <a:effectLst>
            <a:outerShdw dist="25400" dir="7200000" algn="ctr" rotWithShape="0">
              <a:schemeClr val="tx1"/>
            </a:outerShdw>
          </a:effectLst>
        </p:spPr>
        <p:txBody>
          <a:bodyPr wrap="none" rtlCol="0">
            <a:spAutoFit/>
          </a:bodyPr>
          <a:lstStyle/>
          <a:p>
            <a:r>
              <a:rPr lang="en-US" sz="3200" b="1" dirty="0" smtClean="0"/>
              <a:t>&gt;2000</a:t>
            </a:r>
            <a:endParaRPr lang="en-US" sz="3200" b="1" dirty="0"/>
          </a:p>
        </p:txBody>
      </p:sp>
      <p:grpSp>
        <p:nvGrpSpPr>
          <p:cNvPr id="121" name="Group 120"/>
          <p:cNvGrpSpPr/>
          <p:nvPr/>
        </p:nvGrpSpPr>
        <p:grpSpPr>
          <a:xfrm>
            <a:off x="681588" y="2028111"/>
            <a:ext cx="851000" cy="1295400"/>
            <a:chOff x="838200" y="1828800"/>
            <a:chExt cx="851000" cy="1295400"/>
          </a:xfrm>
        </p:grpSpPr>
        <p:sp>
          <p:nvSpPr>
            <p:cNvPr id="118" name="TextBox 117"/>
            <p:cNvSpPr txBox="1"/>
            <p:nvPr/>
          </p:nvSpPr>
          <p:spPr>
            <a:xfrm>
              <a:off x="1219200" y="1828800"/>
              <a:ext cx="470000" cy="830997"/>
            </a:xfrm>
            <a:prstGeom prst="rect">
              <a:avLst/>
            </a:prstGeom>
            <a:noFill/>
            <a:effectLst>
              <a:outerShdw dist="25400" dir="7200000" algn="ctr" rotWithShape="0">
                <a:schemeClr val="tx1"/>
              </a:outerShdw>
            </a:effectLst>
          </p:spPr>
          <p:txBody>
            <a:bodyPr wrap="none" rtlCol="0">
              <a:spAutoFit/>
            </a:bodyPr>
            <a:lstStyle/>
            <a:p>
              <a:r>
                <a:rPr lang="en-US" sz="4800" b="1" dirty="0" smtClean="0">
                  <a:solidFill>
                    <a:srgbClr val="FF0000"/>
                  </a:solidFill>
                </a:rPr>
                <a:t>?</a:t>
              </a:r>
              <a:endParaRPr lang="en-US" sz="4800" b="1" dirty="0">
                <a:solidFill>
                  <a:srgbClr val="FF0000"/>
                </a:solidFill>
              </a:endParaRPr>
            </a:p>
          </p:txBody>
        </p:sp>
        <p:sp>
          <p:nvSpPr>
            <p:cNvPr id="120" name="Freeform 119"/>
            <p:cNvSpPr/>
            <p:nvPr/>
          </p:nvSpPr>
          <p:spPr>
            <a:xfrm>
              <a:off x="989215" y="2443942"/>
              <a:ext cx="340821" cy="232756"/>
            </a:xfrm>
            <a:custGeom>
              <a:avLst/>
              <a:gdLst>
                <a:gd name="connsiteX0" fmla="*/ 0 w 340821"/>
                <a:gd name="connsiteY0" fmla="*/ 232756 h 232756"/>
                <a:gd name="connsiteX1" fmla="*/ 174567 w 340821"/>
                <a:gd name="connsiteY1" fmla="*/ 49876 h 232756"/>
                <a:gd name="connsiteX2" fmla="*/ 340821 w 340821"/>
                <a:gd name="connsiteY2" fmla="*/ 0 h 232756"/>
              </a:gdLst>
              <a:ahLst/>
              <a:cxnLst>
                <a:cxn ang="0">
                  <a:pos x="connsiteX0" y="connsiteY0"/>
                </a:cxn>
                <a:cxn ang="0">
                  <a:pos x="connsiteX1" y="connsiteY1"/>
                </a:cxn>
                <a:cxn ang="0">
                  <a:pos x="connsiteX2" y="connsiteY2"/>
                </a:cxn>
              </a:cxnLst>
              <a:rect l="l" t="t" r="r" b="b"/>
              <a:pathLst>
                <a:path w="340821" h="232756">
                  <a:moveTo>
                    <a:pt x="0" y="232756"/>
                  </a:moveTo>
                  <a:cubicBezTo>
                    <a:pt x="58881" y="160712"/>
                    <a:pt x="117763" y="88669"/>
                    <a:pt x="174567" y="49876"/>
                  </a:cubicBezTo>
                  <a:cubicBezTo>
                    <a:pt x="231371" y="11083"/>
                    <a:pt x="340821" y="0"/>
                    <a:pt x="340821" y="0"/>
                  </a:cubicBezTo>
                </a:path>
              </a:pathLst>
            </a:cu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Oval 118"/>
            <p:cNvSpPr/>
            <p:nvPr/>
          </p:nvSpPr>
          <p:spPr>
            <a:xfrm>
              <a:off x="838200" y="2667000"/>
              <a:ext cx="381000" cy="457200"/>
            </a:xfrm>
            <a:prstGeom prst="ellipse">
              <a:avLst/>
            </a:prstGeom>
            <a:noFill/>
            <a:ln w="38100">
              <a:solidFill>
                <a:srgbClr val="FF0000"/>
              </a:solidFill>
            </a:ln>
            <a:effectLst>
              <a:outerShdw dist="38100" dir="66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1000" fill="hold"/>
                                        <p:tgtEl>
                                          <p:spTgt spid="117"/>
                                        </p:tgtEl>
                                        <p:attrNameLst>
                                          <p:attrName>ppt_w</p:attrName>
                                        </p:attrNameLst>
                                      </p:cBhvr>
                                      <p:tavLst>
                                        <p:tav tm="0">
                                          <p:val>
                                            <p:fltVal val="0"/>
                                          </p:val>
                                        </p:tav>
                                        <p:tav tm="100000">
                                          <p:val>
                                            <p:strVal val="#ppt_w"/>
                                          </p:val>
                                        </p:tav>
                                      </p:tavLst>
                                    </p:anim>
                                    <p:anim calcmode="lin" valueType="num">
                                      <p:cBhvr>
                                        <p:cTn id="8" dur="1000" fill="hold"/>
                                        <p:tgtEl>
                                          <p:spTgt spid="117"/>
                                        </p:tgtEl>
                                        <p:attrNameLst>
                                          <p:attrName>ppt_h</p:attrName>
                                        </p:attrNameLst>
                                      </p:cBhvr>
                                      <p:tavLst>
                                        <p:tav tm="0">
                                          <p:val>
                                            <p:fltVal val="0"/>
                                          </p:val>
                                        </p:tav>
                                        <p:tav tm="100000">
                                          <p:val>
                                            <p:strVal val="#ppt_h"/>
                                          </p:val>
                                        </p:tav>
                                      </p:tavLst>
                                    </p:anim>
                                    <p:animEffect transition="in" filter="fade">
                                      <p:cBhvr>
                                        <p:cTn id="9" dur="1000"/>
                                        <p:tgtEl>
                                          <p:spTgt spid="1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1"/>
                                        </p:tgtEl>
                                        <p:attrNameLst>
                                          <p:attrName>style.visibility</p:attrName>
                                        </p:attrNameLst>
                                      </p:cBhvr>
                                      <p:to>
                                        <p:strVal val="visible"/>
                                      </p:to>
                                    </p:set>
                                    <p:animEffect transition="in" filter="wipe(down)">
                                      <p:cBhvr>
                                        <p:cTn id="14" dur="1000"/>
                                        <p:tgtEl>
                                          <p:spTgt spid="1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1000"/>
                                        <p:tgtEl>
                                          <p:spTgt spid="117"/>
                                        </p:tgtEl>
                                      </p:cBhvr>
                                    </p:animEffect>
                                    <p:set>
                                      <p:cBhvr>
                                        <p:cTn id="19" dur="1" fill="hold">
                                          <p:stCondLst>
                                            <p:cond delay="999"/>
                                          </p:stCondLst>
                                        </p:cTn>
                                        <p:tgtEl>
                                          <p:spTgt spid="11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121"/>
                                        </p:tgtEl>
                                      </p:cBhvr>
                                    </p:animEffect>
                                    <p:set>
                                      <p:cBhvr>
                                        <p:cTn id="22" dur="1" fill="hold">
                                          <p:stCondLst>
                                            <p:cond delay="999"/>
                                          </p:stCondLst>
                                        </p:cTn>
                                        <p:tgtEl>
                                          <p:spTgt spid="121"/>
                                        </p:tgtEl>
                                        <p:attrNameLst>
                                          <p:attrName>style.visibility</p:attrName>
                                        </p:attrNameLst>
                                      </p:cBhvr>
                                      <p:to>
                                        <p:strVal val="hidden"/>
                                      </p:to>
                                    </p:se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wipe(left)">
                                      <p:cBhvr>
                                        <p:cTn id="26" dur="10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grpId="1" nodeType="clickEffect">
                                  <p:stCondLst>
                                    <p:cond delay="0"/>
                                  </p:stCondLst>
                                  <p:childTnLst>
                                    <p:animScale>
                                      <p:cBhvr>
                                        <p:cTn id="30" dur="1000" fill="hold"/>
                                        <p:tgtEl>
                                          <p:spTgt spid="60"/>
                                        </p:tgtEl>
                                      </p:cBhvr>
                                      <p:by x="170000" y="170000"/>
                                    </p:animScale>
                                  </p:childTnLst>
                                </p:cTn>
                              </p:par>
                              <p:par>
                                <p:cTn id="31" presetID="63" presetClass="path" presetSubtype="0" accel="50000" decel="50000" fill="hold" grpId="3" nodeType="withEffect">
                                  <p:stCondLst>
                                    <p:cond delay="0"/>
                                  </p:stCondLst>
                                  <p:childTnLst>
                                    <p:animMotion origin="layout" path="M 3.33333E-6 -3.33333E-6 L 0.45833 0.05 " pathEditMode="relative" rAng="0" ptsTypes="AA">
                                      <p:cBhvr>
                                        <p:cTn id="32" dur="1000" fill="hold"/>
                                        <p:tgtEl>
                                          <p:spTgt spid="60"/>
                                        </p:tgtEl>
                                        <p:attrNameLst>
                                          <p:attrName>ppt_x</p:attrName>
                                          <p:attrName>ppt_y</p:attrName>
                                        </p:attrNameLst>
                                      </p:cBhvr>
                                      <p:rCtr x="229" y="25"/>
                                    </p:animMotion>
                                  </p:childTnLst>
                                </p:cTn>
                              </p:par>
                              <p:par>
                                <p:cTn id="33" presetID="10" presetClass="exit" presetSubtype="0" fill="hold" grpId="2" nodeType="withEffect">
                                  <p:stCondLst>
                                    <p:cond delay="500"/>
                                  </p:stCondLst>
                                  <p:childTnLst>
                                    <p:animEffect transition="out" filter="fade">
                                      <p:cBhvr>
                                        <p:cTn id="34" dur="1000"/>
                                        <p:tgtEl>
                                          <p:spTgt spid="60"/>
                                        </p:tgtEl>
                                      </p:cBhvr>
                                    </p:animEffect>
                                    <p:set>
                                      <p:cBhvr>
                                        <p:cTn id="35" dur="1" fill="hold">
                                          <p:stCondLst>
                                            <p:cond delay="999"/>
                                          </p:stCondLst>
                                        </p:cTn>
                                        <p:tgtEl>
                                          <p:spTgt spid="60"/>
                                        </p:tgtEl>
                                        <p:attrNameLst>
                                          <p:attrName>style.visibility</p:attrName>
                                        </p:attrNameLst>
                                      </p:cBhvr>
                                      <p:to>
                                        <p:strVal val="hidden"/>
                                      </p:to>
                                    </p:set>
                                  </p:childTnLst>
                                </p:cTn>
                              </p:par>
                              <p:par>
                                <p:cTn id="36" presetID="10" presetClass="entr" presetSubtype="0" fill="hold" nodeType="withEffect">
                                  <p:stCondLst>
                                    <p:cond delay="500"/>
                                  </p:stCondLst>
                                  <p:childTnLst>
                                    <p:set>
                                      <p:cBhvr>
                                        <p:cTn id="37" dur="1" fill="hold">
                                          <p:stCondLst>
                                            <p:cond delay="0"/>
                                          </p:stCondLst>
                                        </p:cTn>
                                        <p:tgtEl>
                                          <p:spTgt spid="70"/>
                                        </p:tgtEl>
                                        <p:attrNameLst>
                                          <p:attrName>style.visibility</p:attrName>
                                        </p:attrNameLst>
                                      </p:cBhvr>
                                      <p:to>
                                        <p:strVal val="visible"/>
                                      </p:to>
                                    </p:set>
                                    <p:animEffect transition="in" filter="fade">
                                      <p:cBhvr>
                                        <p:cTn id="38" dur="1000"/>
                                        <p:tgtEl>
                                          <p:spTgt spid="70"/>
                                        </p:tgtEl>
                                      </p:cBhvr>
                                    </p:animEffect>
                                  </p:childTnLst>
                                </p:cTn>
                              </p:par>
                              <p:par>
                                <p:cTn id="39" presetID="10" presetClass="exit" presetSubtype="0" fill="hold" nodeType="withEffect">
                                  <p:stCondLst>
                                    <p:cond delay="500"/>
                                  </p:stCondLst>
                                  <p:childTnLst>
                                    <p:animEffect transition="out" filter="fade">
                                      <p:cBhvr>
                                        <p:cTn id="40" dur="1000"/>
                                        <p:tgtEl>
                                          <p:spTgt spid="3"/>
                                        </p:tgtEl>
                                      </p:cBhvr>
                                    </p:animEffect>
                                    <p:set>
                                      <p:cBhvr>
                                        <p:cTn id="41" dur="1" fill="hold">
                                          <p:stCondLst>
                                            <p:cond delay="999"/>
                                          </p:stCondLst>
                                        </p:cTn>
                                        <p:tgtEl>
                                          <p:spTgt spid="3"/>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00"/>
                                        <p:tgtEl>
                                          <p:spTgt spid="65"/>
                                        </p:tgtEl>
                                      </p:cBhvr>
                                    </p:animEffect>
                                    <p:set>
                                      <p:cBhvr>
                                        <p:cTn id="44" dur="1" fill="hold">
                                          <p:stCondLst>
                                            <p:cond delay="999"/>
                                          </p:stCondLst>
                                        </p:cTn>
                                        <p:tgtEl>
                                          <p:spTgt spid="65"/>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1000"/>
                                        <p:tgtEl>
                                          <p:spTgt spid="74"/>
                                        </p:tgtEl>
                                      </p:cBhvr>
                                    </p:animEffect>
                                    <p:set>
                                      <p:cBhvr>
                                        <p:cTn id="47" dur="1" fill="hold">
                                          <p:stCondLst>
                                            <p:cond delay="999"/>
                                          </p:stCondLst>
                                        </p:cTn>
                                        <p:tgtEl>
                                          <p:spTgt spid="74"/>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1000"/>
                                        <p:tgtEl>
                                          <p:spTgt spid="67"/>
                                        </p:tgtEl>
                                      </p:cBhvr>
                                    </p:animEffect>
                                    <p:set>
                                      <p:cBhvr>
                                        <p:cTn id="50" dur="1" fill="hold">
                                          <p:stCondLst>
                                            <p:cond delay="999"/>
                                          </p:stCondLst>
                                        </p:cTn>
                                        <p:tgtEl>
                                          <p:spTgt spid="67"/>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1000"/>
                                        <p:tgtEl>
                                          <p:spTgt spid="72"/>
                                        </p:tgtEl>
                                      </p:cBhvr>
                                    </p:animEffect>
                                    <p:set>
                                      <p:cBhvr>
                                        <p:cTn id="53" dur="1" fill="hold">
                                          <p:stCondLst>
                                            <p:cond delay="999"/>
                                          </p:stCondLst>
                                        </p:cTn>
                                        <p:tgtEl>
                                          <p:spTgt spid="7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9"/>
                                        </p:tgtEl>
                                        <p:attrNameLst>
                                          <p:attrName>style.visibility</p:attrName>
                                        </p:attrNameLst>
                                      </p:cBhvr>
                                      <p:to>
                                        <p:strVal val="visible"/>
                                      </p:to>
                                    </p:set>
                                    <p:animEffect transition="in" filter="fade">
                                      <p:cBhvr>
                                        <p:cTn id="58" dur="1000"/>
                                        <p:tgtEl>
                                          <p:spTgt spid="79"/>
                                        </p:tgtEl>
                                      </p:cBhvr>
                                    </p:animEffect>
                                  </p:childTnLst>
                                </p:cTn>
                              </p:par>
                            </p:childTnLst>
                          </p:cTn>
                        </p:par>
                        <p:par>
                          <p:cTn id="59" fill="hold">
                            <p:stCondLst>
                              <p:cond delay="1000"/>
                            </p:stCondLst>
                            <p:childTnLst>
                              <p:par>
                                <p:cTn id="60" presetID="10" presetClass="entr" presetSubtype="0" fill="hold" nodeType="afterEffect">
                                  <p:stCondLst>
                                    <p:cond delay="0"/>
                                  </p:stCondLst>
                                  <p:childTnLst>
                                    <p:set>
                                      <p:cBhvr>
                                        <p:cTn id="61" dur="1" fill="hold">
                                          <p:stCondLst>
                                            <p:cond delay="0"/>
                                          </p:stCondLst>
                                        </p:cTn>
                                        <p:tgtEl>
                                          <p:spTgt spid="77"/>
                                        </p:tgtEl>
                                        <p:attrNameLst>
                                          <p:attrName>style.visibility</p:attrName>
                                        </p:attrNameLst>
                                      </p:cBhvr>
                                      <p:to>
                                        <p:strVal val="visible"/>
                                      </p:to>
                                    </p:set>
                                    <p:animEffect transition="in" filter="fade">
                                      <p:cBhvr>
                                        <p:cTn id="62" dur="1000"/>
                                        <p:tgtEl>
                                          <p:spTgt spid="7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0"/>
                                        </p:tgtEl>
                                        <p:attrNameLst>
                                          <p:attrName>style.visibility</p:attrName>
                                        </p:attrNameLst>
                                      </p:cBhvr>
                                      <p:to>
                                        <p:strVal val="visible"/>
                                      </p:to>
                                    </p:set>
                                    <p:animEffect transition="in" filter="fade">
                                      <p:cBhvr>
                                        <p:cTn id="65" dur="1000"/>
                                        <p:tgtEl>
                                          <p:spTgt spid="8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88"/>
                                        </p:tgtEl>
                                        <p:attrNameLst>
                                          <p:attrName>style.visibility</p:attrName>
                                        </p:attrNameLst>
                                      </p:cBhvr>
                                      <p:to>
                                        <p:strVal val="visible"/>
                                      </p:to>
                                    </p:set>
                                    <p:animEffect transition="in" filter="wipe(up)">
                                      <p:cBhvr>
                                        <p:cTn id="70" dur="3000"/>
                                        <p:tgtEl>
                                          <p:spTgt spid="88"/>
                                        </p:tgtEl>
                                      </p:cBhvr>
                                    </p:animEffect>
                                  </p:childTnLst>
                                </p:cTn>
                              </p:par>
                            </p:childTnLst>
                          </p:cTn>
                        </p:par>
                      </p:childTnLst>
                    </p:cTn>
                  </p:par>
                  <p:par>
                    <p:cTn id="71" fill="hold">
                      <p:stCondLst>
                        <p:cond delay="indefinite"/>
                      </p:stCondLst>
                      <p:childTnLst>
                        <p:par>
                          <p:cTn id="72" fill="hold">
                            <p:stCondLst>
                              <p:cond delay="0"/>
                            </p:stCondLst>
                            <p:childTnLst>
                              <p:par>
                                <p:cTn id="73" presetID="49" presetClass="exit" presetSubtype="0" accel="100000" fill="hold" nodeType="clickEffect">
                                  <p:stCondLst>
                                    <p:cond delay="0"/>
                                  </p:stCondLst>
                                  <p:childTnLst>
                                    <p:anim calcmode="lin" valueType="num">
                                      <p:cBhvr>
                                        <p:cTn id="74" dur="1000"/>
                                        <p:tgtEl>
                                          <p:spTgt spid="88"/>
                                        </p:tgtEl>
                                        <p:attrNameLst>
                                          <p:attrName>ppt_w</p:attrName>
                                        </p:attrNameLst>
                                      </p:cBhvr>
                                      <p:tavLst>
                                        <p:tav tm="0">
                                          <p:val>
                                            <p:strVal val="ppt_w"/>
                                          </p:val>
                                        </p:tav>
                                        <p:tav tm="100000">
                                          <p:val>
                                            <p:fltVal val="0"/>
                                          </p:val>
                                        </p:tav>
                                      </p:tavLst>
                                    </p:anim>
                                    <p:anim calcmode="lin" valueType="num">
                                      <p:cBhvr>
                                        <p:cTn id="75" dur="1000"/>
                                        <p:tgtEl>
                                          <p:spTgt spid="88"/>
                                        </p:tgtEl>
                                        <p:attrNameLst>
                                          <p:attrName>ppt_h</p:attrName>
                                        </p:attrNameLst>
                                      </p:cBhvr>
                                      <p:tavLst>
                                        <p:tav tm="0">
                                          <p:val>
                                            <p:strVal val="ppt_h"/>
                                          </p:val>
                                        </p:tav>
                                        <p:tav tm="100000">
                                          <p:val>
                                            <p:fltVal val="0"/>
                                          </p:val>
                                        </p:tav>
                                      </p:tavLst>
                                    </p:anim>
                                    <p:anim calcmode="lin" valueType="num">
                                      <p:cBhvr>
                                        <p:cTn id="76" dur="1000"/>
                                        <p:tgtEl>
                                          <p:spTgt spid="88"/>
                                        </p:tgtEl>
                                        <p:attrNameLst>
                                          <p:attrName>style.rotation</p:attrName>
                                        </p:attrNameLst>
                                      </p:cBhvr>
                                      <p:tavLst>
                                        <p:tav tm="0">
                                          <p:val>
                                            <p:fltVal val="0"/>
                                          </p:val>
                                        </p:tav>
                                        <p:tav tm="100000">
                                          <p:val>
                                            <p:fltVal val="360"/>
                                          </p:val>
                                        </p:tav>
                                      </p:tavLst>
                                    </p:anim>
                                    <p:animEffect transition="out" filter="fade">
                                      <p:cBhvr>
                                        <p:cTn id="77" dur="1000"/>
                                        <p:tgtEl>
                                          <p:spTgt spid="88"/>
                                        </p:tgtEl>
                                      </p:cBhvr>
                                    </p:animEffect>
                                    <p:set>
                                      <p:cBhvr>
                                        <p:cTn id="78" dur="1" fill="hold">
                                          <p:stCondLst>
                                            <p:cond delay="999"/>
                                          </p:stCondLst>
                                        </p:cTn>
                                        <p:tgtEl>
                                          <p:spTgt spid="88"/>
                                        </p:tgtEl>
                                        <p:attrNameLst>
                                          <p:attrName>style.visibility</p:attrName>
                                        </p:attrNameLst>
                                      </p:cBhvr>
                                      <p:to>
                                        <p:strVal val="hidden"/>
                                      </p:to>
                                    </p:set>
                                  </p:childTnLst>
                                </p:cTn>
                              </p:par>
                              <p:par>
                                <p:cTn id="79" presetID="49" presetClass="entr" presetSubtype="0" decel="100000" fill="hold" nodeType="withEffect">
                                  <p:stCondLst>
                                    <p:cond delay="0"/>
                                  </p:stCondLst>
                                  <p:childTnLst>
                                    <p:set>
                                      <p:cBhvr>
                                        <p:cTn id="80" dur="1" fill="hold">
                                          <p:stCondLst>
                                            <p:cond delay="0"/>
                                          </p:stCondLst>
                                        </p:cTn>
                                        <p:tgtEl>
                                          <p:spTgt spid="91"/>
                                        </p:tgtEl>
                                        <p:attrNameLst>
                                          <p:attrName>style.visibility</p:attrName>
                                        </p:attrNameLst>
                                      </p:cBhvr>
                                      <p:to>
                                        <p:strVal val="visible"/>
                                      </p:to>
                                    </p:set>
                                    <p:anim calcmode="lin" valueType="num">
                                      <p:cBhvr>
                                        <p:cTn id="81" dur="1000" fill="hold"/>
                                        <p:tgtEl>
                                          <p:spTgt spid="91"/>
                                        </p:tgtEl>
                                        <p:attrNameLst>
                                          <p:attrName>ppt_w</p:attrName>
                                        </p:attrNameLst>
                                      </p:cBhvr>
                                      <p:tavLst>
                                        <p:tav tm="0">
                                          <p:val>
                                            <p:fltVal val="0"/>
                                          </p:val>
                                        </p:tav>
                                        <p:tav tm="100000">
                                          <p:val>
                                            <p:strVal val="#ppt_w"/>
                                          </p:val>
                                        </p:tav>
                                      </p:tavLst>
                                    </p:anim>
                                    <p:anim calcmode="lin" valueType="num">
                                      <p:cBhvr>
                                        <p:cTn id="82" dur="1000" fill="hold"/>
                                        <p:tgtEl>
                                          <p:spTgt spid="91"/>
                                        </p:tgtEl>
                                        <p:attrNameLst>
                                          <p:attrName>ppt_h</p:attrName>
                                        </p:attrNameLst>
                                      </p:cBhvr>
                                      <p:tavLst>
                                        <p:tav tm="0">
                                          <p:val>
                                            <p:fltVal val="0"/>
                                          </p:val>
                                        </p:tav>
                                        <p:tav tm="100000">
                                          <p:val>
                                            <p:strVal val="#ppt_h"/>
                                          </p:val>
                                        </p:tav>
                                      </p:tavLst>
                                    </p:anim>
                                    <p:anim calcmode="lin" valueType="num">
                                      <p:cBhvr>
                                        <p:cTn id="83" dur="1000" fill="hold"/>
                                        <p:tgtEl>
                                          <p:spTgt spid="91"/>
                                        </p:tgtEl>
                                        <p:attrNameLst>
                                          <p:attrName>style.rotation</p:attrName>
                                        </p:attrNameLst>
                                      </p:cBhvr>
                                      <p:tavLst>
                                        <p:tav tm="0">
                                          <p:val>
                                            <p:fltVal val="360"/>
                                          </p:val>
                                        </p:tav>
                                        <p:tav tm="100000">
                                          <p:val>
                                            <p:fltVal val="0"/>
                                          </p:val>
                                        </p:tav>
                                      </p:tavLst>
                                    </p:anim>
                                    <p:animEffect transition="in" filter="fade">
                                      <p:cBhvr>
                                        <p:cTn id="84" dur="1000"/>
                                        <p:tgtEl>
                                          <p:spTgt spid="91"/>
                                        </p:tgtEl>
                                      </p:cBhvr>
                                    </p:animEffect>
                                  </p:childTnLst>
                                </p:cTn>
                              </p:par>
                              <p:par>
                                <p:cTn id="85" presetID="10" presetClass="entr" presetSubtype="0" fill="hold" nodeType="withEffect">
                                  <p:stCondLst>
                                    <p:cond delay="0"/>
                                  </p:stCondLst>
                                  <p:childTnLst>
                                    <p:set>
                                      <p:cBhvr>
                                        <p:cTn id="86" dur="1" fill="hold">
                                          <p:stCondLst>
                                            <p:cond delay="0"/>
                                          </p:stCondLst>
                                        </p:cTn>
                                        <p:tgtEl>
                                          <p:spTgt spid="94"/>
                                        </p:tgtEl>
                                        <p:attrNameLst>
                                          <p:attrName>style.visibility</p:attrName>
                                        </p:attrNameLst>
                                      </p:cBhvr>
                                      <p:to>
                                        <p:strVal val="visible"/>
                                      </p:to>
                                    </p:set>
                                    <p:animEffect transition="in" filter="fade">
                                      <p:cBhvr>
                                        <p:cTn id="87" dur="1000"/>
                                        <p:tgtEl>
                                          <p:spTgt spid="94"/>
                                        </p:tgtEl>
                                      </p:cBhvr>
                                    </p:animEffect>
                                  </p:childTnLst>
                                </p:cTn>
                              </p:par>
                              <p:par>
                                <p:cTn id="88" presetID="10" presetClass="entr" presetSubtype="0" fill="hold" nodeType="withEffect">
                                  <p:stCondLst>
                                    <p:cond delay="0"/>
                                  </p:stCondLst>
                                  <p:childTnLst>
                                    <p:set>
                                      <p:cBhvr>
                                        <p:cTn id="89" dur="1" fill="hold">
                                          <p:stCondLst>
                                            <p:cond delay="0"/>
                                          </p:stCondLst>
                                        </p:cTn>
                                        <p:tgtEl>
                                          <p:spTgt spid="108"/>
                                        </p:tgtEl>
                                        <p:attrNameLst>
                                          <p:attrName>style.visibility</p:attrName>
                                        </p:attrNameLst>
                                      </p:cBhvr>
                                      <p:to>
                                        <p:strVal val="visible"/>
                                      </p:to>
                                    </p:set>
                                    <p:animEffect transition="in" filter="fade">
                                      <p:cBhvr>
                                        <p:cTn id="90" dur="1000"/>
                                        <p:tgtEl>
                                          <p:spTgt spid="108"/>
                                        </p:tgtEl>
                                      </p:cBhvr>
                                    </p:animEffect>
                                  </p:childTnLst>
                                </p:cTn>
                              </p:par>
                              <p:par>
                                <p:cTn id="91" presetID="10" presetClass="entr" presetSubtype="0" fill="hold" nodeType="withEffect">
                                  <p:stCondLst>
                                    <p:cond delay="0"/>
                                  </p:stCondLst>
                                  <p:childTnLst>
                                    <p:set>
                                      <p:cBhvr>
                                        <p:cTn id="92" dur="1" fill="hold">
                                          <p:stCondLst>
                                            <p:cond delay="0"/>
                                          </p:stCondLst>
                                        </p:cTn>
                                        <p:tgtEl>
                                          <p:spTgt spid="102"/>
                                        </p:tgtEl>
                                        <p:attrNameLst>
                                          <p:attrName>style.visibility</p:attrName>
                                        </p:attrNameLst>
                                      </p:cBhvr>
                                      <p:to>
                                        <p:strVal val="visible"/>
                                      </p:to>
                                    </p:set>
                                    <p:animEffect transition="in" filter="fade">
                                      <p:cBhvr>
                                        <p:cTn id="93"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65" grpId="0" animBg="1"/>
      <p:bldP spid="74" grpId="0" animBg="1"/>
      <p:bldP spid="67" grpId="0" animBg="1"/>
      <p:bldP spid="60" grpId="0" animBg="1"/>
      <p:bldP spid="60" grpId="1" animBg="1"/>
      <p:bldP spid="60" grpId="2" animBg="1"/>
      <p:bldP spid="60" grpId="3" animBg="1"/>
      <p:bldP spid="79" grpId="0" animBg="1"/>
      <p:bldP spid="80" grpId="0" animBg="1"/>
      <p:bldP spid="117" grpId="0"/>
      <p:bldP spid="117" grpId="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914400" y="913595"/>
            <a:ext cx="7010400" cy="5944405"/>
          </a:xfrm>
          <a:prstGeom prst="rect">
            <a:avLst/>
          </a:prstGeom>
          <a:noFill/>
          <a:ln w="9525">
            <a:noFill/>
            <a:miter lim="800000"/>
            <a:headEnd/>
            <a:tailEnd/>
          </a:ln>
          <a:effectLst/>
        </p:spPr>
      </p:pic>
      <p:sp>
        <p:nvSpPr>
          <p:cNvPr id="3" name="Rectangle 2"/>
          <p:cNvSpPr/>
          <p:nvPr/>
        </p:nvSpPr>
        <p:spPr>
          <a:xfrm>
            <a:off x="0" y="0"/>
            <a:ext cx="9144000" cy="369332"/>
          </a:xfrm>
          <a:prstGeom prst="rect">
            <a:avLst/>
          </a:prstGeom>
        </p:spPr>
        <p:txBody>
          <a:bodyPr wrap="square">
            <a:spAutoFit/>
          </a:bodyPr>
          <a:lstStyle/>
          <a:p>
            <a:r>
              <a:rPr lang="en-US" dirty="0" smtClean="0">
                <a:hlinkClick r:id="rId3"/>
              </a:rPr>
              <a:t>https://umaine.edu/canam/publications/st-croix/acadian-deportation-migration-resettlement/</a:t>
            </a:r>
            <a:endParaRPr lang="en-US"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2"/>
          <p:cNvPicPr>
            <a:picLocks noChangeAspect="1" noChangeArrowheads="1"/>
          </p:cNvPicPr>
          <p:nvPr/>
        </p:nvPicPr>
        <p:blipFill>
          <a:blip r:embed="rId3"/>
          <a:srcRect/>
          <a:stretch>
            <a:fillRect/>
          </a:stretch>
        </p:blipFill>
        <p:spPr bwMode="auto">
          <a:xfrm>
            <a:off x="4114800" y="914400"/>
            <a:ext cx="4964113" cy="5943600"/>
          </a:xfrm>
          <a:prstGeom prst="rect">
            <a:avLst/>
          </a:prstGeom>
          <a:noFill/>
          <a:ln w="76200">
            <a:solidFill>
              <a:srgbClr val="002060"/>
            </a:solidFill>
            <a:miter lim="800000"/>
            <a:headEnd/>
            <a:tailEnd/>
          </a:ln>
          <a:effectLst/>
        </p:spPr>
      </p:pic>
      <p:grpSp>
        <p:nvGrpSpPr>
          <p:cNvPr id="41" name="Group 40"/>
          <p:cNvGrpSpPr/>
          <p:nvPr/>
        </p:nvGrpSpPr>
        <p:grpSpPr>
          <a:xfrm>
            <a:off x="4800600" y="2895600"/>
            <a:ext cx="2465832" cy="2590800"/>
            <a:chOff x="4800600" y="2895600"/>
            <a:chExt cx="2465832" cy="2590800"/>
          </a:xfrm>
        </p:grpSpPr>
        <p:grpSp>
          <p:nvGrpSpPr>
            <p:cNvPr id="29" name="Group 28"/>
            <p:cNvGrpSpPr/>
            <p:nvPr/>
          </p:nvGrpSpPr>
          <p:grpSpPr>
            <a:xfrm>
              <a:off x="4800600" y="2895600"/>
              <a:ext cx="2465832" cy="2590800"/>
              <a:chOff x="4800600" y="2895600"/>
              <a:chExt cx="2465832" cy="2590800"/>
            </a:xfrm>
          </p:grpSpPr>
          <p:grpSp>
            <p:nvGrpSpPr>
              <p:cNvPr id="30" name="Group 103"/>
              <p:cNvGrpSpPr/>
              <p:nvPr/>
            </p:nvGrpSpPr>
            <p:grpSpPr>
              <a:xfrm>
                <a:off x="5038344" y="2895600"/>
                <a:ext cx="2228088" cy="2250221"/>
                <a:chOff x="5038344" y="2895600"/>
                <a:chExt cx="2228088" cy="2250221"/>
              </a:xfrm>
            </p:grpSpPr>
            <p:pic>
              <p:nvPicPr>
                <p:cNvPr id="32" name="Picture 2"/>
                <p:cNvPicPr>
                  <a:picLocks noChangeAspect="1" noChangeArrowheads="1"/>
                </p:cNvPicPr>
                <p:nvPr/>
              </p:nvPicPr>
              <p:blipFill>
                <a:blip r:embed="rId4" cstate="print"/>
                <a:srcRect l="1535" t="39744" r="78235" b="52564"/>
                <a:stretch>
                  <a:fillRect/>
                </a:stretch>
              </p:blipFill>
              <p:spPr bwMode="auto">
                <a:xfrm>
                  <a:off x="5791200" y="4038599"/>
                  <a:ext cx="381000" cy="192821"/>
                </a:xfrm>
                <a:prstGeom prst="rect">
                  <a:avLst/>
                </a:prstGeom>
                <a:noFill/>
                <a:ln w="76200">
                  <a:noFill/>
                  <a:miter lim="800000"/>
                  <a:headEnd/>
                  <a:tailEnd/>
                </a:ln>
                <a:effectLst/>
              </p:spPr>
            </p:pic>
            <p:pic>
              <p:nvPicPr>
                <p:cNvPr id="33" name="Picture 2"/>
                <p:cNvPicPr>
                  <a:picLocks noChangeAspect="1" noChangeArrowheads="1"/>
                </p:cNvPicPr>
                <p:nvPr/>
              </p:nvPicPr>
              <p:blipFill>
                <a:blip r:embed="rId4" cstate="print"/>
                <a:srcRect l="1535" t="39744" r="78235" b="52564"/>
                <a:stretch>
                  <a:fillRect/>
                </a:stretch>
              </p:blipFill>
              <p:spPr bwMode="auto">
                <a:xfrm>
                  <a:off x="5669280" y="4531579"/>
                  <a:ext cx="381000" cy="192821"/>
                </a:xfrm>
                <a:prstGeom prst="rect">
                  <a:avLst/>
                </a:prstGeom>
                <a:noFill/>
                <a:ln w="76200">
                  <a:noFill/>
                  <a:miter lim="800000"/>
                  <a:headEnd/>
                  <a:tailEnd/>
                </a:ln>
                <a:effectLst/>
              </p:spPr>
            </p:pic>
            <p:pic>
              <p:nvPicPr>
                <p:cNvPr id="34" name="Picture 2"/>
                <p:cNvPicPr>
                  <a:picLocks noChangeAspect="1" noChangeArrowheads="1"/>
                </p:cNvPicPr>
                <p:nvPr/>
              </p:nvPicPr>
              <p:blipFill>
                <a:blip r:embed="rId4" cstate="print"/>
                <a:srcRect l="1535" t="39744" r="78235" b="52564"/>
                <a:stretch>
                  <a:fillRect/>
                </a:stretch>
              </p:blipFill>
              <p:spPr bwMode="auto">
                <a:xfrm>
                  <a:off x="5038344" y="4953000"/>
                  <a:ext cx="381000" cy="192821"/>
                </a:xfrm>
                <a:prstGeom prst="rect">
                  <a:avLst/>
                </a:prstGeom>
                <a:noFill/>
                <a:ln w="76200">
                  <a:noFill/>
                  <a:miter lim="800000"/>
                  <a:headEnd/>
                  <a:tailEnd/>
                </a:ln>
                <a:effectLst/>
              </p:spPr>
            </p:pic>
            <p:pic>
              <p:nvPicPr>
                <p:cNvPr id="35" name="Picture 2"/>
                <p:cNvPicPr preferRelativeResize="0">
                  <a:picLocks noChangeArrowheads="1"/>
                </p:cNvPicPr>
                <p:nvPr/>
              </p:nvPicPr>
              <p:blipFill>
                <a:blip r:embed="rId5" cstate="print"/>
                <a:srcRect l="1535" t="39744" r="78235" b="52564"/>
                <a:stretch>
                  <a:fillRect/>
                </a:stretch>
              </p:blipFill>
              <p:spPr bwMode="auto">
                <a:xfrm>
                  <a:off x="6172201" y="3657600"/>
                  <a:ext cx="361357" cy="182880"/>
                </a:xfrm>
                <a:prstGeom prst="rect">
                  <a:avLst/>
                </a:prstGeom>
                <a:noFill/>
                <a:ln w="76200">
                  <a:noFill/>
                  <a:miter lim="800000"/>
                  <a:headEnd/>
                  <a:tailEnd/>
                </a:ln>
                <a:effectLst/>
              </p:spPr>
            </p:pic>
            <p:pic>
              <p:nvPicPr>
                <p:cNvPr id="36" name="Picture 2"/>
                <p:cNvPicPr>
                  <a:picLocks noChangeAspect="1" noChangeArrowheads="1"/>
                </p:cNvPicPr>
                <p:nvPr/>
              </p:nvPicPr>
              <p:blipFill>
                <a:blip r:embed="rId4" cstate="print"/>
                <a:srcRect l="1535" t="39744" r="78235" b="52564"/>
                <a:stretch>
                  <a:fillRect/>
                </a:stretch>
              </p:blipFill>
              <p:spPr bwMode="auto">
                <a:xfrm>
                  <a:off x="6172200" y="3388579"/>
                  <a:ext cx="381000" cy="192821"/>
                </a:xfrm>
                <a:prstGeom prst="rect">
                  <a:avLst/>
                </a:prstGeom>
                <a:noFill/>
                <a:ln w="76200">
                  <a:noFill/>
                  <a:miter lim="800000"/>
                  <a:headEnd/>
                  <a:tailEnd/>
                </a:ln>
                <a:effectLst/>
              </p:spPr>
            </p:pic>
            <p:pic>
              <p:nvPicPr>
                <p:cNvPr id="37" name="Picture 2"/>
                <p:cNvPicPr>
                  <a:picLocks noChangeAspect="1" noChangeArrowheads="1"/>
                </p:cNvPicPr>
                <p:nvPr/>
              </p:nvPicPr>
              <p:blipFill>
                <a:blip r:embed="rId4" cstate="print"/>
                <a:srcRect l="1535" t="39744" r="78235" b="52564"/>
                <a:stretch>
                  <a:fillRect/>
                </a:stretch>
              </p:blipFill>
              <p:spPr bwMode="auto">
                <a:xfrm>
                  <a:off x="6324600" y="3124200"/>
                  <a:ext cx="381000" cy="192821"/>
                </a:xfrm>
                <a:prstGeom prst="rect">
                  <a:avLst/>
                </a:prstGeom>
                <a:noFill/>
                <a:ln w="76200">
                  <a:noFill/>
                  <a:miter lim="800000"/>
                  <a:headEnd/>
                  <a:tailEnd/>
                </a:ln>
                <a:effectLst/>
              </p:spPr>
            </p:pic>
            <p:pic>
              <p:nvPicPr>
                <p:cNvPr id="38" name="Picture 2"/>
                <p:cNvPicPr preferRelativeResize="0">
                  <a:picLocks noChangeArrowheads="1"/>
                </p:cNvPicPr>
                <p:nvPr/>
              </p:nvPicPr>
              <p:blipFill>
                <a:blip r:embed="rId6" cstate="print"/>
                <a:srcRect l="1535" t="39744" r="78235" b="52564"/>
                <a:stretch>
                  <a:fillRect/>
                </a:stretch>
              </p:blipFill>
              <p:spPr bwMode="auto">
                <a:xfrm>
                  <a:off x="6781800" y="2895600"/>
                  <a:ext cx="484632" cy="192821"/>
                </a:xfrm>
                <a:prstGeom prst="rect">
                  <a:avLst/>
                </a:prstGeom>
                <a:noFill/>
                <a:ln w="76200">
                  <a:noFill/>
                  <a:miter lim="800000"/>
                  <a:headEnd/>
                  <a:tailEnd/>
                </a:ln>
                <a:effectLst/>
              </p:spPr>
            </p:pic>
          </p:grpSp>
          <p:pic>
            <p:nvPicPr>
              <p:cNvPr id="31" name="Picture 2"/>
              <p:cNvPicPr>
                <a:picLocks noChangeAspect="1" noChangeArrowheads="1"/>
              </p:cNvPicPr>
              <p:nvPr/>
            </p:nvPicPr>
            <p:blipFill>
              <a:blip r:embed="rId4" cstate="print"/>
              <a:srcRect l="1535" t="39744" r="78235" b="52564"/>
              <a:stretch>
                <a:fillRect/>
              </a:stretch>
            </p:blipFill>
            <p:spPr bwMode="auto">
              <a:xfrm>
                <a:off x="4800600" y="5293579"/>
                <a:ext cx="381000" cy="192821"/>
              </a:xfrm>
              <a:prstGeom prst="rect">
                <a:avLst/>
              </a:prstGeom>
              <a:noFill/>
              <a:ln w="76200">
                <a:noFill/>
                <a:miter lim="800000"/>
                <a:headEnd/>
                <a:tailEnd/>
              </a:ln>
              <a:effectLst/>
            </p:spPr>
          </p:pic>
        </p:grpSp>
        <p:sp>
          <p:nvSpPr>
            <p:cNvPr id="40" name="Freeform 39"/>
            <p:cNvSpPr/>
            <p:nvPr/>
          </p:nvSpPr>
          <p:spPr>
            <a:xfrm>
              <a:off x="6804286" y="3092971"/>
              <a:ext cx="311045" cy="182380"/>
            </a:xfrm>
            <a:custGeom>
              <a:avLst/>
              <a:gdLst>
                <a:gd name="connsiteX0" fmla="*/ 308547 w 311045"/>
                <a:gd name="connsiteY0" fmla="*/ 114924 h 182380"/>
                <a:gd name="connsiteX1" fmla="*/ 263576 w 311045"/>
                <a:gd name="connsiteY1" fmla="*/ 174885 h 182380"/>
                <a:gd name="connsiteX2" fmla="*/ 98684 w 311045"/>
                <a:gd name="connsiteY2" fmla="*/ 159895 h 182380"/>
                <a:gd name="connsiteX3" fmla="*/ 23734 w 311045"/>
                <a:gd name="connsiteY3" fmla="*/ 152399 h 182380"/>
                <a:gd name="connsiteX4" fmla="*/ 8744 w 311045"/>
                <a:gd name="connsiteY4" fmla="*/ 77449 h 182380"/>
                <a:gd name="connsiteX5" fmla="*/ 8744 w 311045"/>
                <a:gd name="connsiteY5" fmla="*/ 32478 h 182380"/>
                <a:gd name="connsiteX6" fmla="*/ 61209 w 311045"/>
                <a:gd name="connsiteY6" fmla="*/ 2498 h 182380"/>
                <a:gd name="connsiteX7" fmla="*/ 166140 w 311045"/>
                <a:gd name="connsiteY7" fmla="*/ 17488 h 182380"/>
                <a:gd name="connsiteX8" fmla="*/ 278566 w 311045"/>
                <a:gd name="connsiteY8" fmla="*/ 24983 h 182380"/>
                <a:gd name="connsiteX9" fmla="*/ 308547 w 311045"/>
                <a:gd name="connsiteY9"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45" h="182380">
                  <a:moveTo>
                    <a:pt x="308547" y="114924"/>
                  </a:moveTo>
                  <a:cubicBezTo>
                    <a:pt x="306049" y="139908"/>
                    <a:pt x="298553" y="167390"/>
                    <a:pt x="263576" y="174885"/>
                  </a:cubicBezTo>
                  <a:cubicBezTo>
                    <a:pt x="228599" y="182380"/>
                    <a:pt x="98684" y="159895"/>
                    <a:pt x="98684" y="159895"/>
                  </a:cubicBezTo>
                  <a:cubicBezTo>
                    <a:pt x="68704" y="132413"/>
                    <a:pt x="15211" y="138894"/>
                    <a:pt x="8744" y="77449"/>
                  </a:cubicBezTo>
                  <a:cubicBezTo>
                    <a:pt x="6246" y="57462"/>
                    <a:pt x="0" y="44970"/>
                    <a:pt x="8744" y="32478"/>
                  </a:cubicBezTo>
                  <a:cubicBezTo>
                    <a:pt x="17488" y="19986"/>
                    <a:pt x="34976" y="4996"/>
                    <a:pt x="61209" y="2498"/>
                  </a:cubicBezTo>
                  <a:cubicBezTo>
                    <a:pt x="87442" y="0"/>
                    <a:pt x="129914" y="13741"/>
                    <a:pt x="166140" y="17488"/>
                  </a:cubicBezTo>
                  <a:cubicBezTo>
                    <a:pt x="202366" y="21235"/>
                    <a:pt x="254832" y="12491"/>
                    <a:pt x="278566" y="24983"/>
                  </a:cubicBezTo>
                  <a:cubicBezTo>
                    <a:pt x="302300" y="37475"/>
                    <a:pt x="311045" y="89940"/>
                    <a:pt x="308547" y="114924"/>
                  </a:cubicBezTo>
                  <a:close/>
                </a:path>
              </a:pathLst>
            </a:cu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4150886" y="2269351"/>
            <a:ext cx="3173918" cy="3227294"/>
            <a:chOff x="4150886" y="2269351"/>
            <a:chExt cx="3173918" cy="3227294"/>
          </a:xfrm>
        </p:grpSpPr>
        <p:sp>
          <p:nvSpPr>
            <p:cNvPr id="43" name="Freeform 42"/>
            <p:cNvSpPr/>
            <p:nvPr/>
          </p:nvSpPr>
          <p:spPr>
            <a:xfrm>
              <a:off x="4858870" y="4395267"/>
              <a:ext cx="904155" cy="772246"/>
            </a:xfrm>
            <a:custGeom>
              <a:avLst/>
              <a:gdLst>
                <a:gd name="connsiteX0" fmla="*/ 12807 w 904155"/>
                <a:gd name="connsiteY0" fmla="*/ 76841 h 772246"/>
                <a:gd name="connsiteX1" fmla="*/ 197224 w 904155"/>
                <a:gd name="connsiteY1" fmla="*/ 7684 h 772246"/>
                <a:gd name="connsiteX2" fmla="*/ 443113 w 904155"/>
                <a:gd name="connsiteY2" fmla="*/ 30736 h 772246"/>
                <a:gd name="connsiteX3" fmla="*/ 496901 w 904155"/>
                <a:gd name="connsiteY3" fmla="*/ 92209 h 772246"/>
                <a:gd name="connsiteX4" fmla="*/ 689002 w 904155"/>
                <a:gd name="connsiteY4" fmla="*/ 138313 h 772246"/>
                <a:gd name="connsiteX5" fmla="*/ 827315 w 904155"/>
                <a:gd name="connsiteY5" fmla="*/ 307362 h 772246"/>
                <a:gd name="connsiteX6" fmla="*/ 896471 w 904155"/>
                <a:gd name="connsiteY6" fmla="*/ 422622 h 772246"/>
                <a:gd name="connsiteX7" fmla="*/ 781211 w 904155"/>
                <a:gd name="connsiteY7" fmla="*/ 499462 h 772246"/>
                <a:gd name="connsiteX8" fmla="*/ 727422 w 904155"/>
                <a:gd name="connsiteY8" fmla="*/ 583987 h 772246"/>
                <a:gd name="connsiteX9" fmla="*/ 589110 w 904155"/>
                <a:gd name="connsiteY9" fmla="*/ 676195 h 772246"/>
                <a:gd name="connsiteX10" fmla="*/ 481533 w 904155"/>
                <a:gd name="connsiteY10" fmla="*/ 683879 h 772246"/>
                <a:gd name="connsiteX11" fmla="*/ 335537 w 904155"/>
                <a:gd name="connsiteY11" fmla="*/ 753036 h 772246"/>
                <a:gd name="connsiteX12" fmla="*/ 350905 w 904155"/>
                <a:gd name="connsiteY12" fmla="*/ 568619 h 772246"/>
                <a:gd name="connsiteX13" fmla="*/ 258696 w 904155"/>
                <a:gd name="connsiteY13" fmla="*/ 468726 h 772246"/>
                <a:gd name="connsiteX14" fmla="*/ 189540 w 904155"/>
                <a:gd name="connsiteY14" fmla="*/ 307362 h 772246"/>
                <a:gd name="connsiteX15" fmla="*/ 120384 w 904155"/>
                <a:gd name="connsiteY15" fmla="*/ 176733 h 772246"/>
                <a:gd name="connsiteX16" fmla="*/ 12807 w 904155"/>
                <a:gd name="connsiteY16" fmla="*/ 76841 h 77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155" h="772246">
                  <a:moveTo>
                    <a:pt x="12807" y="76841"/>
                  </a:moveTo>
                  <a:cubicBezTo>
                    <a:pt x="25614" y="48666"/>
                    <a:pt x="125506" y="15368"/>
                    <a:pt x="197224" y="7684"/>
                  </a:cubicBezTo>
                  <a:cubicBezTo>
                    <a:pt x="268942" y="0"/>
                    <a:pt x="393167" y="16649"/>
                    <a:pt x="443113" y="30736"/>
                  </a:cubicBezTo>
                  <a:cubicBezTo>
                    <a:pt x="493059" y="44824"/>
                    <a:pt x="455920" y="74280"/>
                    <a:pt x="496901" y="92209"/>
                  </a:cubicBezTo>
                  <a:cubicBezTo>
                    <a:pt x="537882" y="110138"/>
                    <a:pt x="633933" y="102454"/>
                    <a:pt x="689002" y="138313"/>
                  </a:cubicBezTo>
                  <a:cubicBezTo>
                    <a:pt x="744071" y="174172"/>
                    <a:pt x="792737" y="259977"/>
                    <a:pt x="827315" y="307362"/>
                  </a:cubicBezTo>
                  <a:cubicBezTo>
                    <a:pt x="861893" y="354747"/>
                    <a:pt x="904155" y="390605"/>
                    <a:pt x="896471" y="422622"/>
                  </a:cubicBezTo>
                  <a:cubicBezTo>
                    <a:pt x="888787" y="454639"/>
                    <a:pt x="809386" y="472568"/>
                    <a:pt x="781211" y="499462"/>
                  </a:cubicBezTo>
                  <a:cubicBezTo>
                    <a:pt x="753036" y="526356"/>
                    <a:pt x="759439" y="554532"/>
                    <a:pt x="727422" y="583987"/>
                  </a:cubicBezTo>
                  <a:cubicBezTo>
                    <a:pt x="695405" y="613442"/>
                    <a:pt x="630092" y="659546"/>
                    <a:pt x="589110" y="676195"/>
                  </a:cubicBezTo>
                  <a:cubicBezTo>
                    <a:pt x="548128" y="692844"/>
                    <a:pt x="523795" y="671072"/>
                    <a:pt x="481533" y="683879"/>
                  </a:cubicBezTo>
                  <a:cubicBezTo>
                    <a:pt x="439271" y="696686"/>
                    <a:pt x="357308" y="772246"/>
                    <a:pt x="335537" y="753036"/>
                  </a:cubicBezTo>
                  <a:cubicBezTo>
                    <a:pt x="313766" y="733826"/>
                    <a:pt x="363712" y="616004"/>
                    <a:pt x="350905" y="568619"/>
                  </a:cubicBezTo>
                  <a:cubicBezTo>
                    <a:pt x="338098" y="521234"/>
                    <a:pt x="285590" y="512269"/>
                    <a:pt x="258696" y="468726"/>
                  </a:cubicBezTo>
                  <a:cubicBezTo>
                    <a:pt x="231802" y="425183"/>
                    <a:pt x="212592" y="356027"/>
                    <a:pt x="189540" y="307362"/>
                  </a:cubicBezTo>
                  <a:cubicBezTo>
                    <a:pt x="166488" y="258697"/>
                    <a:pt x="152401" y="215153"/>
                    <a:pt x="120384" y="176733"/>
                  </a:cubicBezTo>
                  <a:cubicBezTo>
                    <a:pt x="88367" y="138313"/>
                    <a:pt x="0" y="105016"/>
                    <a:pt x="12807" y="76841"/>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2"/>
            <p:cNvGrpSpPr/>
            <p:nvPr/>
          </p:nvGrpSpPr>
          <p:grpSpPr>
            <a:xfrm>
              <a:off x="4687261" y="2269351"/>
              <a:ext cx="2637543" cy="2554942"/>
              <a:chOff x="4687261" y="2269351"/>
              <a:chExt cx="2637543" cy="2554942"/>
            </a:xfrm>
          </p:grpSpPr>
          <p:sp>
            <p:nvSpPr>
              <p:cNvPr id="46" name="Freeform 3"/>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4687261" y="4026434"/>
                <a:ext cx="1609804" cy="797859"/>
              </a:xfrm>
              <a:custGeom>
                <a:avLst/>
                <a:gdLst>
                  <a:gd name="connsiteX0" fmla="*/ 245889 w 1609804"/>
                  <a:gd name="connsiteY0" fmla="*/ 0 h 797859"/>
                  <a:gd name="connsiteX1" fmla="*/ 852927 w 1609804"/>
                  <a:gd name="connsiteY1" fmla="*/ 122944 h 797859"/>
                  <a:gd name="connsiteX2" fmla="*/ 1483018 w 1609804"/>
                  <a:gd name="connsiteY2" fmla="*/ 199784 h 797859"/>
                  <a:gd name="connsiteX3" fmla="*/ 1575226 w 1609804"/>
                  <a:gd name="connsiteY3" fmla="*/ 276625 h 797859"/>
                  <a:gd name="connsiteX4" fmla="*/ 1429230 w 1609804"/>
                  <a:gd name="connsiteY4" fmla="*/ 330413 h 797859"/>
                  <a:gd name="connsiteX5" fmla="*/ 1590594 w 1609804"/>
                  <a:gd name="connsiteY5" fmla="*/ 353465 h 797859"/>
                  <a:gd name="connsiteX6" fmla="*/ 1544490 w 1609804"/>
                  <a:gd name="connsiteY6" fmla="*/ 461042 h 797859"/>
                  <a:gd name="connsiteX7" fmla="*/ 1429230 w 1609804"/>
                  <a:gd name="connsiteY7" fmla="*/ 453358 h 797859"/>
                  <a:gd name="connsiteX8" fmla="*/ 1421546 w 1609804"/>
                  <a:gd name="connsiteY8" fmla="*/ 576302 h 797859"/>
                  <a:gd name="connsiteX9" fmla="*/ 1283233 w 1609804"/>
                  <a:gd name="connsiteY9" fmla="*/ 622406 h 797859"/>
                  <a:gd name="connsiteX10" fmla="*/ 1206393 w 1609804"/>
                  <a:gd name="connsiteY10" fmla="*/ 737667 h 797859"/>
                  <a:gd name="connsiteX11" fmla="*/ 1091132 w 1609804"/>
                  <a:gd name="connsiteY11" fmla="*/ 783771 h 797859"/>
                  <a:gd name="connsiteX12" fmla="*/ 1021976 w 1609804"/>
                  <a:gd name="connsiteY12" fmla="*/ 653142 h 797859"/>
                  <a:gd name="connsiteX13" fmla="*/ 845243 w 1609804"/>
                  <a:gd name="connsiteY13" fmla="*/ 530198 h 797859"/>
                  <a:gd name="connsiteX14" fmla="*/ 699247 w 1609804"/>
                  <a:gd name="connsiteY14" fmla="*/ 491778 h 797859"/>
                  <a:gd name="connsiteX15" fmla="*/ 653142 w 1609804"/>
                  <a:gd name="connsiteY15" fmla="*/ 430305 h 797859"/>
                  <a:gd name="connsiteX16" fmla="*/ 445673 w 1609804"/>
                  <a:gd name="connsiteY16" fmla="*/ 391885 h 797859"/>
                  <a:gd name="connsiteX17" fmla="*/ 268941 w 1609804"/>
                  <a:gd name="connsiteY17" fmla="*/ 399569 h 797859"/>
                  <a:gd name="connsiteX18" fmla="*/ 0 w 1609804"/>
                  <a:gd name="connsiteY18" fmla="*/ 345781 h 7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9804" h="797859">
                    <a:moveTo>
                      <a:pt x="245889" y="0"/>
                    </a:moveTo>
                    <a:cubicBezTo>
                      <a:pt x="446314" y="44823"/>
                      <a:pt x="646739" y="89647"/>
                      <a:pt x="852927" y="122944"/>
                    </a:cubicBezTo>
                    <a:cubicBezTo>
                      <a:pt x="1059115" y="156241"/>
                      <a:pt x="1362635" y="174171"/>
                      <a:pt x="1483018" y="199784"/>
                    </a:cubicBezTo>
                    <a:cubicBezTo>
                      <a:pt x="1603401" y="225397"/>
                      <a:pt x="1584191" y="254854"/>
                      <a:pt x="1575226" y="276625"/>
                    </a:cubicBezTo>
                    <a:cubicBezTo>
                      <a:pt x="1566261" y="298396"/>
                      <a:pt x="1426669" y="317606"/>
                      <a:pt x="1429230" y="330413"/>
                    </a:cubicBezTo>
                    <a:cubicBezTo>
                      <a:pt x="1431791" y="343220"/>
                      <a:pt x="1571384" y="331694"/>
                      <a:pt x="1590594" y="353465"/>
                    </a:cubicBezTo>
                    <a:cubicBezTo>
                      <a:pt x="1609804" y="375237"/>
                      <a:pt x="1571384" y="444393"/>
                      <a:pt x="1544490" y="461042"/>
                    </a:cubicBezTo>
                    <a:cubicBezTo>
                      <a:pt x="1517596" y="477691"/>
                      <a:pt x="1449721" y="434148"/>
                      <a:pt x="1429230" y="453358"/>
                    </a:cubicBezTo>
                    <a:cubicBezTo>
                      <a:pt x="1408739" y="472568"/>
                      <a:pt x="1445879" y="548127"/>
                      <a:pt x="1421546" y="576302"/>
                    </a:cubicBezTo>
                    <a:cubicBezTo>
                      <a:pt x="1397213" y="604477"/>
                      <a:pt x="1319092" y="595512"/>
                      <a:pt x="1283233" y="622406"/>
                    </a:cubicBezTo>
                    <a:cubicBezTo>
                      <a:pt x="1247374" y="649300"/>
                      <a:pt x="1238410" y="710773"/>
                      <a:pt x="1206393" y="737667"/>
                    </a:cubicBezTo>
                    <a:cubicBezTo>
                      <a:pt x="1174376" y="764561"/>
                      <a:pt x="1121868" y="797859"/>
                      <a:pt x="1091132" y="783771"/>
                    </a:cubicBezTo>
                    <a:cubicBezTo>
                      <a:pt x="1060396" y="769684"/>
                      <a:pt x="1062957" y="695404"/>
                      <a:pt x="1021976" y="653142"/>
                    </a:cubicBezTo>
                    <a:cubicBezTo>
                      <a:pt x="980995" y="610880"/>
                      <a:pt x="899031" y="557092"/>
                      <a:pt x="845243" y="530198"/>
                    </a:cubicBezTo>
                    <a:cubicBezTo>
                      <a:pt x="791455" y="503304"/>
                      <a:pt x="731264" y="508427"/>
                      <a:pt x="699247" y="491778"/>
                    </a:cubicBezTo>
                    <a:cubicBezTo>
                      <a:pt x="667230" y="475129"/>
                      <a:pt x="695404" y="446954"/>
                      <a:pt x="653142" y="430305"/>
                    </a:cubicBezTo>
                    <a:cubicBezTo>
                      <a:pt x="610880" y="413656"/>
                      <a:pt x="509706" y="397008"/>
                      <a:pt x="445673" y="391885"/>
                    </a:cubicBezTo>
                    <a:cubicBezTo>
                      <a:pt x="381640" y="386762"/>
                      <a:pt x="343220" y="407253"/>
                      <a:pt x="268941" y="399569"/>
                    </a:cubicBezTo>
                    <a:cubicBezTo>
                      <a:pt x="194662" y="391885"/>
                      <a:pt x="46104" y="358588"/>
                      <a:pt x="0" y="345781"/>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5" name="Freeform 44"/>
            <p:cNvSpPr/>
            <p:nvPr/>
          </p:nvSpPr>
          <p:spPr>
            <a:xfrm>
              <a:off x="4150886" y="4287691"/>
              <a:ext cx="1148763" cy="1208954"/>
            </a:xfrm>
            <a:custGeom>
              <a:avLst/>
              <a:gdLst>
                <a:gd name="connsiteX0" fmla="*/ 0 w 1148763"/>
                <a:gd name="connsiteY0" fmla="*/ 0 h 1208954"/>
                <a:gd name="connsiteX1" fmla="*/ 614723 w 1148763"/>
                <a:gd name="connsiteY1" fmla="*/ 115260 h 1208954"/>
                <a:gd name="connsiteX2" fmla="*/ 845244 w 1148763"/>
                <a:gd name="connsiteY2" fmla="*/ 138312 h 1208954"/>
                <a:gd name="connsiteX3" fmla="*/ 791456 w 1148763"/>
                <a:gd name="connsiteY3" fmla="*/ 215153 h 1208954"/>
                <a:gd name="connsiteX4" fmla="*/ 829876 w 1148763"/>
                <a:gd name="connsiteY4" fmla="*/ 330413 h 1208954"/>
                <a:gd name="connsiteX5" fmla="*/ 891348 w 1148763"/>
                <a:gd name="connsiteY5" fmla="*/ 453358 h 1208954"/>
                <a:gd name="connsiteX6" fmla="*/ 960504 w 1148763"/>
                <a:gd name="connsiteY6" fmla="*/ 537882 h 1208954"/>
                <a:gd name="connsiteX7" fmla="*/ 1037345 w 1148763"/>
                <a:gd name="connsiteY7" fmla="*/ 706931 h 1208954"/>
                <a:gd name="connsiteX8" fmla="*/ 1060397 w 1148763"/>
                <a:gd name="connsiteY8" fmla="*/ 837559 h 1208954"/>
                <a:gd name="connsiteX9" fmla="*/ 1144921 w 1148763"/>
                <a:gd name="connsiteY9" fmla="*/ 922084 h 1208954"/>
                <a:gd name="connsiteX10" fmla="*/ 1083449 w 1148763"/>
                <a:gd name="connsiteY10" fmla="*/ 937452 h 1208954"/>
                <a:gd name="connsiteX11" fmla="*/ 991240 w 1148763"/>
                <a:gd name="connsiteY11" fmla="*/ 1075764 h 1208954"/>
                <a:gd name="connsiteX12" fmla="*/ 945136 w 1148763"/>
                <a:gd name="connsiteY12" fmla="*/ 1114185 h 1208954"/>
                <a:gd name="connsiteX13" fmla="*/ 860612 w 1148763"/>
                <a:gd name="connsiteY13" fmla="*/ 1198709 h 1208954"/>
                <a:gd name="connsiteX14" fmla="*/ 637775 w 1148763"/>
                <a:gd name="connsiteY14" fmla="*/ 1175657 h 1208954"/>
                <a:gd name="connsiteX15" fmla="*/ 338098 w 1148763"/>
                <a:gd name="connsiteY15" fmla="*/ 1114185 h 1208954"/>
                <a:gd name="connsiteX16" fmla="*/ 299677 w 1148763"/>
                <a:gd name="connsiteY16" fmla="*/ 1014292 h 1208954"/>
                <a:gd name="connsiteX17" fmla="*/ 7684 w 1148763"/>
                <a:gd name="connsiteY17" fmla="*/ 960504 h 12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8763" h="1208954">
                  <a:moveTo>
                    <a:pt x="0" y="0"/>
                  </a:moveTo>
                  <a:lnTo>
                    <a:pt x="614723" y="115260"/>
                  </a:lnTo>
                  <a:cubicBezTo>
                    <a:pt x="755597" y="138312"/>
                    <a:pt x="815789" y="121663"/>
                    <a:pt x="845244" y="138312"/>
                  </a:cubicBezTo>
                  <a:cubicBezTo>
                    <a:pt x="874699" y="154961"/>
                    <a:pt x="794017" y="183136"/>
                    <a:pt x="791456" y="215153"/>
                  </a:cubicBezTo>
                  <a:cubicBezTo>
                    <a:pt x="788895" y="247170"/>
                    <a:pt x="813227" y="290712"/>
                    <a:pt x="829876" y="330413"/>
                  </a:cubicBezTo>
                  <a:cubicBezTo>
                    <a:pt x="846525" y="370114"/>
                    <a:pt x="869577" y="418780"/>
                    <a:pt x="891348" y="453358"/>
                  </a:cubicBezTo>
                  <a:cubicBezTo>
                    <a:pt x="913119" y="487936"/>
                    <a:pt x="936171" y="495620"/>
                    <a:pt x="960504" y="537882"/>
                  </a:cubicBezTo>
                  <a:cubicBezTo>
                    <a:pt x="984837" y="580144"/>
                    <a:pt x="1020696" y="656985"/>
                    <a:pt x="1037345" y="706931"/>
                  </a:cubicBezTo>
                  <a:cubicBezTo>
                    <a:pt x="1053994" y="756877"/>
                    <a:pt x="1042468" y="801700"/>
                    <a:pt x="1060397" y="837559"/>
                  </a:cubicBezTo>
                  <a:cubicBezTo>
                    <a:pt x="1078326" y="873418"/>
                    <a:pt x="1141079" y="905435"/>
                    <a:pt x="1144921" y="922084"/>
                  </a:cubicBezTo>
                  <a:cubicBezTo>
                    <a:pt x="1148763" y="938733"/>
                    <a:pt x="1109062" y="911839"/>
                    <a:pt x="1083449" y="937452"/>
                  </a:cubicBezTo>
                  <a:cubicBezTo>
                    <a:pt x="1057836" y="963065"/>
                    <a:pt x="1014292" y="1046309"/>
                    <a:pt x="991240" y="1075764"/>
                  </a:cubicBezTo>
                  <a:cubicBezTo>
                    <a:pt x="968188" y="1105220"/>
                    <a:pt x="966907" y="1093694"/>
                    <a:pt x="945136" y="1114185"/>
                  </a:cubicBezTo>
                  <a:cubicBezTo>
                    <a:pt x="923365" y="1134676"/>
                    <a:pt x="911839" y="1188464"/>
                    <a:pt x="860612" y="1198709"/>
                  </a:cubicBezTo>
                  <a:cubicBezTo>
                    <a:pt x="809385" y="1208954"/>
                    <a:pt x="724861" y="1189744"/>
                    <a:pt x="637775" y="1175657"/>
                  </a:cubicBezTo>
                  <a:cubicBezTo>
                    <a:pt x="550689" y="1161570"/>
                    <a:pt x="394448" y="1141079"/>
                    <a:pt x="338098" y="1114185"/>
                  </a:cubicBezTo>
                  <a:cubicBezTo>
                    <a:pt x="281748" y="1087291"/>
                    <a:pt x="354746" y="1039906"/>
                    <a:pt x="299677" y="1014292"/>
                  </a:cubicBezTo>
                  <a:cubicBezTo>
                    <a:pt x="244608" y="988679"/>
                    <a:pt x="56349" y="978433"/>
                    <a:pt x="7684" y="96050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grpSp>
        <p:nvGrpSpPr>
          <p:cNvPr id="13" name="Group 76"/>
          <p:cNvGrpSpPr/>
          <p:nvPr/>
        </p:nvGrpSpPr>
        <p:grpSpPr>
          <a:xfrm>
            <a:off x="7467600" y="4572000"/>
            <a:ext cx="1596912" cy="2185203"/>
            <a:chOff x="7467600" y="4572000"/>
            <a:chExt cx="1596912" cy="2185203"/>
          </a:xfrm>
        </p:grpSpPr>
        <p:pic>
          <p:nvPicPr>
            <p:cNvPr id="53250" name="Picture 2"/>
            <p:cNvPicPr>
              <a:picLocks noChangeAspect="1" noChangeArrowheads="1"/>
            </p:cNvPicPr>
            <p:nvPr/>
          </p:nvPicPr>
          <p:blipFill>
            <a:blip r:embed="rId7"/>
            <a:srcRect/>
            <a:stretch>
              <a:fillRect/>
            </a:stretch>
          </p:blipFill>
          <p:spPr bwMode="auto">
            <a:xfrm flipH="1">
              <a:off x="7543800" y="4572000"/>
              <a:ext cx="761906" cy="1905000"/>
            </a:xfrm>
            <a:prstGeom prst="rect">
              <a:avLst/>
            </a:prstGeom>
            <a:noFill/>
            <a:ln w="9525">
              <a:noFill/>
              <a:miter lim="800000"/>
              <a:headEnd/>
              <a:tailEnd/>
            </a:ln>
            <a:effectLst/>
          </p:spPr>
        </p:pic>
        <p:sp>
          <p:nvSpPr>
            <p:cNvPr id="71" name="TextBox 70"/>
            <p:cNvSpPr txBox="1"/>
            <p:nvPr/>
          </p:nvSpPr>
          <p:spPr>
            <a:xfrm>
              <a:off x="7467600" y="4663440"/>
              <a:ext cx="1596912" cy="656590"/>
            </a:xfrm>
            <a:prstGeom prst="rect">
              <a:avLst/>
            </a:prstGeom>
            <a:noFill/>
          </p:spPr>
          <p:txBody>
            <a:bodyPr wrap="none" rtlCol="0">
              <a:spAutoFit/>
            </a:bodyPr>
            <a:lstStyle/>
            <a:p>
              <a:pPr>
                <a:lnSpc>
                  <a:spcPts val="2200"/>
                </a:lnSpc>
              </a:pPr>
              <a:r>
                <a:rPr lang="en-US" sz="2400" b="1" spc="-100" dirty="0" smtClean="0">
                  <a:solidFill>
                    <a:srgbClr val="220783"/>
                  </a:solidFill>
                </a:rPr>
                <a:t>               1755</a:t>
              </a:r>
            </a:p>
            <a:p>
              <a:pPr>
                <a:lnSpc>
                  <a:spcPts val="2200"/>
                </a:lnSpc>
              </a:pPr>
              <a:r>
                <a:rPr lang="en-US" sz="2400" b="1" spc="-100" dirty="0" smtClean="0">
                  <a:solidFill>
                    <a:srgbClr val="220783"/>
                  </a:solidFill>
                </a:rPr>
                <a:t>deportation</a:t>
              </a:r>
              <a:endParaRPr lang="en-US" sz="2400" b="1" spc="-100" dirty="0">
                <a:solidFill>
                  <a:srgbClr val="220783"/>
                </a:solidFill>
              </a:endParaRPr>
            </a:p>
          </p:txBody>
        </p:sp>
        <p:sp>
          <p:nvSpPr>
            <p:cNvPr id="73" name="TextBox 72"/>
            <p:cNvSpPr txBox="1"/>
            <p:nvPr/>
          </p:nvSpPr>
          <p:spPr>
            <a:xfrm>
              <a:off x="7506898" y="5410200"/>
              <a:ext cx="1484702" cy="656590"/>
            </a:xfrm>
            <a:prstGeom prst="rect">
              <a:avLst/>
            </a:prstGeom>
            <a:noFill/>
          </p:spPr>
          <p:txBody>
            <a:bodyPr wrap="none" rtlCol="0">
              <a:spAutoFit/>
            </a:bodyPr>
            <a:lstStyle/>
            <a:p>
              <a:pPr>
                <a:lnSpc>
                  <a:spcPts val="2200"/>
                </a:lnSpc>
              </a:pPr>
              <a:r>
                <a:rPr lang="en-US" sz="2400" b="1" spc="-100" dirty="0" smtClean="0">
                  <a:solidFill>
                    <a:srgbClr val="007A37"/>
                  </a:solidFill>
                </a:rPr>
                <a:t>             1756</a:t>
              </a:r>
            </a:p>
            <a:p>
              <a:pPr>
                <a:lnSpc>
                  <a:spcPts val="2200"/>
                </a:lnSpc>
              </a:pPr>
              <a:r>
                <a:rPr lang="en-US" sz="2400" b="1" spc="-100" dirty="0" smtClean="0">
                  <a:solidFill>
                    <a:srgbClr val="007A37"/>
                  </a:solidFill>
                </a:rPr>
                <a:t>migration</a:t>
              </a:r>
              <a:endParaRPr lang="en-US" sz="2400" b="1" spc="-100" dirty="0">
                <a:solidFill>
                  <a:srgbClr val="007A37"/>
                </a:solidFill>
              </a:endParaRPr>
            </a:p>
          </p:txBody>
        </p:sp>
        <p:sp>
          <p:nvSpPr>
            <p:cNvPr id="75" name="TextBox 74"/>
            <p:cNvSpPr txBox="1"/>
            <p:nvPr/>
          </p:nvSpPr>
          <p:spPr>
            <a:xfrm>
              <a:off x="7543800" y="6089904"/>
              <a:ext cx="1484702" cy="667299"/>
            </a:xfrm>
            <a:prstGeom prst="rect">
              <a:avLst/>
            </a:prstGeom>
            <a:noFill/>
          </p:spPr>
          <p:txBody>
            <a:bodyPr wrap="none" rtlCol="0">
              <a:spAutoFit/>
            </a:bodyPr>
            <a:lstStyle/>
            <a:p>
              <a:pPr>
                <a:lnSpc>
                  <a:spcPts val="2200"/>
                </a:lnSpc>
              </a:pPr>
              <a:r>
                <a:rPr lang="en-US" sz="2400" b="1" spc="-100" dirty="0" smtClean="0">
                  <a:solidFill>
                    <a:srgbClr val="C40000"/>
                  </a:solidFill>
                </a:rPr>
                <a:t>             1755</a:t>
              </a:r>
            </a:p>
            <a:p>
              <a:pPr>
                <a:lnSpc>
                  <a:spcPts val="2200"/>
                </a:lnSpc>
              </a:pPr>
              <a:r>
                <a:rPr lang="en-US" sz="2400" b="1" spc="-100" dirty="0" smtClean="0">
                  <a:solidFill>
                    <a:srgbClr val="C40000"/>
                  </a:solidFill>
                </a:rPr>
                <a:t>flight</a:t>
              </a:r>
              <a:endParaRPr lang="en-US" sz="2400" b="1" spc="-100" dirty="0">
                <a:solidFill>
                  <a:srgbClr val="C40000"/>
                </a:solidFill>
              </a:endParaRPr>
            </a:p>
          </p:txBody>
        </p:sp>
      </p:grpSp>
      <p:sp>
        <p:nvSpPr>
          <p:cNvPr id="79" name="Rectangle 78"/>
          <p:cNvSpPr/>
          <p:nvPr/>
        </p:nvSpPr>
        <p:spPr>
          <a:xfrm>
            <a:off x="7543800" y="5410200"/>
            <a:ext cx="13716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7543800" y="6096000"/>
            <a:ext cx="1371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4267200" y="3200400"/>
            <a:ext cx="1828800" cy="729022"/>
            <a:chOff x="4267200" y="3200400"/>
            <a:chExt cx="1828800" cy="729022"/>
          </a:xfrm>
        </p:grpSpPr>
        <p:grpSp>
          <p:nvGrpSpPr>
            <p:cNvPr id="55" name="Group 54"/>
            <p:cNvGrpSpPr/>
            <p:nvPr/>
          </p:nvGrpSpPr>
          <p:grpSpPr>
            <a:xfrm rot="561688">
              <a:off x="4717797" y="3200400"/>
              <a:ext cx="1378203" cy="729022"/>
              <a:chOff x="4717797" y="3124200"/>
              <a:chExt cx="1378203" cy="805222"/>
            </a:xfrm>
          </p:grpSpPr>
          <p:pic>
            <p:nvPicPr>
              <p:cNvPr id="56" name="Picture 2"/>
              <p:cNvPicPr>
                <a:picLocks noChangeAspect="1" noChangeArrowheads="1"/>
              </p:cNvPicPr>
              <p:nvPr/>
            </p:nvPicPr>
            <p:blipFill>
              <a:blip r:embed="rId3"/>
              <a:srcRect l="1535" t="39744" r="78235" b="52564"/>
              <a:stretch>
                <a:fillRect/>
              </a:stretch>
            </p:blipFill>
            <p:spPr bwMode="auto">
              <a:xfrm rot="849872">
                <a:off x="4717797" y="3550288"/>
                <a:ext cx="1018174" cy="379134"/>
              </a:xfrm>
              <a:prstGeom prst="rect">
                <a:avLst/>
              </a:prstGeom>
              <a:noFill/>
              <a:ln w="76200">
                <a:noFill/>
                <a:miter lim="800000"/>
                <a:headEnd/>
                <a:tailEnd/>
              </a:ln>
              <a:effectLst/>
            </p:spPr>
          </p:pic>
          <p:pic>
            <p:nvPicPr>
              <p:cNvPr id="57" name="Picture 2"/>
              <p:cNvPicPr>
                <a:picLocks noChangeAspect="1" noChangeArrowheads="1"/>
              </p:cNvPicPr>
              <p:nvPr/>
            </p:nvPicPr>
            <p:blipFill>
              <a:blip r:embed="rId3"/>
              <a:srcRect l="1535" t="39744" r="78235" b="52564"/>
              <a:stretch>
                <a:fillRect/>
              </a:stretch>
            </p:blipFill>
            <p:spPr bwMode="auto">
              <a:xfrm>
                <a:off x="5109069" y="3124200"/>
                <a:ext cx="986931" cy="762000"/>
              </a:xfrm>
              <a:prstGeom prst="rect">
                <a:avLst/>
              </a:prstGeom>
              <a:noFill/>
              <a:ln w="76200">
                <a:noFill/>
                <a:miter lim="800000"/>
                <a:headEnd/>
                <a:tailEnd/>
              </a:ln>
              <a:effectLst/>
            </p:spPr>
          </p:pic>
        </p:grpSp>
        <p:grpSp>
          <p:nvGrpSpPr>
            <p:cNvPr id="52" name="Group 51"/>
            <p:cNvGrpSpPr/>
            <p:nvPr/>
          </p:nvGrpSpPr>
          <p:grpSpPr>
            <a:xfrm>
              <a:off x="4267200" y="3200400"/>
              <a:ext cx="1421664" cy="707886"/>
              <a:chOff x="-990599" y="2721114"/>
              <a:chExt cx="1421664" cy="707886"/>
            </a:xfrm>
          </p:grpSpPr>
          <p:sp>
            <p:nvSpPr>
              <p:cNvPr id="53" name="Oval 52"/>
              <p:cNvSpPr/>
              <p:nvPr/>
            </p:nvSpPr>
            <p:spPr>
              <a:xfrm>
                <a:off x="-990599" y="2744348"/>
                <a:ext cx="1421664" cy="68465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838200" y="2721114"/>
                <a:ext cx="1223412" cy="707886"/>
              </a:xfrm>
              <a:prstGeom prst="rect">
                <a:avLst/>
              </a:prstGeom>
              <a:noFill/>
            </p:spPr>
            <p:txBody>
              <a:bodyPr wrap="none" rtlCol="0">
                <a:spAutoFit/>
              </a:bodyPr>
              <a:lstStyle/>
              <a:p>
                <a:r>
                  <a:rPr lang="en-US" sz="4000" b="1" dirty="0" smtClean="0"/>
                  <a:t>6950</a:t>
                </a:r>
                <a:endParaRPr lang="en-US" sz="4000" b="1" dirty="0"/>
              </a:p>
            </p:txBody>
          </p:sp>
        </p:grpSp>
      </p:grpSp>
      <p:sp useBgFill="1">
        <p:nvSpPr>
          <p:cNvPr id="93" name="Rectangle 92"/>
          <p:cNvSpPr/>
          <p:nvPr/>
        </p:nvSpPr>
        <p:spPr>
          <a:xfrm>
            <a:off x="0" y="0"/>
            <a:ext cx="9144000" cy="7467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6"/>
          <p:cNvPicPr>
            <a:picLocks noChangeAspect="1" noChangeArrowheads="1"/>
          </p:cNvPicPr>
          <p:nvPr/>
        </p:nvPicPr>
        <p:blipFill>
          <a:blip r:embed="rId8"/>
          <a:srcRect l="13831" t="897" r="5681"/>
          <a:stretch>
            <a:fillRect/>
          </a:stretch>
        </p:blipFill>
        <p:spPr bwMode="auto">
          <a:xfrm>
            <a:off x="0" y="3048000"/>
            <a:ext cx="9220200" cy="23972520"/>
          </a:xfrm>
          <a:prstGeom prst="rect">
            <a:avLst/>
          </a:prstGeom>
          <a:noFill/>
          <a:ln w="9525">
            <a:noFill/>
            <a:miter lim="800000"/>
            <a:headEnd/>
            <a:tailEnd/>
          </a:ln>
          <a:effectLst/>
        </p:spPr>
      </p:pic>
      <p:grpSp>
        <p:nvGrpSpPr>
          <p:cNvPr id="61" name="Group 8"/>
          <p:cNvGrpSpPr/>
          <p:nvPr/>
        </p:nvGrpSpPr>
        <p:grpSpPr>
          <a:xfrm>
            <a:off x="4724400" y="76200"/>
            <a:ext cx="4119977" cy="2912099"/>
            <a:chOff x="228600" y="2127678"/>
            <a:chExt cx="2616742" cy="1720275"/>
          </a:xfrm>
        </p:grpSpPr>
        <p:sp>
          <p:nvSpPr>
            <p:cNvPr id="64" name="Rectangle 63"/>
            <p:cNvSpPr/>
            <p:nvPr/>
          </p:nvSpPr>
          <p:spPr>
            <a:xfrm>
              <a:off x="228600" y="2182439"/>
              <a:ext cx="2613454" cy="1665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2"/>
            <p:cNvPicPr>
              <a:picLocks noChangeAspect="1" noChangeArrowheads="1"/>
            </p:cNvPicPr>
            <p:nvPr/>
          </p:nvPicPr>
          <p:blipFill>
            <a:blip r:embed="rId9"/>
            <a:srcRect/>
            <a:stretch>
              <a:fillRect/>
            </a:stretch>
          </p:blipFill>
          <p:spPr bwMode="auto">
            <a:xfrm>
              <a:off x="228600" y="2127678"/>
              <a:ext cx="2616742" cy="1315150"/>
            </a:xfrm>
            <a:prstGeom prst="rect">
              <a:avLst/>
            </a:prstGeom>
            <a:noFill/>
            <a:ln w="9525">
              <a:noFill/>
              <a:miter lim="800000"/>
              <a:headEnd/>
              <a:tailEnd/>
            </a:ln>
            <a:effectLst/>
          </p:spPr>
        </p:pic>
        <p:pic>
          <p:nvPicPr>
            <p:cNvPr id="66" name="Picture 2" descr="http://www.acadian-home.org/LucieWebContent.jpg"/>
            <p:cNvPicPr>
              <a:picLocks noChangeAspect="1" noChangeArrowheads="1"/>
            </p:cNvPicPr>
            <p:nvPr/>
          </p:nvPicPr>
          <p:blipFill>
            <a:blip r:embed="rId10"/>
            <a:srcRect l="53188" t="3846" r="5054" b="50769"/>
            <a:stretch>
              <a:fillRect/>
            </a:stretch>
          </p:blipFill>
          <p:spPr bwMode="auto">
            <a:xfrm>
              <a:off x="1007076" y="2858765"/>
              <a:ext cx="1447800" cy="899160"/>
            </a:xfrm>
            <a:prstGeom prst="rect">
              <a:avLst/>
            </a:prstGeom>
            <a:noFill/>
          </p:spPr>
        </p:pic>
      </p:grpSp>
      <p:sp useBgFill="1">
        <p:nvSpPr>
          <p:cNvPr id="96" name="Rectangle 95"/>
          <p:cNvSpPr/>
          <p:nvPr/>
        </p:nvSpPr>
        <p:spPr>
          <a:xfrm rot="20400000">
            <a:off x="271437" y="1798667"/>
            <a:ext cx="4279761" cy="584775"/>
          </a:xfrm>
          <a:prstGeom prst="rect">
            <a:avLst/>
          </a:prstGeom>
        </p:spPr>
        <p:txBody>
          <a:bodyPr wrap="none">
            <a:spAutoFit/>
          </a:bodyPr>
          <a:lstStyle/>
          <a:p>
            <a:r>
              <a:rPr lang="en-US" sz="3200" b="1" dirty="0" smtClean="0"/>
              <a:t>www.acadian-home.org</a:t>
            </a:r>
            <a:endParaRPr lang="en-US" sz="3200" b="1" dirty="0"/>
          </a:p>
        </p:txBody>
      </p:sp>
      <p:sp>
        <p:nvSpPr>
          <p:cNvPr id="113" name="Rounded Rectangle 112"/>
          <p:cNvSpPr/>
          <p:nvPr/>
        </p:nvSpPr>
        <p:spPr>
          <a:xfrm>
            <a:off x="152400" y="3276600"/>
            <a:ext cx="685800" cy="381000"/>
          </a:xfrm>
          <a:prstGeom prst="round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113"/>
          <p:cNvSpPr/>
          <p:nvPr/>
        </p:nvSpPr>
        <p:spPr>
          <a:xfrm>
            <a:off x="4343400" y="3276600"/>
            <a:ext cx="1295400" cy="381000"/>
          </a:xfrm>
          <a:prstGeom prst="round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ounded Rectangle 114"/>
          <p:cNvSpPr/>
          <p:nvPr/>
        </p:nvSpPr>
        <p:spPr>
          <a:xfrm>
            <a:off x="7467600" y="3276600"/>
            <a:ext cx="1676400" cy="381000"/>
          </a:xfrm>
          <a:prstGeom prst="round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115"/>
          <p:cNvSpPr/>
          <p:nvPr/>
        </p:nvSpPr>
        <p:spPr>
          <a:xfrm>
            <a:off x="152400" y="3657600"/>
            <a:ext cx="609600" cy="381000"/>
          </a:xfrm>
          <a:prstGeom prst="round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ounded Rectangle 116"/>
          <p:cNvSpPr/>
          <p:nvPr/>
        </p:nvSpPr>
        <p:spPr>
          <a:xfrm>
            <a:off x="5105400" y="3657600"/>
            <a:ext cx="990600" cy="381000"/>
          </a:xfrm>
          <a:prstGeom prst="round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ounded Rectangle 117"/>
          <p:cNvSpPr/>
          <p:nvPr/>
        </p:nvSpPr>
        <p:spPr>
          <a:xfrm>
            <a:off x="2667000" y="4038600"/>
            <a:ext cx="685800" cy="381000"/>
          </a:xfrm>
          <a:prstGeom prst="round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fltVal val="0"/>
                                          </p:val>
                                        </p:tav>
                                        <p:tav tm="100000">
                                          <p:val>
                                            <p:strVal val="#ppt_w"/>
                                          </p:val>
                                        </p:tav>
                                      </p:tavLst>
                                    </p:anim>
                                    <p:anim calcmode="lin" valueType="num">
                                      <p:cBhvr>
                                        <p:cTn id="8" dur="1000" fill="hold"/>
                                        <p:tgtEl>
                                          <p:spTgt spid="96"/>
                                        </p:tgtEl>
                                        <p:attrNameLst>
                                          <p:attrName>ppt_h</p:attrName>
                                        </p:attrNameLst>
                                      </p:cBhvr>
                                      <p:tavLst>
                                        <p:tav tm="0">
                                          <p:val>
                                            <p:fltVal val="0"/>
                                          </p:val>
                                        </p:tav>
                                        <p:tav tm="100000">
                                          <p:val>
                                            <p:strVal val="#ppt_h"/>
                                          </p:val>
                                        </p:tav>
                                      </p:tavLst>
                                    </p:anim>
                                    <p:animEffect transition="in" filter="fade">
                                      <p:cBhvr>
                                        <p:cTn id="9" dur="1000"/>
                                        <p:tgtEl>
                                          <p:spTgt spid="96"/>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grpId="1" nodeType="clickEffect">
                                  <p:stCondLst>
                                    <p:cond delay="0"/>
                                  </p:stCondLst>
                                  <p:childTnLst>
                                    <p:animRot by="1200000">
                                      <p:cBhvr>
                                        <p:cTn id="13" dur="1000" fill="hold"/>
                                        <p:tgtEl>
                                          <p:spTgt spid="96"/>
                                        </p:tgtEl>
                                        <p:attrNameLst>
                                          <p:attrName>r</p:attrName>
                                        </p:attrNameLst>
                                      </p:cBhvr>
                                    </p:animRot>
                                  </p:childTnLst>
                                </p:cTn>
                              </p:par>
                              <p:par>
                                <p:cTn id="14" presetID="64" presetClass="path" presetSubtype="0" accel="50000" decel="50000" fill="hold" grpId="2" nodeType="withEffect">
                                  <p:stCondLst>
                                    <p:cond delay="0"/>
                                  </p:stCondLst>
                                  <p:childTnLst>
                                    <p:animMotion origin="layout" path="M 4.72222E-6 1.32948E-6 L -0.00539 -0.23792 " pathEditMode="relative" rAng="0" ptsTypes="AA">
                                      <p:cBhvr>
                                        <p:cTn id="15" dur="1000" fill="hold"/>
                                        <p:tgtEl>
                                          <p:spTgt spid="96"/>
                                        </p:tgtEl>
                                        <p:attrNameLst>
                                          <p:attrName>ppt_x</p:attrName>
                                          <p:attrName>ppt_y</p:attrName>
                                        </p:attrNameLst>
                                      </p:cBhvr>
                                      <p:rCtr x="-3" y="-119"/>
                                    </p:animMotion>
                                  </p:childTnLst>
                                </p:cTn>
                              </p:par>
                              <p:par>
                                <p:cTn id="16" presetID="10" presetClass="entr" presetSubtype="0" fill="hold" grpId="0" nodeType="with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fade">
                                      <p:cBhvr>
                                        <p:cTn id="18" dur="1000"/>
                                        <p:tgtEl>
                                          <p:spTgt spid="93"/>
                                        </p:tgtEl>
                                      </p:cBhvr>
                                    </p:animEffect>
                                  </p:childTnLst>
                                </p:cTn>
                              </p:par>
                              <p:par>
                                <p:cTn id="19" presetID="10" presetClass="entr" presetSubtype="0"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1000"/>
                                        <p:tgtEl>
                                          <p:spTgt spid="61"/>
                                        </p:tgtEl>
                                      </p:cBhvr>
                                    </p:animEffect>
                                  </p:childTnLst>
                                </p:cTn>
                              </p:par>
                            </p:childTnLst>
                          </p:cTn>
                        </p:par>
                        <p:par>
                          <p:cTn id="22" fill="hold">
                            <p:stCondLst>
                              <p:cond delay="1000"/>
                            </p:stCondLst>
                            <p:childTnLst>
                              <p:par>
                                <p:cTn id="23" presetID="10" presetClass="exit" presetSubtype="0" fill="hold" nodeType="afterEffect">
                                  <p:stCondLst>
                                    <p:cond delay="0"/>
                                  </p:stCondLst>
                                  <p:childTnLst>
                                    <p:animEffect transition="out" filter="fade">
                                      <p:cBhvr>
                                        <p:cTn id="24" dur="1000"/>
                                        <p:tgtEl>
                                          <p:spTgt spid="58"/>
                                        </p:tgtEl>
                                      </p:cBhvr>
                                    </p:animEffect>
                                    <p:set>
                                      <p:cBhvr>
                                        <p:cTn id="25" dur="1" fill="hold">
                                          <p:stCondLst>
                                            <p:cond delay="999"/>
                                          </p:stCondLst>
                                        </p:cTn>
                                        <p:tgtEl>
                                          <p:spTgt spid="5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2"/>
                                        </p:tgtEl>
                                        <p:attrNameLst>
                                          <p:attrName>style.visibility</p:attrName>
                                        </p:attrNameLst>
                                      </p:cBhvr>
                                      <p:to>
                                        <p:strVal val="visible"/>
                                      </p:to>
                                    </p:set>
                                    <p:animEffect transition="in" filter="fade">
                                      <p:cBhvr>
                                        <p:cTn id="30" dur="1000"/>
                                        <p:tgtEl>
                                          <p:spTgt spid="9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3"/>
                                        </p:tgtEl>
                                        <p:attrNameLst>
                                          <p:attrName>style.visibility</p:attrName>
                                        </p:attrNameLst>
                                      </p:cBhvr>
                                      <p:to>
                                        <p:strVal val="visible"/>
                                      </p:to>
                                    </p:set>
                                    <p:animEffect transition="in" filter="wipe(left)">
                                      <p:cBhvr>
                                        <p:cTn id="35" dur="1000"/>
                                        <p:tgtEl>
                                          <p:spTgt spid="1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4"/>
                                        </p:tgtEl>
                                        <p:attrNameLst>
                                          <p:attrName>style.visibility</p:attrName>
                                        </p:attrNameLst>
                                      </p:cBhvr>
                                      <p:to>
                                        <p:strVal val="visible"/>
                                      </p:to>
                                    </p:set>
                                    <p:animEffect transition="in" filter="wipe(left)">
                                      <p:cBhvr>
                                        <p:cTn id="40" dur="1000"/>
                                        <p:tgtEl>
                                          <p:spTgt spid="1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15"/>
                                        </p:tgtEl>
                                        <p:attrNameLst>
                                          <p:attrName>style.visibility</p:attrName>
                                        </p:attrNameLst>
                                      </p:cBhvr>
                                      <p:to>
                                        <p:strVal val="visible"/>
                                      </p:to>
                                    </p:set>
                                    <p:animEffect transition="in" filter="wipe(left)">
                                      <p:cBhvr>
                                        <p:cTn id="45" dur="1000"/>
                                        <p:tgtEl>
                                          <p:spTgt spid="11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16"/>
                                        </p:tgtEl>
                                        <p:attrNameLst>
                                          <p:attrName>style.visibility</p:attrName>
                                        </p:attrNameLst>
                                      </p:cBhvr>
                                      <p:to>
                                        <p:strVal val="visible"/>
                                      </p:to>
                                    </p:set>
                                    <p:animEffect transition="in" filter="wipe(left)">
                                      <p:cBhvr>
                                        <p:cTn id="50" dur="1000"/>
                                        <p:tgtEl>
                                          <p:spTgt spid="11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17"/>
                                        </p:tgtEl>
                                        <p:attrNameLst>
                                          <p:attrName>style.visibility</p:attrName>
                                        </p:attrNameLst>
                                      </p:cBhvr>
                                      <p:to>
                                        <p:strVal val="visible"/>
                                      </p:to>
                                    </p:set>
                                    <p:animEffect transition="in" filter="wipe(left)">
                                      <p:cBhvr>
                                        <p:cTn id="55" dur="1000"/>
                                        <p:tgtEl>
                                          <p:spTgt spid="11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18"/>
                                        </p:tgtEl>
                                        <p:attrNameLst>
                                          <p:attrName>style.visibility</p:attrName>
                                        </p:attrNameLst>
                                      </p:cBhvr>
                                      <p:to>
                                        <p:strVal val="visible"/>
                                      </p:to>
                                    </p:set>
                                    <p:animEffect transition="in" filter="wipe(left)">
                                      <p:cBhvr>
                                        <p:cTn id="60" dur="1000"/>
                                        <p:tgtEl>
                                          <p:spTgt spid="118"/>
                                        </p:tgtEl>
                                      </p:cBhvr>
                                    </p:animEffect>
                                  </p:childTnLst>
                                </p:cTn>
                              </p:par>
                            </p:childTnLst>
                          </p:cTn>
                        </p:par>
                      </p:childTnLst>
                    </p:cTn>
                  </p:par>
                  <p:par>
                    <p:cTn id="61" fill="hold">
                      <p:stCondLst>
                        <p:cond delay="indefinite"/>
                      </p:stCondLst>
                      <p:childTnLst>
                        <p:par>
                          <p:cTn id="62" fill="hold">
                            <p:stCondLst>
                              <p:cond delay="0"/>
                            </p:stCondLst>
                            <p:childTnLst>
                              <p:par>
                                <p:cTn id="63" presetID="64" presetClass="path" presetSubtype="0" accel="50000" decel="50000" fill="hold" nodeType="clickEffect">
                                  <p:stCondLst>
                                    <p:cond delay="0"/>
                                  </p:stCondLst>
                                  <p:childTnLst>
                                    <p:animMotion origin="layout" path="M -3.33333E-6 2.22222E-6 L -0.00833 -2.72222 " pathEditMode="relative" rAng="0" ptsTypes="AA">
                                      <p:cBhvr>
                                        <p:cTn id="64" dur="10000" fill="hold"/>
                                        <p:tgtEl>
                                          <p:spTgt spid="92"/>
                                        </p:tgtEl>
                                        <p:attrNameLst>
                                          <p:attrName>ppt_x</p:attrName>
                                          <p:attrName>ppt_y</p:attrName>
                                        </p:attrNameLst>
                                      </p:cBhvr>
                                      <p:rCtr x="-4" y="-1361"/>
                                    </p:animMotion>
                                  </p:childTnLst>
                                </p:cTn>
                              </p:par>
                              <p:par>
                                <p:cTn id="65" presetID="10" presetClass="exit" presetSubtype="0" fill="hold" grpId="1" nodeType="withEffect">
                                  <p:stCondLst>
                                    <p:cond delay="0"/>
                                  </p:stCondLst>
                                  <p:childTnLst>
                                    <p:animEffect transition="out" filter="fade">
                                      <p:cBhvr>
                                        <p:cTn id="66" dur="1000"/>
                                        <p:tgtEl>
                                          <p:spTgt spid="113"/>
                                        </p:tgtEl>
                                      </p:cBhvr>
                                    </p:animEffect>
                                    <p:set>
                                      <p:cBhvr>
                                        <p:cTn id="67" dur="1" fill="hold">
                                          <p:stCondLst>
                                            <p:cond delay="999"/>
                                          </p:stCondLst>
                                        </p:cTn>
                                        <p:tgtEl>
                                          <p:spTgt spid="113"/>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000"/>
                                        <p:tgtEl>
                                          <p:spTgt spid="114"/>
                                        </p:tgtEl>
                                      </p:cBhvr>
                                    </p:animEffect>
                                    <p:set>
                                      <p:cBhvr>
                                        <p:cTn id="70" dur="1" fill="hold">
                                          <p:stCondLst>
                                            <p:cond delay="999"/>
                                          </p:stCondLst>
                                        </p:cTn>
                                        <p:tgtEl>
                                          <p:spTgt spid="114"/>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0"/>
                                        <p:tgtEl>
                                          <p:spTgt spid="115"/>
                                        </p:tgtEl>
                                      </p:cBhvr>
                                    </p:animEffect>
                                    <p:set>
                                      <p:cBhvr>
                                        <p:cTn id="73" dur="1" fill="hold">
                                          <p:stCondLst>
                                            <p:cond delay="999"/>
                                          </p:stCondLst>
                                        </p:cTn>
                                        <p:tgtEl>
                                          <p:spTgt spid="115"/>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116"/>
                                        </p:tgtEl>
                                      </p:cBhvr>
                                    </p:animEffect>
                                    <p:set>
                                      <p:cBhvr>
                                        <p:cTn id="76" dur="1" fill="hold">
                                          <p:stCondLst>
                                            <p:cond delay="999"/>
                                          </p:stCondLst>
                                        </p:cTn>
                                        <p:tgtEl>
                                          <p:spTgt spid="116"/>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117"/>
                                        </p:tgtEl>
                                      </p:cBhvr>
                                    </p:animEffect>
                                    <p:set>
                                      <p:cBhvr>
                                        <p:cTn id="79" dur="1" fill="hold">
                                          <p:stCondLst>
                                            <p:cond delay="999"/>
                                          </p:stCondLst>
                                        </p:cTn>
                                        <p:tgtEl>
                                          <p:spTgt spid="117"/>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0"/>
                                        <p:tgtEl>
                                          <p:spTgt spid="118"/>
                                        </p:tgtEl>
                                      </p:cBhvr>
                                    </p:animEffect>
                                    <p:set>
                                      <p:cBhvr>
                                        <p:cTn id="82" dur="1" fill="hold">
                                          <p:stCondLst>
                                            <p:cond delay="999"/>
                                          </p:stCondLst>
                                        </p:cTn>
                                        <p:tgtEl>
                                          <p:spTgt spid="11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3" nodeType="clickEffect">
                                  <p:stCondLst>
                                    <p:cond delay="0"/>
                                  </p:stCondLst>
                                  <p:childTnLst>
                                    <p:animEffect transition="out" filter="fade">
                                      <p:cBhvr>
                                        <p:cTn id="86" dur="1000"/>
                                        <p:tgtEl>
                                          <p:spTgt spid="96"/>
                                        </p:tgtEl>
                                      </p:cBhvr>
                                    </p:animEffect>
                                    <p:set>
                                      <p:cBhvr>
                                        <p:cTn id="87" dur="1" fill="hold">
                                          <p:stCondLst>
                                            <p:cond delay="999"/>
                                          </p:stCondLst>
                                        </p:cTn>
                                        <p:tgtEl>
                                          <p:spTgt spid="96"/>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1000"/>
                                        <p:tgtEl>
                                          <p:spTgt spid="61"/>
                                        </p:tgtEl>
                                      </p:cBhvr>
                                    </p:animEffect>
                                    <p:set>
                                      <p:cBhvr>
                                        <p:cTn id="90" dur="1" fill="hold">
                                          <p:stCondLst>
                                            <p:cond delay="999"/>
                                          </p:stCondLst>
                                        </p:cTn>
                                        <p:tgtEl>
                                          <p:spTgt spid="61"/>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1000"/>
                                        <p:tgtEl>
                                          <p:spTgt spid="92"/>
                                        </p:tgtEl>
                                      </p:cBhvr>
                                    </p:animEffect>
                                    <p:set>
                                      <p:cBhvr>
                                        <p:cTn id="93" dur="1" fill="hold">
                                          <p:stCondLst>
                                            <p:cond delay="999"/>
                                          </p:stCondLst>
                                        </p:cTn>
                                        <p:tgtEl>
                                          <p:spTgt spid="92"/>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000"/>
                                        <p:tgtEl>
                                          <p:spTgt spid="93"/>
                                        </p:tgtEl>
                                      </p:cBhvr>
                                    </p:animEffect>
                                    <p:set>
                                      <p:cBhvr>
                                        <p:cTn id="96" dur="1" fill="hold">
                                          <p:stCondLst>
                                            <p:cond delay="999"/>
                                          </p:stCondLst>
                                        </p:cTn>
                                        <p:tgtEl>
                                          <p:spTgt spid="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3" grpId="1" animBg="1"/>
      <p:bldP spid="96" grpId="0" animBg="1"/>
      <p:bldP spid="96" grpId="1" animBg="1"/>
      <p:bldP spid="96" grpId="2" animBg="1"/>
      <p:bldP spid="96" grpId="3"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1025" name="Rectangle 1"/>
          <p:cNvSpPr>
            <a:spLocks noChangeArrowheads="1"/>
          </p:cNvSpPr>
          <p:nvPr/>
        </p:nvSpPr>
        <p:spPr bwMode="auto">
          <a:xfrm>
            <a:off x="0" y="0"/>
            <a:ext cx="9144000" cy="1384995"/>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cs typeface="Calibri" pitchFamily="34" charset="0"/>
              </a:rPr>
              <a:t>SENIOR UNIVERSITY - Winter 2020</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cs typeface="Calibri" pitchFamily="34" charset="0"/>
              </a:rPr>
              <a:t>"</a:t>
            </a:r>
            <a:r>
              <a:rPr kumimoji="0" lang="en-US" sz="1200" b="1" i="0" u="none" strike="noStrike" cap="none" normalizeH="0" baseline="0" dirty="0" smtClean="0">
                <a:ln>
                  <a:noFill/>
                </a:ln>
                <a:solidFill>
                  <a:schemeClr val="tx1"/>
                </a:solidFill>
                <a:effectLst/>
                <a:latin typeface="Arial" pitchFamily="34" charset="0"/>
                <a:cs typeface="Calibri" pitchFamily="34" charset="0"/>
              </a:rPr>
              <a:t>MIGRATION ENCORE - The Acadians“</a:t>
            </a:r>
          </a:p>
          <a:p>
            <a:pPr marL="0" marR="0" lvl="0" indent="0" algn="ctr" defTabSz="914400" rtl="0" eaLnBrk="0" fontAlgn="base" latinLnBrk="0" hangingPunct="0">
              <a:lnSpc>
                <a:spcPct val="100000"/>
              </a:lnSpc>
              <a:spcBef>
                <a:spcPct val="0"/>
              </a:spcBef>
              <a:spcAft>
                <a:spcPct val="0"/>
              </a:spcAft>
              <a:buClrTx/>
              <a:buSzTx/>
              <a:buFontTx/>
              <a:buNone/>
              <a:tabLst/>
            </a:pPr>
            <a:r>
              <a:rPr lang="en-US" sz="1200" b="1" dirty="0" smtClean="0">
                <a:latin typeface="Arial" pitchFamily="34" charset="0"/>
                <a:cs typeface="Calibri" pitchFamily="34" charset="0"/>
              </a:rPr>
              <a:t>	</a:t>
            </a:r>
          </a:p>
          <a:p>
            <a:pPr marL="0" marR="0" lvl="0" indent="0"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cs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sz="1200" b="1" dirty="0" smtClean="0">
              <a:latin typeface="Arial" pitchFamily="34" charset="0"/>
              <a:cs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itchFamily="34" charset="0"/>
              <a:cs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sp useBgFill="1">
        <p:nvSpPr>
          <p:cNvPr id="1026" name="Rectangle 2"/>
          <p:cNvSpPr>
            <a:spLocks noChangeArrowheads="1"/>
          </p:cNvSpPr>
          <p:nvPr/>
        </p:nvSpPr>
        <p:spPr bwMode="auto">
          <a:xfrm>
            <a:off x="0" y="510361"/>
            <a:ext cx="9144000" cy="7294305"/>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200" b="1" dirty="0" smtClean="0"/>
              <a:t>       WEEK 4   </a:t>
            </a:r>
            <a:r>
              <a:rPr lang="en-US" sz="1200" dirty="0" smtClean="0"/>
              <a:t>THE ACADIEN DIASPORA: 1755-1800   </a:t>
            </a:r>
            <a:r>
              <a:rPr lang="en-US" sz="1200" b="1" dirty="0" smtClean="0"/>
              <a:t>(SBP)</a:t>
            </a:r>
            <a:endParaRPr lang="en-US" sz="1200" dirty="0" smtClean="0"/>
          </a:p>
          <a:p>
            <a:r>
              <a:rPr lang="en-US" sz="1200" dirty="0" smtClean="0"/>
              <a:t>	</a:t>
            </a:r>
            <a:r>
              <a:rPr lang="en-US" sz="1200" i="1" dirty="0" smtClean="0"/>
              <a:t>Evangeline</a:t>
            </a:r>
            <a:r>
              <a:rPr lang="en-US" sz="1200" dirty="0" smtClean="0"/>
              <a:t> Poem:  " Many a weary year.... they wandered from city to city"					</a:t>
            </a:r>
            <a:r>
              <a:rPr lang="en-US" sz="1200" u="sng" dirty="0" smtClean="0">
                <a:hlinkClick r:id="rId2"/>
              </a:rPr>
              <a:t>https://www.hwlongfellow.org/poems_poem.php?pid=301</a:t>
            </a:r>
            <a:r>
              <a:rPr lang="en-US" sz="1200" dirty="0" smtClean="0"/>
              <a:t>	 </a:t>
            </a:r>
          </a:p>
          <a:p>
            <a:r>
              <a:rPr lang="en-US" sz="1200" dirty="0" smtClean="0"/>
              <a:t>	Definition of Diaspora (</a:t>
            </a:r>
            <a:r>
              <a:rPr lang="en-US" sz="1200" i="1" dirty="0" err="1" smtClean="0"/>
              <a:t>Acadie</a:t>
            </a:r>
            <a:r>
              <a:rPr lang="en-US" sz="1200" dirty="0" smtClean="0"/>
              <a:t>, p 28)		</a:t>
            </a:r>
          </a:p>
          <a:p>
            <a:r>
              <a:rPr lang="en-US" sz="1200" dirty="0" smtClean="0"/>
              <a:t>`		</a:t>
            </a:r>
            <a:r>
              <a:rPr lang="en-US" sz="1200" u="sng" dirty="0" smtClean="0">
                <a:hlinkClick r:id="rId3"/>
              </a:rPr>
              <a:t> https://en.wikipedia.org/wiki/Expulsion_of_the_Acadians</a:t>
            </a:r>
            <a:endParaRPr lang="en-US" sz="1200" dirty="0" smtClean="0"/>
          </a:p>
          <a:p>
            <a:r>
              <a:rPr lang="en-US" sz="1200" dirty="0" smtClean="0"/>
              <a:t>		</a:t>
            </a:r>
            <a:r>
              <a:rPr lang="en-US" sz="1200" u="sng" dirty="0" smtClean="0">
                <a:hlinkClick r:id="rId4"/>
              </a:rPr>
              <a:t>https://www.canadiangeographic.ca/article/mapping-acadian-deportations</a:t>
            </a:r>
            <a:r>
              <a:rPr lang="en-US" sz="1200" dirty="0" smtClean="0"/>
              <a:t> MAPS 5, 8</a:t>
            </a:r>
          </a:p>
          <a:p>
            <a:r>
              <a:rPr lang="en-US" sz="1200" dirty="0" smtClean="0"/>
              <a:t>		</a:t>
            </a:r>
            <a:r>
              <a:rPr lang="en-US" sz="1200" u="sng" dirty="0" smtClean="0">
                <a:hlinkClick r:id="rId5"/>
              </a:rPr>
              <a:t>https://umaine.edu/canam/publications/st-croix/acadian-deportation-migration-resettlement/</a:t>
            </a:r>
            <a:r>
              <a:rPr lang="en-US" sz="1200" dirty="0" smtClean="0"/>
              <a:t> maps!	</a:t>
            </a:r>
          </a:p>
          <a:p>
            <a:r>
              <a:rPr lang="en-US" sz="1200" dirty="0" smtClean="0"/>
              <a:t>	Distinction between Nova Scotia, PEI, and New Brunswick (</a:t>
            </a:r>
            <a:r>
              <a:rPr lang="en-US" sz="1200" i="1" dirty="0" err="1" smtClean="0"/>
              <a:t>Acadie</a:t>
            </a:r>
            <a:r>
              <a:rPr lang="en-US" sz="1200" dirty="0" smtClean="0"/>
              <a:t>,  p 12)</a:t>
            </a:r>
          </a:p>
          <a:p>
            <a:r>
              <a:rPr lang="en-US" sz="1200" dirty="0" smtClean="0"/>
              <a:t>			</a:t>
            </a:r>
            <a:r>
              <a:rPr lang="en-US" sz="1200" dirty="0" err="1" smtClean="0"/>
              <a:t>Acadiens</a:t>
            </a:r>
            <a:r>
              <a:rPr lang="en-US" sz="1200" dirty="0" smtClean="0"/>
              <a:t> in Nova Scotia not French citizens, sent to British Colonies &amp; Britain </a:t>
            </a:r>
          </a:p>
          <a:p>
            <a:r>
              <a:rPr lang="en-US" sz="1200" dirty="0" smtClean="0"/>
              <a:t>				1755- Paul Landry/wife/5 children in Connecticut (</a:t>
            </a:r>
            <a:r>
              <a:rPr lang="en-US" sz="1200" i="1" dirty="0" err="1" smtClean="0"/>
              <a:t>Acadie</a:t>
            </a:r>
            <a:r>
              <a:rPr lang="en-US" sz="1200" dirty="0" smtClean="0"/>
              <a:t>, p vi)</a:t>
            </a:r>
          </a:p>
          <a:p>
            <a:r>
              <a:rPr lang="en-US" sz="1200" dirty="0" smtClean="0"/>
              <a:t>				1755 - Madeline LeBlanc - deported to Mass, returned, heroine (</a:t>
            </a:r>
            <a:r>
              <a:rPr lang="en-US" sz="1200" i="1" dirty="0" err="1" smtClean="0"/>
              <a:t>Acadie</a:t>
            </a:r>
            <a:r>
              <a:rPr lang="en-US" sz="1200" dirty="0" smtClean="0"/>
              <a:t>, p 22)</a:t>
            </a:r>
          </a:p>
          <a:p>
            <a:r>
              <a:rPr lang="en-US" sz="1200" dirty="0" smtClean="0"/>
              <a:t>			</a:t>
            </a:r>
            <a:r>
              <a:rPr lang="en-US" sz="1200" dirty="0" err="1" smtClean="0"/>
              <a:t>Acadiens</a:t>
            </a:r>
            <a:r>
              <a:rPr lang="en-US" sz="1200" dirty="0" smtClean="0"/>
              <a:t> in PEI/NB were French citizens, sent to France ???? check this??</a:t>
            </a:r>
          </a:p>
          <a:p>
            <a:r>
              <a:rPr lang="en-US" sz="1200" dirty="0" smtClean="0"/>
              <a:t>	Dispersal - locations, numbers, impact  </a:t>
            </a:r>
            <a:r>
              <a:rPr lang="en-US" sz="1200" u="sng" dirty="0" smtClean="0">
                <a:hlinkClick r:id="rId3"/>
              </a:rPr>
              <a:t>https://en.wikipedia.org/wiki/Expulsion_of_the_Acadians</a:t>
            </a:r>
            <a:endParaRPr lang="en-US" sz="1200" dirty="0" smtClean="0"/>
          </a:p>
          <a:p>
            <a:r>
              <a:rPr lang="en-US" sz="1200" dirty="0" smtClean="0"/>
              <a:t>		1st wave: deportation destinations (British Colonies) -MA, CT, NY, PA, MA, SC 	</a:t>
            </a:r>
          </a:p>
          <a:p>
            <a:r>
              <a:rPr lang="en-US" sz="1200" dirty="0" smtClean="0"/>
              <a:t>		2nd wave: directly to France &amp; Britain </a:t>
            </a:r>
          </a:p>
          <a:p>
            <a:r>
              <a:rPr lang="en-US" sz="1200" dirty="0" smtClean="0"/>
              <a:t>		Destinations &amp; numbers in dispersals</a:t>
            </a:r>
          </a:p>
          <a:p>
            <a:r>
              <a:rPr lang="en-US" sz="1200" dirty="0" smtClean="0"/>
              <a:t>			1755-1758 (</a:t>
            </a:r>
            <a:r>
              <a:rPr lang="en-US" sz="1200" i="1" dirty="0" err="1" smtClean="0"/>
              <a:t>Acadie</a:t>
            </a:r>
            <a:r>
              <a:rPr lang="en-US" sz="1200" dirty="0" smtClean="0"/>
              <a:t>, map p15)</a:t>
            </a:r>
          </a:p>
          <a:p>
            <a:r>
              <a:rPr lang="en-US" sz="1200" dirty="0" smtClean="0"/>
              <a:t>			1758-1816 (</a:t>
            </a:r>
            <a:r>
              <a:rPr lang="en-US" sz="1200" i="1" dirty="0" err="1" smtClean="0"/>
              <a:t>Acadie</a:t>
            </a:r>
            <a:r>
              <a:rPr lang="en-US" sz="1200" dirty="0" smtClean="0"/>
              <a:t>, map p 16-17)</a:t>
            </a:r>
          </a:p>
          <a:p>
            <a:r>
              <a:rPr lang="en-US" sz="1200" dirty="0" smtClean="0"/>
              <a:t>	Return to Canada Provinces </a:t>
            </a:r>
          </a:p>
          <a:p>
            <a:r>
              <a:rPr lang="en-US" sz="1200" dirty="0" smtClean="0"/>
              <a:t>		- 1764:  British </a:t>
            </a:r>
            <a:r>
              <a:rPr lang="en-US" sz="1200" dirty="0" err="1" smtClean="0"/>
              <a:t>gov't</a:t>
            </a:r>
            <a:r>
              <a:rPr lang="en-US" sz="1200" dirty="0" smtClean="0"/>
              <a:t> permits return of </a:t>
            </a:r>
            <a:r>
              <a:rPr lang="en-US" sz="1200" dirty="0" err="1" smtClean="0"/>
              <a:t>Acadiens</a:t>
            </a:r>
            <a:r>
              <a:rPr lang="en-US" sz="1200" dirty="0" smtClean="0"/>
              <a:t> to British colonies (where, how many)</a:t>
            </a:r>
          </a:p>
          <a:p>
            <a:r>
              <a:rPr lang="en-US" sz="1200" dirty="0" smtClean="0"/>
              <a:t>	 Migration to Louisiana - how, why, how many, where</a:t>
            </a:r>
          </a:p>
          <a:p>
            <a:r>
              <a:rPr lang="en-US" sz="1200" i="1" dirty="0" smtClean="0"/>
              <a:t>			Evangeline</a:t>
            </a:r>
            <a:r>
              <a:rPr lang="en-US" sz="1200" dirty="0" smtClean="0"/>
              <a:t> Poem:  "Into the golden stream.... prairies of fair Opelousas"							</a:t>
            </a:r>
            <a:r>
              <a:rPr lang="en-US" sz="1200" u="sng" dirty="0" smtClean="0">
                <a:hlinkClick r:id="rId6"/>
              </a:rPr>
              <a:t>https://www.hwlongfellow.org/poems_poem.php?pid=302</a:t>
            </a:r>
            <a:endParaRPr lang="en-US" sz="1200" dirty="0" smtClean="0"/>
          </a:p>
          <a:p>
            <a:r>
              <a:rPr lang="en-US" sz="1200" dirty="0" smtClean="0"/>
              <a:t>		1756-1785 - Acadians settle Louisiana</a:t>
            </a:r>
          </a:p>
          <a:p>
            <a:r>
              <a:rPr lang="en-US" sz="1200" dirty="0" smtClean="0"/>
              <a:t>			Districts – </a:t>
            </a:r>
            <a:r>
              <a:rPr lang="en-US" sz="1200" dirty="0" err="1" smtClean="0"/>
              <a:t>Attackapas</a:t>
            </a:r>
            <a:r>
              <a:rPr lang="en-US" sz="1200" dirty="0" smtClean="0"/>
              <a:t>, </a:t>
            </a:r>
            <a:r>
              <a:rPr lang="en-US" sz="1200" dirty="0" err="1" smtClean="0"/>
              <a:t>Opalousis</a:t>
            </a:r>
            <a:endParaRPr lang="en-US" sz="1200" dirty="0" smtClean="0"/>
          </a:p>
          <a:p>
            <a:r>
              <a:rPr lang="en-US" sz="1200" i="1" dirty="0" smtClean="0"/>
              <a:t>			Evangeline</a:t>
            </a:r>
            <a:r>
              <a:rPr lang="en-US" sz="1200" dirty="0" smtClean="0"/>
              <a:t> Poem:  "Welcome once more, my friends.... and your cattle."....</a:t>
            </a:r>
          </a:p>
          <a:p>
            <a:r>
              <a:rPr lang="en-US" sz="1200" dirty="0" smtClean="0"/>
              <a:t>					       "they who before were as strangers... common country together"</a:t>
            </a:r>
          </a:p>
          <a:p>
            <a:r>
              <a:rPr lang="en-US" sz="1200" dirty="0" smtClean="0"/>
              <a:t>					</a:t>
            </a:r>
            <a:r>
              <a:rPr lang="en-US" sz="1200" u="sng" dirty="0" smtClean="0">
                <a:hlinkClick r:id="rId7"/>
              </a:rPr>
              <a:t>https://www.hwlongfellow.org/poems_poem.php?pid=303</a:t>
            </a:r>
            <a:endParaRPr lang="en-US" sz="1200" dirty="0" smtClean="0"/>
          </a:p>
          <a:p>
            <a:r>
              <a:rPr lang="en-US" sz="1200" dirty="0" smtClean="0"/>
              <a:t>		Story of Breaux family and founding of Pont Breaux - </a:t>
            </a:r>
          </a:p>
          <a:p>
            <a:r>
              <a:rPr lang="en-US" sz="1200" dirty="0" smtClean="0"/>
              <a:t>			1771: </a:t>
            </a:r>
            <a:r>
              <a:rPr lang="en-US" sz="1200" dirty="0" err="1" smtClean="0"/>
              <a:t>Firmin</a:t>
            </a:r>
            <a:r>
              <a:rPr lang="en-US" sz="1200" dirty="0" smtClean="0"/>
              <a:t> Breaux buys land - </a:t>
            </a:r>
            <a:r>
              <a:rPr lang="en-US" sz="1200" u="sng" dirty="0" smtClean="0">
                <a:hlinkClick r:id="rId8"/>
              </a:rPr>
              <a:t>https://www.cajuncountry.org/breaux-bridge.php</a:t>
            </a:r>
            <a:endParaRPr lang="en-US" sz="1200" dirty="0" smtClean="0"/>
          </a:p>
          <a:p>
            <a:r>
              <a:rPr lang="en-US" sz="1200" dirty="0" smtClean="0"/>
              <a:t>			1799: </a:t>
            </a:r>
            <a:r>
              <a:rPr lang="en-US" sz="1200" dirty="0" err="1" smtClean="0"/>
              <a:t>Firmin</a:t>
            </a:r>
            <a:r>
              <a:rPr lang="en-US" sz="1200" dirty="0" smtClean="0"/>
              <a:t> builds suspension foot bridge over Bayou </a:t>
            </a:r>
            <a:r>
              <a:rPr lang="en-US" sz="1200" dirty="0" err="1" smtClean="0"/>
              <a:t>Teche</a:t>
            </a:r>
            <a:endParaRPr lang="en-US" sz="1200" dirty="0" smtClean="0"/>
          </a:p>
          <a:p>
            <a:r>
              <a:rPr lang="en-US" sz="1200" dirty="0" smtClean="0"/>
              <a:t>			1810: son </a:t>
            </a:r>
            <a:r>
              <a:rPr lang="en-US" sz="1200" dirty="0" err="1" smtClean="0"/>
              <a:t>Agricole</a:t>
            </a:r>
            <a:r>
              <a:rPr lang="en-US" sz="1200" dirty="0" smtClean="0"/>
              <a:t> builds vehicular bridge over bayou</a:t>
            </a:r>
          </a:p>
          <a:p>
            <a:r>
              <a:rPr lang="en-US" sz="1200" dirty="0" smtClean="0"/>
              <a:t>			1829: </a:t>
            </a:r>
            <a:r>
              <a:rPr lang="en-US" sz="1200" dirty="0" err="1" smtClean="0"/>
              <a:t>Agricole's</a:t>
            </a:r>
            <a:r>
              <a:rPr lang="en-US" sz="1200" dirty="0" smtClean="0"/>
              <a:t> widow, </a:t>
            </a:r>
            <a:r>
              <a:rPr lang="en-US" sz="1200" dirty="0" err="1" smtClean="0"/>
              <a:t>Scholastique</a:t>
            </a:r>
            <a:r>
              <a:rPr lang="en-US" sz="1200" dirty="0" smtClean="0"/>
              <a:t> </a:t>
            </a:r>
            <a:r>
              <a:rPr lang="en-US" sz="1200" dirty="0" err="1" smtClean="0"/>
              <a:t>Picou</a:t>
            </a:r>
            <a:r>
              <a:rPr lang="en-US" sz="1200" dirty="0" smtClean="0"/>
              <a:t> Breaux founds town of Pont Breaux</a:t>
            </a:r>
            <a:r>
              <a:rPr lang="en-US" sz="1200" i="1" dirty="0" smtClean="0"/>
              <a:t>  </a:t>
            </a:r>
            <a:endParaRPr lang="en-US" sz="1200" dirty="0" smtClean="0"/>
          </a:p>
          <a:p>
            <a:r>
              <a:rPr lang="en-US" sz="1200" i="1" dirty="0" smtClean="0"/>
              <a:t>				(</a:t>
            </a:r>
            <a:r>
              <a:rPr lang="en-US" sz="1200" i="1" dirty="0" err="1" smtClean="0"/>
              <a:t>Acadie</a:t>
            </a:r>
            <a:r>
              <a:rPr lang="en-US" sz="1200" dirty="0" smtClean="0"/>
              <a:t>, p 25)</a:t>
            </a:r>
          </a:p>
          <a:p>
            <a:r>
              <a:rPr lang="en-US" sz="1200" dirty="0" smtClean="0"/>
              <a:t>				</a:t>
            </a:r>
            <a:r>
              <a:rPr lang="en-US" sz="1200" u="sng" dirty="0" smtClean="0">
                <a:hlinkClick r:id="rId9"/>
              </a:rPr>
              <a:t>http://breauxbridgela.net/project/scholastique-p-breaux/</a:t>
            </a:r>
            <a:r>
              <a:rPr lang="en-US" sz="1200" dirty="0" smtClean="0"/>
              <a:t>			Music:  </a:t>
            </a:r>
            <a:r>
              <a:rPr lang="en-US" sz="1200" b="1" dirty="0" smtClean="0"/>
              <a:t>SONG OF DEPORTATION:  </a:t>
            </a:r>
            <a:r>
              <a:rPr lang="en-US" sz="1200" b="1" i="1" dirty="0" smtClean="0"/>
              <a:t>RÉVEILLE</a:t>
            </a:r>
            <a:r>
              <a:rPr lang="en-US" sz="1200" i="1" dirty="0" smtClean="0"/>
              <a:t> </a:t>
            </a:r>
            <a:r>
              <a:rPr lang="en-US" sz="1200" dirty="0" smtClean="0"/>
              <a:t>(English translation: </a:t>
            </a:r>
            <a:r>
              <a:rPr lang="en-US" sz="1200" i="1" dirty="0" smtClean="0"/>
              <a:t>Wake Up</a:t>
            </a:r>
            <a:r>
              <a:rPr lang="en-US" sz="1200" dirty="0" smtClean="0"/>
              <a:t>) - by Zachary Richard (1976)</a:t>
            </a:r>
          </a:p>
          <a:p>
            <a:r>
              <a:rPr lang="en-US" sz="1200" dirty="0" smtClean="0"/>
              <a:t>	(use Richard singing in French w/English scrolling - </a:t>
            </a:r>
            <a:r>
              <a:rPr lang="en-US" sz="1200" u="sng" dirty="0" smtClean="0">
                <a:hlinkClick r:id="rId10"/>
              </a:rPr>
              <a:t>https://www.youtube.com/watch?v=3_AescSs6GA</a:t>
            </a:r>
            <a:r>
              <a:rPr lang="en-US" sz="1200" dirty="0" smtClean="0"/>
              <a:t>)	</a:t>
            </a:r>
          </a:p>
          <a:p>
            <a:r>
              <a:rPr lang="en-US" sz="1200" dirty="0" smtClean="0"/>
              <a:t>		</a:t>
            </a:r>
          </a:p>
          <a:p>
            <a:r>
              <a:rPr lang="en-US" sz="1200" dirty="0" smtClean="0"/>
              <a:t>	(END WITH:  WILL THE ACADIANS SUCCEED IN THEIR NEW LANDS??)	</a:t>
            </a:r>
            <a:r>
              <a:rPr kumimoji="0" lang="en-US" sz="1200" b="0" i="0" u="none" strike="noStrike" cap="none" normalizeH="0" baseline="0" dirty="0" smtClean="0">
                <a:ln>
                  <a:noFill/>
                </a:ln>
                <a:solidFill>
                  <a:schemeClr val="tx1"/>
                </a:solidFill>
                <a:effectLst/>
                <a:latin typeface="Arial" pitchFamily="34" charset="0"/>
                <a:cs typeface="Calibri" pitchFamily="34" charset="0"/>
              </a:rPr>
              <a:t>	</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8070" name="Picture 6"/>
          <p:cNvPicPr>
            <a:picLocks noChangeAspect="1" noChangeArrowheads="1"/>
          </p:cNvPicPr>
          <p:nvPr/>
        </p:nvPicPr>
        <p:blipFill>
          <a:blip r:embed="rId2"/>
          <a:srcRect l="13831" t="897" r="5681"/>
          <a:stretch>
            <a:fillRect/>
          </a:stretch>
        </p:blipFill>
        <p:spPr bwMode="auto">
          <a:xfrm>
            <a:off x="1817077" y="685800"/>
            <a:ext cx="7326923" cy="19050000"/>
          </a:xfrm>
          <a:prstGeom prst="rect">
            <a:avLst/>
          </a:prstGeom>
          <a:noFill/>
          <a:ln w="9525">
            <a:noFill/>
            <a:miter lim="800000"/>
            <a:headEnd/>
            <a:tailEnd/>
          </a:ln>
          <a:effectLst/>
        </p:spPr>
      </p:pic>
      <p:sp>
        <p:nvSpPr>
          <p:cNvPr id="22" name="Rectangle 21"/>
          <p:cNvSpPr/>
          <p:nvPr/>
        </p:nvSpPr>
        <p:spPr>
          <a:xfrm>
            <a:off x="0" y="0"/>
            <a:ext cx="7924800" cy="369332"/>
          </a:xfrm>
          <a:prstGeom prst="rect">
            <a:avLst/>
          </a:prstGeom>
        </p:spPr>
        <p:txBody>
          <a:bodyPr wrap="square">
            <a:spAutoFit/>
          </a:bodyPr>
          <a:lstStyle/>
          <a:p>
            <a:r>
              <a:rPr lang="en-US" dirty="0" smtClean="0">
                <a:hlinkClick r:id="rId3"/>
              </a:rPr>
              <a:t>http://www.acadian-home.org/acadians-new-york.html</a:t>
            </a:r>
            <a:endParaRPr lang="en-US" dirty="0"/>
          </a:p>
        </p:txBody>
      </p:sp>
      <p:grpSp>
        <p:nvGrpSpPr>
          <p:cNvPr id="11" name="Group 10"/>
          <p:cNvGrpSpPr/>
          <p:nvPr/>
        </p:nvGrpSpPr>
        <p:grpSpPr>
          <a:xfrm>
            <a:off x="228600" y="1447801"/>
            <a:ext cx="6553200" cy="3428999"/>
            <a:chOff x="228600" y="1447801"/>
            <a:chExt cx="6553200" cy="3428999"/>
          </a:xfrm>
        </p:grpSpPr>
        <p:grpSp>
          <p:nvGrpSpPr>
            <p:cNvPr id="9" name="Group 8"/>
            <p:cNvGrpSpPr/>
            <p:nvPr/>
          </p:nvGrpSpPr>
          <p:grpSpPr>
            <a:xfrm>
              <a:off x="228600" y="1447801"/>
              <a:ext cx="6553200" cy="3428999"/>
              <a:chOff x="228600" y="1777314"/>
              <a:chExt cx="3581400" cy="1575486"/>
            </a:xfrm>
          </p:grpSpPr>
          <p:sp>
            <p:nvSpPr>
              <p:cNvPr id="5" name="Rectangle 4"/>
              <p:cNvSpPr/>
              <p:nvPr/>
            </p:nvSpPr>
            <p:spPr>
              <a:xfrm>
                <a:off x="228600" y="1777314"/>
                <a:ext cx="3581400" cy="1575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a:srcRect/>
              <a:stretch>
                <a:fillRect/>
              </a:stretch>
            </p:blipFill>
            <p:spPr bwMode="auto">
              <a:xfrm>
                <a:off x="228600" y="2127678"/>
                <a:ext cx="2286000" cy="1148922"/>
              </a:xfrm>
              <a:prstGeom prst="rect">
                <a:avLst/>
              </a:prstGeom>
              <a:noFill/>
              <a:ln w="9525">
                <a:noFill/>
                <a:miter lim="800000"/>
                <a:headEnd/>
                <a:tailEnd/>
              </a:ln>
              <a:effectLst/>
            </p:spPr>
          </p:pic>
          <p:pic>
            <p:nvPicPr>
              <p:cNvPr id="6" name="Picture 2" descr="http://www.acadian-home.org/LucieWebContent.jpg"/>
              <p:cNvPicPr>
                <a:picLocks noChangeAspect="1" noChangeArrowheads="1"/>
              </p:cNvPicPr>
              <p:nvPr/>
            </p:nvPicPr>
            <p:blipFill>
              <a:blip r:embed="rId5"/>
              <a:srcRect l="53188" t="3846" r="5054" b="50769"/>
              <a:stretch>
                <a:fillRect/>
              </a:stretch>
            </p:blipFill>
            <p:spPr bwMode="auto">
              <a:xfrm>
                <a:off x="2286000" y="2377440"/>
                <a:ext cx="1447800" cy="899160"/>
              </a:xfrm>
              <a:prstGeom prst="rect">
                <a:avLst/>
              </a:prstGeom>
              <a:noFill/>
            </p:spPr>
          </p:pic>
        </p:grpSp>
        <p:sp>
          <p:nvSpPr>
            <p:cNvPr id="10" name="Rectangle 9"/>
            <p:cNvSpPr/>
            <p:nvPr/>
          </p:nvSpPr>
          <p:spPr>
            <a:xfrm>
              <a:off x="851397" y="1524000"/>
              <a:ext cx="5168403" cy="707886"/>
            </a:xfrm>
            <a:prstGeom prst="rect">
              <a:avLst/>
            </a:prstGeom>
          </p:spPr>
          <p:txBody>
            <a:bodyPr wrap="none">
              <a:spAutoFit/>
            </a:bodyPr>
            <a:lstStyle/>
            <a:p>
              <a:r>
                <a:rPr lang="en-US" sz="4000" dirty="0" smtClean="0"/>
                <a:t>www.acadian-home.org</a:t>
              </a:r>
              <a:endParaRPr lang="en-US" sz="4000"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2"/>
          <p:cNvPicPr>
            <a:picLocks noChangeAspect="1" noChangeArrowheads="1"/>
          </p:cNvPicPr>
          <p:nvPr/>
        </p:nvPicPr>
        <p:blipFill>
          <a:blip r:embed="rId3"/>
          <a:srcRect/>
          <a:stretch>
            <a:fillRect/>
          </a:stretch>
        </p:blipFill>
        <p:spPr bwMode="auto">
          <a:xfrm>
            <a:off x="4114800" y="914400"/>
            <a:ext cx="4964113" cy="5943600"/>
          </a:xfrm>
          <a:prstGeom prst="rect">
            <a:avLst/>
          </a:prstGeom>
          <a:noFill/>
          <a:ln w="76200">
            <a:solidFill>
              <a:srgbClr val="002060"/>
            </a:solidFill>
            <a:miter lim="800000"/>
            <a:headEnd/>
            <a:tailEnd/>
          </a:ln>
          <a:effectLst/>
        </p:spPr>
      </p:pic>
      <p:grpSp>
        <p:nvGrpSpPr>
          <p:cNvPr id="2" name="Group 40"/>
          <p:cNvGrpSpPr/>
          <p:nvPr/>
        </p:nvGrpSpPr>
        <p:grpSpPr>
          <a:xfrm>
            <a:off x="4800600" y="2895600"/>
            <a:ext cx="2465832" cy="2590800"/>
            <a:chOff x="4800600" y="2895600"/>
            <a:chExt cx="2465832" cy="2590800"/>
          </a:xfrm>
        </p:grpSpPr>
        <p:grpSp>
          <p:nvGrpSpPr>
            <p:cNvPr id="3" name="Group 28"/>
            <p:cNvGrpSpPr/>
            <p:nvPr/>
          </p:nvGrpSpPr>
          <p:grpSpPr>
            <a:xfrm>
              <a:off x="4800600" y="2895600"/>
              <a:ext cx="2465832" cy="2590800"/>
              <a:chOff x="4800600" y="2895600"/>
              <a:chExt cx="2465832" cy="2590800"/>
            </a:xfrm>
          </p:grpSpPr>
          <p:grpSp>
            <p:nvGrpSpPr>
              <p:cNvPr id="4" name="Group 103"/>
              <p:cNvGrpSpPr/>
              <p:nvPr/>
            </p:nvGrpSpPr>
            <p:grpSpPr>
              <a:xfrm>
                <a:off x="5038344" y="2895600"/>
                <a:ext cx="2228088" cy="2250221"/>
                <a:chOff x="5038344" y="2895600"/>
                <a:chExt cx="2228088" cy="2250221"/>
              </a:xfrm>
            </p:grpSpPr>
            <p:pic>
              <p:nvPicPr>
                <p:cNvPr id="32" name="Picture 2"/>
                <p:cNvPicPr>
                  <a:picLocks noChangeAspect="1" noChangeArrowheads="1"/>
                </p:cNvPicPr>
                <p:nvPr/>
              </p:nvPicPr>
              <p:blipFill>
                <a:blip r:embed="rId4" cstate="print"/>
                <a:srcRect l="1535" t="39744" r="78235" b="52564"/>
                <a:stretch>
                  <a:fillRect/>
                </a:stretch>
              </p:blipFill>
              <p:spPr bwMode="auto">
                <a:xfrm>
                  <a:off x="5791200" y="4038599"/>
                  <a:ext cx="381000" cy="192821"/>
                </a:xfrm>
                <a:prstGeom prst="rect">
                  <a:avLst/>
                </a:prstGeom>
                <a:noFill/>
                <a:ln w="76200">
                  <a:noFill/>
                  <a:miter lim="800000"/>
                  <a:headEnd/>
                  <a:tailEnd/>
                </a:ln>
                <a:effectLst/>
              </p:spPr>
            </p:pic>
            <p:pic>
              <p:nvPicPr>
                <p:cNvPr id="33" name="Picture 2"/>
                <p:cNvPicPr>
                  <a:picLocks noChangeAspect="1" noChangeArrowheads="1"/>
                </p:cNvPicPr>
                <p:nvPr/>
              </p:nvPicPr>
              <p:blipFill>
                <a:blip r:embed="rId4" cstate="print"/>
                <a:srcRect l="1535" t="39744" r="78235" b="52564"/>
                <a:stretch>
                  <a:fillRect/>
                </a:stretch>
              </p:blipFill>
              <p:spPr bwMode="auto">
                <a:xfrm>
                  <a:off x="5669280" y="4531579"/>
                  <a:ext cx="381000" cy="192821"/>
                </a:xfrm>
                <a:prstGeom prst="rect">
                  <a:avLst/>
                </a:prstGeom>
                <a:noFill/>
                <a:ln w="76200">
                  <a:noFill/>
                  <a:miter lim="800000"/>
                  <a:headEnd/>
                  <a:tailEnd/>
                </a:ln>
                <a:effectLst/>
              </p:spPr>
            </p:pic>
            <p:pic>
              <p:nvPicPr>
                <p:cNvPr id="34" name="Picture 2"/>
                <p:cNvPicPr>
                  <a:picLocks noChangeAspect="1" noChangeArrowheads="1"/>
                </p:cNvPicPr>
                <p:nvPr/>
              </p:nvPicPr>
              <p:blipFill>
                <a:blip r:embed="rId4" cstate="print"/>
                <a:srcRect l="1535" t="39744" r="78235" b="52564"/>
                <a:stretch>
                  <a:fillRect/>
                </a:stretch>
              </p:blipFill>
              <p:spPr bwMode="auto">
                <a:xfrm>
                  <a:off x="5038344" y="4953000"/>
                  <a:ext cx="381000" cy="192821"/>
                </a:xfrm>
                <a:prstGeom prst="rect">
                  <a:avLst/>
                </a:prstGeom>
                <a:noFill/>
                <a:ln w="76200">
                  <a:noFill/>
                  <a:miter lim="800000"/>
                  <a:headEnd/>
                  <a:tailEnd/>
                </a:ln>
                <a:effectLst/>
              </p:spPr>
            </p:pic>
            <p:pic>
              <p:nvPicPr>
                <p:cNvPr id="35" name="Picture 2"/>
                <p:cNvPicPr preferRelativeResize="0">
                  <a:picLocks noChangeArrowheads="1"/>
                </p:cNvPicPr>
                <p:nvPr/>
              </p:nvPicPr>
              <p:blipFill>
                <a:blip r:embed="rId5" cstate="print"/>
                <a:srcRect l="1535" t="39744" r="78235" b="52564"/>
                <a:stretch>
                  <a:fillRect/>
                </a:stretch>
              </p:blipFill>
              <p:spPr bwMode="auto">
                <a:xfrm>
                  <a:off x="6172201" y="3657600"/>
                  <a:ext cx="361357" cy="182880"/>
                </a:xfrm>
                <a:prstGeom prst="rect">
                  <a:avLst/>
                </a:prstGeom>
                <a:noFill/>
                <a:ln w="76200">
                  <a:noFill/>
                  <a:miter lim="800000"/>
                  <a:headEnd/>
                  <a:tailEnd/>
                </a:ln>
                <a:effectLst/>
              </p:spPr>
            </p:pic>
            <p:pic>
              <p:nvPicPr>
                <p:cNvPr id="36" name="Picture 2"/>
                <p:cNvPicPr>
                  <a:picLocks noChangeAspect="1" noChangeArrowheads="1"/>
                </p:cNvPicPr>
                <p:nvPr/>
              </p:nvPicPr>
              <p:blipFill>
                <a:blip r:embed="rId4" cstate="print"/>
                <a:srcRect l="1535" t="39744" r="78235" b="52564"/>
                <a:stretch>
                  <a:fillRect/>
                </a:stretch>
              </p:blipFill>
              <p:spPr bwMode="auto">
                <a:xfrm>
                  <a:off x="6172200" y="3388579"/>
                  <a:ext cx="381000" cy="192821"/>
                </a:xfrm>
                <a:prstGeom prst="rect">
                  <a:avLst/>
                </a:prstGeom>
                <a:noFill/>
                <a:ln w="76200">
                  <a:noFill/>
                  <a:miter lim="800000"/>
                  <a:headEnd/>
                  <a:tailEnd/>
                </a:ln>
                <a:effectLst/>
              </p:spPr>
            </p:pic>
            <p:pic>
              <p:nvPicPr>
                <p:cNvPr id="37" name="Picture 2"/>
                <p:cNvPicPr>
                  <a:picLocks noChangeAspect="1" noChangeArrowheads="1"/>
                </p:cNvPicPr>
                <p:nvPr/>
              </p:nvPicPr>
              <p:blipFill>
                <a:blip r:embed="rId4" cstate="print"/>
                <a:srcRect l="1535" t="39744" r="78235" b="52564"/>
                <a:stretch>
                  <a:fillRect/>
                </a:stretch>
              </p:blipFill>
              <p:spPr bwMode="auto">
                <a:xfrm>
                  <a:off x="6324600" y="3124200"/>
                  <a:ext cx="381000" cy="192821"/>
                </a:xfrm>
                <a:prstGeom prst="rect">
                  <a:avLst/>
                </a:prstGeom>
                <a:noFill/>
                <a:ln w="76200">
                  <a:noFill/>
                  <a:miter lim="800000"/>
                  <a:headEnd/>
                  <a:tailEnd/>
                </a:ln>
                <a:effectLst/>
              </p:spPr>
            </p:pic>
            <p:pic>
              <p:nvPicPr>
                <p:cNvPr id="38" name="Picture 2"/>
                <p:cNvPicPr preferRelativeResize="0">
                  <a:picLocks noChangeArrowheads="1"/>
                </p:cNvPicPr>
                <p:nvPr/>
              </p:nvPicPr>
              <p:blipFill>
                <a:blip r:embed="rId6" cstate="print"/>
                <a:srcRect l="1535" t="39744" r="78235" b="52564"/>
                <a:stretch>
                  <a:fillRect/>
                </a:stretch>
              </p:blipFill>
              <p:spPr bwMode="auto">
                <a:xfrm>
                  <a:off x="6781800" y="2895600"/>
                  <a:ext cx="484632" cy="192821"/>
                </a:xfrm>
                <a:prstGeom prst="rect">
                  <a:avLst/>
                </a:prstGeom>
                <a:noFill/>
                <a:ln w="76200">
                  <a:noFill/>
                  <a:miter lim="800000"/>
                  <a:headEnd/>
                  <a:tailEnd/>
                </a:ln>
                <a:effectLst/>
              </p:spPr>
            </p:pic>
          </p:grpSp>
          <p:pic>
            <p:nvPicPr>
              <p:cNvPr id="31" name="Picture 2"/>
              <p:cNvPicPr>
                <a:picLocks noChangeAspect="1" noChangeArrowheads="1"/>
              </p:cNvPicPr>
              <p:nvPr/>
            </p:nvPicPr>
            <p:blipFill>
              <a:blip r:embed="rId4" cstate="print"/>
              <a:srcRect l="1535" t="39744" r="78235" b="52564"/>
              <a:stretch>
                <a:fillRect/>
              </a:stretch>
            </p:blipFill>
            <p:spPr bwMode="auto">
              <a:xfrm>
                <a:off x="4800600" y="5293579"/>
                <a:ext cx="381000" cy="192821"/>
              </a:xfrm>
              <a:prstGeom prst="rect">
                <a:avLst/>
              </a:prstGeom>
              <a:noFill/>
              <a:ln w="76200">
                <a:noFill/>
                <a:miter lim="800000"/>
                <a:headEnd/>
                <a:tailEnd/>
              </a:ln>
              <a:effectLst/>
            </p:spPr>
          </p:pic>
        </p:grpSp>
        <p:sp>
          <p:nvSpPr>
            <p:cNvPr id="40" name="Freeform 39"/>
            <p:cNvSpPr/>
            <p:nvPr/>
          </p:nvSpPr>
          <p:spPr>
            <a:xfrm>
              <a:off x="6804286" y="3092971"/>
              <a:ext cx="311045" cy="182380"/>
            </a:xfrm>
            <a:custGeom>
              <a:avLst/>
              <a:gdLst>
                <a:gd name="connsiteX0" fmla="*/ 308547 w 311045"/>
                <a:gd name="connsiteY0" fmla="*/ 114924 h 182380"/>
                <a:gd name="connsiteX1" fmla="*/ 263576 w 311045"/>
                <a:gd name="connsiteY1" fmla="*/ 174885 h 182380"/>
                <a:gd name="connsiteX2" fmla="*/ 98684 w 311045"/>
                <a:gd name="connsiteY2" fmla="*/ 159895 h 182380"/>
                <a:gd name="connsiteX3" fmla="*/ 23734 w 311045"/>
                <a:gd name="connsiteY3" fmla="*/ 152399 h 182380"/>
                <a:gd name="connsiteX4" fmla="*/ 8744 w 311045"/>
                <a:gd name="connsiteY4" fmla="*/ 77449 h 182380"/>
                <a:gd name="connsiteX5" fmla="*/ 8744 w 311045"/>
                <a:gd name="connsiteY5" fmla="*/ 32478 h 182380"/>
                <a:gd name="connsiteX6" fmla="*/ 61209 w 311045"/>
                <a:gd name="connsiteY6" fmla="*/ 2498 h 182380"/>
                <a:gd name="connsiteX7" fmla="*/ 166140 w 311045"/>
                <a:gd name="connsiteY7" fmla="*/ 17488 h 182380"/>
                <a:gd name="connsiteX8" fmla="*/ 278566 w 311045"/>
                <a:gd name="connsiteY8" fmla="*/ 24983 h 182380"/>
                <a:gd name="connsiteX9" fmla="*/ 308547 w 311045"/>
                <a:gd name="connsiteY9"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45" h="182380">
                  <a:moveTo>
                    <a:pt x="308547" y="114924"/>
                  </a:moveTo>
                  <a:cubicBezTo>
                    <a:pt x="306049" y="139908"/>
                    <a:pt x="298553" y="167390"/>
                    <a:pt x="263576" y="174885"/>
                  </a:cubicBezTo>
                  <a:cubicBezTo>
                    <a:pt x="228599" y="182380"/>
                    <a:pt x="98684" y="159895"/>
                    <a:pt x="98684" y="159895"/>
                  </a:cubicBezTo>
                  <a:cubicBezTo>
                    <a:pt x="68704" y="132413"/>
                    <a:pt x="15211" y="138894"/>
                    <a:pt x="8744" y="77449"/>
                  </a:cubicBezTo>
                  <a:cubicBezTo>
                    <a:pt x="6246" y="57462"/>
                    <a:pt x="0" y="44970"/>
                    <a:pt x="8744" y="32478"/>
                  </a:cubicBezTo>
                  <a:cubicBezTo>
                    <a:pt x="17488" y="19986"/>
                    <a:pt x="34976" y="4996"/>
                    <a:pt x="61209" y="2498"/>
                  </a:cubicBezTo>
                  <a:cubicBezTo>
                    <a:pt x="87442" y="0"/>
                    <a:pt x="129914" y="13741"/>
                    <a:pt x="166140" y="17488"/>
                  </a:cubicBezTo>
                  <a:cubicBezTo>
                    <a:pt x="202366" y="21235"/>
                    <a:pt x="254832" y="12491"/>
                    <a:pt x="278566" y="24983"/>
                  </a:cubicBezTo>
                  <a:cubicBezTo>
                    <a:pt x="302300" y="37475"/>
                    <a:pt x="311045" y="89940"/>
                    <a:pt x="308547" y="114924"/>
                  </a:cubicBezTo>
                  <a:close/>
                </a:path>
              </a:pathLst>
            </a:cu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1"/>
          <p:cNvGrpSpPr/>
          <p:nvPr/>
        </p:nvGrpSpPr>
        <p:grpSpPr>
          <a:xfrm>
            <a:off x="4150886" y="2269351"/>
            <a:ext cx="3173918" cy="3227294"/>
            <a:chOff x="4150886" y="2269351"/>
            <a:chExt cx="3173918" cy="3227294"/>
          </a:xfrm>
        </p:grpSpPr>
        <p:sp>
          <p:nvSpPr>
            <p:cNvPr id="43" name="Freeform 42"/>
            <p:cNvSpPr/>
            <p:nvPr/>
          </p:nvSpPr>
          <p:spPr>
            <a:xfrm>
              <a:off x="4858870" y="4395267"/>
              <a:ext cx="904155" cy="772246"/>
            </a:xfrm>
            <a:custGeom>
              <a:avLst/>
              <a:gdLst>
                <a:gd name="connsiteX0" fmla="*/ 12807 w 904155"/>
                <a:gd name="connsiteY0" fmla="*/ 76841 h 772246"/>
                <a:gd name="connsiteX1" fmla="*/ 197224 w 904155"/>
                <a:gd name="connsiteY1" fmla="*/ 7684 h 772246"/>
                <a:gd name="connsiteX2" fmla="*/ 443113 w 904155"/>
                <a:gd name="connsiteY2" fmla="*/ 30736 h 772246"/>
                <a:gd name="connsiteX3" fmla="*/ 496901 w 904155"/>
                <a:gd name="connsiteY3" fmla="*/ 92209 h 772246"/>
                <a:gd name="connsiteX4" fmla="*/ 689002 w 904155"/>
                <a:gd name="connsiteY4" fmla="*/ 138313 h 772246"/>
                <a:gd name="connsiteX5" fmla="*/ 827315 w 904155"/>
                <a:gd name="connsiteY5" fmla="*/ 307362 h 772246"/>
                <a:gd name="connsiteX6" fmla="*/ 896471 w 904155"/>
                <a:gd name="connsiteY6" fmla="*/ 422622 h 772246"/>
                <a:gd name="connsiteX7" fmla="*/ 781211 w 904155"/>
                <a:gd name="connsiteY7" fmla="*/ 499462 h 772246"/>
                <a:gd name="connsiteX8" fmla="*/ 727422 w 904155"/>
                <a:gd name="connsiteY8" fmla="*/ 583987 h 772246"/>
                <a:gd name="connsiteX9" fmla="*/ 589110 w 904155"/>
                <a:gd name="connsiteY9" fmla="*/ 676195 h 772246"/>
                <a:gd name="connsiteX10" fmla="*/ 481533 w 904155"/>
                <a:gd name="connsiteY10" fmla="*/ 683879 h 772246"/>
                <a:gd name="connsiteX11" fmla="*/ 335537 w 904155"/>
                <a:gd name="connsiteY11" fmla="*/ 753036 h 772246"/>
                <a:gd name="connsiteX12" fmla="*/ 350905 w 904155"/>
                <a:gd name="connsiteY12" fmla="*/ 568619 h 772246"/>
                <a:gd name="connsiteX13" fmla="*/ 258696 w 904155"/>
                <a:gd name="connsiteY13" fmla="*/ 468726 h 772246"/>
                <a:gd name="connsiteX14" fmla="*/ 189540 w 904155"/>
                <a:gd name="connsiteY14" fmla="*/ 307362 h 772246"/>
                <a:gd name="connsiteX15" fmla="*/ 120384 w 904155"/>
                <a:gd name="connsiteY15" fmla="*/ 176733 h 772246"/>
                <a:gd name="connsiteX16" fmla="*/ 12807 w 904155"/>
                <a:gd name="connsiteY16" fmla="*/ 76841 h 77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155" h="772246">
                  <a:moveTo>
                    <a:pt x="12807" y="76841"/>
                  </a:moveTo>
                  <a:cubicBezTo>
                    <a:pt x="25614" y="48666"/>
                    <a:pt x="125506" y="15368"/>
                    <a:pt x="197224" y="7684"/>
                  </a:cubicBezTo>
                  <a:cubicBezTo>
                    <a:pt x="268942" y="0"/>
                    <a:pt x="393167" y="16649"/>
                    <a:pt x="443113" y="30736"/>
                  </a:cubicBezTo>
                  <a:cubicBezTo>
                    <a:pt x="493059" y="44824"/>
                    <a:pt x="455920" y="74280"/>
                    <a:pt x="496901" y="92209"/>
                  </a:cubicBezTo>
                  <a:cubicBezTo>
                    <a:pt x="537882" y="110138"/>
                    <a:pt x="633933" y="102454"/>
                    <a:pt x="689002" y="138313"/>
                  </a:cubicBezTo>
                  <a:cubicBezTo>
                    <a:pt x="744071" y="174172"/>
                    <a:pt x="792737" y="259977"/>
                    <a:pt x="827315" y="307362"/>
                  </a:cubicBezTo>
                  <a:cubicBezTo>
                    <a:pt x="861893" y="354747"/>
                    <a:pt x="904155" y="390605"/>
                    <a:pt x="896471" y="422622"/>
                  </a:cubicBezTo>
                  <a:cubicBezTo>
                    <a:pt x="888787" y="454639"/>
                    <a:pt x="809386" y="472568"/>
                    <a:pt x="781211" y="499462"/>
                  </a:cubicBezTo>
                  <a:cubicBezTo>
                    <a:pt x="753036" y="526356"/>
                    <a:pt x="759439" y="554532"/>
                    <a:pt x="727422" y="583987"/>
                  </a:cubicBezTo>
                  <a:cubicBezTo>
                    <a:pt x="695405" y="613442"/>
                    <a:pt x="630092" y="659546"/>
                    <a:pt x="589110" y="676195"/>
                  </a:cubicBezTo>
                  <a:cubicBezTo>
                    <a:pt x="548128" y="692844"/>
                    <a:pt x="523795" y="671072"/>
                    <a:pt x="481533" y="683879"/>
                  </a:cubicBezTo>
                  <a:cubicBezTo>
                    <a:pt x="439271" y="696686"/>
                    <a:pt x="357308" y="772246"/>
                    <a:pt x="335537" y="753036"/>
                  </a:cubicBezTo>
                  <a:cubicBezTo>
                    <a:pt x="313766" y="733826"/>
                    <a:pt x="363712" y="616004"/>
                    <a:pt x="350905" y="568619"/>
                  </a:cubicBezTo>
                  <a:cubicBezTo>
                    <a:pt x="338098" y="521234"/>
                    <a:pt x="285590" y="512269"/>
                    <a:pt x="258696" y="468726"/>
                  </a:cubicBezTo>
                  <a:cubicBezTo>
                    <a:pt x="231802" y="425183"/>
                    <a:pt x="212592" y="356027"/>
                    <a:pt x="189540" y="307362"/>
                  </a:cubicBezTo>
                  <a:cubicBezTo>
                    <a:pt x="166488" y="258697"/>
                    <a:pt x="152401" y="215153"/>
                    <a:pt x="120384" y="176733"/>
                  </a:cubicBezTo>
                  <a:cubicBezTo>
                    <a:pt x="88367" y="138313"/>
                    <a:pt x="0" y="105016"/>
                    <a:pt x="12807" y="76841"/>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
            <p:cNvGrpSpPr/>
            <p:nvPr/>
          </p:nvGrpSpPr>
          <p:grpSpPr>
            <a:xfrm>
              <a:off x="4687261" y="2269351"/>
              <a:ext cx="2637543" cy="2554942"/>
              <a:chOff x="4687261" y="2269351"/>
              <a:chExt cx="2637543" cy="2554942"/>
            </a:xfrm>
          </p:grpSpPr>
          <p:sp>
            <p:nvSpPr>
              <p:cNvPr id="46" name="Freeform 3"/>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4687261" y="4026434"/>
                <a:ext cx="1609804" cy="797859"/>
              </a:xfrm>
              <a:custGeom>
                <a:avLst/>
                <a:gdLst>
                  <a:gd name="connsiteX0" fmla="*/ 245889 w 1609804"/>
                  <a:gd name="connsiteY0" fmla="*/ 0 h 797859"/>
                  <a:gd name="connsiteX1" fmla="*/ 852927 w 1609804"/>
                  <a:gd name="connsiteY1" fmla="*/ 122944 h 797859"/>
                  <a:gd name="connsiteX2" fmla="*/ 1483018 w 1609804"/>
                  <a:gd name="connsiteY2" fmla="*/ 199784 h 797859"/>
                  <a:gd name="connsiteX3" fmla="*/ 1575226 w 1609804"/>
                  <a:gd name="connsiteY3" fmla="*/ 276625 h 797859"/>
                  <a:gd name="connsiteX4" fmla="*/ 1429230 w 1609804"/>
                  <a:gd name="connsiteY4" fmla="*/ 330413 h 797859"/>
                  <a:gd name="connsiteX5" fmla="*/ 1590594 w 1609804"/>
                  <a:gd name="connsiteY5" fmla="*/ 353465 h 797859"/>
                  <a:gd name="connsiteX6" fmla="*/ 1544490 w 1609804"/>
                  <a:gd name="connsiteY6" fmla="*/ 461042 h 797859"/>
                  <a:gd name="connsiteX7" fmla="*/ 1429230 w 1609804"/>
                  <a:gd name="connsiteY7" fmla="*/ 453358 h 797859"/>
                  <a:gd name="connsiteX8" fmla="*/ 1421546 w 1609804"/>
                  <a:gd name="connsiteY8" fmla="*/ 576302 h 797859"/>
                  <a:gd name="connsiteX9" fmla="*/ 1283233 w 1609804"/>
                  <a:gd name="connsiteY9" fmla="*/ 622406 h 797859"/>
                  <a:gd name="connsiteX10" fmla="*/ 1206393 w 1609804"/>
                  <a:gd name="connsiteY10" fmla="*/ 737667 h 797859"/>
                  <a:gd name="connsiteX11" fmla="*/ 1091132 w 1609804"/>
                  <a:gd name="connsiteY11" fmla="*/ 783771 h 797859"/>
                  <a:gd name="connsiteX12" fmla="*/ 1021976 w 1609804"/>
                  <a:gd name="connsiteY12" fmla="*/ 653142 h 797859"/>
                  <a:gd name="connsiteX13" fmla="*/ 845243 w 1609804"/>
                  <a:gd name="connsiteY13" fmla="*/ 530198 h 797859"/>
                  <a:gd name="connsiteX14" fmla="*/ 699247 w 1609804"/>
                  <a:gd name="connsiteY14" fmla="*/ 491778 h 797859"/>
                  <a:gd name="connsiteX15" fmla="*/ 653142 w 1609804"/>
                  <a:gd name="connsiteY15" fmla="*/ 430305 h 797859"/>
                  <a:gd name="connsiteX16" fmla="*/ 445673 w 1609804"/>
                  <a:gd name="connsiteY16" fmla="*/ 391885 h 797859"/>
                  <a:gd name="connsiteX17" fmla="*/ 268941 w 1609804"/>
                  <a:gd name="connsiteY17" fmla="*/ 399569 h 797859"/>
                  <a:gd name="connsiteX18" fmla="*/ 0 w 1609804"/>
                  <a:gd name="connsiteY18" fmla="*/ 345781 h 7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9804" h="797859">
                    <a:moveTo>
                      <a:pt x="245889" y="0"/>
                    </a:moveTo>
                    <a:cubicBezTo>
                      <a:pt x="446314" y="44823"/>
                      <a:pt x="646739" y="89647"/>
                      <a:pt x="852927" y="122944"/>
                    </a:cubicBezTo>
                    <a:cubicBezTo>
                      <a:pt x="1059115" y="156241"/>
                      <a:pt x="1362635" y="174171"/>
                      <a:pt x="1483018" y="199784"/>
                    </a:cubicBezTo>
                    <a:cubicBezTo>
                      <a:pt x="1603401" y="225397"/>
                      <a:pt x="1584191" y="254854"/>
                      <a:pt x="1575226" y="276625"/>
                    </a:cubicBezTo>
                    <a:cubicBezTo>
                      <a:pt x="1566261" y="298396"/>
                      <a:pt x="1426669" y="317606"/>
                      <a:pt x="1429230" y="330413"/>
                    </a:cubicBezTo>
                    <a:cubicBezTo>
                      <a:pt x="1431791" y="343220"/>
                      <a:pt x="1571384" y="331694"/>
                      <a:pt x="1590594" y="353465"/>
                    </a:cubicBezTo>
                    <a:cubicBezTo>
                      <a:pt x="1609804" y="375237"/>
                      <a:pt x="1571384" y="444393"/>
                      <a:pt x="1544490" y="461042"/>
                    </a:cubicBezTo>
                    <a:cubicBezTo>
                      <a:pt x="1517596" y="477691"/>
                      <a:pt x="1449721" y="434148"/>
                      <a:pt x="1429230" y="453358"/>
                    </a:cubicBezTo>
                    <a:cubicBezTo>
                      <a:pt x="1408739" y="472568"/>
                      <a:pt x="1445879" y="548127"/>
                      <a:pt x="1421546" y="576302"/>
                    </a:cubicBezTo>
                    <a:cubicBezTo>
                      <a:pt x="1397213" y="604477"/>
                      <a:pt x="1319092" y="595512"/>
                      <a:pt x="1283233" y="622406"/>
                    </a:cubicBezTo>
                    <a:cubicBezTo>
                      <a:pt x="1247374" y="649300"/>
                      <a:pt x="1238410" y="710773"/>
                      <a:pt x="1206393" y="737667"/>
                    </a:cubicBezTo>
                    <a:cubicBezTo>
                      <a:pt x="1174376" y="764561"/>
                      <a:pt x="1121868" y="797859"/>
                      <a:pt x="1091132" y="783771"/>
                    </a:cubicBezTo>
                    <a:cubicBezTo>
                      <a:pt x="1060396" y="769684"/>
                      <a:pt x="1062957" y="695404"/>
                      <a:pt x="1021976" y="653142"/>
                    </a:cubicBezTo>
                    <a:cubicBezTo>
                      <a:pt x="980995" y="610880"/>
                      <a:pt x="899031" y="557092"/>
                      <a:pt x="845243" y="530198"/>
                    </a:cubicBezTo>
                    <a:cubicBezTo>
                      <a:pt x="791455" y="503304"/>
                      <a:pt x="731264" y="508427"/>
                      <a:pt x="699247" y="491778"/>
                    </a:cubicBezTo>
                    <a:cubicBezTo>
                      <a:pt x="667230" y="475129"/>
                      <a:pt x="695404" y="446954"/>
                      <a:pt x="653142" y="430305"/>
                    </a:cubicBezTo>
                    <a:cubicBezTo>
                      <a:pt x="610880" y="413656"/>
                      <a:pt x="509706" y="397008"/>
                      <a:pt x="445673" y="391885"/>
                    </a:cubicBezTo>
                    <a:cubicBezTo>
                      <a:pt x="381640" y="386762"/>
                      <a:pt x="343220" y="407253"/>
                      <a:pt x="268941" y="399569"/>
                    </a:cubicBezTo>
                    <a:cubicBezTo>
                      <a:pt x="194662" y="391885"/>
                      <a:pt x="46104" y="358588"/>
                      <a:pt x="0" y="345781"/>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5" name="Freeform 44"/>
            <p:cNvSpPr/>
            <p:nvPr/>
          </p:nvSpPr>
          <p:spPr>
            <a:xfrm>
              <a:off x="4150886" y="4287691"/>
              <a:ext cx="1148763" cy="1208954"/>
            </a:xfrm>
            <a:custGeom>
              <a:avLst/>
              <a:gdLst>
                <a:gd name="connsiteX0" fmla="*/ 0 w 1148763"/>
                <a:gd name="connsiteY0" fmla="*/ 0 h 1208954"/>
                <a:gd name="connsiteX1" fmla="*/ 614723 w 1148763"/>
                <a:gd name="connsiteY1" fmla="*/ 115260 h 1208954"/>
                <a:gd name="connsiteX2" fmla="*/ 845244 w 1148763"/>
                <a:gd name="connsiteY2" fmla="*/ 138312 h 1208954"/>
                <a:gd name="connsiteX3" fmla="*/ 791456 w 1148763"/>
                <a:gd name="connsiteY3" fmla="*/ 215153 h 1208954"/>
                <a:gd name="connsiteX4" fmla="*/ 829876 w 1148763"/>
                <a:gd name="connsiteY4" fmla="*/ 330413 h 1208954"/>
                <a:gd name="connsiteX5" fmla="*/ 891348 w 1148763"/>
                <a:gd name="connsiteY5" fmla="*/ 453358 h 1208954"/>
                <a:gd name="connsiteX6" fmla="*/ 960504 w 1148763"/>
                <a:gd name="connsiteY6" fmla="*/ 537882 h 1208954"/>
                <a:gd name="connsiteX7" fmla="*/ 1037345 w 1148763"/>
                <a:gd name="connsiteY7" fmla="*/ 706931 h 1208954"/>
                <a:gd name="connsiteX8" fmla="*/ 1060397 w 1148763"/>
                <a:gd name="connsiteY8" fmla="*/ 837559 h 1208954"/>
                <a:gd name="connsiteX9" fmla="*/ 1144921 w 1148763"/>
                <a:gd name="connsiteY9" fmla="*/ 922084 h 1208954"/>
                <a:gd name="connsiteX10" fmla="*/ 1083449 w 1148763"/>
                <a:gd name="connsiteY10" fmla="*/ 937452 h 1208954"/>
                <a:gd name="connsiteX11" fmla="*/ 991240 w 1148763"/>
                <a:gd name="connsiteY11" fmla="*/ 1075764 h 1208954"/>
                <a:gd name="connsiteX12" fmla="*/ 945136 w 1148763"/>
                <a:gd name="connsiteY12" fmla="*/ 1114185 h 1208954"/>
                <a:gd name="connsiteX13" fmla="*/ 860612 w 1148763"/>
                <a:gd name="connsiteY13" fmla="*/ 1198709 h 1208954"/>
                <a:gd name="connsiteX14" fmla="*/ 637775 w 1148763"/>
                <a:gd name="connsiteY14" fmla="*/ 1175657 h 1208954"/>
                <a:gd name="connsiteX15" fmla="*/ 338098 w 1148763"/>
                <a:gd name="connsiteY15" fmla="*/ 1114185 h 1208954"/>
                <a:gd name="connsiteX16" fmla="*/ 299677 w 1148763"/>
                <a:gd name="connsiteY16" fmla="*/ 1014292 h 1208954"/>
                <a:gd name="connsiteX17" fmla="*/ 7684 w 1148763"/>
                <a:gd name="connsiteY17" fmla="*/ 960504 h 12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8763" h="1208954">
                  <a:moveTo>
                    <a:pt x="0" y="0"/>
                  </a:moveTo>
                  <a:lnTo>
                    <a:pt x="614723" y="115260"/>
                  </a:lnTo>
                  <a:cubicBezTo>
                    <a:pt x="755597" y="138312"/>
                    <a:pt x="815789" y="121663"/>
                    <a:pt x="845244" y="138312"/>
                  </a:cubicBezTo>
                  <a:cubicBezTo>
                    <a:pt x="874699" y="154961"/>
                    <a:pt x="794017" y="183136"/>
                    <a:pt x="791456" y="215153"/>
                  </a:cubicBezTo>
                  <a:cubicBezTo>
                    <a:pt x="788895" y="247170"/>
                    <a:pt x="813227" y="290712"/>
                    <a:pt x="829876" y="330413"/>
                  </a:cubicBezTo>
                  <a:cubicBezTo>
                    <a:pt x="846525" y="370114"/>
                    <a:pt x="869577" y="418780"/>
                    <a:pt x="891348" y="453358"/>
                  </a:cubicBezTo>
                  <a:cubicBezTo>
                    <a:pt x="913119" y="487936"/>
                    <a:pt x="936171" y="495620"/>
                    <a:pt x="960504" y="537882"/>
                  </a:cubicBezTo>
                  <a:cubicBezTo>
                    <a:pt x="984837" y="580144"/>
                    <a:pt x="1020696" y="656985"/>
                    <a:pt x="1037345" y="706931"/>
                  </a:cubicBezTo>
                  <a:cubicBezTo>
                    <a:pt x="1053994" y="756877"/>
                    <a:pt x="1042468" y="801700"/>
                    <a:pt x="1060397" y="837559"/>
                  </a:cubicBezTo>
                  <a:cubicBezTo>
                    <a:pt x="1078326" y="873418"/>
                    <a:pt x="1141079" y="905435"/>
                    <a:pt x="1144921" y="922084"/>
                  </a:cubicBezTo>
                  <a:cubicBezTo>
                    <a:pt x="1148763" y="938733"/>
                    <a:pt x="1109062" y="911839"/>
                    <a:pt x="1083449" y="937452"/>
                  </a:cubicBezTo>
                  <a:cubicBezTo>
                    <a:pt x="1057836" y="963065"/>
                    <a:pt x="1014292" y="1046309"/>
                    <a:pt x="991240" y="1075764"/>
                  </a:cubicBezTo>
                  <a:cubicBezTo>
                    <a:pt x="968188" y="1105220"/>
                    <a:pt x="966907" y="1093694"/>
                    <a:pt x="945136" y="1114185"/>
                  </a:cubicBezTo>
                  <a:cubicBezTo>
                    <a:pt x="923365" y="1134676"/>
                    <a:pt x="911839" y="1188464"/>
                    <a:pt x="860612" y="1198709"/>
                  </a:cubicBezTo>
                  <a:cubicBezTo>
                    <a:pt x="809385" y="1208954"/>
                    <a:pt x="724861" y="1189744"/>
                    <a:pt x="637775" y="1175657"/>
                  </a:cubicBezTo>
                  <a:cubicBezTo>
                    <a:pt x="550689" y="1161570"/>
                    <a:pt x="394448" y="1141079"/>
                    <a:pt x="338098" y="1114185"/>
                  </a:cubicBezTo>
                  <a:cubicBezTo>
                    <a:pt x="281748" y="1087291"/>
                    <a:pt x="354746" y="1039906"/>
                    <a:pt x="299677" y="1014292"/>
                  </a:cubicBezTo>
                  <a:cubicBezTo>
                    <a:pt x="244608" y="988679"/>
                    <a:pt x="56349" y="978433"/>
                    <a:pt x="7684" y="96050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68" name="TextBox 67"/>
          <p:cNvSpPr txBox="1"/>
          <p:nvPr/>
        </p:nvSpPr>
        <p:spPr>
          <a:xfrm>
            <a:off x="152400" y="914400"/>
            <a:ext cx="3733800" cy="1754326"/>
          </a:xfrm>
          <a:prstGeom prst="rect">
            <a:avLst/>
          </a:prstGeom>
        </p:spPr>
        <p:txBody>
          <a:bodyPr wrap="square" rtlCol="0">
            <a:spAutoFit/>
          </a:bodyPr>
          <a:lstStyle/>
          <a:p>
            <a:pPr>
              <a:lnSpc>
                <a:spcPct val="150000"/>
              </a:lnSpc>
            </a:pPr>
            <a:r>
              <a:rPr lang="en-US" sz="2400" b="1" u="sng" dirty="0" smtClean="0"/>
              <a:t>COLONY    SHIPS      PEOPLE</a:t>
            </a:r>
          </a:p>
          <a:p>
            <a:pPr>
              <a:lnSpc>
                <a:spcPct val="150000"/>
              </a:lnSpc>
            </a:pPr>
            <a:r>
              <a:rPr lang="en-US" sz="2400" b="1" dirty="0" smtClean="0"/>
              <a:t>   Mass.        6 	        &gt;  900   </a:t>
            </a:r>
          </a:p>
          <a:p>
            <a:pPr>
              <a:lnSpc>
                <a:spcPct val="150000"/>
              </a:lnSpc>
            </a:pPr>
            <a:r>
              <a:rPr lang="en-US" sz="2400" b="1" dirty="0" smtClean="0"/>
              <a:t>   Conn.        7 	        &gt;1000</a:t>
            </a:r>
          </a:p>
        </p:txBody>
      </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grpSp>
        <p:nvGrpSpPr>
          <p:cNvPr id="7" name="Group 76"/>
          <p:cNvGrpSpPr/>
          <p:nvPr/>
        </p:nvGrpSpPr>
        <p:grpSpPr>
          <a:xfrm>
            <a:off x="7467600" y="4572000"/>
            <a:ext cx="1596912" cy="2185203"/>
            <a:chOff x="7467600" y="4572000"/>
            <a:chExt cx="1596912" cy="2185203"/>
          </a:xfrm>
        </p:grpSpPr>
        <p:pic>
          <p:nvPicPr>
            <p:cNvPr id="53250" name="Picture 2"/>
            <p:cNvPicPr>
              <a:picLocks noChangeAspect="1" noChangeArrowheads="1"/>
            </p:cNvPicPr>
            <p:nvPr/>
          </p:nvPicPr>
          <p:blipFill>
            <a:blip r:embed="rId7"/>
            <a:srcRect/>
            <a:stretch>
              <a:fillRect/>
            </a:stretch>
          </p:blipFill>
          <p:spPr bwMode="auto">
            <a:xfrm flipH="1">
              <a:off x="7543800" y="4572000"/>
              <a:ext cx="761906" cy="1905000"/>
            </a:xfrm>
            <a:prstGeom prst="rect">
              <a:avLst/>
            </a:prstGeom>
            <a:noFill/>
            <a:ln w="9525">
              <a:noFill/>
              <a:miter lim="800000"/>
              <a:headEnd/>
              <a:tailEnd/>
            </a:ln>
            <a:effectLst/>
          </p:spPr>
        </p:pic>
        <p:sp>
          <p:nvSpPr>
            <p:cNvPr id="71" name="TextBox 70"/>
            <p:cNvSpPr txBox="1"/>
            <p:nvPr/>
          </p:nvSpPr>
          <p:spPr>
            <a:xfrm>
              <a:off x="7467600" y="4663440"/>
              <a:ext cx="1596912" cy="656590"/>
            </a:xfrm>
            <a:prstGeom prst="rect">
              <a:avLst/>
            </a:prstGeom>
            <a:noFill/>
          </p:spPr>
          <p:txBody>
            <a:bodyPr wrap="none" rtlCol="0">
              <a:spAutoFit/>
            </a:bodyPr>
            <a:lstStyle/>
            <a:p>
              <a:pPr>
                <a:lnSpc>
                  <a:spcPts val="2200"/>
                </a:lnSpc>
              </a:pPr>
              <a:r>
                <a:rPr lang="en-US" sz="2400" b="1" spc="-100" dirty="0" smtClean="0">
                  <a:solidFill>
                    <a:srgbClr val="220783"/>
                  </a:solidFill>
                </a:rPr>
                <a:t>               1755</a:t>
              </a:r>
            </a:p>
            <a:p>
              <a:pPr>
                <a:lnSpc>
                  <a:spcPts val="2200"/>
                </a:lnSpc>
              </a:pPr>
              <a:r>
                <a:rPr lang="en-US" sz="2400" b="1" spc="-100" dirty="0" smtClean="0">
                  <a:solidFill>
                    <a:srgbClr val="220783"/>
                  </a:solidFill>
                </a:rPr>
                <a:t>deportation</a:t>
              </a:r>
              <a:endParaRPr lang="en-US" sz="2400" b="1" spc="-100" dirty="0">
                <a:solidFill>
                  <a:srgbClr val="220783"/>
                </a:solidFill>
              </a:endParaRPr>
            </a:p>
          </p:txBody>
        </p:sp>
        <p:sp>
          <p:nvSpPr>
            <p:cNvPr id="73" name="TextBox 72"/>
            <p:cNvSpPr txBox="1"/>
            <p:nvPr/>
          </p:nvSpPr>
          <p:spPr>
            <a:xfrm>
              <a:off x="7506898" y="5410200"/>
              <a:ext cx="1484702" cy="656590"/>
            </a:xfrm>
            <a:prstGeom prst="rect">
              <a:avLst/>
            </a:prstGeom>
            <a:noFill/>
          </p:spPr>
          <p:txBody>
            <a:bodyPr wrap="none" rtlCol="0">
              <a:spAutoFit/>
            </a:bodyPr>
            <a:lstStyle/>
            <a:p>
              <a:pPr>
                <a:lnSpc>
                  <a:spcPts val="2200"/>
                </a:lnSpc>
              </a:pPr>
              <a:r>
                <a:rPr lang="en-US" sz="2400" b="1" spc="-100" dirty="0" smtClean="0">
                  <a:solidFill>
                    <a:srgbClr val="007A37"/>
                  </a:solidFill>
                </a:rPr>
                <a:t>             1756</a:t>
              </a:r>
            </a:p>
            <a:p>
              <a:pPr>
                <a:lnSpc>
                  <a:spcPts val="2200"/>
                </a:lnSpc>
              </a:pPr>
              <a:r>
                <a:rPr lang="en-US" sz="2400" b="1" spc="-100" dirty="0" smtClean="0">
                  <a:solidFill>
                    <a:srgbClr val="007A37"/>
                  </a:solidFill>
                </a:rPr>
                <a:t>migration</a:t>
              </a:r>
              <a:endParaRPr lang="en-US" sz="2400" b="1" spc="-100" dirty="0">
                <a:solidFill>
                  <a:srgbClr val="007A37"/>
                </a:solidFill>
              </a:endParaRPr>
            </a:p>
          </p:txBody>
        </p:sp>
        <p:sp>
          <p:nvSpPr>
            <p:cNvPr id="75" name="TextBox 74"/>
            <p:cNvSpPr txBox="1"/>
            <p:nvPr/>
          </p:nvSpPr>
          <p:spPr>
            <a:xfrm>
              <a:off x="7543800" y="6089904"/>
              <a:ext cx="1484702" cy="667299"/>
            </a:xfrm>
            <a:prstGeom prst="rect">
              <a:avLst/>
            </a:prstGeom>
            <a:noFill/>
          </p:spPr>
          <p:txBody>
            <a:bodyPr wrap="none" rtlCol="0">
              <a:spAutoFit/>
            </a:bodyPr>
            <a:lstStyle/>
            <a:p>
              <a:pPr>
                <a:lnSpc>
                  <a:spcPts val="2200"/>
                </a:lnSpc>
              </a:pPr>
              <a:r>
                <a:rPr lang="en-US" sz="2400" b="1" spc="-100" dirty="0" smtClean="0">
                  <a:solidFill>
                    <a:srgbClr val="C40000"/>
                  </a:solidFill>
                </a:rPr>
                <a:t>             1755</a:t>
              </a:r>
            </a:p>
            <a:p>
              <a:pPr>
                <a:lnSpc>
                  <a:spcPts val="2200"/>
                </a:lnSpc>
              </a:pPr>
              <a:r>
                <a:rPr lang="en-US" sz="2400" b="1" spc="-100" dirty="0" smtClean="0">
                  <a:solidFill>
                    <a:srgbClr val="C40000"/>
                  </a:solidFill>
                </a:rPr>
                <a:t>flight</a:t>
              </a:r>
              <a:endParaRPr lang="en-US" sz="2400" b="1" spc="-100" dirty="0">
                <a:solidFill>
                  <a:srgbClr val="C40000"/>
                </a:solidFill>
              </a:endParaRPr>
            </a:p>
          </p:txBody>
        </p:sp>
      </p:grpSp>
      <p:sp>
        <p:nvSpPr>
          <p:cNvPr id="79" name="Rectangle 78"/>
          <p:cNvSpPr/>
          <p:nvPr/>
        </p:nvSpPr>
        <p:spPr>
          <a:xfrm>
            <a:off x="7543800" y="5410200"/>
            <a:ext cx="13716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7543800" y="6096000"/>
            <a:ext cx="1371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5"/>
          <p:cNvGrpSpPr/>
          <p:nvPr/>
        </p:nvGrpSpPr>
        <p:grpSpPr>
          <a:xfrm>
            <a:off x="76200" y="3733800"/>
            <a:ext cx="4495801" cy="2971800"/>
            <a:chOff x="76200" y="3733800"/>
            <a:chExt cx="4495801" cy="2971800"/>
          </a:xfrm>
        </p:grpSpPr>
        <p:pic>
          <p:nvPicPr>
            <p:cNvPr id="55298" name="Picture 2"/>
            <p:cNvPicPr>
              <a:picLocks noChangeAspect="1" noChangeArrowheads="1"/>
            </p:cNvPicPr>
            <p:nvPr/>
          </p:nvPicPr>
          <p:blipFill>
            <a:blip r:embed="rId8"/>
            <a:srcRect/>
            <a:stretch>
              <a:fillRect/>
            </a:stretch>
          </p:blipFill>
          <p:spPr bwMode="auto">
            <a:xfrm>
              <a:off x="76201" y="3733800"/>
              <a:ext cx="4495800" cy="2971800"/>
            </a:xfrm>
            <a:prstGeom prst="rect">
              <a:avLst/>
            </a:prstGeom>
            <a:noFill/>
            <a:ln w="25400">
              <a:solidFill>
                <a:schemeClr val="accent1">
                  <a:shade val="50000"/>
                </a:schemeClr>
              </a:solidFill>
              <a:miter lim="800000"/>
              <a:headEnd/>
              <a:tailEnd/>
            </a:ln>
            <a:effectLst/>
          </p:spPr>
        </p:pic>
        <p:sp>
          <p:nvSpPr>
            <p:cNvPr id="69" name="TextBox 68"/>
            <p:cNvSpPr txBox="1"/>
            <p:nvPr/>
          </p:nvSpPr>
          <p:spPr>
            <a:xfrm flipH="1">
              <a:off x="76200" y="3733800"/>
              <a:ext cx="4419600" cy="461665"/>
            </a:xfrm>
            <a:prstGeom prst="rect">
              <a:avLst/>
            </a:prstGeom>
            <a:noFill/>
          </p:spPr>
          <p:txBody>
            <a:bodyPr wrap="square" rtlCol="0">
              <a:spAutoFit/>
            </a:bodyPr>
            <a:lstStyle/>
            <a:p>
              <a:pPr algn="ctr"/>
              <a:r>
                <a:rPr lang="en-US" sz="2400" b="1" dirty="0" smtClean="0">
                  <a:solidFill>
                    <a:schemeClr val="accent5">
                      <a:lumMod val="50000"/>
                    </a:schemeClr>
                  </a:solidFill>
                  <a:effectLst>
                    <a:outerShdw dist="25400" dir="7200000" algn="ctr" rotWithShape="0">
                      <a:schemeClr val="tx1"/>
                    </a:outerShdw>
                  </a:effectLst>
                </a:rPr>
                <a:t>Acadians arriving MA</a:t>
              </a:r>
              <a:endParaRPr lang="en-US" sz="2400" b="1" dirty="0">
                <a:solidFill>
                  <a:schemeClr val="accent5">
                    <a:lumMod val="50000"/>
                  </a:schemeClr>
                </a:solidFill>
                <a:effectLst>
                  <a:outerShdw dist="25400" dir="7200000" algn="ctr" rotWithShape="0">
                    <a:schemeClr val="tx1"/>
                  </a:outerShdw>
                </a:effectLst>
              </a:endParaRPr>
            </a:p>
          </p:txBody>
        </p:sp>
      </p:grpSp>
      <p:grpSp>
        <p:nvGrpSpPr>
          <p:cNvPr id="9" name="Group 80"/>
          <p:cNvGrpSpPr/>
          <p:nvPr/>
        </p:nvGrpSpPr>
        <p:grpSpPr>
          <a:xfrm>
            <a:off x="73152" y="3730752"/>
            <a:ext cx="4572000" cy="2971800"/>
            <a:chOff x="0" y="4572000"/>
            <a:chExt cx="4572000" cy="2971800"/>
          </a:xfrm>
        </p:grpSpPr>
        <p:pic>
          <p:nvPicPr>
            <p:cNvPr id="55299" name="Picture 3"/>
            <p:cNvPicPr preferRelativeResize="0">
              <a:picLocks noChangeArrowheads="1"/>
            </p:cNvPicPr>
            <p:nvPr/>
          </p:nvPicPr>
          <p:blipFill>
            <a:blip r:embed="rId9"/>
            <a:srcRect/>
            <a:stretch>
              <a:fillRect/>
            </a:stretch>
          </p:blipFill>
          <p:spPr bwMode="auto">
            <a:xfrm>
              <a:off x="0" y="4572000"/>
              <a:ext cx="4495800" cy="2971800"/>
            </a:xfrm>
            <a:prstGeom prst="rect">
              <a:avLst/>
            </a:prstGeom>
            <a:noFill/>
            <a:ln w="25400">
              <a:solidFill>
                <a:srgbClr val="6B3305"/>
              </a:solidFill>
              <a:miter lim="800000"/>
              <a:headEnd/>
              <a:tailEnd/>
            </a:ln>
            <a:effectLst/>
          </p:spPr>
        </p:pic>
        <p:sp>
          <p:nvSpPr>
            <p:cNvPr id="77" name="TextBox 76"/>
            <p:cNvSpPr txBox="1"/>
            <p:nvPr/>
          </p:nvSpPr>
          <p:spPr>
            <a:xfrm flipH="1">
              <a:off x="0" y="4572000"/>
              <a:ext cx="4572000" cy="461665"/>
            </a:xfrm>
            <a:prstGeom prst="rect">
              <a:avLst/>
            </a:prstGeom>
            <a:noFill/>
          </p:spPr>
          <p:txBody>
            <a:bodyPr wrap="square" rtlCol="0">
              <a:spAutoFit/>
            </a:bodyPr>
            <a:lstStyle/>
            <a:p>
              <a:pPr algn="ctr"/>
              <a:r>
                <a:rPr lang="en-US" sz="2400" b="1" dirty="0" smtClean="0">
                  <a:solidFill>
                    <a:srgbClr val="996633"/>
                  </a:solidFill>
                  <a:effectLst>
                    <a:outerShdw dist="38100" dir="7200000" algn="ctr" rotWithShape="0">
                      <a:schemeClr val="tx1"/>
                    </a:outerShdw>
                  </a:effectLst>
                </a:rPr>
                <a:t>Connecticut Harbor</a:t>
              </a:r>
              <a:endParaRPr lang="en-US" sz="2400" b="1" dirty="0">
                <a:solidFill>
                  <a:srgbClr val="996633"/>
                </a:solidFill>
                <a:effectLst>
                  <a:outerShdw dist="38100" dir="7200000" algn="ctr" rotWithShape="0">
                    <a:schemeClr val="tx1"/>
                  </a:outerShdw>
                </a:effectLst>
              </a:endParaRPr>
            </a:p>
          </p:txBody>
        </p:sp>
      </p:grpSp>
      <p:sp>
        <p:nvSpPr>
          <p:cNvPr id="90" name="Freeform 89"/>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50800">
            <a:solidFill>
              <a:srgbClr val="FF00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animEffect transition="in" filter="wipe(left)">
                                      <p:cBhvr>
                                        <p:cTn id="7" dur="1000"/>
                                        <p:tgtEl>
                                          <p:spTgt spid="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800" decel="100000"/>
                                        <p:tgtEl>
                                          <p:spTgt spid="90"/>
                                        </p:tgtEl>
                                      </p:cBhvr>
                                    </p:animEffect>
                                    <p:anim calcmode="lin" valueType="num">
                                      <p:cBhvr>
                                        <p:cTn id="13" dur="800" decel="100000" fill="hold"/>
                                        <p:tgtEl>
                                          <p:spTgt spid="90"/>
                                        </p:tgtEl>
                                        <p:attrNameLst>
                                          <p:attrName>style.rotation</p:attrName>
                                        </p:attrNameLst>
                                      </p:cBhvr>
                                      <p:tavLst>
                                        <p:tav tm="0">
                                          <p:val>
                                            <p:fltVal val="-90"/>
                                          </p:val>
                                        </p:tav>
                                        <p:tav tm="100000">
                                          <p:val>
                                            <p:fltVal val="0"/>
                                          </p:val>
                                        </p:tav>
                                      </p:tavLst>
                                    </p:anim>
                                    <p:anim calcmode="lin" valueType="num">
                                      <p:cBhvr>
                                        <p:cTn id="14" dur="800" decel="100000" fill="hold"/>
                                        <p:tgtEl>
                                          <p:spTgt spid="90"/>
                                        </p:tgtEl>
                                        <p:attrNameLst>
                                          <p:attrName>ppt_x</p:attrName>
                                        </p:attrNameLst>
                                      </p:cBhvr>
                                      <p:tavLst>
                                        <p:tav tm="0">
                                          <p:val>
                                            <p:strVal val="#ppt_x+0.4"/>
                                          </p:val>
                                        </p:tav>
                                        <p:tav tm="100000">
                                          <p:val>
                                            <p:strVal val="#ppt_x-0.05"/>
                                          </p:val>
                                        </p:tav>
                                      </p:tavLst>
                                    </p:anim>
                                    <p:anim calcmode="lin" valueType="num">
                                      <p:cBhvr>
                                        <p:cTn id="15" dur="800" decel="100000" fill="hold"/>
                                        <p:tgtEl>
                                          <p:spTgt spid="90"/>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68">
                                            <p:txEl>
                                              <p:pRg st="1" end="1"/>
                                            </p:txEl>
                                          </p:spTgt>
                                        </p:tgtEl>
                                        <p:attrNameLst>
                                          <p:attrName>style.visibility</p:attrName>
                                        </p:attrNameLst>
                                      </p:cBhvr>
                                      <p:to>
                                        <p:strVal val="visible"/>
                                      </p:to>
                                    </p:set>
                                    <p:animEffect transition="in" filter="wipe(left)">
                                      <p:cBhvr>
                                        <p:cTn id="21" dur="1000"/>
                                        <p:tgtEl>
                                          <p:spTgt spid="68">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grpId="0" nodeType="clickEffect">
                                  <p:stCondLst>
                                    <p:cond delay="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800" decel="100000"/>
                                        <p:tgtEl>
                                          <p:spTgt spid="91"/>
                                        </p:tgtEl>
                                      </p:cBhvr>
                                    </p:animEffect>
                                    <p:anim calcmode="lin" valueType="num">
                                      <p:cBhvr>
                                        <p:cTn id="30" dur="800" decel="100000" fill="hold"/>
                                        <p:tgtEl>
                                          <p:spTgt spid="91"/>
                                        </p:tgtEl>
                                        <p:attrNameLst>
                                          <p:attrName>style.rotation</p:attrName>
                                        </p:attrNameLst>
                                      </p:cBhvr>
                                      <p:tavLst>
                                        <p:tav tm="0">
                                          <p:val>
                                            <p:fltVal val="-90"/>
                                          </p:val>
                                        </p:tav>
                                        <p:tav tm="100000">
                                          <p:val>
                                            <p:fltVal val="0"/>
                                          </p:val>
                                        </p:tav>
                                      </p:tavLst>
                                    </p:anim>
                                    <p:anim calcmode="lin" valueType="num">
                                      <p:cBhvr>
                                        <p:cTn id="31" dur="800" decel="100000" fill="hold"/>
                                        <p:tgtEl>
                                          <p:spTgt spid="91"/>
                                        </p:tgtEl>
                                        <p:attrNameLst>
                                          <p:attrName>ppt_x</p:attrName>
                                        </p:attrNameLst>
                                      </p:cBhvr>
                                      <p:tavLst>
                                        <p:tav tm="0">
                                          <p:val>
                                            <p:strVal val="#ppt_x+0.4"/>
                                          </p:val>
                                        </p:tav>
                                        <p:tav tm="100000">
                                          <p:val>
                                            <p:strVal val="#ppt_x-0.05"/>
                                          </p:val>
                                        </p:tav>
                                      </p:tavLst>
                                    </p:anim>
                                    <p:anim calcmode="lin" valueType="num">
                                      <p:cBhvr>
                                        <p:cTn id="32" dur="800" decel="100000" fill="hold"/>
                                        <p:tgtEl>
                                          <p:spTgt spid="91"/>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91"/>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91"/>
                                        </p:tgtEl>
                                        <p:attrNameLst>
                                          <p:attrName>ppt_y</p:attrName>
                                        </p:attrNameLst>
                                      </p:cBhvr>
                                      <p:tavLst>
                                        <p:tav tm="0">
                                          <p:val>
                                            <p:strVal val="#ppt_y+0.1"/>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1000"/>
                                        <p:tgtEl>
                                          <p:spTgt spid="8"/>
                                        </p:tgtEl>
                                      </p:cBhvr>
                                    </p:animEffect>
                                    <p:set>
                                      <p:cBhvr>
                                        <p:cTn id="37" dur="1" fill="hold">
                                          <p:stCondLst>
                                            <p:cond delay="999"/>
                                          </p:stCondLst>
                                        </p:cTn>
                                        <p:tgtEl>
                                          <p:spTgt spid="8"/>
                                        </p:tgtEl>
                                        <p:attrNameLst>
                                          <p:attrName>style.visibility</p:attrName>
                                        </p:attrNameLst>
                                      </p:cBhvr>
                                      <p:to>
                                        <p:strVal val="hidden"/>
                                      </p:to>
                                    </p:se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68">
                                            <p:txEl>
                                              <p:pRg st="2" end="2"/>
                                            </p:txEl>
                                          </p:spTgt>
                                        </p:tgtEl>
                                        <p:attrNameLst>
                                          <p:attrName>style.visibility</p:attrName>
                                        </p:attrNameLst>
                                      </p:cBhvr>
                                      <p:to>
                                        <p:strVal val="visible"/>
                                      </p:to>
                                    </p:set>
                                    <p:animEffect transition="in" filter="wipe(left)">
                                      <p:cBhvr>
                                        <p:cTn id="41" dur="1000"/>
                                        <p:tgtEl>
                                          <p:spTgt spid="68">
                                            <p:txEl>
                                              <p:pRg st="2" end="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8" name="TextBox 67"/>
          <p:cNvSpPr txBox="1"/>
          <p:nvPr/>
        </p:nvSpPr>
        <p:spPr>
          <a:xfrm>
            <a:off x="152400" y="914400"/>
            <a:ext cx="3733800" cy="1754326"/>
          </a:xfrm>
          <a:prstGeom prst="rect">
            <a:avLst/>
          </a:prstGeom>
        </p:spPr>
        <p:txBody>
          <a:bodyPr wrap="square" rtlCol="0">
            <a:spAutoFit/>
          </a:bodyPr>
          <a:lstStyle/>
          <a:p>
            <a:pPr>
              <a:lnSpc>
                <a:spcPct val="150000"/>
              </a:lnSpc>
            </a:pPr>
            <a:r>
              <a:rPr lang="en-US" sz="2400" b="1" u="sng" dirty="0" smtClean="0"/>
              <a:t>COLONY    SHIPS      PEOPLE</a:t>
            </a:r>
          </a:p>
          <a:p>
            <a:pPr>
              <a:lnSpc>
                <a:spcPct val="150000"/>
              </a:lnSpc>
            </a:pPr>
            <a:r>
              <a:rPr lang="en-US" sz="2400" b="1" dirty="0" smtClean="0"/>
              <a:t>   Mass.        6 	        &gt;  900   </a:t>
            </a:r>
          </a:p>
          <a:p>
            <a:pPr>
              <a:lnSpc>
                <a:spcPct val="150000"/>
              </a:lnSpc>
            </a:pPr>
            <a:r>
              <a:rPr lang="en-US" sz="2400" b="1" dirty="0" smtClean="0"/>
              <a:t>   Conn.        7 	        &gt;1000</a:t>
            </a:r>
          </a:p>
        </p:txBody>
      </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grpSp>
        <p:nvGrpSpPr>
          <p:cNvPr id="59" name="Group 58"/>
          <p:cNvGrpSpPr/>
          <p:nvPr/>
        </p:nvGrpSpPr>
        <p:grpSpPr>
          <a:xfrm>
            <a:off x="4114800" y="914400"/>
            <a:ext cx="4964113" cy="5943600"/>
            <a:chOff x="4114800" y="914400"/>
            <a:chExt cx="4964113" cy="5943600"/>
          </a:xfrm>
        </p:grpSpPr>
        <p:pic>
          <p:nvPicPr>
            <p:cNvPr id="70" name="Picture 2"/>
            <p:cNvPicPr>
              <a:picLocks noChangeAspect="1" noChangeArrowheads="1"/>
            </p:cNvPicPr>
            <p:nvPr/>
          </p:nvPicPr>
          <p:blipFill>
            <a:blip r:embed="rId3"/>
            <a:srcRect/>
            <a:stretch>
              <a:fillRect/>
            </a:stretch>
          </p:blipFill>
          <p:spPr bwMode="auto">
            <a:xfrm>
              <a:off x="4114800" y="914400"/>
              <a:ext cx="4964113" cy="5943600"/>
            </a:xfrm>
            <a:prstGeom prst="rect">
              <a:avLst/>
            </a:prstGeom>
            <a:noFill/>
            <a:ln w="76200">
              <a:solidFill>
                <a:srgbClr val="002060"/>
              </a:solidFill>
              <a:miter lim="800000"/>
              <a:headEnd/>
              <a:tailEnd/>
            </a:ln>
            <a:effectLst/>
          </p:spPr>
        </p:pic>
        <p:grpSp>
          <p:nvGrpSpPr>
            <p:cNvPr id="2" name="Group 40"/>
            <p:cNvGrpSpPr/>
            <p:nvPr/>
          </p:nvGrpSpPr>
          <p:grpSpPr>
            <a:xfrm>
              <a:off x="4800600" y="2895600"/>
              <a:ext cx="2465832" cy="2590800"/>
              <a:chOff x="4800600" y="2895600"/>
              <a:chExt cx="2465832" cy="2590800"/>
            </a:xfrm>
          </p:grpSpPr>
          <p:grpSp>
            <p:nvGrpSpPr>
              <p:cNvPr id="3" name="Group 28"/>
              <p:cNvGrpSpPr/>
              <p:nvPr/>
            </p:nvGrpSpPr>
            <p:grpSpPr>
              <a:xfrm>
                <a:off x="4800600" y="2895600"/>
                <a:ext cx="2465832" cy="2590800"/>
                <a:chOff x="4800600" y="2895600"/>
                <a:chExt cx="2465832" cy="2590800"/>
              </a:xfrm>
            </p:grpSpPr>
            <p:grpSp>
              <p:nvGrpSpPr>
                <p:cNvPr id="4" name="Group 103"/>
                <p:cNvGrpSpPr/>
                <p:nvPr/>
              </p:nvGrpSpPr>
              <p:grpSpPr>
                <a:xfrm>
                  <a:off x="5038344" y="2895600"/>
                  <a:ext cx="2228088" cy="2250221"/>
                  <a:chOff x="5038344" y="2895600"/>
                  <a:chExt cx="2228088" cy="2250221"/>
                </a:xfrm>
              </p:grpSpPr>
              <p:pic>
                <p:nvPicPr>
                  <p:cNvPr id="32" name="Picture 2"/>
                  <p:cNvPicPr>
                    <a:picLocks noChangeAspect="1" noChangeArrowheads="1"/>
                  </p:cNvPicPr>
                  <p:nvPr/>
                </p:nvPicPr>
                <p:blipFill>
                  <a:blip r:embed="rId4" cstate="print"/>
                  <a:srcRect l="1535" t="39744" r="78235" b="52564"/>
                  <a:stretch>
                    <a:fillRect/>
                  </a:stretch>
                </p:blipFill>
                <p:spPr bwMode="auto">
                  <a:xfrm>
                    <a:off x="5791200" y="4038599"/>
                    <a:ext cx="381000" cy="192821"/>
                  </a:xfrm>
                  <a:prstGeom prst="rect">
                    <a:avLst/>
                  </a:prstGeom>
                  <a:noFill/>
                  <a:ln w="76200">
                    <a:noFill/>
                    <a:miter lim="800000"/>
                    <a:headEnd/>
                    <a:tailEnd/>
                  </a:ln>
                  <a:effectLst/>
                </p:spPr>
              </p:pic>
              <p:pic>
                <p:nvPicPr>
                  <p:cNvPr id="33" name="Picture 2"/>
                  <p:cNvPicPr>
                    <a:picLocks noChangeAspect="1" noChangeArrowheads="1"/>
                  </p:cNvPicPr>
                  <p:nvPr/>
                </p:nvPicPr>
                <p:blipFill>
                  <a:blip r:embed="rId4" cstate="print"/>
                  <a:srcRect l="1535" t="39744" r="78235" b="52564"/>
                  <a:stretch>
                    <a:fillRect/>
                  </a:stretch>
                </p:blipFill>
                <p:spPr bwMode="auto">
                  <a:xfrm>
                    <a:off x="5669280" y="4531579"/>
                    <a:ext cx="381000" cy="192821"/>
                  </a:xfrm>
                  <a:prstGeom prst="rect">
                    <a:avLst/>
                  </a:prstGeom>
                  <a:noFill/>
                  <a:ln w="76200">
                    <a:noFill/>
                    <a:miter lim="800000"/>
                    <a:headEnd/>
                    <a:tailEnd/>
                  </a:ln>
                  <a:effectLst/>
                </p:spPr>
              </p:pic>
              <p:pic>
                <p:nvPicPr>
                  <p:cNvPr id="34" name="Picture 2"/>
                  <p:cNvPicPr>
                    <a:picLocks noChangeAspect="1" noChangeArrowheads="1"/>
                  </p:cNvPicPr>
                  <p:nvPr/>
                </p:nvPicPr>
                <p:blipFill>
                  <a:blip r:embed="rId4" cstate="print"/>
                  <a:srcRect l="1535" t="39744" r="78235" b="52564"/>
                  <a:stretch>
                    <a:fillRect/>
                  </a:stretch>
                </p:blipFill>
                <p:spPr bwMode="auto">
                  <a:xfrm>
                    <a:off x="5038344" y="4953000"/>
                    <a:ext cx="381000" cy="192821"/>
                  </a:xfrm>
                  <a:prstGeom prst="rect">
                    <a:avLst/>
                  </a:prstGeom>
                  <a:noFill/>
                  <a:ln w="76200">
                    <a:noFill/>
                    <a:miter lim="800000"/>
                    <a:headEnd/>
                    <a:tailEnd/>
                  </a:ln>
                  <a:effectLst/>
                </p:spPr>
              </p:pic>
              <p:pic>
                <p:nvPicPr>
                  <p:cNvPr id="35" name="Picture 2"/>
                  <p:cNvPicPr preferRelativeResize="0">
                    <a:picLocks noChangeArrowheads="1"/>
                  </p:cNvPicPr>
                  <p:nvPr/>
                </p:nvPicPr>
                <p:blipFill>
                  <a:blip r:embed="rId5" cstate="print"/>
                  <a:srcRect l="1535" t="39744" r="78235" b="52564"/>
                  <a:stretch>
                    <a:fillRect/>
                  </a:stretch>
                </p:blipFill>
                <p:spPr bwMode="auto">
                  <a:xfrm>
                    <a:off x="6172201" y="3657600"/>
                    <a:ext cx="361357" cy="182880"/>
                  </a:xfrm>
                  <a:prstGeom prst="rect">
                    <a:avLst/>
                  </a:prstGeom>
                  <a:noFill/>
                  <a:ln w="76200">
                    <a:noFill/>
                    <a:miter lim="800000"/>
                    <a:headEnd/>
                    <a:tailEnd/>
                  </a:ln>
                  <a:effectLst/>
                </p:spPr>
              </p:pic>
              <p:pic>
                <p:nvPicPr>
                  <p:cNvPr id="36" name="Picture 2"/>
                  <p:cNvPicPr>
                    <a:picLocks noChangeAspect="1" noChangeArrowheads="1"/>
                  </p:cNvPicPr>
                  <p:nvPr/>
                </p:nvPicPr>
                <p:blipFill>
                  <a:blip r:embed="rId4" cstate="print"/>
                  <a:srcRect l="1535" t="39744" r="78235" b="52564"/>
                  <a:stretch>
                    <a:fillRect/>
                  </a:stretch>
                </p:blipFill>
                <p:spPr bwMode="auto">
                  <a:xfrm>
                    <a:off x="6172200" y="3388579"/>
                    <a:ext cx="381000" cy="192821"/>
                  </a:xfrm>
                  <a:prstGeom prst="rect">
                    <a:avLst/>
                  </a:prstGeom>
                  <a:noFill/>
                  <a:ln w="76200">
                    <a:noFill/>
                    <a:miter lim="800000"/>
                    <a:headEnd/>
                    <a:tailEnd/>
                  </a:ln>
                  <a:effectLst/>
                </p:spPr>
              </p:pic>
              <p:pic>
                <p:nvPicPr>
                  <p:cNvPr id="37" name="Picture 2"/>
                  <p:cNvPicPr>
                    <a:picLocks noChangeAspect="1" noChangeArrowheads="1"/>
                  </p:cNvPicPr>
                  <p:nvPr/>
                </p:nvPicPr>
                <p:blipFill>
                  <a:blip r:embed="rId4" cstate="print"/>
                  <a:srcRect l="1535" t="39744" r="78235" b="52564"/>
                  <a:stretch>
                    <a:fillRect/>
                  </a:stretch>
                </p:blipFill>
                <p:spPr bwMode="auto">
                  <a:xfrm>
                    <a:off x="6324600" y="3124200"/>
                    <a:ext cx="381000" cy="192821"/>
                  </a:xfrm>
                  <a:prstGeom prst="rect">
                    <a:avLst/>
                  </a:prstGeom>
                  <a:noFill/>
                  <a:ln w="76200">
                    <a:noFill/>
                    <a:miter lim="800000"/>
                    <a:headEnd/>
                    <a:tailEnd/>
                  </a:ln>
                  <a:effectLst/>
                </p:spPr>
              </p:pic>
              <p:pic>
                <p:nvPicPr>
                  <p:cNvPr id="38" name="Picture 2"/>
                  <p:cNvPicPr preferRelativeResize="0">
                    <a:picLocks noChangeArrowheads="1"/>
                  </p:cNvPicPr>
                  <p:nvPr/>
                </p:nvPicPr>
                <p:blipFill>
                  <a:blip r:embed="rId6" cstate="print"/>
                  <a:srcRect l="1535" t="39744" r="78235" b="52564"/>
                  <a:stretch>
                    <a:fillRect/>
                  </a:stretch>
                </p:blipFill>
                <p:spPr bwMode="auto">
                  <a:xfrm>
                    <a:off x="6781800" y="2895600"/>
                    <a:ext cx="484632" cy="192821"/>
                  </a:xfrm>
                  <a:prstGeom prst="rect">
                    <a:avLst/>
                  </a:prstGeom>
                  <a:noFill/>
                  <a:ln w="76200">
                    <a:noFill/>
                    <a:miter lim="800000"/>
                    <a:headEnd/>
                    <a:tailEnd/>
                  </a:ln>
                  <a:effectLst/>
                </p:spPr>
              </p:pic>
            </p:grpSp>
            <p:pic>
              <p:nvPicPr>
                <p:cNvPr id="31" name="Picture 2"/>
                <p:cNvPicPr>
                  <a:picLocks noChangeAspect="1" noChangeArrowheads="1"/>
                </p:cNvPicPr>
                <p:nvPr/>
              </p:nvPicPr>
              <p:blipFill>
                <a:blip r:embed="rId4" cstate="print"/>
                <a:srcRect l="1535" t="39744" r="78235" b="52564"/>
                <a:stretch>
                  <a:fillRect/>
                </a:stretch>
              </p:blipFill>
              <p:spPr bwMode="auto">
                <a:xfrm>
                  <a:off x="4800600" y="5293579"/>
                  <a:ext cx="381000" cy="192821"/>
                </a:xfrm>
                <a:prstGeom prst="rect">
                  <a:avLst/>
                </a:prstGeom>
                <a:noFill/>
                <a:ln w="76200">
                  <a:noFill/>
                  <a:miter lim="800000"/>
                  <a:headEnd/>
                  <a:tailEnd/>
                </a:ln>
                <a:effectLst/>
              </p:spPr>
            </p:pic>
          </p:grpSp>
          <p:sp>
            <p:nvSpPr>
              <p:cNvPr id="40" name="Freeform 39"/>
              <p:cNvSpPr/>
              <p:nvPr/>
            </p:nvSpPr>
            <p:spPr>
              <a:xfrm>
                <a:off x="6804286" y="3092971"/>
                <a:ext cx="311045" cy="182380"/>
              </a:xfrm>
              <a:custGeom>
                <a:avLst/>
                <a:gdLst>
                  <a:gd name="connsiteX0" fmla="*/ 308547 w 311045"/>
                  <a:gd name="connsiteY0" fmla="*/ 114924 h 182380"/>
                  <a:gd name="connsiteX1" fmla="*/ 263576 w 311045"/>
                  <a:gd name="connsiteY1" fmla="*/ 174885 h 182380"/>
                  <a:gd name="connsiteX2" fmla="*/ 98684 w 311045"/>
                  <a:gd name="connsiteY2" fmla="*/ 159895 h 182380"/>
                  <a:gd name="connsiteX3" fmla="*/ 23734 w 311045"/>
                  <a:gd name="connsiteY3" fmla="*/ 152399 h 182380"/>
                  <a:gd name="connsiteX4" fmla="*/ 8744 w 311045"/>
                  <a:gd name="connsiteY4" fmla="*/ 77449 h 182380"/>
                  <a:gd name="connsiteX5" fmla="*/ 8744 w 311045"/>
                  <a:gd name="connsiteY5" fmla="*/ 32478 h 182380"/>
                  <a:gd name="connsiteX6" fmla="*/ 61209 w 311045"/>
                  <a:gd name="connsiteY6" fmla="*/ 2498 h 182380"/>
                  <a:gd name="connsiteX7" fmla="*/ 166140 w 311045"/>
                  <a:gd name="connsiteY7" fmla="*/ 17488 h 182380"/>
                  <a:gd name="connsiteX8" fmla="*/ 278566 w 311045"/>
                  <a:gd name="connsiteY8" fmla="*/ 24983 h 182380"/>
                  <a:gd name="connsiteX9" fmla="*/ 308547 w 311045"/>
                  <a:gd name="connsiteY9"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45" h="182380">
                    <a:moveTo>
                      <a:pt x="308547" y="114924"/>
                    </a:moveTo>
                    <a:cubicBezTo>
                      <a:pt x="306049" y="139908"/>
                      <a:pt x="298553" y="167390"/>
                      <a:pt x="263576" y="174885"/>
                    </a:cubicBezTo>
                    <a:cubicBezTo>
                      <a:pt x="228599" y="182380"/>
                      <a:pt x="98684" y="159895"/>
                      <a:pt x="98684" y="159895"/>
                    </a:cubicBezTo>
                    <a:cubicBezTo>
                      <a:pt x="68704" y="132413"/>
                      <a:pt x="15211" y="138894"/>
                      <a:pt x="8744" y="77449"/>
                    </a:cubicBezTo>
                    <a:cubicBezTo>
                      <a:pt x="6246" y="57462"/>
                      <a:pt x="0" y="44970"/>
                      <a:pt x="8744" y="32478"/>
                    </a:cubicBezTo>
                    <a:cubicBezTo>
                      <a:pt x="17488" y="19986"/>
                      <a:pt x="34976" y="4996"/>
                      <a:pt x="61209" y="2498"/>
                    </a:cubicBezTo>
                    <a:cubicBezTo>
                      <a:pt x="87442" y="0"/>
                      <a:pt x="129914" y="13741"/>
                      <a:pt x="166140" y="17488"/>
                    </a:cubicBezTo>
                    <a:cubicBezTo>
                      <a:pt x="202366" y="21235"/>
                      <a:pt x="254832" y="12491"/>
                      <a:pt x="278566" y="24983"/>
                    </a:cubicBezTo>
                    <a:cubicBezTo>
                      <a:pt x="302300" y="37475"/>
                      <a:pt x="311045" y="89940"/>
                      <a:pt x="308547" y="114924"/>
                    </a:cubicBezTo>
                    <a:close/>
                  </a:path>
                </a:pathLst>
              </a:cu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1"/>
            <p:cNvGrpSpPr/>
            <p:nvPr/>
          </p:nvGrpSpPr>
          <p:grpSpPr>
            <a:xfrm>
              <a:off x="4150886" y="2269351"/>
              <a:ext cx="3173918" cy="3227294"/>
              <a:chOff x="4150886" y="2269351"/>
              <a:chExt cx="3173918" cy="3227294"/>
            </a:xfrm>
          </p:grpSpPr>
          <p:sp>
            <p:nvSpPr>
              <p:cNvPr id="43" name="Freeform 42"/>
              <p:cNvSpPr/>
              <p:nvPr/>
            </p:nvSpPr>
            <p:spPr>
              <a:xfrm>
                <a:off x="4858870" y="4395267"/>
                <a:ext cx="904155" cy="772246"/>
              </a:xfrm>
              <a:custGeom>
                <a:avLst/>
                <a:gdLst>
                  <a:gd name="connsiteX0" fmla="*/ 12807 w 904155"/>
                  <a:gd name="connsiteY0" fmla="*/ 76841 h 772246"/>
                  <a:gd name="connsiteX1" fmla="*/ 197224 w 904155"/>
                  <a:gd name="connsiteY1" fmla="*/ 7684 h 772246"/>
                  <a:gd name="connsiteX2" fmla="*/ 443113 w 904155"/>
                  <a:gd name="connsiteY2" fmla="*/ 30736 h 772246"/>
                  <a:gd name="connsiteX3" fmla="*/ 496901 w 904155"/>
                  <a:gd name="connsiteY3" fmla="*/ 92209 h 772246"/>
                  <a:gd name="connsiteX4" fmla="*/ 689002 w 904155"/>
                  <a:gd name="connsiteY4" fmla="*/ 138313 h 772246"/>
                  <a:gd name="connsiteX5" fmla="*/ 827315 w 904155"/>
                  <a:gd name="connsiteY5" fmla="*/ 307362 h 772246"/>
                  <a:gd name="connsiteX6" fmla="*/ 896471 w 904155"/>
                  <a:gd name="connsiteY6" fmla="*/ 422622 h 772246"/>
                  <a:gd name="connsiteX7" fmla="*/ 781211 w 904155"/>
                  <a:gd name="connsiteY7" fmla="*/ 499462 h 772246"/>
                  <a:gd name="connsiteX8" fmla="*/ 727422 w 904155"/>
                  <a:gd name="connsiteY8" fmla="*/ 583987 h 772246"/>
                  <a:gd name="connsiteX9" fmla="*/ 589110 w 904155"/>
                  <a:gd name="connsiteY9" fmla="*/ 676195 h 772246"/>
                  <a:gd name="connsiteX10" fmla="*/ 481533 w 904155"/>
                  <a:gd name="connsiteY10" fmla="*/ 683879 h 772246"/>
                  <a:gd name="connsiteX11" fmla="*/ 335537 w 904155"/>
                  <a:gd name="connsiteY11" fmla="*/ 753036 h 772246"/>
                  <a:gd name="connsiteX12" fmla="*/ 350905 w 904155"/>
                  <a:gd name="connsiteY12" fmla="*/ 568619 h 772246"/>
                  <a:gd name="connsiteX13" fmla="*/ 258696 w 904155"/>
                  <a:gd name="connsiteY13" fmla="*/ 468726 h 772246"/>
                  <a:gd name="connsiteX14" fmla="*/ 189540 w 904155"/>
                  <a:gd name="connsiteY14" fmla="*/ 307362 h 772246"/>
                  <a:gd name="connsiteX15" fmla="*/ 120384 w 904155"/>
                  <a:gd name="connsiteY15" fmla="*/ 176733 h 772246"/>
                  <a:gd name="connsiteX16" fmla="*/ 12807 w 904155"/>
                  <a:gd name="connsiteY16" fmla="*/ 76841 h 77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155" h="772246">
                    <a:moveTo>
                      <a:pt x="12807" y="76841"/>
                    </a:moveTo>
                    <a:cubicBezTo>
                      <a:pt x="25614" y="48666"/>
                      <a:pt x="125506" y="15368"/>
                      <a:pt x="197224" y="7684"/>
                    </a:cubicBezTo>
                    <a:cubicBezTo>
                      <a:pt x="268942" y="0"/>
                      <a:pt x="393167" y="16649"/>
                      <a:pt x="443113" y="30736"/>
                    </a:cubicBezTo>
                    <a:cubicBezTo>
                      <a:pt x="493059" y="44824"/>
                      <a:pt x="455920" y="74280"/>
                      <a:pt x="496901" y="92209"/>
                    </a:cubicBezTo>
                    <a:cubicBezTo>
                      <a:pt x="537882" y="110138"/>
                      <a:pt x="633933" y="102454"/>
                      <a:pt x="689002" y="138313"/>
                    </a:cubicBezTo>
                    <a:cubicBezTo>
                      <a:pt x="744071" y="174172"/>
                      <a:pt x="792737" y="259977"/>
                      <a:pt x="827315" y="307362"/>
                    </a:cubicBezTo>
                    <a:cubicBezTo>
                      <a:pt x="861893" y="354747"/>
                      <a:pt x="904155" y="390605"/>
                      <a:pt x="896471" y="422622"/>
                    </a:cubicBezTo>
                    <a:cubicBezTo>
                      <a:pt x="888787" y="454639"/>
                      <a:pt x="809386" y="472568"/>
                      <a:pt x="781211" y="499462"/>
                    </a:cubicBezTo>
                    <a:cubicBezTo>
                      <a:pt x="753036" y="526356"/>
                      <a:pt x="759439" y="554532"/>
                      <a:pt x="727422" y="583987"/>
                    </a:cubicBezTo>
                    <a:cubicBezTo>
                      <a:pt x="695405" y="613442"/>
                      <a:pt x="630092" y="659546"/>
                      <a:pt x="589110" y="676195"/>
                    </a:cubicBezTo>
                    <a:cubicBezTo>
                      <a:pt x="548128" y="692844"/>
                      <a:pt x="523795" y="671072"/>
                      <a:pt x="481533" y="683879"/>
                    </a:cubicBezTo>
                    <a:cubicBezTo>
                      <a:pt x="439271" y="696686"/>
                      <a:pt x="357308" y="772246"/>
                      <a:pt x="335537" y="753036"/>
                    </a:cubicBezTo>
                    <a:cubicBezTo>
                      <a:pt x="313766" y="733826"/>
                      <a:pt x="363712" y="616004"/>
                      <a:pt x="350905" y="568619"/>
                    </a:cubicBezTo>
                    <a:cubicBezTo>
                      <a:pt x="338098" y="521234"/>
                      <a:pt x="285590" y="512269"/>
                      <a:pt x="258696" y="468726"/>
                    </a:cubicBezTo>
                    <a:cubicBezTo>
                      <a:pt x="231802" y="425183"/>
                      <a:pt x="212592" y="356027"/>
                      <a:pt x="189540" y="307362"/>
                    </a:cubicBezTo>
                    <a:cubicBezTo>
                      <a:pt x="166488" y="258697"/>
                      <a:pt x="152401" y="215153"/>
                      <a:pt x="120384" y="176733"/>
                    </a:cubicBezTo>
                    <a:cubicBezTo>
                      <a:pt x="88367" y="138313"/>
                      <a:pt x="0" y="105016"/>
                      <a:pt x="12807" y="76841"/>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
              <p:cNvGrpSpPr/>
              <p:nvPr/>
            </p:nvGrpSpPr>
            <p:grpSpPr>
              <a:xfrm>
                <a:off x="4687261" y="2269351"/>
                <a:ext cx="2637543" cy="2554942"/>
                <a:chOff x="4687261" y="2269351"/>
                <a:chExt cx="2637543" cy="2554942"/>
              </a:xfrm>
            </p:grpSpPr>
            <p:sp>
              <p:nvSpPr>
                <p:cNvPr id="46" name="Freeform 3"/>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4687261" y="4026434"/>
                  <a:ext cx="1609804" cy="797859"/>
                </a:xfrm>
                <a:custGeom>
                  <a:avLst/>
                  <a:gdLst>
                    <a:gd name="connsiteX0" fmla="*/ 245889 w 1609804"/>
                    <a:gd name="connsiteY0" fmla="*/ 0 h 797859"/>
                    <a:gd name="connsiteX1" fmla="*/ 852927 w 1609804"/>
                    <a:gd name="connsiteY1" fmla="*/ 122944 h 797859"/>
                    <a:gd name="connsiteX2" fmla="*/ 1483018 w 1609804"/>
                    <a:gd name="connsiteY2" fmla="*/ 199784 h 797859"/>
                    <a:gd name="connsiteX3" fmla="*/ 1575226 w 1609804"/>
                    <a:gd name="connsiteY3" fmla="*/ 276625 h 797859"/>
                    <a:gd name="connsiteX4" fmla="*/ 1429230 w 1609804"/>
                    <a:gd name="connsiteY4" fmla="*/ 330413 h 797859"/>
                    <a:gd name="connsiteX5" fmla="*/ 1590594 w 1609804"/>
                    <a:gd name="connsiteY5" fmla="*/ 353465 h 797859"/>
                    <a:gd name="connsiteX6" fmla="*/ 1544490 w 1609804"/>
                    <a:gd name="connsiteY6" fmla="*/ 461042 h 797859"/>
                    <a:gd name="connsiteX7" fmla="*/ 1429230 w 1609804"/>
                    <a:gd name="connsiteY7" fmla="*/ 453358 h 797859"/>
                    <a:gd name="connsiteX8" fmla="*/ 1421546 w 1609804"/>
                    <a:gd name="connsiteY8" fmla="*/ 576302 h 797859"/>
                    <a:gd name="connsiteX9" fmla="*/ 1283233 w 1609804"/>
                    <a:gd name="connsiteY9" fmla="*/ 622406 h 797859"/>
                    <a:gd name="connsiteX10" fmla="*/ 1206393 w 1609804"/>
                    <a:gd name="connsiteY10" fmla="*/ 737667 h 797859"/>
                    <a:gd name="connsiteX11" fmla="*/ 1091132 w 1609804"/>
                    <a:gd name="connsiteY11" fmla="*/ 783771 h 797859"/>
                    <a:gd name="connsiteX12" fmla="*/ 1021976 w 1609804"/>
                    <a:gd name="connsiteY12" fmla="*/ 653142 h 797859"/>
                    <a:gd name="connsiteX13" fmla="*/ 845243 w 1609804"/>
                    <a:gd name="connsiteY13" fmla="*/ 530198 h 797859"/>
                    <a:gd name="connsiteX14" fmla="*/ 699247 w 1609804"/>
                    <a:gd name="connsiteY14" fmla="*/ 491778 h 797859"/>
                    <a:gd name="connsiteX15" fmla="*/ 653142 w 1609804"/>
                    <a:gd name="connsiteY15" fmla="*/ 430305 h 797859"/>
                    <a:gd name="connsiteX16" fmla="*/ 445673 w 1609804"/>
                    <a:gd name="connsiteY16" fmla="*/ 391885 h 797859"/>
                    <a:gd name="connsiteX17" fmla="*/ 268941 w 1609804"/>
                    <a:gd name="connsiteY17" fmla="*/ 399569 h 797859"/>
                    <a:gd name="connsiteX18" fmla="*/ 0 w 1609804"/>
                    <a:gd name="connsiteY18" fmla="*/ 345781 h 7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9804" h="797859">
                      <a:moveTo>
                        <a:pt x="245889" y="0"/>
                      </a:moveTo>
                      <a:cubicBezTo>
                        <a:pt x="446314" y="44823"/>
                        <a:pt x="646739" y="89647"/>
                        <a:pt x="852927" y="122944"/>
                      </a:cubicBezTo>
                      <a:cubicBezTo>
                        <a:pt x="1059115" y="156241"/>
                        <a:pt x="1362635" y="174171"/>
                        <a:pt x="1483018" y="199784"/>
                      </a:cubicBezTo>
                      <a:cubicBezTo>
                        <a:pt x="1603401" y="225397"/>
                        <a:pt x="1584191" y="254854"/>
                        <a:pt x="1575226" y="276625"/>
                      </a:cubicBezTo>
                      <a:cubicBezTo>
                        <a:pt x="1566261" y="298396"/>
                        <a:pt x="1426669" y="317606"/>
                        <a:pt x="1429230" y="330413"/>
                      </a:cubicBezTo>
                      <a:cubicBezTo>
                        <a:pt x="1431791" y="343220"/>
                        <a:pt x="1571384" y="331694"/>
                        <a:pt x="1590594" y="353465"/>
                      </a:cubicBezTo>
                      <a:cubicBezTo>
                        <a:pt x="1609804" y="375237"/>
                        <a:pt x="1571384" y="444393"/>
                        <a:pt x="1544490" y="461042"/>
                      </a:cubicBezTo>
                      <a:cubicBezTo>
                        <a:pt x="1517596" y="477691"/>
                        <a:pt x="1449721" y="434148"/>
                        <a:pt x="1429230" y="453358"/>
                      </a:cubicBezTo>
                      <a:cubicBezTo>
                        <a:pt x="1408739" y="472568"/>
                        <a:pt x="1445879" y="548127"/>
                        <a:pt x="1421546" y="576302"/>
                      </a:cubicBezTo>
                      <a:cubicBezTo>
                        <a:pt x="1397213" y="604477"/>
                        <a:pt x="1319092" y="595512"/>
                        <a:pt x="1283233" y="622406"/>
                      </a:cubicBezTo>
                      <a:cubicBezTo>
                        <a:pt x="1247374" y="649300"/>
                        <a:pt x="1238410" y="710773"/>
                        <a:pt x="1206393" y="737667"/>
                      </a:cubicBezTo>
                      <a:cubicBezTo>
                        <a:pt x="1174376" y="764561"/>
                        <a:pt x="1121868" y="797859"/>
                        <a:pt x="1091132" y="783771"/>
                      </a:cubicBezTo>
                      <a:cubicBezTo>
                        <a:pt x="1060396" y="769684"/>
                        <a:pt x="1062957" y="695404"/>
                        <a:pt x="1021976" y="653142"/>
                      </a:cubicBezTo>
                      <a:cubicBezTo>
                        <a:pt x="980995" y="610880"/>
                        <a:pt x="899031" y="557092"/>
                        <a:pt x="845243" y="530198"/>
                      </a:cubicBezTo>
                      <a:cubicBezTo>
                        <a:pt x="791455" y="503304"/>
                        <a:pt x="731264" y="508427"/>
                        <a:pt x="699247" y="491778"/>
                      </a:cubicBezTo>
                      <a:cubicBezTo>
                        <a:pt x="667230" y="475129"/>
                        <a:pt x="695404" y="446954"/>
                        <a:pt x="653142" y="430305"/>
                      </a:cubicBezTo>
                      <a:cubicBezTo>
                        <a:pt x="610880" y="413656"/>
                        <a:pt x="509706" y="397008"/>
                        <a:pt x="445673" y="391885"/>
                      </a:cubicBezTo>
                      <a:cubicBezTo>
                        <a:pt x="381640" y="386762"/>
                        <a:pt x="343220" y="407253"/>
                        <a:pt x="268941" y="399569"/>
                      </a:cubicBezTo>
                      <a:cubicBezTo>
                        <a:pt x="194662" y="391885"/>
                        <a:pt x="46104" y="358588"/>
                        <a:pt x="0" y="345781"/>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5" name="Freeform 44"/>
              <p:cNvSpPr/>
              <p:nvPr/>
            </p:nvSpPr>
            <p:spPr>
              <a:xfrm>
                <a:off x="4150886" y="4287691"/>
                <a:ext cx="1148763" cy="1208954"/>
              </a:xfrm>
              <a:custGeom>
                <a:avLst/>
                <a:gdLst>
                  <a:gd name="connsiteX0" fmla="*/ 0 w 1148763"/>
                  <a:gd name="connsiteY0" fmla="*/ 0 h 1208954"/>
                  <a:gd name="connsiteX1" fmla="*/ 614723 w 1148763"/>
                  <a:gd name="connsiteY1" fmla="*/ 115260 h 1208954"/>
                  <a:gd name="connsiteX2" fmla="*/ 845244 w 1148763"/>
                  <a:gd name="connsiteY2" fmla="*/ 138312 h 1208954"/>
                  <a:gd name="connsiteX3" fmla="*/ 791456 w 1148763"/>
                  <a:gd name="connsiteY3" fmla="*/ 215153 h 1208954"/>
                  <a:gd name="connsiteX4" fmla="*/ 829876 w 1148763"/>
                  <a:gd name="connsiteY4" fmla="*/ 330413 h 1208954"/>
                  <a:gd name="connsiteX5" fmla="*/ 891348 w 1148763"/>
                  <a:gd name="connsiteY5" fmla="*/ 453358 h 1208954"/>
                  <a:gd name="connsiteX6" fmla="*/ 960504 w 1148763"/>
                  <a:gd name="connsiteY6" fmla="*/ 537882 h 1208954"/>
                  <a:gd name="connsiteX7" fmla="*/ 1037345 w 1148763"/>
                  <a:gd name="connsiteY7" fmla="*/ 706931 h 1208954"/>
                  <a:gd name="connsiteX8" fmla="*/ 1060397 w 1148763"/>
                  <a:gd name="connsiteY8" fmla="*/ 837559 h 1208954"/>
                  <a:gd name="connsiteX9" fmla="*/ 1144921 w 1148763"/>
                  <a:gd name="connsiteY9" fmla="*/ 922084 h 1208954"/>
                  <a:gd name="connsiteX10" fmla="*/ 1083449 w 1148763"/>
                  <a:gd name="connsiteY10" fmla="*/ 937452 h 1208954"/>
                  <a:gd name="connsiteX11" fmla="*/ 991240 w 1148763"/>
                  <a:gd name="connsiteY11" fmla="*/ 1075764 h 1208954"/>
                  <a:gd name="connsiteX12" fmla="*/ 945136 w 1148763"/>
                  <a:gd name="connsiteY12" fmla="*/ 1114185 h 1208954"/>
                  <a:gd name="connsiteX13" fmla="*/ 860612 w 1148763"/>
                  <a:gd name="connsiteY13" fmla="*/ 1198709 h 1208954"/>
                  <a:gd name="connsiteX14" fmla="*/ 637775 w 1148763"/>
                  <a:gd name="connsiteY14" fmla="*/ 1175657 h 1208954"/>
                  <a:gd name="connsiteX15" fmla="*/ 338098 w 1148763"/>
                  <a:gd name="connsiteY15" fmla="*/ 1114185 h 1208954"/>
                  <a:gd name="connsiteX16" fmla="*/ 299677 w 1148763"/>
                  <a:gd name="connsiteY16" fmla="*/ 1014292 h 1208954"/>
                  <a:gd name="connsiteX17" fmla="*/ 7684 w 1148763"/>
                  <a:gd name="connsiteY17" fmla="*/ 960504 h 12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8763" h="1208954">
                    <a:moveTo>
                      <a:pt x="0" y="0"/>
                    </a:moveTo>
                    <a:lnTo>
                      <a:pt x="614723" y="115260"/>
                    </a:lnTo>
                    <a:cubicBezTo>
                      <a:pt x="755597" y="138312"/>
                      <a:pt x="815789" y="121663"/>
                      <a:pt x="845244" y="138312"/>
                    </a:cubicBezTo>
                    <a:cubicBezTo>
                      <a:pt x="874699" y="154961"/>
                      <a:pt x="794017" y="183136"/>
                      <a:pt x="791456" y="215153"/>
                    </a:cubicBezTo>
                    <a:cubicBezTo>
                      <a:pt x="788895" y="247170"/>
                      <a:pt x="813227" y="290712"/>
                      <a:pt x="829876" y="330413"/>
                    </a:cubicBezTo>
                    <a:cubicBezTo>
                      <a:pt x="846525" y="370114"/>
                      <a:pt x="869577" y="418780"/>
                      <a:pt x="891348" y="453358"/>
                    </a:cubicBezTo>
                    <a:cubicBezTo>
                      <a:pt x="913119" y="487936"/>
                      <a:pt x="936171" y="495620"/>
                      <a:pt x="960504" y="537882"/>
                    </a:cubicBezTo>
                    <a:cubicBezTo>
                      <a:pt x="984837" y="580144"/>
                      <a:pt x="1020696" y="656985"/>
                      <a:pt x="1037345" y="706931"/>
                    </a:cubicBezTo>
                    <a:cubicBezTo>
                      <a:pt x="1053994" y="756877"/>
                      <a:pt x="1042468" y="801700"/>
                      <a:pt x="1060397" y="837559"/>
                    </a:cubicBezTo>
                    <a:cubicBezTo>
                      <a:pt x="1078326" y="873418"/>
                      <a:pt x="1141079" y="905435"/>
                      <a:pt x="1144921" y="922084"/>
                    </a:cubicBezTo>
                    <a:cubicBezTo>
                      <a:pt x="1148763" y="938733"/>
                      <a:pt x="1109062" y="911839"/>
                      <a:pt x="1083449" y="937452"/>
                    </a:cubicBezTo>
                    <a:cubicBezTo>
                      <a:pt x="1057836" y="963065"/>
                      <a:pt x="1014292" y="1046309"/>
                      <a:pt x="991240" y="1075764"/>
                    </a:cubicBezTo>
                    <a:cubicBezTo>
                      <a:pt x="968188" y="1105220"/>
                      <a:pt x="966907" y="1093694"/>
                      <a:pt x="945136" y="1114185"/>
                    </a:cubicBezTo>
                    <a:cubicBezTo>
                      <a:pt x="923365" y="1134676"/>
                      <a:pt x="911839" y="1188464"/>
                      <a:pt x="860612" y="1198709"/>
                    </a:cubicBezTo>
                    <a:cubicBezTo>
                      <a:pt x="809385" y="1208954"/>
                      <a:pt x="724861" y="1189744"/>
                      <a:pt x="637775" y="1175657"/>
                    </a:cubicBezTo>
                    <a:cubicBezTo>
                      <a:pt x="550689" y="1161570"/>
                      <a:pt x="394448" y="1141079"/>
                      <a:pt x="338098" y="1114185"/>
                    </a:cubicBezTo>
                    <a:cubicBezTo>
                      <a:pt x="281748" y="1087291"/>
                      <a:pt x="354746" y="1039906"/>
                      <a:pt x="299677" y="1014292"/>
                    </a:cubicBezTo>
                    <a:cubicBezTo>
                      <a:pt x="244608" y="988679"/>
                      <a:pt x="56349" y="978433"/>
                      <a:pt x="7684" y="96050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 name="Group 76"/>
            <p:cNvGrpSpPr/>
            <p:nvPr/>
          </p:nvGrpSpPr>
          <p:grpSpPr>
            <a:xfrm>
              <a:off x="7467600" y="4572000"/>
              <a:ext cx="1596912" cy="2185203"/>
              <a:chOff x="7467600" y="4572000"/>
              <a:chExt cx="1596912" cy="2185203"/>
            </a:xfrm>
          </p:grpSpPr>
          <p:pic>
            <p:nvPicPr>
              <p:cNvPr id="53250" name="Picture 2"/>
              <p:cNvPicPr>
                <a:picLocks noChangeAspect="1" noChangeArrowheads="1"/>
              </p:cNvPicPr>
              <p:nvPr/>
            </p:nvPicPr>
            <p:blipFill>
              <a:blip r:embed="rId7"/>
              <a:srcRect/>
              <a:stretch>
                <a:fillRect/>
              </a:stretch>
            </p:blipFill>
            <p:spPr bwMode="auto">
              <a:xfrm flipH="1">
                <a:off x="7543800" y="4572000"/>
                <a:ext cx="761906" cy="1905000"/>
              </a:xfrm>
              <a:prstGeom prst="rect">
                <a:avLst/>
              </a:prstGeom>
              <a:noFill/>
              <a:ln w="9525">
                <a:noFill/>
                <a:miter lim="800000"/>
                <a:headEnd/>
                <a:tailEnd/>
              </a:ln>
              <a:effectLst/>
            </p:spPr>
          </p:pic>
          <p:sp>
            <p:nvSpPr>
              <p:cNvPr id="71" name="TextBox 70"/>
              <p:cNvSpPr txBox="1"/>
              <p:nvPr/>
            </p:nvSpPr>
            <p:spPr>
              <a:xfrm>
                <a:off x="7467600" y="4663440"/>
                <a:ext cx="1596912" cy="656590"/>
              </a:xfrm>
              <a:prstGeom prst="rect">
                <a:avLst/>
              </a:prstGeom>
              <a:noFill/>
            </p:spPr>
            <p:txBody>
              <a:bodyPr wrap="none" rtlCol="0">
                <a:spAutoFit/>
              </a:bodyPr>
              <a:lstStyle/>
              <a:p>
                <a:pPr>
                  <a:lnSpc>
                    <a:spcPts val="2200"/>
                  </a:lnSpc>
                </a:pPr>
                <a:r>
                  <a:rPr lang="en-US" sz="2400" b="1" spc="-100" dirty="0" smtClean="0">
                    <a:solidFill>
                      <a:srgbClr val="220783"/>
                    </a:solidFill>
                  </a:rPr>
                  <a:t>               1755</a:t>
                </a:r>
              </a:p>
              <a:p>
                <a:pPr>
                  <a:lnSpc>
                    <a:spcPts val="2200"/>
                  </a:lnSpc>
                </a:pPr>
                <a:r>
                  <a:rPr lang="en-US" sz="2400" b="1" spc="-100" dirty="0" smtClean="0">
                    <a:solidFill>
                      <a:srgbClr val="220783"/>
                    </a:solidFill>
                  </a:rPr>
                  <a:t>deportation</a:t>
                </a:r>
                <a:endParaRPr lang="en-US" sz="2400" b="1" spc="-100" dirty="0">
                  <a:solidFill>
                    <a:srgbClr val="220783"/>
                  </a:solidFill>
                </a:endParaRPr>
              </a:p>
            </p:txBody>
          </p:sp>
          <p:sp>
            <p:nvSpPr>
              <p:cNvPr id="73" name="TextBox 72"/>
              <p:cNvSpPr txBox="1"/>
              <p:nvPr/>
            </p:nvSpPr>
            <p:spPr>
              <a:xfrm>
                <a:off x="7506898" y="5410200"/>
                <a:ext cx="1484702" cy="656590"/>
              </a:xfrm>
              <a:prstGeom prst="rect">
                <a:avLst/>
              </a:prstGeom>
              <a:noFill/>
            </p:spPr>
            <p:txBody>
              <a:bodyPr wrap="none" rtlCol="0">
                <a:spAutoFit/>
              </a:bodyPr>
              <a:lstStyle/>
              <a:p>
                <a:pPr>
                  <a:lnSpc>
                    <a:spcPts val="2200"/>
                  </a:lnSpc>
                </a:pPr>
                <a:r>
                  <a:rPr lang="en-US" sz="2400" b="1" spc="-100" dirty="0" smtClean="0">
                    <a:solidFill>
                      <a:srgbClr val="007A37"/>
                    </a:solidFill>
                  </a:rPr>
                  <a:t>             1756</a:t>
                </a:r>
              </a:p>
              <a:p>
                <a:pPr>
                  <a:lnSpc>
                    <a:spcPts val="2200"/>
                  </a:lnSpc>
                </a:pPr>
                <a:r>
                  <a:rPr lang="en-US" sz="2400" b="1" spc="-100" dirty="0" smtClean="0">
                    <a:solidFill>
                      <a:srgbClr val="007A37"/>
                    </a:solidFill>
                  </a:rPr>
                  <a:t>migration</a:t>
                </a:r>
                <a:endParaRPr lang="en-US" sz="2400" b="1" spc="-100" dirty="0">
                  <a:solidFill>
                    <a:srgbClr val="007A37"/>
                  </a:solidFill>
                </a:endParaRPr>
              </a:p>
            </p:txBody>
          </p:sp>
          <p:sp>
            <p:nvSpPr>
              <p:cNvPr id="75" name="TextBox 74"/>
              <p:cNvSpPr txBox="1"/>
              <p:nvPr/>
            </p:nvSpPr>
            <p:spPr>
              <a:xfrm>
                <a:off x="7543800" y="6089904"/>
                <a:ext cx="1484702" cy="667299"/>
              </a:xfrm>
              <a:prstGeom prst="rect">
                <a:avLst/>
              </a:prstGeom>
              <a:noFill/>
            </p:spPr>
            <p:txBody>
              <a:bodyPr wrap="none" rtlCol="0">
                <a:spAutoFit/>
              </a:bodyPr>
              <a:lstStyle/>
              <a:p>
                <a:pPr>
                  <a:lnSpc>
                    <a:spcPts val="2200"/>
                  </a:lnSpc>
                </a:pPr>
                <a:r>
                  <a:rPr lang="en-US" sz="2400" b="1" spc="-100" dirty="0" smtClean="0">
                    <a:solidFill>
                      <a:srgbClr val="C40000"/>
                    </a:solidFill>
                  </a:rPr>
                  <a:t>             1755</a:t>
                </a:r>
              </a:p>
              <a:p>
                <a:pPr>
                  <a:lnSpc>
                    <a:spcPts val="2200"/>
                  </a:lnSpc>
                </a:pPr>
                <a:r>
                  <a:rPr lang="en-US" sz="2400" b="1" spc="-100" dirty="0" smtClean="0">
                    <a:solidFill>
                      <a:srgbClr val="C40000"/>
                    </a:solidFill>
                  </a:rPr>
                  <a:t>flight</a:t>
                </a:r>
                <a:endParaRPr lang="en-US" sz="2400" b="1" spc="-100" dirty="0">
                  <a:solidFill>
                    <a:srgbClr val="C40000"/>
                  </a:solidFill>
                </a:endParaRPr>
              </a:p>
            </p:txBody>
          </p:sp>
        </p:grpSp>
        <p:sp>
          <p:nvSpPr>
            <p:cNvPr id="79" name="Rectangle 78"/>
            <p:cNvSpPr/>
            <p:nvPr/>
          </p:nvSpPr>
          <p:spPr>
            <a:xfrm>
              <a:off x="7543800" y="5410200"/>
              <a:ext cx="13716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7543800" y="6096000"/>
              <a:ext cx="1371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Freeform 89"/>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50800">
            <a:solidFill>
              <a:srgbClr val="FF00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4" name="Group 43"/>
          <p:cNvGrpSpPr/>
          <p:nvPr/>
        </p:nvGrpSpPr>
        <p:grpSpPr>
          <a:xfrm>
            <a:off x="73152" y="3730752"/>
            <a:ext cx="4572000" cy="2971800"/>
            <a:chOff x="0" y="4572000"/>
            <a:chExt cx="4572000" cy="2971800"/>
          </a:xfrm>
        </p:grpSpPr>
        <p:pic>
          <p:nvPicPr>
            <p:cNvPr id="53" name="Picture 3"/>
            <p:cNvPicPr preferRelativeResize="0">
              <a:picLocks noChangeArrowheads="1"/>
            </p:cNvPicPr>
            <p:nvPr/>
          </p:nvPicPr>
          <p:blipFill>
            <a:blip r:embed="rId8"/>
            <a:srcRect/>
            <a:stretch>
              <a:fillRect/>
            </a:stretch>
          </p:blipFill>
          <p:spPr bwMode="auto">
            <a:xfrm>
              <a:off x="0" y="4572000"/>
              <a:ext cx="4495800" cy="2971800"/>
            </a:xfrm>
            <a:prstGeom prst="rect">
              <a:avLst/>
            </a:prstGeom>
            <a:noFill/>
            <a:ln w="25400">
              <a:solidFill>
                <a:srgbClr val="6B3305"/>
              </a:solidFill>
              <a:miter lim="800000"/>
              <a:headEnd/>
              <a:tailEnd/>
            </a:ln>
            <a:effectLst/>
          </p:spPr>
        </p:pic>
        <p:sp>
          <p:nvSpPr>
            <p:cNvPr id="54" name="TextBox 53"/>
            <p:cNvSpPr txBox="1"/>
            <p:nvPr/>
          </p:nvSpPr>
          <p:spPr>
            <a:xfrm flipH="1">
              <a:off x="0" y="4572000"/>
              <a:ext cx="4572000" cy="461665"/>
            </a:xfrm>
            <a:prstGeom prst="rect">
              <a:avLst/>
            </a:prstGeom>
            <a:noFill/>
          </p:spPr>
          <p:txBody>
            <a:bodyPr wrap="square" rtlCol="0">
              <a:spAutoFit/>
            </a:bodyPr>
            <a:lstStyle/>
            <a:p>
              <a:pPr algn="ctr"/>
              <a:r>
                <a:rPr lang="en-US" sz="2400" b="1" dirty="0" smtClean="0">
                  <a:solidFill>
                    <a:srgbClr val="996633"/>
                  </a:solidFill>
                  <a:effectLst>
                    <a:outerShdw dist="38100" dir="7200000" algn="ctr" rotWithShape="0">
                      <a:schemeClr val="tx1"/>
                    </a:outerShdw>
                  </a:effectLst>
                </a:rPr>
                <a:t>Connecticut Harbor</a:t>
              </a:r>
              <a:endParaRPr lang="en-US" sz="2400" b="1" dirty="0">
                <a:solidFill>
                  <a:srgbClr val="996633"/>
                </a:solidFill>
                <a:effectLst>
                  <a:outerShdw dist="38100" dir="7200000" algn="ctr" rotWithShape="0">
                    <a:schemeClr val="tx1"/>
                  </a:outerShdw>
                </a:effectLst>
              </a:endParaRPr>
            </a:p>
          </p:txBody>
        </p:sp>
      </p:grpSp>
      <p:sp>
        <p:nvSpPr>
          <p:cNvPr id="57" name="Rectangle 56"/>
          <p:cNvSpPr/>
          <p:nvPr/>
        </p:nvSpPr>
        <p:spPr>
          <a:xfrm>
            <a:off x="6705600" y="2438400"/>
            <a:ext cx="685800" cy="8382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9"/>
          <a:srcRect/>
          <a:stretch>
            <a:fillRect/>
          </a:stretch>
        </p:blipFill>
        <p:spPr bwMode="auto">
          <a:xfrm>
            <a:off x="4648200" y="533400"/>
            <a:ext cx="4780836" cy="5181600"/>
          </a:xfrm>
          <a:prstGeom prst="rect">
            <a:avLst/>
          </a:prstGeom>
          <a:noFill/>
          <a:ln w="9525">
            <a:noFill/>
            <a:miter lim="800000"/>
            <a:headEnd/>
            <a:tailEnd/>
          </a:ln>
          <a:effectLst/>
        </p:spPr>
      </p:pic>
      <p:sp useBgFill="1">
        <p:nvSpPr>
          <p:cNvPr id="55" name="TextBox 54"/>
          <p:cNvSpPr txBox="1"/>
          <p:nvPr/>
        </p:nvSpPr>
        <p:spPr>
          <a:xfrm>
            <a:off x="0" y="685800"/>
            <a:ext cx="9144000" cy="584775"/>
          </a:xfrm>
          <a:prstGeom prst="rect">
            <a:avLst/>
          </a:prstGeom>
          <a:ln w="50800">
            <a:noFill/>
          </a:ln>
        </p:spPr>
        <p:txBody>
          <a:bodyPr wrap="square" rtlCol="0">
            <a:spAutoFit/>
          </a:bodyPr>
          <a:lstStyle/>
          <a:p>
            <a:pPr algn="ctr"/>
            <a:r>
              <a:rPr lang="en-US" sz="3200" b="1" dirty="0" smtClean="0">
                <a:ln>
                  <a:solidFill>
                    <a:schemeClr val="tx1"/>
                  </a:solidFill>
                </a:ln>
                <a:latin typeface="Tempus Sans ITC" pitchFamily="82" charset="0"/>
              </a:rPr>
              <a:t>Elisha Stoddard  &amp; the Landry Family</a:t>
            </a:r>
          </a:p>
        </p:txBody>
      </p:sp>
      <p:sp>
        <p:nvSpPr>
          <p:cNvPr id="64" name="TextBox 63"/>
          <p:cNvSpPr txBox="1"/>
          <p:nvPr/>
        </p:nvSpPr>
        <p:spPr>
          <a:xfrm>
            <a:off x="1251879" y="2438400"/>
            <a:ext cx="1896673" cy="2923877"/>
          </a:xfrm>
          <a:prstGeom prst="rect">
            <a:avLst/>
          </a:prstGeom>
          <a:noFill/>
        </p:spPr>
        <p:txBody>
          <a:bodyPr wrap="none" rtlCol="0">
            <a:spAutoFit/>
          </a:bodyPr>
          <a:lstStyle/>
          <a:p>
            <a:r>
              <a:rPr lang="en-US" sz="4800" b="1" dirty="0" smtClean="0">
                <a:solidFill>
                  <a:srgbClr val="FF0000"/>
                </a:solidFill>
                <a:effectLst>
                  <a:outerShdw dist="50800" dir="7200000" algn="ctr" rotWithShape="0">
                    <a:schemeClr val="tx1"/>
                  </a:outerShdw>
                </a:effectLst>
              </a:rPr>
              <a:t>    NH</a:t>
            </a:r>
          </a:p>
          <a:p>
            <a:endParaRPr lang="en-US" sz="2000" b="1" dirty="0" smtClean="0">
              <a:solidFill>
                <a:srgbClr val="FF0000"/>
              </a:solidFill>
              <a:effectLst>
                <a:outerShdw dist="50800" dir="7200000" algn="ctr" rotWithShape="0">
                  <a:schemeClr val="tx1"/>
                </a:outerShdw>
              </a:effectLst>
            </a:endParaRPr>
          </a:p>
          <a:p>
            <a:r>
              <a:rPr lang="en-US" sz="4800" b="1" dirty="0" smtClean="0">
                <a:solidFill>
                  <a:srgbClr val="FF0000"/>
                </a:solidFill>
                <a:effectLst>
                  <a:outerShdw dist="50800" dir="7200000" algn="ctr" rotWithShape="0">
                    <a:schemeClr val="tx1"/>
                  </a:outerShdw>
                </a:effectLst>
              </a:rPr>
              <a:t>    MA</a:t>
            </a:r>
          </a:p>
          <a:p>
            <a:endParaRPr lang="en-US" sz="2000" b="1" dirty="0" smtClean="0">
              <a:solidFill>
                <a:srgbClr val="FF0000"/>
              </a:solidFill>
              <a:effectLst>
                <a:outerShdw dist="50800" dir="7200000" algn="ctr" rotWithShape="0">
                  <a:schemeClr val="tx1"/>
                </a:outerShdw>
              </a:effectLst>
            </a:endParaRPr>
          </a:p>
          <a:p>
            <a:r>
              <a:rPr lang="en-US" sz="4800" b="1" dirty="0" smtClean="0">
                <a:solidFill>
                  <a:srgbClr val="FF0000"/>
                </a:solidFill>
                <a:effectLst>
                  <a:outerShdw dist="50800" dir="7200000" algn="ctr" rotWithShape="0">
                    <a:schemeClr val="tx1"/>
                  </a:outerShdw>
                </a:effectLst>
              </a:rPr>
              <a:t>	RI  </a:t>
            </a:r>
          </a:p>
        </p:txBody>
      </p:sp>
      <p:grpSp>
        <p:nvGrpSpPr>
          <p:cNvPr id="78" name="Group 77"/>
          <p:cNvGrpSpPr/>
          <p:nvPr/>
        </p:nvGrpSpPr>
        <p:grpSpPr>
          <a:xfrm>
            <a:off x="4953000" y="3352800"/>
            <a:ext cx="3429000" cy="1371600"/>
            <a:chOff x="4191000" y="5105400"/>
            <a:chExt cx="3429000" cy="1371600"/>
          </a:xfrm>
        </p:grpSpPr>
        <p:sp>
          <p:nvSpPr>
            <p:cNvPr id="77" name="Freeform 76"/>
            <p:cNvSpPr/>
            <p:nvPr/>
          </p:nvSpPr>
          <p:spPr>
            <a:xfrm>
              <a:off x="5486400" y="5410200"/>
              <a:ext cx="762000" cy="1066800"/>
            </a:xfrm>
            <a:custGeom>
              <a:avLst/>
              <a:gdLst>
                <a:gd name="connsiteX0" fmla="*/ 0 w 1352550"/>
                <a:gd name="connsiteY0" fmla="*/ 0 h 895350"/>
                <a:gd name="connsiteX1" fmla="*/ 476250 w 1352550"/>
                <a:gd name="connsiteY1" fmla="*/ 438150 h 895350"/>
                <a:gd name="connsiteX2" fmla="*/ 1352550 w 1352550"/>
                <a:gd name="connsiteY2" fmla="*/ 895350 h 895350"/>
              </a:gdLst>
              <a:ahLst/>
              <a:cxnLst>
                <a:cxn ang="0">
                  <a:pos x="connsiteX0" y="connsiteY0"/>
                </a:cxn>
                <a:cxn ang="0">
                  <a:pos x="connsiteX1" y="connsiteY1"/>
                </a:cxn>
                <a:cxn ang="0">
                  <a:pos x="connsiteX2" y="connsiteY2"/>
                </a:cxn>
              </a:cxnLst>
              <a:rect l="l" t="t" r="r" b="b"/>
              <a:pathLst>
                <a:path w="1352550" h="895350">
                  <a:moveTo>
                    <a:pt x="0" y="0"/>
                  </a:moveTo>
                  <a:cubicBezTo>
                    <a:pt x="125412" y="144462"/>
                    <a:pt x="250825" y="288925"/>
                    <a:pt x="476250" y="438150"/>
                  </a:cubicBezTo>
                  <a:cubicBezTo>
                    <a:pt x="701675" y="587375"/>
                    <a:pt x="1027112" y="741362"/>
                    <a:pt x="1352550" y="895350"/>
                  </a:cubicBezTo>
                </a:path>
              </a:pathLst>
            </a:cu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72" name="TextBox 71"/>
            <p:cNvSpPr txBox="1"/>
            <p:nvPr/>
          </p:nvSpPr>
          <p:spPr>
            <a:xfrm>
              <a:off x="4191000" y="5105400"/>
              <a:ext cx="3429000" cy="892552"/>
            </a:xfrm>
            <a:prstGeom prst="rect">
              <a:avLst/>
            </a:prstGeom>
            <a:ln w="50800">
              <a:solidFill>
                <a:schemeClr val="tx1"/>
              </a:solidFill>
            </a:ln>
          </p:spPr>
          <p:txBody>
            <a:bodyPr wrap="square" rtlCol="0">
              <a:spAutoFit/>
            </a:bodyPr>
            <a:lstStyle/>
            <a:p>
              <a:pPr algn="ctr"/>
              <a:r>
                <a:rPr lang="en-US" sz="2600" dirty="0" smtClean="0">
                  <a:effectLst>
                    <a:outerShdw dist="12700" dir="7200000" algn="ctr" rotWithShape="0">
                      <a:schemeClr val="tx1"/>
                    </a:outerShdw>
                  </a:effectLst>
                </a:rPr>
                <a:t>Paul Landry, his brother, &amp; their wives</a:t>
              </a:r>
            </a:p>
          </p:txBody>
        </p:sp>
      </p:grpSp>
      <p:sp>
        <p:nvSpPr>
          <p:cNvPr id="74" name="TextBox 73"/>
          <p:cNvSpPr txBox="1"/>
          <p:nvPr/>
        </p:nvSpPr>
        <p:spPr>
          <a:xfrm>
            <a:off x="838200" y="4503003"/>
            <a:ext cx="1236044" cy="830997"/>
          </a:xfrm>
          <a:prstGeom prst="rect">
            <a:avLst/>
          </a:prstGeom>
          <a:noFill/>
        </p:spPr>
        <p:txBody>
          <a:bodyPr wrap="none" rtlCol="0">
            <a:spAutoFit/>
          </a:bodyPr>
          <a:lstStyle/>
          <a:p>
            <a:r>
              <a:rPr lang="en-US" sz="4800" b="1" dirty="0" smtClean="0">
                <a:solidFill>
                  <a:srgbClr val="FF0000"/>
                </a:solidFill>
                <a:effectLst>
                  <a:outerShdw dist="50800" dir="7200000" algn="ctr" rotWithShape="0">
                    <a:schemeClr val="tx1"/>
                  </a:outerShdw>
                </a:effectLst>
              </a:rPr>
              <a:t>   CT</a:t>
            </a:r>
          </a:p>
        </p:txBody>
      </p:sp>
      <p:sp>
        <p:nvSpPr>
          <p:cNvPr id="76" name="Oval 75"/>
          <p:cNvSpPr/>
          <p:nvPr/>
        </p:nvSpPr>
        <p:spPr>
          <a:xfrm>
            <a:off x="1219200" y="609600"/>
            <a:ext cx="3048000" cy="685800"/>
          </a:xfrm>
          <a:prstGeom prst="ellipse">
            <a:avLst/>
          </a:prstGeom>
          <a:noFill/>
          <a:ln w="76200">
            <a:solidFill>
              <a:srgbClr val="6B3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Arrow Connector 81"/>
          <p:cNvCxnSpPr>
            <a:stCxn id="76" idx="4"/>
          </p:cNvCxnSpPr>
          <p:nvPr/>
        </p:nvCxnSpPr>
        <p:spPr>
          <a:xfrm rot="5400000">
            <a:off x="457200" y="2362200"/>
            <a:ext cx="3352800" cy="1219200"/>
          </a:xfrm>
          <a:prstGeom prst="straightConnector1">
            <a:avLst/>
          </a:prstGeom>
          <a:ln w="76200">
            <a:solidFill>
              <a:srgbClr val="6B3305"/>
            </a:solidFill>
            <a:tailEnd type="arrow"/>
          </a:ln>
        </p:spPr>
        <p:style>
          <a:lnRef idx="1">
            <a:schemeClr val="accent1"/>
          </a:lnRef>
          <a:fillRef idx="0">
            <a:schemeClr val="accent1"/>
          </a:fillRef>
          <a:effectRef idx="0">
            <a:schemeClr val="accent1"/>
          </a:effectRef>
          <a:fontRef idx="minor">
            <a:schemeClr val="tx1"/>
          </a:fontRef>
        </p:style>
      </p:cxnSp>
      <p:sp>
        <p:nvSpPr>
          <p:cNvPr id="84" name="Oval 83"/>
          <p:cNvSpPr/>
          <p:nvPr/>
        </p:nvSpPr>
        <p:spPr>
          <a:xfrm>
            <a:off x="1066800" y="4572000"/>
            <a:ext cx="1143000" cy="685800"/>
          </a:xfrm>
          <a:prstGeom prst="ellipse">
            <a:avLst/>
          </a:prstGeom>
          <a:noFill/>
          <a:ln w="76200">
            <a:solidFill>
              <a:srgbClr val="6B3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5-Point Star 85"/>
          <p:cNvSpPr/>
          <p:nvPr/>
        </p:nvSpPr>
        <p:spPr>
          <a:xfrm>
            <a:off x="1143000" y="4724400"/>
            <a:ext cx="457200" cy="381000"/>
          </a:xfrm>
          <a:prstGeom prst="star5">
            <a:avLst>
              <a:gd name="adj" fmla="val 25390"/>
              <a:gd name="hf" fmla="val 105146"/>
              <a:gd name="vf" fmla="val 110557"/>
            </a:avLst>
          </a:prstGeom>
          <a:solidFill>
            <a:srgbClr val="6B3305"/>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5029200" y="609600"/>
            <a:ext cx="2971800" cy="685800"/>
          </a:xfrm>
          <a:prstGeom prst="ellipse">
            <a:avLst/>
          </a:prstGeom>
          <a:noFill/>
          <a:ln w="76200">
            <a:solidFill>
              <a:srgbClr val="6B3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urved Left Arrow 88"/>
          <p:cNvSpPr/>
          <p:nvPr/>
        </p:nvSpPr>
        <p:spPr>
          <a:xfrm>
            <a:off x="8001000" y="914400"/>
            <a:ext cx="381000" cy="685800"/>
          </a:xfrm>
          <a:prstGeom prst="curvedLeftArrow">
            <a:avLst/>
          </a:prstGeom>
          <a:solidFill>
            <a:srgbClr val="6B3305"/>
          </a:solidFill>
          <a:ln w="50800">
            <a:solidFill>
              <a:srgbClr val="6B3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93" name="Group 92"/>
          <p:cNvGrpSpPr/>
          <p:nvPr/>
        </p:nvGrpSpPr>
        <p:grpSpPr>
          <a:xfrm>
            <a:off x="7010400" y="5715000"/>
            <a:ext cx="1905000" cy="1143000"/>
            <a:chOff x="3200400" y="7467600"/>
            <a:chExt cx="1905000" cy="1143000"/>
          </a:xfrm>
        </p:grpSpPr>
        <p:sp>
          <p:nvSpPr>
            <p:cNvPr id="94" name="Freeform 93"/>
            <p:cNvSpPr/>
            <p:nvPr/>
          </p:nvSpPr>
          <p:spPr>
            <a:xfrm>
              <a:off x="3505200" y="7467600"/>
              <a:ext cx="685800" cy="609600"/>
            </a:xfrm>
            <a:custGeom>
              <a:avLst/>
              <a:gdLst>
                <a:gd name="connsiteX0" fmla="*/ 0 w 1352550"/>
                <a:gd name="connsiteY0" fmla="*/ 0 h 895350"/>
                <a:gd name="connsiteX1" fmla="*/ 476250 w 1352550"/>
                <a:gd name="connsiteY1" fmla="*/ 438150 h 895350"/>
                <a:gd name="connsiteX2" fmla="*/ 1352550 w 1352550"/>
                <a:gd name="connsiteY2" fmla="*/ 895350 h 895350"/>
              </a:gdLst>
              <a:ahLst/>
              <a:cxnLst>
                <a:cxn ang="0">
                  <a:pos x="connsiteX0" y="connsiteY0"/>
                </a:cxn>
                <a:cxn ang="0">
                  <a:pos x="connsiteX1" y="connsiteY1"/>
                </a:cxn>
                <a:cxn ang="0">
                  <a:pos x="connsiteX2" y="connsiteY2"/>
                </a:cxn>
              </a:cxnLst>
              <a:rect l="l" t="t" r="r" b="b"/>
              <a:pathLst>
                <a:path w="1352550" h="895350">
                  <a:moveTo>
                    <a:pt x="0" y="0"/>
                  </a:moveTo>
                  <a:cubicBezTo>
                    <a:pt x="125412" y="144462"/>
                    <a:pt x="250825" y="288925"/>
                    <a:pt x="476250" y="438150"/>
                  </a:cubicBezTo>
                  <a:cubicBezTo>
                    <a:pt x="701675" y="587375"/>
                    <a:pt x="1027112" y="741362"/>
                    <a:pt x="1352550" y="895350"/>
                  </a:cubicBezTo>
                </a:path>
              </a:pathLst>
            </a:cu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95" name="TextBox 94"/>
            <p:cNvSpPr txBox="1"/>
            <p:nvPr/>
          </p:nvSpPr>
          <p:spPr>
            <a:xfrm>
              <a:off x="3200400" y="8118157"/>
              <a:ext cx="1905000" cy="492443"/>
            </a:xfrm>
            <a:prstGeom prst="rect">
              <a:avLst/>
            </a:prstGeom>
            <a:ln w="50800">
              <a:solidFill>
                <a:schemeClr val="tx1"/>
              </a:solidFill>
            </a:ln>
          </p:spPr>
          <p:txBody>
            <a:bodyPr wrap="square" rtlCol="0">
              <a:spAutoFit/>
            </a:bodyPr>
            <a:lstStyle/>
            <a:p>
              <a:r>
                <a:rPr lang="en-US" sz="2600" dirty="0" smtClean="0">
                  <a:effectLst>
                    <a:outerShdw dist="12700" dir="7200000" algn="ctr" rotWithShape="0">
                      <a:schemeClr val="tx1"/>
                    </a:outerShdw>
                  </a:effectLst>
                </a:rPr>
                <a:t>to Maryland</a:t>
              </a:r>
            </a:p>
          </p:txBody>
        </p:sp>
      </p:grpSp>
      <p:pic>
        <p:nvPicPr>
          <p:cNvPr id="66" name="Picture 4" descr="C:\Users\Sandra\AppData\Local\Microsoft\Windows\INetCache\IE\51KKD49H\SailingShip12[1].png"/>
          <p:cNvPicPr>
            <a:picLocks noChangeAspect="1" noChangeArrowheads="1"/>
          </p:cNvPicPr>
          <p:nvPr/>
        </p:nvPicPr>
        <p:blipFill>
          <a:blip r:embed="rId10" cstate="print"/>
          <a:srcRect r="20000" b="-296"/>
          <a:stretch>
            <a:fillRect/>
          </a:stretch>
        </p:blipFill>
        <p:spPr bwMode="auto">
          <a:xfrm>
            <a:off x="7010400" y="1066800"/>
            <a:ext cx="990600" cy="787063"/>
          </a:xfrm>
          <a:prstGeom prst="rect">
            <a:avLst/>
          </a:prstGeom>
          <a:noFill/>
        </p:spPr>
      </p:pic>
      <p:pic>
        <p:nvPicPr>
          <p:cNvPr id="67" name="Picture 4" descr="C:\Users\Sandra\AppData\Local\Microsoft\Windows\INetCache\IE\51KKD49H\SailingShip12[1].png"/>
          <p:cNvPicPr>
            <a:picLocks noChangeAspect="1" noChangeArrowheads="1"/>
          </p:cNvPicPr>
          <p:nvPr/>
        </p:nvPicPr>
        <p:blipFill>
          <a:blip r:embed="rId10" cstate="print"/>
          <a:srcRect r="20000" b="-296"/>
          <a:stretch>
            <a:fillRect/>
          </a:stretch>
        </p:blipFill>
        <p:spPr bwMode="auto">
          <a:xfrm>
            <a:off x="6019800" y="1219200"/>
            <a:ext cx="990600" cy="787063"/>
          </a:xfrm>
          <a:prstGeom prst="rect">
            <a:avLst/>
          </a:prstGeom>
          <a:noFill/>
        </p:spPr>
      </p:pic>
      <p:grpSp>
        <p:nvGrpSpPr>
          <p:cNvPr id="83" name="Group 82"/>
          <p:cNvGrpSpPr/>
          <p:nvPr/>
        </p:nvGrpSpPr>
        <p:grpSpPr>
          <a:xfrm>
            <a:off x="76200" y="5486400"/>
            <a:ext cx="5943600" cy="1417767"/>
            <a:chOff x="76200" y="5486400"/>
            <a:chExt cx="5943600" cy="1417767"/>
          </a:xfrm>
        </p:grpSpPr>
        <p:sp>
          <p:nvSpPr>
            <p:cNvPr id="81" name="Freeform 80"/>
            <p:cNvSpPr/>
            <p:nvPr/>
          </p:nvSpPr>
          <p:spPr>
            <a:xfrm flipH="1" flipV="1">
              <a:off x="2209800" y="5486400"/>
              <a:ext cx="457200" cy="990600"/>
            </a:xfrm>
            <a:custGeom>
              <a:avLst/>
              <a:gdLst>
                <a:gd name="connsiteX0" fmla="*/ 0 w 1352550"/>
                <a:gd name="connsiteY0" fmla="*/ 0 h 895350"/>
                <a:gd name="connsiteX1" fmla="*/ 476250 w 1352550"/>
                <a:gd name="connsiteY1" fmla="*/ 438150 h 895350"/>
                <a:gd name="connsiteX2" fmla="*/ 1352550 w 1352550"/>
                <a:gd name="connsiteY2" fmla="*/ 895350 h 895350"/>
              </a:gdLst>
              <a:ahLst/>
              <a:cxnLst>
                <a:cxn ang="0">
                  <a:pos x="connsiteX0" y="connsiteY0"/>
                </a:cxn>
                <a:cxn ang="0">
                  <a:pos x="connsiteX1" y="connsiteY1"/>
                </a:cxn>
                <a:cxn ang="0">
                  <a:pos x="connsiteX2" y="connsiteY2"/>
                </a:cxn>
              </a:cxnLst>
              <a:rect l="l" t="t" r="r" b="b"/>
              <a:pathLst>
                <a:path w="1352550" h="895350">
                  <a:moveTo>
                    <a:pt x="0" y="0"/>
                  </a:moveTo>
                  <a:cubicBezTo>
                    <a:pt x="125412" y="144462"/>
                    <a:pt x="250825" y="288925"/>
                    <a:pt x="476250" y="438150"/>
                  </a:cubicBezTo>
                  <a:cubicBezTo>
                    <a:pt x="701675" y="587375"/>
                    <a:pt x="1027112" y="741362"/>
                    <a:pt x="1352550" y="895350"/>
                  </a:cubicBezTo>
                </a:path>
              </a:pathLst>
            </a:cu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69" name="TextBox 68"/>
            <p:cNvSpPr txBox="1"/>
            <p:nvPr/>
          </p:nvSpPr>
          <p:spPr>
            <a:xfrm>
              <a:off x="76200" y="6411724"/>
              <a:ext cx="5943600" cy="492443"/>
            </a:xfrm>
            <a:prstGeom prst="rect">
              <a:avLst/>
            </a:prstGeom>
            <a:ln w="50800">
              <a:solidFill>
                <a:schemeClr val="tx1"/>
              </a:solidFill>
            </a:ln>
          </p:spPr>
          <p:txBody>
            <a:bodyPr wrap="square" rtlCol="0">
              <a:spAutoFit/>
            </a:bodyPr>
            <a:lstStyle/>
            <a:p>
              <a:r>
                <a:rPr lang="en-US" sz="2600" dirty="0" smtClean="0">
                  <a:effectLst>
                    <a:outerShdw dist="12700" dir="7200000" algn="ctr" rotWithShape="0">
                      <a:schemeClr val="tx1"/>
                    </a:outerShdw>
                  </a:effectLst>
                </a:rPr>
                <a:t> elder Landry, age 76, with 7 grandchildren</a:t>
              </a:r>
            </a:p>
          </p:txBody>
        </p:sp>
      </p:grpSp>
      <p:sp>
        <p:nvSpPr>
          <p:cNvPr id="85" name="Freeform 84"/>
          <p:cNvSpPr/>
          <p:nvPr/>
        </p:nvSpPr>
        <p:spPr>
          <a:xfrm rot="20080400" flipH="1" flipV="1">
            <a:off x="1634641" y="4766142"/>
            <a:ext cx="457200" cy="990600"/>
          </a:xfrm>
          <a:custGeom>
            <a:avLst/>
            <a:gdLst>
              <a:gd name="connsiteX0" fmla="*/ 0 w 1352550"/>
              <a:gd name="connsiteY0" fmla="*/ 0 h 895350"/>
              <a:gd name="connsiteX1" fmla="*/ 476250 w 1352550"/>
              <a:gd name="connsiteY1" fmla="*/ 438150 h 895350"/>
              <a:gd name="connsiteX2" fmla="*/ 1352550 w 1352550"/>
              <a:gd name="connsiteY2" fmla="*/ 895350 h 895350"/>
            </a:gdLst>
            <a:ahLst/>
            <a:cxnLst>
              <a:cxn ang="0">
                <a:pos x="connsiteX0" y="connsiteY0"/>
              </a:cxn>
              <a:cxn ang="0">
                <a:pos x="connsiteX1" y="connsiteY1"/>
              </a:cxn>
              <a:cxn ang="0">
                <a:pos x="connsiteX2" y="connsiteY2"/>
              </a:cxn>
            </a:cxnLst>
            <a:rect l="l" t="t" r="r" b="b"/>
            <a:pathLst>
              <a:path w="1352550" h="895350">
                <a:moveTo>
                  <a:pt x="0" y="0"/>
                </a:moveTo>
                <a:cubicBezTo>
                  <a:pt x="125412" y="144462"/>
                  <a:pt x="250825" y="288925"/>
                  <a:pt x="476250" y="438150"/>
                </a:cubicBezTo>
                <a:cubicBezTo>
                  <a:pt x="701675" y="587375"/>
                  <a:pt x="1027112" y="741362"/>
                  <a:pt x="1352550" y="895350"/>
                </a:cubicBezTo>
              </a:path>
            </a:pathLst>
          </a:cu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TextBox 86"/>
          <p:cNvSpPr txBox="1"/>
          <p:nvPr/>
        </p:nvSpPr>
        <p:spPr>
          <a:xfrm>
            <a:off x="0" y="4262735"/>
            <a:ext cx="1533305" cy="461665"/>
          </a:xfrm>
          <a:prstGeom prst="rect">
            <a:avLst/>
          </a:prstGeom>
          <a:noFill/>
        </p:spPr>
        <p:txBody>
          <a:bodyPr wrap="none" rtlCol="0">
            <a:spAutoFit/>
          </a:bodyPr>
          <a:lstStyle/>
          <a:p>
            <a:r>
              <a:rPr lang="en-US" sz="2400" b="1" dirty="0" smtClean="0"/>
              <a:t>Woodbury</a:t>
            </a:r>
            <a:endParaRPr lang="en-US" sz="2400" b="1" dirty="0"/>
          </a:p>
        </p:txBody>
      </p:sp>
      <p:sp>
        <p:nvSpPr>
          <p:cNvPr id="96" name="TextBox 95"/>
          <p:cNvSpPr txBox="1"/>
          <p:nvPr/>
        </p:nvSpPr>
        <p:spPr>
          <a:xfrm rot="889580">
            <a:off x="7959144" y="1656645"/>
            <a:ext cx="1120820" cy="646331"/>
          </a:xfrm>
          <a:prstGeom prst="rect">
            <a:avLst/>
          </a:prstGeom>
          <a:noFill/>
        </p:spPr>
        <p:txBody>
          <a:bodyPr wrap="none" rtlCol="0">
            <a:spAutoFit/>
          </a:bodyPr>
          <a:lstStyle/>
          <a:p>
            <a:r>
              <a:rPr lang="en-US" sz="3600" b="1" dirty="0" smtClean="0"/>
              <a:t>1755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4"/>
                                        </p:tgtEl>
                                      </p:cBhvr>
                                    </p:animEffect>
                                    <p:set>
                                      <p:cBhvr>
                                        <p:cTn id="7" dur="1" fill="hold">
                                          <p:stCondLst>
                                            <p:cond delay="999"/>
                                          </p:stCondLst>
                                        </p:cTn>
                                        <p:tgtEl>
                                          <p:spTgt spid="4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68">
                                            <p:txEl>
                                              <p:pRg st="0" end="0"/>
                                            </p:txEl>
                                          </p:spTgt>
                                        </p:tgtEl>
                                      </p:cBhvr>
                                    </p:animEffect>
                                    <p:set>
                                      <p:cBhvr>
                                        <p:cTn id="10" dur="1" fill="hold">
                                          <p:stCondLst>
                                            <p:cond delay="999"/>
                                          </p:stCondLst>
                                        </p:cTn>
                                        <p:tgtEl>
                                          <p:spTgt spid="68">
                                            <p:txEl>
                                              <p:pRg st="0" end="0"/>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68">
                                            <p:txEl>
                                              <p:pRg st="1" end="1"/>
                                            </p:txEl>
                                          </p:spTgt>
                                        </p:tgtEl>
                                      </p:cBhvr>
                                    </p:animEffect>
                                    <p:set>
                                      <p:cBhvr>
                                        <p:cTn id="13" dur="1" fill="hold">
                                          <p:stCondLst>
                                            <p:cond delay="999"/>
                                          </p:stCondLst>
                                        </p:cTn>
                                        <p:tgtEl>
                                          <p:spTgt spid="68">
                                            <p:txEl>
                                              <p:pRg st="1" end="1"/>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68">
                                            <p:txEl>
                                              <p:pRg st="2" end="2"/>
                                            </p:txEl>
                                          </p:spTgt>
                                        </p:tgtEl>
                                      </p:cBhvr>
                                    </p:animEffect>
                                    <p:set>
                                      <p:cBhvr>
                                        <p:cTn id="16" dur="1" fill="hold">
                                          <p:stCondLst>
                                            <p:cond delay="999"/>
                                          </p:stCondLst>
                                        </p:cTn>
                                        <p:tgtEl>
                                          <p:spTgt spid="68">
                                            <p:txEl>
                                              <p:pRg st="2" end="2"/>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68">
                                            <p:bg/>
                                          </p:spTgt>
                                        </p:tgtEl>
                                      </p:cBhvr>
                                    </p:animEffect>
                                    <p:set>
                                      <p:cBhvr>
                                        <p:cTn id="19" dur="1" fill="hold">
                                          <p:stCondLst>
                                            <p:cond delay="999"/>
                                          </p:stCondLst>
                                        </p:cTn>
                                        <p:tgtEl>
                                          <p:spTgt spid="68">
                                            <p:bg/>
                                          </p:spTgt>
                                        </p:tgtEl>
                                        <p:attrNameLst>
                                          <p:attrName>style.visibility</p:attrName>
                                        </p:attrNameLst>
                                      </p:cBhvr>
                                      <p:to>
                                        <p:strVal val="hidden"/>
                                      </p:to>
                                    </p:se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left)">
                                      <p:cBhvr>
                                        <p:cTn id="23" dur="1000"/>
                                        <p:tgtEl>
                                          <p:spTgt spid="55"/>
                                        </p:tgtEl>
                                      </p:cBhvr>
                                    </p:animEffect>
                                  </p:childTnLst>
                                </p:cTn>
                              </p:par>
                            </p:childTnLst>
                          </p:cTn>
                        </p:par>
                        <p:par>
                          <p:cTn id="24" fill="hold">
                            <p:stCondLst>
                              <p:cond delay="2000"/>
                            </p:stCondLst>
                            <p:childTnLst>
                              <p:par>
                                <p:cTn id="25" presetID="8" presetClass="emph" presetSubtype="0" fill="hold" grpId="0" nodeType="afterEffect">
                                  <p:stCondLst>
                                    <p:cond delay="0"/>
                                  </p:stCondLst>
                                  <p:childTnLst>
                                    <p:animRot by="21600000">
                                      <p:cBhvr>
                                        <p:cTn id="26" dur="1000" fill="hold"/>
                                        <p:tgtEl>
                                          <p:spTgt spid="91"/>
                                        </p:tgtEl>
                                        <p:attrNameLst>
                                          <p:attrName>r</p:attrName>
                                        </p:attrNameLst>
                                      </p:cBhvr>
                                    </p:animRot>
                                  </p:childTnLst>
                                </p:cTn>
                              </p:par>
                              <p:par>
                                <p:cTn id="27" presetID="1" presetClass="emph" presetSubtype="2" fill="hold" nodeType="withEffect">
                                  <p:stCondLst>
                                    <p:cond delay="0"/>
                                  </p:stCondLst>
                                  <p:childTnLst>
                                    <p:animClr clrSpc="rgb">
                                      <p:cBhvr>
                                        <p:cTn id="28" dur="1000" fill="hold"/>
                                        <p:tgtEl>
                                          <p:spTgt spid="91"/>
                                        </p:tgtEl>
                                        <p:attrNameLst>
                                          <p:attrName>fillcolor</p:attrName>
                                        </p:attrNameLst>
                                      </p:cBhvr>
                                      <p:to>
                                        <a:schemeClr val="tx1"/>
                                      </p:to>
                                    </p:animClr>
                                    <p:set>
                                      <p:cBhvr>
                                        <p:cTn id="29" dur="1000" fill="hold"/>
                                        <p:tgtEl>
                                          <p:spTgt spid="91"/>
                                        </p:tgtEl>
                                        <p:attrNameLst>
                                          <p:attrName>fill.type</p:attrName>
                                        </p:attrNameLst>
                                      </p:cBhvr>
                                      <p:to>
                                        <p:strVal val="solid"/>
                                      </p:to>
                                    </p:set>
                                    <p:set>
                                      <p:cBhvr>
                                        <p:cTn id="30" dur="1000" fill="hold"/>
                                        <p:tgtEl>
                                          <p:spTgt spid="91"/>
                                        </p:tgtEl>
                                        <p:attrNameLst>
                                          <p:attrName>fill.on</p:attrName>
                                        </p:attrNameLst>
                                      </p:cBhvr>
                                      <p:to>
                                        <p:strVal val="true"/>
                                      </p:to>
                                    </p:set>
                                  </p:childTnLst>
                                </p:cTn>
                              </p:par>
                              <p:par>
                                <p:cTn id="31" presetID="10" presetClass="exit" presetSubtype="0" fill="hold" grpId="0" nodeType="withEffect">
                                  <p:stCondLst>
                                    <p:cond delay="0"/>
                                  </p:stCondLst>
                                  <p:childTnLst>
                                    <p:animEffect transition="out" filter="fade">
                                      <p:cBhvr>
                                        <p:cTn id="32" dur="1000"/>
                                        <p:tgtEl>
                                          <p:spTgt spid="90"/>
                                        </p:tgtEl>
                                      </p:cBhvr>
                                    </p:animEffect>
                                    <p:set>
                                      <p:cBhvr>
                                        <p:cTn id="33" dur="1" fill="hold">
                                          <p:stCondLst>
                                            <p:cond delay="999"/>
                                          </p:stCondLst>
                                        </p:cTn>
                                        <p:tgtEl>
                                          <p:spTgt spid="9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wipe(left)">
                                      <p:cBhvr>
                                        <p:cTn id="38" dur="1000"/>
                                        <p:tgtEl>
                                          <p:spTgt spid="57"/>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grpId="1" nodeType="clickEffect">
                                  <p:stCondLst>
                                    <p:cond delay="0"/>
                                  </p:stCondLst>
                                  <p:childTnLst>
                                    <p:animScale>
                                      <p:cBhvr>
                                        <p:cTn id="42" dur="1000" fill="hold"/>
                                        <p:tgtEl>
                                          <p:spTgt spid="57"/>
                                        </p:tgtEl>
                                      </p:cBhvr>
                                      <p:by x="300000" y="300000"/>
                                    </p:animScale>
                                  </p:childTnLst>
                                </p:cTn>
                              </p:par>
                              <p:par>
                                <p:cTn id="43" presetID="35" presetClass="path" presetSubtype="0" accel="50000" decel="50000" fill="hold" grpId="3" nodeType="withEffect">
                                  <p:stCondLst>
                                    <p:cond delay="0"/>
                                  </p:stCondLst>
                                  <p:childTnLst>
                                    <p:animMotion origin="layout" path="M -3.33333E-6 -2.22222E-6 L -0.47916 0.07778 " pathEditMode="relative" rAng="0" ptsTypes="AA">
                                      <p:cBhvr>
                                        <p:cTn id="44" dur="1000" fill="hold"/>
                                        <p:tgtEl>
                                          <p:spTgt spid="57"/>
                                        </p:tgtEl>
                                        <p:attrNameLst>
                                          <p:attrName>ppt_x</p:attrName>
                                          <p:attrName>ppt_y</p:attrName>
                                        </p:attrNameLst>
                                      </p:cBhvr>
                                      <p:rCtr x="-240" y="39"/>
                                    </p:animMotion>
                                  </p:childTnLst>
                                </p:cTn>
                              </p:par>
                              <p:par>
                                <p:cTn id="45" presetID="10" presetClass="exit" presetSubtype="0" fill="hold" nodeType="withEffect">
                                  <p:stCondLst>
                                    <p:cond delay="0"/>
                                  </p:stCondLst>
                                  <p:childTnLst>
                                    <p:animEffect transition="out" filter="fade">
                                      <p:cBhvr>
                                        <p:cTn id="46" dur="1000"/>
                                        <p:tgtEl>
                                          <p:spTgt spid="59"/>
                                        </p:tgtEl>
                                      </p:cBhvr>
                                    </p:animEffect>
                                    <p:set>
                                      <p:cBhvr>
                                        <p:cTn id="47" dur="1" fill="hold">
                                          <p:stCondLst>
                                            <p:cond delay="999"/>
                                          </p:stCondLst>
                                        </p:cTn>
                                        <p:tgtEl>
                                          <p:spTgt spid="59"/>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91"/>
                                        </p:tgtEl>
                                      </p:cBhvr>
                                    </p:animEffect>
                                    <p:set>
                                      <p:cBhvr>
                                        <p:cTn id="50" dur="1" fill="hold">
                                          <p:stCondLst>
                                            <p:cond delay="999"/>
                                          </p:stCondLst>
                                        </p:cTn>
                                        <p:tgtEl>
                                          <p:spTgt spid="91"/>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1000"/>
                                        <p:tgtEl>
                                          <p:spTgt spid="57"/>
                                        </p:tgtEl>
                                      </p:cBhvr>
                                    </p:animEffect>
                                    <p:set>
                                      <p:cBhvr>
                                        <p:cTn id="53" dur="1" fill="hold">
                                          <p:stCondLst>
                                            <p:cond delay="999"/>
                                          </p:stCondLst>
                                        </p:cTn>
                                        <p:tgtEl>
                                          <p:spTgt spid="57"/>
                                        </p:tgtEl>
                                        <p:attrNameLst>
                                          <p:attrName>style.visibility</p:attrName>
                                        </p:attrNameLst>
                                      </p:cBhvr>
                                      <p:to>
                                        <p:strVal val="hidden"/>
                                      </p:to>
                                    </p:set>
                                  </p:childTnLst>
                                </p:cTn>
                              </p:par>
                              <p:par>
                                <p:cTn id="54" presetID="53" presetClass="entr" presetSubtype="0" fill="hold" nodeType="withEffect">
                                  <p:stCondLst>
                                    <p:cond delay="0"/>
                                  </p:stCondLst>
                                  <p:childTnLst>
                                    <p:set>
                                      <p:cBhvr>
                                        <p:cTn id="55" dur="1" fill="hold">
                                          <p:stCondLst>
                                            <p:cond delay="0"/>
                                          </p:stCondLst>
                                        </p:cTn>
                                        <p:tgtEl>
                                          <p:spTgt spid="1026"/>
                                        </p:tgtEl>
                                        <p:attrNameLst>
                                          <p:attrName>style.visibility</p:attrName>
                                        </p:attrNameLst>
                                      </p:cBhvr>
                                      <p:to>
                                        <p:strVal val="visible"/>
                                      </p:to>
                                    </p:set>
                                    <p:anim calcmode="lin" valueType="num">
                                      <p:cBhvr>
                                        <p:cTn id="56" dur="1000" fill="hold"/>
                                        <p:tgtEl>
                                          <p:spTgt spid="1026"/>
                                        </p:tgtEl>
                                        <p:attrNameLst>
                                          <p:attrName>ppt_w</p:attrName>
                                        </p:attrNameLst>
                                      </p:cBhvr>
                                      <p:tavLst>
                                        <p:tav tm="0">
                                          <p:val>
                                            <p:fltVal val="0"/>
                                          </p:val>
                                        </p:tav>
                                        <p:tav tm="100000">
                                          <p:val>
                                            <p:strVal val="#ppt_w"/>
                                          </p:val>
                                        </p:tav>
                                      </p:tavLst>
                                    </p:anim>
                                    <p:anim calcmode="lin" valueType="num">
                                      <p:cBhvr>
                                        <p:cTn id="57" dur="1000" fill="hold"/>
                                        <p:tgtEl>
                                          <p:spTgt spid="1026"/>
                                        </p:tgtEl>
                                        <p:attrNameLst>
                                          <p:attrName>ppt_h</p:attrName>
                                        </p:attrNameLst>
                                      </p:cBhvr>
                                      <p:tavLst>
                                        <p:tav tm="0">
                                          <p:val>
                                            <p:fltVal val="0"/>
                                          </p:val>
                                        </p:tav>
                                        <p:tav tm="100000">
                                          <p:val>
                                            <p:strVal val="#ppt_h"/>
                                          </p:val>
                                        </p:tav>
                                      </p:tavLst>
                                    </p:anim>
                                    <p:animEffect transition="in" filter="fade">
                                      <p:cBhvr>
                                        <p:cTn id="58" dur="1000"/>
                                        <p:tgtEl>
                                          <p:spTgt spid="1026"/>
                                        </p:tgtEl>
                                      </p:cBhvr>
                                    </p:animEffect>
                                  </p:childTnLst>
                                </p:cTn>
                              </p:par>
                              <p:par>
                                <p:cTn id="59" presetID="35" presetClass="path" presetSubtype="0" accel="50000" decel="50000" fill="hold" nodeType="withEffect">
                                  <p:stCondLst>
                                    <p:cond delay="0"/>
                                  </p:stCondLst>
                                  <p:childTnLst>
                                    <p:animMotion origin="layout" path="M -1.66667E-6 4.44444E-6 L -0.46979 0.1 " pathEditMode="relative" rAng="0" ptsTypes="AA">
                                      <p:cBhvr>
                                        <p:cTn id="60" dur="1000" fill="hold"/>
                                        <p:tgtEl>
                                          <p:spTgt spid="1026"/>
                                        </p:tgtEl>
                                        <p:attrNameLst>
                                          <p:attrName>ppt_x</p:attrName>
                                          <p:attrName>ppt_y</p:attrName>
                                        </p:attrNameLst>
                                      </p:cBhvr>
                                      <p:rCtr x="-235" y="50"/>
                                    </p:animMotion>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64">
                                            <p:txEl>
                                              <p:pRg st="0" end="0"/>
                                            </p:txEl>
                                          </p:spTgt>
                                        </p:tgtEl>
                                        <p:attrNameLst>
                                          <p:attrName>style.visibility</p:attrName>
                                        </p:attrNameLst>
                                      </p:cBhvr>
                                      <p:to>
                                        <p:strVal val="visible"/>
                                      </p:to>
                                    </p:set>
                                    <p:animEffect transition="in" filter="wipe(left)">
                                      <p:cBhvr>
                                        <p:cTn id="65" dur="1000"/>
                                        <p:tgtEl>
                                          <p:spTgt spid="64">
                                            <p:txEl>
                                              <p:pRg st="0" end="0"/>
                                            </p:txEl>
                                          </p:spTgt>
                                        </p:tgtEl>
                                      </p:cBhvr>
                                    </p:animEffect>
                                  </p:childTnLst>
                                </p:cTn>
                              </p:par>
                            </p:childTnLst>
                          </p:cTn>
                        </p:par>
                        <p:par>
                          <p:cTn id="66" fill="hold">
                            <p:stCondLst>
                              <p:cond delay="1000"/>
                            </p:stCondLst>
                            <p:childTnLst>
                              <p:par>
                                <p:cTn id="67" presetID="22" presetClass="entr" presetSubtype="8" fill="hold" nodeType="afterEffect">
                                  <p:stCondLst>
                                    <p:cond delay="0"/>
                                  </p:stCondLst>
                                  <p:childTnLst>
                                    <p:set>
                                      <p:cBhvr>
                                        <p:cTn id="68" dur="1" fill="hold">
                                          <p:stCondLst>
                                            <p:cond delay="0"/>
                                          </p:stCondLst>
                                        </p:cTn>
                                        <p:tgtEl>
                                          <p:spTgt spid="64">
                                            <p:txEl>
                                              <p:pRg st="2" end="2"/>
                                            </p:txEl>
                                          </p:spTgt>
                                        </p:tgtEl>
                                        <p:attrNameLst>
                                          <p:attrName>style.visibility</p:attrName>
                                        </p:attrNameLst>
                                      </p:cBhvr>
                                      <p:to>
                                        <p:strVal val="visible"/>
                                      </p:to>
                                    </p:set>
                                    <p:animEffect transition="in" filter="wipe(left)">
                                      <p:cBhvr>
                                        <p:cTn id="69" dur="1000"/>
                                        <p:tgtEl>
                                          <p:spTgt spid="64">
                                            <p:txEl>
                                              <p:pRg st="2" end="2"/>
                                            </p:txEl>
                                          </p:spTgt>
                                        </p:tgtEl>
                                      </p:cBhvr>
                                    </p:animEffect>
                                  </p:childTnLst>
                                </p:cTn>
                              </p:par>
                            </p:childTnLst>
                          </p:cTn>
                        </p:par>
                        <p:par>
                          <p:cTn id="70" fill="hold">
                            <p:stCondLst>
                              <p:cond delay="2000"/>
                            </p:stCondLst>
                            <p:childTnLst>
                              <p:par>
                                <p:cTn id="71" presetID="22" presetClass="entr" presetSubtype="8" fill="hold" nodeType="afterEffect">
                                  <p:stCondLst>
                                    <p:cond delay="0"/>
                                  </p:stCondLst>
                                  <p:childTnLst>
                                    <p:set>
                                      <p:cBhvr>
                                        <p:cTn id="72" dur="1" fill="hold">
                                          <p:stCondLst>
                                            <p:cond delay="0"/>
                                          </p:stCondLst>
                                        </p:cTn>
                                        <p:tgtEl>
                                          <p:spTgt spid="74">
                                            <p:txEl>
                                              <p:pRg st="0" end="0"/>
                                            </p:txEl>
                                          </p:spTgt>
                                        </p:tgtEl>
                                        <p:attrNameLst>
                                          <p:attrName>style.visibility</p:attrName>
                                        </p:attrNameLst>
                                      </p:cBhvr>
                                      <p:to>
                                        <p:strVal val="visible"/>
                                      </p:to>
                                    </p:set>
                                    <p:animEffect transition="in" filter="wipe(left)">
                                      <p:cBhvr>
                                        <p:cTn id="73" dur="1000"/>
                                        <p:tgtEl>
                                          <p:spTgt spid="74">
                                            <p:txEl>
                                              <p:pRg st="0" end="0"/>
                                            </p:txEl>
                                          </p:spTgt>
                                        </p:tgtEl>
                                      </p:cBhvr>
                                    </p:animEffect>
                                  </p:childTnLst>
                                </p:cTn>
                              </p:par>
                            </p:childTnLst>
                          </p:cTn>
                        </p:par>
                        <p:par>
                          <p:cTn id="74" fill="hold">
                            <p:stCondLst>
                              <p:cond delay="3000"/>
                            </p:stCondLst>
                            <p:childTnLst>
                              <p:par>
                                <p:cTn id="75" presetID="22" presetClass="entr" presetSubtype="8" fill="hold" nodeType="afterEffect">
                                  <p:stCondLst>
                                    <p:cond delay="0"/>
                                  </p:stCondLst>
                                  <p:childTnLst>
                                    <p:set>
                                      <p:cBhvr>
                                        <p:cTn id="76" dur="1" fill="hold">
                                          <p:stCondLst>
                                            <p:cond delay="0"/>
                                          </p:stCondLst>
                                        </p:cTn>
                                        <p:tgtEl>
                                          <p:spTgt spid="64">
                                            <p:txEl>
                                              <p:pRg st="4" end="4"/>
                                            </p:txEl>
                                          </p:spTgt>
                                        </p:tgtEl>
                                        <p:attrNameLst>
                                          <p:attrName>style.visibility</p:attrName>
                                        </p:attrNameLst>
                                      </p:cBhvr>
                                      <p:to>
                                        <p:strVal val="visible"/>
                                      </p:to>
                                    </p:set>
                                    <p:animEffect transition="in" filter="wipe(left)">
                                      <p:cBhvr>
                                        <p:cTn id="77" dur="1000"/>
                                        <p:tgtEl>
                                          <p:spTgt spid="64">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0" nodeType="clickEffect">
                                  <p:stCondLst>
                                    <p:cond delay="0"/>
                                  </p:stCondLst>
                                  <p:childTnLst>
                                    <p:animEffect transition="out" filter="fade">
                                      <p:cBhvr>
                                        <p:cTn id="81" dur="1000"/>
                                        <p:tgtEl>
                                          <p:spTgt spid="64">
                                            <p:txEl>
                                              <p:pRg st="0" end="0"/>
                                            </p:txEl>
                                          </p:spTgt>
                                        </p:tgtEl>
                                      </p:cBhvr>
                                    </p:animEffect>
                                    <p:set>
                                      <p:cBhvr>
                                        <p:cTn id="82" dur="1" fill="hold">
                                          <p:stCondLst>
                                            <p:cond delay="999"/>
                                          </p:stCondLst>
                                        </p:cTn>
                                        <p:tgtEl>
                                          <p:spTgt spid="64">
                                            <p:txEl>
                                              <p:pRg st="0" end="0"/>
                                            </p:txEl>
                                          </p:spTgt>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1000"/>
                                        <p:tgtEl>
                                          <p:spTgt spid="64">
                                            <p:txEl>
                                              <p:pRg st="2" end="2"/>
                                            </p:txEl>
                                          </p:spTgt>
                                        </p:tgtEl>
                                      </p:cBhvr>
                                    </p:animEffect>
                                    <p:set>
                                      <p:cBhvr>
                                        <p:cTn id="85" dur="1" fill="hold">
                                          <p:stCondLst>
                                            <p:cond delay="999"/>
                                          </p:stCondLst>
                                        </p:cTn>
                                        <p:tgtEl>
                                          <p:spTgt spid="64">
                                            <p:txEl>
                                              <p:pRg st="2" end="2"/>
                                            </p:txEl>
                                          </p:spTgt>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1000"/>
                                        <p:tgtEl>
                                          <p:spTgt spid="64">
                                            <p:txEl>
                                              <p:pRg st="4" end="4"/>
                                            </p:txEl>
                                          </p:spTgt>
                                        </p:tgtEl>
                                      </p:cBhvr>
                                    </p:animEffect>
                                    <p:set>
                                      <p:cBhvr>
                                        <p:cTn id="88" dur="1" fill="hold">
                                          <p:stCondLst>
                                            <p:cond delay="999"/>
                                          </p:stCondLst>
                                        </p:cTn>
                                        <p:tgtEl>
                                          <p:spTgt spid="64">
                                            <p:txEl>
                                              <p:pRg st="4" end="4"/>
                                            </p:txEl>
                                          </p:spTgt>
                                        </p:tgtEl>
                                        <p:attrNameLst>
                                          <p:attrName>style.visibility</p:attrName>
                                        </p:attrNameLst>
                                      </p:cBhvr>
                                      <p:to>
                                        <p:strVal val="hidden"/>
                                      </p:to>
                                    </p:set>
                                  </p:childTnLst>
                                </p:cTn>
                              </p:par>
                              <p:par>
                                <p:cTn id="89" presetID="22" presetClass="entr" presetSubtype="1" fill="hold" grpId="0" nodeType="withEffect">
                                  <p:stCondLst>
                                    <p:cond delay="0"/>
                                  </p:stCondLst>
                                  <p:childTnLst>
                                    <p:set>
                                      <p:cBhvr>
                                        <p:cTn id="90" dur="1" fill="hold">
                                          <p:stCondLst>
                                            <p:cond delay="0"/>
                                          </p:stCondLst>
                                        </p:cTn>
                                        <p:tgtEl>
                                          <p:spTgt spid="76"/>
                                        </p:tgtEl>
                                        <p:attrNameLst>
                                          <p:attrName>style.visibility</p:attrName>
                                        </p:attrNameLst>
                                      </p:cBhvr>
                                      <p:to>
                                        <p:strVal val="visible"/>
                                      </p:to>
                                    </p:set>
                                    <p:animEffect transition="in" filter="wipe(up)">
                                      <p:cBhvr>
                                        <p:cTn id="91" dur="1000"/>
                                        <p:tgtEl>
                                          <p:spTgt spid="76"/>
                                        </p:tgtEl>
                                      </p:cBhvr>
                                    </p:animEffect>
                                  </p:childTnLst>
                                </p:cTn>
                              </p:par>
                            </p:childTnLst>
                          </p:cTn>
                        </p:par>
                        <p:par>
                          <p:cTn id="92" fill="hold">
                            <p:stCondLst>
                              <p:cond delay="1000"/>
                            </p:stCondLst>
                            <p:childTnLst>
                              <p:par>
                                <p:cTn id="93" presetID="22" presetClass="entr" presetSubtype="1" fill="hold" nodeType="afterEffect">
                                  <p:stCondLst>
                                    <p:cond delay="0"/>
                                  </p:stCondLst>
                                  <p:childTnLst>
                                    <p:set>
                                      <p:cBhvr>
                                        <p:cTn id="94" dur="1" fill="hold">
                                          <p:stCondLst>
                                            <p:cond delay="0"/>
                                          </p:stCondLst>
                                        </p:cTn>
                                        <p:tgtEl>
                                          <p:spTgt spid="82"/>
                                        </p:tgtEl>
                                        <p:attrNameLst>
                                          <p:attrName>style.visibility</p:attrName>
                                        </p:attrNameLst>
                                      </p:cBhvr>
                                      <p:to>
                                        <p:strVal val="visible"/>
                                      </p:to>
                                    </p:set>
                                    <p:animEffect transition="in" filter="wipe(up)">
                                      <p:cBhvr>
                                        <p:cTn id="95" dur="1000"/>
                                        <p:tgtEl>
                                          <p:spTgt spid="82"/>
                                        </p:tgtEl>
                                      </p:cBhvr>
                                    </p:animEffect>
                                  </p:childTnLst>
                                </p:cTn>
                              </p:par>
                            </p:childTnLst>
                          </p:cTn>
                        </p:par>
                        <p:par>
                          <p:cTn id="96" fill="hold">
                            <p:stCondLst>
                              <p:cond delay="2000"/>
                            </p:stCondLst>
                            <p:childTnLst>
                              <p:par>
                                <p:cTn id="97" presetID="22" presetClass="entr" presetSubtype="1" fill="hold" grpId="0" nodeType="afterEffect">
                                  <p:stCondLst>
                                    <p:cond delay="0"/>
                                  </p:stCondLst>
                                  <p:childTnLst>
                                    <p:set>
                                      <p:cBhvr>
                                        <p:cTn id="98" dur="1" fill="hold">
                                          <p:stCondLst>
                                            <p:cond delay="0"/>
                                          </p:stCondLst>
                                        </p:cTn>
                                        <p:tgtEl>
                                          <p:spTgt spid="84"/>
                                        </p:tgtEl>
                                        <p:attrNameLst>
                                          <p:attrName>style.visibility</p:attrName>
                                        </p:attrNameLst>
                                      </p:cBhvr>
                                      <p:to>
                                        <p:strVal val="visible"/>
                                      </p:to>
                                    </p:set>
                                    <p:animEffect transition="in" filter="wipe(up)">
                                      <p:cBhvr>
                                        <p:cTn id="99" dur="1000"/>
                                        <p:tgtEl>
                                          <p:spTgt spid="84"/>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1000"/>
                                        <p:tgtEl>
                                          <p:spTgt spid="74">
                                            <p:txEl>
                                              <p:pRg st="0" end="0"/>
                                            </p:txEl>
                                          </p:spTgt>
                                        </p:tgtEl>
                                      </p:cBhvr>
                                    </p:animEffect>
                                    <p:set>
                                      <p:cBhvr>
                                        <p:cTn id="104" dur="1" fill="hold">
                                          <p:stCondLst>
                                            <p:cond delay="999"/>
                                          </p:stCondLst>
                                        </p:cTn>
                                        <p:tgtEl>
                                          <p:spTgt spid="74">
                                            <p:txEl>
                                              <p:pRg st="0" end="0"/>
                                            </p:txEl>
                                          </p:spTgt>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1000"/>
                                        <p:tgtEl>
                                          <p:spTgt spid="84"/>
                                        </p:tgtEl>
                                      </p:cBhvr>
                                    </p:animEffect>
                                    <p:set>
                                      <p:cBhvr>
                                        <p:cTn id="107" dur="1" fill="hold">
                                          <p:stCondLst>
                                            <p:cond delay="999"/>
                                          </p:stCondLst>
                                        </p:cTn>
                                        <p:tgtEl>
                                          <p:spTgt spid="84"/>
                                        </p:tgtEl>
                                        <p:attrNameLst>
                                          <p:attrName>style.visibility</p:attrName>
                                        </p:attrNameLst>
                                      </p:cBhvr>
                                      <p:to>
                                        <p:strVal val="hidden"/>
                                      </p:to>
                                    </p:set>
                                  </p:childTnLst>
                                </p:cTn>
                              </p:par>
                            </p:childTnLst>
                          </p:cTn>
                        </p:par>
                        <p:par>
                          <p:cTn id="108" fill="hold">
                            <p:stCondLst>
                              <p:cond delay="1000"/>
                            </p:stCondLst>
                            <p:childTnLst>
                              <p:par>
                                <p:cTn id="109" presetID="49" presetClass="entr" presetSubtype="0" decel="100000" fill="hold" grpId="0" nodeType="afterEffect">
                                  <p:stCondLst>
                                    <p:cond delay="0"/>
                                  </p:stCondLst>
                                  <p:childTnLst>
                                    <p:set>
                                      <p:cBhvr>
                                        <p:cTn id="110" dur="1" fill="hold">
                                          <p:stCondLst>
                                            <p:cond delay="0"/>
                                          </p:stCondLst>
                                        </p:cTn>
                                        <p:tgtEl>
                                          <p:spTgt spid="86"/>
                                        </p:tgtEl>
                                        <p:attrNameLst>
                                          <p:attrName>style.visibility</p:attrName>
                                        </p:attrNameLst>
                                      </p:cBhvr>
                                      <p:to>
                                        <p:strVal val="visible"/>
                                      </p:to>
                                    </p:set>
                                    <p:anim calcmode="lin" valueType="num">
                                      <p:cBhvr>
                                        <p:cTn id="111" dur="1000" fill="hold"/>
                                        <p:tgtEl>
                                          <p:spTgt spid="86"/>
                                        </p:tgtEl>
                                        <p:attrNameLst>
                                          <p:attrName>ppt_w</p:attrName>
                                        </p:attrNameLst>
                                      </p:cBhvr>
                                      <p:tavLst>
                                        <p:tav tm="0">
                                          <p:val>
                                            <p:fltVal val="0"/>
                                          </p:val>
                                        </p:tav>
                                        <p:tav tm="100000">
                                          <p:val>
                                            <p:strVal val="#ppt_w"/>
                                          </p:val>
                                        </p:tav>
                                      </p:tavLst>
                                    </p:anim>
                                    <p:anim calcmode="lin" valueType="num">
                                      <p:cBhvr>
                                        <p:cTn id="112" dur="1000" fill="hold"/>
                                        <p:tgtEl>
                                          <p:spTgt spid="86"/>
                                        </p:tgtEl>
                                        <p:attrNameLst>
                                          <p:attrName>ppt_h</p:attrName>
                                        </p:attrNameLst>
                                      </p:cBhvr>
                                      <p:tavLst>
                                        <p:tav tm="0">
                                          <p:val>
                                            <p:fltVal val="0"/>
                                          </p:val>
                                        </p:tav>
                                        <p:tav tm="100000">
                                          <p:val>
                                            <p:strVal val="#ppt_h"/>
                                          </p:val>
                                        </p:tav>
                                      </p:tavLst>
                                    </p:anim>
                                    <p:anim calcmode="lin" valueType="num">
                                      <p:cBhvr>
                                        <p:cTn id="113" dur="1000" fill="hold"/>
                                        <p:tgtEl>
                                          <p:spTgt spid="86"/>
                                        </p:tgtEl>
                                        <p:attrNameLst>
                                          <p:attrName>style.rotation</p:attrName>
                                        </p:attrNameLst>
                                      </p:cBhvr>
                                      <p:tavLst>
                                        <p:tav tm="0">
                                          <p:val>
                                            <p:fltVal val="360"/>
                                          </p:val>
                                        </p:tav>
                                        <p:tav tm="100000">
                                          <p:val>
                                            <p:fltVal val="0"/>
                                          </p:val>
                                        </p:tav>
                                      </p:tavLst>
                                    </p:anim>
                                    <p:animEffect transition="in" filter="fade">
                                      <p:cBhvr>
                                        <p:cTn id="114" dur="1000"/>
                                        <p:tgtEl>
                                          <p:spTgt spid="86"/>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87"/>
                                        </p:tgtEl>
                                        <p:attrNameLst>
                                          <p:attrName>style.visibility</p:attrName>
                                        </p:attrNameLst>
                                      </p:cBhvr>
                                      <p:to>
                                        <p:strVal val="visible"/>
                                      </p:to>
                                    </p:set>
                                    <p:animEffect transition="in" filter="fade">
                                      <p:cBhvr>
                                        <p:cTn id="117" dur="1000"/>
                                        <p:tgtEl>
                                          <p:spTgt spid="87"/>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1000"/>
                                        <p:tgtEl>
                                          <p:spTgt spid="76"/>
                                        </p:tgtEl>
                                      </p:cBhvr>
                                    </p:animEffect>
                                    <p:set>
                                      <p:cBhvr>
                                        <p:cTn id="122" dur="1" fill="hold">
                                          <p:stCondLst>
                                            <p:cond delay="999"/>
                                          </p:stCondLst>
                                        </p:cTn>
                                        <p:tgtEl>
                                          <p:spTgt spid="76"/>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1000"/>
                                        <p:tgtEl>
                                          <p:spTgt spid="82"/>
                                        </p:tgtEl>
                                      </p:cBhvr>
                                    </p:animEffect>
                                    <p:set>
                                      <p:cBhvr>
                                        <p:cTn id="125" dur="1" fill="hold">
                                          <p:stCondLst>
                                            <p:cond delay="999"/>
                                          </p:stCondLst>
                                        </p:cTn>
                                        <p:tgtEl>
                                          <p:spTgt spid="82"/>
                                        </p:tgtEl>
                                        <p:attrNameLst>
                                          <p:attrName>style.visibility</p:attrName>
                                        </p:attrNameLst>
                                      </p:cBhvr>
                                      <p:to>
                                        <p:strVal val="hidden"/>
                                      </p:to>
                                    </p:set>
                                  </p:childTnLst>
                                </p:cTn>
                              </p:par>
                            </p:childTnLst>
                          </p:cTn>
                        </p:par>
                        <p:par>
                          <p:cTn id="126" fill="hold">
                            <p:stCondLst>
                              <p:cond delay="1000"/>
                            </p:stCondLst>
                            <p:childTnLst>
                              <p:par>
                                <p:cTn id="127" presetID="22" presetClass="entr" presetSubtype="8" fill="hold" grpId="0" nodeType="afterEffect">
                                  <p:stCondLst>
                                    <p:cond delay="0"/>
                                  </p:stCondLst>
                                  <p:childTnLst>
                                    <p:set>
                                      <p:cBhvr>
                                        <p:cTn id="128" dur="1" fill="hold">
                                          <p:stCondLst>
                                            <p:cond delay="0"/>
                                          </p:stCondLst>
                                        </p:cTn>
                                        <p:tgtEl>
                                          <p:spTgt spid="88"/>
                                        </p:tgtEl>
                                        <p:attrNameLst>
                                          <p:attrName>style.visibility</p:attrName>
                                        </p:attrNameLst>
                                      </p:cBhvr>
                                      <p:to>
                                        <p:strVal val="visible"/>
                                      </p:to>
                                    </p:set>
                                    <p:animEffect transition="in" filter="wipe(left)">
                                      <p:cBhvr>
                                        <p:cTn id="129" dur="1000"/>
                                        <p:tgtEl>
                                          <p:spTgt spid="88"/>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8" fill="hold" nodeType="clickEffect">
                                  <p:stCondLst>
                                    <p:cond delay="0"/>
                                  </p:stCondLst>
                                  <p:childTnLst>
                                    <p:set>
                                      <p:cBhvr>
                                        <p:cTn id="133" dur="1" fill="hold">
                                          <p:stCondLst>
                                            <p:cond delay="0"/>
                                          </p:stCondLst>
                                        </p:cTn>
                                        <p:tgtEl>
                                          <p:spTgt spid="96">
                                            <p:txEl>
                                              <p:pRg st="0" end="0"/>
                                            </p:txEl>
                                          </p:spTgt>
                                        </p:tgtEl>
                                        <p:attrNameLst>
                                          <p:attrName>style.visibility</p:attrName>
                                        </p:attrNameLst>
                                      </p:cBhvr>
                                      <p:to>
                                        <p:strVal val="visible"/>
                                      </p:to>
                                    </p:set>
                                    <p:animEffect transition="in" filter="wipe(left)">
                                      <p:cBhvr>
                                        <p:cTn id="134" dur="1000"/>
                                        <p:tgtEl>
                                          <p:spTgt spid="96">
                                            <p:txEl>
                                              <p:pRg st="0" end="0"/>
                                            </p:txEl>
                                          </p:spTgt>
                                        </p:tgtEl>
                                      </p:cBhvr>
                                    </p:animEffect>
                                  </p:childTnLst>
                                </p:cTn>
                              </p:par>
                            </p:childTnLst>
                          </p:cTn>
                        </p:par>
                        <p:par>
                          <p:cTn id="135" fill="hold">
                            <p:stCondLst>
                              <p:cond delay="1000"/>
                            </p:stCondLst>
                            <p:childTnLst>
                              <p:par>
                                <p:cTn id="136" presetID="22" presetClass="entr" presetSubtype="1" fill="hold" grpId="0" nodeType="afterEffect">
                                  <p:stCondLst>
                                    <p:cond delay="0"/>
                                  </p:stCondLst>
                                  <p:childTnLst>
                                    <p:set>
                                      <p:cBhvr>
                                        <p:cTn id="137" dur="1" fill="hold">
                                          <p:stCondLst>
                                            <p:cond delay="0"/>
                                          </p:stCondLst>
                                        </p:cTn>
                                        <p:tgtEl>
                                          <p:spTgt spid="89"/>
                                        </p:tgtEl>
                                        <p:attrNameLst>
                                          <p:attrName>style.visibility</p:attrName>
                                        </p:attrNameLst>
                                      </p:cBhvr>
                                      <p:to>
                                        <p:strVal val="visible"/>
                                      </p:to>
                                    </p:set>
                                    <p:animEffect transition="in" filter="wipe(up)">
                                      <p:cBhvr>
                                        <p:cTn id="138" dur="1000"/>
                                        <p:tgtEl>
                                          <p:spTgt spid="89"/>
                                        </p:tgtEl>
                                      </p:cBhvr>
                                    </p:animEffect>
                                  </p:childTnLst>
                                </p:cTn>
                              </p:par>
                            </p:childTnLst>
                          </p:cTn>
                        </p:par>
                        <p:par>
                          <p:cTn id="139" fill="hold">
                            <p:stCondLst>
                              <p:cond delay="2000"/>
                            </p:stCondLst>
                            <p:childTnLst>
                              <p:par>
                                <p:cTn id="140" presetID="10" presetClass="entr" presetSubtype="0" fill="hold" nodeType="afterEffect">
                                  <p:stCondLst>
                                    <p:cond delay="0"/>
                                  </p:stCondLst>
                                  <p:childTnLst>
                                    <p:set>
                                      <p:cBhvr>
                                        <p:cTn id="141" dur="1" fill="hold">
                                          <p:stCondLst>
                                            <p:cond delay="0"/>
                                          </p:stCondLst>
                                        </p:cTn>
                                        <p:tgtEl>
                                          <p:spTgt spid="66"/>
                                        </p:tgtEl>
                                        <p:attrNameLst>
                                          <p:attrName>style.visibility</p:attrName>
                                        </p:attrNameLst>
                                      </p:cBhvr>
                                      <p:to>
                                        <p:strVal val="visible"/>
                                      </p:to>
                                    </p:set>
                                    <p:animEffect transition="in" filter="fade">
                                      <p:cBhvr>
                                        <p:cTn id="142" dur="2000"/>
                                        <p:tgtEl>
                                          <p:spTgt spid="66"/>
                                        </p:tgtEl>
                                      </p:cBhvr>
                                    </p:animEffect>
                                  </p:childTnLst>
                                </p:cTn>
                              </p:par>
                              <p:par>
                                <p:cTn id="143" presetID="0" presetClass="path" presetSubtype="0" accel="50000" decel="50000" fill="hold" nodeType="withEffect">
                                  <p:stCondLst>
                                    <p:cond delay="0"/>
                                  </p:stCondLst>
                                  <p:childTnLst>
                                    <p:animMotion origin="layout" path="M -0.02917 -0.02292 C -0.05035 -0.02778 -0.04392 -0.02014 -0.05885 -0.01459 C -0.06476 -0.01227 -0.07865 -0.01019 -0.07865 -0.00996 C -0.08212 -0.00788 -0.08455 -0.00533 -0.08854 -0.00348 C -0.09149 -0.00232 -0.09549 -0.00278 -0.09826 -0.00139 C -0.11094 0.00416 -0.11198 0.00833 -0.12778 0.01157 C -0.14306 0.02152 -0.15417 0.02962 -0.16719 0.03981 C -0.17743 0.04768 -0.18056 0.05393 -0.19358 0.05949 C -0.20017 0.0662 -0.2033 0.07245 -0.21007 0.07893 C -0.21667 0.09513 -0.22101 0.10925 -0.22622 0.12662 C -0.2276 0.13032 -0.22969 0.13773 -0.22969 0.13796 C -0.23056 0.15439 -0.23281 0.17083 -0.23281 0.1875 C -0.23281 0.21365 -0.23368 0.23981 -0.22969 0.2655 C -0.22934 0.26805 -0.22292 0.26805 -0.21979 0.2699 C -0.2151 0.27245 -0.21198 0.27638 -0.20677 0.27847 C -0.1849 0.28912 -0.1566 0.29282 -0.13125 0.29814 C -0.12465 0.30462 -0.12153 0.31018 -0.11806 0.31782 C -0.11441 0.34675 -0.10625 0.36782 -0.11476 0.39814 C -0.11528 0.40046 -0.12118 0.40023 -0.12465 0.40046 C -0.15208 0.40231 -0.17969 0.40347 -0.20677 0.40462 C -0.24306 0.40671 -0.27448 0.41481 -0.30833 0.42199 C -0.34132 0.44375 -0.30243 0.41597 -0.3217 0.43518 C -0.32847 0.44189 -0.34219 0.44675 -0.35122 0.45254 C -0.36615 0.48032 -0.42517 0.48217 -0.46285 0.48495 C -0.47153 0.48634 -0.48056 0.48703 -0.48889 0.48912 C -0.49878 0.49166 -0.49826 0.49537 -0.50885 0.49583 C -0.55052 0.49745 -0.59184 0.49814 -0.63333 0.49814 " pathEditMode="relative" rAng="0" ptsTypes="ffffffffffffffffffffffffffA">
                                      <p:cBhvr>
                                        <p:cTn id="144" dur="5000" fill="hold"/>
                                        <p:tgtEl>
                                          <p:spTgt spid="66"/>
                                        </p:tgtEl>
                                        <p:attrNameLst>
                                          <p:attrName>ppt_x</p:attrName>
                                          <p:attrName>ppt_y</p:attrName>
                                        </p:attrNameLst>
                                      </p:cBhvr>
                                      <p:rCtr x="-302" y="258"/>
                                    </p:animMotion>
                                  </p:childTnLst>
                                </p:cTn>
                              </p:par>
                              <p:par>
                                <p:cTn id="145" presetID="6" presetClass="emph" presetSubtype="0" fill="hold" nodeType="withEffect">
                                  <p:stCondLst>
                                    <p:cond delay="0"/>
                                  </p:stCondLst>
                                  <p:childTnLst>
                                    <p:animScale>
                                      <p:cBhvr>
                                        <p:cTn id="146" dur="5000" fill="hold"/>
                                        <p:tgtEl>
                                          <p:spTgt spid="66"/>
                                        </p:tgtEl>
                                      </p:cBhvr>
                                      <p:by x="200000" y="200000"/>
                                    </p:animScale>
                                  </p:childTnLst>
                                </p:cTn>
                              </p:par>
                              <p:par>
                                <p:cTn id="147" presetID="8" presetClass="emph" presetSubtype="0" fill="hold" nodeType="withEffect">
                                  <p:stCondLst>
                                    <p:cond delay="0"/>
                                  </p:stCondLst>
                                  <p:childTnLst>
                                    <p:animRot by="-1200000">
                                      <p:cBhvr>
                                        <p:cTn id="148" dur="2000" fill="hold"/>
                                        <p:tgtEl>
                                          <p:spTgt spid="66"/>
                                        </p:tgtEl>
                                        <p:attrNameLst>
                                          <p:attrName>r</p:attrName>
                                        </p:attrNameLst>
                                      </p:cBhvr>
                                    </p:animRot>
                                  </p:childTnLst>
                                </p:cTn>
                              </p:par>
                              <p:par>
                                <p:cTn id="149" presetID="8" presetClass="emph" presetSubtype="0" fill="hold" nodeType="withEffect">
                                  <p:stCondLst>
                                    <p:cond delay="2000"/>
                                  </p:stCondLst>
                                  <p:childTnLst>
                                    <p:animRot by="1200000">
                                      <p:cBhvr>
                                        <p:cTn id="150" dur="2000" fill="hold"/>
                                        <p:tgtEl>
                                          <p:spTgt spid="66"/>
                                        </p:tgtEl>
                                        <p:attrNameLst>
                                          <p:attrName>r</p:attrName>
                                        </p:attrNameLst>
                                      </p:cBhvr>
                                    </p:animRot>
                                  </p:childTnLst>
                                </p:cTn>
                              </p:par>
                              <p:par>
                                <p:cTn id="151" presetID="10" presetClass="entr" presetSubtype="0" fill="hold" nodeType="withEffect">
                                  <p:stCondLst>
                                    <p:cond delay="0"/>
                                  </p:stCondLst>
                                  <p:childTnLst>
                                    <p:set>
                                      <p:cBhvr>
                                        <p:cTn id="152" dur="1" fill="hold">
                                          <p:stCondLst>
                                            <p:cond delay="0"/>
                                          </p:stCondLst>
                                        </p:cTn>
                                        <p:tgtEl>
                                          <p:spTgt spid="67"/>
                                        </p:tgtEl>
                                        <p:attrNameLst>
                                          <p:attrName>style.visibility</p:attrName>
                                        </p:attrNameLst>
                                      </p:cBhvr>
                                      <p:to>
                                        <p:strVal val="visible"/>
                                      </p:to>
                                    </p:set>
                                    <p:animEffect transition="in" filter="fade">
                                      <p:cBhvr>
                                        <p:cTn id="153" dur="2000"/>
                                        <p:tgtEl>
                                          <p:spTgt spid="67"/>
                                        </p:tgtEl>
                                      </p:cBhvr>
                                    </p:animEffect>
                                  </p:childTnLst>
                                </p:cTn>
                              </p:par>
                              <p:par>
                                <p:cTn id="154" presetID="0" presetClass="path" presetSubtype="0" accel="50000" decel="50000" fill="hold" nodeType="withEffect">
                                  <p:stCondLst>
                                    <p:cond delay="0"/>
                                  </p:stCondLst>
                                  <p:childTnLst>
                                    <p:animMotion origin="layout" path="M 0.09757 -0.02524 L -0.1533 0.09166 L -0.20868 0.20833 L -0.10642 0.2581 L -0.07344 0.30856 L -0.06476 0.37777 L -0.03264 0.42384 L 0.02031 0.47939 L 0.06233 0.51412 " pathEditMode="relative" rAng="-567369" ptsTypes="AAAAAAAAA">
                                      <p:cBhvr>
                                        <p:cTn id="155" dur="5000" fill="hold"/>
                                        <p:tgtEl>
                                          <p:spTgt spid="67"/>
                                        </p:tgtEl>
                                        <p:attrNameLst>
                                          <p:attrName>ppt_x</p:attrName>
                                          <p:attrName>ppt_y</p:attrName>
                                        </p:attrNameLst>
                                      </p:cBhvr>
                                      <p:rCtr x="-131" y="295"/>
                                    </p:animMotion>
                                  </p:childTnLst>
                                </p:cTn>
                              </p:par>
                              <p:par>
                                <p:cTn id="156" presetID="6" presetClass="emph" presetSubtype="0" fill="hold" nodeType="withEffect">
                                  <p:stCondLst>
                                    <p:cond delay="0"/>
                                  </p:stCondLst>
                                  <p:childTnLst>
                                    <p:animScale>
                                      <p:cBhvr>
                                        <p:cTn id="157" dur="5000" fill="hold"/>
                                        <p:tgtEl>
                                          <p:spTgt spid="67"/>
                                        </p:tgtEl>
                                      </p:cBhvr>
                                      <p:by x="200000" y="200000"/>
                                    </p:animScale>
                                  </p:childTnLst>
                                </p:cTn>
                              </p:par>
                            </p:childTnLst>
                          </p:cTn>
                        </p:par>
                      </p:childTnLst>
                    </p:cTn>
                  </p:par>
                  <p:par>
                    <p:cTn id="158" fill="hold">
                      <p:stCondLst>
                        <p:cond delay="indefinite"/>
                      </p:stCondLst>
                      <p:childTnLst>
                        <p:par>
                          <p:cTn id="159" fill="hold">
                            <p:stCondLst>
                              <p:cond delay="0"/>
                            </p:stCondLst>
                            <p:childTnLst>
                              <p:par>
                                <p:cTn id="160" presetID="22" presetClass="entr" presetSubtype="1" fill="hold" nodeType="clickEffect">
                                  <p:stCondLst>
                                    <p:cond delay="0"/>
                                  </p:stCondLst>
                                  <p:childTnLst>
                                    <p:set>
                                      <p:cBhvr>
                                        <p:cTn id="161" dur="1" fill="hold">
                                          <p:stCondLst>
                                            <p:cond delay="0"/>
                                          </p:stCondLst>
                                        </p:cTn>
                                        <p:tgtEl>
                                          <p:spTgt spid="78"/>
                                        </p:tgtEl>
                                        <p:attrNameLst>
                                          <p:attrName>style.visibility</p:attrName>
                                        </p:attrNameLst>
                                      </p:cBhvr>
                                      <p:to>
                                        <p:strVal val="visible"/>
                                      </p:to>
                                    </p:set>
                                    <p:animEffect transition="in" filter="wipe(up)">
                                      <p:cBhvr>
                                        <p:cTn id="162" dur="1000"/>
                                        <p:tgtEl>
                                          <p:spTgt spid="78"/>
                                        </p:tgtEl>
                                      </p:cBhvr>
                                    </p:animEffect>
                                  </p:childTnLst>
                                </p:cTn>
                              </p:par>
                            </p:childTnLst>
                          </p:cTn>
                        </p:par>
                        <p:par>
                          <p:cTn id="163" fill="hold">
                            <p:stCondLst>
                              <p:cond delay="1000"/>
                            </p:stCondLst>
                            <p:childTnLst>
                              <p:par>
                                <p:cTn id="164" presetID="22" presetClass="entr" presetSubtype="1" fill="hold" nodeType="afterEffect">
                                  <p:stCondLst>
                                    <p:cond delay="0"/>
                                  </p:stCondLst>
                                  <p:childTnLst>
                                    <p:set>
                                      <p:cBhvr>
                                        <p:cTn id="165" dur="1" fill="hold">
                                          <p:stCondLst>
                                            <p:cond delay="0"/>
                                          </p:stCondLst>
                                        </p:cTn>
                                        <p:tgtEl>
                                          <p:spTgt spid="93"/>
                                        </p:tgtEl>
                                        <p:attrNameLst>
                                          <p:attrName>style.visibility</p:attrName>
                                        </p:attrNameLst>
                                      </p:cBhvr>
                                      <p:to>
                                        <p:strVal val="visible"/>
                                      </p:to>
                                    </p:set>
                                    <p:animEffect transition="in" filter="wipe(up)">
                                      <p:cBhvr>
                                        <p:cTn id="166" dur="1000"/>
                                        <p:tgtEl>
                                          <p:spTgt spid="93"/>
                                        </p:tgtEl>
                                      </p:cBhvr>
                                    </p:animEffect>
                                  </p:childTnLst>
                                </p:cTn>
                              </p:par>
                            </p:childTnLst>
                          </p:cTn>
                        </p:par>
                      </p:childTnLst>
                    </p:cTn>
                  </p:par>
                  <p:par>
                    <p:cTn id="167" fill="hold">
                      <p:stCondLst>
                        <p:cond delay="indefinite"/>
                      </p:stCondLst>
                      <p:childTnLst>
                        <p:par>
                          <p:cTn id="168" fill="hold">
                            <p:stCondLst>
                              <p:cond delay="0"/>
                            </p:stCondLst>
                            <p:childTnLst>
                              <p:par>
                                <p:cTn id="169" presetID="22" presetClass="entr" presetSubtype="4" fill="hold" nodeType="clickEffect">
                                  <p:stCondLst>
                                    <p:cond delay="0"/>
                                  </p:stCondLst>
                                  <p:childTnLst>
                                    <p:set>
                                      <p:cBhvr>
                                        <p:cTn id="170" dur="1" fill="hold">
                                          <p:stCondLst>
                                            <p:cond delay="0"/>
                                          </p:stCondLst>
                                        </p:cTn>
                                        <p:tgtEl>
                                          <p:spTgt spid="83"/>
                                        </p:tgtEl>
                                        <p:attrNameLst>
                                          <p:attrName>style.visibility</p:attrName>
                                        </p:attrNameLst>
                                      </p:cBhvr>
                                      <p:to>
                                        <p:strVal val="visible"/>
                                      </p:to>
                                    </p:set>
                                    <p:animEffect transition="in" filter="wipe(down)">
                                      <p:cBhvr>
                                        <p:cTn id="171" dur="1000"/>
                                        <p:tgtEl>
                                          <p:spTgt spid="83"/>
                                        </p:tgtEl>
                                      </p:cBhvr>
                                    </p:animEffect>
                                  </p:childTnLst>
                                </p:cTn>
                              </p:par>
                            </p:childTnLst>
                          </p:cTn>
                        </p:par>
                      </p:childTnLst>
                    </p:cTn>
                  </p:par>
                  <p:par>
                    <p:cTn id="172" fill="hold">
                      <p:stCondLst>
                        <p:cond delay="indefinite"/>
                      </p:stCondLst>
                      <p:childTnLst>
                        <p:par>
                          <p:cTn id="173" fill="hold">
                            <p:stCondLst>
                              <p:cond delay="0"/>
                            </p:stCondLst>
                            <p:childTnLst>
                              <p:par>
                                <p:cTn id="174" presetID="10" presetClass="exit" presetSubtype="0" fill="hold" nodeType="clickEffect">
                                  <p:stCondLst>
                                    <p:cond delay="0"/>
                                  </p:stCondLst>
                                  <p:childTnLst>
                                    <p:animEffect transition="out" filter="fade">
                                      <p:cBhvr>
                                        <p:cTn id="175" dur="1000"/>
                                        <p:tgtEl>
                                          <p:spTgt spid="66"/>
                                        </p:tgtEl>
                                      </p:cBhvr>
                                    </p:animEffect>
                                    <p:set>
                                      <p:cBhvr>
                                        <p:cTn id="176" dur="1" fill="hold">
                                          <p:stCondLst>
                                            <p:cond delay="999"/>
                                          </p:stCondLst>
                                        </p:cTn>
                                        <p:tgtEl>
                                          <p:spTgt spid="66"/>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1000"/>
                                        <p:tgtEl>
                                          <p:spTgt spid="67"/>
                                        </p:tgtEl>
                                      </p:cBhvr>
                                    </p:animEffect>
                                    <p:set>
                                      <p:cBhvr>
                                        <p:cTn id="179" dur="1" fill="hold">
                                          <p:stCondLst>
                                            <p:cond delay="999"/>
                                          </p:stCondLst>
                                        </p:cTn>
                                        <p:tgtEl>
                                          <p:spTgt spid="67"/>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1000"/>
                                        <p:tgtEl>
                                          <p:spTgt spid="78"/>
                                        </p:tgtEl>
                                      </p:cBhvr>
                                    </p:animEffect>
                                    <p:set>
                                      <p:cBhvr>
                                        <p:cTn id="182" dur="1" fill="hold">
                                          <p:stCondLst>
                                            <p:cond delay="999"/>
                                          </p:stCondLst>
                                        </p:cTn>
                                        <p:tgtEl>
                                          <p:spTgt spid="78"/>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1000"/>
                                        <p:tgtEl>
                                          <p:spTgt spid="93"/>
                                        </p:tgtEl>
                                      </p:cBhvr>
                                    </p:animEffect>
                                    <p:set>
                                      <p:cBhvr>
                                        <p:cTn id="185" dur="1" fill="hold">
                                          <p:stCondLst>
                                            <p:cond delay="999"/>
                                          </p:stCondLst>
                                        </p:cTn>
                                        <p:tgtEl>
                                          <p:spTgt spid="93"/>
                                        </p:tgtEl>
                                        <p:attrNameLst>
                                          <p:attrName>style.visibility</p:attrName>
                                        </p:attrNameLst>
                                      </p:cBhvr>
                                      <p:to>
                                        <p:strVal val="hidden"/>
                                      </p:to>
                                    </p:set>
                                  </p:childTnLst>
                                </p:cTn>
                              </p:par>
                              <p:par>
                                <p:cTn id="186" presetID="10" presetClass="exit" presetSubtype="0" fill="hold" grpId="1" nodeType="withEffect">
                                  <p:stCondLst>
                                    <p:cond delay="0"/>
                                  </p:stCondLst>
                                  <p:childTnLst>
                                    <p:animEffect transition="out" filter="fade">
                                      <p:cBhvr>
                                        <p:cTn id="187" dur="1000"/>
                                        <p:tgtEl>
                                          <p:spTgt spid="89"/>
                                        </p:tgtEl>
                                      </p:cBhvr>
                                    </p:animEffect>
                                    <p:set>
                                      <p:cBhvr>
                                        <p:cTn id="188" dur="1" fill="hold">
                                          <p:stCondLst>
                                            <p:cond delay="999"/>
                                          </p:stCondLst>
                                        </p:cTn>
                                        <p:tgtEl>
                                          <p:spTgt spid="89"/>
                                        </p:tgtEl>
                                        <p:attrNameLst>
                                          <p:attrName>style.visibility</p:attrName>
                                        </p:attrNameLst>
                                      </p:cBhvr>
                                      <p:to>
                                        <p:strVal val="hidden"/>
                                      </p:to>
                                    </p:set>
                                  </p:childTnLst>
                                </p:cTn>
                              </p:par>
                              <p:par>
                                <p:cTn id="189" presetID="10" presetClass="exit" presetSubtype="0" fill="hold" grpId="1" nodeType="withEffect">
                                  <p:stCondLst>
                                    <p:cond delay="0"/>
                                  </p:stCondLst>
                                  <p:childTnLst>
                                    <p:animEffect transition="out" filter="fade">
                                      <p:cBhvr>
                                        <p:cTn id="190" dur="1000"/>
                                        <p:tgtEl>
                                          <p:spTgt spid="88"/>
                                        </p:tgtEl>
                                      </p:cBhvr>
                                    </p:animEffect>
                                    <p:set>
                                      <p:cBhvr>
                                        <p:cTn id="191" dur="1" fill="hold">
                                          <p:stCondLst>
                                            <p:cond delay="999"/>
                                          </p:stCondLst>
                                        </p:cTn>
                                        <p:tgtEl>
                                          <p:spTgt spid="88"/>
                                        </p:tgtEl>
                                        <p:attrNameLst>
                                          <p:attrName>style.visibility</p:attrName>
                                        </p:attrNameLst>
                                      </p:cBhvr>
                                      <p:to>
                                        <p:strVal val="hidden"/>
                                      </p:to>
                                    </p:set>
                                  </p:childTnLst>
                                </p:cTn>
                              </p:par>
                              <p:par>
                                <p:cTn id="192" presetID="10" presetClass="exit" presetSubtype="0" fill="hold" grpId="0" nodeType="withEffect">
                                  <p:stCondLst>
                                    <p:cond delay="0"/>
                                  </p:stCondLst>
                                  <p:childTnLst>
                                    <p:animEffect transition="out" filter="fade">
                                      <p:cBhvr>
                                        <p:cTn id="193" dur="1000"/>
                                        <p:tgtEl>
                                          <p:spTgt spid="96">
                                            <p:txEl>
                                              <p:pRg st="0" end="0"/>
                                            </p:txEl>
                                          </p:spTgt>
                                        </p:tgtEl>
                                      </p:cBhvr>
                                    </p:animEffect>
                                    <p:set>
                                      <p:cBhvr>
                                        <p:cTn id="194" dur="1" fill="hold">
                                          <p:stCondLst>
                                            <p:cond delay="999"/>
                                          </p:stCondLst>
                                        </p:cTn>
                                        <p:tgtEl>
                                          <p:spTgt spid="96">
                                            <p:txEl>
                                              <p:pRg st="0" end="0"/>
                                            </p:txEl>
                                          </p:spTgt>
                                        </p:tgtEl>
                                        <p:attrNameLst>
                                          <p:attrName>style.visibility</p:attrName>
                                        </p:attrNameLst>
                                      </p:cBhvr>
                                      <p:to>
                                        <p:strVal val="hidden"/>
                                      </p:to>
                                    </p:set>
                                  </p:childTnLst>
                                </p:cTn>
                              </p:par>
                            </p:childTnLst>
                          </p:cTn>
                        </p:par>
                        <p:par>
                          <p:cTn id="195" fill="hold">
                            <p:stCondLst>
                              <p:cond delay="1000"/>
                            </p:stCondLst>
                            <p:childTnLst>
                              <p:par>
                                <p:cTn id="196" presetID="22" presetClass="entr" presetSubtype="4" fill="hold" grpId="0" nodeType="afterEffect">
                                  <p:stCondLst>
                                    <p:cond delay="0"/>
                                  </p:stCondLst>
                                  <p:childTnLst>
                                    <p:set>
                                      <p:cBhvr>
                                        <p:cTn id="197" dur="1" fill="hold">
                                          <p:stCondLst>
                                            <p:cond delay="0"/>
                                          </p:stCondLst>
                                        </p:cTn>
                                        <p:tgtEl>
                                          <p:spTgt spid="85"/>
                                        </p:tgtEl>
                                        <p:attrNameLst>
                                          <p:attrName>style.visibility</p:attrName>
                                        </p:attrNameLst>
                                      </p:cBhvr>
                                      <p:to>
                                        <p:strVal val="visible"/>
                                      </p:to>
                                    </p:set>
                                    <p:animEffect transition="in" filter="wipe(down)">
                                      <p:cBhvr>
                                        <p:cTn id="198" dur="1000"/>
                                        <p:tgtEl>
                                          <p:spTgt spid="85"/>
                                        </p:tgtEl>
                                      </p:cBhvr>
                                    </p:animEffect>
                                  </p:childTnLst>
                                </p:cTn>
                              </p:par>
                            </p:childTnLst>
                          </p:cTn>
                        </p:par>
                        <p:par>
                          <p:cTn id="199" fill="hold">
                            <p:stCondLst>
                              <p:cond delay="2000"/>
                            </p:stCondLst>
                            <p:childTnLst>
                              <p:par>
                                <p:cTn id="200" presetID="8" presetClass="emph" presetSubtype="0" fill="hold" grpId="1" nodeType="afterEffect">
                                  <p:stCondLst>
                                    <p:cond delay="0"/>
                                  </p:stCondLst>
                                  <p:childTnLst>
                                    <p:animRot by="21600000">
                                      <p:cBhvr>
                                        <p:cTn id="201" dur="1000" fill="hold"/>
                                        <p:tgtEl>
                                          <p:spTgt spid="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build="allAtOnce" animBg="1"/>
      <p:bldP spid="90" grpId="0" animBg="1"/>
      <p:bldP spid="91" grpId="0" animBg="1"/>
      <p:bldP spid="91" grpId="1" animBg="1"/>
      <p:bldP spid="57" grpId="0" animBg="1"/>
      <p:bldP spid="57" grpId="1" animBg="1"/>
      <p:bldP spid="57" grpId="2" animBg="1"/>
      <p:bldP spid="57" grpId="3" animBg="1"/>
      <p:bldP spid="55" grpId="0" animBg="1"/>
      <p:bldP spid="64" grpId="0" uiExpand="1" build="allAtOnce"/>
      <p:bldP spid="74" grpId="1" build="allAtOnce"/>
      <p:bldP spid="76" grpId="0" animBg="1"/>
      <p:bldP spid="76" grpId="1" animBg="1"/>
      <p:bldP spid="84" grpId="0" animBg="1"/>
      <p:bldP spid="84" grpId="1" animBg="1"/>
      <p:bldP spid="86" grpId="0" animBg="1"/>
      <p:bldP spid="86" grpId="1" animBg="1"/>
      <p:bldP spid="88" grpId="0" animBg="1"/>
      <p:bldP spid="88" grpId="1" animBg="1"/>
      <p:bldP spid="89" grpId="0" animBg="1"/>
      <p:bldP spid="89" grpId="1" animBg="1"/>
      <p:bldP spid="85" grpId="0" animBg="1"/>
      <p:bldP spid="87" grpId="0"/>
      <p:bldP spid="96" grpId="0" build="allAtOnce"/>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369332"/>
          </a:xfrm>
          <a:prstGeom prst="rect">
            <a:avLst/>
          </a:prstGeom>
        </p:spPr>
        <p:txBody>
          <a:bodyPr wrap="square">
            <a:spAutoFit/>
          </a:bodyPr>
          <a:lstStyle/>
          <a:p>
            <a:r>
              <a:rPr lang="en-US" dirty="0" smtClean="0">
                <a:hlinkClick r:id="rId2"/>
              </a:rPr>
              <a:t>https://erenow.net/modern/aneighteenthcenturyhistory/4.php</a:t>
            </a:r>
            <a:endParaRPr lang="en-US" dirty="0" smtClean="0"/>
          </a:p>
        </p:txBody>
      </p:sp>
      <p:pic>
        <p:nvPicPr>
          <p:cNvPr id="1029" name="Picture 5"/>
          <p:cNvPicPr>
            <a:picLocks noChangeAspect="1" noChangeArrowheads="1"/>
          </p:cNvPicPr>
          <p:nvPr/>
        </p:nvPicPr>
        <p:blipFill>
          <a:blip r:embed="rId3"/>
          <a:srcRect/>
          <a:stretch>
            <a:fillRect/>
          </a:stretch>
        </p:blipFill>
        <p:spPr bwMode="auto">
          <a:xfrm>
            <a:off x="0" y="533400"/>
            <a:ext cx="8763000" cy="1902804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5" name="TextBox 54"/>
          <p:cNvSpPr txBox="1"/>
          <p:nvPr/>
        </p:nvSpPr>
        <p:spPr>
          <a:xfrm>
            <a:off x="0" y="685800"/>
            <a:ext cx="9144000" cy="584775"/>
          </a:xfrm>
          <a:prstGeom prst="rect">
            <a:avLst/>
          </a:prstGeom>
          <a:ln w="50800">
            <a:noFill/>
          </a:ln>
        </p:spPr>
        <p:txBody>
          <a:bodyPr wrap="square" rtlCol="0">
            <a:spAutoFit/>
          </a:bodyPr>
          <a:lstStyle/>
          <a:p>
            <a:pPr algn="ctr"/>
            <a:r>
              <a:rPr lang="en-US" sz="3200" b="1" dirty="0" smtClean="0">
                <a:ln>
                  <a:solidFill>
                    <a:schemeClr val="tx1"/>
                  </a:solidFill>
                </a:ln>
                <a:latin typeface="Tempus Sans ITC" pitchFamily="82" charset="0"/>
              </a:rPr>
              <a:t>Elisha Stoddard  &amp; the Landry Family</a:t>
            </a:r>
          </a:p>
        </p:txBody>
      </p:sp>
      <p:sp useBgFill="1">
        <p:nvSpPr>
          <p:cNvPr id="102" name="Rectangle 101"/>
          <p:cNvSpPr/>
          <p:nvPr/>
        </p:nvSpPr>
        <p:spPr>
          <a:xfrm>
            <a:off x="4953000" y="694944"/>
            <a:ext cx="34290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p:cNvSpPr txBox="1"/>
          <p:nvPr/>
        </p:nvSpPr>
        <p:spPr>
          <a:xfrm>
            <a:off x="4800600" y="685800"/>
            <a:ext cx="4343400" cy="584775"/>
          </a:xfrm>
          <a:prstGeom prst="rect">
            <a:avLst/>
          </a:prstGeom>
          <a:noFill/>
          <a:ln w="50800">
            <a:noFill/>
          </a:ln>
        </p:spPr>
        <p:txBody>
          <a:bodyPr wrap="square" rtlCol="0">
            <a:spAutoFit/>
          </a:bodyPr>
          <a:lstStyle/>
          <a:p>
            <a:r>
              <a:rPr lang="en-US" sz="3200" b="1" u="sng" dirty="0" smtClean="0">
                <a:ln>
                  <a:solidFill>
                    <a:schemeClr val="tx1"/>
                  </a:solidFill>
                </a:ln>
                <a:latin typeface="Tempus Sans ITC" pitchFamily="82" charset="0"/>
              </a:rPr>
              <a:t>Paul Landry reports:</a:t>
            </a:r>
          </a:p>
        </p:txBody>
      </p:sp>
      <p:pic>
        <p:nvPicPr>
          <p:cNvPr id="1026" name="Picture 2"/>
          <p:cNvPicPr>
            <a:picLocks noChangeAspect="1" noChangeArrowheads="1"/>
          </p:cNvPicPr>
          <p:nvPr/>
        </p:nvPicPr>
        <p:blipFill>
          <a:blip r:embed="rId3"/>
          <a:srcRect/>
          <a:stretch>
            <a:fillRect/>
          </a:stretch>
        </p:blipFill>
        <p:spPr bwMode="auto">
          <a:xfrm>
            <a:off x="347472" y="1216152"/>
            <a:ext cx="4780836" cy="5181600"/>
          </a:xfrm>
          <a:prstGeom prst="rect">
            <a:avLst/>
          </a:prstGeom>
          <a:noFill/>
          <a:ln w="9525">
            <a:noFill/>
            <a:miter lim="800000"/>
            <a:headEnd/>
            <a:tailEnd/>
          </a:ln>
          <a:effectLst/>
        </p:spPr>
      </p:pic>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sp>
        <p:nvSpPr>
          <p:cNvPr id="86" name="5-Point Star 85"/>
          <p:cNvSpPr/>
          <p:nvPr/>
        </p:nvSpPr>
        <p:spPr>
          <a:xfrm>
            <a:off x="1143000" y="4724400"/>
            <a:ext cx="457200" cy="381000"/>
          </a:xfrm>
          <a:prstGeom prst="star5">
            <a:avLst>
              <a:gd name="adj" fmla="val 25390"/>
              <a:gd name="hf" fmla="val 105146"/>
              <a:gd name="vf" fmla="val 110557"/>
            </a:avLst>
          </a:prstGeom>
          <a:solidFill>
            <a:srgbClr val="6B3305"/>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p:cNvGrpSpPr/>
          <p:nvPr/>
        </p:nvGrpSpPr>
        <p:grpSpPr>
          <a:xfrm>
            <a:off x="1634641" y="4766142"/>
            <a:ext cx="1032359" cy="1710858"/>
            <a:chOff x="1634641" y="4766142"/>
            <a:chExt cx="1032359" cy="1710858"/>
          </a:xfrm>
        </p:grpSpPr>
        <p:sp>
          <p:nvSpPr>
            <p:cNvPr id="81" name="Freeform 80"/>
            <p:cNvSpPr/>
            <p:nvPr/>
          </p:nvSpPr>
          <p:spPr>
            <a:xfrm flipH="1" flipV="1">
              <a:off x="2209800" y="5486400"/>
              <a:ext cx="457200" cy="990600"/>
            </a:xfrm>
            <a:custGeom>
              <a:avLst/>
              <a:gdLst>
                <a:gd name="connsiteX0" fmla="*/ 0 w 1352550"/>
                <a:gd name="connsiteY0" fmla="*/ 0 h 895350"/>
                <a:gd name="connsiteX1" fmla="*/ 476250 w 1352550"/>
                <a:gd name="connsiteY1" fmla="*/ 438150 h 895350"/>
                <a:gd name="connsiteX2" fmla="*/ 1352550 w 1352550"/>
                <a:gd name="connsiteY2" fmla="*/ 895350 h 895350"/>
              </a:gdLst>
              <a:ahLst/>
              <a:cxnLst>
                <a:cxn ang="0">
                  <a:pos x="connsiteX0" y="connsiteY0"/>
                </a:cxn>
                <a:cxn ang="0">
                  <a:pos x="connsiteX1" y="connsiteY1"/>
                </a:cxn>
                <a:cxn ang="0">
                  <a:pos x="connsiteX2" y="connsiteY2"/>
                </a:cxn>
              </a:cxnLst>
              <a:rect l="l" t="t" r="r" b="b"/>
              <a:pathLst>
                <a:path w="1352550" h="895350">
                  <a:moveTo>
                    <a:pt x="0" y="0"/>
                  </a:moveTo>
                  <a:cubicBezTo>
                    <a:pt x="125412" y="144462"/>
                    <a:pt x="250825" y="288925"/>
                    <a:pt x="476250" y="438150"/>
                  </a:cubicBezTo>
                  <a:cubicBezTo>
                    <a:pt x="701675" y="587375"/>
                    <a:pt x="1027112" y="741362"/>
                    <a:pt x="1352550" y="895350"/>
                  </a:cubicBezTo>
                </a:path>
              </a:pathLst>
            </a:cu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Freeform 84"/>
            <p:cNvSpPr/>
            <p:nvPr/>
          </p:nvSpPr>
          <p:spPr>
            <a:xfrm rot="20080400" flipH="1" flipV="1">
              <a:off x="1634641" y="4766142"/>
              <a:ext cx="457200" cy="990600"/>
            </a:xfrm>
            <a:custGeom>
              <a:avLst/>
              <a:gdLst>
                <a:gd name="connsiteX0" fmla="*/ 0 w 1352550"/>
                <a:gd name="connsiteY0" fmla="*/ 0 h 895350"/>
                <a:gd name="connsiteX1" fmla="*/ 476250 w 1352550"/>
                <a:gd name="connsiteY1" fmla="*/ 438150 h 895350"/>
                <a:gd name="connsiteX2" fmla="*/ 1352550 w 1352550"/>
                <a:gd name="connsiteY2" fmla="*/ 895350 h 895350"/>
              </a:gdLst>
              <a:ahLst/>
              <a:cxnLst>
                <a:cxn ang="0">
                  <a:pos x="connsiteX0" y="connsiteY0"/>
                </a:cxn>
                <a:cxn ang="0">
                  <a:pos x="connsiteX1" y="connsiteY1"/>
                </a:cxn>
                <a:cxn ang="0">
                  <a:pos x="connsiteX2" y="connsiteY2"/>
                </a:cxn>
              </a:cxnLst>
              <a:rect l="l" t="t" r="r" b="b"/>
              <a:pathLst>
                <a:path w="1352550" h="895350">
                  <a:moveTo>
                    <a:pt x="0" y="0"/>
                  </a:moveTo>
                  <a:cubicBezTo>
                    <a:pt x="125412" y="144462"/>
                    <a:pt x="250825" y="288925"/>
                    <a:pt x="476250" y="438150"/>
                  </a:cubicBezTo>
                  <a:cubicBezTo>
                    <a:pt x="701675" y="587375"/>
                    <a:pt x="1027112" y="741362"/>
                    <a:pt x="1352550" y="895350"/>
                  </a:cubicBezTo>
                </a:path>
              </a:pathLst>
            </a:cu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7" name="TextBox 86"/>
          <p:cNvSpPr txBox="1"/>
          <p:nvPr/>
        </p:nvSpPr>
        <p:spPr>
          <a:xfrm>
            <a:off x="0" y="4262735"/>
            <a:ext cx="1533305" cy="461665"/>
          </a:xfrm>
          <a:prstGeom prst="rect">
            <a:avLst/>
          </a:prstGeom>
          <a:noFill/>
        </p:spPr>
        <p:txBody>
          <a:bodyPr wrap="none" rtlCol="0">
            <a:spAutoFit/>
          </a:bodyPr>
          <a:lstStyle/>
          <a:p>
            <a:r>
              <a:rPr lang="en-US" sz="2400" b="1" dirty="0" smtClean="0"/>
              <a:t>Woodbury</a:t>
            </a:r>
            <a:endParaRPr lang="en-US" sz="2400" b="1" dirty="0"/>
          </a:p>
        </p:txBody>
      </p:sp>
      <p:sp useBgFill="1">
        <p:nvSpPr>
          <p:cNvPr id="98" name="TextBox 97"/>
          <p:cNvSpPr txBox="1"/>
          <p:nvPr/>
        </p:nvSpPr>
        <p:spPr>
          <a:xfrm>
            <a:off x="0" y="1778020"/>
            <a:ext cx="9144000" cy="523220"/>
          </a:xfrm>
          <a:prstGeom prst="rect">
            <a:avLst/>
          </a:prstGeom>
        </p:spPr>
        <p:txBody>
          <a:bodyPr wrap="square" rtlCol="0">
            <a:spAutoFit/>
          </a:bodyPr>
          <a:lstStyle/>
          <a:p>
            <a:r>
              <a:rPr lang="en-US" sz="2800" i="1" dirty="0" smtClean="0"/>
              <a:t>  - Grandfather Landry “wastes away”</a:t>
            </a:r>
          </a:p>
        </p:txBody>
      </p:sp>
      <p:sp useBgFill="1">
        <p:nvSpPr>
          <p:cNvPr id="99" name="TextBox 98"/>
          <p:cNvSpPr txBox="1"/>
          <p:nvPr/>
        </p:nvSpPr>
        <p:spPr>
          <a:xfrm>
            <a:off x="0" y="2174260"/>
            <a:ext cx="9144000" cy="523220"/>
          </a:xfrm>
          <a:prstGeom prst="rect">
            <a:avLst/>
          </a:prstGeom>
        </p:spPr>
        <p:txBody>
          <a:bodyPr wrap="square" rtlCol="0">
            <a:spAutoFit/>
          </a:bodyPr>
          <a:lstStyle/>
          <a:p>
            <a:r>
              <a:rPr lang="en-US" sz="2800" i="1" dirty="0" smtClean="0"/>
              <a:t>  - Elisha places children with English farmers &amp; craftsmen</a:t>
            </a:r>
          </a:p>
        </p:txBody>
      </p:sp>
      <p:sp useBgFill="1">
        <p:nvSpPr>
          <p:cNvPr id="100" name="TextBox 99"/>
          <p:cNvSpPr txBox="1"/>
          <p:nvPr/>
        </p:nvSpPr>
        <p:spPr>
          <a:xfrm>
            <a:off x="0" y="2610124"/>
            <a:ext cx="9144000" cy="523220"/>
          </a:xfrm>
          <a:prstGeom prst="rect">
            <a:avLst/>
          </a:prstGeom>
        </p:spPr>
        <p:txBody>
          <a:bodyPr wrap="square" rtlCol="0">
            <a:spAutoFit/>
          </a:bodyPr>
          <a:lstStyle/>
          <a:p>
            <a:r>
              <a:rPr lang="en-US" sz="2800" i="1" dirty="0" smtClean="0"/>
              <a:t>  - children “take quickly to English modes…books…business”</a:t>
            </a:r>
          </a:p>
        </p:txBody>
      </p:sp>
      <p:sp useBgFill="1">
        <p:nvSpPr>
          <p:cNvPr id="101" name="TextBox 100"/>
          <p:cNvSpPr txBox="1"/>
          <p:nvPr/>
        </p:nvSpPr>
        <p:spPr>
          <a:xfrm>
            <a:off x="0" y="3058180"/>
            <a:ext cx="9144000" cy="523220"/>
          </a:xfrm>
          <a:prstGeom prst="rect">
            <a:avLst/>
          </a:prstGeom>
        </p:spPr>
        <p:txBody>
          <a:bodyPr wrap="square" rtlCol="0">
            <a:spAutoFit/>
          </a:bodyPr>
          <a:lstStyle/>
          <a:p>
            <a:r>
              <a:rPr lang="en-US" sz="2800" i="1" dirty="0" smtClean="0"/>
              <a:t>  - they abandon French for “language of their schoolmates”</a:t>
            </a:r>
            <a:endParaRPr lang="en-US" sz="2800" i="1" dirty="0"/>
          </a:p>
        </p:txBody>
      </p:sp>
      <p:sp useBgFill="1">
        <p:nvSpPr>
          <p:cNvPr id="97" name="TextBox 96"/>
          <p:cNvSpPr txBox="1"/>
          <p:nvPr/>
        </p:nvSpPr>
        <p:spPr>
          <a:xfrm>
            <a:off x="0" y="1258669"/>
            <a:ext cx="9144000" cy="646331"/>
          </a:xfrm>
          <a:prstGeom prst="rect">
            <a:avLst/>
          </a:prstGeom>
        </p:spPr>
        <p:txBody>
          <a:bodyPr wrap="square" rtlCol="0">
            <a:spAutoFit/>
          </a:bodyPr>
          <a:lstStyle/>
          <a:p>
            <a:r>
              <a:rPr lang="en-US" sz="800" dirty="0" smtClean="0"/>
              <a:t> </a:t>
            </a:r>
          </a:p>
          <a:p>
            <a:r>
              <a:rPr lang="en-US" sz="2800" dirty="0" smtClean="0"/>
              <a:t>  - </a:t>
            </a:r>
            <a:r>
              <a:rPr lang="en-US" sz="2800" i="1" dirty="0" smtClean="0"/>
              <a:t>family is malnourished and “full of vermin”</a:t>
            </a:r>
          </a:p>
        </p:txBody>
      </p:sp>
      <p:sp useBgFill="1">
        <p:nvSpPr>
          <p:cNvPr id="92" name="TextBox 91"/>
          <p:cNvSpPr txBox="1"/>
          <p:nvPr/>
        </p:nvSpPr>
        <p:spPr>
          <a:xfrm>
            <a:off x="0" y="685800"/>
            <a:ext cx="5181600" cy="584775"/>
          </a:xfrm>
          <a:prstGeom prst="rect">
            <a:avLst/>
          </a:prstGeom>
        </p:spPr>
        <p:txBody>
          <a:bodyPr wrap="square" rtlCol="0">
            <a:spAutoFit/>
          </a:bodyPr>
          <a:lstStyle/>
          <a:p>
            <a:r>
              <a:rPr lang="en-US" sz="3200" b="1" dirty="0" smtClean="0">
                <a:ln>
                  <a:solidFill>
                    <a:schemeClr val="tx1"/>
                  </a:solidFill>
                </a:ln>
                <a:latin typeface="Tempus Sans ITC" pitchFamily="82" charset="0"/>
              </a:rPr>
              <a:t>    </a:t>
            </a:r>
            <a:r>
              <a:rPr lang="en-US" sz="3200" b="1" u="sng" dirty="0" smtClean="0">
                <a:ln>
                  <a:solidFill>
                    <a:schemeClr val="tx1"/>
                  </a:solidFill>
                </a:ln>
                <a:latin typeface="Tempus Sans ITC" pitchFamily="82" charset="0"/>
              </a:rPr>
              <a:t>Elisha Stoddard  reports:</a:t>
            </a:r>
          </a:p>
        </p:txBody>
      </p:sp>
      <p:sp useBgFill="1">
        <p:nvSpPr>
          <p:cNvPr id="83" name="TextBox 82"/>
          <p:cNvSpPr txBox="1"/>
          <p:nvPr/>
        </p:nvSpPr>
        <p:spPr>
          <a:xfrm>
            <a:off x="76200" y="6411724"/>
            <a:ext cx="5943600" cy="492443"/>
          </a:xfrm>
          <a:prstGeom prst="rect">
            <a:avLst/>
          </a:prstGeom>
          <a:ln w="50800">
            <a:solidFill>
              <a:schemeClr val="tx1"/>
            </a:solidFill>
          </a:ln>
        </p:spPr>
        <p:txBody>
          <a:bodyPr wrap="square" rtlCol="0">
            <a:spAutoFit/>
          </a:bodyPr>
          <a:lstStyle/>
          <a:p>
            <a:r>
              <a:rPr lang="en-US" sz="2600" dirty="0" smtClean="0">
                <a:effectLst>
                  <a:outerShdw dist="12700" dir="7200000" algn="ctr" rotWithShape="0">
                    <a:schemeClr val="tx1"/>
                  </a:outerShdw>
                </a:effectLst>
              </a:rPr>
              <a:t> elder Landry, age 76, with 7 grandchildren</a:t>
            </a:r>
          </a:p>
        </p:txBody>
      </p:sp>
      <p:pic>
        <p:nvPicPr>
          <p:cNvPr id="7171" name="Picture 3"/>
          <p:cNvPicPr>
            <a:picLocks noChangeAspect="1" noChangeArrowheads="1"/>
          </p:cNvPicPr>
          <p:nvPr/>
        </p:nvPicPr>
        <p:blipFill>
          <a:blip r:embed="rId4"/>
          <a:srcRect/>
          <a:stretch>
            <a:fillRect/>
          </a:stretch>
        </p:blipFill>
        <p:spPr bwMode="auto">
          <a:xfrm>
            <a:off x="5105400" y="3111500"/>
            <a:ext cx="3927475" cy="3670300"/>
          </a:xfrm>
          <a:prstGeom prst="rect">
            <a:avLst/>
          </a:prstGeom>
          <a:noFill/>
          <a:ln w="25400">
            <a:solidFill>
              <a:schemeClr val="tx1">
                <a:lumMod val="85000"/>
                <a:lumOff val="15000"/>
              </a:schemeClr>
            </a:solidFill>
            <a:miter lim="800000"/>
            <a:headEnd/>
            <a:tailEnd/>
          </a:ln>
          <a:effectLst/>
        </p:spPr>
      </p:pic>
      <p:pic>
        <p:nvPicPr>
          <p:cNvPr id="7176" name="Picture 8"/>
          <p:cNvPicPr>
            <a:picLocks noChangeAspect="1" noChangeArrowheads="1"/>
          </p:cNvPicPr>
          <p:nvPr/>
        </p:nvPicPr>
        <p:blipFill>
          <a:blip r:embed="rId5" cstate="print"/>
          <a:srcRect/>
          <a:stretch>
            <a:fillRect/>
          </a:stretch>
        </p:blipFill>
        <p:spPr bwMode="auto">
          <a:xfrm>
            <a:off x="5105400" y="3563431"/>
            <a:ext cx="3931920" cy="3193612"/>
          </a:xfrm>
          <a:prstGeom prst="rect">
            <a:avLst/>
          </a:prstGeom>
          <a:noFill/>
          <a:ln w="25400">
            <a:solidFill>
              <a:schemeClr val="tx1">
                <a:lumMod val="85000"/>
                <a:lumOff val="15000"/>
              </a:schemeClr>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nodeType="withEffect">
                                  <p:stCondLst>
                                    <p:cond delay="0"/>
                                  </p:stCondLst>
                                  <p:childTnLst>
                                    <p:animEffect transition="out" filter="wipe(down)">
                                      <p:cBhvr>
                                        <p:cTn id="6" dur="1000"/>
                                        <p:tgtEl>
                                          <p:spTgt spid="93"/>
                                        </p:tgtEl>
                                      </p:cBhvr>
                                    </p:animEffect>
                                    <p:set>
                                      <p:cBhvr>
                                        <p:cTn id="7" dur="1" fill="hold">
                                          <p:stCondLst>
                                            <p:cond delay="999"/>
                                          </p:stCondLst>
                                        </p:cTn>
                                        <p:tgtEl>
                                          <p:spTgt spid="93"/>
                                        </p:tgtEl>
                                        <p:attrNameLst>
                                          <p:attrName>style.visibility</p:attrName>
                                        </p:attrNameLst>
                                      </p:cBhvr>
                                      <p:to>
                                        <p:strVal val="hidden"/>
                                      </p:to>
                                    </p:set>
                                  </p:childTnLst>
                                </p:cTn>
                              </p:par>
                              <p:par>
                                <p:cTn id="8" presetID="47" presetClass="exit" presetSubtype="0" fill="hold" grpId="0" nodeType="withEffect">
                                  <p:stCondLst>
                                    <p:cond delay="0"/>
                                  </p:stCondLst>
                                  <p:childTnLst>
                                    <p:animEffect transition="out" filter="fade">
                                      <p:cBhvr>
                                        <p:cTn id="9" dur="1000"/>
                                        <p:tgtEl>
                                          <p:spTgt spid="83"/>
                                        </p:tgtEl>
                                      </p:cBhvr>
                                    </p:animEffect>
                                    <p:anim calcmode="lin" valueType="num">
                                      <p:cBhvr>
                                        <p:cTn id="10" dur="1000"/>
                                        <p:tgtEl>
                                          <p:spTgt spid="83"/>
                                        </p:tgtEl>
                                        <p:attrNameLst>
                                          <p:attrName>ppt_x</p:attrName>
                                        </p:attrNameLst>
                                      </p:cBhvr>
                                      <p:tavLst>
                                        <p:tav tm="0">
                                          <p:val>
                                            <p:strVal val="ppt_x"/>
                                          </p:val>
                                        </p:tav>
                                        <p:tav tm="100000">
                                          <p:val>
                                            <p:strVal val="ppt_x"/>
                                          </p:val>
                                        </p:tav>
                                      </p:tavLst>
                                    </p:anim>
                                    <p:anim calcmode="lin" valueType="num">
                                      <p:cBhvr>
                                        <p:cTn id="11" dur="1000"/>
                                        <p:tgtEl>
                                          <p:spTgt spid="83"/>
                                        </p:tgtEl>
                                        <p:attrNameLst>
                                          <p:attrName>ppt_y</p:attrName>
                                        </p:attrNameLst>
                                      </p:cBhvr>
                                      <p:tavLst>
                                        <p:tav tm="0">
                                          <p:val>
                                            <p:strVal val="ppt_y"/>
                                          </p:val>
                                        </p:tav>
                                        <p:tav tm="100000">
                                          <p:val>
                                            <p:strVal val="ppt_y-.1"/>
                                          </p:val>
                                        </p:tav>
                                      </p:tavLst>
                                    </p:anim>
                                    <p:set>
                                      <p:cBhvr>
                                        <p:cTn id="12" dur="1" fill="hold">
                                          <p:stCondLst>
                                            <p:cond delay="999"/>
                                          </p:stCondLst>
                                        </p:cTn>
                                        <p:tgtEl>
                                          <p:spTgt spid="8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2000"/>
                                        <p:tgtEl>
                                          <p:spTgt spid="92"/>
                                        </p:tgtEl>
                                      </p:cBhvr>
                                    </p:animEffect>
                                  </p:childTnLst>
                                </p:cTn>
                              </p:par>
                              <p:par>
                                <p:cTn id="18" presetID="10" presetClass="exit" presetSubtype="0" fill="hold" grpId="0" nodeType="withEffect">
                                  <p:stCondLst>
                                    <p:cond delay="0"/>
                                  </p:stCondLst>
                                  <p:childTnLst>
                                    <p:animEffect transition="out" filter="fade">
                                      <p:cBhvr>
                                        <p:cTn id="19" dur="1000"/>
                                        <p:tgtEl>
                                          <p:spTgt spid="55"/>
                                        </p:tgtEl>
                                      </p:cBhvr>
                                    </p:animEffect>
                                    <p:set>
                                      <p:cBhvr>
                                        <p:cTn id="20" dur="1" fill="hold">
                                          <p:stCondLst>
                                            <p:cond delay="999"/>
                                          </p:stCondLst>
                                        </p:cTn>
                                        <p:tgtEl>
                                          <p:spTgt spid="55"/>
                                        </p:tgtEl>
                                        <p:attrNameLst>
                                          <p:attrName>style.visibility</p:attrName>
                                        </p:attrNameLst>
                                      </p:cBhvr>
                                      <p:to>
                                        <p:strVal val="hidden"/>
                                      </p:to>
                                    </p:set>
                                  </p:childTnLst>
                                </p:cTn>
                              </p:par>
                              <p:par>
                                <p:cTn id="21" presetID="35" presetClass="path" presetSubtype="0" accel="50000" decel="50000" fill="hold" grpId="1" nodeType="withEffect">
                                  <p:stCondLst>
                                    <p:cond delay="0"/>
                                  </p:stCondLst>
                                  <p:childTnLst>
                                    <p:animMotion origin="layout" path="M 0 0  L -0.25 0  E" pathEditMode="relative" ptsTypes="">
                                      <p:cBhvr>
                                        <p:cTn id="22" dur="1000" fill="hold"/>
                                        <p:tgtEl>
                                          <p:spTgt spid="55"/>
                                        </p:tgtEl>
                                        <p:attrNameLst>
                                          <p:attrName>ppt_x</p:attrName>
                                          <p:attrName>ppt_y</p:attrName>
                                        </p:attrNameLst>
                                      </p:cBhvr>
                                    </p:animMotion>
                                  </p:childTnLst>
                                </p:cTn>
                              </p:par>
                              <p:par>
                                <p:cTn id="23" presetID="53" presetClass="entr" presetSubtype="0" fill="hold" grpId="1" nodeType="withEffect">
                                  <p:stCondLst>
                                    <p:cond delay="0"/>
                                  </p:stCondLst>
                                  <p:childTnLst>
                                    <p:set>
                                      <p:cBhvr>
                                        <p:cTn id="24" dur="1" fill="hold">
                                          <p:stCondLst>
                                            <p:cond delay="0"/>
                                          </p:stCondLst>
                                        </p:cTn>
                                        <p:tgtEl>
                                          <p:spTgt spid="102"/>
                                        </p:tgtEl>
                                        <p:attrNameLst>
                                          <p:attrName>style.visibility</p:attrName>
                                        </p:attrNameLst>
                                      </p:cBhvr>
                                      <p:to>
                                        <p:strVal val="visible"/>
                                      </p:to>
                                    </p:set>
                                    <p:anim calcmode="lin" valueType="num">
                                      <p:cBhvr>
                                        <p:cTn id="25" dur="1000" fill="hold"/>
                                        <p:tgtEl>
                                          <p:spTgt spid="102"/>
                                        </p:tgtEl>
                                        <p:attrNameLst>
                                          <p:attrName>ppt_w</p:attrName>
                                        </p:attrNameLst>
                                      </p:cBhvr>
                                      <p:tavLst>
                                        <p:tav tm="0">
                                          <p:val>
                                            <p:fltVal val="0"/>
                                          </p:val>
                                        </p:tav>
                                        <p:tav tm="100000">
                                          <p:val>
                                            <p:strVal val="#ppt_w"/>
                                          </p:val>
                                        </p:tav>
                                      </p:tavLst>
                                    </p:anim>
                                    <p:anim calcmode="lin" valueType="num">
                                      <p:cBhvr>
                                        <p:cTn id="26" dur="1000" fill="hold"/>
                                        <p:tgtEl>
                                          <p:spTgt spid="102"/>
                                        </p:tgtEl>
                                        <p:attrNameLst>
                                          <p:attrName>ppt_h</p:attrName>
                                        </p:attrNameLst>
                                      </p:cBhvr>
                                      <p:tavLst>
                                        <p:tav tm="0">
                                          <p:val>
                                            <p:fltVal val="0"/>
                                          </p:val>
                                        </p:tav>
                                        <p:tav tm="100000">
                                          <p:val>
                                            <p:strVal val="#ppt_h"/>
                                          </p:val>
                                        </p:tav>
                                      </p:tavLst>
                                    </p:anim>
                                    <p:animEffect transition="in" filter="fade">
                                      <p:cBhvr>
                                        <p:cTn id="27" dur="1000"/>
                                        <p:tgtEl>
                                          <p:spTgt spid="10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fade">
                                      <p:cBhvr>
                                        <p:cTn id="32" dur="1000"/>
                                        <p:tgtEl>
                                          <p:spTgt spid="9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8"/>
                                        </p:tgtEl>
                                        <p:attrNameLst>
                                          <p:attrName>style.visibility</p:attrName>
                                        </p:attrNameLst>
                                      </p:cBhvr>
                                      <p:to>
                                        <p:strVal val="visible"/>
                                      </p:to>
                                    </p:set>
                                    <p:animEffect transition="in" filter="fade">
                                      <p:cBhvr>
                                        <p:cTn id="37" dur="1000"/>
                                        <p:tgtEl>
                                          <p:spTgt spid="9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9"/>
                                        </p:tgtEl>
                                        <p:attrNameLst>
                                          <p:attrName>style.visibility</p:attrName>
                                        </p:attrNameLst>
                                      </p:cBhvr>
                                      <p:to>
                                        <p:strVal val="visible"/>
                                      </p:to>
                                    </p:set>
                                    <p:animEffect transition="in" filter="fade">
                                      <p:cBhvr>
                                        <p:cTn id="42" dur="1000"/>
                                        <p:tgtEl>
                                          <p:spTgt spid="99"/>
                                        </p:tgtEl>
                                      </p:cBhvr>
                                    </p:animEffect>
                                  </p:childTnLst>
                                </p:cTn>
                              </p:par>
                              <p:par>
                                <p:cTn id="43" presetID="10" presetClass="entr" presetSubtype="0" fill="hold" nodeType="withEffect">
                                  <p:stCondLst>
                                    <p:cond delay="0"/>
                                  </p:stCondLst>
                                  <p:childTnLst>
                                    <p:set>
                                      <p:cBhvr>
                                        <p:cTn id="44" dur="1" fill="hold">
                                          <p:stCondLst>
                                            <p:cond delay="0"/>
                                          </p:stCondLst>
                                        </p:cTn>
                                        <p:tgtEl>
                                          <p:spTgt spid="7171"/>
                                        </p:tgtEl>
                                        <p:attrNameLst>
                                          <p:attrName>style.visibility</p:attrName>
                                        </p:attrNameLst>
                                      </p:cBhvr>
                                      <p:to>
                                        <p:strVal val="visible"/>
                                      </p:to>
                                    </p:set>
                                    <p:animEffect transition="in" filter="fade">
                                      <p:cBhvr>
                                        <p:cTn id="45" dur="1000"/>
                                        <p:tgtEl>
                                          <p:spTgt spid="717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00"/>
                                        </p:tgtEl>
                                        <p:attrNameLst>
                                          <p:attrName>style.visibility</p:attrName>
                                        </p:attrNameLst>
                                      </p:cBhvr>
                                      <p:to>
                                        <p:strVal val="visible"/>
                                      </p:to>
                                    </p:set>
                                    <p:animEffect transition="in" filter="fade">
                                      <p:cBhvr>
                                        <p:cTn id="50" dur="1000"/>
                                        <p:tgtEl>
                                          <p:spTgt spid="100"/>
                                        </p:tgtEl>
                                      </p:cBhvr>
                                    </p:animEffect>
                                  </p:childTnLst>
                                </p:cTn>
                              </p:par>
                              <p:par>
                                <p:cTn id="51" presetID="10" presetClass="entr" presetSubtype="0" fill="hold" nodeType="withEffect">
                                  <p:stCondLst>
                                    <p:cond delay="0"/>
                                  </p:stCondLst>
                                  <p:childTnLst>
                                    <p:set>
                                      <p:cBhvr>
                                        <p:cTn id="52" dur="1" fill="hold">
                                          <p:stCondLst>
                                            <p:cond delay="0"/>
                                          </p:stCondLst>
                                        </p:cTn>
                                        <p:tgtEl>
                                          <p:spTgt spid="7176"/>
                                        </p:tgtEl>
                                        <p:attrNameLst>
                                          <p:attrName>style.visibility</p:attrName>
                                        </p:attrNameLst>
                                      </p:cBhvr>
                                      <p:to>
                                        <p:strVal val="visible"/>
                                      </p:to>
                                    </p:set>
                                    <p:animEffect transition="in" filter="fade">
                                      <p:cBhvr>
                                        <p:cTn id="53" dur="1000"/>
                                        <p:tgtEl>
                                          <p:spTgt spid="7176"/>
                                        </p:tgtEl>
                                      </p:cBhvr>
                                    </p:animEffect>
                                  </p:childTnLst>
                                </p:cTn>
                              </p:par>
                              <p:par>
                                <p:cTn id="54" presetID="10" presetClass="exit" presetSubtype="0" fill="hold" nodeType="withEffect">
                                  <p:stCondLst>
                                    <p:cond delay="0"/>
                                  </p:stCondLst>
                                  <p:childTnLst>
                                    <p:animEffect transition="out" filter="fade">
                                      <p:cBhvr>
                                        <p:cTn id="55" dur="1000"/>
                                        <p:tgtEl>
                                          <p:spTgt spid="7171"/>
                                        </p:tgtEl>
                                      </p:cBhvr>
                                    </p:animEffect>
                                    <p:set>
                                      <p:cBhvr>
                                        <p:cTn id="56" dur="1" fill="hold">
                                          <p:stCondLst>
                                            <p:cond delay="999"/>
                                          </p:stCondLst>
                                        </p:cTn>
                                        <p:tgtEl>
                                          <p:spTgt spid="717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01"/>
                                        </p:tgtEl>
                                        <p:attrNameLst>
                                          <p:attrName>style.visibility</p:attrName>
                                        </p:attrNameLst>
                                      </p:cBhvr>
                                      <p:to>
                                        <p:strVal val="visible"/>
                                      </p:to>
                                    </p:set>
                                    <p:animEffect transition="in" filter="fade">
                                      <p:cBhvr>
                                        <p:cTn id="61" dur="1000"/>
                                        <p:tgtEl>
                                          <p:spTgt spid="10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1000"/>
                                        <p:tgtEl>
                                          <p:spTgt spid="97"/>
                                        </p:tgtEl>
                                      </p:cBhvr>
                                    </p:animEffect>
                                    <p:set>
                                      <p:cBhvr>
                                        <p:cTn id="66" dur="1" fill="hold">
                                          <p:stCondLst>
                                            <p:cond delay="999"/>
                                          </p:stCondLst>
                                        </p:cTn>
                                        <p:tgtEl>
                                          <p:spTgt spid="9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98"/>
                                        </p:tgtEl>
                                      </p:cBhvr>
                                    </p:animEffect>
                                    <p:set>
                                      <p:cBhvr>
                                        <p:cTn id="69" dur="1" fill="hold">
                                          <p:stCondLst>
                                            <p:cond delay="999"/>
                                          </p:stCondLst>
                                        </p:cTn>
                                        <p:tgtEl>
                                          <p:spTgt spid="98"/>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99"/>
                                        </p:tgtEl>
                                      </p:cBhvr>
                                    </p:animEffect>
                                    <p:set>
                                      <p:cBhvr>
                                        <p:cTn id="72" dur="1" fill="hold">
                                          <p:stCondLst>
                                            <p:cond delay="999"/>
                                          </p:stCondLst>
                                        </p:cTn>
                                        <p:tgtEl>
                                          <p:spTgt spid="99"/>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100"/>
                                        </p:tgtEl>
                                      </p:cBhvr>
                                    </p:animEffect>
                                    <p:set>
                                      <p:cBhvr>
                                        <p:cTn id="75" dur="1" fill="hold">
                                          <p:stCondLst>
                                            <p:cond delay="999"/>
                                          </p:stCondLst>
                                        </p:cTn>
                                        <p:tgtEl>
                                          <p:spTgt spid="100"/>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101"/>
                                        </p:tgtEl>
                                      </p:cBhvr>
                                    </p:animEffect>
                                    <p:set>
                                      <p:cBhvr>
                                        <p:cTn id="78" dur="1" fill="hold">
                                          <p:stCondLst>
                                            <p:cond delay="999"/>
                                          </p:stCondLst>
                                        </p:cTn>
                                        <p:tgtEl>
                                          <p:spTgt spid="101"/>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7176"/>
                                        </p:tgtEl>
                                      </p:cBhvr>
                                    </p:animEffect>
                                    <p:set>
                                      <p:cBhvr>
                                        <p:cTn id="81" dur="1" fill="hold">
                                          <p:stCondLst>
                                            <p:cond delay="999"/>
                                          </p:stCondLst>
                                        </p:cTn>
                                        <p:tgtEl>
                                          <p:spTgt spid="7176"/>
                                        </p:tgtEl>
                                        <p:attrNameLst>
                                          <p:attrName>style.visibility</p:attrName>
                                        </p:attrNameLst>
                                      </p:cBhvr>
                                      <p:to>
                                        <p:strVal val="hidden"/>
                                      </p:to>
                                    </p:set>
                                  </p:childTnLst>
                                </p:cTn>
                              </p:par>
                            </p:childTnLst>
                          </p:cTn>
                        </p:par>
                        <p:par>
                          <p:cTn id="82" fill="hold">
                            <p:stCondLst>
                              <p:cond delay="1000"/>
                            </p:stCondLst>
                            <p:childTnLst>
                              <p:par>
                                <p:cTn id="83" presetID="10" presetClass="exit" presetSubtype="0" fill="hold" grpId="1" nodeType="afterEffect">
                                  <p:stCondLst>
                                    <p:cond delay="0"/>
                                  </p:stCondLst>
                                  <p:childTnLst>
                                    <p:animEffect transition="out" filter="fade">
                                      <p:cBhvr>
                                        <p:cTn id="84" dur="1000"/>
                                        <p:tgtEl>
                                          <p:spTgt spid="92"/>
                                        </p:tgtEl>
                                      </p:cBhvr>
                                    </p:animEffect>
                                    <p:set>
                                      <p:cBhvr>
                                        <p:cTn id="85" dur="1" fill="hold">
                                          <p:stCondLst>
                                            <p:cond delay="999"/>
                                          </p:stCondLst>
                                        </p:cTn>
                                        <p:tgtEl>
                                          <p:spTgt spid="92"/>
                                        </p:tgtEl>
                                        <p:attrNameLst>
                                          <p:attrName>style.visibility</p:attrName>
                                        </p:attrNameLst>
                                      </p:cBhvr>
                                      <p:to>
                                        <p:strVal val="hidden"/>
                                      </p:to>
                                    </p:set>
                                  </p:childTnLst>
                                </p:cTn>
                              </p:par>
                              <p:par>
                                <p:cTn id="86" presetID="63" presetClass="path" presetSubtype="0" accel="50000" decel="50000" fill="hold" grpId="2" nodeType="withEffect">
                                  <p:stCondLst>
                                    <p:cond delay="0"/>
                                  </p:stCondLst>
                                  <p:childTnLst>
                                    <p:animMotion origin="layout" path="M 0 0  L 0.25 0  E" pathEditMode="relative" ptsTypes="">
                                      <p:cBhvr>
                                        <p:cTn id="87" dur="1000" fill="hold"/>
                                        <p:tgtEl>
                                          <p:spTgt spid="92"/>
                                        </p:tgtEl>
                                        <p:attrNameLst>
                                          <p:attrName>ppt_x</p:attrName>
                                          <p:attrName>ppt_y</p:attrName>
                                        </p:attrNameLst>
                                      </p:cBhvr>
                                    </p:animMotion>
                                  </p:childTnLst>
                                </p:cTn>
                              </p:par>
                              <p:par>
                                <p:cTn id="88" presetID="10" presetClass="entr" presetSubtype="0" fill="hold" grpId="0" nodeType="withEffect">
                                  <p:stCondLst>
                                    <p:cond delay="500"/>
                                  </p:stCondLst>
                                  <p:childTnLst>
                                    <p:set>
                                      <p:cBhvr>
                                        <p:cTn id="89" dur="1" fill="hold">
                                          <p:stCondLst>
                                            <p:cond delay="0"/>
                                          </p:stCondLst>
                                        </p:cTn>
                                        <p:tgtEl>
                                          <p:spTgt spid="103"/>
                                        </p:tgtEl>
                                        <p:attrNameLst>
                                          <p:attrName>style.visibility</p:attrName>
                                        </p:attrNameLst>
                                      </p:cBhvr>
                                      <p:to>
                                        <p:strVal val="visible"/>
                                      </p:to>
                                    </p:set>
                                    <p:animEffect transition="in" filter="fade">
                                      <p:cBhvr>
                                        <p:cTn id="90" dur="10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102" grpId="1" animBg="1"/>
      <p:bldP spid="103" grpId="0"/>
      <p:bldP spid="98" grpId="0" animBg="1"/>
      <p:bldP spid="98" grpId="1" animBg="1"/>
      <p:bldP spid="99" grpId="0" animBg="1"/>
      <p:bldP spid="99" grpId="1" animBg="1"/>
      <p:bldP spid="100" grpId="0" animBg="1"/>
      <p:bldP spid="100" grpId="1" animBg="1"/>
      <p:bldP spid="101" grpId="0" animBg="1"/>
      <p:bldP spid="101" grpId="1" animBg="1"/>
      <p:bldP spid="97" grpId="0" animBg="1"/>
      <p:bldP spid="97" grpId="1" animBg="1"/>
      <p:bldP spid="92" grpId="0" animBg="1"/>
      <p:bldP spid="92" grpId="1" animBg="1"/>
      <p:bldP spid="92" grpId="2" animBg="1"/>
      <p:bldP spid="83"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7826" name="Picture 2" descr="Massachusetts, New Hampshire, Connecticut, Rhode Island 1755 - 23x24"/>
          <p:cNvPicPr>
            <a:picLocks noChangeAspect="1" noChangeArrowheads="1"/>
          </p:cNvPicPr>
          <p:nvPr/>
        </p:nvPicPr>
        <p:blipFill>
          <a:blip r:embed="rId2"/>
          <a:srcRect/>
          <a:stretch>
            <a:fillRect/>
          </a:stretch>
        </p:blipFill>
        <p:spPr bwMode="auto">
          <a:xfrm>
            <a:off x="76200" y="1066800"/>
            <a:ext cx="5272088" cy="5715000"/>
          </a:xfrm>
          <a:prstGeom prst="rect">
            <a:avLst/>
          </a:prstGeom>
          <a:noFill/>
        </p:spPr>
      </p:pic>
      <p:pic>
        <p:nvPicPr>
          <p:cNvPr id="2" name="Picture 70"/>
          <p:cNvPicPr>
            <a:picLocks noChangeAspect="1" noChangeArrowheads="1"/>
          </p:cNvPicPr>
          <p:nvPr/>
        </p:nvPicPr>
        <p:blipFill>
          <a:blip r:embed="rId3"/>
          <a:srcRect/>
          <a:stretch>
            <a:fillRect/>
          </a:stretch>
        </p:blipFill>
        <p:spPr bwMode="auto">
          <a:xfrm>
            <a:off x="3581400" y="685800"/>
            <a:ext cx="5073047" cy="5029200"/>
          </a:xfrm>
          <a:prstGeom prst="rect">
            <a:avLst/>
          </a:prstGeom>
          <a:noFill/>
          <a:ln w="76200" cmpd="dbl">
            <a:solidFill>
              <a:schemeClr val="tx1">
                <a:lumMod val="95000"/>
                <a:lumOff val="5000"/>
              </a:schemeClr>
            </a:solidFill>
            <a:miter lim="800000"/>
            <a:headEnd/>
            <a:tailEnd/>
          </a:ln>
          <a:effectLst/>
        </p:spPr>
      </p:pic>
      <p:sp>
        <p:nvSpPr>
          <p:cNvPr id="3" name="Rectangle 2"/>
          <p:cNvSpPr/>
          <p:nvPr/>
        </p:nvSpPr>
        <p:spPr>
          <a:xfrm>
            <a:off x="0" y="0"/>
            <a:ext cx="9144000" cy="369332"/>
          </a:xfrm>
          <a:prstGeom prst="rect">
            <a:avLst/>
          </a:prstGeom>
        </p:spPr>
        <p:txBody>
          <a:bodyPr wrap="square">
            <a:spAutoFit/>
          </a:bodyPr>
          <a:lstStyle/>
          <a:p>
            <a:r>
              <a:rPr lang="en-US" dirty="0" smtClean="0">
                <a:hlinkClick r:id="rId4"/>
              </a:rPr>
              <a:t>https://www.mapsofthepast.com/n-england-mass-bay-n-hampshire-conn-rhode-isl-1755.html</a:t>
            </a:r>
            <a:endParaRPr lang="en-US" dirty="0"/>
          </a:p>
        </p:txBody>
      </p:sp>
      <p:sp>
        <p:nvSpPr>
          <p:cNvPr id="8" name="5-Point Star 7"/>
          <p:cNvSpPr/>
          <p:nvPr/>
        </p:nvSpPr>
        <p:spPr>
          <a:xfrm>
            <a:off x="5257800" y="2590800"/>
            <a:ext cx="228600" cy="228600"/>
          </a:xfrm>
          <a:prstGeom prst="star5">
            <a:avLst>
              <a:gd name="adj" fmla="val 25390"/>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5486400" y="4267200"/>
            <a:ext cx="228600" cy="228600"/>
          </a:xfrm>
          <a:prstGeom prst="star5">
            <a:avLst>
              <a:gd name="adj" fmla="val 25390"/>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7315200" y="4114800"/>
            <a:ext cx="228600" cy="228600"/>
          </a:xfrm>
          <a:prstGeom prst="star5">
            <a:avLst>
              <a:gd name="adj" fmla="val 25390"/>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TextBox 26"/>
          <p:cNvSpPr txBox="1"/>
          <p:nvPr/>
        </p:nvSpPr>
        <p:spPr>
          <a:xfrm>
            <a:off x="0" y="685800"/>
            <a:ext cx="9144000" cy="584775"/>
          </a:xfrm>
          <a:prstGeom prst="rect">
            <a:avLst/>
          </a:prstGeom>
          <a:ln w="50800">
            <a:noFill/>
          </a:ln>
        </p:spPr>
        <p:txBody>
          <a:bodyPr wrap="square" rtlCol="0">
            <a:spAutoFit/>
          </a:bodyPr>
          <a:lstStyle/>
          <a:p>
            <a:pPr algn="ctr"/>
            <a:r>
              <a:rPr lang="en-US" sz="3200" b="1" dirty="0" smtClean="0">
                <a:ln>
                  <a:solidFill>
                    <a:schemeClr val="tx1"/>
                  </a:solidFill>
                </a:ln>
                <a:latin typeface="Tempus Sans ITC" pitchFamily="82" charset="0"/>
              </a:rPr>
              <a:t>Elisha Stoddard  &amp; the Landry Family</a:t>
            </a:r>
          </a:p>
        </p:txBody>
      </p:sp>
      <p:sp useBgFill="1">
        <p:nvSpPr>
          <p:cNvPr id="55" name="TextBox 54"/>
          <p:cNvSpPr txBox="1"/>
          <p:nvPr/>
        </p:nvSpPr>
        <p:spPr>
          <a:xfrm>
            <a:off x="4800600" y="685800"/>
            <a:ext cx="4343400" cy="584775"/>
          </a:xfrm>
          <a:prstGeom prst="rect">
            <a:avLst/>
          </a:prstGeom>
          <a:ln w="50800">
            <a:noFill/>
          </a:ln>
        </p:spPr>
        <p:txBody>
          <a:bodyPr wrap="square" rtlCol="0">
            <a:spAutoFit/>
          </a:bodyPr>
          <a:lstStyle/>
          <a:p>
            <a:r>
              <a:rPr lang="en-US" sz="3200" b="1" u="sng" dirty="0" smtClean="0">
                <a:ln>
                  <a:solidFill>
                    <a:schemeClr val="tx1"/>
                  </a:solidFill>
                </a:ln>
                <a:latin typeface="Tempus Sans ITC" pitchFamily="82" charset="0"/>
              </a:rPr>
              <a:t>Paul Landry reports:</a:t>
            </a:r>
          </a:p>
        </p:txBody>
      </p:sp>
      <p:pic>
        <p:nvPicPr>
          <p:cNvPr id="1026" name="Picture 2"/>
          <p:cNvPicPr>
            <a:picLocks noChangeAspect="1" noChangeArrowheads="1"/>
          </p:cNvPicPr>
          <p:nvPr/>
        </p:nvPicPr>
        <p:blipFill>
          <a:blip r:embed="rId3"/>
          <a:srcRect/>
          <a:stretch>
            <a:fillRect/>
          </a:stretch>
        </p:blipFill>
        <p:spPr bwMode="auto">
          <a:xfrm>
            <a:off x="347472" y="1216152"/>
            <a:ext cx="4780836" cy="5181600"/>
          </a:xfrm>
          <a:prstGeom prst="rect">
            <a:avLst/>
          </a:prstGeom>
          <a:noFill/>
          <a:ln w="9525">
            <a:noFill/>
            <a:miter lim="800000"/>
            <a:headEnd/>
            <a:tailEnd/>
          </a:ln>
          <a:effectLst/>
        </p:spPr>
      </p:pic>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sp>
        <p:nvSpPr>
          <p:cNvPr id="87" name="TextBox 86"/>
          <p:cNvSpPr txBox="1"/>
          <p:nvPr/>
        </p:nvSpPr>
        <p:spPr>
          <a:xfrm>
            <a:off x="0" y="4262735"/>
            <a:ext cx="1533305" cy="461665"/>
          </a:xfrm>
          <a:prstGeom prst="rect">
            <a:avLst/>
          </a:prstGeom>
          <a:noFill/>
        </p:spPr>
        <p:txBody>
          <a:bodyPr wrap="none" rtlCol="0">
            <a:spAutoFit/>
          </a:bodyPr>
          <a:lstStyle/>
          <a:p>
            <a:r>
              <a:rPr lang="en-US" sz="2400" b="1" dirty="0" smtClean="0"/>
              <a:t>Woodbury</a:t>
            </a:r>
            <a:endParaRPr lang="en-US" sz="2400" b="1" dirty="0"/>
          </a:p>
        </p:txBody>
      </p:sp>
      <p:sp useBgFill="1">
        <p:nvSpPr>
          <p:cNvPr id="13" name="TextBox 12"/>
          <p:cNvSpPr txBox="1"/>
          <p:nvPr/>
        </p:nvSpPr>
        <p:spPr>
          <a:xfrm>
            <a:off x="0" y="1708071"/>
            <a:ext cx="9144000" cy="523220"/>
          </a:xfrm>
          <a:prstGeom prst="rect">
            <a:avLst/>
          </a:prstGeom>
        </p:spPr>
        <p:txBody>
          <a:bodyPr wrap="square" rtlCol="0">
            <a:spAutoFit/>
          </a:bodyPr>
          <a:lstStyle/>
          <a:p>
            <a:r>
              <a:rPr lang="en-US" sz="2800" i="1" dirty="0" smtClean="0"/>
              <a:t>  - they beg MD governor for permission to search</a:t>
            </a:r>
          </a:p>
        </p:txBody>
      </p:sp>
      <p:sp useBgFill="1">
        <p:nvSpPr>
          <p:cNvPr id="14" name="TextBox 13"/>
          <p:cNvSpPr txBox="1"/>
          <p:nvPr/>
        </p:nvSpPr>
        <p:spPr>
          <a:xfrm>
            <a:off x="0" y="2143780"/>
            <a:ext cx="9144000" cy="523220"/>
          </a:xfrm>
          <a:prstGeom prst="rect">
            <a:avLst/>
          </a:prstGeom>
        </p:spPr>
        <p:txBody>
          <a:bodyPr wrap="square" rtlCol="0">
            <a:spAutoFit/>
          </a:bodyPr>
          <a:lstStyle/>
          <a:p>
            <a:r>
              <a:rPr lang="en-US" sz="2800" i="1" dirty="0" smtClean="0"/>
              <a:t>  - winter 1756, receive pass to leave MD for search</a:t>
            </a:r>
          </a:p>
        </p:txBody>
      </p:sp>
      <p:sp useBgFill="1">
        <p:nvSpPr>
          <p:cNvPr id="17" name="TextBox 16"/>
          <p:cNvSpPr txBox="1"/>
          <p:nvPr/>
        </p:nvSpPr>
        <p:spPr>
          <a:xfrm>
            <a:off x="0" y="1188720"/>
            <a:ext cx="9144000" cy="646331"/>
          </a:xfrm>
          <a:prstGeom prst="rect">
            <a:avLst/>
          </a:prstGeom>
        </p:spPr>
        <p:txBody>
          <a:bodyPr wrap="square" rtlCol="0">
            <a:spAutoFit/>
          </a:bodyPr>
          <a:lstStyle/>
          <a:p>
            <a:r>
              <a:rPr lang="en-US" sz="800" dirty="0" smtClean="0"/>
              <a:t> </a:t>
            </a:r>
          </a:p>
          <a:p>
            <a:r>
              <a:rPr lang="en-US" sz="2800" dirty="0" smtClean="0"/>
              <a:t>  - </a:t>
            </a:r>
            <a:r>
              <a:rPr lang="en-US" sz="2800" i="1" dirty="0" smtClean="0"/>
              <a:t>winter 1755, the couples arrived in Annapolis, MD</a:t>
            </a:r>
          </a:p>
        </p:txBody>
      </p:sp>
      <p:sp>
        <p:nvSpPr>
          <p:cNvPr id="19" name="5-Point Star 18"/>
          <p:cNvSpPr/>
          <p:nvPr/>
        </p:nvSpPr>
        <p:spPr>
          <a:xfrm>
            <a:off x="3657600" y="4953000"/>
            <a:ext cx="304800" cy="304800"/>
          </a:xfrm>
          <a:prstGeom prst="star5">
            <a:avLst>
              <a:gd name="adj" fmla="val 25390"/>
              <a:gd name="hf" fmla="val 105146"/>
              <a:gd name="vf" fmla="val 110557"/>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463040" y="5187142"/>
            <a:ext cx="2211185" cy="1878676"/>
          </a:xfrm>
          <a:custGeom>
            <a:avLst/>
            <a:gdLst>
              <a:gd name="connsiteX0" fmla="*/ 0 w 2211185"/>
              <a:gd name="connsiteY0" fmla="*/ 1878676 h 1878676"/>
              <a:gd name="connsiteX1" fmla="*/ 415636 w 2211185"/>
              <a:gd name="connsiteY1" fmla="*/ 1246909 h 1878676"/>
              <a:gd name="connsiteX2" fmla="*/ 1047404 w 2211185"/>
              <a:gd name="connsiteY2" fmla="*/ 847898 h 1878676"/>
              <a:gd name="connsiteX3" fmla="*/ 1812175 w 2211185"/>
              <a:gd name="connsiteY3" fmla="*/ 498763 h 1878676"/>
              <a:gd name="connsiteX4" fmla="*/ 2211185 w 2211185"/>
              <a:gd name="connsiteY4" fmla="*/ 0 h 1878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1185" h="1878676">
                <a:moveTo>
                  <a:pt x="0" y="1878676"/>
                </a:moveTo>
                <a:cubicBezTo>
                  <a:pt x="120534" y="1648690"/>
                  <a:pt x="241069" y="1418705"/>
                  <a:pt x="415636" y="1246909"/>
                </a:cubicBezTo>
                <a:cubicBezTo>
                  <a:pt x="590203" y="1075113"/>
                  <a:pt x="814648" y="972589"/>
                  <a:pt x="1047404" y="847898"/>
                </a:cubicBezTo>
                <a:cubicBezTo>
                  <a:pt x="1280160" y="723207"/>
                  <a:pt x="1618212" y="640079"/>
                  <a:pt x="1812175" y="498763"/>
                </a:cubicBezTo>
                <a:cubicBezTo>
                  <a:pt x="2006138" y="357447"/>
                  <a:pt x="2108661" y="178723"/>
                  <a:pt x="2211185" y="0"/>
                </a:cubicBezTo>
              </a:path>
            </a:pathLst>
          </a:cu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2438400" y="5087389"/>
            <a:ext cx="1185949" cy="246611"/>
          </a:xfrm>
          <a:custGeom>
            <a:avLst/>
            <a:gdLst>
              <a:gd name="connsiteX0" fmla="*/ 1429789 w 1429789"/>
              <a:gd name="connsiteY0" fmla="*/ 0 h 241069"/>
              <a:gd name="connsiteX1" fmla="*/ 881149 w 1429789"/>
              <a:gd name="connsiteY1" fmla="*/ 83127 h 241069"/>
              <a:gd name="connsiteX2" fmla="*/ 465513 w 1429789"/>
              <a:gd name="connsiteY2" fmla="*/ 216131 h 241069"/>
              <a:gd name="connsiteX3" fmla="*/ 0 w 1429789"/>
              <a:gd name="connsiteY3" fmla="*/ 232756 h 241069"/>
            </a:gdLst>
            <a:ahLst/>
            <a:cxnLst>
              <a:cxn ang="0">
                <a:pos x="connsiteX0" y="connsiteY0"/>
              </a:cxn>
              <a:cxn ang="0">
                <a:pos x="connsiteX1" y="connsiteY1"/>
              </a:cxn>
              <a:cxn ang="0">
                <a:pos x="connsiteX2" y="connsiteY2"/>
              </a:cxn>
              <a:cxn ang="0">
                <a:pos x="connsiteX3" y="connsiteY3"/>
              </a:cxn>
            </a:cxnLst>
            <a:rect l="l" t="t" r="r" b="b"/>
            <a:pathLst>
              <a:path w="1429789" h="241069">
                <a:moveTo>
                  <a:pt x="1429789" y="0"/>
                </a:moveTo>
                <a:cubicBezTo>
                  <a:pt x="1235825" y="23552"/>
                  <a:pt x="1041862" y="47105"/>
                  <a:pt x="881149" y="83127"/>
                </a:cubicBezTo>
                <a:cubicBezTo>
                  <a:pt x="720436" y="119149"/>
                  <a:pt x="612371" y="191193"/>
                  <a:pt x="465513" y="216131"/>
                </a:cubicBezTo>
                <a:cubicBezTo>
                  <a:pt x="318655" y="241069"/>
                  <a:pt x="0" y="232756"/>
                  <a:pt x="0" y="232756"/>
                </a:cubicBezTo>
              </a:path>
            </a:pathLst>
          </a:cu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1479665" y="4939523"/>
            <a:ext cx="882534" cy="394477"/>
          </a:xfrm>
          <a:custGeom>
            <a:avLst/>
            <a:gdLst>
              <a:gd name="connsiteX0" fmla="*/ 548640 w 548640"/>
              <a:gd name="connsiteY0" fmla="*/ 304800 h 304800"/>
              <a:gd name="connsiteX1" fmla="*/ 432262 w 548640"/>
              <a:gd name="connsiteY1" fmla="*/ 155171 h 304800"/>
              <a:gd name="connsiteX2" fmla="*/ 365760 w 548640"/>
              <a:gd name="connsiteY2" fmla="*/ 22167 h 304800"/>
              <a:gd name="connsiteX3" fmla="*/ 266008 w 548640"/>
              <a:gd name="connsiteY3" fmla="*/ 22167 h 304800"/>
              <a:gd name="connsiteX4" fmla="*/ 0 w 548640"/>
              <a:gd name="connsiteY4" fmla="*/ 5542 h 304800"/>
              <a:gd name="connsiteX0" fmla="*/ 548640 w 548640"/>
              <a:gd name="connsiteY0" fmla="*/ 299258 h 299258"/>
              <a:gd name="connsiteX1" fmla="*/ 432262 w 548640"/>
              <a:gd name="connsiteY1" fmla="*/ 149629 h 299258"/>
              <a:gd name="connsiteX2" fmla="*/ 266008 w 548640"/>
              <a:gd name="connsiteY2" fmla="*/ 16625 h 299258"/>
              <a:gd name="connsiteX3" fmla="*/ 0 w 548640"/>
              <a:gd name="connsiteY3" fmla="*/ 0 h 299258"/>
              <a:gd name="connsiteX0" fmla="*/ 600487 w 600487"/>
              <a:gd name="connsiteY0" fmla="*/ 299258 h 299258"/>
              <a:gd name="connsiteX1" fmla="*/ 432262 w 600487"/>
              <a:gd name="connsiteY1" fmla="*/ 149629 h 299258"/>
              <a:gd name="connsiteX2" fmla="*/ 266008 w 600487"/>
              <a:gd name="connsiteY2" fmla="*/ 16625 h 299258"/>
              <a:gd name="connsiteX3" fmla="*/ 0 w 600487"/>
              <a:gd name="connsiteY3" fmla="*/ 0 h 299258"/>
            </a:gdLst>
            <a:ahLst/>
            <a:cxnLst>
              <a:cxn ang="0">
                <a:pos x="connsiteX0" y="connsiteY0"/>
              </a:cxn>
              <a:cxn ang="0">
                <a:pos x="connsiteX1" y="connsiteY1"/>
              </a:cxn>
              <a:cxn ang="0">
                <a:pos x="connsiteX2" y="connsiteY2"/>
              </a:cxn>
              <a:cxn ang="0">
                <a:pos x="connsiteX3" y="connsiteY3"/>
              </a:cxn>
            </a:cxnLst>
            <a:rect l="l" t="t" r="r" b="b"/>
            <a:pathLst>
              <a:path w="600487" h="299258">
                <a:moveTo>
                  <a:pt x="600487" y="299258"/>
                </a:moveTo>
                <a:cubicBezTo>
                  <a:pt x="557538" y="247996"/>
                  <a:pt x="488008" y="196734"/>
                  <a:pt x="432262" y="149629"/>
                </a:cubicBezTo>
                <a:cubicBezTo>
                  <a:pt x="376516" y="102524"/>
                  <a:pt x="338051" y="41563"/>
                  <a:pt x="266008" y="16625"/>
                </a:cubicBezTo>
                <a:cubicBezTo>
                  <a:pt x="205048" y="13854"/>
                  <a:pt x="102524" y="6927"/>
                  <a:pt x="0" y="0"/>
                </a:cubicBezTo>
              </a:path>
            </a:pathLst>
          </a:custGeom>
          <a:ln w="76200">
            <a:solidFill>
              <a:srgbClr val="FF0000"/>
            </a:solidFill>
            <a:prstDash val="solid"/>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5-Point Star 19"/>
          <p:cNvSpPr/>
          <p:nvPr/>
        </p:nvSpPr>
        <p:spPr>
          <a:xfrm>
            <a:off x="2286000" y="5105400"/>
            <a:ext cx="304800" cy="304800"/>
          </a:xfrm>
          <a:prstGeom prst="star5">
            <a:avLst>
              <a:gd name="adj" fmla="val 25390"/>
              <a:gd name="hf" fmla="val 105146"/>
              <a:gd name="vf" fmla="val 110557"/>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5-Point Star 85"/>
          <p:cNvSpPr/>
          <p:nvPr/>
        </p:nvSpPr>
        <p:spPr>
          <a:xfrm>
            <a:off x="1143000" y="4724400"/>
            <a:ext cx="457200" cy="381000"/>
          </a:xfrm>
          <a:prstGeom prst="star5">
            <a:avLst>
              <a:gd name="adj" fmla="val 25390"/>
              <a:gd name="hf" fmla="val 105146"/>
              <a:gd name="vf" fmla="val 110557"/>
            </a:avLst>
          </a:prstGeom>
          <a:solidFill>
            <a:srgbClr val="6B3305"/>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descr="C:\Users\Sandra\AppData\Local\Microsoft\Windows\INetCache\IE\51KKD49H\SailingShip12[1].png"/>
          <p:cNvPicPr>
            <a:picLocks noChangeAspect="1" noChangeArrowheads="1"/>
          </p:cNvPicPr>
          <p:nvPr/>
        </p:nvPicPr>
        <p:blipFill>
          <a:blip r:embed="rId4" cstate="print"/>
          <a:srcRect r="20000" b="-296"/>
          <a:stretch>
            <a:fillRect/>
          </a:stretch>
        </p:blipFill>
        <p:spPr bwMode="auto">
          <a:xfrm flipH="1">
            <a:off x="914400" y="6680537"/>
            <a:ext cx="1143000" cy="787063"/>
          </a:xfrm>
          <a:prstGeom prst="rect">
            <a:avLst/>
          </a:prstGeom>
          <a:noFill/>
        </p:spPr>
      </p:pic>
      <p:pic>
        <p:nvPicPr>
          <p:cNvPr id="24" name="Picture 4" descr="C:\Users\Sandra\AppData\Local\Microsoft\Windows\INetCache\IE\51KKD49H\SailingShip12[1].png"/>
          <p:cNvPicPr>
            <a:picLocks noChangeAspect="1" noChangeArrowheads="1"/>
          </p:cNvPicPr>
          <p:nvPr/>
        </p:nvPicPr>
        <p:blipFill>
          <a:blip r:embed="rId4" cstate="print"/>
          <a:srcRect r="20000" b="-296"/>
          <a:stretch>
            <a:fillRect/>
          </a:stretch>
        </p:blipFill>
        <p:spPr bwMode="auto">
          <a:xfrm>
            <a:off x="2971800" y="4876800"/>
            <a:ext cx="1143000" cy="787063"/>
          </a:xfrm>
          <a:prstGeom prst="rect">
            <a:avLst/>
          </a:prstGeom>
          <a:noFill/>
        </p:spPr>
      </p:pic>
      <p:sp>
        <p:nvSpPr>
          <p:cNvPr id="25" name="TextBox 24"/>
          <p:cNvSpPr txBox="1"/>
          <p:nvPr/>
        </p:nvSpPr>
        <p:spPr>
          <a:xfrm rot="19273778">
            <a:off x="2275787" y="4165228"/>
            <a:ext cx="1794209" cy="461665"/>
          </a:xfrm>
          <a:prstGeom prst="rect">
            <a:avLst/>
          </a:prstGeom>
          <a:solidFill>
            <a:srgbClr val="FFE8D1">
              <a:alpha val="84000"/>
            </a:srgbClr>
          </a:solidFill>
        </p:spPr>
        <p:txBody>
          <a:bodyPr wrap="none" rtlCol="0">
            <a:spAutoFit/>
          </a:bodyPr>
          <a:lstStyle/>
          <a:p>
            <a:r>
              <a:rPr lang="en-US" sz="2400" b="1" dirty="0" smtClean="0"/>
              <a:t>New London</a:t>
            </a:r>
            <a:endParaRPr lang="en-US" sz="2400" b="1" dirty="0"/>
          </a:p>
        </p:txBody>
      </p:sp>
      <p:sp>
        <p:nvSpPr>
          <p:cNvPr id="26" name="TextBox 25"/>
          <p:cNvSpPr txBox="1"/>
          <p:nvPr/>
        </p:nvSpPr>
        <p:spPr>
          <a:xfrm>
            <a:off x="4038600" y="4572000"/>
            <a:ext cx="1326325" cy="734625"/>
          </a:xfrm>
          <a:prstGeom prst="rect">
            <a:avLst/>
          </a:prstGeom>
          <a:solidFill>
            <a:srgbClr val="FFE8D1">
              <a:alpha val="83000"/>
            </a:srgbClr>
          </a:solidFill>
        </p:spPr>
        <p:txBody>
          <a:bodyPr wrap="none" rtlCol="0">
            <a:spAutoFit/>
          </a:bodyPr>
          <a:lstStyle/>
          <a:p>
            <a:pPr>
              <a:lnSpc>
                <a:spcPts val="2500"/>
              </a:lnSpc>
            </a:pPr>
            <a:r>
              <a:rPr lang="en-US" sz="2400" b="1" dirty="0" smtClean="0"/>
              <a:t>Martha’s</a:t>
            </a:r>
          </a:p>
          <a:p>
            <a:pPr>
              <a:lnSpc>
                <a:spcPts val="2500"/>
              </a:lnSpc>
            </a:pPr>
            <a:r>
              <a:rPr lang="en-US" sz="2400" b="1" dirty="0" smtClean="0"/>
              <a:t>Vineyard</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1000"/>
                                        <p:tgtEl>
                                          <p:spTgt spid="17"/>
                                        </p:tgtEl>
                                      </p:cBhvr>
                                    </p:animEffect>
                                    <p:set>
                                      <p:cBhvr>
                                        <p:cTn id="22" dur="1" fill="hold">
                                          <p:stCondLst>
                                            <p:cond delay="9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1000"/>
                                        <p:tgtEl>
                                          <p:spTgt spid="13"/>
                                        </p:tgtEl>
                                      </p:cBhvr>
                                    </p:animEffect>
                                    <p:set>
                                      <p:cBhvr>
                                        <p:cTn id="25" dur="1" fill="hold">
                                          <p:stCondLst>
                                            <p:cond delay="999"/>
                                          </p:stCondLst>
                                        </p:cTn>
                                        <p:tgtEl>
                                          <p:spTgt spid="13"/>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1000"/>
                                        <p:tgtEl>
                                          <p:spTgt spid="14"/>
                                        </p:tgtEl>
                                      </p:cBhvr>
                                    </p:animEffect>
                                    <p:set>
                                      <p:cBhvr>
                                        <p:cTn id="28" dur="1" fill="hold">
                                          <p:stCondLst>
                                            <p:cond delay="999"/>
                                          </p:stCondLst>
                                        </p:cTn>
                                        <p:tgtEl>
                                          <p:spTgt spid="14"/>
                                        </p:tgtEl>
                                        <p:attrNameLst>
                                          <p:attrName>style.visibility</p:attrName>
                                        </p:attrNameLst>
                                      </p:cBhvr>
                                      <p:to>
                                        <p:strVal val="hidden"/>
                                      </p:to>
                                    </p:se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childTnLst>
                                </p:cTn>
                              </p:par>
                              <p:par>
                                <p:cTn id="33" presetID="0" presetClass="path" presetSubtype="0" accel="50000" decel="50000" fill="hold" nodeType="withEffect">
                                  <p:stCondLst>
                                    <p:cond delay="0"/>
                                  </p:stCondLst>
                                  <p:childTnLst>
                                    <p:animMotion origin="layout" path="M 3.46945E-18 8.03468E-6 C 0.00243 -0.00069 0.00539 -0.00023 0.0073 -0.00231 C 0.00938 -0.00462 0.00955 -0.00901 0.01094 -0.01202 C 0.0125 -0.01549 0.01476 -0.01826 0.01632 -0.02173 C 0.01771 -0.02473 0.01893 -0.0282 0.01997 -0.03144 C 0.02066 -0.03375 0.02084 -0.03653 0.0217 -0.03884 C 0.02882 -0.05572 0.03282 -0.05179 0.03993 -0.06543 C 0.04688 -0.07838 0.03924 -0.07329 0.04914 -0.07745 C 0.06528 -0.11051 0.08785 -0.13965 0.11823 -0.1452 C 0.13143 -0.15121 0.12535 -0.14866 0.13629 -0.1526 C 0.14393 -0.1593 0.15295 -0.16184 0.16181 -0.16462 C 0.16875 -0.17086 0.17622 -0.1734 0.18368 -0.17918 C 0.18976 -0.1919 0.19861 -0.20115 0.20539 -0.21317 C 0.20712 -0.21942 0.20903 -0.22566 0.20903 -0.23236 " pathEditMode="relative" ptsTypes="fffffffffffffA">
                                      <p:cBhvr>
                                        <p:cTn id="34" dur="3000" fill="hold"/>
                                        <p:tgtEl>
                                          <p:spTgt spid="18"/>
                                        </p:tgtEl>
                                        <p:attrNameLst>
                                          <p:attrName>ppt_x</p:attrName>
                                          <p:attrName>ppt_y</p:attrName>
                                        </p:attrNameLst>
                                      </p:cBhvr>
                                    </p:animMotion>
                                  </p:childTnLst>
                                </p:cTn>
                              </p:par>
                              <p:par>
                                <p:cTn id="35" presetID="22" presetClass="entr" presetSubtype="4"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3000"/>
                                        <p:tgtEl>
                                          <p:spTgt spid="21"/>
                                        </p:tgtEl>
                                      </p:cBhvr>
                                    </p:animEffect>
                                  </p:childTnLst>
                                </p:cTn>
                              </p:par>
                            </p:childTnLst>
                          </p:cTn>
                        </p:par>
                        <p:par>
                          <p:cTn id="38" fill="hold">
                            <p:stCondLst>
                              <p:cond delay="4000"/>
                            </p:stCondLst>
                            <p:childTnLst>
                              <p:par>
                                <p:cTn id="39" presetID="49" presetClass="entr" presetSubtype="0" decel="100000"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1000" fill="hold"/>
                                        <p:tgtEl>
                                          <p:spTgt spid="19"/>
                                        </p:tgtEl>
                                        <p:attrNameLst>
                                          <p:attrName>ppt_w</p:attrName>
                                        </p:attrNameLst>
                                      </p:cBhvr>
                                      <p:tavLst>
                                        <p:tav tm="0">
                                          <p:val>
                                            <p:fltVal val="0"/>
                                          </p:val>
                                        </p:tav>
                                        <p:tav tm="100000">
                                          <p:val>
                                            <p:strVal val="#ppt_w"/>
                                          </p:val>
                                        </p:tav>
                                      </p:tavLst>
                                    </p:anim>
                                    <p:anim calcmode="lin" valueType="num">
                                      <p:cBhvr>
                                        <p:cTn id="42" dur="1000" fill="hold"/>
                                        <p:tgtEl>
                                          <p:spTgt spid="19"/>
                                        </p:tgtEl>
                                        <p:attrNameLst>
                                          <p:attrName>ppt_h</p:attrName>
                                        </p:attrNameLst>
                                      </p:cBhvr>
                                      <p:tavLst>
                                        <p:tav tm="0">
                                          <p:val>
                                            <p:fltVal val="0"/>
                                          </p:val>
                                        </p:tav>
                                        <p:tav tm="100000">
                                          <p:val>
                                            <p:strVal val="#ppt_h"/>
                                          </p:val>
                                        </p:tav>
                                      </p:tavLst>
                                    </p:anim>
                                    <p:anim calcmode="lin" valueType="num">
                                      <p:cBhvr>
                                        <p:cTn id="43" dur="1000" fill="hold"/>
                                        <p:tgtEl>
                                          <p:spTgt spid="19"/>
                                        </p:tgtEl>
                                        <p:attrNameLst>
                                          <p:attrName>style.rotation</p:attrName>
                                        </p:attrNameLst>
                                      </p:cBhvr>
                                      <p:tavLst>
                                        <p:tav tm="0">
                                          <p:val>
                                            <p:fltVal val="360"/>
                                          </p:val>
                                        </p:tav>
                                        <p:tav tm="100000">
                                          <p:val>
                                            <p:fltVal val="0"/>
                                          </p:val>
                                        </p:tav>
                                      </p:tavLst>
                                    </p:anim>
                                    <p:animEffect transition="in" filter="fade">
                                      <p:cBhvr>
                                        <p:cTn id="44" dur="1000"/>
                                        <p:tgtEl>
                                          <p:spTgt spid="1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childTnLst>
                                </p:cTn>
                              </p:par>
                              <p:par>
                                <p:cTn id="53" presetID="10" presetClass="exit" presetSubtype="0" fill="hold" nodeType="withEffect">
                                  <p:stCondLst>
                                    <p:cond delay="0"/>
                                  </p:stCondLst>
                                  <p:childTnLst>
                                    <p:animEffect transition="out" filter="fade">
                                      <p:cBhvr>
                                        <p:cTn id="54" dur="2000"/>
                                        <p:tgtEl>
                                          <p:spTgt spid="18"/>
                                        </p:tgtEl>
                                      </p:cBhvr>
                                    </p:animEffect>
                                    <p:set>
                                      <p:cBhvr>
                                        <p:cTn id="55" dur="1" fill="hold">
                                          <p:stCondLst>
                                            <p:cond delay="1999"/>
                                          </p:stCondLst>
                                        </p:cTn>
                                        <p:tgtEl>
                                          <p:spTgt spid="18"/>
                                        </p:tgtEl>
                                        <p:attrNameLst>
                                          <p:attrName>style.visibility</p:attrName>
                                        </p:attrNameLst>
                                      </p:cBhvr>
                                      <p:to>
                                        <p:strVal val="hidden"/>
                                      </p:to>
                                    </p:set>
                                  </p:childTnLst>
                                </p:cTn>
                              </p:par>
                              <p:par>
                                <p:cTn id="56" presetID="0" presetClass="path" presetSubtype="0" accel="50000" decel="50000" fill="hold" nodeType="withEffect">
                                  <p:stCondLst>
                                    <p:cond delay="0"/>
                                  </p:stCondLst>
                                  <p:childTnLst>
                                    <p:animMotion origin="layout" path="M -3.33333E-6 4.91329E-6 L -0.06666 0.01109 L -0.11666 0.03329 " pathEditMode="relative" ptsTypes="AAA">
                                      <p:cBhvr>
                                        <p:cTn id="57" dur="2000" fill="hold"/>
                                        <p:tgtEl>
                                          <p:spTgt spid="24"/>
                                        </p:tgtEl>
                                        <p:attrNameLst>
                                          <p:attrName>ppt_x</p:attrName>
                                          <p:attrName>ppt_y</p:attrName>
                                        </p:attrNameLst>
                                      </p:cBhvr>
                                    </p:animMotion>
                                  </p:childTnLst>
                                </p:cTn>
                              </p:par>
                              <p:par>
                                <p:cTn id="58" presetID="22" presetClass="entr" presetSubtype="2"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right)">
                                      <p:cBhvr>
                                        <p:cTn id="60" dur="2000"/>
                                        <p:tgtEl>
                                          <p:spTgt spid="22"/>
                                        </p:tgtEl>
                                      </p:cBhvr>
                                    </p:animEffect>
                                  </p:childTnLst>
                                </p:cTn>
                              </p:par>
                            </p:childTnLst>
                          </p:cTn>
                        </p:par>
                        <p:par>
                          <p:cTn id="61" fill="hold">
                            <p:stCondLst>
                              <p:cond delay="2000"/>
                            </p:stCondLst>
                            <p:childTnLst>
                              <p:par>
                                <p:cTn id="62" presetID="49" presetClass="entr" presetSubtype="0" decel="100000" fill="hold" grpId="0" nodeType="after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p:cTn id="64" dur="1000" fill="hold"/>
                                        <p:tgtEl>
                                          <p:spTgt spid="20"/>
                                        </p:tgtEl>
                                        <p:attrNameLst>
                                          <p:attrName>ppt_w</p:attrName>
                                        </p:attrNameLst>
                                      </p:cBhvr>
                                      <p:tavLst>
                                        <p:tav tm="0">
                                          <p:val>
                                            <p:fltVal val="0"/>
                                          </p:val>
                                        </p:tav>
                                        <p:tav tm="100000">
                                          <p:val>
                                            <p:strVal val="#ppt_w"/>
                                          </p:val>
                                        </p:tav>
                                      </p:tavLst>
                                    </p:anim>
                                    <p:anim calcmode="lin" valueType="num">
                                      <p:cBhvr>
                                        <p:cTn id="65" dur="1000" fill="hold"/>
                                        <p:tgtEl>
                                          <p:spTgt spid="20"/>
                                        </p:tgtEl>
                                        <p:attrNameLst>
                                          <p:attrName>ppt_h</p:attrName>
                                        </p:attrNameLst>
                                      </p:cBhvr>
                                      <p:tavLst>
                                        <p:tav tm="0">
                                          <p:val>
                                            <p:fltVal val="0"/>
                                          </p:val>
                                        </p:tav>
                                        <p:tav tm="100000">
                                          <p:val>
                                            <p:strVal val="#ppt_h"/>
                                          </p:val>
                                        </p:tav>
                                      </p:tavLst>
                                    </p:anim>
                                    <p:anim calcmode="lin" valueType="num">
                                      <p:cBhvr>
                                        <p:cTn id="66" dur="1000" fill="hold"/>
                                        <p:tgtEl>
                                          <p:spTgt spid="20"/>
                                        </p:tgtEl>
                                        <p:attrNameLst>
                                          <p:attrName>style.rotation</p:attrName>
                                        </p:attrNameLst>
                                      </p:cBhvr>
                                      <p:tavLst>
                                        <p:tav tm="0">
                                          <p:val>
                                            <p:fltVal val="360"/>
                                          </p:val>
                                        </p:tav>
                                        <p:tav tm="100000">
                                          <p:val>
                                            <p:fltVal val="0"/>
                                          </p:val>
                                        </p:tav>
                                      </p:tavLst>
                                    </p:anim>
                                    <p:animEffect transition="in" filter="fade">
                                      <p:cBhvr>
                                        <p:cTn id="67" dur="1000"/>
                                        <p:tgtEl>
                                          <p:spTgt spid="2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1000"/>
                                        <p:tgtEl>
                                          <p:spTgt spid="25"/>
                                        </p:tgtEl>
                                      </p:cBhvr>
                                    </p:animEffect>
                                  </p:childTnLst>
                                </p:cTn>
                              </p:par>
                            </p:childTnLst>
                          </p:cTn>
                        </p:par>
                        <p:par>
                          <p:cTn id="71" fill="hold">
                            <p:stCondLst>
                              <p:cond delay="3000"/>
                            </p:stCondLst>
                            <p:childTnLst>
                              <p:par>
                                <p:cTn id="72" presetID="10" presetClass="exit" presetSubtype="0" fill="hold" nodeType="afterEffect">
                                  <p:stCondLst>
                                    <p:cond delay="0"/>
                                  </p:stCondLst>
                                  <p:childTnLst>
                                    <p:animEffect transition="out" filter="fade">
                                      <p:cBhvr>
                                        <p:cTn id="73" dur="1000"/>
                                        <p:tgtEl>
                                          <p:spTgt spid="24"/>
                                        </p:tgtEl>
                                      </p:cBhvr>
                                    </p:animEffect>
                                    <p:set>
                                      <p:cBhvr>
                                        <p:cTn id="74" dur="1" fill="hold">
                                          <p:stCondLst>
                                            <p:cond delay="999"/>
                                          </p:stCondLst>
                                        </p:cTn>
                                        <p:tgtEl>
                                          <p:spTgt spid="2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2"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wipe(right)">
                                      <p:cBhvr>
                                        <p:cTn id="79" dur="30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1000"/>
                                        <p:tgtEl>
                                          <p:spTgt spid="26"/>
                                        </p:tgtEl>
                                      </p:cBhvr>
                                    </p:animEffect>
                                    <p:set>
                                      <p:cBhvr>
                                        <p:cTn id="84" dur="1" fill="hold">
                                          <p:stCondLst>
                                            <p:cond delay="999"/>
                                          </p:stCondLst>
                                        </p:cTn>
                                        <p:tgtEl>
                                          <p:spTgt spid="26"/>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1000"/>
                                        <p:tgtEl>
                                          <p:spTgt spid="25"/>
                                        </p:tgtEl>
                                      </p:cBhvr>
                                    </p:animEffect>
                                    <p:set>
                                      <p:cBhvr>
                                        <p:cTn id="87" dur="1" fill="hold">
                                          <p:stCondLst>
                                            <p:cond delay="999"/>
                                          </p:stCondLst>
                                        </p:cTn>
                                        <p:tgtEl>
                                          <p:spTgt spid="25"/>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1000"/>
                                        <p:tgtEl>
                                          <p:spTgt spid="23"/>
                                        </p:tgtEl>
                                      </p:cBhvr>
                                    </p:animEffect>
                                    <p:set>
                                      <p:cBhvr>
                                        <p:cTn id="90" dur="1" fill="hold">
                                          <p:stCondLst>
                                            <p:cond delay="999"/>
                                          </p:stCondLst>
                                        </p:cTn>
                                        <p:tgtEl>
                                          <p:spTgt spid="23"/>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1000"/>
                                        <p:tgtEl>
                                          <p:spTgt spid="20"/>
                                        </p:tgtEl>
                                      </p:cBhvr>
                                    </p:animEffect>
                                    <p:set>
                                      <p:cBhvr>
                                        <p:cTn id="93" dur="1" fill="hold">
                                          <p:stCondLst>
                                            <p:cond delay="999"/>
                                          </p:stCondLst>
                                        </p:cTn>
                                        <p:tgtEl>
                                          <p:spTgt spid="20"/>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000"/>
                                        <p:tgtEl>
                                          <p:spTgt spid="22"/>
                                        </p:tgtEl>
                                      </p:cBhvr>
                                    </p:animEffect>
                                    <p:set>
                                      <p:cBhvr>
                                        <p:cTn id="96" dur="1" fill="hold">
                                          <p:stCondLst>
                                            <p:cond delay="999"/>
                                          </p:stCondLst>
                                        </p:cTn>
                                        <p:tgtEl>
                                          <p:spTgt spid="22"/>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1000"/>
                                        <p:tgtEl>
                                          <p:spTgt spid="21"/>
                                        </p:tgtEl>
                                      </p:cBhvr>
                                    </p:animEffect>
                                    <p:set>
                                      <p:cBhvr>
                                        <p:cTn id="99" dur="1" fill="hold">
                                          <p:stCondLst>
                                            <p:cond delay="999"/>
                                          </p:stCondLst>
                                        </p:cTn>
                                        <p:tgtEl>
                                          <p:spTgt spid="21"/>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1000"/>
                                        <p:tgtEl>
                                          <p:spTgt spid="19"/>
                                        </p:tgtEl>
                                      </p:cBhvr>
                                    </p:animEffect>
                                    <p:set>
                                      <p:cBhvr>
                                        <p:cTn id="102" dur="1" fill="hold">
                                          <p:stCondLst>
                                            <p:cond delay="999"/>
                                          </p:stCondLst>
                                        </p:cTn>
                                        <p:tgtEl>
                                          <p:spTgt spid="19"/>
                                        </p:tgtEl>
                                        <p:attrNameLst>
                                          <p:attrName>style.visibility</p:attrName>
                                        </p:attrNameLst>
                                      </p:cBhvr>
                                      <p:to>
                                        <p:strVal val="hidden"/>
                                      </p:to>
                                    </p:set>
                                  </p:childTnLst>
                                </p:cTn>
                              </p:par>
                            </p:childTnLst>
                          </p:cTn>
                        </p:par>
                        <p:par>
                          <p:cTn id="103" fill="hold">
                            <p:stCondLst>
                              <p:cond delay="1000"/>
                            </p:stCondLst>
                            <p:childTnLst>
                              <p:par>
                                <p:cTn id="104" presetID="53" presetClass="exit" presetSubtype="0" fill="hold" grpId="0" nodeType="afterEffect">
                                  <p:stCondLst>
                                    <p:cond delay="0"/>
                                  </p:stCondLst>
                                  <p:childTnLst>
                                    <p:anim calcmode="lin" valueType="num">
                                      <p:cBhvr>
                                        <p:cTn id="105" dur="1000"/>
                                        <p:tgtEl>
                                          <p:spTgt spid="55"/>
                                        </p:tgtEl>
                                        <p:attrNameLst>
                                          <p:attrName>ppt_w</p:attrName>
                                        </p:attrNameLst>
                                      </p:cBhvr>
                                      <p:tavLst>
                                        <p:tav tm="0">
                                          <p:val>
                                            <p:strVal val="ppt_w"/>
                                          </p:val>
                                        </p:tav>
                                        <p:tav tm="100000">
                                          <p:val>
                                            <p:fltVal val="0"/>
                                          </p:val>
                                        </p:tav>
                                      </p:tavLst>
                                    </p:anim>
                                    <p:anim calcmode="lin" valueType="num">
                                      <p:cBhvr>
                                        <p:cTn id="106" dur="1000"/>
                                        <p:tgtEl>
                                          <p:spTgt spid="55"/>
                                        </p:tgtEl>
                                        <p:attrNameLst>
                                          <p:attrName>ppt_h</p:attrName>
                                        </p:attrNameLst>
                                      </p:cBhvr>
                                      <p:tavLst>
                                        <p:tav tm="0">
                                          <p:val>
                                            <p:strVal val="ppt_h"/>
                                          </p:val>
                                        </p:tav>
                                        <p:tav tm="100000">
                                          <p:val>
                                            <p:fltVal val="0"/>
                                          </p:val>
                                        </p:tav>
                                      </p:tavLst>
                                    </p:anim>
                                    <p:animEffect transition="out" filter="fade">
                                      <p:cBhvr>
                                        <p:cTn id="107" dur="1000"/>
                                        <p:tgtEl>
                                          <p:spTgt spid="55"/>
                                        </p:tgtEl>
                                      </p:cBhvr>
                                    </p:animEffect>
                                    <p:set>
                                      <p:cBhvr>
                                        <p:cTn id="108" dur="1" fill="hold">
                                          <p:stCondLst>
                                            <p:cond delay="999"/>
                                          </p:stCondLst>
                                        </p:cTn>
                                        <p:tgtEl>
                                          <p:spTgt spid="55"/>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27"/>
                                        </p:tgtEl>
                                        <p:attrNameLst>
                                          <p:attrName>style.visibility</p:attrName>
                                        </p:attrNameLst>
                                      </p:cBhvr>
                                      <p:to>
                                        <p:strVal val="visible"/>
                                      </p:to>
                                    </p:set>
                                    <p:animEffect transition="in" filter="fade">
                                      <p:cBhvr>
                                        <p:cTn id="111" dur="2000"/>
                                        <p:tgtEl>
                                          <p:spTgt spid="27"/>
                                        </p:tgtEl>
                                      </p:cBhvr>
                                    </p:animEffect>
                                  </p:childTnLst>
                                </p:cTn>
                              </p:par>
                              <p:par>
                                <p:cTn id="112" presetID="8" presetClass="emph" presetSubtype="0" fill="hold" grpId="1" nodeType="withEffect">
                                  <p:stCondLst>
                                    <p:cond delay="0"/>
                                  </p:stCondLst>
                                  <p:childTnLst>
                                    <p:animRot by="21600000">
                                      <p:cBhvr>
                                        <p:cTn id="113" dur="1000" fill="hold"/>
                                        <p:tgtEl>
                                          <p:spTgt spid="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5" grpId="0" animBg="1"/>
      <p:bldP spid="13" grpId="0" animBg="1"/>
      <p:bldP spid="13" grpId="1" animBg="1"/>
      <p:bldP spid="14" grpId="0" animBg="1"/>
      <p:bldP spid="14" grpId="1" animBg="1"/>
      <p:bldP spid="17" grpId="0" animBg="1"/>
      <p:bldP spid="17" grpId="1" animBg="1"/>
      <p:bldP spid="19" grpId="0" animBg="1"/>
      <p:bldP spid="19" grpId="1" animBg="1"/>
      <p:bldP spid="21" grpId="0" animBg="1"/>
      <p:bldP spid="21" grpId="1" animBg="1"/>
      <p:bldP spid="22" grpId="0" animBg="1"/>
      <p:bldP spid="22" grpId="1" animBg="1"/>
      <p:bldP spid="23" grpId="0" animBg="1"/>
      <p:bldP spid="23" grpId="1" animBg="1"/>
      <p:bldP spid="20" grpId="0" animBg="1"/>
      <p:bldP spid="20" grpId="1" animBg="1"/>
      <p:bldP spid="86" grpId="1" animBg="1"/>
      <p:bldP spid="25" grpId="0" animBg="1"/>
      <p:bldP spid="25" grpId="1" animBg="1"/>
      <p:bldP spid="26" grpId="0" animBg="1"/>
      <p:bldP spid="26"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5" name="TextBox 54"/>
          <p:cNvSpPr txBox="1"/>
          <p:nvPr/>
        </p:nvSpPr>
        <p:spPr>
          <a:xfrm>
            <a:off x="0" y="685800"/>
            <a:ext cx="9144000" cy="584775"/>
          </a:xfrm>
          <a:prstGeom prst="rect">
            <a:avLst/>
          </a:prstGeom>
          <a:ln w="50800">
            <a:noFill/>
          </a:ln>
        </p:spPr>
        <p:txBody>
          <a:bodyPr wrap="square" rtlCol="0">
            <a:spAutoFit/>
          </a:bodyPr>
          <a:lstStyle/>
          <a:p>
            <a:pPr algn="ctr"/>
            <a:r>
              <a:rPr lang="en-US" sz="3200" b="1" dirty="0" smtClean="0">
                <a:ln>
                  <a:solidFill>
                    <a:schemeClr val="tx1"/>
                  </a:solidFill>
                </a:ln>
                <a:latin typeface="Tempus Sans ITC" pitchFamily="82" charset="0"/>
              </a:rPr>
              <a:t>Elisha Stoddard  &amp; the Landry Family</a:t>
            </a:r>
          </a:p>
        </p:txBody>
      </p:sp>
      <p:grpSp>
        <p:nvGrpSpPr>
          <p:cNvPr id="32" name="Group 31"/>
          <p:cNvGrpSpPr/>
          <p:nvPr/>
        </p:nvGrpSpPr>
        <p:grpSpPr>
          <a:xfrm>
            <a:off x="347472" y="1216152"/>
            <a:ext cx="4780836" cy="5181600"/>
            <a:chOff x="347472" y="1216152"/>
            <a:chExt cx="4780836" cy="5181600"/>
          </a:xfrm>
        </p:grpSpPr>
        <p:pic>
          <p:nvPicPr>
            <p:cNvPr id="28" name="Picture 2"/>
            <p:cNvPicPr>
              <a:picLocks noChangeAspect="1" noChangeArrowheads="1"/>
            </p:cNvPicPr>
            <p:nvPr/>
          </p:nvPicPr>
          <p:blipFill>
            <a:blip r:embed="rId3"/>
            <a:srcRect/>
            <a:stretch>
              <a:fillRect/>
            </a:stretch>
          </p:blipFill>
          <p:spPr bwMode="auto">
            <a:xfrm>
              <a:off x="347472" y="1216152"/>
              <a:ext cx="4780836" cy="5181600"/>
            </a:xfrm>
            <a:prstGeom prst="rect">
              <a:avLst/>
            </a:prstGeom>
            <a:noFill/>
            <a:ln w="9525">
              <a:noFill/>
              <a:miter lim="800000"/>
              <a:headEnd/>
              <a:tailEnd/>
            </a:ln>
            <a:effectLst/>
          </p:spPr>
        </p:pic>
        <p:sp>
          <p:nvSpPr>
            <p:cNvPr id="86" name="5-Point Star 85"/>
            <p:cNvSpPr/>
            <p:nvPr/>
          </p:nvSpPr>
          <p:spPr>
            <a:xfrm>
              <a:off x="1143000" y="4724400"/>
              <a:ext cx="457200" cy="381000"/>
            </a:xfrm>
            <a:prstGeom prst="star5">
              <a:avLst>
                <a:gd name="adj" fmla="val 25390"/>
                <a:gd name="hf" fmla="val 105146"/>
                <a:gd name="vf" fmla="val 110557"/>
              </a:avLst>
            </a:prstGeom>
            <a:solidFill>
              <a:srgbClr val="6B3305"/>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p:cNvSpPr/>
          <p:nvPr/>
        </p:nvSpPr>
        <p:spPr>
          <a:xfrm>
            <a:off x="914400" y="4191000"/>
            <a:ext cx="1905000" cy="15240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70"/>
          <p:cNvPicPr>
            <a:picLocks noChangeAspect="1" noChangeArrowheads="1"/>
          </p:cNvPicPr>
          <p:nvPr/>
        </p:nvPicPr>
        <p:blipFill>
          <a:blip r:embed="rId4"/>
          <a:srcRect/>
          <a:stretch>
            <a:fillRect/>
          </a:stretch>
        </p:blipFill>
        <p:spPr bwMode="auto">
          <a:xfrm>
            <a:off x="3918553" y="1752600"/>
            <a:ext cx="5073047" cy="5029200"/>
          </a:xfrm>
          <a:prstGeom prst="rect">
            <a:avLst/>
          </a:prstGeom>
          <a:noFill/>
          <a:ln w="76200" cmpd="dbl">
            <a:solidFill>
              <a:schemeClr val="tx1">
                <a:lumMod val="95000"/>
                <a:lumOff val="5000"/>
              </a:schemeClr>
            </a:solidFill>
            <a:miter lim="800000"/>
            <a:headEnd/>
            <a:tailEnd/>
          </a:ln>
          <a:effectLst/>
        </p:spPr>
      </p:pic>
      <p:grpSp>
        <p:nvGrpSpPr>
          <p:cNvPr id="2" name="Group 61"/>
          <p:cNvGrpSpPr/>
          <p:nvPr/>
        </p:nvGrpSpPr>
        <p:grpSpPr>
          <a:xfrm>
            <a:off x="3886200" y="1752600"/>
            <a:ext cx="5181600" cy="5105400"/>
            <a:chOff x="961126" y="1981200"/>
            <a:chExt cx="5181600" cy="5105400"/>
          </a:xfrm>
        </p:grpSpPr>
        <p:sp>
          <p:nvSpPr>
            <p:cNvPr id="61" name="Rectangle 60"/>
            <p:cNvSpPr/>
            <p:nvPr/>
          </p:nvSpPr>
          <p:spPr>
            <a:xfrm>
              <a:off x="961126" y="1981200"/>
              <a:ext cx="5181600" cy="5105400"/>
            </a:xfrm>
            <a:prstGeom prst="rect">
              <a:avLst/>
            </a:prstGeom>
            <a:solidFill>
              <a:schemeClr val="bg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59"/>
            <p:cNvGrpSpPr/>
            <p:nvPr/>
          </p:nvGrpSpPr>
          <p:grpSpPr>
            <a:xfrm>
              <a:off x="1497473" y="3122850"/>
              <a:ext cx="3803145" cy="1341644"/>
              <a:chOff x="1497473" y="3122850"/>
              <a:chExt cx="3803145" cy="1341644"/>
            </a:xfrm>
          </p:grpSpPr>
          <p:sp>
            <p:nvSpPr>
              <p:cNvPr id="52" name="TextBox 51"/>
              <p:cNvSpPr txBox="1"/>
              <p:nvPr/>
            </p:nvSpPr>
            <p:spPr>
              <a:xfrm rot="60000">
                <a:off x="1497473" y="3122850"/>
                <a:ext cx="3635034" cy="369332"/>
              </a:xfrm>
              <a:prstGeom prst="rect">
                <a:avLst/>
              </a:prstGeom>
              <a:noFill/>
            </p:spPr>
            <p:txBody>
              <a:bodyPr wrap="none" rtlCol="0">
                <a:spAutoFit/>
              </a:bodyPr>
              <a:lstStyle/>
              <a:p>
                <a:pPr algn="ctr"/>
                <a:r>
                  <a:rPr lang="en-US" b="1" spc="1500" dirty="0" smtClean="0">
                    <a:ln>
                      <a:solidFill>
                        <a:srgbClr val="FF0000"/>
                      </a:solidFill>
                    </a:ln>
                    <a:solidFill>
                      <a:srgbClr val="FF0000"/>
                    </a:solidFill>
                    <a:effectLst>
                      <a:outerShdw dist="50800" dir="7800000" algn="ctr" rotWithShape="0">
                        <a:schemeClr val="tx1"/>
                      </a:outerShdw>
                    </a:effectLst>
                  </a:rPr>
                  <a:t>  </a:t>
                </a:r>
                <a:r>
                  <a:rPr lang="en-US" b="1" spc="1400" dirty="0" smtClean="0">
                    <a:ln>
                      <a:solidFill>
                        <a:srgbClr val="FF0000"/>
                      </a:solidFill>
                    </a:ln>
                    <a:solidFill>
                      <a:srgbClr val="FF0000"/>
                    </a:solidFill>
                    <a:effectLst>
                      <a:outerShdw dist="50800" dir="7800000" algn="ctr" rotWithShape="0">
                        <a:schemeClr val="tx1"/>
                      </a:outerShdw>
                    </a:effectLst>
                  </a:rPr>
                  <a:t>COLONY  OF</a:t>
                </a:r>
                <a:endParaRPr lang="en-US" b="1" spc="1500" dirty="0">
                  <a:ln>
                    <a:solidFill>
                      <a:srgbClr val="FF0000"/>
                    </a:solidFill>
                  </a:ln>
                  <a:solidFill>
                    <a:srgbClr val="FF0000"/>
                  </a:solidFill>
                  <a:effectLst>
                    <a:outerShdw dist="50800" dir="7800000" algn="ctr" rotWithShape="0">
                      <a:schemeClr val="tx1"/>
                    </a:outerShdw>
                  </a:effectLst>
                </a:endParaRPr>
              </a:p>
            </p:txBody>
          </p:sp>
          <p:sp>
            <p:nvSpPr>
              <p:cNvPr id="56" name="TextBox 55"/>
              <p:cNvSpPr txBox="1"/>
              <p:nvPr/>
            </p:nvSpPr>
            <p:spPr>
              <a:xfrm rot="60000">
                <a:off x="1709827" y="4095162"/>
                <a:ext cx="3590791" cy="369332"/>
              </a:xfrm>
              <a:prstGeom prst="rect">
                <a:avLst/>
              </a:prstGeom>
              <a:noFill/>
            </p:spPr>
            <p:txBody>
              <a:bodyPr wrap="none" rtlCol="0">
                <a:spAutoFit/>
              </a:bodyPr>
              <a:lstStyle/>
              <a:p>
                <a:pPr algn="ctr"/>
                <a:r>
                  <a:rPr lang="en-US" b="1" spc="1700" dirty="0" smtClean="0">
                    <a:ln>
                      <a:solidFill>
                        <a:srgbClr val="FF0000"/>
                      </a:solidFill>
                    </a:ln>
                    <a:solidFill>
                      <a:srgbClr val="FF0000"/>
                    </a:solidFill>
                    <a:effectLst>
                      <a:outerShdw dist="50800" dir="7800000" algn="ctr" rotWithShape="0">
                        <a:schemeClr val="tx1"/>
                      </a:outerShdw>
                    </a:effectLst>
                  </a:rPr>
                  <a:t>KONEKTIKUT</a:t>
                </a:r>
                <a:endParaRPr lang="en-US" b="1" spc="1700" dirty="0">
                  <a:ln>
                    <a:solidFill>
                      <a:srgbClr val="FF0000"/>
                    </a:solidFill>
                  </a:ln>
                  <a:solidFill>
                    <a:srgbClr val="FF0000"/>
                  </a:solidFill>
                  <a:effectLst>
                    <a:outerShdw dist="50800" dir="7800000" algn="ctr" rotWithShape="0">
                      <a:schemeClr val="tx1"/>
                    </a:outerShdw>
                  </a:effectLst>
                </a:endParaRPr>
              </a:p>
            </p:txBody>
          </p:sp>
        </p:grpSp>
      </p:gr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sp>
        <p:nvSpPr>
          <p:cNvPr id="30" name="5-Point Star 29"/>
          <p:cNvSpPr/>
          <p:nvPr/>
        </p:nvSpPr>
        <p:spPr>
          <a:xfrm>
            <a:off x="5486400" y="3581400"/>
            <a:ext cx="457200" cy="381000"/>
          </a:xfrm>
          <a:prstGeom prst="star5">
            <a:avLst>
              <a:gd name="adj" fmla="val 25390"/>
              <a:gd name="hf" fmla="val 105146"/>
              <a:gd name="vf" fmla="val 110557"/>
            </a:avLst>
          </a:prstGeom>
          <a:solidFill>
            <a:srgbClr val="6B3305"/>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0" y="4262735"/>
            <a:ext cx="1533305" cy="461665"/>
          </a:xfrm>
          <a:prstGeom prst="rect">
            <a:avLst/>
          </a:prstGeom>
          <a:noFill/>
        </p:spPr>
        <p:txBody>
          <a:bodyPr wrap="none" rtlCol="0">
            <a:spAutoFit/>
          </a:bodyPr>
          <a:lstStyle/>
          <a:p>
            <a:r>
              <a:rPr lang="en-US" sz="2400" b="1" dirty="0" smtClean="0"/>
              <a:t>Woodbury</a:t>
            </a:r>
            <a:endParaRPr lang="en-US" sz="2400" b="1" dirty="0"/>
          </a:p>
        </p:txBody>
      </p:sp>
      <p:sp>
        <p:nvSpPr>
          <p:cNvPr id="17" name="TextBox 16"/>
          <p:cNvSpPr txBox="1"/>
          <p:nvPr/>
        </p:nvSpPr>
        <p:spPr>
          <a:xfrm rot="20180128">
            <a:off x="5980176" y="3264408"/>
            <a:ext cx="1533305" cy="461665"/>
          </a:xfrm>
          <a:prstGeom prst="rect">
            <a:avLst/>
          </a:prstGeom>
          <a:solidFill>
            <a:srgbClr val="FFEEDD">
              <a:alpha val="93000"/>
            </a:srgbClr>
          </a:solidFill>
        </p:spPr>
        <p:txBody>
          <a:bodyPr wrap="none" rtlCol="0">
            <a:spAutoFit/>
          </a:bodyPr>
          <a:lstStyle/>
          <a:p>
            <a:r>
              <a:rPr lang="en-US" sz="2400" b="1" dirty="0" smtClean="0">
                <a:solidFill>
                  <a:srgbClr val="6B3305"/>
                </a:solidFill>
                <a:effectLst>
                  <a:outerShdw dist="50800" dir="7200000" algn="ctr" rotWithShape="0">
                    <a:srgbClr val="FFFF00"/>
                  </a:outerShdw>
                </a:effectLst>
              </a:rPr>
              <a:t>Woodbury</a:t>
            </a:r>
            <a:endParaRPr lang="en-US" sz="2400" b="1" dirty="0">
              <a:solidFill>
                <a:srgbClr val="6B3305"/>
              </a:solidFill>
              <a:effectLst>
                <a:outerShdw dist="50800" dir="7200000" algn="ctr" rotWithShape="0">
                  <a:srgbClr val="FFFF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par>
                                <p:cTn id="8" presetID="22" presetClass="entr" presetSubtype="8" fill="hold" grpId="0" nodeType="withEffect">
                                  <p:stCondLst>
                                    <p:cond delay="50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1" nodeType="clickEffect">
                                  <p:stCondLst>
                                    <p:cond delay="0"/>
                                  </p:stCondLst>
                                  <p:childTnLst>
                                    <p:animScale>
                                      <p:cBhvr>
                                        <p:cTn id="14" dur="1000" fill="hold"/>
                                        <p:tgtEl>
                                          <p:spTgt spid="29"/>
                                        </p:tgtEl>
                                      </p:cBhvr>
                                      <p:by x="300000" y="300000"/>
                                    </p:animScale>
                                  </p:childTnLst>
                                </p:cTn>
                              </p:par>
                              <p:par>
                                <p:cTn id="15" presetID="63" presetClass="path" presetSubtype="0" decel="50000" fill="hold" grpId="2" nodeType="withEffect">
                                  <p:stCondLst>
                                    <p:cond delay="0"/>
                                  </p:stCondLst>
                                  <p:childTnLst>
                                    <p:animMotion origin="layout" path="M 3.33333E-6 2.71676E-6 L 0.54583 -0.12208 " pathEditMode="relative" rAng="0" ptsTypes="AA">
                                      <p:cBhvr>
                                        <p:cTn id="16" dur="1000" fill="hold"/>
                                        <p:tgtEl>
                                          <p:spTgt spid="29"/>
                                        </p:tgtEl>
                                        <p:attrNameLst>
                                          <p:attrName>ppt_x</p:attrName>
                                          <p:attrName>ppt_y</p:attrName>
                                        </p:attrNameLst>
                                      </p:cBhvr>
                                      <p:rCtr x="273" y="-61"/>
                                    </p:animMotion>
                                  </p:childTnLst>
                                </p:cTn>
                              </p:par>
                              <p:par>
                                <p:cTn id="17" presetID="10" presetClass="entr" presetSubtype="0" fill="hold" nodeType="withEffect">
                                  <p:stCondLst>
                                    <p:cond delay="50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1000"/>
                                        <p:tgtEl>
                                          <p:spTgt spid="58"/>
                                        </p:tgtEl>
                                      </p:cBhvr>
                                    </p:animEffect>
                                  </p:childTnLst>
                                </p:cTn>
                              </p:par>
                              <p:par>
                                <p:cTn id="20" presetID="10" presetClass="exit" presetSubtype="0" fill="hold" grpId="3" nodeType="withEffect">
                                  <p:stCondLst>
                                    <p:cond delay="500"/>
                                  </p:stCondLst>
                                  <p:childTnLst>
                                    <p:animEffect transition="out" filter="fade">
                                      <p:cBhvr>
                                        <p:cTn id="21" dur="1000"/>
                                        <p:tgtEl>
                                          <p:spTgt spid="29"/>
                                        </p:tgtEl>
                                      </p:cBhvr>
                                    </p:animEffect>
                                    <p:set>
                                      <p:cBhvr>
                                        <p:cTn id="22" dur="1" fill="hold">
                                          <p:stCondLst>
                                            <p:cond delay="999"/>
                                          </p:stCondLst>
                                        </p:cTn>
                                        <p:tgtEl>
                                          <p:spTgt spid="29"/>
                                        </p:tgtEl>
                                        <p:attrNameLst>
                                          <p:attrName>style.visibility</p:attrName>
                                        </p:attrNameLst>
                                      </p:cBhvr>
                                      <p:to>
                                        <p:strVal val="hidden"/>
                                      </p:to>
                                    </p:set>
                                  </p:childTnLst>
                                </p:cTn>
                              </p:par>
                              <p:par>
                                <p:cTn id="23" presetID="10" presetClass="exit" presetSubtype="0" fill="hold" nodeType="withEffect">
                                  <p:stCondLst>
                                    <p:cond delay="500"/>
                                  </p:stCondLst>
                                  <p:childTnLst>
                                    <p:animEffect transition="out" filter="fade">
                                      <p:cBhvr>
                                        <p:cTn id="24" dur="1000"/>
                                        <p:tgtEl>
                                          <p:spTgt spid="32"/>
                                        </p:tgtEl>
                                      </p:cBhvr>
                                    </p:animEffect>
                                    <p:set>
                                      <p:cBhvr>
                                        <p:cTn id="25" dur="1" fill="hold">
                                          <p:stCondLst>
                                            <p:cond delay="999"/>
                                          </p:stCondLst>
                                        </p:cTn>
                                        <p:tgtEl>
                                          <p:spTgt spid="3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up)">
                                      <p:cBhvr>
                                        <p:cTn id="30" dur="1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1000"/>
                                        <p:tgtEl>
                                          <p:spTgt spid="2"/>
                                        </p:tgtEl>
                                      </p:cBhvr>
                                    </p:animEffect>
                                    <p:set>
                                      <p:cBhvr>
                                        <p:cTn id="35" dur="1" fill="hold">
                                          <p:stCondLst>
                                            <p:cond delay="999"/>
                                          </p:stCondLst>
                                        </p:cTn>
                                        <p:tgtEl>
                                          <p:spTgt spid="2"/>
                                        </p:tgtEl>
                                        <p:attrNameLst>
                                          <p:attrName>style.visibility</p:attrName>
                                        </p:attrNameLst>
                                      </p:cBhvr>
                                      <p:to>
                                        <p:strVal val="hidden"/>
                                      </p:to>
                                    </p:set>
                                  </p:childTnLst>
                                </p:cTn>
                              </p:par>
                            </p:childTnLst>
                          </p:cTn>
                        </p:par>
                        <p:par>
                          <p:cTn id="36" fill="hold">
                            <p:stCondLst>
                              <p:cond delay="1000"/>
                            </p:stCondLst>
                            <p:childTnLst>
                              <p:par>
                                <p:cTn id="37" presetID="49" presetClass="entr" presetSubtype="0" decel="100000"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1000" fill="hold"/>
                                        <p:tgtEl>
                                          <p:spTgt spid="30"/>
                                        </p:tgtEl>
                                        <p:attrNameLst>
                                          <p:attrName>ppt_w</p:attrName>
                                        </p:attrNameLst>
                                      </p:cBhvr>
                                      <p:tavLst>
                                        <p:tav tm="0">
                                          <p:val>
                                            <p:fltVal val="0"/>
                                          </p:val>
                                        </p:tav>
                                        <p:tav tm="100000">
                                          <p:val>
                                            <p:strVal val="#ppt_w"/>
                                          </p:val>
                                        </p:tav>
                                      </p:tavLst>
                                    </p:anim>
                                    <p:anim calcmode="lin" valueType="num">
                                      <p:cBhvr>
                                        <p:cTn id="40" dur="1000" fill="hold"/>
                                        <p:tgtEl>
                                          <p:spTgt spid="30"/>
                                        </p:tgtEl>
                                        <p:attrNameLst>
                                          <p:attrName>ppt_h</p:attrName>
                                        </p:attrNameLst>
                                      </p:cBhvr>
                                      <p:tavLst>
                                        <p:tav tm="0">
                                          <p:val>
                                            <p:fltVal val="0"/>
                                          </p:val>
                                        </p:tav>
                                        <p:tav tm="100000">
                                          <p:val>
                                            <p:strVal val="#ppt_h"/>
                                          </p:val>
                                        </p:tav>
                                      </p:tavLst>
                                    </p:anim>
                                    <p:anim calcmode="lin" valueType="num">
                                      <p:cBhvr>
                                        <p:cTn id="41" dur="1000" fill="hold"/>
                                        <p:tgtEl>
                                          <p:spTgt spid="30"/>
                                        </p:tgtEl>
                                        <p:attrNameLst>
                                          <p:attrName>style.rotation</p:attrName>
                                        </p:attrNameLst>
                                      </p:cBhvr>
                                      <p:tavLst>
                                        <p:tav tm="0">
                                          <p:val>
                                            <p:fltVal val="360"/>
                                          </p:val>
                                        </p:tav>
                                        <p:tav tm="100000">
                                          <p:val>
                                            <p:fltVal val="0"/>
                                          </p:val>
                                        </p:tav>
                                      </p:tavLst>
                                    </p:anim>
                                    <p:animEffect transition="in" filter="fade">
                                      <p:cBhvr>
                                        <p:cTn id="42" dur="1000"/>
                                        <p:tgtEl>
                                          <p:spTgt spid="3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29" grpId="2" animBg="1"/>
      <p:bldP spid="29" grpId="3" animBg="1"/>
      <p:bldP spid="30" grpId="0" animBg="1"/>
      <p:bldP spid="15" grpId="0"/>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70"/>
          <p:cNvPicPr>
            <a:picLocks noChangeAspect="1" noChangeArrowheads="1"/>
          </p:cNvPicPr>
          <p:nvPr/>
        </p:nvPicPr>
        <p:blipFill>
          <a:blip r:embed="rId3"/>
          <a:srcRect/>
          <a:stretch>
            <a:fillRect/>
          </a:stretch>
        </p:blipFill>
        <p:spPr bwMode="auto">
          <a:xfrm>
            <a:off x="3918553" y="1752600"/>
            <a:ext cx="5073047" cy="5029200"/>
          </a:xfrm>
          <a:prstGeom prst="rect">
            <a:avLst/>
          </a:prstGeom>
          <a:noFill/>
          <a:ln w="76200" cmpd="dbl">
            <a:solidFill>
              <a:schemeClr val="tx1">
                <a:lumMod val="95000"/>
                <a:lumOff val="5000"/>
              </a:schemeClr>
            </a:solidFill>
            <a:miter lim="800000"/>
            <a:headEnd/>
            <a:tailEnd/>
          </a:ln>
          <a:effectLst/>
        </p:spPr>
      </p:pic>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sp useBgFill="1">
        <p:nvSpPr>
          <p:cNvPr id="55" name="TextBox 54"/>
          <p:cNvSpPr txBox="1"/>
          <p:nvPr/>
        </p:nvSpPr>
        <p:spPr>
          <a:xfrm>
            <a:off x="0" y="685800"/>
            <a:ext cx="9144000" cy="584775"/>
          </a:xfrm>
          <a:prstGeom prst="rect">
            <a:avLst/>
          </a:prstGeom>
          <a:ln w="50800">
            <a:noFill/>
          </a:ln>
        </p:spPr>
        <p:txBody>
          <a:bodyPr wrap="square" rtlCol="0">
            <a:spAutoFit/>
          </a:bodyPr>
          <a:lstStyle/>
          <a:p>
            <a:pPr algn="ctr"/>
            <a:r>
              <a:rPr lang="en-US" sz="3200" b="1" dirty="0" smtClean="0">
                <a:ln>
                  <a:solidFill>
                    <a:schemeClr val="tx1"/>
                  </a:solidFill>
                </a:ln>
                <a:latin typeface="Tempus Sans ITC" pitchFamily="82" charset="0"/>
              </a:rPr>
              <a:t>Elisha Stoddard  &amp; the Landry Family</a:t>
            </a:r>
          </a:p>
        </p:txBody>
      </p:sp>
      <p:sp>
        <p:nvSpPr>
          <p:cNvPr id="30" name="5-Point Star 29"/>
          <p:cNvSpPr/>
          <p:nvPr/>
        </p:nvSpPr>
        <p:spPr>
          <a:xfrm>
            <a:off x="5486400" y="3581400"/>
            <a:ext cx="457200" cy="381000"/>
          </a:xfrm>
          <a:prstGeom prst="star5">
            <a:avLst>
              <a:gd name="adj" fmla="val 25390"/>
              <a:gd name="hf" fmla="val 105146"/>
              <a:gd name="vf" fmla="val 110557"/>
            </a:avLst>
          </a:prstGeom>
          <a:solidFill>
            <a:srgbClr val="6B3305"/>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5486400" y="3581400"/>
            <a:ext cx="457200" cy="381000"/>
          </a:xfrm>
          <a:prstGeom prst="star5">
            <a:avLst>
              <a:gd name="adj" fmla="val 25390"/>
              <a:gd name="hf" fmla="val 105146"/>
              <a:gd name="vf" fmla="val 110557"/>
            </a:avLst>
          </a:prstGeom>
          <a:solidFill>
            <a:srgbClr val="6B3305"/>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TextBox 6"/>
          <p:cNvSpPr txBox="1"/>
          <p:nvPr/>
        </p:nvSpPr>
        <p:spPr>
          <a:xfrm>
            <a:off x="0" y="1645920"/>
            <a:ext cx="5715000" cy="523220"/>
          </a:xfrm>
          <a:prstGeom prst="rect">
            <a:avLst/>
          </a:prstGeom>
        </p:spPr>
        <p:txBody>
          <a:bodyPr wrap="square" rtlCol="0">
            <a:spAutoFit/>
          </a:bodyPr>
          <a:lstStyle/>
          <a:p>
            <a:r>
              <a:rPr lang="en-US" sz="2800" dirty="0" smtClean="0"/>
              <a:t>  - Elisha provides dwelling for parents</a:t>
            </a:r>
          </a:p>
        </p:txBody>
      </p:sp>
      <p:sp useBgFill="1">
        <p:nvSpPr>
          <p:cNvPr id="8" name="TextBox 7"/>
          <p:cNvSpPr txBox="1"/>
          <p:nvPr/>
        </p:nvSpPr>
        <p:spPr>
          <a:xfrm>
            <a:off x="0" y="2514600"/>
            <a:ext cx="5715000" cy="533400"/>
          </a:xfrm>
          <a:prstGeom prst="rect">
            <a:avLst/>
          </a:prstGeom>
        </p:spPr>
        <p:txBody>
          <a:bodyPr wrap="square" rtlCol="0">
            <a:spAutoFit/>
          </a:bodyPr>
          <a:lstStyle/>
          <a:p>
            <a:r>
              <a:rPr lang="en-US" sz="2800" dirty="0" smtClean="0"/>
              <a:t>  - Paul Landry kidnaps children</a:t>
            </a:r>
          </a:p>
        </p:txBody>
      </p:sp>
      <p:sp useBgFill="1">
        <p:nvSpPr>
          <p:cNvPr id="9" name="TextBox 8"/>
          <p:cNvSpPr txBox="1"/>
          <p:nvPr/>
        </p:nvSpPr>
        <p:spPr>
          <a:xfrm>
            <a:off x="0" y="1143000"/>
            <a:ext cx="3657600" cy="646331"/>
          </a:xfrm>
          <a:prstGeom prst="rect">
            <a:avLst/>
          </a:prstGeom>
        </p:spPr>
        <p:txBody>
          <a:bodyPr wrap="square" rtlCol="0">
            <a:spAutoFit/>
          </a:bodyPr>
          <a:lstStyle/>
          <a:p>
            <a:r>
              <a:rPr lang="en-US" sz="800" dirty="0" smtClean="0"/>
              <a:t> </a:t>
            </a:r>
          </a:p>
          <a:p>
            <a:r>
              <a:rPr lang="en-US" sz="2800" dirty="0" smtClean="0"/>
              <a:t>  - families are reunited</a:t>
            </a:r>
            <a:endParaRPr lang="en-US" sz="2800" i="1" dirty="0" smtClean="0"/>
          </a:p>
        </p:txBody>
      </p:sp>
      <p:sp useBgFill="1">
        <p:nvSpPr>
          <p:cNvPr id="10" name="TextBox 9"/>
          <p:cNvSpPr txBox="1"/>
          <p:nvPr/>
        </p:nvSpPr>
        <p:spPr>
          <a:xfrm>
            <a:off x="0" y="2980944"/>
            <a:ext cx="5715000" cy="507831"/>
          </a:xfrm>
          <a:prstGeom prst="rect">
            <a:avLst/>
          </a:prstGeom>
        </p:spPr>
        <p:txBody>
          <a:bodyPr wrap="square" rtlCol="0">
            <a:spAutoFit/>
          </a:bodyPr>
          <a:lstStyle/>
          <a:p>
            <a:r>
              <a:rPr lang="en-US" sz="2700" dirty="0" smtClean="0"/>
              <a:t>  - Elisha ‘forcibly removes’ the children</a:t>
            </a:r>
          </a:p>
        </p:txBody>
      </p:sp>
      <p:sp useBgFill="1">
        <p:nvSpPr>
          <p:cNvPr id="11" name="TextBox 10"/>
          <p:cNvSpPr txBox="1"/>
          <p:nvPr/>
        </p:nvSpPr>
        <p:spPr>
          <a:xfrm>
            <a:off x="0" y="5877580"/>
            <a:ext cx="9144000" cy="523220"/>
          </a:xfrm>
          <a:prstGeom prst="rect">
            <a:avLst/>
          </a:prstGeom>
        </p:spPr>
        <p:txBody>
          <a:bodyPr wrap="square" rtlCol="0">
            <a:spAutoFit/>
          </a:bodyPr>
          <a:lstStyle/>
          <a:p>
            <a:r>
              <a:rPr lang="en-US" sz="2800" dirty="0" smtClean="0"/>
              <a:t>  - Elisha deports Paul, brother, &amp; wives to New Milford</a:t>
            </a:r>
          </a:p>
        </p:txBody>
      </p:sp>
      <p:sp useBgFill="1">
        <p:nvSpPr>
          <p:cNvPr id="12" name="TextBox 11"/>
          <p:cNvSpPr txBox="1"/>
          <p:nvPr/>
        </p:nvSpPr>
        <p:spPr>
          <a:xfrm>
            <a:off x="0" y="6334780"/>
            <a:ext cx="9144000" cy="523220"/>
          </a:xfrm>
          <a:prstGeom prst="rect">
            <a:avLst/>
          </a:prstGeom>
        </p:spPr>
        <p:txBody>
          <a:bodyPr wrap="square" rtlCol="0">
            <a:spAutoFit/>
          </a:bodyPr>
          <a:lstStyle/>
          <a:p>
            <a:r>
              <a:rPr lang="en-US" sz="2800" dirty="0" smtClean="0"/>
              <a:t>  - Paul petitions CT governor for children’s return</a:t>
            </a:r>
          </a:p>
        </p:txBody>
      </p:sp>
      <p:sp>
        <p:nvSpPr>
          <p:cNvPr id="13" name="TextBox 12"/>
          <p:cNvSpPr txBox="1"/>
          <p:nvPr/>
        </p:nvSpPr>
        <p:spPr>
          <a:xfrm rot="20960553">
            <a:off x="202474" y="3752211"/>
            <a:ext cx="3567142" cy="769441"/>
          </a:xfrm>
          <a:prstGeom prst="rect">
            <a:avLst/>
          </a:prstGeom>
          <a:noFill/>
        </p:spPr>
        <p:txBody>
          <a:bodyPr wrap="square" rtlCol="0">
            <a:spAutoFit/>
          </a:bodyPr>
          <a:lstStyle/>
          <a:p>
            <a:r>
              <a:rPr lang="en-US" sz="4400" b="1" dirty="0" smtClean="0">
                <a:solidFill>
                  <a:srgbClr val="FF0000"/>
                </a:solidFill>
                <a:effectLst>
                  <a:outerShdw dist="50800" dir="7200000" algn="ctr" rotWithShape="0">
                    <a:schemeClr val="tx1"/>
                  </a:outerShdw>
                </a:effectLst>
              </a:rPr>
              <a:t> no evidence!</a:t>
            </a:r>
          </a:p>
        </p:txBody>
      </p:sp>
      <p:sp useBgFill="1">
        <p:nvSpPr>
          <p:cNvPr id="14" name="TextBox 13"/>
          <p:cNvSpPr txBox="1"/>
          <p:nvPr/>
        </p:nvSpPr>
        <p:spPr>
          <a:xfrm>
            <a:off x="0" y="2087880"/>
            <a:ext cx="5715000" cy="523220"/>
          </a:xfrm>
          <a:prstGeom prst="rect">
            <a:avLst/>
          </a:prstGeom>
        </p:spPr>
        <p:txBody>
          <a:bodyPr wrap="square" rtlCol="0">
            <a:spAutoFit/>
          </a:bodyPr>
          <a:lstStyle/>
          <a:p>
            <a:r>
              <a:rPr lang="en-US" sz="2800" dirty="0" smtClean="0"/>
              <a:t>  - he returns children to foster care</a:t>
            </a:r>
          </a:p>
        </p:txBody>
      </p:sp>
      <p:sp>
        <p:nvSpPr>
          <p:cNvPr id="16" name="TextBox 15"/>
          <p:cNvSpPr txBox="1"/>
          <p:nvPr/>
        </p:nvSpPr>
        <p:spPr>
          <a:xfrm>
            <a:off x="1905000" y="1981200"/>
            <a:ext cx="898003" cy="1938992"/>
          </a:xfrm>
          <a:prstGeom prst="rect">
            <a:avLst/>
          </a:prstGeom>
          <a:noFill/>
        </p:spPr>
        <p:txBody>
          <a:bodyPr wrap="none" rtlCol="0">
            <a:spAutoFit/>
          </a:bodyPr>
          <a:lstStyle/>
          <a:p>
            <a:r>
              <a:rPr lang="en-US" sz="12000" b="1" dirty="0" smtClean="0">
                <a:solidFill>
                  <a:srgbClr val="FF0000"/>
                </a:solidFill>
                <a:effectLst>
                  <a:outerShdw dist="50800" dir="7200000" algn="ctr" rotWithShape="0">
                    <a:schemeClr val="tx1"/>
                  </a:outerShdw>
                </a:effectLst>
              </a:rPr>
              <a:t>?</a:t>
            </a:r>
            <a:endParaRPr lang="en-US" sz="12000" b="1" dirty="0">
              <a:solidFill>
                <a:srgbClr val="FF0000"/>
              </a:solidFill>
              <a:effectLst>
                <a:outerShdw dist="50800" dir="7200000" algn="ctr" rotWithShape="0">
                  <a:schemeClr val="tx1"/>
                </a:outerShdw>
              </a:effectLst>
            </a:endParaRPr>
          </a:p>
        </p:txBody>
      </p:sp>
      <p:sp>
        <p:nvSpPr>
          <p:cNvPr id="17" name="TextBox 16"/>
          <p:cNvSpPr txBox="1"/>
          <p:nvPr/>
        </p:nvSpPr>
        <p:spPr>
          <a:xfrm rot="20180128">
            <a:off x="5982310" y="3260110"/>
            <a:ext cx="1533305" cy="461665"/>
          </a:xfrm>
          <a:prstGeom prst="rect">
            <a:avLst/>
          </a:prstGeom>
          <a:solidFill>
            <a:srgbClr val="FFEEDD">
              <a:alpha val="93000"/>
            </a:srgbClr>
          </a:solidFill>
        </p:spPr>
        <p:txBody>
          <a:bodyPr wrap="none" rtlCol="0">
            <a:spAutoFit/>
          </a:bodyPr>
          <a:lstStyle/>
          <a:p>
            <a:r>
              <a:rPr lang="en-US" sz="2400" b="1" dirty="0" smtClean="0">
                <a:solidFill>
                  <a:srgbClr val="6B3305"/>
                </a:solidFill>
                <a:effectLst>
                  <a:outerShdw dist="50800" dir="7200000" algn="ctr" rotWithShape="0">
                    <a:srgbClr val="FFFF00"/>
                  </a:outerShdw>
                </a:effectLst>
              </a:rPr>
              <a:t>Woodbury</a:t>
            </a:r>
            <a:endParaRPr lang="en-US" sz="2400" b="1" dirty="0">
              <a:solidFill>
                <a:srgbClr val="6B3305"/>
              </a:solidFill>
              <a:effectLst>
                <a:outerShdw dist="50800" dir="7200000" algn="ctr" rotWithShape="0">
                  <a:srgbClr val="FFFF00"/>
                </a:outerShdw>
              </a:effectLst>
            </a:endParaRPr>
          </a:p>
        </p:txBody>
      </p:sp>
      <p:sp>
        <p:nvSpPr>
          <p:cNvPr id="19" name="TextBox 18"/>
          <p:cNvSpPr txBox="1"/>
          <p:nvPr/>
        </p:nvSpPr>
        <p:spPr>
          <a:xfrm rot="20180128">
            <a:off x="4701763" y="2650510"/>
            <a:ext cx="1787349" cy="461665"/>
          </a:xfrm>
          <a:prstGeom prst="rect">
            <a:avLst/>
          </a:prstGeom>
          <a:solidFill>
            <a:srgbClr val="FFEEDD">
              <a:alpha val="93000"/>
            </a:srgbClr>
          </a:solidFill>
        </p:spPr>
        <p:txBody>
          <a:bodyPr wrap="none" rtlCol="0">
            <a:spAutoFit/>
          </a:bodyPr>
          <a:lstStyle/>
          <a:p>
            <a:r>
              <a:rPr lang="en-US" sz="2400" b="1" dirty="0" smtClean="0">
                <a:solidFill>
                  <a:srgbClr val="6B3305"/>
                </a:solidFill>
                <a:effectLst>
                  <a:outerShdw dist="50800" dir="7200000" algn="ctr" rotWithShape="0">
                    <a:srgbClr val="FFFF00"/>
                  </a:outerShdw>
                </a:effectLst>
              </a:rPr>
              <a:t>New Milford</a:t>
            </a:r>
            <a:endParaRPr lang="en-US" sz="2400" b="1" dirty="0">
              <a:solidFill>
                <a:srgbClr val="6B3305"/>
              </a:solidFill>
              <a:effectLst>
                <a:outerShdw dist="50800" dir="7200000" algn="ctr" rotWithShape="0">
                  <a:srgbClr val="FFFF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1000"/>
                                        <p:tgtEl>
                                          <p:spTgt spid="9"/>
                                        </p:tgtEl>
                                      </p:cBhvr>
                                    </p:animEffect>
                                    <p:set>
                                      <p:cBhvr>
                                        <p:cTn id="32" dur="1" fill="hold">
                                          <p:stCondLst>
                                            <p:cond delay="999"/>
                                          </p:stCondLst>
                                        </p:cTn>
                                        <p:tgtEl>
                                          <p:spTgt spid="9"/>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1000"/>
                                        <p:tgtEl>
                                          <p:spTgt spid="7"/>
                                        </p:tgtEl>
                                      </p:cBhvr>
                                    </p:animEffect>
                                    <p:set>
                                      <p:cBhvr>
                                        <p:cTn id="38" dur="1" fill="hold">
                                          <p:stCondLst>
                                            <p:cond delay="999"/>
                                          </p:stCondLst>
                                        </p:cTn>
                                        <p:tgtEl>
                                          <p:spTgt spid="7"/>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000"/>
                                        <p:tgtEl>
                                          <p:spTgt spid="8"/>
                                        </p:tgtEl>
                                      </p:cBhvr>
                                    </p:animEffect>
                                    <p:set>
                                      <p:cBhvr>
                                        <p:cTn id="41" dur="1" fill="hold">
                                          <p:stCondLst>
                                            <p:cond delay="999"/>
                                          </p:stCondLst>
                                        </p:cTn>
                                        <p:tgtEl>
                                          <p:spTgt spid="8"/>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000"/>
                                        <p:tgtEl>
                                          <p:spTgt spid="10"/>
                                        </p:tgtEl>
                                      </p:cBhvr>
                                    </p:animEffect>
                                    <p:set>
                                      <p:cBhvr>
                                        <p:cTn id="44" dur="1" fill="hold">
                                          <p:stCondLst>
                                            <p:cond delay="999"/>
                                          </p:stCondLst>
                                        </p:cTn>
                                        <p:tgtEl>
                                          <p:spTgt spid="10"/>
                                        </p:tgtEl>
                                        <p:attrNameLst>
                                          <p:attrName>style.visibility</p:attrName>
                                        </p:attrNameLst>
                                      </p:cBhvr>
                                      <p:to>
                                        <p:strVal val="hidden"/>
                                      </p:to>
                                    </p:se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childTnLst>
                                </p:cTn>
                              </p:par>
                            </p:childTnLst>
                          </p:cTn>
                        </p:par>
                        <p:par>
                          <p:cTn id="49" fill="hold">
                            <p:stCondLst>
                              <p:cond delay="2000"/>
                            </p:stCondLst>
                            <p:childTnLst>
                              <p:par>
                                <p:cTn id="50" presetID="1" presetClass="entr" presetSubtype="0"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childTnLst>
                                </p:cTn>
                              </p:par>
                              <p:par>
                                <p:cTn id="52" presetID="35" presetClass="path" presetSubtype="0" accel="50000" decel="50000" fill="hold" grpId="1" nodeType="withEffect">
                                  <p:stCondLst>
                                    <p:cond delay="0"/>
                                  </p:stCondLst>
                                  <p:childTnLst>
                                    <p:animMotion origin="layout" path="M 1.11022E-16 1.67939E-6 L -0.06667 -0.01666 " pathEditMode="relative" rAng="0" ptsTypes="AA">
                                      <p:cBhvr>
                                        <p:cTn id="53" dur="1000" fill="hold"/>
                                        <p:tgtEl>
                                          <p:spTgt spid="15"/>
                                        </p:tgtEl>
                                        <p:attrNameLst>
                                          <p:attrName>ppt_x</p:attrName>
                                          <p:attrName>ppt_y</p:attrName>
                                        </p:attrNameLst>
                                      </p:cBhvr>
                                      <p:rCtr x="-33" y="-8"/>
                                    </p:animMotion>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grpId="0" nodeType="clickEffect">
                                  <p:stCondLst>
                                    <p:cond delay="0"/>
                                  </p:stCondLst>
                                  <p:iterate type="lt">
                                    <p:tmPct val="5000"/>
                                  </p:iterate>
                                  <p:childTnLst>
                                    <p:set>
                                      <p:cBhvr>
                                        <p:cTn id="65" dur="1" fill="hold">
                                          <p:stCondLst>
                                            <p:cond delay="0"/>
                                          </p:stCondLst>
                                        </p:cTn>
                                        <p:tgtEl>
                                          <p:spTgt spid="16"/>
                                        </p:tgtEl>
                                        <p:attrNameLst>
                                          <p:attrName>style.visibility</p:attrName>
                                        </p:attrNameLst>
                                      </p:cBhvr>
                                      <p:to>
                                        <p:strVal val="visible"/>
                                      </p:to>
                                    </p:set>
                                    <p:anim calcmode="lin" valueType="num">
                                      <p:cBhvr>
                                        <p:cTn id="66" dur="1000" fill="hold"/>
                                        <p:tgtEl>
                                          <p:spTgt spid="16"/>
                                        </p:tgtEl>
                                        <p:attrNameLst>
                                          <p:attrName>ppt_w</p:attrName>
                                        </p:attrNameLst>
                                      </p:cBhvr>
                                      <p:tavLst>
                                        <p:tav tm="0">
                                          <p:val>
                                            <p:fltVal val="0"/>
                                          </p:val>
                                        </p:tav>
                                        <p:tav tm="100000">
                                          <p:val>
                                            <p:strVal val="#ppt_w"/>
                                          </p:val>
                                        </p:tav>
                                      </p:tavLst>
                                    </p:anim>
                                    <p:anim calcmode="lin" valueType="num">
                                      <p:cBhvr>
                                        <p:cTn id="67" dur="1000" fill="hold"/>
                                        <p:tgtEl>
                                          <p:spTgt spid="16"/>
                                        </p:tgtEl>
                                        <p:attrNameLst>
                                          <p:attrName>ppt_h</p:attrName>
                                        </p:attrNameLst>
                                      </p:cBhvr>
                                      <p:tavLst>
                                        <p:tav tm="0">
                                          <p:val>
                                            <p:fltVal val="0"/>
                                          </p:val>
                                        </p:tav>
                                        <p:tav tm="100000">
                                          <p:val>
                                            <p:strVal val="#ppt_h"/>
                                          </p:val>
                                        </p:tav>
                                      </p:tavLst>
                                    </p:anim>
                                    <p:anim calcmode="lin" valueType="num">
                                      <p:cBhvr>
                                        <p:cTn id="68" dur="1000" fill="hold"/>
                                        <p:tgtEl>
                                          <p:spTgt spid="16"/>
                                        </p:tgtEl>
                                        <p:attrNameLst>
                                          <p:attrName>style.rotation</p:attrName>
                                        </p:attrNameLst>
                                      </p:cBhvr>
                                      <p:tavLst>
                                        <p:tav tm="0">
                                          <p:val>
                                            <p:fltVal val="90"/>
                                          </p:val>
                                        </p:tav>
                                        <p:tav tm="100000">
                                          <p:val>
                                            <p:fltVal val="0"/>
                                          </p:val>
                                        </p:tav>
                                      </p:tavLst>
                                    </p:anim>
                                    <p:animEffect transition="in" filter="fade">
                                      <p:cBhvr>
                                        <p:cTn id="69" dur="10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0" fill="hold" grpId="0" nodeType="click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1000" fill="hold"/>
                                        <p:tgtEl>
                                          <p:spTgt spid="13"/>
                                        </p:tgtEl>
                                        <p:attrNameLst>
                                          <p:attrName>ppt_w</p:attrName>
                                        </p:attrNameLst>
                                      </p:cBhvr>
                                      <p:tavLst>
                                        <p:tav tm="0">
                                          <p:val>
                                            <p:fltVal val="0"/>
                                          </p:val>
                                        </p:tav>
                                        <p:tav tm="100000">
                                          <p:val>
                                            <p:strVal val="#ppt_w"/>
                                          </p:val>
                                        </p:tav>
                                      </p:tavLst>
                                    </p:anim>
                                    <p:anim calcmode="lin" valueType="num">
                                      <p:cBhvr>
                                        <p:cTn id="75" dur="1000" fill="hold"/>
                                        <p:tgtEl>
                                          <p:spTgt spid="13"/>
                                        </p:tgtEl>
                                        <p:attrNameLst>
                                          <p:attrName>ppt_h</p:attrName>
                                        </p:attrNameLst>
                                      </p:cBhvr>
                                      <p:tavLst>
                                        <p:tav tm="0">
                                          <p:val>
                                            <p:fltVal val="0"/>
                                          </p:val>
                                        </p:tav>
                                        <p:tav tm="100000">
                                          <p:val>
                                            <p:strVal val="#ppt_h"/>
                                          </p:val>
                                        </p:tav>
                                      </p:tavLst>
                                    </p:anim>
                                    <p:animEffect transition="in" filter="fade">
                                      <p:cBhvr>
                                        <p:cTn id="7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7" grpId="0" animBg="1"/>
      <p:bldP spid="7" grpId="1" animBg="1"/>
      <p:bldP spid="8" grpId="0" animBg="1"/>
      <p:bldP spid="8" grpId="1" animBg="1"/>
      <p:bldP spid="9" grpId="0" animBg="1"/>
      <p:bldP spid="9" grpId="1" animBg="1"/>
      <p:bldP spid="10" grpId="0" animBg="1"/>
      <p:bldP spid="10" grpId="1" animBg="1"/>
      <p:bldP spid="11" grpId="0" animBg="1"/>
      <p:bldP spid="12" grpId="0" animBg="1"/>
      <p:bldP spid="13" grpId="0"/>
      <p:bldP spid="14" grpId="0" animBg="1"/>
      <p:bldP spid="14" grpId="1" animBg="1"/>
      <p:bldP spid="16" grpId="0"/>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p:cNvGrpSpPr/>
          <p:nvPr/>
        </p:nvGrpSpPr>
        <p:grpSpPr>
          <a:xfrm>
            <a:off x="76200" y="762000"/>
            <a:ext cx="9002713" cy="6096000"/>
            <a:chOff x="76200" y="762000"/>
            <a:chExt cx="9002713" cy="6096000"/>
          </a:xfrm>
        </p:grpSpPr>
        <p:pic>
          <p:nvPicPr>
            <p:cNvPr id="70" name="Picture 2"/>
            <p:cNvPicPr>
              <a:picLocks noChangeAspect="1" noChangeArrowheads="1"/>
            </p:cNvPicPr>
            <p:nvPr/>
          </p:nvPicPr>
          <p:blipFill>
            <a:blip r:embed="rId3"/>
            <a:srcRect/>
            <a:stretch>
              <a:fillRect/>
            </a:stretch>
          </p:blipFill>
          <p:spPr bwMode="auto">
            <a:xfrm>
              <a:off x="4114800" y="914400"/>
              <a:ext cx="4964113" cy="5943600"/>
            </a:xfrm>
            <a:prstGeom prst="rect">
              <a:avLst/>
            </a:prstGeom>
            <a:noFill/>
            <a:ln w="76200">
              <a:solidFill>
                <a:srgbClr val="002060"/>
              </a:solidFill>
              <a:miter lim="800000"/>
              <a:headEnd/>
              <a:tailEnd/>
            </a:ln>
            <a:effectLst/>
          </p:spPr>
        </p:pic>
        <p:grpSp>
          <p:nvGrpSpPr>
            <p:cNvPr id="48" name="Group 40"/>
            <p:cNvGrpSpPr/>
            <p:nvPr/>
          </p:nvGrpSpPr>
          <p:grpSpPr>
            <a:xfrm>
              <a:off x="4800600" y="2895600"/>
              <a:ext cx="2465832" cy="2590800"/>
              <a:chOff x="4800600" y="2895600"/>
              <a:chExt cx="2465832" cy="2590800"/>
            </a:xfrm>
          </p:grpSpPr>
          <p:grpSp>
            <p:nvGrpSpPr>
              <p:cNvPr id="49" name="Group 28"/>
              <p:cNvGrpSpPr/>
              <p:nvPr/>
            </p:nvGrpSpPr>
            <p:grpSpPr>
              <a:xfrm>
                <a:off x="4800600" y="2895600"/>
                <a:ext cx="2465832" cy="2590800"/>
                <a:chOff x="4800600" y="2895600"/>
                <a:chExt cx="2465832" cy="2590800"/>
              </a:xfrm>
            </p:grpSpPr>
            <p:grpSp>
              <p:nvGrpSpPr>
                <p:cNvPr id="51" name="Group 103"/>
                <p:cNvGrpSpPr/>
                <p:nvPr/>
              </p:nvGrpSpPr>
              <p:grpSpPr>
                <a:xfrm>
                  <a:off x="5038344" y="2895600"/>
                  <a:ext cx="2228088" cy="2250221"/>
                  <a:chOff x="5038344" y="2895600"/>
                  <a:chExt cx="2228088" cy="2250221"/>
                </a:xfrm>
              </p:grpSpPr>
              <p:pic>
                <p:nvPicPr>
                  <p:cNvPr id="53" name="Picture 2"/>
                  <p:cNvPicPr>
                    <a:picLocks noChangeAspect="1" noChangeArrowheads="1"/>
                  </p:cNvPicPr>
                  <p:nvPr/>
                </p:nvPicPr>
                <p:blipFill>
                  <a:blip r:embed="rId4" cstate="print"/>
                  <a:srcRect l="1535" t="39744" r="78235" b="52564"/>
                  <a:stretch>
                    <a:fillRect/>
                  </a:stretch>
                </p:blipFill>
                <p:spPr bwMode="auto">
                  <a:xfrm>
                    <a:off x="5791200" y="4038599"/>
                    <a:ext cx="381000" cy="192821"/>
                  </a:xfrm>
                  <a:prstGeom prst="rect">
                    <a:avLst/>
                  </a:prstGeom>
                  <a:noFill/>
                  <a:ln w="76200">
                    <a:noFill/>
                    <a:miter lim="800000"/>
                    <a:headEnd/>
                    <a:tailEnd/>
                  </a:ln>
                  <a:effectLst/>
                </p:spPr>
              </p:pic>
              <p:pic>
                <p:nvPicPr>
                  <p:cNvPr id="54" name="Picture 2"/>
                  <p:cNvPicPr>
                    <a:picLocks noChangeAspect="1" noChangeArrowheads="1"/>
                  </p:cNvPicPr>
                  <p:nvPr/>
                </p:nvPicPr>
                <p:blipFill>
                  <a:blip r:embed="rId4" cstate="print"/>
                  <a:srcRect l="1535" t="39744" r="78235" b="52564"/>
                  <a:stretch>
                    <a:fillRect/>
                  </a:stretch>
                </p:blipFill>
                <p:spPr bwMode="auto">
                  <a:xfrm>
                    <a:off x="5669280" y="4531579"/>
                    <a:ext cx="381000" cy="192821"/>
                  </a:xfrm>
                  <a:prstGeom prst="rect">
                    <a:avLst/>
                  </a:prstGeom>
                  <a:noFill/>
                  <a:ln w="76200">
                    <a:noFill/>
                    <a:miter lim="800000"/>
                    <a:headEnd/>
                    <a:tailEnd/>
                  </a:ln>
                  <a:effectLst/>
                </p:spPr>
              </p:pic>
              <p:pic>
                <p:nvPicPr>
                  <p:cNvPr id="55" name="Picture 2"/>
                  <p:cNvPicPr>
                    <a:picLocks noChangeAspect="1" noChangeArrowheads="1"/>
                  </p:cNvPicPr>
                  <p:nvPr/>
                </p:nvPicPr>
                <p:blipFill>
                  <a:blip r:embed="rId4" cstate="print"/>
                  <a:srcRect l="1535" t="39744" r="78235" b="52564"/>
                  <a:stretch>
                    <a:fillRect/>
                  </a:stretch>
                </p:blipFill>
                <p:spPr bwMode="auto">
                  <a:xfrm>
                    <a:off x="5038344" y="4953000"/>
                    <a:ext cx="381000" cy="192821"/>
                  </a:xfrm>
                  <a:prstGeom prst="rect">
                    <a:avLst/>
                  </a:prstGeom>
                  <a:noFill/>
                  <a:ln w="76200">
                    <a:noFill/>
                    <a:miter lim="800000"/>
                    <a:headEnd/>
                    <a:tailEnd/>
                  </a:ln>
                  <a:effectLst/>
                </p:spPr>
              </p:pic>
              <p:pic>
                <p:nvPicPr>
                  <p:cNvPr id="56" name="Picture 2"/>
                  <p:cNvPicPr preferRelativeResize="0">
                    <a:picLocks noChangeArrowheads="1"/>
                  </p:cNvPicPr>
                  <p:nvPr/>
                </p:nvPicPr>
                <p:blipFill>
                  <a:blip r:embed="rId5" cstate="print"/>
                  <a:srcRect l="1535" t="39744" r="78235" b="52564"/>
                  <a:stretch>
                    <a:fillRect/>
                  </a:stretch>
                </p:blipFill>
                <p:spPr bwMode="auto">
                  <a:xfrm>
                    <a:off x="6172201" y="3657600"/>
                    <a:ext cx="361357" cy="182880"/>
                  </a:xfrm>
                  <a:prstGeom prst="rect">
                    <a:avLst/>
                  </a:prstGeom>
                  <a:noFill/>
                  <a:ln w="76200">
                    <a:noFill/>
                    <a:miter lim="800000"/>
                    <a:headEnd/>
                    <a:tailEnd/>
                  </a:ln>
                  <a:effectLst/>
                </p:spPr>
              </p:pic>
              <p:pic>
                <p:nvPicPr>
                  <p:cNvPr id="57" name="Picture 2"/>
                  <p:cNvPicPr>
                    <a:picLocks noChangeAspect="1" noChangeArrowheads="1"/>
                  </p:cNvPicPr>
                  <p:nvPr/>
                </p:nvPicPr>
                <p:blipFill>
                  <a:blip r:embed="rId4" cstate="print"/>
                  <a:srcRect l="1535" t="39744" r="78235" b="52564"/>
                  <a:stretch>
                    <a:fillRect/>
                  </a:stretch>
                </p:blipFill>
                <p:spPr bwMode="auto">
                  <a:xfrm>
                    <a:off x="6172200" y="3388579"/>
                    <a:ext cx="381000" cy="192821"/>
                  </a:xfrm>
                  <a:prstGeom prst="rect">
                    <a:avLst/>
                  </a:prstGeom>
                  <a:noFill/>
                  <a:ln w="76200">
                    <a:noFill/>
                    <a:miter lim="800000"/>
                    <a:headEnd/>
                    <a:tailEnd/>
                  </a:ln>
                  <a:effectLst/>
                </p:spPr>
              </p:pic>
              <p:pic>
                <p:nvPicPr>
                  <p:cNvPr id="58" name="Picture 2"/>
                  <p:cNvPicPr>
                    <a:picLocks noChangeAspect="1" noChangeArrowheads="1"/>
                  </p:cNvPicPr>
                  <p:nvPr/>
                </p:nvPicPr>
                <p:blipFill>
                  <a:blip r:embed="rId4" cstate="print"/>
                  <a:srcRect l="1535" t="39744" r="78235" b="52564"/>
                  <a:stretch>
                    <a:fillRect/>
                  </a:stretch>
                </p:blipFill>
                <p:spPr bwMode="auto">
                  <a:xfrm>
                    <a:off x="6324600" y="3124200"/>
                    <a:ext cx="381000" cy="192821"/>
                  </a:xfrm>
                  <a:prstGeom prst="rect">
                    <a:avLst/>
                  </a:prstGeom>
                  <a:noFill/>
                  <a:ln w="76200">
                    <a:noFill/>
                    <a:miter lim="800000"/>
                    <a:headEnd/>
                    <a:tailEnd/>
                  </a:ln>
                  <a:effectLst/>
                </p:spPr>
              </p:pic>
              <p:pic>
                <p:nvPicPr>
                  <p:cNvPr id="59" name="Picture 2"/>
                  <p:cNvPicPr preferRelativeResize="0">
                    <a:picLocks noChangeArrowheads="1"/>
                  </p:cNvPicPr>
                  <p:nvPr/>
                </p:nvPicPr>
                <p:blipFill>
                  <a:blip r:embed="rId6" cstate="print"/>
                  <a:srcRect l="1535" t="39744" r="78235" b="52564"/>
                  <a:stretch>
                    <a:fillRect/>
                  </a:stretch>
                </p:blipFill>
                <p:spPr bwMode="auto">
                  <a:xfrm>
                    <a:off x="6781800" y="2895600"/>
                    <a:ext cx="484632" cy="192821"/>
                  </a:xfrm>
                  <a:prstGeom prst="rect">
                    <a:avLst/>
                  </a:prstGeom>
                  <a:noFill/>
                  <a:ln w="76200">
                    <a:noFill/>
                    <a:miter lim="800000"/>
                    <a:headEnd/>
                    <a:tailEnd/>
                  </a:ln>
                  <a:effectLst/>
                </p:spPr>
              </p:pic>
            </p:grpSp>
            <p:pic>
              <p:nvPicPr>
                <p:cNvPr id="52" name="Picture 2"/>
                <p:cNvPicPr>
                  <a:picLocks noChangeAspect="1" noChangeArrowheads="1"/>
                </p:cNvPicPr>
                <p:nvPr/>
              </p:nvPicPr>
              <p:blipFill>
                <a:blip r:embed="rId4" cstate="print"/>
                <a:srcRect l="1535" t="39744" r="78235" b="52564"/>
                <a:stretch>
                  <a:fillRect/>
                </a:stretch>
              </p:blipFill>
              <p:spPr bwMode="auto">
                <a:xfrm>
                  <a:off x="4800600" y="5293579"/>
                  <a:ext cx="381000" cy="192821"/>
                </a:xfrm>
                <a:prstGeom prst="rect">
                  <a:avLst/>
                </a:prstGeom>
                <a:noFill/>
                <a:ln w="76200">
                  <a:noFill/>
                  <a:miter lim="800000"/>
                  <a:headEnd/>
                  <a:tailEnd/>
                </a:ln>
                <a:effectLst/>
              </p:spPr>
            </p:pic>
          </p:grpSp>
          <p:sp>
            <p:nvSpPr>
              <p:cNvPr id="50" name="Freeform 49"/>
              <p:cNvSpPr/>
              <p:nvPr/>
            </p:nvSpPr>
            <p:spPr>
              <a:xfrm>
                <a:off x="6804286" y="3092971"/>
                <a:ext cx="311045" cy="182380"/>
              </a:xfrm>
              <a:custGeom>
                <a:avLst/>
                <a:gdLst>
                  <a:gd name="connsiteX0" fmla="*/ 308547 w 311045"/>
                  <a:gd name="connsiteY0" fmla="*/ 114924 h 182380"/>
                  <a:gd name="connsiteX1" fmla="*/ 263576 w 311045"/>
                  <a:gd name="connsiteY1" fmla="*/ 174885 h 182380"/>
                  <a:gd name="connsiteX2" fmla="*/ 98684 w 311045"/>
                  <a:gd name="connsiteY2" fmla="*/ 159895 h 182380"/>
                  <a:gd name="connsiteX3" fmla="*/ 23734 w 311045"/>
                  <a:gd name="connsiteY3" fmla="*/ 152399 h 182380"/>
                  <a:gd name="connsiteX4" fmla="*/ 8744 w 311045"/>
                  <a:gd name="connsiteY4" fmla="*/ 77449 h 182380"/>
                  <a:gd name="connsiteX5" fmla="*/ 8744 w 311045"/>
                  <a:gd name="connsiteY5" fmla="*/ 32478 h 182380"/>
                  <a:gd name="connsiteX6" fmla="*/ 61209 w 311045"/>
                  <a:gd name="connsiteY6" fmla="*/ 2498 h 182380"/>
                  <a:gd name="connsiteX7" fmla="*/ 166140 w 311045"/>
                  <a:gd name="connsiteY7" fmla="*/ 17488 h 182380"/>
                  <a:gd name="connsiteX8" fmla="*/ 278566 w 311045"/>
                  <a:gd name="connsiteY8" fmla="*/ 24983 h 182380"/>
                  <a:gd name="connsiteX9" fmla="*/ 308547 w 311045"/>
                  <a:gd name="connsiteY9"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45" h="182380">
                    <a:moveTo>
                      <a:pt x="308547" y="114924"/>
                    </a:moveTo>
                    <a:cubicBezTo>
                      <a:pt x="306049" y="139908"/>
                      <a:pt x="298553" y="167390"/>
                      <a:pt x="263576" y="174885"/>
                    </a:cubicBezTo>
                    <a:cubicBezTo>
                      <a:pt x="228599" y="182380"/>
                      <a:pt x="98684" y="159895"/>
                      <a:pt x="98684" y="159895"/>
                    </a:cubicBezTo>
                    <a:cubicBezTo>
                      <a:pt x="68704" y="132413"/>
                      <a:pt x="15211" y="138894"/>
                      <a:pt x="8744" y="77449"/>
                    </a:cubicBezTo>
                    <a:cubicBezTo>
                      <a:pt x="6246" y="57462"/>
                      <a:pt x="0" y="44970"/>
                      <a:pt x="8744" y="32478"/>
                    </a:cubicBezTo>
                    <a:cubicBezTo>
                      <a:pt x="17488" y="19986"/>
                      <a:pt x="34976" y="4996"/>
                      <a:pt x="61209" y="2498"/>
                    </a:cubicBezTo>
                    <a:cubicBezTo>
                      <a:pt x="87442" y="0"/>
                      <a:pt x="129914" y="13741"/>
                      <a:pt x="166140" y="17488"/>
                    </a:cubicBezTo>
                    <a:cubicBezTo>
                      <a:pt x="202366" y="21235"/>
                      <a:pt x="254832" y="12491"/>
                      <a:pt x="278566" y="24983"/>
                    </a:cubicBezTo>
                    <a:cubicBezTo>
                      <a:pt x="302300" y="37475"/>
                      <a:pt x="311045" y="89940"/>
                      <a:pt x="308547" y="114924"/>
                    </a:cubicBezTo>
                    <a:close/>
                  </a:path>
                </a:pathLst>
              </a:cu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p:cNvGrpSpPr/>
            <p:nvPr/>
          </p:nvGrpSpPr>
          <p:grpSpPr>
            <a:xfrm>
              <a:off x="4150886" y="2269351"/>
              <a:ext cx="3173918" cy="3227294"/>
              <a:chOff x="4150886" y="2269351"/>
              <a:chExt cx="3173918" cy="3227294"/>
            </a:xfrm>
          </p:grpSpPr>
          <p:sp>
            <p:nvSpPr>
              <p:cNvPr id="34" name="Freeform 33"/>
              <p:cNvSpPr/>
              <p:nvPr/>
            </p:nvSpPr>
            <p:spPr>
              <a:xfrm>
                <a:off x="4858870" y="4395267"/>
                <a:ext cx="904155" cy="772246"/>
              </a:xfrm>
              <a:custGeom>
                <a:avLst/>
                <a:gdLst>
                  <a:gd name="connsiteX0" fmla="*/ 12807 w 904155"/>
                  <a:gd name="connsiteY0" fmla="*/ 76841 h 772246"/>
                  <a:gd name="connsiteX1" fmla="*/ 197224 w 904155"/>
                  <a:gd name="connsiteY1" fmla="*/ 7684 h 772246"/>
                  <a:gd name="connsiteX2" fmla="*/ 443113 w 904155"/>
                  <a:gd name="connsiteY2" fmla="*/ 30736 h 772246"/>
                  <a:gd name="connsiteX3" fmla="*/ 496901 w 904155"/>
                  <a:gd name="connsiteY3" fmla="*/ 92209 h 772246"/>
                  <a:gd name="connsiteX4" fmla="*/ 689002 w 904155"/>
                  <a:gd name="connsiteY4" fmla="*/ 138313 h 772246"/>
                  <a:gd name="connsiteX5" fmla="*/ 827315 w 904155"/>
                  <a:gd name="connsiteY5" fmla="*/ 307362 h 772246"/>
                  <a:gd name="connsiteX6" fmla="*/ 896471 w 904155"/>
                  <a:gd name="connsiteY6" fmla="*/ 422622 h 772246"/>
                  <a:gd name="connsiteX7" fmla="*/ 781211 w 904155"/>
                  <a:gd name="connsiteY7" fmla="*/ 499462 h 772246"/>
                  <a:gd name="connsiteX8" fmla="*/ 727422 w 904155"/>
                  <a:gd name="connsiteY8" fmla="*/ 583987 h 772246"/>
                  <a:gd name="connsiteX9" fmla="*/ 589110 w 904155"/>
                  <a:gd name="connsiteY9" fmla="*/ 676195 h 772246"/>
                  <a:gd name="connsiteX10" fmla="*/ 481533 w 904155"/>
                  <a:gd name="connsiteY10" fmla="*/ 683879 h 772246"/>
                  <a:gd name="connsiteX11" fmla="*/ 335537 w 904155"/>
                  <a:gd name="connsiteY11" fmla="*/ 753036 h 772246"/>
                  <a:gd name="connsiteX12" fmla="*/ 350905 w 904155"/>
                  <a:gd name="connsiteY12" fmla="*/ 568619 h 772246"/>
                  <a:gd name="connsiteX13" fmla="*/ 258696 w 904155"/>
                  <a:gd name="connsiteY13" fmla="*/ 468726 h 772246"/>
                  <a:gd name="connsiteX14" fmla="*/ 189540 w 904155"/>
                  <a:gd name="connsiteY14" fmla="*/ 307362 h 772246"/>
                  <a:gd name="connsiteX15" fmla="*/ 120384 w 904155"/>
                  <a:gd name="connsiteY15" fmla="*/ 176733 h 772246"/>
                  <a:gd name="connsiteX16" fmla="*/ 12807 w 904155"/>
                  <a:gd name="connsiteY16" fmla="*/ 76841 h 77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155" h="772246">
                    <a:moveTo>
                      <a:pt x="12807" y="76841"/>
                    </a:moveTo>
                    <a:cubicBezTo>
                      <a:pt x="25614" y="48666"/>
                      <a:pt x="125506" y="15368"/>
                      <a:pt x="197224" y="7684"/>
                    </a:cubicBezTo>
                    <a:cubicBezTo>
                      <a:pt x="268942" y="0"/>
                      <a:pt x="393167" y="16649"/>
                      <a:pt x="443113" y="30736"/>
                    </a:cubicBezTo>
                    <a:cubicBezTo>
                      <a:pt x="493059" y="44824"/>
                      <a:pt x="455920" y="74280"/>
                      <a:pt x="496901" y="92209"/>
                    </a:cubicBezTo>
                    <a:cubicBezTo>
                      <a:pt x="537882" y="110138"/>
                      <a:pt x="633933" y="102454"/>
                      <a:pt x="689002" y="138313"/>
                    </a:cubicBezTo>
                    <a:cubicBezTo>
                      <a:pt x="744071" y="174172"/>
                      <a:pt x="792737" y="259977"/>
                      <a:pt x="827315" y="307362"/>
                    </a:cubicBezTo>
                    <a:cubicBezTo>
                      <a:pt x="861893" y="354747"/>
                      <a:pt x="904155" y="390605"/>
                      <a:pt x="896471" y="422622"/>
                    </a:cubicBezTo>
                    <a:cubicBezTo>
                      <a:pt x="888787" y="454639"/>
                      <a:pt x="809386" y="472568"/>
                      <a:pt x="781211" y="499462"/>
                    </a:cubicBezTo>
                    <a:cubicBezTo>
                      <a:pt x="753036" y="526356"/>
                      <a:pt x="759439" y="554532"/>
                      <a:pt x="727422" y="583987"/>
                    </a:cubicBezTo>
                    <a:cubicBezTo>
                      <a:pt x="695405" y="613442"/>
                      <a:pt x="630092" y="659546"/>
                      <a:pt x="589110" y="676195"/>
                    </a:cubicBezTo>
                    <a:cubicBezTo>
                      <a:pt x="548128" y="692844"/>
                      <a:pt x="523795" y="671072"/>
                      <a:pt x="481533" y="683879"/>
                    </a:cubicBezTo>
                    <a:cubicBezTo>
                      <a:pt x="439271" y="696686"/>
                      <a:pt x="357308" y="772246"/>
                      <a:pt x="335537" y="753036"/>
                    </a:cubicBezTo>
                    <a:cubicBezTo>
                      <a:pt x="313766" y="733826"/>
                      <a:pt x="363712" y="616004"/>
                      <a:pt x="350905" y="568619"/>
                    </a:cubicBezTo>
                    <a:cubicBezTo>
                      <a:pt x="338098" y="521234"/>
                      <a:pt x="285590" y="512269"/>
                      <a:pt x="258696" y="468726"/>
                    </a:cubicBezTo>
                    <a:cubicBezTo>
                      <a:pt x="231802" y="425183"/>
                      <a:pt x="212592" y="356027"/>
                      <a:pt x="189540" y="307362"/>
                    </a:cubicBezTo>
                    <a:cubicBezTo>
                      <a:pt x="166488" y="258697"/>
                      <a:pt x="152401" y="215153"/>
                      <a:pt x="120384" y="176733"/>
                    </a:cubicBezTo>
                    <a:cubicBezTo>
                      <a:pt x="88367" y="138313"/>
                      <a:pt x="0" y="105016"/>
                      <a:pt x="12807" y="76841"/>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2"/>
              <p:cNvGrpSpPr/>
              <p:nvPr/>
            </p:nvGrpSpPr>
            <p:grpSpPr>
              <a:xfrm>
                <a:off x="4687261" y="2269351"/>
                <a:ext cx="2637543" cy="2554942"/>
                <a:chOff x="4687261" y="2269351"/>
                <a:chExt cx="2637543" cy="2554942"/>
              </a:xfrm>
            </p:grpSpPr>
            <p:sp>
              <p:nvSpPr>
                <p:cNvPr id="38" name="Freeform 3"/>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4687261" y="4026434"/>
                  <a:ext cx="1609804" cy="797859"/>
                </a:xfrm>
                <a:custGeom>
                  <a:avLst/>
                  <a:gdLst>
                    <a:gd name="connsiteX0" fmla="*/ 245889 w 1609804"/>
                    <a:gd name="connsiteY0" fmla="*/ 0 h 797859"/>
                    <a:gd name="connsiteX1" fmla="*/ 852927 w 1609804"/>
                    <a:gd name="connsiteY1" fmla="*/ 122944 h 797859"/>
                    <a:gd name="connsiteX2" fmla="*/ 1483018 w 1609804"/>
                    <a:gd name="connsiteY2" fmla="*/ 199784 h 797859"/>
                    <a:gd name="connsiteX3" fmla="*/ 1575226 w 1609804"/>
                    <a:gd name="connsiteY3" fmla="*/ 276625 h 797859"/>
                    <a:gd name="connsiteX4" fmla="*/ 1429230 w 1609804"/>
                    <a:gd name="connsiteY4" fmla="*/ 330413 h 797859"/>
                    <a:gd name="connsiteX5" fmla="*/ 1590594 w 1609804"/>
                    <a:gd name="connsiteY5" fmla="*/ 353465 h 797859"/>
                    <a:gd name="connsiteX6" fmla="*/ 1544490 w 1609804"/>
                    <a:gd name="connsiteY6" fmla="*/ 461042 h 797859"/>
                    <a:gd name="connsiteX7" fmla="*/ 1429230 w 1609804"/>
                    <a:gd name="connsiteY7" fmla="*/ 453358 h 797859"/>
                    <a:gd name="connsiteX8" fmla="*/ 1421546 w 1609804"/>
                    <a:gd name="connsiteY8" fmla="*/ 576302 h 797859"/>
                    <a:gd name="connsiteX9" fmla="*/ 1283233 w 1609804"/>
                    <a:gd name="connsiteY9" fmla="*/ 622406 h 797859"/>
                    <a:gd name="connsiteX10" fmla="*/ 1206393 w 1609804"/>
                    <a:gd name="connsiteY10" fmla="*/ 737667 h 797859"/>
                    <a:gd name="connsiteX11" fmla="*/ 1091132 w 1609804"/>
                    <a:gd name="connsiteY11" fmla="*/ 783771 h 797859"/>
                    <a:gd name="connsiteX12" fmla="*/ 1021976 w 1609804"/>
                    <a:gd name="connsiteY12" fmla="*/ 653142 h 797859"/>
                    <a:gd name="connsiteX13" fmla="*/ 845243 w 1609804"/>
                    <a:gd name="connsiteY13" fmla="*/ 530198 h 797859"/>
                    <a:gd name="connsiteX14" fmla="*/ 699247 w 1609804"/>
                    <a:gd name="connsiteY14" fmla="*/ 491778 h 797859"/>
                    <a:gd name="connsiteX15" fmla="*/ 653142 w 1609804"/>
                    <a:gd name="connsiteY15" fmla="*/ 430305 h 797859"/>
                    <a:gd name="connsiteX16" fmla="*/ 445673 w 1609804"/>
                    <a:gd name="connsiteY16" fmla="*/ 391885 h 797859"/>
                    <a:gd name="connsiteX17" fmla="*/ 268941 w 1609804"/>
                    <a:gd name="connsiteY17" fmla="*/ 399569 h 797859"/>
                    <a:gd name="connsiteX18" fmla="*/ 0 w 1609804"/>
                    <a:gd name="connsiteY18" fmla="*/ 345781 h 7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9804" h="797859">
                      <a:moveTo>
                        <a:pt x="245889" y="0"/>
                      </a:moveTo>
                      <a:cubicBezTo>
                        <a:pt x="446314" y="44823"/>
                        <a:pt x="646739" y="89647"/>
                        <a:pt x="852927" y="122944"/>
                      </a:cubicBezTo>
                      <a:cubicBezTo>
                        <a:pt x="1059115" y="156241"/>
                        <a:pt x="1362635" y="174171"/>
                        <a:pt x="1483018" y="199784"/>
                      </a:cubicBezTo>
                      <a:cubicBezTo>
                        <a:pt x="1603401" y="225397"/>
                        <a:pt x="1584191" y="254854"/>
                        <a:pt x="1575226" y="276625"/>
                      </a:cubicBezTo>
                      <a:cubicBezTo>
                        <a:pt x="1566261" y="298396"/>
                        <a:pt x="1426669" y="317606"/>
                        <a:pt x="1429230" y="330413"/>
                      </a:cubicBezTo>
                      <a:cubicBezTo>
                        <a:pt x="1431791" y="343220"/>
                        <a:pt x="1571384" y="331694"/>
                        <a:pt x="1590594" y="353465"/>
                      </a:cubicBezTo>
                      <a:cubicBezTo>
                        <a:pt x="1609804" y="375237"/>
                        <a:pt x="1571384" y="444393"/>
                        <a:pt x="1544490" y="461042"/>
                      </a:cubicBezTo>
                      <a:cubicBezTo>
                        <a:pt x="1517596" y="477691"/>
                        <a:pt x="1449721" y="434148"/>
                        <a:pt x="1429230" y="453358"/>
                      </a:cubicBezTo>
                      <a:cubicBezTo>
                        <a:pt x="1408739" y="472568"/>
                        <a:pt x="1445879" y="548127"/>
                        <a:pt x="1421546" y="576302"/>
                      </a:cubicBezTo>
                      <a:cubicBezTo>
                        <a:pt x="1397213" y="604477"/>
                        <a:pt x="1319092" y="595512"/>
                        <a:pt x="1283233" y="622406"/>
                      </a:cubicBezTo>
                      <a:cubicBezTo>
                        <a:pt x="1247374" y="649300"/>
                        <a:pt x="1238410" y="710773"/>
                        <a:pt x="1206393" y="737667"/>
                      </a:cubicBezTo>
                      <a:cubicBezTo>
                        <a:pt x="1174376" y="764561"/>
                        <a:pt x="1121868" y="797859"/>
                        <a:pt x="1091132" y="783771"/>
                      </a:cubicBezTo>
                      <a:cubicBezTo>
                        <a:pt x="1060396" y="769684"/>
                        <a:pt x="1062957" y="695404"/>
                        <a:pt x="1021976" y="653142"/>
                      </a:cubicBezTo>
                      <a:cubicBezTo>
                        <a:pt x="980995" y="610880"/>
                        <a:pt x="899031" y="557092"/>
                        <a:pt x="845243" y="530198"/>
                      </a:cubicBezTo>
                      <a:cubicBezTo>
                        <a:pt x="791455" y="503304"/>
                        <a:pt x="731264" y="508427"/>
                        <a:pt x="699247" y="491778"/>
                      </a:cubicBezTo>
                      <a:cubicBezTo>
                        <a:pt x="667230" y="475129"/>
                        <a:pt x="695404" y="446954"/>
                        <a:pt x="653142" y="430305"/>
                      </a:cubicBezTo>
                      <a:cubicBezTo>
                        <a:pt x="610880" y="413656"/>
                        <a:pt x="509706" y="397008"/>
                        <a:pt x="445673" y="391885"/>
                      </a:cubicBezTo>
                      <a:cubicBezTo>
                        <a:pt x="381640" y="386762"/>
                        <a:pt x="343220" y="407253"/>
                        <a:pt x="268941" y="399569"/>
                      </a:cubicBezTo>
                      <a:cubicBezTo>
                        <a:pt x="194662" y="391885"/>
                        <a:pt x="46104" y="358588"/>
                        <a:pt x="0" y="345781"/>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7" name="Freeform 36"/>
              <p:cNvSpPr/>
              <p:nvPr/>
            </p:nvSpPr>
            <p:spPr>
              <a:xfrm>
                <a:off x="4150886" y="4287691"/>
                <a:ext cx="1148763" cy="1208954"/>
              </a:xfrm>
              <a:custGeom>
                <a:avLst/>
                <a:gdLst>
                  <a:gd name="connsiteX0" fmla="*/ 0 w 1148763"/>
                  <a:gd name="connsiteY0" fmla="*/ 0 h 1208954"/>
                  <a:gd name="connsiteX1" fmla="*/ 614723 w 1148763"/>
                  <a:gd name="connsiteY1" fmla="*/ 115260 h 1208954"/>
                  <a:gd name="connsiteX2" fmla="*/ 845244 w 1148763"/>
                  <a:gd name="connsiteY2" fmla="*/ 138312 h 1208954"/>
                  <a:gd name="connsiteX3" fmla="*/ 791456 w 1148763"/>
                  <a:gd name="connsiteY3" fmla="*/ 215153 h 1208954"/>
                  <a:gd name="connsiteX4" fmla="*/ 829876 w 1148763"/>
                  <a:gd name="connsiteY4" fmla="*/ 330413 h 1208954"/>
                  <a:gd name="connsiteX5" fmla="*/ 891348 w 1148763"/>
                  <a:gd name="connsiteY5" fmla="*/ 453358 h 1208954"/>
                  <a:gd name="connsiteX6" fmla="*/ 960504 w 1148763"/>
                  <a:gd name="connsiteY6" fmla="*/ 537882 h 1208954"/>
                  <a:gd name="connsiteX7" fmla="*/ 1037345 w 1148763"/>
                  <a:gd name="connsiteY7" fmla="*/ 706931 h 1208954"/>
                  <a:gd name="connsiteX8" fmla="*/ 1060397 w 1148763"/>
                  <a:gd name="connsiteY8" fmla="*/ 837559 h 1208954"/>
                  <a:gd name="connsiteX9" fmla="*/ 1144921 w 1148763"/>
                  <a:gd name="connsiteY9" fmla="*/ 922084 h 1208954"/>
                  <a:gd name="connsiteX10" fmla="*/ 1083449 w 1148763"/>
                  <a:gd name="connsiteY10" fmla="*/ 937452 h 1208954"/>
                  <a:gd name="connsiteX11" fmla="*/ 991240 w 1148763"/>
                  <a:gd name="connsiteY11" fmla="*/ 1075764 h 1208954"/>
                  <a:gd name="connsiteX12" fmla="*/ 945136 w 1148763"/>
                  <a:gd name="connsiteY12" fmla="*/ 1114185 h 1208954"/>
                  <a:gd name="connsiteX13" fmla="*/ 860612 w 1148763"/>
                  <a:gd name="connsiteY13" fmla="*/ 1198709 h 1208954"/>
                  <a:gd name="connsiteX14" fmla="*/ 637775 w 1148763"/>
                  <a:gd name="connsiteY14" fmla="*/ 1175657 h 1208954"/>
                  <a:gd name="connsiteX15" fmla="*/ 338098 w 1148763"/>
                  <a:gd name="connsiteY15" fmla="*/ 1114185 h 1208954"/>
                  <a:gd name="connsiteX16" fmla="*/ 299677 w 1148763"/>
                  <a:gd name="connsiteY16" fmla="*/ 1014292 h 1208954"/>
                  <a:gd name="connsiteX17" fmla="*/ 7684 w 1148763"/>
                  <a:gd name="connsiteY17" fmla="*/ 960504 h 12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8763" h="1208954">
                    <a:moveTo>
                      <a:pt x="0" y="0"/>
                    </a:moveTo>
                    <a:lnTo>
                      <a:pt x="614723" y="115260"/>
                    </a:lnTo>
                    <a:cubicBezTo>
                      <a:pt x="755597" y="138312"/>
                      <a:pt x="815789" y="121663"/>
                      <a:pt x="845244" y="138312"/>
                    </a:cubicBezTo>
                    <a:cubicBezTo>
                      <a:pt x="874699" y="154961"/>
                      <a:pt x="794017" y="183136"/>
                      <a:pt x="791456" y="215153"/>
                    </a:cubicBezTo>
                    <a:cubicBezTo>
                      <a:pt x="788895" y="247170"/>
                      <a:pt x="813227" y="290712"/>
                      <a:pt x="829876" y="330413"/>
                    </a:cubicBezTo>
                    <a:cubicBezTo>
                      <a:pt x="846525" y="370114"/>
                      <a:pt x="869577" y="418780"/>
                      <a:pt x="891348" y="453358"/>
                    </a:cubicBezTo>
                    <a:cubicBezTo>
                      <a:pt x="913119" y="487936"/>
                      <a:pt x="936171" y="495620"/>
                      <a:pt x="960504" y="537882"/>
                    </a:cubicBezTo>
                    <a:cubicBezTo>
                      <a:pt x="984837" y="580144"/>
                      <a:pt x="1020696" y="656985"/>
                      <a:pt x="1037345" y="706931"/>
                    </a:cubicBezTo>
                    <a:cubicBezTo>
                      <a:pt x="1053994" y="756877"/>
                      <a:pt x="1042468" y="801700"/>
                      <a:pt x="1060397" y="837559"/>
                    </a:cubicBezTo>
                    <a:cubicBezTo>
                      <a:pt x="1078326" y="873418"/>
                      <a:pt x="1141079" y="905435"/>
                      <a:pt x="1144921" y="922084"/>
                    </a:cubicBezTo>
                    <a:cubicBezTo>
                      <a:pt x="1148763" y="938733"/>
                      <a:pt x="1109062" y="911839"/>
                      <a:pt x="1083449" y="937452"/>
                    </a:cubicBezTo>
                    <a:cubicBezTo>
                      <a:pt x="1057836" y="963065"/>
                      <a:pt x="1014292" y="1046309"/>
                      <a:pt x="991240" y="1075764"/>
                    </a:cubicBezTo>
                    <a:cubicBezTo>
                      <a:pt x="968188" y="1105220"/>
                      <a:pt x="966907" y="1093694"/>
                      <a:pt x="945136" y="1114185"/>
                    </a:cubicBezTo>
                    <a:cubicBezTo>
                      <a:pt x="923365" y="1134676"/>
                      <a:pt x="911839" y="1188464"/>
                      <a:pt x="860612" y="1198709"/>
                    </a:cubicBezTo>
                    <a:cubicBezTo>
                      <a:pt x="809385" y="1208954"/>
                      <a:pt x="724861" y="1189744"/>
                      <a:pt x="637775" y="1175657"/>
                    </a:cubicBezTo>
                    <a:cubicBezTo>
                      <a:pt x="550689" y="1161570"/>
                      <a:pt x="394448" y="1141079"/>
                      <a:pt x="338098" y="1114185"/>
                    </a:cubicBezTo>
                    <a:cubicBezTo>
                      <a:pt x="281748" y="1087291"/>
                      <a:pt x="354746" y="1039906"/>
                      <a:pt x="299677" y="1014292"/>
                    </a:cubicBezTo>
                    <a:cubicBezTo>
                      <a:pt x="244608" y="988679"/>
                      <a:pt x="56349" y="978433"/>
                      <a:pt x="7684" y="96050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 name="Group 76"/>
            <p:cNvGrpSpPr/>
            <p:nvPr/>
          </p:nvGrpSpPr>
          <p:grpSpPr>
            <a:xfrm>
              <a:off x="7467600" y="4572000"/>
              <a:ext cx="1596912" cy="2185203"/>
              <a:chOff x="7467600" y="4572000"/>
              <a:chExt cx="1596912" cy="2185203"/>
            </a:xfrm>
          </p:grpSpPr>
          <p:pic>
            <p:nvPicPr>
              <p:cNvPr id="53250" name="Picture 2"/>
              <p:cNvPicPr>
                <a:picLocks noChangeAspect="1" noChangeArrowheads="1"/>
              </p:cNvPicPr>
              <p:nvPr/>
            </p:nvPicPr>
            <p:blipFill>
              <a:blip r:embed="rId7"/>
              <a:srcRect/>
              <a:stretch>
                <a:fillRect/>
              </a:stretch>
            </p:blipFill>
            <p:spPr bwMode="auto">
              <a:xfrm flipH="1">
                <a:off x="7543800" y="4572000"/>
                <a:ext cx="761906" cy="1905000"/>
              </a:xfrm>
              <a:prstGeom prst="rect">
                <a:avLst/>
              </a:prstGeom>
              <a:noFill/>
              <a:ln w="9525">
                <a:noFill/>
                <a:miter lim="800000"/>
                <a:headEnd/>
                <a:tailEnd/>
              </a:ln>
              <a:effectLst/>
            </p:spPr>
          </p:pic>
          <p:sp>
            <p:nvSpPr>
              <p:cNvPr id="71" name="TextBox 70"/>
              <p:cNvSpPr txBox="1"/>
              <p:nvPr/>
            </p:nvSpPr>
            <p:spPr>
              <a:xfrm>
                <a:off x="7467600" y="4663440"/>
                <a:ext cx="1596912" cy="656590"/>
              </a:xfrm>
              <a:prstGeom prst="rect">
                <a:avLst/>
              </a:prstGeom>
              <a:noFill/>
            </p:spPr>
            <p:txBody>
              <a:bodyPr wrap="none" rtlCol="0">
                <a:spAutoFit/>
              </a:bodyPr>
              <a:lstStyle/>
              <a:p>
                <a:pPr>
                  <a:lnSpc>
                    <a:spcPts val="2200"/>
                  </a:lnSpc>
                </a:pPr>
                <a:r>
                  <a:rPr lang="en-US" sz="2400" b="1" spc="-100" dirty="0" smtClean="0">
                    <a:solidFill>
                      <a:srgbClr val="220783"/>
                    </a:solidFill>
                  </a:rPr>
                  <a:t>               1755</a:t>
                </a:r>
              </a:p>
              <a:p>
                <a:pPr>
                  <a:lnSpc>
                    <a:spcPts val="2200"/>
                  </a:lnSpc>
                </a:pPr>
                <a:r>
                  <a:rPr lang="en-US" sz="2400" b="1" spc="-100" dirty="0" smtClean="0">
                    <a:solidFill>
                      <a:srgbClr val="220783"/>
                    </a:solidFill>
                  </a:rPr>
                  <a:t>deportation</a:t>
                </a:r>
                <a:endParaRPr lang="en-US" sz="2400" b="1" spc="-100" dirty="0">
                  <a:solidFill>
                    <a:srgbClr val="220783"/>
                  </a:solidFill>
                </a:endParaRPr>
              </a:p>
            </p:txBody>
          </p:sp>
          <p:sp>
            <p:nvSpPr>
              <p:cNvPr id="73" name="TextBox 72"/>
              <p:cNvSpPr txBox="1"/>
              <p:nvPr/>
            </p:nvSpPr>
            <p:spPr>
              <a:xfrm>
                <a:off x="7506898" y="5410200"/>
                <a:ext cx="1484702" cy="656590"/>
              </a:xfrm>
              <a:prstGeom prst="rect">
                <a:avLst/>
              </a:prstGeom>
              <a:noFill/>
            </p:spPr>
            <p:txBody>
              <a:bodyPr wrap="none" rtlCol="0">
                <a:spAutoFit/>
              </a:bodyPr>
              <a:lstStyle/>
              <a:p>
                <a:pPr>
                  <a:lnSpc>
                    <a:spcPts val="2200"/>
                  </a:lnSpc>
                </a:pPr>
                <a:r>
                  <a:rPr lang="en-US" sz="2400" b="1" spc="-100" dirty="0" smtClean="0">
                    <a:solidFill>
                      <a:srgbClr val="007A37"/>
                    </a:solidFill>
                  </a:rPr>
                  <a:t>             1756</a:t>
                </a:r>
              </a:p>
              <a:p>
                <a:pPr>
                  <a:lnSpc>
                    <a:spcPts val="2200"/>
                  </a:lnSpc>
                </a:pPr>
                <a:r>
                  <a:rPr lang="en-US" sz="2400" b="1" spc="-100" dirty="0" smtClean="0">
                    <a:solidFill>
                      <a:srgbClr val="007A37"/>
                    </a:solidFill>
                  </a:rPr>
                  <a:t>migration</a:t>
                </a:r>
                <a:endParaRPr lang="en-US" sz="2400" b="1" spc="-100" dirty="0">
                  <a:solidFill>
                    <a:srgbClr val="007A37"/>
                  </a:solidFill>
                </a:endParaRPr>
              </a:p>
            </p:txBody>
          </p:sp>
          <p:sp>
            <p:nvSpPr>
              <p:cNvPr id="75" name="TextBox 74"/>
              <p:cNvSpPr txBox="1"/>
              <p:nvPr/>
            </p:nvSpPr>
            <p:spPr>
              <a:xfrm>
                <a:off x="7543800" y="6089904"/>
                <a:ext cx="1484702" cy="667299"/>
              </a:xfrm>
              <a:prstGeom prst="rect">
                <a:avLst/>
              </a:prstGeom>
              <a:noFill/>
            </p:spPr>
            <p:txBody>
              <a:bodyPr wrap="none" rtlCol="0">
                <a:spAutoFit/>
              </a:bodyPr>
              <a:lstStyle/>
              <a:p>
                <a:pPr>
                  <a:lnSpc>
                    <a:spcPts val="2200"/>
                  </a:lnSpc>
                </a:pPr>
                <a:r>
                  <a:rPr lang="en-US" sz="2400" b="1" spc="-100" dirty="0" smtClean="0">
                    <a:solidFill>
                      <a:srgbClr val="C40000"/>
                    </a:solidFill>
                  </a:rPr>
                  <a:t>             1755</a:t>
                </a:r>
              </a:p>
              <a:p>
                <a:pPr>
                  <a:lnSpc>
                    <a:spcPts val="2200"/>
                  </a:lnSpc>
                </a:pPr>
                <a:r>
                  <a:rPr lang="en-US" sz="2400" b="1" spc="-100" dirty="0" smtClean="0">
                    <a:solidFill>
                      <a:srgbClr val="C40000"/>
                    </a:solidFill>
                  </a:rPr>
                  <a:t>flight</a:t>
                </a:r>
                <a:endParaRPr lang="en-US" sz="2400" b="1" spc="-100" dirty="0">
                  <a:solidFill>
                    <a:srgbClr val="C40000"/>
                  </a:solidFill>
                </a:endParaRPr>
              </a:p>
            </p:txBody>
          </p:sp>
        </p:grpSp>
        <p:sp>
          <p:nvSpPr>
            <p:cNvPr id="79" name="Rectangle 78"/>
            <p:cNvSpPr/>
            <p:nvPr/>
          </p:nvSpPr>
          <p:spPr>
            <a:xfrm>
              <a:off x="7543800" y="5410200"/>
              <a:ext cx="13716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7543800" y="6096000"/>
              <a:ext cx="1371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8" name="TextBox 67"/>
            <p:cNvSpPr txBox="1"/>
            <p:nvPr/>
          </p:nvSpPr>
          <p:spPr>
            <a:xfrm>
              <a:off x="152400" y="914400"/>
              <a:ext cx="3631059" cy="5078313"/>
            </a:xfrm>
            <a:prstGeom prst="rect">
              <a:avLst/>
            </a:prstGeom>
          </p:spPr>
          <p:txBody>
            <a:bodyPr wrap="none" rtlCol="0">
              <a:spAutoFit/>
            </a:bodyPr>
            <a:lstStyle/>
            <a:p>
              <a:pPr>
                <a:lnSpc>
                  <a:spcPct val="150000"/>
                </a:lnSpc>
              </a:pPr>
              <a:r>
                <a:rPr lang="en-US" sz="2400" b="1" u="sng" dirty="0" smtClean="0"/>
                <a:t>COLONY    SHIPS      PEOPLE</a:t>
              </a:r>
            </a:p>
            <a:p>
              <a:pPr>
                <a:lnSpc>
                  <a:spcPct val="150000"/>
                </a:lnSpc>
              </a:pPr>
              <a:r>
                <a:rPr lang="en-US" sz="2400" b="1" dirty="0" smtClean="0"/>
                <a:t>   Mass.        6 	        &gt;  900   </a:t>
              </a:r>
            </a:p>
            <a:p>
              <a:pPr>
                <a:lnSpc>
                  <a:spcPct val="150000"/>
                </a:lnSpc>
              </a:pPr>
              <a:r>
                <a:rPr lang="en-US" sz="2400" b="1" dirty="0" smtClean="0"/>
                <a:t>   Conn.        7 	        &gt;1000</a:t>
              </a:r>
            </a:p>
            <a:p>
              <a:pPr>
                <a:lnSpc>
                  <a:spcPct val="150000"/>
                </a:lnSpc>
              </a:pPr>
              <a:r>
                <a:rPr lang="en-US" sz="2400" b="1" dirty="0" smtClean="0"/>
                <a:t>   N.Y.	        2 	        ~  340</a:t>
              </a:r>
            </a:p>
            <a:p>
              <a:pPr>
                <a:lnSpc>
                  <a:spcPct val="150000"/>
                </a:lnSpc>
              </a:pPr>
              <a:r>
                <a:rPr lang="en-US" sz="2400" b="1" dirty="0" smtClean="0"/>
                <a:t>   Penn.        5	        &gt;1000</a:t>
              </a:r>
            </a:p>
            <a:p>
              <a:pPr>
                <a:lnSpc>
                  <a:spcPct val="150000"/>
                </a:lnSpc>
              </a:pPr>
              <a:r>
                <a:rPr lang="en-US" sz="2400" b="1" dirty="0" smtClean="0"/>
                <a:t>   Virginia    7	          1500</a:t>
              </a:r>
            </a:p>
            <a:p>
              <a:pPr>
                <a:lnSpc>
                  <a:spcPct val="150000"/>
                </a:lnSpc>
              </a:pPr>
              <a:r>
                <a:rPr lang="en-US" sz="2400" b="1" dirty="0" smtClean="0"/>
                <a:t>   N.C.	        1	              50</a:t>
              </a:r>
            </a:p>
            <a:p>
              <a:pPr>
                <a:lnSpc>
                  <a:spcPct val="150000"/>
                </a:lnSpc>
              </a:pPr>
              <a:r>
                <a:rPr lang="en-US" sz="2400" b="1" dirty="0" smtClean="0"/>
                <a:t>   S.C.	        6	        ~  950</a:t>
              </a:r>
            </a:p>
            <a:p>
              <a:pPr>
                <a:lnSpc>
                  <a:spcPct val="150000"/>
                </a:lnSpc>
              </a:pPr>
              <a:r>
                <a:rPr lang="en-US" sz="2400" b="1" dirty="0" smtClean="0"/>
                <a:t>   Georgia    2	            400</a:t>
              </a:r>
            </a:p>
          </p:txBody>
        </p:sp>
        <p:sp>
          <p:nvSpPr>
            <p:cNvPr id="90" name="Freeform 89"/>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50800">
              <a:solidFill>
                <a:srgbClr val="FF00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Freeform 90"/>
            <p:cNvSpPr/>
            <p:nvPr/>
          </p:nvSpPr>
          <p:spPr>
            <a:xfrm>
              <a:off x="6778599" y="2950562"/>
              <a:ext cx="412375" cy="147384"/>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66595 h 257522"/>
                <a:gd name="connsiteX1" fmla="*/ 44823 w 412375"/>
                <a:gd name="connsiteY1" fmla="*/ 28175 h 257522"/>
                <a:gd name="connsiteX2" fmla="*/ 52507 w 412375"/>
                <a:gd name="connsiteY2" fmla="*/ 235644 h 257522"/>
                <a:gd name="connsiteX3" fmla="*/ 52507 w 412375"/>
                <a:gd name="connsiteY3" fmla="*/ 159444 h 257522"/>
                <a:gd name="connsiteX4" fmla="*/ 344500 w 412375"/>
                <a:gd name="connsiteY4" fmla="*/ 158804 h 257522"/>
                <a:gd name="connsiteX5" fmla="*/ 405972 w 412375"/>
                <a:gd name="connsiteY5" fmla="*/ 143435 h 257522"/>
                <a:gd name="connsiteX6" fmla="*/ 382920 w 412375"/>
                <a:gd name="connsiteY6" fmla="*/ 58911 h 257522"/>
                <a:gd name="connsiteX7" fmla="*/ 321448 w 412375"/>
                <a:gd name="connsiteY7" fmla="*/ 66595 h 257522"/>
                <a:gd name="connsiteX0" fmla="*/ 321448 w 412375"/>
                <a:gd name="connsiteY0" fmla="*/ 53895 h 147384"/>
                <a:gd name="connsiteX1" fmla="*/ 44823 w 412375"/>
                <a:gd name="connsiteY1" fmla="*/ 15475 h 147384"/>
                <a:gd name="connsiteX2" fmla="*/ 52507 w 412375"/>
                <a:gd name="connsiteY2" fmla="*/ 146744 h 147384"/>
                <a:gd name="connsiteX3" fmla="*/ 344500 w 412375"/>
                <a:gd name="connsiteY3" fmla="*/ 146104 h 147384"/>
                <a:gd name="connsiteX4" fmla="*/ 405972 w 412375"/>
                <a:gd name="connsiteY4" fmla="*/ 130735 h 147384"/>
                <a:gd name="connsiteX5" fmla="*/ 382920 w 412375"/>
                <a:gd name="connsiteY5" fmla="*/ 46211 h 147384"/>
                <a:gd name="connsiteX6" fmla="*/ 321448 w 412375"/>
                <a:gd name="connsiteY6" fmla="*/ 53895 h 14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47384">
                  <a:moveTo>
                    <a:pt x="321448" y="53895"/>
                  </a:moveTo>
                  <a:cubicBezTo>
                    <a:pt x="205547" y="20597"/>
                    <a:pt x="89646" y="0"/>
                    <a:pt x="44823" y="15475"/>
                  </a:cubicBezTo>
                  <a:cubicBezTo>
                    <a:pt x="0" y="30950"/>
                    <a:pt x="2561" y="124973"/>
                    <a:pt x="52507" y="146744"/>
                  </a:cubicBezTo>
                  <a:lnTo>
                    <a:pt x="344500" y="146104"/>
                  </a:lnTo>
                  <a:cubicBezTo>
                    <a:pt x="403411" y="143436"/>
                    <a:pt x="399569" y="147384"/>
                    <a:pt x="405972" y="130735"/>
                  </a:cubicBezTo>
                  <a:cubicBezTo>
                    <a:pt x="412375" y="114086"/>
                    <a:pt x="397647" y="80148"/>
                    <a:pt x="382920" y="46211"/>
                  </a:cubicBezTo>
                  <a:lnTo>
                    <a:pt x="321448" y="53895"/>
                  </a:lnTo>
                  <a:close/>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3" name="Group 39"/>
            <p:cNvGrpSpPr/>
            <p:nvPr/>
          </p:nvGrpSpPr>
          <p:grpSpPr>
            <a:xfrm>
              <a:off x="1219200" y="1524000"/>
              <a:ext cx="838200" cy="5074022"/>
              <a:chOff x="1219200" y="1524000"/>
              <a:chExt cx="838200" cy="5074022"/>
            </a:xfrm>
          </p:grpSpPr>
          <p:cxnSp>
            <p:nvCxnSpPr>
              <p:cNvPr id="31" name="Straight Arrow Connector 30"/>
              <p:cNvCxnSpPr/>
              <p:nvPr/>
            </p:nvCxnSpPr>
            <p:spPr>
              <a:xfrm rot="5400000">
                <a:off x="-183591" y="3751721"/>
                <a:ext cx="4468712" cy="13270"/>
              </a:xfrm>
              <a:prstGeom prst="straightConnector1">
                <a:avLst/>
              </a:prstGeom>
              <a:ln w="10160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219200" y="6019800"/>
                <a:ext cx="8382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295400" y="6172200"/>
                <a:ext cx="627095" cy="425822"/>
              </a:xfrm>
              <a:prstGeom prst="rect">
                <a:avLst/>
              </a:prstGeom>
              <a:noFill/>
            </p:spPr>
            <p:txBody>
              <a:bodyPr wrap="none" rtlCol="0">
                <a:spAutoFit/>
              </a:bodyPr>
              <a:lstStyle/>
              <a:p>
                <a:pPr>
                  <a:lnSpc>
                    <a:spcPts val="2200"/>
                  </a:lnSpc>
                </a:pPr>
                <a:r>
                  <a:rPr lang="en-US" sz="3600" b="1" spc="-100" dirty="0" smtClean="0">
                    <a:solidFill>
                      <a:srgbClr val="FF0000"/>
                    </a:solidFill>
                    <a:effectLst>
                      <a:outerShdw dist="50800" dir="7200000" algn="ctr" rotWithShape="0">
                        <a:schemeClr val="tx1"/>
                      </a:outerShdw>
                    </a:effectLst>
                  </a:rPr>
                  <a:t>36</a:t>
                </a:r>
                <a:endParaRPr lang="en-US" sz="3600" b="1" spc="-100" dirty="0">
                  <a:solidFill>
                    <a:srgbClr val="FF0000"/>
                  </a:solidFill>
                  <a:effectLst>
                    <a:outerShdw dist="50800" dir="7200000" algn="ctr" rotWithShape="0">
                      <a:schemeClr val="tx1"/>
                    </a:outerShdw>
                  </a:effectLst>
                </a:endParaRPr>
              </a:p>
            </p:txBody>
          </p:sp>
        </p:grpSp>
        <p:grpSp>
          <p:nvGrpSpPr>
            <p:cNvPr id="4" name="Group 41"/>
            <p:cNvGrpSpPr/>
            <p:nvPr/>
          </p:nvGrpSpPr>
          <p:grpSpPr>
            <a:xfrm>
              <a:off x="2209800" y="1530539"/>
              <a:ext cx="1391728" cy="5074022"/>
              <a:chOff x="762000" y="1524000"/>
              <a:chExt cx="1391728" cy="5074022"/>
            </a:xfrm>
          </p:grpSpPr>
          <p:cxnSp>
            <p:nvCxnSpPr>
              <p:cNvPr id="43" name="Straight Arrow Connector 42"/>
              <p:cNvCxnSpPr/>
              <p:nvPr/>
            </p:nvCxnSpPr>
            <p:spPr>
              <a:xfrm rot="5400000">
                <a:off x="-183591" y="3751721"/>
                <a:ext cx="4468712" cy="13270"/>
              </a:xfrm>
              <a:prstGeom prst="straightConnector1">
                <a:avLst/>
              </a:prstGeom>
              <a:ln w="101600">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219200" y="6019800"/>
                <a:ext cx="8382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62000" y="6172200"/>
                <a:ext cx="1391728" cy="425822"/>
              </a:xfrm>
              <a:prstGeom prst="rect">
                <a:avLst/>
              </a:prstGeom>
              <a:noFill/>
            </p:spPr>
            <p:txBody>
              <a:bodyPr wrap="none" rtlCol="0">
                <a:spAutoFit/>
              </a:bodyPr>
              <a:lstStyle/>
              <a:p>
                <a:pPr>
                  <a:lnSpc>
                    <a:spcPts val="2200"/>
                  </a:lnSpc>
                </a:pPr>
                <a:r>
                  <a:rPr lang="en-US" sz="3600" b="1" spc="-100" dirty="0" smtClean="0">
                    <a:solidFill>
                      <a:srgbClr val="FF0000"/>
                    </a:solidFill>
                    <a:effectLst>
                      <a:outerShdw dist="50800" dir="7200000" algn="ctr" rotWithShape="0">
                        <a:schemeClr val="tx1"/>
                      </a:outerShdw>
                    </a:effectLst>
                  </a:rPr>
                  <a:t>&gt;6,000</a:t>
                </a:r>
                <a:endParaRPr lang="en-US" sz="3600" b="1" spc="-100" dirty="0">
                  <a:solidFill>
                    <a:srgbClr val="FF0000"/>
                  </a:solidFill>
                  <a:effectLst>
                    <a:outerShdw dist="50800" dir="7200000" algn="ctr" rotWithShape="0">
                      <a:schemeClr val="tx1"/>
                    </a:outerShdw>
                  </a:effectLst>
                </a:endParaRPr>
              </a:p>
            </p:txBody>
          </p:sp>
        </p:grpSp>
        <p:sp useBgFill="1">
          <p:nvSpPr>
            <p:cNvPr id="67" name="Rectangle 66"/>
            <p:cNvSpPr/>
            <p:nvPr/>
          </p:nvSpPr>
          <p:spPr>
            <a:xfrm>
              <a:off x="76200" y="762000"/>
              <a:ext cx="3886200" cy="60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7" name="TextBox 46"/>
            <p:cNvSpPr txBox="1"/>
            <p:nvPr/>
          </p:nvSpPr>
          <p:spPr>
            <a:xfrm>
              <a:off x="152400" y="914400"/>
              <a:ext cx="3733800" cy="1754326"/>
            </a:xfrm>
            <a:prstGeom prst="rect">
              <a:avLst/>
            </a:prstGeom>
          </p:spPr>
          <p:txBody>
            <a:bodyPr wrap="square" rtlCol="0">
              <a:spAutoFit/>
            </a:bodyPr>
            <a:lstStyle/>
            <a:p>
              <a:pPr>
                <a:lnSpc>
                  <a:spcPct val="150000"/>
                </a:lnSpc>
              </a:pPr>
              <a:r>
                <a:rPr lang="en-US" sz="2400" b="1" u="sng" dirty="0" smtClean="0"/>
                <a:t>COLONY    SHIPS      PEOPLE</a:t>
              </a:r>
            </a:p>
            <a:p>
              <a:pPr>
                <a:lnSpc>
                  <a:spcPct val="150000"/>
                </a:lnSpc>
              </a:pPr>
              <a:r>
                <a:rPr lang="en-US" sz="2400" b="1" dirty="0" smtClean="0"/>
                <a:t>   Mass.        6 	        &gt;  900   </a:t>
              </a:r>
            </a:p>
            <a:p>
              <a:pPr>
                <a:lnSpc>
                  <a:spcPct val="150000"/>
                </a:lnSpc>
              </a:pPr>
              <a:r>
                <a:rPr lang="en-US" sz="2400" b="1" dirty="0" smtClean="0"/>
                <a:t>   Conn.        7 	        &gt;1000</a:t>
              </a:r>
            </a:p>
          </p:txBody>
        </p:sp>
      </p:gr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grpSp>
        <p:nvGrpSpPr>
          <p:cNvPr id="66" name="Group 65"/>
          <p:cNvGrpSpPr/>
          <p:nvPr/>
        </p:nvGrpSpPr>
        <p:grpSpPr>
          <a:xfrm>
            <a:off x="0" y="685800"/>
            <a:ext cx="9144000" cy="6172200"/>
            <a:chOff x="0" y="685800"/>
            <a:chExt cx="9144000" cy="6172200"/>
          </a:xfrm>
        </p:grpSpPr>
        <p:sp useBgFill="1">
          <p:nvSpPr>
            <p:cNvPr id="81" name="Rectangle 80"/>
            <p:cNvSpPr/>
            <p:nvPr/>
          </p:nvSpPr>
          <p:spPr>
            <a:xfrm>
              <a:off x="0" y="685800"/>
              <a:ext cx="9144000" cy="6172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a:off x="0" y="685800"/>
              <a:ext cx="9144000" cy="6172200"/>
              <a:chOff x="0" y="685800"/>
              <a:chExt cx="9144000" cy="6172200"/>
            </a:xfrm>
          </p:grpSpPr>
          <p:grpSp>
            <p:nvGrpSpPr>
              <p:cNvPr id="82" name="Group 81"/>
              <p:cNvGrpSpPr/>
              <p:nvPr/>
            </p:nvGrpSpPr>
            <p:grpSpPr>
              <a:xfrm>
                <a:off x="0" y="685800"/>
                <a:ext cx="9144000" cy="6172200"/>
                <a:chOff x="0" y="685800"/>
                <a:chExt cx="9144000" cy="6172200"/>
              </a:xfrm>
            </p:grpSpPr>
            <p:pic>
              <p:nvPicPr>
                <p:cNvPr id="83" name="Picture 70"/>
                <p:cNvPicPr>
                  <a:picLocks noChangeAspect="1" noChangeArrowheads="1"/>
                </p:cNvPicPr>
                <p:nvPr/>
              </p:nvPicPr>
              <p:blipFill>
                <a:blip r:embed="rId8"/>
                <a:srcRect/>
                <a:stretch>
                  <a:fillRect/>
                </a:stretch>
              </p:blipFill>
              <p:spPr bwMode="auto">
                <a:xfrm>
                  <a:off x="3918553" y="1752600"/>
                  <a:ext cx="5073047" cy="5029200"/>
                </a:xfrm>
                <a:prstGeom prst="rect">
                  <a:avLst/>
                </a:prstGeom>
                <a:noFill/>
                <a:ln w="76200" cmpd="dbl">
                  <a:solidFill>
                    <a:schemeClr val="tx1">
                      <a:lumMod val="95000"/>
                      <a:lumOff val="5000"/>
                    </a:schemeClr>
                  </a:solidFill>
                  <a:miter lim="800000"/>
                  <a:headEnd/>
                  <a:tailEnd/>
                </a:ln>
                <a:effectLst/>
              </p:spPr>
            </p:pic>
            <p:sp useBgFill="1">
              <p:nvSpPr>
                <p:cNvPr id="84" name="TextBox 83"/>
                <p:cNvSpPr txBox="1"/>
                <p:nvPr/>
              </p:nvSpPr>
              <p:spPr>
                <a:xfrm>
                  <a:off x="0" y="685800"/>
                  <a:ext cx="9144000" cy="584775"/>
                </a:xfrm>
                <a:prstGeom prst="rect">
                  <a:avLst/>
                </a:prstGeom>
                <a:ln w="50800">
                  <a:noFill/>
                </a:ln>
              </p:spPr>
              <p:txBody>
                <a:bodyPr wrap="square" rtlCol="0">
                  <a:spAutoFit/>
                </a:bodyPr>
                <a:lstStyle/>
                <a:p>
                  <a:pPr algn="ctr"/>
                  <a:r>
                    <a:rPr lang="en-US" sz="3200" b="1" dirty="0" smtClean="0">
                      <a:ln>
                        <a:solidFill>
                          <a:schemeClr val="tx1"/>
                        </a:solidFill>
                      </a:ln>
                      <a:latin typeface="Tempus Sans ITC" pitchFamily="82" charset="0"/>
                    </a:rPr>
                    <a:t>Elisha Stoddard  &amp; the Landry Family</a:t>
                  </a:r>
                </a:p>
              </p:txBody>
            </p:sp>
            <p:sp>
              <p:nvSpPr>
                <p:cNvPr id="85" name="5-Point Star 84"/>
                <p:cNvSpPr/>
                <p:nvPr/>
              </p:nvSpPr>
              <p:spPr>
                <a:xfrm>
                  <a:off x="5486400" y="3581400"/>
                  <a:ext cx="457200" cy="381000"/>
                </a:xfrm>
                <a:prstGeom prst="star5">
                  <a:avLst>
                    <a:gd name="adj" fmla="val 25390"/>
                    <a:gd name="hf" fmla="val 105146"/>
                    <a:gd name="vf" fmla="val 110557"/>
                  </a:avLst>
                </a:prstGeom>
                <a:solidFill>
                  <a:srgbClr val="6B3305"/>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5-Point Star 85"/>
                <p:cNvSpPr/>
                <p:nvPr/>
              </p:nvSpPr>
              <p:spPr>
                <a:xfrm>
                  <a:off x="4876800" y="3465576"/>
                  <a:ext cx="457200" cy="381000"/>
                </a:xfrm>
                <a:prstGeom prst="star5">
                  <a:avLst>
                    <a:gd name="adj" fmla="val 25390"/>
                    <a:gd name="hf" fmla="val 105146"/>
                    <a:gd name="vf" fmla="val 110557"/>
                  </a:avLst>
                </a:prstGeom>
                <a:solidFill>
                  <a:srgbClr val="6B3305"/>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7" name="TextBox 86"/>
                <p:cNvSpPr txBox="1"/>
                <p:nvPr/>
              </p:nvSpPr>
              <p:spPr>
                <a:xfrm>
                  <a:off x="0" y="5877580"/>
                  <a:ext cx="9144000" cy="523220"/>
                </a:xfrm>
                <a:prstGeom prst="rect">
                  <a:avLst/>
                </a:prstGeom>
              </p:spPr>
              <p:txBody>
                <a:bodyPr wrap="square" rtlCol="0">
                  <a:spAutoFit/>
                </a:bodyPr>
                <a:lstStyle/>
                <a:p>
                  <a:r>
                    <a:rPr lang="en-US" sz="2800" dirty="0" smtClean="0"/>
                    <a:t>  - Elisha deports Paul, brother, &amp; wives to New Milford</a:t>
                  </a:r>
                </a:p>
              </p:txBody>
            </p:sp>
            <p:sp useBgFill="1">
              <p:nvSpPr>
                <p:cNvPr id="88" name="TextBox 87"/>
                <p:cNvSpPr txBox="1"/>
                <p:nvPr/>
              </p:nvSpPr>
              <p:spPr>
                <a:xfrm>
                  <a:off x="0" y="6334780"/>
                  <a:ext cx="9144000" cy="523220"/>
                </a:xfrm>
                <a:prstGeom prst="rect">
                  <a:avLst/>
                </a:prstGeom>
              </p:spPr>
              <p:txBody>
                <a:bodyPr wrap="square" rtlCol="0">
                  <a:spAutoFit/>
                </a:bodyPr>
                <a:lstStyle/>
                <a:p>
                  <a:r>
                    <a:rPr lang="en-US" sz="2800" dirty="0" smtClean="0"/>
                    <a:t>  - Paul petitions CT governor for children’s return</a:t>
                  </a:r>
                </a:p>
              </p:txBody>
            </p:sp>
            <p:sp>
              <p:nvSpPr>
                <p:cNvPr id="89" name="TextBox 88"/>
                <p:cNvSpPr txBox="1"/>
                <p:nvPr/>
              </p:nvSpPr>
              <p:spPr>
                <a:xfrm rot="20960553">
                  <a:off x="202474" y="3752211"/>
                  <a:ext cx="3567142" cy="769441"/>
                </a:xfrm>
                <a:prstGeom prst="rect">
                  <a:avLst/>
                </a:prstGeom>
                <a:noFill/>
              </p:spPr>
              <p:txBody>
                <a:bodyPr wrap="square" rtlCol="0">
                  <a:spAutoFit/>
                </a:bodyPr>
                <a:lstStyle/>
                <a:p>
                  <a:r>
                    <a:rPr lang="en-US" sz="4400" b="1" dirty="0" smtClean="0">
                      <a:solidFill>
                        <a:srgbClr val="FF0000"/>
                      </a:solidFill>
                      <a:effectLst>
                        <a:outerShdw dist="50800" dir="7200000" algn="ctr" rotWithShape="0">
                          <a:schemeClr val="tx1"/>
                        </a:outerShdw>
                      </a:effectLst>
                    </a:rPr>
                    <a:t> no evidence!</a:t>
                  </a:r>
                </a:p>
              </p:txBody>
            </p:sp>
            <p:sp>
              <p:nvSpPr>
                <p:cNvPr id="98" name="TextBox 97"/>
                <p:cNvSpPr txBox="1"/>
                <p:nvPr/>
              </p:nvSpPr>
              <p:spPr>
                <a:xfrm>
                  <a:off x="1905000" y="1981200"/>
                  <a:ext cx="898003" cy="1938992"/>
                </a:xfrm>
                <a:prstGeom prst="rect">
                  <a:avLst/>
                </a:prstGeom>
                <a:noFill/>
              </p:spPr>
              <p:txBody>
                <a:bodyPr wrap="none" rtlCol="0">
                  <a:spAutoFit/>
                </a:bodyPr>
                <a:lstStyle/>
                <a:p>
                  <a:r>
                    <a:rPr lang="en-US" sz="12000" b="1" dirty="0" smtClean="0">
                      <a:solidFill>
                        <a:srgbClr val="FF0000"/>
                      </a:solidFill>
                      <a:effectLst>
                        <a:outerShdw dist="50800" dir="7200000" algn="ctr" rotWithShape="0">
                          <a:schemeClr val="tx1"/>
                        </a:outerShdw>
                      </a:effectLst>
                    </a:rPr>
                    <a:t>?</a:t>
                  </a:r>
                  <a:endParaRPr lang="en-US" sz="12000" b="1" dirty="0">
                    <a:solidFill>
                      <a:srgbClr val="FF0000"/>
                    </a:solidFill>
                    <a:effectLst>
                      <a:outerShdw dist="50800" dir="7200000" algn="ctr" rotWithShape="0">
                        <a:schemeClr val="tx1"/>
                      </a:outerShdw>
                    </a:effectLst>
                  </a:endParaRPr>
                </a:p>
              </p:txBody>
            </p:sp>
          </p:grpSp>
          <p:sp>
            <p:nvSpPr>
              <p:cNvPr id="62" name="TextBox 61"/>
              <p:cNvSpPr txBox="1"/>
              <p:nvPr/>
            </p:nvSpPr>
            <p:spPr>
              <a:xfrm rot="20180128">
                <a:off x="4701763" y="2650510"/>
                <a:ext cx="1787349" cy="461665"/>
              </a:xfrm>
              <a:prstGeom prst="rect">
                <a:avLst/>
              </a:prstGeom>
              <a:solidFill>
                <a:srgbClr val="FFEEDD">
                  <a:alpha val="93000"/>
                </a:srgbClr>
              </a:solidFill>
            </p:spPr>
            <p:txBody>
              <a:bodyPr wrap="none" rtlCol="0">
                <a:spAutoFit/>
              </a:bodyPr>
              <a:lstStyle/>
              <a:p>
                <a:r>
                  <a:rPr lang="en-US" sz="2400" b="1" dirty="0" smtClean="0">
                    <a:solidFill>
                      <a:srgbClr val="6B3305"/>
                    </a:solidFill>
                    <a:effectLst>
                      <a:outerShdw dist="50800" dir="7200000" algn="ctr" rotWithShape="0">
                        <a:srgbClr val="FFFF00"/>
                      </a:outerShdw>
                    </a:effectLst>
                  </a:rPr>
                  <a:t>New Milford</a:t>
                </a:r>
                <a:endParaRPr lang="en-US" sz="2400" b="1" dirty="0">
                  <a:solidFill>
                    <a:srgbClr val="6B3305"/>
                  </a:solidFill>
                  <a:effectLst>
                    <a:outerShdw dist="50800" dir="7200000" algn="ctr" rotWithShape="0">
                      <a:srgbClr val="FFFF00"/>
                    </a:outerShdw>
                  </a:effectLst>
                </a:endParaRPr>
              </a:p>
            </p:txBody>
          </p:sp>
        </p:grpSp>
        <p:sp>
          <p:nvSpPr>
            <p:cNvPr id="61" name="TextBox 60"/>
            <p:cNvSpPr txBox="1"/>
            <p:nvPr/>
          </p:nvSpPr>
          <p:spPr>
            <a:xfrm rot="20180128">
              <a:off x="5982310" y="3260110"/>
              <a:ext cx="1533305" cy="461665"/>
            </a:xfrm>
            <a:prstGeom prst="rect">
              <a:avLst/>
            </a:prstGeom>
            <a:solidFill>
              <a:srgbClr val="FFEEDD">
                <a:alpha val="93000"/>
              </a:srgbClr>
            </a:solidFill>
          </p:spPr>
          <p:txBody>
            <a:bodyPr wrap="none" rtlCol="0">
              <a:spAutoFit/>
            </a:bodyPr>
            <a:lstStyle/>
            <a:p>
              <a:r>
                <a:rPr lang="en-US" sz="2400" b="1" dirty="0" smtClean="0">
                  <a:solidFill>
                    <a:srgbClr val="6B3305"/>
                  </a:solidFill>
                  <a:effectLst>
                    <a:outerShdw dist="50800" dir="7200000" algn="ctr" rotWithShape="0">
                      <a:srgbClr val="FFFF00"/>
                    </a:outerShdw>
                  </a:effectLst>
                </a:rPr>
                <a:t>Woodbury</a:t>
              </a:r>
              <a:endParaRPr lang="en-US" sz="2400" b="1" dirty="0">
                <a:solidFill>
                  <a:srgbClr val="6B3305"/>
                </a:solidFill>
                <a:effectLst>
                  <a:outerShdw dist="50800" dir="7200000" algn="ctr" rotWithShape="0">
                    <a:srgbClr val="FFFF00"/>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childTnLst>
                                </p:cTn>
                              </p:par>
                              <p:par>
                                <p:cTn id="8" presetID="10" presetClass="exit" presetSubtype="0" fill="hold" nodeType="withEffect">
                                  <p:stCondLst>
                                    <p:cond delay="0"/>
                                  </p:stCondLst>
                                  <p:childTnLst>
                                    <p:animEffect transition="out" filter="fade">
                                      <p:cBhvr>
                                        <p:cTn id="9" dur="1000"/>
                                        <p:tgtEl>
                                          <p:spTgt spid="66"/>
                                        </p:tgtEl>
                                      </p:cBhvr>
                                    </p:animEffect>
                                    <p:set>
                                      <p:cBhvr>
                                        <p:cTn id="10" dur="1" fill="hold">
                                          <p:stCondLst>
                                            <p:cond delay="999"/>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0" y="-1"/>
            <a:ext cx="9144000" cy="6858001"/>
            <a:chOff x="0" y="0"/>
            <a:chExt cx="9144000" cy="6858001"/>
          </a:xfrm>
        </p:grpSpPr>
        <p:pic>
          <p:nvPicPr>
            <p:cNvPr id="38" name="Picture 6" descr="Related image"/>
            <p:cNvPicPr>
              <a:picLocks noChangeAspect="1" noChangeArrowheads="1"/>
            </p:cNvPicPr>
            <p:nvPr/>
          </p:nvPicPr>
          <p:blipFill>
            <a:blip r:embed="rId3"/>
            <a:srcRect/>
            <a:stretch>
              <a:fillRect/>
            </a:stretch>
          </p:blipFill>
          <p:spPr bwMode="auto">
            <a:xfrm>
              <a:off x="0" y="1"/>
              <a:ext cx="9144000" cy="6858000"/>
            </a:xfrm>
            <a:prstGeom prst="rect">
              <a:avLst/>
            </a:prstGeom>
            <a:noFill/>
          </p:spPr>
        </p:pic>
        <p:sp>
          <p:nvSpPr>
            <p:cNvPr id="39" name="TextBox 38"/>
            <p:cNvSpPr txBox="1"/>
            <p:nvPr/>
          </p:nvSpPr>
          <p:spPr>
            <a:xfrm>
              <a:off x="0" y="0"/>
              <a:ext cx="5029200" cy="8309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4800" b="1" dirty="0" smtClean="0">
                  <a:solidFill>
                    <a:srgbClr val="984807"/>
                  </a:solidFill>
                  <a:effectLst>
                    <a:outerShdw dist="50800" dir="7200000" algn="ctr" rotWithShape="0">
                      <a:schemeClr val="tx1"/>
                    </a:outerShdw>
                  </a:effectLst>
                  <a:latin typeface="Tempus Sans ITC" pitchFamily="82" charset="0"/>
                </a:rPr>
                <a:t>Migration Encore:</a:t>
              </a:r>
            </a:p>
          </p:txBody>
        </p:sp>
      </p:grpSp>
      <p:sp>
        <p:nvSpPr>
          <p:cNvPr id="40" name="Rectangle 39"/>
          <p:cNvSpPr/>
          <p:nvPr/>
        </p:nvSpPr>
        <p:spPr>
          <a:xfrm>
            <a:off x="4724400" y="0"/>
            <a:ext cx="4114800" cy="830997"/>
          </a:xfrm>
          <a:prstGeom prst="rect">
            <a:avLst/>
          </a:prstGeom>
        </p:spPr>
        <p:txBody>
          <a:bodyPr wrap="square">
            <a:spAutoFit/>
          </a:bodyPr>
          <a:lstStyle/>
          <a:p>
            <a:pPr algn="ctr"/>
            <a:r>
              <a:rPr lang="en-US" sz="4800" b="1" spc="200" dirty="0" smtClean="0">
                <a:solidFill>
                  <a:schemeClr val="accent6">
                    <a:lumMod val="50000"/>
                  </a:schemeClr>
                </a:solidFill>
                <a:effectLst>
                  <a:outerShdw dist="50800" dir="7200000" algn="ctr" rotWithShape="0">
                    <a:schemeClr val="tx1"/>
                  </a:outerShdw>
                </a:effectLst>
                <a:latin typeface="Tempus Sans ITC" pitchFamily="82" charset="0"/>
              </a:rPr>
              <a:t>The Acadians</a:t>
            </a:r>
            <a:endParaRPr lang="en-US" sz="4800" dirty="0">
              <a:solidFill>
                <a:schemeClr val="accent6">
                  <a:lumMod val="50000"/>
                </a:schemeClr>
              </a:solidFill>
              <a:effectLst>
                <a:outerShdw dist="50800" dir="7200000" algn="ctr" rotWithShape="0">
                  <a:schemeClr val="tx1"/>
                </a:outerShdw>
              </a:effectLst>
            </a:endParaRPr>
          </a:p>
        </p:txBody>
      </p:sp>
      <p:sp useBgFill="1">
        <p:nvSpPr>
          <p:cNvPr id="23" name="TextBox 5"/>
          <p:cNvSpPr txBox="1"/>
          <p:nvPr/>
        </p:nvSpPr>
        <p:spPr>
          <a:xfrm>
            <a:off x="0" y="-152400"/>
            <a:ext cx="9144000" cy="101566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6000" b="1" dirty="0" smtClean="0">
                <a:solidFill>
                  <a:srgbClr val="002060"/>
                </a:solidFill>
              </a:rPr>
              <a:t>The Acadians</a:t>
            </a:r>
          </a:p>
        </p:txBody>
      </p:sp>
      <p:grpSp>
        <p:nvGrpSpPr>
          <p:cNvPr id="18" name="Group 10"/>
          <p:cNvGrpSpPr/>
          <p:nvPr/>
        </p:nvGrpSpPr>
        <p:grpSpPr>
          <a:xfrm>
            <a:off x="0" y="804672"/>
            <a:ext cx="9144000" cy="6109884"/>
            <a:chOff x="0" y="783630"/>
            <a:chExt cx="9144000" cy="6109884"/>
          </a:xfrm>
        </p:grpSpPr>
        <p:pic>
          <p:nvPicPr>
            <p:cNvPr id="19" name="Picture 1"/>
            <p:cNvPicPr>
              <a:picLocks noChangeAspect="1" noChangeArrowheads="1"/>
            </p:cNvPicPr>
            <p:nvPr/>
          </p:nvPicPr>
          <p:blipFill>
            <a:blip r:embed="rId4"/>
            <a:srcRect/>
            <a:stretch>
              <a:fillRect/>
            </a:stretch>
          </p:blipFill>
          <p:spPr bwMode="auto">
            <a:xfrm>
              <a:off x="0" y="783630"/>
              <a:ext cx="9144000" cy="6109884"/>
            </a:xfrm>
            <a:prstGeom prst="rect">
              <a:avLst/>
            </a:prstGeom>
            <a:noFill/>
            <a:ln w="9525">
              <a:noFill/>
              <a:miter lim="800000"/>
              <a:headEnd/>
              <a:tailEnd/>
            </a:ln>
            <a:effectLst/>
          </p:spPr>
        </p:pic>
        <p:grpSp>
          <p:nvGrpSpPr>
            <p:cNvPr id="20" name="Group 8"/>
            <p:cNvGrpSpPr/>
            <p:nvPr/>
          </p:nvGrpSpPr>
          <p:grpSpPr>
            <a:xfrm>
              <a:off x="2779776" y="2885902"/>
              <a:ext cx="4723845" cy="3670346"/>
              <a:chOff x="2779776" y="2885902"/>
              <a:chExt cx="4723845" cy="3670346"/>
            </a:xfrm>
          </p:grpSpPr>
          <p:sp>
            <p:nvSpPr>
              <p:cNvPr id="21" name="Freeform 4"/>
              <p:cNvSpPr/>
              <p:nvPr/>
            </p:nvSpPr>
            <p:spPr>
              <a:xfrm>
                <a:off x="6248400" y="2885902"/>
                <a:ext cx="1255221" cy="847898"/>
              </a:xfrm>
              <a:custGeom>
                <a:avLst/>
                <a:gdLst>
                  <a:gd name="connsiteX0" fmla="*/ 13854 w 1255221"/>
                  <a:gd name="connsiteY0" fmla="*/ 99753 h 847898"/>
                  <a:gd name="connsiteX1" fmla="*/ 163483 w 1255221"/>
                  <a:gd name="connsiteY1" fmla="*/ 149629 h 847898"/>
                  <a:gd name="connsiteX2" fmla="*/ 146857 w 1255221"/>
                  <a:gd name="connsiteY2" fmla="*/ 315884 h 847898"/>
                  <a:gd name="connsiteX3" fmla="*/ 213359 w 1255221"/>
                  <a:gd name="connsiteY3" fmla="*/ 432262 h 847898"/>
                  <a:gd name="connsiteX4" fmla="*/ 313112 w 1255221"/>
                  <a:gd name="connsiteY4" fmla="*/ 515389 h 847898"/>
                  <a:gd name="connsiteX5" fmla="*/ 362988 w 1255221"/>
                  <a:gd name="connsiteY5" fmla="*/ 498764 h 847898"/>
                  <a:gd name="connsiteX6" fmla="*/ 529243 w 1255221"/>
                  <a:gd name="connsiteY6" fmla="*/ 515389 h 847898"/>
                  <a:gd name="connsiteX7" fmla="*/ 595745 w 1255221"/>
                  <a:gd name="connsiteY7" fmla="*/ 432262 h 847898"/>
                  <a:gd name="connsiteX8" fmla="*/ 778625 w 1255221"/>
                  <a:gd name="connsiteY8" fmla="*/ 498764 h 847898"/>
                  <a:gd name="connsiteX9" fmla="*/ 612370 w 1255221"/>
                  <a:gd name="connsiteY9" fmla="*/ 548640 h 847898"/>
                  <a:gd name="connsiteX10" fmla="*/ 495992 w 1255221"/>
                  <a:gd name="connsiteY10" fmla="*/ 615142 h 847898"/>
                  <a:gd name="connsiteX11" fmla="*/ 479367 w 1255221"/>
                  <a:gd name="connsiteY11" fmla="*/ 731520 h 847898"/>
                  <a:gd name="connsiteX12" fmla="*/ 562494 w 1255221"/>
                  <a:gd name="connsiteY12" fmla="*/ 847898 h 847898"/>
                  <a:gd name="connsiteX13" fmla="*/ 695497 w 1255221"/>
                  <a:gd name="connsiteY13" fmla="*/ 731520 h 847898"/>
                  <a:gd name="connsiteX14" fmla="*/ 845127 w 1255221"/>
                  <a:gd name="connsiteY14" fmla="*/ 631767 h 847898"/>
                  <a:gd name="connsiteX15" fmla="*/ 961505 w 1255221"/>
                  <a:gd name="connsiteY15" fmla="*/ 598517 h 847898"/>
                  <a:gd name="connsiteX16" fmla="*/ 1094508 w 1255221"/>
                  <a:gd name="connsiteY16" fmla="*/ 498764 h 847898"/>
                  <a:gd name="connsiteX17" fmla="*/ 1210887 w 1255221"/>
                  <a:gd name="connsiteY17" fmla="*/ 432262 h 847898"/>
                  <a:gd name="connsiteX18" fmla="*/ 1244137 w 1255221"/>
                  <a:gd name="connsiteY18" fmla="*/ 332509 h 847898"/>
                  <a:gd name="connsiteX19" fmla="*/ 1144385 w 1255221"/>
                  <a:gd name="connsiteY19" fmla="*/ 315884 h 847898"/>
                  <a:gd name="connsiteX20" fmla="*/ 1177636 w 1255221"/>
                  <a:gd name="connsiteY20" fmla="*/ 199506 h 847898"/>
                  <a:gd name="connsiteX21" fmla="*/ 1127759 w 1255221"/>
                  <a:gd name="connsiteY21" fmla="*/ 199506 h 847898"/>
                  <a:gd name="connsiteX22" fmla="*/ 1094508 w 1255221"/>
                  <a:gd name="connsiteY22" fmla="*/ 332509 h 847898"/>
                  <a:gd name="connsiteX23" fmla="*/ 978130 w 1255221"/>
                  <a:gd name="connsiteY23" fmla="*/ 415637 h 847898"/>
                  <a:gd name="connsiteX24" fmla="*/ 878377 w 1255221"/>
                  <a:gd name="connsiteY24" fmla="*/ 399011 h 847898"/>
                  <a:gd name="connsiteX25" fmla="*/ 778625 w 1255221"/>
                  <a:gd name="connsiteY25" fmla="*/ 382386 h 847898"/>
                  <a:gd name="connsiteX26" fmla="*/ 612370 w 1255221"/>
                  <a:gd name="connsiteY26" fmla="*/ 315884 h 847898"/>
                  <a:gd name="connsiteX27" fmla="*/ 529243 w 1255221"/>
                  <a:gd name="connsiteY27" fmla="*/ 232757 h 847898"/>
                  <a:gd name="connsiteX28" fmla="*/ 495992 w 1255221"/>
                  <a:gd name="connsiteY28" fmla="*/ 182880 h 847898"/>
                  <a:gd name="connsiteX29" fmla="*/ 545868 w 1255221"/>
                  <a:gd name="connsiteY29" fmla="*/ 49877 h 847898"/>
                  <a:gd name="connsiteX30" fmla="*/ 495992 w 1255221"/>
                  <a:gd name="connsiteY30" fmla="*/ 49877 h 847898"/>
                  <a:gd name="connsiteX31" fmla="*/ 379614 w 1255221"/>
                  <a:gd name="connsiteY31" fmla="*/ 16626 h 847898"/>
                  <a:gd name="connsiteX32" fmla="*/ 329737 w 1255221"/>
                  <a:gd name="connsiteY32" fmla="*/ 0 h 847898"/>
                  <a:gd name="connsiteX33" fmla="*/ 246610 w 1255221"/>
                  <a:gd name="connsiteY33" fmla="*/ 16626 h 847898"/>
                  <a:gd name="connsiteX34" fmla="*/ 96981 w 1255221"/>
                  <a:gd name="connsiteY34" fmla="*/ 33251 h 847898"/>
                  <a:gd name="connsiteX35" fmla="*/ 80356 w 1255221"/>
                  <a:gd name="connsiteY35" fmla="*/ 16626 h 847898"/>
                  <a:gd name="connsiteX36" fmla="*/ 13854 w 1255221"/>
                  <a:gd name="connsiteY36" fmla="*/ 99753 h 84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5221" h="847898">
                    <a:moveTo>
                      <a:pt x="13854" y="99753"/>
                    </a:moveTo>
                    <a:cubicBezTo>
                      <a:pt x="27708" y="121920"/>
                      <a:pt x="141316" y="113607"/>
                      <a:pt x="163483" y="149629"/>
                    </a:cubicBezTo>
                    <a:cubicBezTo>
                      <a:pt x="185650" y="185651"/>
                      <a:pt x="138544" y="268779"/>
                      <a:pt x="146857" y="315884"/>
                    </a:cubicBezTo>
                    <a:cubicBezTo>
                      <a:pt x="155170" y="362989"/>
                      <a:pt x="185650" y="399011"/>
                      <a:pt x="213359" y="432262"/>
                    </a:cubicBezTo>
                    <a:cubicBezTo>
                      <a:pt x="241068" y="465513"/>
                      <a:pt x="288174" y="504305"/>
                      <a:pt x="313112" y="515389"/>
                    </a:cubicBezTo>
                    <a:cubicBezTo>
                      <a:pt x="338050" y="526473"/>
                      <a:pt x="326966" y="498764"/>
                      <a:pt x="362988" y="498764"/>
                    </a:cubicBezTo>
                    <a:cubicBezTo>
                      <a:pt x="399010" y="498764"/>
                      <a:pt x="490450" y="526473"/>
                      <a:pt x="529243" y="515389"/>
                    </a:cubicBezTo>
                    <a:cubicBezTo>
                      <a:pt x="568036" y="504305"/>
                      <a:pt x="554181" y="435033"/>
                      <a:pt x="595745" y="432262"/>
                    </a:cubicBezTo>
                    <a:cubicBezTo>
                      <a:pt x="637309" y="429491"/>
                      <a:pt x="775854" y="479368"/>
                      <a:pt x="778625" y="498764"/>
                    </a:cubicBezTo>
                    <a:cubicBezTo>
                      <a:pt x="781396" y="518160"/>
                      <a:pt x="659475" y="529244"/>
                      <a:pt x="612370" y="548640"/>
                    </a:cubicBezTo>
                    <a:cubicBezTo>
                      <a:pt x="565265" y="568036"/>
                      <a:pt x="518159" y="584662"/>
                      <a:pt x="495992" y="615142"/>
                    </a:cubicBezTo>
                    <a:cubicBezTo>
                      <a:pt x="473825" y="645622"/>
                      <a:pt x="468283" y="692727"/>
                      <a:pt x="479367" y="731520"/>
                    </a:cubicBezTo>
                    <a:cubicBezTo>
                      <a:pt x="490451" y="770313"/>
                      <a:pt x="526472" y="847898"/>
                      <a:pt x="562494" y="847898"/>
                    </a:cubicBezTo>
                    <a:cubicBezTo>
                      <a:pt x="598516" y="847898"/>
                      <a:pt x="648392" y="767542"/>
                      <a:pt x="695497" y="731520"/>
                    </a:cubicBezTo>
                    <a:cubicBezTo>
                      <a:pt x="742602" y="695498"/>
                      <a:pt x="800792" y="653934"/>
                      <a:pt x="845127" y="631767"/>
                    </a:cubicBezTo>
                    <a:cubicBezTo>
                      <a:pt x="889462" y="609600"/>
                      <a:pt x="919942" y="620684"/>
                      <a:pt x="961505" y="598517"/>
                    </a:cubicBezTo>
                    <a:cubicBezTo>
                      <a:pt x="1003068" y="576350"/>
                      <a:pt x="1052944" y="526473"/>
                      <a:pt x="1094508" y="498764"/>
                    </a:cubicBezTo>
                    <a:cubicBezTo>
                      <a:pt x="1136072" y="471055"/>
                      <a:pt x="1185949" y="459971"/>
                      <a:pt x="1210887" y="432262"/>
                    </a:cubicBezTo>
                    <a:cubicBezTo>
                      <a:pt x="1235825" y="404553"/>
                      <a:pt x="1255221" y="351905"/>
                      <a:pt x="1244137" y="332509"/>
                    </a:cubicBezTo>
                    <a:cubicBezTo>
                      <a:pt x="1233053" y="313113"/>
                      <a:pt x="1155468" y="338051"/>
                      <a:pt x="1144385" y="315884"/>
                    </a:cubicBezTo>
                    <a:cubicBezTo>
                      <a:pt x="1133302" y="293717"/>
                      <a:pt x="1180407" y="218902"/>
                      <a:pt x="1177636" y="199506"/>
                    </a:cubicBezTo>
                    <a:cubicBezTo>
                      <a:pt x="1174865" y="180110"/>
                      <a:pt x="1141614" y="177339"/>
                      <a:pt x="1127759" y="199506"/>
                    </a:cubicBezTo>
                    <a:cubicBezTo>
                      <a:pt x="1113904" y="221673"/>
                      <a:pt x="1119446" y="296487"/>
                      <a:pt x="1094508" y="332509"/>
                    </a:cubicBezTo>
                    <a:cubicBezTo>
                      <a:pt x="1069570" y="368531"/>
                      <a:pt x="1014152" y="404553"/>
                      <a:pt x="978130" y="415637"/>
                    </a:cubicBezTo>
                    <a:cubicBezTo>
                      <a:pt x="942108" y="426721"/>
                      <a:pt x="878377" y="399011"/>
                      <a:pt x="878377" y="399011"/>
                    </a:cubicBezTo>
                    <a:cubicBezTo>
                      <a:pt x="845126" y="393469"/>
                      <a:pt x="822960" y="396241"/>
                      <a:pt x="778625" y="382386"/>
                    </a:cubicBezTo>
                    <a:cubicBezTo>
                      <a:pt x="734291" y="368532"/>
                      <a:pt x="653934" y="340822"/>
                      <a:pt x="612370" y="315884"/>
                    </a:cubicBezTo>
                    <a:cubicBezTo>
                      <a:pt x="570806" y="290946"/>
                      <a:pt x="548639" y="254924"/>
                      <a:pt x="529243" y="232757"/>
                    </a:cubicBezTo>
                    <a:cubicBezTo>
                      <a:pt x="509847" y="210590"/>
                      <a:pt x="493221" y="213360"/>
                      <a:pt x="495992" y="182880"/>
                    </a:cubicBezTo>
                    <a:cubicBezTo>
                      <a:pt x="498763" y="152400"/>
                      <a:pt x="545868" y="72044"/>
                      <a:pt x="545868" y="49877"/>
                    </a:cubicBezTo>
                    <a:cubicBezTo>
                      <a:pt x="545868" y="27710"/>
                      <a:pt x="523701" y="55419"/>
                      <a:pt x="495992" y="49877"/>
                    </a:cubicBezTo>
                    <a:cubicBezTo>
                      <a:pt x="468283" y="44335"/>
                      <a:pt x="407323" y="24939"/>
                      <a:pt x="379614" y="16626"/>
                    </a:cubicBezTo>
                    <a:cubicBezTo>
                      <a:pt x="351905" y="8313"/>
                      <a:pt x="351904" y="0"/>
                      <a:pt x="329737" y="0"/>
                    </a:cubicBezTo>
                    <a:cubicBezTo>
                      <a:pt x="307570" y="0"/>
                      <a:pt x="285403" y="11084"/>
                      <a:pt x="246610" y="16626"/>
                    </a:cubicBezTo>
                    <a:cubicBezTo>
                      <a:pt x="207817" y="22168"/>
                      <a:pt x="124690" y="33251"/>
                      <a:pt x="96981" y="33251"/>
                    </a:cubicBezTo>
                    <a:cubicBezTo>
                      <a:pt x="69272" y="33251"/>
                      <a:pt x="88669" y="8313"/>
                      <a:pt x="80356" y="16626"/>
                    </a:cubicBezTo>
                    <a:cubicBezTo>
                      <a:pt x="72043" y="24939"/>
                      <a:pt x="0" y="77586"/>
                      <a:pt x="13854" y="99753"/>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Freeform 21"/>
              <p:cNvSpPr/>
              <p:nvPr/>
            </p:nvSpPr>
            <p:spPr>
              <a:xfrm>
                <a:off x="2779776" y="6030468"/>
                <a:ext cx="774192" cy="525780"/>
              </a:xfrm>
              <a:custGeom>
                <a:avLst/>
                <a:gdLst>
                  <a:gd name="connsiteX0" fmla="*/ 9144 w 774192"/>
                  <a:gd name="connsiteY0" fmla="*/ 324612 h 525780"/>
                  <a:gd name="connsiteX1" fmla="*/ 36576 w 774192"/>
                  <a:gd name="connsiteY1" fmla="*/ 187452 h 525780"/>
                  <a:gd name="connsiteX2" fmla="*/ 18288 w 774192"/>
                  <a:gd name="connsiteY2" fmla="*/ 68580 h 525780"/>
                  <a:gd name="connsiteX3" fmla="*/ 137160 w 774192"/>
                  <a:gd name="connsiteY3" fmla="*/ 4572 h 525780"/>
                  <a:gd name="connsiteX4" fmla="*/ 301752 w 774192"/>
                  <a:gd name="connsiteY4" fmla="*/ 96012 h 525780"/>
                  <a:gd name="connsiteX5" fmla="*/ 448056 w 774192"/>
                  <a:gd name="connsiteY5" fmla="*/ 141732 h 525780"/>
                  <a:gd name="connsiteX6" fmla="*/ 530352 w 774192"/>
                  <a:gd name="connsiteY6" fmla="*/ 242316 h 525780"/>
                  <a:gd name="connsiteX7" fmla="*/ 612648 w 774192"/>
                  <a:gd name="connsiteY7" fmla="*/ 306324 h 525780"/>
                  <a:gd name="connsiteX8" fmla="*/ 676656 w 774192"/>
                  <a:gd name="connsiteY8" fmla="*/ 315468 h 525780"/>
                  <a:gd name="connsiteX9" fmla="*/ 649224 w 774192"/>
                  <a:gd name="connsiteY9" fmla="*/ 370332 h 525780"/>
                  <a:gd name="connsiteX10" fmla="*/ 758952 w 774192"/>
                  <a:gd name="connsiteY10" fmla="*/ 443484 h 525780"/>
                  <a:gd name="connsiteX11" fmla="*/ 740664 w 774192"/>
                  <a:gd name="connsiteY11" fmla="*/ 525780 h 525780"/>
                  <a:gd name="connsiteX12" fmla="*/ 640080 w 774192"/>
                  <a:gd name="connsiteY12" fmla="*/ 443484 h 525780"/>
                  <a:gd name="connsiteX13" fmla="*/ 576072 w 774192"/>
                  <a:gd name="connsiteY13" fmla="*/ 489204 h 525780"/>
                  <a:gd name="connsiteX14" fmla="*/ 402336 w 774192"/>
                  <a:gd name="connsiteY14" fmla="*/ 489204 h 525780"/>
                  <a:gd name="connsiteX15" fmla="*/ 320040 w 774192"/>
                  <a:gd name="connsiteY15" fmla="*/ 361188 h 525780"/>
                  <a:gd name="connsiteX16" fmla="*/ 192024 w 774192"/>
                  <a:gd name="connsiteY16" fmla="*/ 379476 h 525780"/>
                  <a:gd name="connsiteX17" fmla="*/ 91440 w 774192"/>
                  <a:gd name="connsiteY17" fmla="*/ 379476 h 525780"/>
                  <a:gd name="connsiteX18" fmla="*/ 9144 w 774192"/>
                  <a:gd name="connsiteY18" fmla="*/ 324612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4192" h="525780">
                    <a:moveTo>
                      <a:pt x="9144" y="324612"/>
                    </a:moveTo>
                    <a:cubicBezTo>
                      <a:pt x="0" y="292608"/>
                      <a:pt x="35052" y="230124"/>
                      <a:pt x="36576" y="187452"/>
                    </a:cubicBezTo>
                    <a:cubicBezTo>
                      <a:pt x="38100" y="144780"/>
                      <a:pt x="1524" y="99060"/>
                      <a:pt x="18288" y="68580"/>
                    </a:cubicBezTo>
                    <a:cubicBezTo>
                      <a:pt x="35052" y="38100"/>
                      <a:pt x="89916" y="0"/>
                      <a:pt x="137160" y="4572"/>
                    </a:cubicBezTo>
                    <a:cubicBezTo>
                      <a:pt x="184404" y="9144"/>
                      <a:pt x="249936" y="73152"/>
                      <a:pt x="301752" y="96012"/>
                    </a:cubicBezTo>
                    <a:cubicBezTo>
                      <a:pt x="353568" y="118872"/>
                      <a:pt x="409956" y="117348"/>
                      <a:pt x="448056" y="141732"/>
                    </a:cubicBezTo>
                    <a:cubicBezTo>
                      <a:pt x="486156" y="166116"/>
                      <a:pt x="502920" y="214884"/>
                      <a:pt x="530352" y="242316"/>
                    </a:cubicBezTo>
                    <a:cubicBezTo>
                      <a:pt x="557784" y="269748"/>
                      <a:pt x="588264" y="294132"/>
                      <a:pt x="612648" y="306324"/>
                    </a:cubicBezTo>
                    <a:cubicBezTo>
                      <a:pt x="637032" y="318516"/>
                      <a:pt x="670560" y="304800"/>
                      <a:pt x="676656" y="315468"/>
                    </a:cubicBezTo>
                    <a:cubicBezTo>
                      <a:pt x="682752" y="326136"/>
                      <a:pt x="635508" y="348996"/>
                      <a:pt x="649224" y="370332"/>
                    </a:cubicBezTo>
                    <a:cubicBezTo>
                      <a:pt x="662940" y="391668"/>
                      <a:pt x="743712" y="417576"/>
                      <a:pt x="758952" y="443484"/>
                    </a:cubicBezTo>
                    <a:cubicBezTo>
                      <a:pt x="774192" y="469392"/>
                      <a:pt x="760476" y="525780"/>
                      <a:pt x="740664" y="525780"/>
                    </a:cubicBezTo>
                    <a:cubicBezTo>
                      <a:pt x="720852" y="525780"/>
                      <a:pt x="667512" y="449580"/>
                      <a:pt x="640080" y="443484"/>
                    </a:cubicBezTo>
                    <a:cubicBezTo>
                      <a:pt x="612648" y="437388"/>
                      <a:pt x="615696" y="481584"/>
                      <a:pt x="576072" y="489204"/>
                    </a:cubicBezTo>
                    <a:cubicBezTo>
                      <a:pt x="536448" y="496824"/>
                      <a:pt x="445008" y="510540"/>
                      <a:pt x="402336" y="489204"/>
                    </a:cubicBezTo>
                    <a:cubicBezTo>
                      <a:pt x="359664" y="467868"/>
                      <a:pt x="355092" y="379476"/>
                      <a:pt x="320040" y="361188"/>
                    </a:cubicBezTo>
                    <a:cubicBezTo>
                      <a:pt x="284988" y="342900"/>
                      <a:pt x="230124" y="376428"/>
                      <a:pt x="192024" y="379476"/>
                    </a:cubicBezTo>
                    <a:cubicBezTo>
                      <a:pt x="153924" y="382524"/>
                      <a:pt x="120396" y="384048"/>
                      <a:pt x="91440" y="379476"/>
                    </a:cubicBezTo>
                    <a:cubicBezTo>
                      <a:pt x="62484" y="374904"/>
                      <a:pt x="18288" y="356616"/>
                      <a:pt x="9144" y="324612"/>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5" name="Curved Up Arrow 24"/>
          <p:cNvSpPr/>
          <p:nvPr/>
        </p:nvSpPr>
        <p:spPr>
          <a:xfrm rot="19293336" flipH="1">
            <a:off x="2929373" y="4768352"/>
            <a:ext cx="5256210" cy="1451101"/>
          </a:xfrm>
          <a:prstGeom prst="curved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5" name="Group 34"/>
          <p:cNvGrpSpPr/>
          <p:nvPr/>
        </p:nvGrpSpPr>
        <p:grpSpPr>
          <a:xfrm>
            <a:off x="914400" y="4191000"/>
            <a:ext cx="4191000" cy="1201729"/>
            <a:chOff x="-152400" y="4132271"/>
            <a:chExt cx="4191000" cy="1201729"/>
          </a:xfrm>
        </p:grpSpPr>
        <p:pic>
          <p:nvPicPr>
            <p:cNvPr id="34" name="Picture 1"/>
            <p:cNvPicPr>
              <a:picLocks noChangeAspect="1" noChangeArrowheads="1"/>
            </p:cNvPicPr>
            <p:nvPr/>
          </p:nvPicPr>
          <p:blipFill>
            <a:blip r:embed="rId4"/>
            <a:srcRect l="2500" t="32426" r="84931" b="57883"/>
            <a:stretch>
              <a:fillRect/>
            </a:stretch>
          </p:blipFill>
          <p:spPr bwMode="auto">
            <a:xfrm>
              <a:off x="-76200" y="4132271"/>
              <a:ext cx="4038600" cy="1049329"/>
            </a:xfrm>
            <a:prstGeom prst="rect">
              <a:avLst/>
            </a:prstGeom>
            <a:noFill/>
            <a:ln w="9525">
              <a:noFill/>
              <a:miter lim="800000"/>
              <a:headEnd/>
              <a:tailEnd/>
            </a:ln>
            <a:effectLst/>
          </p:spPr>
        </p:pic>
        <p:sp>
          <p:nvSpPr>
            <p:cNvPr id="33" name="TextBox 32"/>
            <p:cNvSpPr txBox="1"/>
            <p:nvPr/>
          </p:nvSpPr>
          <p:spPr>
            <a:xfrm>
              <a:off x="-152400" y="4133671"/>
              <a:ext cx="4191000" cy="1200329"/>
            </a:xfrm>
            <a:prstGeom prst="rect">
              <a:avLst/>
            </a:prstGeom>
            <a:noFill/>
          </p:spPr>
          <p:txBody>
            <a:bodyPr wrap="square" rtlCol="0">
              <a:spAutoFit/>
            </a:bodyPr>
            <a:lstStyle/>
            <a:p>
              <a:pPr algn="ctr"/>
              <a:r>
                <a:rPr lang="en-US" sz="3600" b="1" dirty="0" smtClean="0">
                  <a:ln>
                    <a:solidFill>
                      <a:srgbClr val="FF0000"/>
                    </a:solidFill>
                  </a:ln>
                  <a:solidFill>
                    <a:srgbClr val="FF0000"/>
                  </a:solidFill>
                  <a:effectLst>
                    <a:outerShdw dist="50800" dir="7200000" algn="ctr" rotWithShape="0">
                      <a:schemeClr val="tx1"/>
                    </a:outerShdw>
                  </a:effectLst>
                  <a:latin typeface="Tempus Sans ITC" pitchFamily="82" charset="0"/>
                </a:rPr>
                <a:t> No </a:t>
              </a:r>
              <a:r>
                <a:rPr lang="en-US" sz="3600" b="1" dirty="0" err="1" smtClean="0">
                  <a:ln>
                    <a:solidFill>
                      <a:srgbClr val="FF0000"/>
                    </a:solidFill>
                  </a:ln>
                  <a:solidFill>
                    <a:srgbClr val="FF0000"/>
                  </a:solidFill>
                  <a:effectLst>
                    <a:outerShdw dist="50800" dir="7200000" algn="ctr" rotWithShape="0">
                      <a:schemeClr val="tx1"/>
                    </a:outerShdw>
                  </a:effectLst>
                  <a:latin typeface="Tempus Sans ITC" pitchFamily="82" charset="0"/>
                </a:rPr>
                <a:t>Acadiens</a:t>
              </a:r>
              <a:r>
                <a:rPr lang="en-US" sz="3600" b="1" dirty="0" smtClean="0">
                  <a:ln>
                    <a:solidFill>
                      <a:srgbClr val="FF0000"/>
                    </a:solidFill>
                  </a:ln>
                  <a:solidFill>
                    <a:srgbClr val="FF0000"/>
                  </a:solidFill>
                  <a:effectLst>
                    <a:outerShdw dist="50800" dir="7200000" algn="ctr" rotWithShape="0">
                      <a:schemeClr val="tx1"/>
                    </a:outerShdw>
                  </a:effectLst>
                  <a:latin typeface="Tempus Sans ITC" pitchFamily="82" charset="0"/>
                </a:rPr>
                <a:t> will go </a:t>
              </a:r>
            </a:p>
            <a:p>
              <a:pPr algn="ctr"/>
              <a:r>
                <a:rPr lang="en-US" sz="3600" b="1" u="sng" dirty="0" smtClean="0">
                  <a:ln>
                    <a:solidFill>
                      <a:srgbClr val="FF0000"/>
                    </a:solidFill>
                  </a:ln>
                  <a:solidFill>
                    <a:srgbClr val="FF0000"/>
                  </a:solidFill>
                  <a:effectLst>
                    <a:outerShdw dist="50800" dir="7200000" algn="ctr" rotWithShape="0">
                      <a:schemeClr val="tx1"/>
                    </a:outerShdw>
                  </a:effectLst>
                  <a:latin typeface="Tempus Sans ITC" pitchFamily="82" charset="0"/>
                </a:rPr>
                <a:t>directly</a:t>
              </a:r>
              <a:r>
                <a:rPr lang="en-US" sz="3600" b="1" dirty="0" smtClean="0">
                  <a:ln>
                    <a:solidFill>
                      <a:srgbClr val="FF0000"/>
                    </a:solidFill>
                  </a:ln>
                  <a:solidFill>
                    <a:srgbClr val="FF0000"/>
                  </a:solidFill>
                  <a:effectLst>
                    <a:outerShdw dist="50800" dir="7200000" algn="ctr" rotWithShape="0">
                      <a:schemeClr val="tx1"/>
                    </a:outerShdw>
                  </a:effectLst>
                  <a:latin typeface="Tempus Sans ITC" pitchFamily="82" charset="0"/>
                </a:rPr>
                <a:t> to Louisiana</a:t>
              </a:r>
              <a:endParaRPr lang="en-US" sz="3600" b="1" dirty="0">
                <a:ln>
                  <a:solidFill>
                    <a:srgbClr val="FF0000"/>
                  </a:solidFill>
                </a:ln>
                <a:solidFill>
                  <a:srgbClr val="FF0000"/>
                </a:solidFill>
                <a:effectLst>
                  <a:outerShdw dist="50800" dir="7200000" algn="ctr" rotWithShape="0">
                    <a:schemeClr val="tx1"/>
                  </a:outerShdw>
                </a:effectLst>
                <a:latin typeface="Tempus Sans ITC" pitchFamily="82" charset="0"/>
              </a:endParaRPr>
            </a:p>
          </p:txBody>
        </p:sp>
      </p:grpSp>
      <p:sp>
        <p:nvSpPr>
          <p:cNvPr id="36" name="TextBox 35"/>
          <p:cNvSpPr txBox="1"/>
          <p:nvPr/>
        </p:nvSpPr>
        <p:spPr>
          <a:xfrm>
            <a:off x="7391400" y="3276600"/>
            <a:ext cx="1190839" cy="523220"/>
          </a:xfrm>
          <a:prstGeom prst="rect">
            <a:avLst/>
          </a:prstGeom>
          <a:noFill/>
        </p:spPr>
        <p:txBody>
          <a:bodyPr wrap="none" rtlCol="0">
            <a:spAutoFit/>
          </a:bodyPr>
          <a:lstStyle/>
          <a:p>
            <a:r>
              <a:rPr lang="en-US" sz="2800" b="1" dirty="0" err="1" smtClean="0"/>
              <a:t>Acadie</a:t>
            </a:r>
            <a:endParaRPr lang="en-US" sz="2800" b="1" dirty="0"/>
          </a:p>
        </p:txBody>
      </p:sp>
      <p:sp>
        <p:nvSpPr>
          <p:cNvPr id="37" name="TextBox 36"/>
          <p:cNvSpPr txBox="1"/>
          <p:nvPr/>
        </p:nvSpPr>
        <p:spPr>
          <a:xfrm>
            <a:off x="1261473" y="5867400"/>
            <a:ext cx="1557927" cy="523220"/>
          </a:xfrm>
          <a:prstGeom prst="rect">
            <a:avLst/>
          </a:prstGeom>
          <a:noFill/>
        </p:spPr>
        <p:txBody>
          <a:bodyPr wrap="none" rtlCol="0">
            <a:spAutoFit/>
          </a:bodyPr>
          <a:lstStyle/>
          <a:p>
            <a:r>
              <a:rPr lang="en-US" sz="2800" b="1" dirty="0" err="1" smtClean="0"/>
              <a:t>Acadiana</a:t>
            </a:r>
            <a:endParaRPr lang="en-US" sz="2800" b="1" dirty="0"/>
          </a:p>
        </p:txBody>
      </p:sp>
      <p:sp>
        <p:nvSpPr>
          <p:cNvPr id="42" name="Right Arrow 41"/>
          <p:cNvSpPr/>
          <p:nvPr/>
        </p:nvSpPr>
        <p:spPr>
          <a:xfrm rot="3185411">
            <a:off x="6719449" y="3523532"/>
            <a:ext cx="1226987" cy="838200"/>
          </a:xfrm>
          <a:prstGeom prst="rightArrow">
            <a:avLst/>
          </a:prstGeom>
          <a:solidFill>
            <a:srgbClr val="D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p:cNvSpPr txBox="1"/>
          <p:nvPr/>
        </p:nvSpPr>
        <p:spPr>
          <a:xfrm>
            <a:off x="7848600" y="4038600"/>
            <a:ext cx="612668" cy="1200329"/>
          </a:xfrm>
          <a:prstGeom prst="rect">
            <a:avLst/>
          </a:prstGeom>
          <a:noFill/>
        </p:spPr>
        <p:txBody>
          <a:bodyPr wrap="none" rtlCol="0">
            <a:spAutoFit/>
          </a:bodyPr>
          <a:lstStyle/>
          <a:p>
            <a:r>
              <a:rPr lang="en-US" sz="7200" b="1" dirty="0" smtClean="0">
                <a:ln>
                  <a:solidFill>
                    <a:srgbClr val="FF0000"/>
                  </a:solidFill>
                </a:ln>
                <a:solidFill>
                  <a:srgbClr val="DE0000"/>
                </a:solidFill>
                <a:effectLst>
                  <a:outerShdw dist="50800" dir="7200000" algn="ctr" rotWithShape="0">
                    <a:schemeClr val="tx1"/>
                  </a:outerShdw>
                </a:effectLst>
              </a:rPr>
              <a:t>?</a:t>
            </a:r>
            <a:endParaRPr lang="en-US" sz="7200" b="1" dirty="0">
              <a:ln>
                <a:solidFill>
                  <a:srgbClr val="FF0000"/>
                </a:solidFill>
              </a:ln>
              <a:solidFill>
                <a:srgbClr val="DE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1"/>
                                        </p:tgtEl>
                                      </p:cBhvr>
                                    </p:animEffect>
                                    <p:set>
                                      <p:cBhvr>
                                        <p:cTn id="7" dur="1" fill="hold">
                                          <p:stCondLst>
                                            <p:cond delay="999"/>
                                          </p:stCondLst>
                                        </p:cTn>
                                        <p:tgtEl>
                                          <p:spTgt spid="41"/>
                                        </p:tgtEl>
                                        <p:attrNameLst>
                                          <p:attrName>style.visibility</p:attrName>
                                        </p:attrNameLst>
                                      </p:cBhvr>
                                      <p:to>
                                        <p:strVal val="hidden"/>
                                      </p:to>
                                    </p:set>
                                  </p:childTnLst>
                                </p:cTn>
                              </p:par>
                              <p:par>
                                <p:cTn id="8" presetID="35" presetClass="path" presetSubtype="0" accel="50000" decel="50000" fill="hold" grpId="1" nodeType="withEffect">
                                  <p:stCondLst>
                                    <p:cond delay="0"/>
                                  </p:stCondLst>
                                  <p:childTnLst>
                                    <p:animMotion origin="layout" path="M 3.33333E-6 3.17919E-6 L -0.24167 -0.00486 " pathEditMode="relative" rAng="0" ptsTypes="AA">
                                      <p:cBhvr>
                                        <p:cTn id="9" dur="1000" fill="hold"/>
                                        <p:tgtEl>
                                          <p:spTgt spid="40"/>
                                        </p:tgtEl>
                                        <p:attrNameLst>
                                          <p:attrName>ppt_x</p:attrName>
                                          <p:attrName>ppt_y</p:attrName>
                                        </p:attrNameLst>
                                      </p:cBhvr>
                                      <p:rCtr x="-121" y="-3"/>
                                    </p:animMotion>
                                  </p:childTnLst>
                                </p:cTn>
                              </p:par>
                              <p:par>
                                <p:cTn id="10" presetID="3" presetClass="emph" presetSubtype="2" fill="hold" grpId="2" nodeType="withEffect">
                                  <p:stCondLst>
                                    <p:cond delay="0"/>
                                  </p:stCondLst>
                                  <p:childTnLst>
                                    <p:animClr clrSpc="rgb">
                                      <p:cBhvr override="childStyle">
                                        <p:cTn id="11" dur="1000" fill="hold"/>
                                        <p:tgtEl>
                                          <p:spTgt spid="40"/>
                                        </p:tgtEl>
                                        <p:attrNameLst>
                                          <p:attrName>style.color</p:attrName>
                                        </p:attrNameLst>
                                      </p:cBhvr>
                                      <p:to>
                                        <a:schemeClr val="tx2"/>
                                      </p:to>
                                    </p:animClr>
                                  </p:childTnLst>
                                </p:cTn>
                              </p:par>
                              <p:par>
                                <p:cTn id="12" presetID="10" presetClass="entr" presetSubtype="0" fill="hold" grpId="0" nodeType="withEffect">
                                  <p:stCondLst>
                                    <p:cond delay="50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childTnLst>
                                </p:cTn>
                              </p:par>
                              <p:par>
                                <p:cTn id="15" presetID="10" presetClass="exit" presetSubtype="0" fill="hold" grpId="0" nodeType="withEffect">
                                  <p:stCondLst>
                                    <p:cond delay="500"/>
                                  </p:stCondLst>
                                  <p:childTnLst>
                                    <p:animEffect transition="out" filter="fade">
                                      <p:cBhvr>
                                        <p:cTn id="16" dur="1000"/>
                                        <p:tgtEl>
                                          <p:spTgt spid="40"/>
                                        </p:tgtEl>
                                      </p:cBhvr>
                                    </p:animEffect>
                                    <p:set>
                                      <p:cBhvr>
                                        <p:cTn id="17" dur="1" fill="hold">
                                          <p:stCondLst>
                                            <p:cond delay="999"/>
                                          </p:stCondLst>
                                        </p:cTn>
                                        <p:tgtEl>
                                          <p:spTgt spid="40"/>
                                        </p:tgtEl>
                                        <p:attrNameLst>
                                          <p:attrName>style.visibility</p:attrName>
                                        </p:attrNameLst>
                                      </p:cBhvr>
                                      <p:to>
                                        <p:strVal val="hidden"/>
                                      </p:to>
                                    </p:set>
                                  </p:childTnLst>
                                </p:cTn>
                              </p:par>
                              <p:par>
                                <p:cTn id="18" presetID="10" presetClass="entr" presetSubtype="0" fill="hold" nodeType="withEffect">
                                  <p:stCondLst>
                                    <p:cond delay="100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800" decel="100000"/>
                                        <p:tgtEl>
                                          <p:spTgt spid="36"/>
                                        </p:tgtEl>
                                      </p:cBhvr>
                                    </p:animEffect>
                                    <p:anim calcmode="lin" valueType="num">
                                      <p:cBhvr>
                                        <p:cTn id="26" dur="800" decel="100000" fill="hold"/>
                                        <p:tgtEl>
                                          <p:spTgt spid="36"/>
                                        </p:tgtEl>
                                        <p:attrNameLst>
                                          <p:attrName>style.rotation</p:attrName>
                                        </p:attrNameLst>
                                      </p:cBhvr>
                                      <p:tavLst>
                                        <p:tav tm="0">
                                          <p:val>
                                            <p:fltVal val="-90"/>
                                          </p:val>
                                        </p:tav>
                                        <p:tav tm="100000">
                                          <p:val>
                                            <p:fltVal val="0"/>
                                          </p:val>
                                        </p:tav>
                                      </p:tavLst>
                                    </p:anim>
                                    <p:anim calcmode="lin" valueType="num">
                                      <p:cBhvr>
                                        <p:cTn id="27" dur="800" decel="100000" fill="hold"/>
                                        <p:tgtEl>
                                          <p:spTgt spid="36"/>
                                        </p:tgtEl>
                                        <p:attrNameLst>
                                          <p:attrName>ppt_x</p:attrName>
                                        </p:attrNameLst>
                                      </p:cBhvr>
                                      <p:tavLst>
                                        <p:tav tm="0">
                                          <p:val>
                                            <p:strVal val="#ppt_x+0.4"/>
                                          </p:val>
                                        </p:tav>
                                        <p:tav tm="100000">
                                          <p:val>
                                            <p:strVal val="#ppt_x-0.05"/>
                                          </p:val>
                                        </p:tav>
                                      </p:tavLst>
                                    </p:anim>
                                    <p:anim calcmode="lin" valueType="num">
                                      <p:cBhvr>
                                        <p:cTn id="28" dur="800" decel="100000" fill="hold"/>
                                        <p:tgtEl>
                                          <p:spTgt spid="36"/>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800" decel="100000"/>
                                        <p:tgtEl>
                                          <p:spTgt spid="37"/>
                                        </p:tgtEl>
                                      </p:cBhvr>
                                    </p:animEffect>
                                    <p:anim calcmode="lin" valueType="num">
                                      <p:cBhvr>
                                        <p:cTn id="36" dur="800" decel="100000" fill="hold"/>
                                        <p:tgtEl>
                                          <p:spTgt spid="37"/>
                                        </p:tgtEl>
                                        <p:attrNameLst>
                                          <p:attrName>style.rotation</p:attrName>
                                        </p:attrNameLst>
                                      </p:cBhvr>
                                      <p:tavLst>
                                        <p:tav tm="0">
                                          <p:val>
                                            <p:fltVal val="-90"/>
                                          </p:val>
                                        </p:tav>
                                        <p:tav tm="100000">
                                          <p:val>
                                            <p:fltVal val="0"/>
                                          </p:val>
                                        </p:tav>
                                      </p:tavLst>
                                    </p:anim>
                                    <p:anim calcmode="lin" valueType="num">
                                      <p:cBhvr>
                                        <p:cTn id="37" dur="800" decel="100000" fill="hold"/>
                                        <p:tgtEl>
                                          <p:spTgt spid="37"/>
                                        </p:tgtEl>
                                        <p:attrNameLst>
                                          <p:attrName>ppt_x</p:attrName>
                                        </p:attrNameLst>
                                      </p:cBhvr>
                                      <p:tavLst>
                                        <p:tav tm="0">
                                          <p:val>
                                            <p:strVal val="#ppt_x+0.4"/>
                                          </p:val>
                                        </p:tav>
                                        <p:tav tm="100000">
                                          <p:val>
                                            <p:strVal val="#ppt_x-0.05"/>
                                          </p:val>
                                        </p:tav>
                                      </p:tavLst>
                                    </p:anim>
                                    <p:anim calcmode="lin" valueType="num">
                                      <p:cBhvr>
                                        <p:cTn id="38" dur="800" decel="100000" fill="hold"/>
                                        <p:tgtEl>
                                          <p:spTgt spid="37"/>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right)">
                                      <p:cBhvr>
                                        <p:cTn id="45" dur="10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10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1000"/>
                                        <p:tgtEl>
                                          <p:spTgt spid="35"/>
                                        </p:tgtEl>
                                      </p:cBhvr>
                                    </p:animEffect>
                                    <p:set>
                                      <p:cBhvr>
                                        <p:cTn id="55" dur="1" fill="hold">
                                          <p:stCondLst>
                                            <p:cond delay="999"/>
                                          </p:stCondLst>
                                        </p:cTn>
                                        <p:tgtEl>
                                          <p:spTgt spid="35"/>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37"/>
                                        </p:tgtEl>
                                      </p:cBhvr>
                                    </p:animEffect>
                                    <p:set>
                                      <p:cBhvr>
                                        <p:cTn id="58" dur="1" fill="hold">
                                          <p:stCondLst>
                                            <p:cond delay="999"/>
                                          </p:stCondLst>
                                        </p:cTn>
                                        <p:tgtEl>
                                          <p:spTgt spid="37"/>
                                        </p:tgtEl>
                                        <p:attrNameLst>
                                          <p:attrName>style.visibility</p:attrName>
                                        </p:attrNameLst>
                                      </p:cBhvr>
                                      <p:to>
                                        <p:strVal val="hidden"/>
                                      </p:to>
                                    </p:set>
                                  </p:childTnLst>
                                </p:cTn>
                              </p:par>
                            </p:childTnLst>
                          </p:cTn>
                        </p:par>
                        <p:par>
                          <p:cTn id="59" fill="hold">
                            <p:stCondLst>
                              <p:cond delay="1000"/>
                            </p:stCondLst>
                            <p:childTnLst>
                              <p:par>
                                <p:cTn id="60" presetID="22" presetClass="exit" presetSubtype="4" fill="hold" grpId="1" nodeType="afterEffect">
                                  <p:stCondLst>
                                    <p:cond delay="0"/>
                                  </p:stCondLst>
                                  <p:childTnLst>
                                    <p:animEffect transition="out" filter="wipe(down)">
                                      <p:cBhvr>
                                        <p:cTn id="61" dur="1000"/>
                                        <p:tgtEl>
                                          <p:spTgt spid="25"/>
                                        </p:tgtEl>
                                      </p:cBhvr>
                                    </p:animEffect>
                                    <p:set>
                                      <p:cBhvr>
                                        <p:cTn id="62" dur="1" fill="hold">
                                          <p:stCondLst>
                                            <p:cond delay="999"/>
                                          </p:stCondLst>
                                        </p:cTn>
                                        <p:tgtEl>
                                          <p:spTgt spid="25"/>
                                        </p:tgtEl>
                                        <p:attrNameLst>
                                          <p:attrName>style.visibility</p:attrName>
                                        </p:attrNameLst>
                                      </p:cBhvr>
                                      <p:to>
                                        <p:strVal val="hidden"/>
                                      </p:to>
                                    </p:set>
                                  </p:childTnLst>
                                </p:cTn>
                              </p:par>
                              <p:par>
                                <p:cTn id="63" presetID="10" presetClass="entr" presetSubtype="0" fill="hold" grpId="0" nodeType="withEffect">
                                  <p:stCondLst>
                                    <p:cond delay="50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1000"/>
                                        <p:tgtEl>
                                          <p:spTgt spid="42"/>
                                        </p:tgtEl>
                                      </p:cBhvr>
                                    </p:animEffect>
                                  </p:childTnLst>
                                </p:cTn>
                              </p:par>
                            </p:childTnLst>
                          </p:cTn>
                        </p:par>
                        <p:par>
                          <p:cTn id="66" fill="hold">
                            <p:stCondLst>
                              <p:cond delay="2500"/>
                            </p:stCondLst>
                            <p:childTnLst>
                              <p:par>
                                <p:cTn id="67" presetID="53" presetClass="entr" presetSubtype="0" fill="hold" grpId="0" nodeType="afterEffect">
                                  <p:stCondLst>
                                    <p:cond delay="0"/>
                                  </p:stCondLst>
                                  <p:childTnLst>
                                    <p:set>
                                      <p:cBhvr>
                                        <p:cTn id="68" dur="1" fill="hold">
                                          <p:stCondLst>
                                            <p:cond delay="0"/>
                                          </p:stCondLst>
                                        </p:cTn>
                                        <p:tgtEl>
                                          <p:spTgt spid="43"/>
                                        </p:tgtEl>
                                        <p:attrNameLst>
                                          <p:attrName>style.visibility</p:attrName>
                                        </p:attrNameLst>
                                      </p:cBhvr>
                                      <p:to>
                                        <p:strVal val="visible"/>
                                      </p:to>
                                    </p:set>
                                    <p:anim calcmode="lin" valueType="num">
                                      <p:cBhvr>
                                        <p:cTn id="69" dur="1000" fill="hold"/>
                                        <p:tgtEl>
                                          <p:spTgt spid="43"/>
                                        </p:tgtEl>
                                        <p:attrNameLst>
                                          <p:attrName>ppt_w</p:attrName>
                                        </p:attrNameLst>
                                      </p:cBhvr>
                                      <p:tavLst>
                                        <p:tav tm="0">
                                          <p:val>
                                            <p:fltVal val="0"/>
                                          </p:val>
                                        </p:tav>
                                        <p:tav tm="100000">
                                          <p:val>
                                            <p:strVal val="#ppt_w"/>
                                          </p:val>
                                        </p:tav>
                                      </p:tavLst>
                                    </p:anim>
                                    <p:anim calcmode="lin" valueType="num">
                                      <p:cBhvr>
                                        <p:cTn id="70" dur="1000" fill="hold"/>
                                        <p:tgtEl>
                                          <p:spTgt spid="43"/>
                                        </p:tgtEl>
                                        <p:attrNameLst>
                                          <p:attrName>ppt_h</p:attrName>
                                        </p:attrNameLst>
                                      </p:cBhvr>
                                      <p:tavLst>
                                        <p:tav tm="0">
                                          <p:val>
                                            <p:fltVal val="0"/>
                                          </p:val>
                                        </p:tav>
                                        <p:tav tm="100000">
                                          <p:val>
                                            <p:strVal val="#ppt_h"/>
                                          </p:val>
                                        </p:tav>
                                      </p:tavLst>
                                    </p:anim>
                                    <p:animEffect transition="in" filter="fade">
                                      <p:cBhvr>
                                        <p:cTn id="71"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0" grpId="2"/>
      <p:bldP spid="23" grpId="0" animBg="1"/>
      <p:bldP spid="25" grpId="0" animBg="1"/>
      <p:bldP spid="25" grpId="1" animBg="1"/>
      <p:bldP spid="36" grpId="0"/>
      <p:bldP spid="37" grpId="0"/>
      <p:bldP spid="37" grpId="1"/>
      <p:bldP spid="42" grpId="0" animBg="1"/>
      <p:bldP spid="4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2"/>
          <p:cNvPicPr>
            <a:picLocks noChangeAspect="1" noChangeArrowheads="1"/>
          </p:cNvPicPr>
          <p:nvPr/>
        </p:nvPicPr>
        <p:blipFill>
          <a:blip r:embed="rId3"/>
          <a:srcRect/>
          <a:stretch>
            <a:fillRect/>
          </a:stretch>
        </p:blipFill>
        <p:spPr bwMode="auto">
          <a:xfrm>
            <a:off x="4114800" y="914400"/>
            <a:ext cx="4964113" cy="5943600"/>
          </a:xfrm>
          <a:prstGeom prst="rect">
            <a:avLst/>
          </a:prstGeom>
          <a:noFill/>
          <a:ln w="76200">
            <a:solidFill>
              <a:srgbClr val="002060"/>
            </a:solidFill>
            <a:miter lim="800000"/>
            <a:headEnd/>
            <a:tailEnd/>
          </a:ln>
          <a:effectLst/>
        </p:spPr>
      </p:pic>
      <p:grpSp>
        <p:nvGrpSpPr>
          <p:cNvPr id="2" name="Group 40"/>
          <p:cNvGrpSpPr/>
          <p:nvPr/>
        </p:nvGrpSpPr>
        <p:grpSpPr>
          <a:xfrm>
            <a:off x="4800600" y="2895600"/>
            <a:ext cx="2465832" cy="2590800"/>
            <a:chOff x="4800600" y="2895600"/>
            <a:chExt cx="2465832" cy="2590800"/>
          </a:xfrm>
        </p:grpSpPr>
        <p:grpSp>
          <p:nvGrpSpPr>
            <p:cNvPr id="3" name="Group 28"/>
            <p:cNvGrpSpPr/>
            <p:nvPr/>
          </p:nvGrpSpPr>
          <p:grpSpPr>
            <a:xfrm>
              <a:off x="4800600" y="2895600"/>
              <a:ext cx="2465832" cy="2590800"/>
              <a:chOff x="4800600" y="2895600"/>
              <a:chExt cx="2465832" cy="2590800"/>
            </a:xfrm>
          </p:grpSpPr>
          <p:grpSp>
            <p:nvGrpSpPr>
              <p:cNvPr id="4" name="Group 103"/>
              <p:cNvGrpSpPr/>
              <p:nvPr/>
            </p:nvGrpSpPr>
            <p:grpSpPr>
              <a:xfrm>
                <a:off x="5038344" y="2895600"/>
                <a:ext cx="2228088" cy="2250221"/>
                <a:chOff x="5038344" y="2895600"/>
                <a:chExt cx="2228088" cy="2250221"/>
              </a:xfrm>
            </p:grpSpPr>
            <p:pic>
              <p:nvPicPr>
                <p:cNvPr id="32" name="Picture 2"/>
                <p:cNvPicPr>
                  <a:picLocks noChangeAspect="1" noChangeArrowheads="1"/>
                </p:cNvPicPr>
                <p:nvPr/>
              </p:nvPicPr>
              <p:blipFill>
                <a:blip r:embed="rId4" cstate="print"/>
                <a:srcRect l="1535" t="39744" r="78235" b="52564"/>
                <a:stretch>
                  <a:fillRect/>
                </a:stretch>
              </p:blipFill>
              <p:spPr bwMode="auto">
                <a:xfrm>
                  <a:off x="5791200" y="4038599"/>
                  <a:ext cx="381000" cy="192821"/>
                </a:xfrm>
                <a:prstGeom prst="rect">
                  <a:avLst/>
                </a:prstGeom>
                <a:noFill/>
                <a:ln w="76200">
                  <a:noFill/>
                  <a:miter lim="800000"/>
                  <a:headEnd/>
                  <a:tailEnd/>
                </a:ln>
                <a:effectLst/>
              </p:spPr>
            </p:pic>
            <p:pic>
              <p:nvPicPr>
                <p:cNvPr id="33" name="Picture 2"/>
                <p:cNvPicPr>
                  <a:picLocks noChangeAspect="1" noChangeArrowheads="1"/>
                </p:cNvPicPr>
                <p:nvPr/>
              </p:nvPicPr>
              <p:blipFill>
                <a:blip r:embed="rId4" cstate="print"/>
                <a:srcRect l="1535" t="39744" r="78235" b="52564"/>
                <a:stretch>
                  <a:fillRect/>
                </a:stretch>
              </p:blipFill>
              <p:spPr bwMode="auto">
                <a:xfrm>
                  <a:off x="5669280" y="4531579"/>
                  <a:ext cx="381000" cy="192821"/>
                </a:xfrm>
                <a:prstGeom prst="rect">
                  <a:avLst/>
                </a:prstGeom>
                <a:noFill/>
                <a:ln w="76200">
                  <a:noFill/>
                  <a:miter lim="800000"/>
                  <a:headEnd/>
                  <a:tailEnd/>
                </a:ln>
                <a:effectLst/>
              </p:spPr>
            </p:pic>
            <p:pic>
              <p:nvPicPr>
                <p:cNvPr id="34" name="Picture 2"/>
                <p:cNvPicPr>
                  <a:picLocks noChangeAspect="1" noChangeArrowheads="1"/>
                </p:cNvPicPr>
                <p:nvPr/>
              </p:nvPicPr>
              <p:blipFill>
                <a:blip r:embed="rId4" cstate="print"/>
                <a:srcRect l="1535" t="39744" r="78235" b="52564"/>
                <a:stretch>
                  <a:fillRect/>
                </a:stretch>
              </p:blipFill>
              <p:spPr bwMode="auto">
                <a:xfrm>
                  <a:off x="5038344" y="4953000"/>
                  <a:ext cx="381000" cy="192821"/>
                </a:xfrm>
                <a:prstGeom prst="rect">
                  <a:avLst/>
                </a:prstGeom>
                <a:noFill/>
                <a:ln w="76200">
                  <a:noFill/>
                  <a:miter lim="800000"/>
                  <a:headEnd/>
                  <a:tailEnd/>
                </a:ln>
                <a:effectLst/>
              </p:spPr>
            </p:pic>
            <p:pic>
              <p:nvPicPr>
                <p:cNvPr id="35" name="Picture 2"/>
                <p:cNvPicPr preferRelativeResize="0">
                  <a:picLocks noChangeArrowheads="1"/>
                </p:cNvPicPr>
                <p:nvPr/>
              </p:nvPicPr>
              <p:blipFill>
                <a:blip r:embed="rId5" cstate="print"/>
                <a:srcRect l="1535" t="39744" r="78235" b="52564"/>
                <a:stretch>
                  <a:fillRect/>
                </a:stretch>
              </p:blipFill>
              <p:spPr bwMode="auto">
                <a:xfrm>
                  <a:off x="6172201" y="3657600"/>
                  <a:ext cx="361357" cy="182880"/>
                </a:xfrm>
                <a:prstGeom prst="rect">
                  <a:avLst/>
                </a:prstGeom>
                <a:noFill/>
                <a:ln w="76200">
                  <a:noFill/>
                  <a:miter lim="800000"/>
                  <a:headEnd/>
                  <a:tailEnd/>
                </a:ln>
                <a:effectLst/>
              </p:spPr>
            </p:pic>
            <p:pic>
              <p:nvPicPr>
                <p:cNvPr id="36" name="Picture 2"/>
                <p:cNvPicPr>
                  <a:picLocks noChangeAspect="1" noChangeArrowheads="1"/>
                </p:cNvPicPr>
                <p:nvPr/>
              </p:nvPicPr>
              <p:blipFill>
                <a:blip r:embed="rId4" cstate="print"/>
                <a:srcRect l="1535" t="39744" r="78235" b="52564"/>
                <a:stretch>
                  <a:fillRect/>
                </a:stretch>
              </p:blipFill>
              <p:spPr bwMode="auto">
                <a:xfrm>
                  <a:off x="6172200" y="3388579"/>
                  <a:ext cx="381000" cy="192821"/>
                </a:xfrm>
                <a:prstGeom prst="rect">
                  <a:avLst/>
                </a:prstGeom>
                <a:noFill/>
                <a:ln w="76200">
                  <a:noFill/>
                  <a:miter lim="800000"/>
                  <a:headEnd/>
                  <a:tailEnd/>
                </a:ln>
                <a:effectLst/>
              </p:spPr>
            </p:pic>
            <p:pic>
              <p:nvPicPr>
                <p:cNvPr id="37" name="Picture 2"/>
                <p:cNvPicPr>
                  <a:picLocks noChangeAspect="1" noChangeArrowheads="1"/>
                </p:cNvPicPr>
                <p:nvPr/>
              </p:nvPicPr>
              <p:blipFill>
                <a:blip r:embed="rId4" cstate="print"/>
                <a:srcRect l="1535" t="39744" r="78235" b="52564"/>
                <a:stretch>
                  <a:fillRect/>
                </a:stretch>
              </p:blipFill>
              <p:spPr bwMode="auto">
                <a:xfrm>
                  <a:off x="6324600" y="3124200"/>
                  <a:ext cx="381000" cy="192821"/>
                </a:xfrm>
                <a:prstGeom prst="rect">
                  <a:avLst/>
                </a:prstGeom>
                <a:noFill/>
                <a:ln w="76200">
                  <a:noFill/>
                  <a:miter lim="800000"/>
                  <a:headEnd/>
                  <a:tailEnd/>
                </a:ln>
                <a:effectLst/>
              </p:spPr>
            </p:pic>
            <p:pic>
              <p:nvPicPr>
                <p:cNvPr id="38" name="Picture 2"/>
                <p:cNvPicPr preferRelativeResize="0">
                  <a:picLocks noChangeArrowheads="1"/>
                </p:cNvPicPr>
                <p:nvPr/>
              </p:nvPicPr>
              <p:blipFill>
                <a:blip r:embed="rId6" cstate="print"/>
                <a:srcRect l="1535" t="39744" r="78235" b="52564"/>
                <a:stretch>
                  <a:fillRect/>
                </a:stretch>
              </p:blipFill>
              <p:spPr bwMode="auto">
                <a:xfrm>
                  <a:off x="6781800" y="2895600"/>
                  <a:ext cx="484632" cy="192821"/>
                </a:xfrm>
                <a:prstGeom prst="rect">
                  <a:avLst/>
                </a:prstGeom>
                <a:noFill/>
                <a:ln w="76200">
                  <a:noFill/>
                  <a:miter lim="800000"/>
                  <a:headEnd/>
                  <a:tailEnd/>
                </a:ln>
                <a:effectLst/>
              </p:spPr>
            </p:pic>
          </p:grpSp>
          <p:pic>
            <p:nvPicPr>
              <p:cNvPr id="31" name="Picture 2"/>
              <p:cNvPicPr>
                <a:picLocks noChangeAspect="1" noChangeArrowheads="1"/>
              </p:cNvPicPr>
              <p:nvPr/>
            </p:nvPicPr>
            <p:blipFill>
              <a:blip r:embed="rId4" cstate="print"/>
              <a:srcRect l="1535" t="39744" r="78235" b="52564"/>
              <a:stretch>
                <a:fillRect/>
              </a:stretch>
            </p:blipFill>
            <p:spPr bwMode="auto">
              <a:xfrm>
                <a:off x="4800600" y="5293579"/>
                <a:ext cx="381000" cy="192821"/>
              </a:xfrm>
              <a:prstGeom prst="rect">
                <a:avLst/>
              </a:prstGeom>
              <a:noFill/>
              <a:ln w="76200">
                <a:noFill/>
                <a:miter lim="800000"/>
                <a:headEnd/>
                <a:tailEnd/>
              </a:ln>
              <a:effectLst/>
            </p:spPr>
          </p:pic>
        </p:grpSp>
        <p:sp>
          <p:nvSpPr>
            <p:cNvPr id="40" name="Freeform 39"/>
            <p:cNvSpPr/>
            <p:nvPr/>
          </p:nvSpPr>
          <p:spPr>
            <a:xfrm>
              <a:off x="6804286" y="3092971"/>
              <a:ext cx="311045" cy="182380"/>
            </a:xfrm>
            <a:custGeom>
              <a:avLst/>
              <a:gdLst>
                <a:gd name="connsiteX0" fmla="*/ 308547 w 311045"/>
                <a:gd name="connsiteY0" fmla="*/ 114924 h 182380"/>
                <a:gd name="connsiteX1" fmla="*/ 263576 w 311045"/>
                <a:gd name="connsiteY1" fmla="*/ 174885 h 182380"/>
                <a:gd name="connsiteX2" fmla="*/ 98684 w 311045"/>
                <a:gd name="connsiteY2" fmla="*/ 159895 h 182380"/>
                <a:gd name="connsiteX3" fmla="*/ 23734 w 311045"/>
                <a:gd name="connsiteY3" fmla="*/ 152399 h 182380"/>
                <a:gd name="connsiteX4" fmla="*/ 8744 w 311045"/>
                <a:gd name="connsiteY4" fmla="*/ 77449 h 182380"/>
                <a:gd name="connsiteX5" fmla="*/ 8744 w 311045"/>
                <a:gd name="connsiteY5" fmla="*/ 32478 h 182380"/>
                <a:gd name="connsiteX6" fmla="*/ 61209 w 311045"/>
                <a:gd name="connsiteY6" fmla="*/ 2498 h 182380"/>
                <a:gd name="connsiteX7" fmla="*/ 166140 w 311045"/>
                <a:gd name="connsiteY7" fmla="*/ 17488 h 182380"/>
                <a:gd name="connsiteX8" fmla="*/ 278566 w 311045"/>
                <a:gd name="connsiteY8" fmla="*/ 24983 h 182380"/>
                <a:gd name="connsiteX9" fmla="*/ 308547 w 311045"/>
                <a:gd name="connsiteY9"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45" h="182380">
                  <a:moveTo>
                    <a:pt x="308547" y="114924"/>
                  </a:moveTo>
                  <a:cubicBezTo>
                    <a:pt x="306049" y="139908"/>
                    <a:pt x="298553" y="167390"/>
                    <a:pt x="263576" y="174885"/>
                  </a:cubicBezTo>
                  <a:cubicBezTo>
                    <a:pt x="228599" y="182380"/>
                    <a:pt x="98684" y="159895"/>
                    <a:pt x="98684" y="159895"/>
                  </a:cubicBezTo>
                  <a:cubicBezTo>
                    <a:pt x="68704" y="132413"/>
                    <a:pt x="15211" y="138894"/>
                    <a:pt x="8744" y="77449"/>
                  </a:cubicBezTo>
                  <a:cubicBezTo>
                    <a:pt x="6246" y="57462"/>
                    <a:pt x="0" y="44970"/>
                    <a:pt x="8744" y="32478"/>
                  </a:cubicBezTo>
                  <a:cubicBezTo>
                    <a:pt x="17488" y="19986"/>
                    <a:pt x="34976" y="4996"/>
                    <a:pt x="61209" y="2498"/>
                  </a:cubicBezTo>
                  <a:cubicBezTo>
                    <a:pt x="87442" y="0"/>
                    <a:pt x="129914" y="13741"/>
                    <a:pt x="166140" y="17488"/>
                  </a:cubicBezTo>
                  <a:cubicBezTo>
                    <a:pt x="202366" y="21235"/>
                    <a:pt x="254832" y="12491"/>
                    <a:pt x="278566" y="24983"/>
                  </a:cubicBezTo>
                  <a:cubicBezTo>
                    <a:pt x="302300" y="37475"/>
                    <a:pt x="311045" y="89940"/>
                    <a:pt x="308547" y="114924"/>
                  </a:cubicBezTo>
                  <a:close/>
                </a:path>
              </a:pathLst>
            </a:cu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1"/>
          <p:cNvGrpSpPr/>
          <p:nvPr/>
        </p:nvGrpSpPr>
        <p:grpSpPr>
          <a:xfrm>
            <a:off x="4150886" y="2269351"/>
            <a:ext cx="3173918" cy="3227294"/>
            <a:chOff x="4150886" y="2269351"/>
            <a:chExt cx="3173918" cy="3227294"/>
          </a:xfrm>
        </p:grpSpPr>
        <p:sp>
          <p:nvSpPr>
            <p:cNvPr id="43" name="Freeform 42"/>
            <p:cNvSpPr/>
            <p:nvPr/>
          </p:nvSpPr>
          <p:spPr>
            <a:xfrm>
              <a:off x="4858870" y="4395267"/>
              <a:ext cx="904155" cy="772246"/>
            </a:xfrm>
            <a:custGeom>
              <a:avLst/>
              <a:gdLst>
                <a:gd name="connsiteX0" fmla="*/ 12807 w 904155"/>
                <a:gd name="connsiteY0" fmla="*/ 76841 h 772246"/>
                <a:gd name="connsiteX1" fmla="*/ 197224 w 904155"/>
                <a:gd name="connsiteY1" fmla="*/ 7684 h 772246"/>
                <a:gd name="connsiteX2" fmla="*/ 443113 w 904155"/>
                <a:gd name="connsiteY2" fmla="*/ 30736 h 772246"/>
                <a:gd name="connsiteX3" fmla="*/ 496901 w 904155"/>
                <a:gd name="connsiteY3" fmla="*/ 92209 h 772246"/>
                <a:gd name="connsiteX4" fmla="*/ 689002 w 904155"/>
                <a:gd name="connsiteY4" fmla="*/ 138313 h 772246"/>
                <a:gd name="connsiteX5" fmla="*/ 827315 w 904155"/>
                <a:gd name="connsiteY5" fmla="*/ 307362 h 772246"/>
                <a:gd name="connsiteX6" fmla="*/ 896471 w 904155"/>
                <a:gd name="connsiteY6" fmla="*/ 422622 h 772246"/>
                <a:gd name="connsiteX7" fmla="*/ 781211 w 904155"/>
                <a:gd name="connsiteY7" fmla="*/ 499462 h 772246"/>
                <a:gd name="connsiteX8" fmla="*/ 727422 w 904155"/>
                <a:gd name="connsiteY8" fmla="*/ 583987 h 772246"/>
                <a:gd name="connsiteX9" fmla="*/ 589110 w 904155"/>
                <a:gd name="connsiteY9" fmla="*/ 676195 h 772246"/>
                <a:gd name="connsiteX10" fmla="*/ 481533 w 904155"/>
                <a:gd name="connsiteY10" fmla="*/ 683879 h 772246"/>
                <a:gd name="connsiteX11" fmla="*/ 335537 w 904155"/>
                <a:gd name="connsiteY11" fmla="*/ 753036 h 772246"/>
                <a:gd name="connsiteX12" fmla="*/ 350905 w 904155"/>
                <a:gd name="connsiteY12" fmla="*/ 568619 h 772246"/>
                <a:gd name="connsiteX13" fmla="*/ 258696 w 904155"/>
                <a:gd name="connsiteY13" fmla="*/ 468726 h 772246"/>
                <a:gd name="connsiteX14" fmla="*/ 189540 w 904155"/>
                <a:gd name="connsiteY14" fmla="*/ 307362 h 772246"/>
                <a:gd name="connsiteX15" fmla="*/ 120384 w 904155"/>
                <a:gd name="connsiteY15" fmla="*/ 176733 h 772246"/>
                <a:gd name="connsiteX16" fmla="*/ 12807 w 904155"/>
                <a:gd name="connsiteY16" fmla="*/ 76841 h 77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155" h="772246">
                  <a:moveTo>
                    <a:pt x="12807" y="76841"/>
                  </a:moveTo>
                  <a:cubicBezTo>
                    <a:pt x="25614" y="48666"/>
                    <a:pt x="125506" y="15368"/>
                    <a:pt x="197224" y="7684"/>
                  </a:cubicBezTo>
                  <a:cubicBezTo>
                    <a:pt x="268942" y="0"/>
                    <a:pt x="393167" y="16649"/>
                    <a:pt x="443113" y="30736"/>
                  </a:cubicBezTo>
                  <a:cubicBezTo>
                    <a:pt x="493059" y="44824"/>
                    <a:pt x="455920" y="74280"/>
                    <a:pt x="496901" y="92209"/>
                  </a:cubicBezTo>
                  <a:cubicBezTo>
                    <a:pt x="537882" y="110138"/>
                    <a:pt x="633933" y="102454"/>
                    <a:pt x="689002" y="138313"/>
                  </a:cubicBezTo>
                  <a:cubicBezTo>
                    <a:pt x="744071" y="174172"/>
                    <a:pt x="792737" y="259977"/>
                    <a:pt x="827315" y="307362"/>
                  </a:cubicBezTo>
                  <a:cubicBezTo>
                    <a:pt x="861893" y="354747"/>
                    <a:pt x="904155" y="390605"/>
                    <a:pt x="896471" y="422622"/>
                  </a:cubicBezTo>
                  <a:cubicBezTo>
                    <a:pt x="888787" y="454639"/>
                    <a:pt x="809386" y="472568"/>
                    <a:pt x="781211" y="499462"/>
                  </a:cubicBezTo>
                  <a:cubicBezTo>
                    <a:pt x="753036" y="526356"/>
                    <a:pt x="759439" y="554532"/>
                    <a:pt x="727422" y="583987"/>
                  </a:cubicBezTo>
                  <a:cubicBezTo>
                    <a:pt x="695405" y="613442"/>
                    <a:pt x="630092" y="659546"/>
                    <a:pt x="589110" y="676195"/>
                  </a:cubicBezTo>
                  <a:cubicBezTo>
                    <a:pt x="548128" y="692844"/>
                    <a:pt x="523795" y="671072"/>
                    <a:pt x="481533" y="683879"/>
                  </a:cubicBezTo>
                  <a:cubicBezTo>
                    <a:pt x="439271" y="696686"/>
                    <a:pt x="357308" y="772246"/>
                    <a:pt x="335537" y="753036"/>
                  </a:cubicBezTo>
                  <a:cubicBezTo>
                    <a:pt x="313766" y="733826"/>
                    <a:pt x="363712" y="616004"/>
                    <a:pt x="350905" y="568619"/>
                  </a:cubicBezTo>
                  <a:cubicBezTo>
                    <a:pt x="338098" y="521234"/>
                    <a:pt x="285590" y="512269"/>
                    <a:pt x="258696" y="468726"/>
                  </a:cubicBezTo>
                  <a:cubicBezTo>
                    <a:pt x="231802" y="425183"/>
                    <a:pt x="212592" y="356027"/>
                    <a:pt x="189540" y="307362"/>
                  </a:cubicBezTo>
                  <a:cubicBezTo>
                    <a:pt x="166488" y="258697"/>
                    <a:pt x="152401" y="215153"/>
                    <a:pt x="120384" y="176733"/>
                  </a:cubicBezTo>
                  <a:cubicBezTo>
                    <a:pt x="88367" y="138313"/>
                    <a:pt x="0" y="105016"/>
                    <a:pt x="12807" y="76841"/>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2"/>
            <p:cNvGrpSpPr/>
            <p:nvPr/>
          </p:nvGrpSpPr>
          <p:grpSpPr>
            <a:xfrm>
              <a:off x="4687261" y="2269351"/>
              <a:ext cx="2637543" cy="2554942"/>
              <a:chOff x="4687261" y="2269351"/>
              <a:chExt cx="2637543" cy="2554942"/>
            </a:xfrm>
          </p:grpSpPr>
          <p:sp>
            <p:nvSpPr>
              <p:cNvPr id="46" name="Freeform 3"/>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46"/>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4687261" y="4026434"/>
                <a:ext cx="1609804" cy="797859"/>
              </a:xfrm>
              <a:custGeom>
                <a:avLst/>
                <a:gdLst>
                  <a:gd name="connsiteX0" fmla="*/ 245889 w 1609804"/>
                  <a:gd name="connsiteY0" fmla="*/ 0 h 797859"/>
                  <a:gd name="connsiteX1" fmla="*/ 852927 w 1609804"/>
                  <a:gd name="connsiteY1" fmla="*/ 122944 h 797859"/>
                  <a:gd name="connsiteX2" fmla="*/ 1483018 w 1609804"/>
                  <a:gd name="connsiteY2" fmla="*/ 199784 h 797859"/>
                  <a:gd name="connsiteX3" fmla="*/ 1575226 w 1609804"/>
                  <a:gd name="connsiteY3" fmla="*/ 276625 h 797859"/>
                  <a:gd name="connsiteX4" fmla="*/ 1429230 w 1609804"/>
                  <a:gd name="connsiteY4" fmla="*/ 330413 h 797859"/>
                  <a:gd name="connsiteX5" fmla="*/ 1590594 w 1609804"/>
                  <a:gd name="connsiteY5" fmla="*/ 353465 h 797859"/>
                  <a:gd name="connsiteX6" fmla="*/ 1544490 w 1609804"/>
                  <a:gd name="connsiteY6" fmla="*/ 461042 h 797859"/>
                  <a:gd name="connsiteX7" fmla="*/ 1429230 w 1609804"/>
                  <a:gd name="connsiteY7" fmla="*/ 453358 h 797859"/>
                  <a:gd name="connsiteX8" fmla="*/ 1421546 w 1609804"/>
                  <a:gd name="connsiteY8" fmla="*/ 576302 h 797859"/>
                  <a:gd name="connsiteX9" fmla="*/ 1283233 w 1609804"/>
                  <a:gd name="connsiteY9" fmla="*/ 622406 h 797859"/>
                  <a:gd name="connsiteX10" fmla="*/ 1206393 w 1609804"/>
                  <a:gd name="connsiteY10" fmla="*/ 737667 h 797859"/>
                  <a:gd name="connsiteX11" fmla="*/ 1091132 w 1609804"/>
                  <a:gd name="connsiteY11" fmla="*/ 783771 h 797859"/>
                  <a:gd name="connsiteX12" fmla="*/ 1021976 w 1609804"/>
                  <a:gd name="connsiteY12" fmla="*/ 653142 h 797859"/>
                  <a:gd name="connsiteX13" fmla="*/ 845243 w 1609804"/>
                  <a:gd name="connsiteY13" fmla="*/ 530198 h 797859"/>
                  <a:gd name="connsiteX14" fmla="*/ 699247 w 1609804"/>
                  <a:gd name="connsiteY14" fmla="*/ 491778 h 797859"/>
                  <a:gd name="connsiteX15" fmla="*/ 653142 w 1609804"/>
                  <a:gd name="connsiteY15" fmla="*/ 430305 h 797859"/>
                  <a:gd name="connsiteX16" fmla="*/ 445673 w 1609804"/>
                  <a:gd name="connsiteY16" fmla="*/ 391885 h 797859"/>
                  <a:gd name="connsiteX17" fmla="*/ 268941 w 1609804"/>
                  <a:gd name="connsiteY17" fmla="*/ 399569 h 797859"/>
                  <a:gd name="connsiteX18" fmla="*/ 0 w 1609804"/>
                  <a:gd name="connsiteY18" fmla="*/ 345781 h 7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9804" h="797859">
                    <a:moveTo>
                      <a:pt x="245889" y="0"/>
                    </a:moveTo>
                    <a:cubicBezTo>
                      <a:pt x="446314" y="44823"/>
                      <a:pt x="646739" y="89647"/>
                      <a:pt x="852927" y="122944"/>
                    </a:cubicBezTo>
                    <a:cubicBezTo>
                      <a:pt x="1059115" y="156241"/>
                      <a:pt x="1362635" y="174171"/>
                      <a:pt x="1483018" y="199784"/>
                    </a:cubicBezTo>
                    <a:cubicBezTo>
                      <a:pt x="1603401" y="225397"/>
                      <a:pt x="1584191" y="254854"/>
                      <a:pt x="1575226" y="276625"/>
                    </a:cubicBezTo>
                    <a:cubicBezTo>
                      <a:pt x="1566261" y="298396"/>
                      <a:pt x="1426669" y="317606"/>
                      <a:pt x="1429230" y="330413"/>
                    </a:cubicBezTo>
                    <a:cubicBezTo>
                      <a:pt x="1431791" y="343220"/>
                      <a:pt x="1571384" y="331694"/>
                      <a:pt x="1590594" y="353465"/>
                    </a:cubicBezTo>
                    <a:cubicBezTo>
                      <a:pt x="1609804" y="375237"/>
                      <a:pt x="1571384" y="444393"/>
                      <a:pt x="1544490" y="461042"/>
                    </a:cubicBezTo>
                    <a:cubicBezTo>
                      <a:pt x="1517596" y="477691"/>
                      <a:pt x="1449721" y="434148"/>
                      <a:pt x="1429230" y="453358"/>
                    </a:cubicBezTo>
                    <a:cubicBezTo>
                      <a:pt x="1408739" y="472568"/>
                      <a:pt x="1445879" y="548127"/>
                      <a:pt x="1421546" y="576302"/>
                    </a:cubicBezTo>
                    <a:cubicBezTo>
                      <a:pt x="1397213" y="604477"/>
                      <a:pt x="1319092" y="595512"/>
                      <a:pt x="1283233" y="622406"/>
                    </a:cubicBezTo>
                    <a:cubicBezTo>
                      <a:pt x="1247374" y="649300"/>
                      <a:pt x="1238410" y="710773"/>
                      <a:pt x="1206393" y="737667"/>
                    </a:cubicBezTo>
                    <a:cubicBezTo>
                      <a:pt x="1174376" y="764561"/>
                      <a:pt x="1121868" y="797859"/>
                      <a:pt x="1091132" y="783771"/>
                    </a:cubicBezTo>
                    <a:cubicBezTo>
                      <a:pt x="1060396" y="769684"/>
                      <a:pt x="1062957" y="695404"/>
                      <a:pt x="1021976" y="653142"/>
                    </a:cubicBezTo>
                    <a:cubicBezTo>
                      <a:pt x="980995" y="610880"/>
                      <a:pt x="899031" y="557092"/>
                      <a:pt x="845243" y="530198"/>
                    </a:cubicBezTo>
                    <a:cubicBezTo>
                      <a:pt x="791455" y="503304"/>
                      <a:pt x="731264" y="508427"/>
                      <a:pt x="699247" y="491778"/>
                    </a:cubicBezTo>
                    <a:cubicBezTo>
                      <a:pt x="667230" y="475129"/>
                      <a:pt x="695404" y="446954"/>
                      <a:pt x="653142" y="430305"/>
                    </a:cubicBezTo>
                    <a:cubicBezTo>
                      <a:pt x="610880" y="413656"/>
                      <a:pt x="509706" y="397008"/>
                      <a:pt x="445673" y="391885"/>
                    </a:cubicBezTo>
                    <a:cubicBezTo>
                      <a:pt x="381640" y="386762"/>
                      <a:pt x="343220" y="407253"/>
                      <a:pt x="268941" y="399569"/>
                    </a:cubicBezTo>
                    <a:cubicBezTo>
                      <a:pt x="194662" y="391885"/>
                      <a:pt x="46104" y="358588"/>
                      <a:pt x="0" y="345781"/>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45" name="Freeform 44"/>
            <p:cNvSpPr/>
            <p:nvPr/>
          </p:nvSpPr>
          <p:spPr>
            <a:xfrm>
              <a:off x="4150886" y="4287691"/>
              <a:ext cx="1148763" cy="1208954"/>
            </a:xfrm>
            <a:custGeom>
              <a:avLst/>
              <a:gdLst>
                <a:gd name="connsiteX0" fmla="*/ 0 w 1148763"/>
                <a:gd name="connsiteY0" fmla="*/ 0 h 1208954"/>
                <a:gd name="connsiteX1" fmla="*/ 614723 w 1148763"/>
                <a:gd name="connsiteY1" fmla="*/ 115260 h 1208954"/>
                <a:gd name="connsiteX2" fmla="*/ 845244 w 1148763"/>
                <a:gd name="connsiteY2" fmla="*/ 138312 h 1208954"/>
                <a:gd name="connsiteX3" fmla="*/ 791456 w 1148763"/>
                <a:gd name="connsiteY3" fmla="*/ 215153 h 1208954"/>
                <a:gd name="connsiteX4" fmla="*/ 829876 w 1148763"/>
                <a:gd name="connsiteY4" fmla="*/ 330413 h 1208954"/>
                <a:gd name="connsiteX5" fmla="*/ 891348 w 1148763"/>
                <a:gd name="connsiteY5" fmla="*/ 453358 h 1208954"/>
                <a:gd name="connsiteX6" fmla="*/ 960504 w 1148763"/>
                <a:gd name="connsiteY6" fmla="*/ 537882 h 1208954"/>
                <a:gd name="connsiteX7" fmla="*/ 1037345 w 1148763"/>
                <a:gd name="connsiteY7" fmla="*/ 706931 h 1208954"/>
                <a:gd name="connsiteX8" fmla="*/ 1060397 w 1148763"/>
                <a:gd name="connsiteY8" fmla="*/ 837559 h 1208954"/>
                <a:gd name="connsiteX9" fmla="*/ 1144921 w 1148763"/>
                <a:gd name="connsiteY9" fmla="*/ 922084 h 1208954"/>
                <a:gd name="connsiteX10" fmla="*/ 1083449 w 1148763"/>
                <a:gd name="connsiteY10" fmla="*/ 937452 h 1208954"/>
                <a:gd name="connsiteX11" fmla="*/ 991240 w 1148763"/>
                <a:gd name="connsiteY11" fmla="*/ 1075764 h 1208954"/>
                <a:gd name="connsiteX12" fmla="*/ 945136 w 1148763"/>
                <a:gd name="connsiteY12" fmla="*/ 1114185 h 1208954"/>
                <a:gd name="connsiteX13" fmla="*/ 860612 w 1148763"/>
                <a:gd name="connsiteY13" fmla="*/ 1198709 h 1208954"/>
                <a:gd name="connsiteX14" fmla="*/ 637775 w 1148763"/>
                <a:gd name="connsiteY14" fmla="*/ 1175657 h 1208954"/>
                <a:gd name="connsiteX15" fmla="*/ 338098 w 1148763"/>
                <a:gd name="connsiteY15" fmla="*/ 1114185 h 1208954"/>
                <a:gd name="connsiteX16" fmla="*/ 299677 w 1148763"/>
                <a:gd name="connsiteY16" fmla="*/ 1014292 h 1208954"/>
                <a:gd name="connsiteX17" fmla="*/ 7684 w 1148763"/>
                <a:gd name="connsiteY17" fmla="*/ 960504 h 12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8763" h="1208954">
                  <a:moveTo>
                    <a:pt x="0" y="0"/>
                  </a:moveTo>
                  <a:lnTo>
                    <a:pt x="614723" y="115260"/>
                  </a:lnTo>
                  <a:cubicBezTo>
                    <a:pt x="755597" y="138312"/>
                    <a:pt x="815789" y="121663"/>
                    <a:pt x="845244" y="138312"/>
                  </a:cubicBezTo>
                  <a:cubicBezTo>
                    <a:pt x="874699" y="154961"/>
                    <a:pt x="794017" y="183136"/>
                    <a:pt x="791456" y="215153"/>
                  </a:cubicBezTo>
                  <a:cubicBezTo>
                    <a:pt x="788895" y="247170"/>
                    <a:pt x="813227" y="290712"/>
                    <a:pt x="829876" y="330413"/>
                  </a:cubicBezTo>
                  <a:cubicBezTo>
                    <a:pt x="846525" y="370114"/>
                    <a:pt x="869577" y="418780"/>
                    <a:pt x="891348" y="453358"/>
                  </a:cubicBezTo>
                  <a:cubicBezTo>
                    <a:pt x="913119" y="487936"/>
                    <a:pt x="936171" y="495620"/>
                    <a:pt x="960504" y="537882"/>
                  </a:cubicBezTo>
                  <a:cubicBezTo>
                    <a:pt x="984837" y="580144"/>
                    <a:pt x="1020696" y="656985"/>
                    <a:pt x="1037345" y="706931"/>
                  </a:cubicBezTo>
                  <a:cubicBezTo>
                    <a:pt x="1053994" y="756877"/>
                    <a:pt x="1042468" y="801700"/>
                    <a:pt x="1060397" y="837559"/>
                  </a:cubicBezTo>
                  <a:cubicBezTo>
                    <a:pt x="1078326" y="873418"/>
                    <a:pt x="1141079" y="905435"/>
                    <a:pt x="1144921" y="922084"/>
                  </a:cubicBezTo>
                  <a:cubicBezTo>
                    <a:pt x="1148763" y="938733"/>
                    <a:pt x="1109062" y="911839"/>
                    <a:pt x="1083449" y="937452"/>
                  </a:cubicBezTo>
                  <a:cubicBezTo>
                    <a:pt x="1057836" y="963065"/>
                    <a:pt x="1014292" y="1046309"/>
                    <a:pt x="991240" y="1075764"/>
                  </a:cubicBezTo>
                  <a:cubicBezTo>
                    <a:pt x="968188" y="1105220"/>
                    <a:pt x="966907" y="1093694"/>
                    <a:pt x="945136" y="1114185"/>
                  </a:cubicBezTo>
                  <a:cubicBezTo>
                    <a:pt x="923365" y="1134676"/>
                    <a:pt x="911839" y="1188464"/>
                    <a:pt x="860612" y="1198709"/>
                  </a:cubicBezTo>
                  <a:cubicBezTo>
                    <a:pt x="809385" y="1208954"/>
                    <a:pt x="724861" y="1189744"/>
                    <a:pt x="637775" y="1175657"/>
                  </a:cubicBezTo>
                  <a:cubicBezTo>
                    <a:pt x="550689" y="1161570"/>
                    <a:pt x="394448" y="1141079"/>
                    <a:pt x="338098" y="1114185"/>
                  </a:cubicBezTo>
                  <a:cubicBezTo>
                    <a:pt x="281748" y="1087291"/>
                    <a:pt x="354746" y="1039906"/>
                    <a:pt x="299677" y="1014292"/>
                  </a:cubicBezTo>
                  <a:cubicBezTo>
                    <a:pt x="244608" y="988679"/>
                    <a:pt x="56349" y="978433"/>
                    <a:pt x="7684" y="96050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useBgFill="1">
        <p:nvSpPr>
          <p:cNvPr id="68" name="TextBox 67"/>
          <p:cNvSpPr txBox="1"/>
          <p:nvPr/>
        </p:nvSpPr>
        <p:spPr>
          <a:xfrm>
            <a:off x="152400" y="914400"/>
            <a:ext cx="3733800" cy="3970318"/>
          </a:xfrm>
          <a:prstGeom prst="rect">
            <a:avLst/>
          </a:prstGeom>
        </p:spPr>
        <p:txBody>
          <a:bodyPr wrap="square" rtlCol="0">
            <a:spAutoFit/>
          </a:bodyPr>
          <a:lstStyle/>
          <a:p>
            <a:pPr>
              <a:lnSpc>
                <a:spcPct val="150000"/>
              </a:lnSpc>
            </a:pPr>
            <a:r>
              <a:rPr lang="en-US" sz="2400" b="1" u="sng" dirty="0" smtClean="0"/>
              <a:t>COLONY    SHIPS      PEOPLE</a:t>
            </a:r>
          </a:p>
          <a:p>
            <a:pPr>
              <a:lnSpc>
                <a:spcPct val="150000"/>
              </a:lnSpc>
            </a:pPr>
            <a:r>
              <a:rPr lang="en-US" sz="2400" b="1" dirty="0" smtClean="0"/>
              <a:t>   Mass.        6 	        &gt;  900   </a:t>
            </a:r>
          </a:p>
          <a:p>
            <a:pPr>
              <a:lnSpc>
                <a:spcPct val="150000"/>
              </a:lnSpc>
            </a:pPr>
            <a:r>
              <a:rPr lang="en-US" sz="2400" b="1" dirty="0" smtClean="0"/>
              <a:t>   Conn.        7 	        &gt;1000</a:t>
            </a:r>
          </a:p>
          <a:p>
            <a:pPr>
              <a:lnSpc>
                <a:spcPct val="150000"/>
              </a:lnSpc>
            </a:pPr>
            <a:r>
              <a:rPr lang="en-US" sz="2400" b="1" dirty="0" smtClean="0"/>
              <a:t>   N.Y.	        2 	        ~  340</a:t>
            </a:r>
          </a:p>
          <a:p>
            <a:pPr>
              <a:lnSpc>
                <a:spcPct val="150000"/>
              </a:lnSpc>
            </a:pPr>
            <a:r>
              <a:rPr lang="en-US" sz="2400" b="1" dirty="0" smtClean="0"/>
              <a:t>   Penn.        5	        &gt;1000</a:t>
            </a:r>
          </a:p>
          <a:p>
            <a:pPr>
              <a:lnSpc>
                <a:spcPct val="150000"/>
              </a:lnSpc>
            </a:pPr>
            <a:r>
              <a:rPr lang="en-US" sz="2400" b="1" dirty="0" smtClean="0"/>
              <a:t>   Virginia    7	          1500	        </a:t>
            </a:r>
          </a:p>
        </p:txBody>
      </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grpSp>
        <p:nvGrpSpPr>
          <p:cNvPr id="7" name="Group 76"/>
          <p:cNvGrpSpPr/>
          <p:nvPr/>
        </p:nvGrpSpPr>
        <p:grpSpPr>
          <a:xfrm>
            <a:off x="7467600" y="4572000"/>
            <a:ext cx="1596912" cy="2185203"/>
            <a:chOff x="7467600" y="4572000"/>
            <a:chExt cx="1596912" cy="2185203"/>
          </a:xfrm>
        </p:grpSpPr>
        <p:pic>
          <p:nvPicPr>
            <p:cNvPr id="53250" name="Picture 2"/>
            <p:cNvPicPr>
              <a:picLocks noChangeAspect="1" noChangeArrowheads="1"/>
            </p:cNvPicPr>
            <p:nvPr/>
          </p:nvPicPr>
          <p:blipFill>
            <a:blip r:embed="rId7"/>
            <a:srcRect/>
            <a:stretch>
              <a:fillRect/>
            </a:stretch>
          </p:blipFill>
          <p:spPr bwMode="auto">
            <a:xfrm flipH="1">
              <a:off x="7543800" y="4572000"/>
              <a:ext cx="761906" cy="1905000"/>
            </a:xfrm>
            <a:prstGeom prst="rect">
              <a:avLst/>
            </a:prstGeom>
            <a:noFill/>
            <a:ln w="9525">
              <a:noFill/>
              <a:miter lim="800000"/>
              <a:headEnd/>
              <a:tailEnd/>
            </a:ln>
            <a:effectLst/>
          </p:spPr>
        </p:pic>
        <p:sp>
          <p:nvSpPr>
            <p:cNvPr id="71" name="TextBox 70"/>
            <p:cNvSpPr txBox="1"/>
            <p:nvPr/>
          </p:nvSpPr>
          <p:spPr>
            <a:xfrm>
              <a:off x="7467600" y="4663440"/>
              <a:ext cx="1596912" cy="656590"/>
            </a:xfrm>
            <a:prstGeom prst="rect">
              <a:avLst/>
            </a:prstGeom>
            <a:noFill/>
          </p:spPr>
          <p:txBody>
            <a:bodyPr wrap="none" rtlCol="0">
              <a:spAutoFit/>
            </a:bodyPr>
            <a:lstStyle/>
            <a:p>
              <a:pPr>
                <a:lnSpc>
                  <a:spcPts val="2200"/>
                </a:lnSpc>
              </a:pPr>
              <a:r>
                <a:rPr lang="en-US" sz="2400" b="1" spc="-100" dirty="0" smtClean="0">
                  <a:solidFill>
                    <a:srgbClr val="220783"/>
                  </a:solidFill>
                </a:rPr>
                <a:t>               1755</a:t>
              </a:r>
            </a:p>
            <a:p>
              <a:pPr>
                <a:lnSpc>
                  <a:spcPts val="2200"/>
                </a:lnSpc>
              </a:pPr>
              <a:r>
                <a:rPr lang="en-US" sz="2400" b="1" spc="-100" dirty="0" smtClean="0">
                  <a:solidFill>
                    <a:srgbClr val="220783"/>
                  </a:solidFill>
                </a:rPr>
                <a:t>deportation</a:t>
              </a:r>
              <a:endParaRPr lang="en-US" sz="2400" b="1" spc="-100" dirty="0">
                <a:solidFill>
                  <a:srgbClr val="220783"/>
                </a:solidFill>
              </a:endParaRPr>
            </a:p>
          </p:txBody>
        </p:sp>
        <p:sp>
          <p:nvSpPr>
            <p:cNvPr id="73" name="TextBox 72"/>
            <p:cNvSpPr txBox="1"/>
            <p:nvPr/>
          </p:nvSpPr>
          <p:spPr>
            <a:xfrm>
              <a:off x="7506898" y="5410200"/>
              <a:ext cx="1484702" cy="656590"/>
            </a:xfrm>
            <a:prstGeom prst="rect">
              <a:avLst/>
            </a:prstGeom>
            <a:noFill/>
          </p:spPr>
          <p:txBody>
            <a:bodyPr wrap="none" rtlCol="0">
              <a:spAutoFit/>
            </a:bodyPr>
            <a:lstStyle/>
            <a:p>
              <a:pPr>
                <a:lnSpc>
                  <a:spcPts val="2200"/>
                </a:lnSpc>
              </a:pPr>
              <a:r>
                <a:rPr lang="en-US" sz="2400" b="1" spc="-100" dirty="0" smtClean="0">
                  <a:solidFill>
                    <a:srgbClr val="007A37"/>
                  </a:solidFill>
                </a:rPr>
                <a:t>             1756</a:t>
              </a:r>
            </a:p>
            <a:p>
              <a:pPr>
                <a:lnSpc>
                  <a:spcPts val="2200"/>
                </a:lnSpc>
              </a:pPr>
              <a:r>
                <a:rPr lang="en-US" sz="2400" b="1" spc="-100" dirty="0" smtClean="0">
                  <a:solidFill>
                    <a:srgbClr val="007A37"/>
                  </a:solidFill>
                </a:rPr>
                <a:t>migration</a:t>
              </a:r>
              <a:endParaRPr lang="en-US" sz="2400" b="1" spc="-100" dirty="0">
                <a:solidFill>
                  <a:srgbClr val="007A37"/>
                </a:solidFill>
              </a:endParaRPr>
            </a:p>
          </p:txBody>
        </p:sp>
        <p:sp>
          <p:nvSpPr>
            <p:cNvPr id="75" name="TextBox 74"/>
            <p:cNvSpPr txBox="1"/>
            <p:nvPr/>
          </p:nvSpPr>
          <p:spPr>
            <a:xfrm>
              <a:off x="7543800" y="6089904"/>
              <a:ext cx="1484702" cy="667299"/>
            </a:xfrm>
            <a:prstGeom prst="rect">
              <a:avLst/>
            </a:prstGeom>
            <a:noFill/>
          </p:spPr>
          <p:txBody>
            <a:bodyPr wrap="none" rtlCol="0">
              <a:spAutoFit/>
            </a:bodyPr>
            <a:lstStyle/>
            <a:p>
              <a:pPr>
                <a:lnSpc>
                  <a:spcPts val="2200"/>
                </a:lnSpc>
              </a:pPr>
              <a:r>
                <a:rPr lang="en-US" sz="2400" b="1" spc="-100" dirty="0" smtClean="0">
                  <a:solidFill>
                    <a:srgbClr val="C40000"/>
                  </a:solidFill>
                </a:rPr>
                <a:t>             1755</a:t>
              </a:r>
            </a:p>
            <a:p>
              <a:pPr>
                <a:lnSpc>
                  <a:spcPts val="2200"/>
                </a:lnSpc>
              </a:pPr>
              <a:r>
                <a:rPr lang="en-US" sz="2400" b="1" spc="-100" dirty="0" smtClean="0">
                  <a:solidFill>
                    <a:srgbClr val="C40000"/>
                  </a:solidFill>
                </a:rPr>
                <a:t>flight</a:t>
              </a:r>
              <a:endParaRPr lang="en-US" sz="2400" b="1" spc="-100" dirty="0">
                <a:solidFill>
                  <a:srgbClr val="C40000"/>
                </a:solidFill>
              </a:endParaRPr>
            </a:p>
          </p:txBody>
        </p:sp>
      </p:grpSp>
      <p:sp>
        <p:nvSpPr>
          <p:cNvPr id="79" name="Rectangle 78"/>
          <p:cNvSpPr/>
          <p:nvPr/>
        </p:nvSpPr>
        <p:spPr>
          <a:xfrm>
            <a:off x="7543800" y="5410200"/>
            <a:ext cx="13716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7543800" y="6096000"/>
            <a:ext cx="1371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82"/>
          <p:cNvGrpSpPr/>
          <p:nvPr/>
        </p:nvGrpSpPr>
        <p:grpSpPr>
          <a:xfrm>
            <a:off x="76200" y="3810000"/>
            <a:ext cx="4572000" cy="2976265"/>
            <a:chOff x="0" y="4186535"/>
            <a:chExt cx="4572000" cy="2976265"/>
          </a:xfrm>
        </p:grpSpPr>
        <p:pic>
          <p:nvPicPr>
            <p:cNvPr id="55300" name="Picture 4"/>
            <p:cNvPicPr preferRelativeResize="0">
              <a:picLocks noChangeArrowheads="1"/>
            </p:cNvPicPr>
            <p:nvPr/>
          </p:nvPicPr>
          <p:blipFill>
            <a:blip r:embed="rId8"/>
            <a:srcRect l="3670" r="4898" b="2632"/>
            <a:stretch>
              <a:fillRect/>
            </a:stretch>
          </p:blipFill>
          <p:spPr bwMode="auto">
            <a:xfrm>
              <a:off x="0" y="4191000"/>
              <a:ext cx="4498848" cy="2971800"/>
            </a:xfrm>
            <a:prstGeom prst="rect">
              <a:avLst/>
            </a:prstGeom>
            <a:noFill/>
            <a:ln w="25400">
              <a:solidFill>
                <a:schemeClr val="accent3">
                  <a:lumMod val="50000"/>
                </a:schemeClr>
              </a:solidFill>
              <a:miter lim="800000"/>
              <a:headEnd/>
              <a:tailEnd/>
            </a:ln>
            <a:effectLst/>
          </p:spPr>
        </p:pic>
        <p:sp>
          <p:nvSpPr>
            <p:cNvPr id="82" name="TextBox 81"/>
            <p:cNvSpPr txBox="1"/>
            <p:nvPr/>
          </p:nvSpPr>
          <p:spPr>
            <a:xfrm flipH="1">
              <a:off x="0" y="4186535"/>
              <a:ext cx="4572000" cy="461665"/>
            </a:xfrm>
            <a:prstGeom prst="rect">
              <a:avLst/>
            </a:prstGeom>
            <a:noFill/>
          </p:spPr>
          <p:txBody>
            <a:bodyPr wrap="square" rtlCol="0">
              <a:spAutoFit/>
            </a:bodyPr>
            <a:lstStyle/>
            <a:p>
              <a:pPr algn="ctr"/>
              <a:r>
                <a:rPr lang="en-US" sz="2400" b="1" dirty="0" smtClean="0">
                  <a:solidFill>
                    <a:schemeClr val="accent3">
                      <a:lumMod val="50000"/>
                    </a:schemeClr>
                  </a:solidFill>
                  <a:effectLst>
                    <a:outerShdw dist="38100" dir="7200000" algn="ctr" rotWithShape="0">
                      <a:schemeClr val="tx1"/>
                    </a:outerShdw>
                  </a:effectLst>
                </a:rPr>
                <a:t>New York Harbor</a:t>
              </a:r>
              <a:endParaRPr lang="en-US" sz="2400" b="1" dirty="0">
                <a:solidFill>
                  <a:schemeClr val="accent3">
                    <a:lumMod val="50000"/>
                  </a:schemeClr>
                </a:solidFill>
                <a:effectLst>
                  <a:outerShdw dist="38100" dir="7200000" algn="ctr" rotWithShape="0">
                    <a:schemeClr val="tx1"/>
                  </a:outerShdw>
                </a:effectLst>
              </a:endParaRPr>
            </a:p>
          </p:txBody>
        </p:sp>
      </p:grpSp>
      <p:grpSp>
        <p:nvGrpSpPr>
          <p:cNvPr id="11" name="Group 84"/>
          <p:cNvGrpSpPr/>
          <p:nvPr/>
        </p:nvGrpSpPr>
        <p:grpSpPr>
          <a:xfrm>
            <a:off x="73152" y="3810000"/>
            <a:ext cx="4498848" cy="2971800"/>
            <a:chOff x="0" y="3946524"/>
            <a:chExt cx="4498848" cy="2971800"/>
          </a:xfrm>
        </p:grpSpPr>
        <p:pic>
          <p:nvPicPr>
            <p:cNvPr id="55301" name="Picture 5"/>
            <p:cNvPicPr preferRelativeResize="0">
              <a:picLocks noChangeArrowheads="1"/>
            </p:cNvPicPr>
            <p:nvPr/>
          </p:nvPicPr>
          <p:blipFill>
            <a:blip r:embed="rId9"/>
            <a:srcRect/>
            <a:stretch>
              <a:fillRect/>
            </a:stretch>
          </p:blipFill>
          <p:spPr bwMode="auto">
            <a:xfrm>
              <a:off x="0" y="3946524"/>
              <a:ext cx="4498848" cy="2971800"/>
            </a:xfrm>
            <a:prstGeom prst="rect">
              <a:avLst/>
            </a:prstGeom>
            <a:noFill/>
            <a:ln w="25400">
              <a:solidFill>
                <a:schemeClr val="bg2">
                  <a:lumMod val="25000"/>
                </a:schemeClr>
              </a:solidFill>
              <a:miter lim="800000"/>
              <a:headEnd/>
              <a:tailEnd/>
            </a:ln>
            <a:effectLst/>
          </p:spPr>
        </p:pic>
        <p:sp>
          <p:nvSpPr>
            <p:cNvPr id="84" name="TextBox 83"/>
            <p:cNvSpPr txBox="1"/>
            <p:nvPr/>
          </p:nvSpPr>
          <p:spPr>
            <a:xfrm flipH="1">
              <a:off x="0" y="3957935"/>
              <a:ext cx="4191000" cy="461665"/>
            </a:xfrm>
            <a:prstGeom prst="rect">
              <a:avLst/>
            </a:prstGeom>
            <a:noFill/>
          </p:spPr>
          <p:txBody>
            <a:bodyPr wrap="square" rtlCol="0">
              <a:spAutoFit/>
            </a:bodyPr>
            <a:lstStyle/>
            <a:p>
              <a:pPr algn="ctr"/>
              <a:r>
                <a:rPr lang="en-US" sz="2400" b="1" dirty="0" smtClean="0">
                  <a:solidFill>
                    <a:schemeClr val="bg2">
                      <a:lumMod val="25000"/>
                    </a:schemeClr>
                  </a:solidFill>
                  <a:effectLst>
                    <a:outerShdw dist="38100" dir="7200000" algn="ctr" rotWithShape="0">
                      <a:schemeClr val="bg1"/>
                    </a:outerShdw>
                  </a:effectLst>
                </a:rPr>
                <a:t>Acadians arriving PA</a:t>
              </a:r>
              <a:endParaRPr lang="en-US" sz="2400" b="1" dirty="0">
                <a:solidFill>
                  <a:schemeClr val="bg2">
                    <a:lumMod val="25000"/>
                  </a:schemeClr>
                </a:solidFill>
                <a:effectLst>
                  <a:outerShdw dist="38100" dir="7200000" algn="ctr" rotWithShape="0">
                    <a:schemeClr val="bg1"/>
                  </a:outerShdw>
                </a:effectLst>
              </a:endParaRPr>
            </a:p>
          </p:txBody>
        </p:sp>
      </p:grpSp>
      <p:sp>
        <p:nvSpPr>
          <p:cNvPr id="90" name="Freeform 89"/>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50800">
            <a:solidFill>
              <a:srgbClr val="FF00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Freeform 90"/>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2" name="Freeform 91"/>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3" name="Freeform 92"/>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4" name="Freeform 93"/>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800" decel="100000"/>
                                        <p:tgtEl>
                                          <p:spTgt spid="92"/>
                                        </p:tgtEl>
                                      </p:cBhvr>
                                    </p:animEffect>
                                    <p:anim calcmode="lin" valueType="num">
                                      <p:cBhvr>
                                        <p:cTn id="8" dur="800" decel="100000" fill="hold"/>
                                        <p:tgtEl>
                                          <p:spTgt spid="92"/>
                                        </p:tgtEl>
                                        <p:attrNameLst>
                                          <p:attrName>style.rotation</p:attrName>
                                        </p:attrNameLst>
                                      </p:cBhvr>
                                      <p:tavLst>
                                        <p:tav tm="0">
                                          <p:val>
                                            <p:fltVal val="-90"/>
                                          </p:val>
                                        </p:tav>
                                        <p:tav tm="100000">
                                          <p:val>
                                            <p:fltVal val="0"/>
                                          </p:val>
                                        </p:tav>
                                      </p:tavLst>
                                    </p:anim>
                                    <p:anim calcmode="lin" valueType="num">
                                      <p:cBhvr>
                                        <p:cTn id="9" dur="800" decel="100000" fill="hold"/>
                                        <p:tgtEl>
                                          <p:spTgt spid="92"/>
                                        </p:tgtEl>
                                        <p:attrNameLst>
                                          <p:attrName>ppt_x</p:attrName>
                                        </p:attrNameLst>
                                      </p:cBhvr>
                                      <p:tavLst>
                                        <p:tav tm="0">
                                          <p:val>
                                            <p:strVal val="#ppt_x+0.4"/>
                                          </p:val>
                                        </p:tav>
                                        <p:tav tm="100000">
                                          <p:val>
                                            <p:strVal val="#ppt_x-0.05"/>
                                          </p:val>
                                        </p:tav>
                                      </p:tavLst>
                                    </p:anim>
                                    <p:anim calcmode="lin" valueType="num">
                                      <p:cBhvr>
                                        <p:cTn id="10" dur="800" decel="100000" fill="hold"/>
                                        <p:tgtEl>
                                          <p:spTgt spid="9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68">
                                            <p:txEl>
                                              <p:pRg st="3" end="3"/>
                                            </p:txEl>
                                          </p:spTgt>
                                        </p:tgtEl>
                                        <p:attrNameLst>
                                          <p:attrName>style.visibility</p:attrName>
                                        </p:attrNameLst>
                                      </p:cBhvr>
                                      <p:to>
                                        <p:strVal val="visible"/>
                                      </p:to>
                                    </p:set>
                                    <p:animEffect transition="in" filter="wipe(left)">
                                      <p:cBhvr>
                                        <p:cTn id="16" dur="1000"/>
                                        <p:tgtEl>
                                          <p:spTgt spid="68">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0" presetClass="entr" presetSubtype="0" fill="hold" grpId="0" nodeType="clickEffect">
                                  <p:stCondLst>
                                    <p:cond delay="0"/>
                                  </p:stCondLst>
                                  <p:childTnLst>
                                    <p:set>
                                      <p:cBhvr>
                                        <p:cTn id="23" dur="1" fill="hold">
                                          <p:stCondLst>
                                            <p:cond delay="0"/>
                                          </p:stCondLst>
                                        </p:cTn>
                                        <p:tgtEl>
                                          <p:spTgt spid="93"/>
                                        </p:tgtEl>
                                        <p:attrNameLst>
                                          <p:attrName>style.visibility</p:attrName>
                                        </p:attrNameLst>
                                      </p:cBhvr>
                                      <p:to>
                                        <p:strVal val="visible"/>
                                      </p:to>
                                    </p:set>
                                    <p:animEffect transition="in" filter="fade">
                                      <p:cBhvr>
                                        <p:cTn id="24" dur="800" decel="100000"/>
                                        <p:tgtEl>
                                          <p:spTgt spid="93"/>
                                        </p:tgtEl>
                                      </p:cBhvr>
                                    </p:animEffect>
                                    <p:anim calcmode="lin" valueType="num">
                                      <p:cBhvr>
                                        <p:cTn id="25" dur="800" decel="100000" fill="hold"/>
                                        <p:tgtEl>
                                          <p:spTgt spid="93"/>
                                        </p:tgtEl>
                                        <p:attrNameLst>
                                          <p:attrName>style.rotation</p:attrName>
                                        </p:attrNameLst>
                                      </p:cBhvr>
                                      <p:tavLst>
                                        <p:tav tm="0">
                                          <p:val>
                                            <p:fltVal val="-90"/>
                                          </p:val>
                                        </p:tav>
                                        <p:tav tm="100000">
                                          <p:val>
                                            <p:fltVal val="0"/>
                                          </p:val>
                                        </p:tav>
                                      </p:tavLst>
                                    </p:anim>
                                    <p:anim calcmode="lin" valueType="num">
                                      <p:cBhvr>
                                        <p:cTn id="26" dur="800" decel="100000" fill="hold"/>
                                        <p:tgtEl>
                                          <p:spTgt spid="93"/>
                                        </p:tgtEl>
                                        <p:attrNameLst>
                                          <p:attrName>ppt_x</p:attrName>
                                        </p:attrNameLst>
                                      </p:cBhvr>
                                      <p:tavLst>
                                        <p:tav tm="0">
                                          <p:val>
                                            <p:strVal val="#ppt_x+0.4"/>
                                          </p:val>
                                        </p:tav>
                                        <p:tav tm="100000">
                                          <p:val>
                                            <p:strVal val="#ppt_x-0.05"/>
                                          </p:val>
                                        </p:tav>
                                      </p:tavLst>
                                    </p:anim>
                                    <p:anim calcmode="lin" valueType="num">
                                      <p:cBhvr>
                                        <p:cTn id="27" dur="800" decel="100000" fill="hold"/>
                                        <p:tgtEl>
                                          <p:spTgt spid="93"/>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93"/>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93"/>
                                        </p:tgtEl>
                                        <p:attrNameLst>
                                          <p:attrName>ppt_y</p:attrName>
                                        </p:attrNameLst>
                                      </p:cBhvr>
                                      <p:tavLst>
                                        <p:tav tm="0">
                                          <p:val>
                                            <p:strVal val="#ppt_y+0.1"/>
                                          </p:val>
                                        </p:tav>
                                        <p:tav tm="100000">
                                          <p:val>
                                            <p:strVal val="#ppt_y"/>
                                          </p:val>
                                        </p:tav>
                                      </p:tavLst>
                                    </p:anim>
                                  </p:childTnLst>
                                </p:cTn>
                              </p:par>
                              <p:par>
                                <p:cTn id="30" presetID="10" presetClass="exit" presetSubtype="0" fill="hold" nodeType="withEffect">
                                  <p:stCondLst>
                                    <p:cond delay="0"/>
                                  </p:stCondLst>
                                  <p:childTnLst>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68">
                                            <p:txEl>
                                              <p:pRg st="4" end="4"/>
                                            </p:txEl>
                                          </p:spTgt>
                                        </p:tgtEl>
                                        <p:attrNameLst>
                                          <p:attrName>style.visibility</p:attrName>
                                        </p:attrNameLst>
                                      </p:cBhvr>
                                      <p:to>
                                        <p:strVal val="visible"/>
                                      </p:to>
                                    </p:set>
                                    <p:animEffect transition="in" filter="wipe(left)">
                                      <p:cBhvr>
                                        <p:cTn id="36" dur="1000"/>
                                        <p:tgtEl>
                                          <p:spTgt spid="68">
                                            <p:txEl>
                                              <p:pRg st="4" end="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30" presetClass="entr" presetSubtype="0" fill="hold" grpId="0" nodeType="clickEffect">
                                  <p:stCondLst>
                                    <p:cond delay="0"/>
                                  </p:stCondLst>
                                  <p:childTnLst>
                                    <p:set>
                                      <p:cBhvr>
                                        <p:cTn id="43" dur="1" fill="hold">
                                          <p:stCondLst>
                                            <p:cond delay="0"/>
                                          </p:stCondLst>
                                        </p:cTn>
                                        <p:tgtEl>
                                          <p:spTgt spid="94"/>
                                        </p:tgtEl>
                                        <p:attrNameLst>
                                          <p:attrName>style.visibility</p:attrName>
                                        </p:attrNameLst>
                                      </p:cBhvr>
                                      <p:to>
                                        <p:strVal val="visible"/>
                                      </p:to>
                                    </p:set>
                                    <p:animEffect transition="in" filter="fade">
                                      <p:cBhvr>
                                        <p:cTn id="44" dur="800" decel="100000"/>
                                        <p:tgtEl>
                                          <p:spTgt spid="94"/>
                                        </p:tgtEl>
                                      </p:cBhvr>
                                    </p:animEffect>
                                    <p:anim calcmode="lin" valueType="num">
                                      <p:cBhvr>
                                        <p:cTn id="45" dur="800" decel="100000" fill="hold"/>
                                        <p:tgtEl>
                                          <p:spTgt spid="94"/>
                                        </p:tgtEl>
                                        <p:attrNameLst>
                                          <p:attrName>style.rotation</p:attrName>
                                        </p:attrNameLst>
                                      </p:cBhvr>
                                      <p:tavLst>
                                        <p:tav tm="0">
                                          <p:val>
                                            <p:fltVal val="-90"/>
                                          </p:val>
                                        </p:tav>
                                        <p:tav tm="100000">
                                          <p:val>
                                            <p:fltVal val="0"/>
                                          </p:val>
                                        </p:tav>
                                      </p:tavLst>
                                    </p:anim>
                                    <p:anim calcmode="lin" valueType="num">
                                      <p:cBhvr>
                                        <p:cTn id="46" dur="800" decel="100000" fill="hold"/>
                                        <p:tgtEl>
                                          <p:spTgt spid="94"/>
                                        </p:tgtEl>
                                        <p:attrNameLst>
                                          <p:attrName>ppt_x</p:attrName>
                                        </p:attrNameLst>
                                      </p:cBhvr>
                                      <p:tavLst>
                                        <p:tav tm="0">
                                          <p:val>
                                            <p:strVal val="#ppt_x+0.4"/>
                                          </p:val>
                                        </p:tav>
                                        <p:tav tm="100000">
                                          <p:val>
                                            <p:strVal val="#ppt_x-0.05"/>
                                          </p:val>
                                        </p:tav>
                                      </p:tavLst>
                                    </p:anim>
                                    <p:anim calcmode="lin" valueType="num">
                                      <p:cBhvr>
                                        <p:cTn id="47" dur="800" decel="100000" fill="hold"/>
                                        <p:tgtEl>
                                          <p:spTgt spid="94"/>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94"/>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94"/>
                                        </p:tgtEl>
                                        <p:attrNameLst>
                                          <p:attrName>ppt_y</p:attrName>
                                        </p:attrNameLst>
                                      </p:cBhvr>
                                      <p:tavLst>
                                        <p:tav tm="0">
                                          <p:val>
                                            <p:strVal val="#ppt_y+0.1"/>
                                          </p:val>
                                        </p:tav>
                                        <p:tav tm="100000">
                                          <p:val>
                                            <p:strVal val="#ppt_y"/>
                                          </p:val>
                                        </p:tav>
                                      </p:tavLst>
                                    </p:anim>
                                  </p:childTnLst>
                                </p:cTn>
                              </p:par>
                              <p:par>
                                <p:cTn id="50" presetID="10" presetClass="exit" presetSubtype="0" fill="hold" nodeType="withEffect">
                                  <p:stCondLst>
                                    <p:cond delay="0"/>
                                  </p:stCondLst>
                                  <p:childTnLst>
                                    <p:animEffect transition="out" filter="fade">
                                      <p:cBhvr>
                                        <p:cTn id="51" dur="1000"/>
                                        <p:tgtEl>
                                          <p:spTgt spid="11"/>
                                        </p:tgtEl>
                                      </p:cBhvr>
                                    </p:animEffect>
                                    <p:set>
                                      <p:cBhvr>
                                        <p:cTn id="52" dur="1" fill="hold">
                                          <p:stCondLst>
                                            <p:cond delay="999"/>
                                          </p:stCondLst>
                                        </p:cTn>
                                        <p:tgtEl>
                                          <p:spTgt spid="11"/>
                                        </p:tgtEl>
                                        <p:attrNameLst>
                                          <p:attrName>style.visibility</p:attrName>
                                        </p:attrNameLst>
                                      </p:cBhvr>
                                      <p:to>
                                        <p:strVal val="hidden"/>
                                      </p:to>
                                    </p:set>
                                  </p:childTnLst>
                                </p:cTn>
                              </p:par>
                            </p:childTnLst>
                          </p:cTn>
                        </p:par>
                        <p:par>
                          <p:cTn id="53" fill="hold">
                            <p:stCondLst>
                              <p:cond delay="1000"/>
                            </p:stCondLst>
                            <p:childTnLst>
                              <p:par>
                                <p:cTn id="54" presetID="22" presetClass="entr" presetSubtype="8" fill="hold" nodeType="afterEffect">
                                  <p:stCondLst>
                                    <p:cond delay="0"/>
                                  </p:stCondLst>
                                  <p:childTnLst>
                                    <p:set>
                                      <p:cBhvr>
                                        <p:cTn id="55" dur="1" fill="hold">
                                          <p:stCondLst>
                                            <p:cond delay="0"/>
                                          </p:stCondLst>
                                        </p:cTn>
                                        <p:tgtEl>
                                          <p:spTgt spid="68">
                                            <p:txEl>
                                              <p:pRg st="5" end="5"/>
                                            </p:txEl>
                                          </p:spTgt>
                                        </p:tgtEl>
                                        <p:attrNameLst>
                                          <p:attrName>style.visibility</p:attrName>
                                        </p:attrNameLst>
                                      </p:cBhvr>
                                      <p:to>
                                        <p:strVal val="visible"/>
                                      </p:to>
                                    </p:set>
                                    <p:animEffect transition="in" filter="wipe(left)">
                                      <p:cBhvr>
                                        <p:cTn id="56" dur="1000"/>
                                        <p:tgtEl>
                                          <p:spTgt spid="6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2"/>
          <p:cNvPicPr>
            <a:picLocks noChangeAspect="1" noChangeArrowheads="1"/>
          </p:cNvPicPr>
          <p:nvPr/>
        </p:nvPicPr>
        <p:blipFill>
          <a:blip r:embed="rId3"/>
          <a:srcRect/>
          <a:stretch>
            <a:fillRect/>
          </a:stretch>
        </p:blipFill>
        <p:spPr bwMode="auto">
          <a:xfrm>
            <a:off x="4114800" y="914400"/>
            <a:ext cx="4964113" cy="5943600"/>
          </a:xfrm>
          <a:prstGeom prst="rect">
            <a:avLst/>
          </a:prstGeom>
          <a:noFill/>
          <a:ln w="76200">
            <a:solidFill>
              <a:srgbClr val="002060"/>
            </a:solidFill>
            <a:miter lim="800000"/>
            <a:headEnd/>
            <a:tailEnd/>
          </a:ln>
          <a:effectLst/>
        </p:spPr>
      </p:pic>
      <p:grpSp>
        <p:nvGrpSpPr>
          <p:cNvPr id="26" name="Group 25"/>
          <p:cNvGrpSpPr/>
          <p:nvPr/>
        </p:nvGrpSpPr>
        <p:grpSpPr>
          <a:xfrm>
            <a:off x="4800600" y="2895600"/>
            <a:ext cx="2465832" cy="2590800"/>
            <a:chOff x="4800600" y="2895600"/>
            <a:chExt cx="2465832" cy="2590800"/>
          </a:xfrm>
        </p:grpSpPr>
        <p:grpSp>
          <p:nvGrpSpPr>
            <p:cNvPr id="27" name="Group 28"/>
            <p:cNvGrpSpPr/>
            <p:nvPr/>
          </p:nvGrpSpPr>
          <p:grpSpPr>
            <a:xfrm>
              <a:off x="4800600" y="2895600"/>
              <a:ext cx="2465832" cy="2590800"/>
              <a:chOff x="4800600" y="2895600"/>
              <a:chExt cx="2465832" cy="2590800"/>
            </a:xfrm>
          </p:grpSpPr>
          <p:grpSp>
            <p:nvGrpSpPr>
              <p:cNvPr id="29" name="Group 103"/>
              <p:cNvGrpSpPr/>
              <p:nvPr/>
            </p:nvGrpSpPr>
            <p:grpSpPr>
              <a:xfrm>
                <a:off x="5038344" y="2895600"/>
                <a:ext cx="2228088" cy="2250221"/>
                <a:chOff x="5038344" y="2895600"/>
                <a:chExt cx="2228088" cy="2250221"/>
              </a:xfrm>
            </p:grpSpPr>
            <p:pic>
              <p:nvPicPr>
                <p:cNvPr id="31" name="Picture 2"/>
                <p:cNvPicPr>
                  <a:picLocks noChangeAspect="1" noChangeArrowheads="1"/>
                </p:cNvPicPr>
                <p:nvPr/>
              </p:nvPicPr>
              <p:blipFill>
                <a:blip r:embed="rId4" cstate="print"/>
                <a:srcRect l="1535" t="39744" r="78235" b="52564"/>
                <a:stretch>
                  <a:fillRect/>
                </a:stretch>
              </p:blipFill>
              <p:spPr bwMode="auto">
                <a:xfrm>
                  <a:off x="5791200" y="4038599"/>
                  <a:ext cx="381000" cy="192821"/>
                </a:xfrm>
                <a:prstGeom prst="rect">
                  <a:avLst/>
                </a:prstGeom>
                <a:noFill/>
                <a:ln w="76200">
                  <a:noFill/>
                  <a:miter lim="800000"/>
                  <a:headEnd/>
                  <a:tailEnd/>
                </a:ln>
                <a:effectLst/>
              </p:spPr>
            </p:pic>
            <p:pic>
              <p:nvPicPr>
                <p:cNvPr id="32" name="Picture 2"/>
                <p:cNvPicPr>
                  <a:picLocks noChangeAspect="1" noChangeArrowheads="1"/>
                </p:cNvPicPr>
                <p:nvPr/>
              </p:nvPicPr>
              <p:blipFill>
                <a:blip r:embed="rId4" cstate="print"/>
                <a:srcRect l="1535" t="39744" r="78235" b="52564"/>
                <a:stretch>
                  <a:fillRect/>
                </a:stretch>
              </p:blipFill>
              <p:spPr bwMode="auto">
                <a:xfrm>
                  <a:off x="5669280" y="4531579"/>
                  <a:ext cx="381000" cy="192821"/>
                </a:xfrm>
                <a:prstGeom prst="rect">
                  <a:avLst/>
                </a:prstGeom>
                <a:noFill/>
                <a:ln w="76200">
                  <a:noFill/>
                  <a:miter lim="800000"/>
                  <a:headEnd/>
                  <a:tailEnd/>
                </a:ln>
                <a:effectLst/>
              </p:spPr>
            </p:pic>
            <p:pic>
              <p:nvPicPr>
                <p:cNvPr id="35" name="Picture 2"/>
                <p:cNvPicPr>
                  <a:picLocks noChangeAspect="1" noChangeArrowheads="1"/>
                </p:cNvPicPr>
                <p:nvPr/>
              </p:nvPicPr>
              <p:blipFill>
                <a:blip r:embed="rId4" cstate="print"/>
                <a:srcRect l="1535" t="39744" r="78235" b="52564"/>
                <a:stretch>
                  <a:fillRect/>
                </a:stretch>
              </p:blipFill>
              <p:spPr bwMode="auto">
                <a:xfrm>
                  <a:off x="5038344" y="4953000"/>
                  <a:ext cx="381000" cy="192821"/>
                </a:xfrm>
                <a:prstGeom prst="rect">
                  <a:avLst/>
                </a:prstGeom>
                <a:noFill/>
                <a:ln w="76200">
                  <a:noFill/>
                  <a:miter lim="800000"/>
                  <a:headEnd/>
                  <a:tailEnd/>
                </a:ln>
                <a:effectLst/>
              </p:spPr>
            </p:pic>
            <p:pic>
              <p:nvPicPr>
                <p:cNvPr id="41" name="Picture 2"/>
                <p:cNvPicPr preferRelativeResize="0">
                  <a:picLocks noChangeArrowheads="1"/>
                </p:cNvPicPr>
                <p:nvPr/>
              </p:nvPicPr>
              <p:blipFill>
                <a:blip r:embed="rId5" cstate="print"/>
                <a:srcRect l="1535" t="39744" r="78235" b="52564"/>
                <a:stretch>
                  <a:fillRect/>
                </a:stretch>
              </p:blipFill>
              <p:spPr bwMode="auto">
                <a:xfrm>
                  <a:off x="6172201" y="3657600"/>
                  <a:ext cx="361357" cy="182880"/>
                </a:xfrm>
                <a:prstGeom prst="rect">
                  <a:avLst/>
                </a:prstGeom>
                <a:noFill/>
                <a:ln w="76200">
                  <a:noFill/>
                  <a:miter lim="800000"/>
                  <a:headEnd/>
                  <a:tailEnd/>
                </a:ln>
                <a:effectLst/>
              </p:spPr>
            </p:pic>
            <p:pic>
              <p:nvPicPr>
                <p:cNvPr id="42" name="Picture 2"/>
                <p:cNvPicPr>
                  <a:picLocks noChangeAspect="1" noChangeArrowheads="1"/>
                </p:cNvPicPr>
                <p:nvPr/>
              </p:nvPicPr>
              <p:blipFill>
                <a:blip r:embed="rId4" cstate="print"/>
                <a:srcRect l="1535" t="39744" r="78235" b="52564"/>
                <a:stretch>
                  <a:fillRect/>
                </a:stretch>
              </p:blipFill>
              <p:spPr bwMode="auto">
                <a:xfrm>
                  <a:off x="6172200" y="3388579"/>
                  <a:ext cx="381000" cy="192821"/>
                </a:xfrm>
                <a:prstGeom prst="rect">
                  <a:avLst/>
                </a:prstGeom>
                <a:noFill/>
                <a:ln w="76200">
                  <a:noFill/>
                  <a:miter lim="800000"/>
                  <a:headEnd/>
                  <a:tailEnd/>
                </a:ln>
                <a:effectLst/>
              </p:spPr>
            </p:pic>
            <p:pic>
              <p:nvPicPr>
                <p:cNvPr id="43" name="Picture 2"/>
                <p:cNvPicPr>
                  <a:picLocks noChangeAspect="1" noChangeArrowheads="1"/>
                </p:cNvPicPr>
                <p:nvPr/>
              </p:nvPicPr>
              <p:blipFill>
                <a:blip r:embed="rId4" cstate="print"/>
                <a:srcRect l="1535" t="39744" r="78235" b="52564"/>
                <a:stretch>
                  <a:fillRect/>
                </a:stretch>
              </p:blipFill>
              <p:spPr bwMode="auto">
                <a:xfrm>
                  <a:off x="6324600" y="3124200"/>
                  <a:ext cx="381000" cy="192821"/>
                </a:xfrm>
                <a:prstGeom prst="rect">
                  <a:avLst/>
                </a:prstGeom>
                <a:noFill/>
                <a:ln w="76200">
                  <a:noFill/>
                  <a:miter lim="800000"/>
                  <a:headEnd/>
                  <a:tailEnd/>
                </a:ln>
                <a:effectLst/>
              </p:spPr>
            </p:pic>
            <p:pic>
              <p:nvPicPr>
                <p:cNvPr id="44" name="Picture 2"/>
                <p:cNvPicPr preferRelativeResize="0">
                  <a:picLocks noChangeArrowheads="1"/>
                </p:cNvPicPr>
                <p:nvPr/>
              </p:nvPicPr>
              <p:blipFill>
                <a:blip r:embed="rId6" cstate="print"/>
                <a:srcRect l="1535" t="39744" r="78235" b="52564"/>
                <a:stretch>
                  <a:fillRect/>
                </a:stretch>
              </p:blipFill>
              <p:spPr bwMode="auto">
                <a:xfrm>
                  <a:off x="6781800" y="2895600"/>
                  <a:ext cx="484632" cy="192821"/>
                </a:xfrm>
                <a:prstGeom prst="rect">
                  <a:avLst/>
                </a:prstGeom>
                <a:noFill/>
                <a:ln w="76200">
                  <a:noFill/>
                  <a:miter lim="800000"/>
                  <a:headEnd/>
                  <a:tailEnd/>
                </a:ln>
                <a:effectLst/>
              </p:spPr>
            </p:pic>
          </p:grpSp>
          <p:pic>
            <p:nvPicPr>
              <p:cNvPr id="30" name="Picture 2"/>
              <p:cNvPicPr>
                <a:picLocks noChangeAspect="1" noChangeArrowheads="1"/>
              </p:cNvPicPr>
              <p:nvPr/>
            </p:nvPicPr>
            <p:blipFill>
              <a:blip r:embed="rId4" cstate="print"/>
              <a:srcRect l="1535" t="39744" r="78235" b="52564"/>
              <a:stretch>
                <a:fillRect/>
              </a:stretch>
            </p:blipFill>
            <p:spPr bwMode="auto">
              <a:xfrm>
                <a:off x="4800600" y="5293579"/>
                <a:ext cx="381000" cy="192821"/>
              </a:xfrm>
              <a:prstGeom prst="rect">
                <a:avLst/>
              </a:prstGeom>
              <a:noFill/>
              <a:ln w="76200">
                <a:noFill/>
                <a:miter lim="800000"/>
                <a:headEnd/>
                <a:tailEnd/>
              </a:ln>
              <a:effectLst/>
            </p:spPr>
          </p:pic>
        </p:grpSp>
        <p:sp>
          <p:nvSpPr>
            <p:cNvPr id="28" name="Freeform 27"/>
            <p:cNvSpPr/>
            <p:nvPr/>
          </p:nvSpPr>
          <p:spPr>
            <a:xfrm>
              <a:off x="6804286" y="3092971"/>
              <a:ext cx="311045" cy="182380"/>
            </a:xfrm>
            <a:custGeom>
              <a:avLst/>
              <a:gdLst>
                <a:gd name="connsiteX0" fmla="*/ 308547 w 311045"/>
                <a:gd name="connsiteY0" fmla="*/ 114924 h 182380"/>
                <a:gd name="connsiteX1" fmla="*/ 263576 w 311045"/>
                <a:gd name="connsiteY1" fmla="*/ 174885 h 182380"/>
                <a:gd name="connsiteX2" fmla="*/ 98684 w 311045"/>
                <a:gd name="connsiteY2" fmla="*/ 159895 h 182380"/>
                <a:gd name="connsiteX3" fmla="*/ 23734 w 311045"/>
                <a:gd name="connsiteY3" fmla="*/ 152399 h 182380"/>
                <a:gd name="connsiteX4" fmla="*/ 8744 w 311045"/>
                <a:gd name="connsiteY4" fmla="*/ 77449 h 182380"/>
                <a:gd name="connsiteX5" fmla="*/ 8744 w 311045"/>
                <a:gd name="connsiteY5" fmla="*/ 32478 h 182380"/>
                <a:gd name="connsiteX6" fmla="*/ 61209 w 311045"/>
                <a:gd name="connsiteY6" fmla="*/ 2498 h 182380"/>
                <a:gd name="connsiteX7" fmla="*/ 166140 w 311045"/>
                <a:gd name="connsiteY7" fmla="*/ 17488 h 182380"/>
                <a:gd name="connsiteX8" fmla="*/ 278566 w 311045"/>
                <a:gd name="connsiteY8" fmla="*/ 24983 h 182380"/>
                <a:gd name="connsiteX9" fmla="*/ 308547 w 311045"/>
                <a:gd name="connsiteY9"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45" h="182380">
                  <a:moveTo>
                    <a:pt x="308547" y="114924"/>
                  </a:moveTo>
                  <a:cubicBezTo>
                    <a:pt x="306049" y="139908"/>
                    <a:pt x="298553" y="167390"/>
                    <a:pt x="263576" y="174885"/>
                  </a:cubicBezTo>
                  <a:cubicBezTo>
                    <a:pt x="228599" y="182380"/>
                    <a:pt x="98684" y="159895"/>
                    <a:pt x="98684" y="159895"/>
                  </a:cubicBezTo>
                  <a:cubicBezTo>
                    <a:pt x="68704" y="132413"/>
                    <a:pt x="15211" y="138894"/>
                    <a:pt x="8744" y="77449"/>
                  </a:cubicBezTo>
                  <a:cubicBezTo>
                    <a:pt x="6246" y="57462"/>
                    <a:pt x="0" y="44970"/>
                    <a:pt x="8744" y="32478"/>
                  </a:cubicBezTo>
                  <a:cubicBezTo>
                    <a:pt x="17488" y="19986"/>
                    <a:pt x="34976" y="4996"/>
                    <a:pt x="61209" y="2498"/>
                  </a:cubicBezTo>
                  <a:cubicBezTo>
                    <a:pt x="87442" y="0"/>
                    <a:pt x="129914" y="13741"/>
                    <a:pt x="166140" y="17488"/>
                  </a:cubicBezTo>
                  <a:cubicBezTo>
                    <a:pt x="202366" y="21235"/>
                    <a:pt x="254832" y="12491"/>
                    <a:pt x="278566" y="24983"/>
                  </a:cubicBezTo>
                  <a:cubicBezTo>
                    <a:pt x="302300" y="37475"/>
                    <a:pt x="311045" y="89940"/>
                    <a:pt x="308547" y="114924"/>
                  </a:cubicBezTo>
                  <a:close/>
                </a:path>
              </a:pathLst>
            </a:cu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 name="Group 44"/>
          <p:cNvGrpSpPr/>
          <p:nvPr/>
        </p:nvGrpSpPr>
        <p:grpSpPr>
          <a:xfrm>
            <a:off x="4150886" y="2269351"/>
            <a:ext cx="3173918" cy="3227294"/>
            <a:chOff x="4150886" y="2269351"/>
            <a:chExt cx="3173918" cy="3227294"/>
          </a:xfrm>
        </p:grpSpPr>
        <p:sp>
          <p:nvSpPr>
            <p:cNvPr id="46" name="Freeform 45"/>
            <p:cNvSpPr/>
            <p:nvPr/>
          </p:nvSpPr>
          <p:spPr>
            <a:xfrm>
              <a:off x="4858870" y="4395267"/>
              <a:ext cx="904155" cy="772246"/>
            </a:xfrm>
            <a:custGeom>
              <a:avLst/>
              <a:gdLst>
                <a:gd name="connsiteX0" fmla="*/ 12807 w 904155"/>
                <a:gd name="connsiteY0" fmla="*/ 76841 h 772246"/>
                <a:gd name="connsiteX1" fmla="*/ 197224 w 904155"/>
                <a:gd name="connsiteY1" fmla="*/ 7684 h 772246"/>
                <a:gd name="connsiteX2" fmla="*/ 443113 w 904155"/>
                <a:gd name="connsiteY2" fmla="*/ 30736 h 772246"/>
                <a:gd name="connsiteX3" fmla="*/ 496901 w 904155"/>
                <a:gd name="connsiteY3" fmla="*/ 92209 h 772246"/>
                <a:gd name="connsiteX4" fmla="*/ 689002 w 904155"/>
                <a:gd name="connsiteY4" fmla="*/ 138313 h 772246"/>
                <a:gd name="connsiteX5" fmla="*/ 827315 w 904155"/>
                <a:gd name="connsiteY5" fmla="*/ 307362 h 772246"/>
                <a:gd name="connsiteX6" fmla="*/ 896471 w 904155"/>
                <a:gd name="connsiteY6" fmla="*/ 422622 h 772246"/>
                <a:gd name="connsiteX7" fmla="*/ 781211 w 904155"/>
                <a:gd name="connsiteY7" fmla="*/ 499462 h 772246"/>
                <a:gd name="connsiteX8" fmla="*/ 727422 w 904155"/>
                <a:gd name="connsiteY8" fmla="*/ 583987 h 772246"/>
                <a:gd name="connsiteX9" fmla="*/ 589110 w 904155"/>
                <a:gd name="connsiteY9" fmla="*/ 676195 h 772246"/>
                <a:gd name="connsiteX10" fmla="*/ 481533 w 904155"/>
                <a:gd name="connsiteY10" fmla="*/ 683879 h 772246"/>
                <a:gd name="connsiteX11" fmla="*/ 335537 w 904155"/>
                <a:gd name="connsiteY11" fmla="*/ 753036 h 772246"/>
                <a:gd name="connsiteX12" fmla="*/ 350905 w 904155"/>
                <a:gd name="connsiteY12" fmla="*/ 568619 h 772246"/>
                <a:gd name="connsiteX13" fmla="*/ 258696 w 904155"/>
                <a:gd name="connsiteY13" fmla="*/ 468726 h 772246"/>
                <a:gd name="connsiteX14" fmla="*/ 189540 w 904155"/>
                <a:gd name="connsiteY14" fmla="*/ 307362 h 772246"/>
                <a:gd name="connsiteX15" fmla="*/ 120384 w 904155"/>
                <a:gd name="connsiteY15" fmla="*/ 176733 h 772246"/>
                <a:gd name="connsiteX16" fmla="*/ 12807 w 904155"/>
                <a:gd name="connsiteY16" fmla="*/ 76841 h 77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155" h="772246">
                  <a:moveTo>
                    <a:pt x="12807" y="76841"/>
                  </a:moveTo>
                  <a:cubicBezTo>
                    <a:pt x="25614" y="48666"/>
                    <a:pt x="125506" y="15368"/>
                    <a:pt x="197224" y="7684"/>
                  </a:cubicBezTo>
                  <a:cubicBezTo>
                    <a:pt x="268942" y="0"/>
                    <a:pt x="393167" y="16649"/>
                    <a:pt x="443113" y="30736"/>
                  </a:cubicBezTo>
                  <a:cubicBezTo>
                    <a:pt x="493059" y="44824"/>
                    <a:pt x="455920" y="74280"/>
                    <a:pt x="496901" y="92209"/>
                  </a:cubicBezTo>
                  <a:cubicBezTo>
                    <a:pt x="537882" y="110138"/>
                    <a:pt x="633933" y="102454"/>
                    <a:pt x="689002" y="138313"/>
                  </a:cubicBezTo>
                  <a:cubicBezTo>
                    <a:pt x="744071" y="174172"/>
                    <a:pt x="792737" y="259977"/>
                    <a:pt x="827315" y="307362"/>
                  </a:cubicBezTo>
                  <a:cubicBezTo>
                    <a:pt x="861893" y="354747"/>
                    <a:pt x="904155" y="390605"/>
                    <a:pt x="896471" y="422622"/>
                  </a:cubicBezTo>
                  <a:cubicBezTo>
                    <a:pt x="888787" y="454639"/>
                    <a:pt x="809386" y="472568"/>
                    <a:pt x="781211" y="499462"/>
                  </a:cubicBezTo>
                  <a:cubicBezTo>
                    <a:pt x="753036" y="526356"/>
                    <a:pt x="759439" y="554532"/>
                    <a:pt x="727422" y="583987"/>
                  </a:cubicBezTo>
                  <a:cubicBezTo>
                    <a:pt x="695405" y="613442"/>
                    <a:pt x="630092" y="659546"/>
                    <a:pt x="589110" y="676195"/>
                  </a:cubicBezTo>
                  <a:cubicBezTo>
                    <a:pt x="548128" y="692844"/>
                    <a:pt x="523795" y="671072"/>
                    <a:pt x="481533" y="683879"/>
                  </a:cubicBezTo>
                  <a:cubicBezTo>
                    <a:pt x="439271" y="696686"/>
                    <a:pt x="357308" y="772246"/>
                    <a:pt x="335537" y="753036"/>
                  </a:cubicBezTo>
                  <a:cubicBezTo>
                    <a:pt x="313766" y="733826"/>
                    <a:pt x="363712" y="616004"/>
                    <a:pt x="350905" y="568619"/>
                  </a:cubicBezTo>
                  <a:cubicBezTo>
                    <a:pt x="338098" y="521234"/>
                    <a:pt x="285590" y="512269"/>
                    <a:pt x="258696" y="468726"/>
                  </a:cubicBezTo>
                  <a:cubicBezTo>
                    <a:pt x="231802" y="425183"/>
                    <a:pt x="212592" y="356027"/>
                    <a:pt x="189540" y="307362"/>
                  </a:cubicBezTo>
                  <a:cubicBezTo>
                    <a:pt x="166488" y="258697"/>
                    <a:pt x="152401" y="215153"/>
                    <a:pt x="120384" y="176733"/>
                  </a:cubicBezTo>
                  <a:cubicBezTo>
                    <a:pt x="88367" y="138313"/>
                    <a:pt x="0" y="105016"/>
                    <a:pt x="12807" y="76841"/>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7" name="Group 2"/>
            <p:cNvGrpSpPr/>
            <p:nvPr/>
          </p:nvGrpSpPr>
          <p:grpSpPr>
            <a:xfrm>
              <a:off x="4687261" y="2269351"/>
              <a:ext cx="2637543" cy="2554942"/>
              <a:chOff x="4687261" y="2269351"/>
              <a:chExt cx="2637543" cy="2554942"/>
            </a:xfrm>
          </p:grpSpPr>
          <p:sp>
            <p:nvSpPr>
              <p:cNvPr id="49" name="Freeform 3"/>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49"/>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Freeform 52"/>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4" name="Freeform 53"/>
              <p:cNvSpPr/>
              <p:nvPr/>
            </p:nvSpPr>
            <p:spPr>
              <a:xfrm>
                <a:off x="4687261" y="4026434"/>
                <a:ext cx="1609804" cy="797859"/>
              </a:xfrm>
              <a:custGeom>
                <a:avLst/>
                <a:gdLst>
                  <a:gd name="connsiteX0" fmla="*/ 245889 w 1609804"/>
                  <a:gd name="connsiteY0" fmla="*/ 0 h 797859"/>
                  <a:gd name="connsiteX1" fmla="*/ 852927 w 1609804"/>
                  <a:gd name="connsiteY1" fmla="*/ 122944 h 797859"/>
                  <a:gd name="connsiteX2" fmla="*/ 1483018 w 1609804"/>
                  <a:gd name="connsiteY2" fmla="*/ 199784 h 797859"/>
                  <a:gd name="connsiteX3" fmla="*/ 1575226 w 1609804"/>
                  <a:gd name="connsiteY3" fmla="*/ 276625 h 797859"/>
                  <a:gd name="connsiteX4" fmla="*/ 1429230 w 1609804"/>
                  <a:gd name="connsiteY4" fmla="*/ 330413 h 797859"/>
                  <a:gd name="connsiteX5" fmla="*/ 1590594 w 1609804"/>
                  <a:gd name="connsiteY5" fmla="*/ 353465 h 797859"/>
                  <a:gd name="connsiteX6" fmla="*/ 1544490 w 1609804"/>
                  <a:gd name="connsiteY6" fmla="*/ 461042 h 797859"/>
                  <a:gd name="connsiteX7" fmla="*/ 1429230 w 1609804"/>
                  <a:gd name="connsiteY7" fmla="*/ 453358 h 797859"/>
                  <a:gd name="connsiteX8" fmla="*/ 1421546 w 1609804"/>
                  <a:gd name="connsiteY8" fmla="*/ 576302 h 797859"/>
                  <a:gd name="connsiteX9" fmla="*/ 1283233 w 1609804"/>
                  <a:gd name="connsiteY9" fmla="*/ 622406 h 797859"/>
                  <a:gd name="connsiteX10" fmla="*/ 1206393 w 1609804"/>
                  <a:gd name="connsiteY10" fmla="*/ 737667 h 797859"/>
                  <a:gd name="connsiteX11" fmla="*/ 1091132 w 1609804"/>
                  <a:gd name="connsiteY11" fmla="*/ 783771 h 797859"/>
                  <a:gd name="connsiteX12" fmla="*/ 1021976 w 1609804"/>
                  <a:gd name="connsiteY12" fmla="*/ 653142 h 797859"/>
                  <a:gd name="connsiteX13" fmla="*/ 845243 w 1609804"/>
                  <a:gd name="connsiteY13" fmla="*/ 530198 h 797859"/>
                  <a:gd name="connsiteX14" fmla="*/ 699247 w 1609804"/>
                  <a:gd name="connsiteY14" fmla="*/ 491778 h 797859"/>
                  <a:gd name="connsiteX15" fmla="*/ 653142 w 1609804"/>
                  <a:gd name="connsiteY15" fmla="*/ 430305 h 797859"/>
                  <a:gd name="connsiteX16" fmla="*/ 445673 w 1609804"/>
                  <a:gd name="connsiteY16" fmla="*/ 391885 h 797859"/>
                  <a:gd name="connsiteX17" fmla="*/ 268941 w 1609804"/>
                  <a:gd name="connsiteY17" fmla="*/ 399569 h 797859"/>
                  <a:gd name="connsiteX18" fmla="*/ 0 w 1609804"/>
                  <a:gd name="connsiteY18" fmla="*/ 345781 h 7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9804" h="797859">
                    <a:moveTo>
                      <a:pt x="245889" y="0"/>
                    </a:moveTo>
                    <a:cubicBezTo>
                      <a:pt x="446314" y="44823"/>
                      <a:pt x="646739" y="89647"/>
                      <a:pt x="852927" y="122944"/>
                    </a:cubicBezTo>
                    <a:cubicBezTo>
                      <a:pt x="1059115" y="156241"/>
                      <a:pt x="1362635" y="174171"/>
                      <a:pt x="1483018" y="199784"/>
                    </a:cubicBezTo>
                    <a:cubicBezTo>
                      <a:pt x="1603401" y="225397"/>
                      <a:pt x="1584191" y="254854"/>
                      <a:pt x="1575226" y="276625"/>
                    </a:cubicBezTo>
                    <a:cubicBezTo>
                      <a:pt x="1566261" y="298396"/>
                      <a:pt x="1426669" y="317606"/>
                      <a:pt x="1429230" y="330413"/>
                    </a:cubicBezTo>
                    <a:cubicBezTo>
                      <a:pt x="1431791" y="343220"/>
                      <a:pt x="1571384" y="331694"/>
                      <a:pt x="1590594" y="353465"/>
                    </a:cubicBezTo>
                    <a:cubicBezTo>
                      <a:pt x="1609804" y="375237"/>
                      <a:pt x="1571384" y="444393"/>
                      <a:pt x="1544490" y="461042"/>
                    </a:cubicBezTo>
                    <a:cubicBezTo>
                      <a:pt x="1517596" y="477691"/>
                      <a:pt x="1449721" y="434148"/>
                      <a:pt x="1429230" y="453358"/>
                    </a:cubicBezTo>
                    <a:cubicBezTo>
                      <a:pt x="1408739" y="472568"/>
                      <a:pt x="1445879" y="548127"/>
                      <a:pt x="1421546" y="576302"/>
                    </a:cubicBezTo>
                    <a:cubicBezTo>
                      <a:pt x="1397213" y="604477"/>
                      <a:pt x="1319092" y="595512"/>
                      <a:pt x="1283233" y="622406"/>
                    </a:cubicBezTo>
                    <a:cubicBezTo>
                      <a:pt x="1247374" y="649300"/>
                      <a:pt x="1238410" y="710773"/>
                      <a:pt x="1206393" y="737667"/>
                    </a:cubicBezTo>
                    <a:cubicBezTo>
                      <a:pt x="1174376" y="764561"/>
                      <a:pt x="1121868" y="797859"/>
                      <a:pt x="1091132" y="783771"/>
                    </a:cubicBezTo>
                    <a:cubicBezTo>
                      <a:pt x="1060396" y="769684"/>
                      <a:pt x="1062957" y="695404"/>
                      <a:pt x="1021976" y="653142"/>
                    </a:cubicBezTo>
                    <a:cubicBezTo>
                      <a:pt x="980995" y="610880"/>
                      <a:pt x="899031" y="557092"/>
                      <a:pt x="845243" y="530198"/>
                    </a:cubicBezTo>
                    <a:cubicBezTo>
                      <a:pt x="791455" y="503304"/>
                      <a:pt x="731264" y="508427"/>
                      <a:pt x="699247" y="491778"/>
                    </a:cubicBezTo>
                    <a:cubicBezTo>
                      <a:pt x="667230" y="475129"/>
                      <a:pt x="695404" y="446954"/>
                      <a:pt x="653142" y="430305"/>
                    </a:cubicBezTo>
                    <a:cubicBezTo>
                      <a:pt x="610880" y="413656"/>
                      <a:pt x="509706" y="397008"/>
                      <a:pt x="445673" y="391885"/>
                    </a:cubicBezTo>
                    <a:cubicBezTo>
                      <a:pt x="381640" y="386762"/>
                      <a:pt x="343220" y="407253"/>
                      <a:pt x="268941" y="399569"/>
                    </a:cubicBezTo>
                    <a:cubicBezTo>
                      <a:pt x="194662" y="391885"/>
                      <a:pt x="46104" y="358588"/>
                      <a:pt x="0" y="345781"/>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48" name="Freeform 47"/>
            <p:cNvSpPr/>
            <p:nvPr/>
          </p:nvSpPr>
          <p:spPr>
            <a:xfrm>
              <a:off x="4150886" y="4287691"/>
              <a:ext cx="1148763" cy="1208954"/>
            </a:xfrm>
            <a:custGeom>
              <a:avLst/>
              <a:gdLst>
                <a:gd name="connsiteX0" fmla="*/ 0 w 1148763"/>
                <a:gd name="connsiteY0" fmla="*/ 0 h 1208954"/>
                <a:gd name="connsiteX1" fmla="*/ 614723 w 1148763"/>
                <a:gd name="connsiteY1" fmla="*/ 115260 h 1208954"/>
                <a:gd name="connsiteX2" fmla="*/ 845244 w 1148763"/>
                <a:gd name="connsiteY2" fmla="*/ 138312 h 1208954"/>
                <a:gd name="connsiteX3" fmla="*/ 791456 w 1148763"/>
                <a:gd name="connsiteY3" fmla="*/ 215153 h 1208954"/>
                <a:gd name="connsiteX4" fmla="*/ 829876 w 1148763"/>
                <a:gd name="connsiteY4" fmla="*/ 330413 h 1208954"/>
                <a:gd name="connsiteX5" fmla="*/ 891348 w 1148763"/>
                <a:gd name="connsiteY5" fmla="*/ 453358 h 1208954"/>
                <a:gd name="connsiteX6" fmla="*/ 960504 w 1148763"/>
                <a:gd name="connsiteY6" fmla="*/ 537882 h 1208954"/>
                <a:gd name="connsiteX7" fmla="*/ 1037345 w 1148763"/>
                <a:gd name="connsiteY7" fmla="*/ 706931 h 1208954"/>
                <a:gd name="connsiteX8" fmla="*/ 1060397 w 1148763"/>
                <a:gd name="connsiteY8" fmla="*/ 837559 h 1208954"/>
                <a:gd name="connsiteX9" fmla="*/ 1144921 w 1148763"/>
                <a:gd name="connsiteY9" fmla="*/ 922084 h 1208954"/>
                <a:gd name="connsiteX10" fmla="*/ 1083449 w 1148763"/>
                <a:gd name="connsiteY10" fmla="*/ 937452 h 1208954"/>
                <a:gd name="connsiteX11" fmla="*/ 991240 w 1148763"/>
                <a:gd name="connsiteY11" fmla="*/ 1075764 h 1208954"/>
                <a:gd name="connsiteX12" fmla="*/ 945136 w 1148763"/>
                <a:gd name="connsiteY12" fmla="*/ 1114185 h 1208954"/>
                <a:gd name="connsiteX13" fmla="*/ 860612 w 1148763"/>
                <a:gd name="connsiteY13" fmla="*/ 1198709 h 1208954"/>
                <a:gd name="connsiteX14" fmla="*/ 637775 w 1148763"/>
                <a:gd name="connsiteY14" fmla="*/ 1175657 h 1208954"/>
                <a:gd name="connsiteX15" fmla="*/ 338098 w 1148763"/>
                <a:gd name="connsiteY15" fmla="*/ 1114185 h 1208954"/>
                <a:gd name="connsiteX16" fmla="*/ 299677 w 1148763"/>
                <a:gd name="connsiteY16" fmla="*/ 1014292 h 1208954"/>
                <a:gd name="connsiteX17" fmla="*/ 7684 w 1148763"/>
                <a:gd name="connsiteY17" fmla="*/ 960504 h 12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8763" h="1208954">
                  <a:moveTo>
                    <a:pt x="0" y="0"/>
                  </a:moveTo>
                  <a:lnTo>
                    <a:pt x="614723" y="115260"/>
                  </a:lnTo>
                  <a:cubicBezTo>
                    <a:pt x="755597" y="138312"/>
                    <a:pt x="815789" y="121663"/>
                    <a:pt x="845244" y="138312"/>
                  </a:cubicBezTo>
                  <a:cubicBezTo>
                    <a:pt x="874699" y="154961"/>
                    <a:pt x="794017" y="183136"/>
                    <a:pt x="791456" y="215153"/>
                  </a:cubicBezTo>
                  <a:cubicBezTo>
                    <a:pt x="788895" y="247170"/>
                    <a:pt x="813227" y="290712"/>
                    <a:pt x="829876" y="330413"/>
                  </a:cubicBezTo>
                  <a:cubicBezTo>
                    <a:pt x="846525" y="370114"/>
                    <a:pt x="869577" y="418780"/>
                    <a:pt x="891348" y="453358"/>
                  </a:cubicBezTo>
                  <a:cubicBezTo>
                    <a:pt x="913119" y="487936"/>
                    <a:pt x="936171" y="495620"/>
                    <a:pt x="960504" y="537882"/>
                  </a:cubicBezTo>
                  <a:cubicBezTo>
                    <a:pt x="984837" y="580144"/>
                    <a:pt x="1020696" y="656985"/>
                    <a:pt x="1037345" y="706931"/>
                  </a:cubicBezTo>
                  <a:cubicBezTo>
                    <a:pt x="1053994" y="756877"/>
                    <a:pt x="1042468" y="801700"/>
                    <a:pt x="1060397" y="837559"/>
                  </a:cubicBezTo>
                  <a:cubicBezTo>
                    <a:pt x="1078326" y="873418"/>
                    <a:pt x="1141079" y="905435"/>
                    <a:pt x="1144921" y="922084"/>
                  </a:cubicBezTo>
                  <a:cubicBezTo>
                    <a:pt x="1148763" y="938733"/>
                    <a:pt x="1109062" y="911839"/>
                    <a:pt x="1083449" y="937452"/>
                  </a:cubicBezTo>
                  <a:cubicBezTo>
                    <a:pt x="1057836" y="963065"/>
                    <a:pt x="1014292" y="1046309"/>
                    <a:pt x="991240" y="1075764"/>
                  </a:cubicBezTo>
                  <a:cubicBezTo>
                    <a:pt x="968188" y="1105220"/>
                    <a:pt x="966907" y="1093694"/>
                    <a:pt x="945136" y="1114185"/>
                  </a:cubicBezTo>
                  <a:cubicBezTo>
                    <a:pt x="923365" y="1134676"/>
                    <a:pt x="911839" y="1188464"/>
                    <a:pt x="860612" y="1198709"/>
                  </a:cubicBezTo>
                  <a:cubicBezTo>
                    <a:pt x="809385" y="1208954"/>
                    <a:pt x="724861" y="1189744"/>
                    <a:pt x="637775" y="1175657"/>
                  </a:cubicBezTo>
                  <a:cubicBezTo>
                    <a:pt x="550689" y="1161570"/>
                    <a:pt x="394448" y="1141079"/>
                    <a:pt x="338098" y="1114185"/>
                  </a:cubicBezTo>
                  <a:cubicBezTo>
                    <a:pt x="281748" y="1087291"/>
                    <a:pt x="354746" y="1039906"/>
                    <a:pt x="299677" y="1014292"/>
                  </a:cubicBezTo>
                  <a:cubicBezTo>
                    <a:pt x="244608" y="988679"/>
                    <a:pt x="56349" y="978433"/>
                    <a:pt x="7684" y="96050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useBgFill="1">
        <p:nvSpPr>
          <p:cNvPr id="68" name="TextBox 67"/>
          <p:cNvSpPr txBox="1"/>
          <p:nvPr/>
        </p:nvSpPr>
        <p:spPr>
          <a:xfrm>
            <a:off x="152400" y="914400"/>
            <a:ext cx="3886200" cy="3416320"/>
          </a:xfrm>
          <a:prstGeom prst="rect">
            <a:avLst/>
          </a:prstGeom>
        </p:spPr>
        <p:txBody>
          <a:bodyPr wrap="square" rtlCol="0">
            <a:spAutoFit/>
          </a:bodyPr>
          <a:lstStyle/>
          <a:p>
            <a:pPr>
              <a:lnSpc>
                <a:spcPct val="150000"/>
              </a:lnSpc>
            </a:pPr>
            <a:r>
              <a:rPr lang="en-US" sz="2400" b="1" u="sng" dirty="0" smtClean="0"/>
              <a:t>COLONY    SHIPS      PEOPLE</a:t>
            </a:r>
          </a:p>
          <a:p>
            <a:pPr>
              <a:lnSpc>
                <a:spcPct val="150000"/>
              </a:lnSpc>
            </a:pPr>
            <a:r>
              <a:rPr lang="en-US" sz="2400" b="1" dirty="0" smtClean="0"/>
              <a:t>   Mass.        6 	        &gt;  900   </a:t>
            </a:r>
          </a:p>
          <a:p>
            <a:pPr>
              <a:lnSpc>
                <a:spcPct val="150000"/>
              </a:lnSpc>
            </a:pPr>
            <a:r>
              <a:rPr lang="en-US" sz="2400" b="1" dirty="0" smtClean="0"/>
              <a:t>   Conn.        7 	        &gt;1000</a:t>
            </a:r>
          </a:p>
          <a:p>
            <a:pPr>
              <a:lnSpc>
                <a:spcPct val="150000"/>
              </a:lnSpc>
            </a:pPr>
            <a:r>
              <a:rPr lang="en-US" sz="2400" b="1" dirty="0" smtClean="0"/>
              <a:t>   N.Y.	        2 	        ~  340</a:t>
            </a:r>
          </a:p>
          <a:p>
            <a:pPr>
              <a:lnSpc>
                <a:spcPct val="150000"/>
              </a:lnSpc>
            </a:pPr>
            <a:r>
              <a:rPr lang="en-US" sz="2400" b="1" dirty="0" smtClean="0"/>
              <a:t>   Penn.        5	        &gt;1000</a:t>
            </a:r>
          </a:p>
          <a:p>
            <a:pPr>
              <a:lnSpc>
                <a:spcPct val="150000"/>
              </a:lnSpc>
            </a:pPr>
            <a:r>
              <a:rPr lang="en-US" sz="2400" b="1" dirty="0" smtClean="0"/>
              <a:t>   Virginia    7	          1500	        </a:t>
            </a:r>
          </a:p>
        </p:txBody>
      </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grpSp>
        <p:nvGrpSpPr>
          <p:cNvPr id="2" name="Group 76"/>
          <p:cNvGrpSpPr/>
          <p:nvPr/>
        </p:nvGrpSpPr>
        <p:grpSpPr>
          <a:xfrm>
            <a:off x="7467600" y="4572000"/>
            <a:ext cx="1596912" cy="2185203"/>
            <a:chOff x="7467600" y="4572000"/>
            <a:chExt cx="1596912" cy="2185203"/>
          </a:xfrm>
        </p:grpSpPr>
        <p:pic>
          <p:nvPicPr>
            <p:cNvPr id="53250" name="Picture 2"/>
            <p:cNvPicPr>
              <a:picLocks noChangeAspect="1" noChangeArrowheads="1"/>
            </p:cNvPicPr>
            <p:nvPr/>
          </p:nvPicPr>
          <p:blipFill>
            <a:blip r:embed="rId7"/>
            <a:srcRect/>
            <a:stretch>
              <a:fillRect/>
            </a:stretch>
          </p:blipFill>
          <p:spPr bwMode="auto">
            <a:xfrm flipH="1">
              <a:off x="7543800" y="4572000"/>
              <a:ext cx="761906" cy="1905000"/>
            </a:xfrm>
            <a:prstGeom prst="rect">
              <a:avLst/>
            </a:prstGeom>
            <a:noFill/>
            <a:ln w="9525">
              <a:noFill/>
              <a:miter lim="800000"/>
              <a:headEnd/>
              <a:tailEnd/>
            </a:ln>
            <a:effectLst/>
          </p:spPr>
        </p:pic>
        <p:sp>
          <p:nvSpPr>
            <p:cNvPr id="71" name="TextBox 70"/>
            <p:cNvSpPr txBox="1"/>
            <p:nvPr/>
          </p:nvSpPr>
          <p:spPr>
            <a:xfrm>
              <a:off x="7467600" y="4663440"/>
              <a:ext cx="1596912" cy="656590"/>
            </a:xfrm>
            <a:prstGeom prst="rect">
              <a:avLst/>
            </a:prstGeom>
            <a:noFill/>
          </p:spPr>
          <p:txBody>
            <a:bodyPr wrap="none" rtlCol="0">
              <a:spAutoFit/>
            </a:bodyPr>
            <a:lstStyle/>
            <a:p>
              <a:pPr>
                <a:lnSpc>
                  <a:spcPts val="2200"/>
                </a:lnSpc>
              </a:pPr>
              <a:r>
                <a:rPr lang="en-US" sz="2400" b="1" spc="-100" dirty="0" smtClean="0">
                  <a:solidFill>
                    <a:srgbClr val="220783"/>
                  </a:solidFill>
                </a:rPr>
                <a:t>               1755</a:t>
              </a:r>
            </a:p>
            <a:p>
              <a:pPr>
                <a:lnSpc>
                  <a:spcPts val="2200"/>
                </a:lnSpc>
              </a:pPr>
              <a:r>
                <a:rPr lang="en-US" sz="2400" b="1" spc="-100" dirty="0" smtClean="0">
                  <a:solidFill>
                    <a:srgbClr val="220783"/>
                  </a:solidFill>
                </a:rPr>
                <a:t>deportation</a:t>
              </a:r>
              <a:endParaRPr lang="en-US" sz="2400" b="1" spc="-100" dirty="0">
                <a:solidFill>
                  <a:srgbClr val="220783"/>
                </a:solidFill>
              </a:endParaRPr>
            </a:p>
          </p:txBody>
        </p:sp>
        <p:sp>
          <p:nvSpPr>
            <p:cNvPr id="73" name="TextBox 72"/>
            <p:cNvSpPr txBox="1"/>
            <p:nvPr/>
          </p:nvSpPr>
          <p:spPr>
            <a:xfrm>
              <a:off x="7506898" y="5410200"/>
              <a:ext cx="1484702" cy="656590"/>
            </a:xfrm>
            <a:prstGeom prst="rect">
              <a:avLst/>
            </a:prstGeom>
            <a:noFill/>
          </p:spPr>
          <p:txBody>
            <a:bodyPr wrap="none" rtlCol="0">
              <a:spAutoFit/>
            </a:bodyPr>
            <a:lstStyle/>
            <a:p>
              <a:pPr>
                <a:lnSpc>
                  <a:spcPts val="2200"/>
                </a:lnSpc>
              </a:pPr>
              <a:r>
                <a:rPr lang="en-US" sz="2400" b="1" spc="-100" dirty="0" smtClean="0">
                  <a:solidFill>
                    <a:srgbClr val="007A37"/>
                  </a:solidFill>
                </a:rPr>
                <a:t>             1756</a:t>
              </a:r>
            </a:p>
            <a:p>
              <a:pPr>
                <a:lnSpc>
                  <a:spcPts val="2200"/>
                </a:lnSpc>
              </a:pPr>
              <a:r>
                <a:rPr lang="en-US" sz="2400" b="1" spc="-100" dirty="0" smtClean="0">
                  <a:solidFill>
                    <a:srgbClr val="007A37"/>
                  </a:solidFill>
                </a:rPr>
                <a:t>migration</a:t>
              </a:r>
              <a:endParaRPr lang="en-US" sz="2400" b="1" spc="-100" dirty="0">
                <a:solidFill>
                  <a:srgbClr val="007A37"/>
                </a:solidFill>
              </a:endParaRPr>
            </a:p>
          </p:txBody>
        </p:sp>
        <p:sp>
          <p:nvSpPr>
            <p:cNvPr id="75" name="TextBox 74"/>
            <p:cNvSpPr txBox="1"/>
            <p:nvPr/>
          </p:nvSpPr>
          <p:spPr>
            <a:xfrm>
              <a:off x="7543800" y="6089904"/>
              <a:ext cx="1484702" cy="667299"/>
            </a:xfrm>
            <a:prstGeom prst="rect">
              <a:avLst/>
            </a:prstGeom>
            <a:noFill/>
          </p:spPr>
          <p:txBody>
            <a:bodyPr wrap="none" rtlCol="0">
              <a:spAutoFit/>
            </a:bodyPr>
            <a:lstStyle/>
            <a:p>
              <a:pPr>
                <a:lnSpc>
                  <a:spcPts val="2200"/>
                </a:lnSpc>
              </a:pPr>
              <a:r>
                <a:rPr lang="en-US" sz="2400" b="1" spc="-100" dirty="0" smtClean="0">
                  <a:solidFill>
                    <a:srgbClr val="C40000"/>
                  </a:solidFill>
                </a:rPr>
                <a:t>             1755</a:t>
              </a:r>
            </a:p>
            <a:p>
              <a:pPr>
                <a:lnSpc>
                  <a:spcPts val="2200"/>
                </a:lnSpc>
              </a:pPr>
              <a:r>
                <a:rPr lang="en-US" sz="2400" b="1" spc="-100" dirty="0" smtClean="0">
                  <a:solidFill>
                    <a:srgbClr val="C40000"/>
                  </a:solidFill>
                </a:rPr>
                <a:t>flight</a:t>
              </a:r>
              <a:endParaRPr lang="en-US" sz="2400" b="1" spc="-100" dirty="0">
                <a:solidFill>
                  <a:srgbClr val="C40000"/>
                </a:solidFill>
              </a:endParaRPr>
            </a:p>
          </p:txBody>
        </p:sp>
      </p:grpSp>
      <p:sp>
        <p:nvSpPr>
          <p:cNvPr id="79" name="Rectangle 78"/>
          <p:cNvSpPr/>
          <p:nvPr/>
        </p:nvSpPr>
        <p:spPr>
          <a:xfrm>
            <a:off x="7543800" y="5410200"/>
            <a:ext cx="13716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7543800" y="6096000"/>
            <a:ext cx="1371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Freeform 89"/>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50800">
            <a:solidFill>
              <a:srgbClr val="FF00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Freeform 90"/>
          <p:cNvSpPr/>
          <p:nvPr/>
        </p:nvSpPr>
        <p:spPr>
          <a:xfrm>
            <a:off x="6781093" y="2948068"/>
            <a:ext cx="409881" cy="185977"/>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66595 h 271391"/>
              <a:gd name="connsiteX1" fmla="*/ 44823 w 412375"/>
              <a:gd name="connsiteY1" fmla="*/ 28175 h 271391"/>
              <a:gd name="connsiteX2" fmla="*/ 52507 w 412375"/>
              <a:gd name="connsiteY2" fmla="*/ 235644 h 271391"/>
              <a:gd name="connsiteX3" fmla="*/ 67474 w 412375"/>
              <a:gd name="connsiteY3" fmla="*/ 242660 h 271391"/>
              <a:gd name="connsiteX4" fmla="*/ 344500 w 412375"/>
              <a:gd name="connsiteY4" fmla="*/ 158804 h 271391"/>
              <a:gd name="connsiteX5" fmla="*/ 405972 w 412375"/>
              <a:gd name="connsiteY5" fmla="*/ 143435 h 271391"/>
              <a:gd name="connsiteX6" fmla="*/ 382920 w 412375"/>
              <a:gd name="connsiteY6" fmla="*/ 58911 h 271391"/>
              <a:gd name="connsiteX7" fmla="*/ 321448 w 412375"/>
              <a:gd name="connsiteY7" fmla="*/ 66595 h 271391"/>
              <a:gd name="connsiteX0" fmla="*/ 321448 w 412375"/>
              <a:gd name="connsiteY0" fmla="*/ 66595 h 271391"/>
              <a:gd name="connsiteX1" fmla="*/ 44823 w 412375"/>
              <a:gd name="connsiteY1" fmla="*/ 28175 h 271391"/>
              <a:gd name="connsiteX2" fmla="*/ 52507 w 412375"/>
              <a:gd name="connsiteY2" fmla="*/ 235644 h 271391"/>
              <a:gd name="connsiteX3" fmla="*/ 67474 w 412375"/>
              <a:gd name="connsiteY3" fmla="*/ 242660 h 271391"/>
              <a:gd name="connsiteX4" fmla="*/ 344500 w 412375"/>
              <a:gd name="connsiteY4" fmla="*/ 158804 h 271391"/>
              <a:gd name="connsiteX5" fmla="*/ 405972 w 412375"/>
              <a:gd name="connsiteY5" fmla="*/ 143435 h 271391"/>
              <a:gd name="connsiteX6" fmla="*/ 382920 w 412375"/>
              <a:gd name="connsiteY6" fmla="*/ 58911 h 271391"/>
              <a:gd name="connsiteX7" fmla="*/ 321448 w 412375"/>
              <a:gd name="connsiteY7" fmla="*/ 66595 h 271391"/>
              <a:gd name="connsiteX0" fmla="*/ 321448 w 412375"/>
              <a:gd name="connsiteY0" fmla="*/ 66595 h 271391"/>
              <a:gd name="connsiteX1" fmla="*/ 44823 w 412375"/>
              <a:gd name="connsiteY1" fmla="*/ 28175 h 271391"/>
              <a:gd name="connsiteX2" fmla="*/ 52507 w 412375"/>
              <a:gd name="connsiteY2" fmla="*/ 235644 h 271391"/>
              <a:gd name="connsiteX3" fmla="*/ 67474 w 412375"/>
              <a:gd name="connsiteY3" fmla="*/ 242660 h 271391"/>
              <a:gd name="connsiteX4" fmla="*/ 344500 w 412375"/>
              <a:gd name="connsiteY4" fmla="*/ 158804 h 271391"/>
              <a:gd name="connsiteX5" fmla="*/ 405972 w 412375"/>
              <a:gd name="connsiteY5" fmla="*/ 143435 h 271391"/>
              <a:gd name="connsiteX6" fmla="*/ 382920 w 412375"/>
              <a:gd name="connsiteY6" fmla="*/ 58911 h 271391"/>
              <a:gd name="connsiteX7" fmla="*/ 321448 w 412375"/>
              <a:gd name="connsiteY7" fmla="*/ 66595 h 271391"/>
              <a:gd name="connsiteX0" fmla="*/ 321448 w 412375"/>
              <a:gd name="connsiteY0" fmla="*/ 66595 h 271391"/>
              <a:gd name="connsiteX1" fmla="*/ 44823 w 412375"/>
              <a:gd name="connsiteY1" fmla="*/ 28175 h 271391"/>
              <a:gd name="connsiteX2" fmla="*/ 52507 w 412375"/>
              <a:gd name="connsiteY2" fmla="*/ 235644 h 271391"/>
              <a:gd name="connsiteX3" fmla="*/ 67474 w 412375"/>
              <a:gd name="connsiteY3" fmla="*/ 242660 h 271391"/>
              <a:gd name="connsiteX4" fmla="*/ 344500 w 412375"/>
              <a:gd name="connsiteY4" fmla="*/ 158804 h 271391"/>
              <a:gd name="connsiteX5" fmla="*/ 405972 w 412375"/>
              <a:gd name="connsiteY5" fmla="*/ 143435 h 271391"/>
              <a:gd name="connsiteX6" fmla="*/ 382920 w 412375"/>
              <a:gd name="connsiteY6" fmla="*/ 58911 h 271391"/>
              <a:gd name="connsiteX7" fmla="*/ 321448 w 412375"/>
              <a:gd name="connsiteY7" fmla="*/ 66595 h 271391"/>
              <a:gd name="connsiteX0" fmla="*/ 374201 w 465128"/>
              <a:gd name="connsiteY0" fmla="*/ 66595 h 271391"/>
              <a:gd name="connsiteX1" fmla="*/ 97576 w 465128"/>
              <a:gd name="connsiteY1" fmla="*/ 28175 h 271391"/>
              <a:gd name="connsiteX2" fmla="*/ 105260 w 465128"/>
              <a:gd name="connsiteY2" fmla="*/ 235644 h 271391"/>
              <a:gd name="connsiteX3" fmla="*/ 120227 w 465128"/>
              <a:gd name="connsiteY3" fmla="*/ 242660 h 271391"/>
              <a:gd name="connsiteX4" fmla="*/ 397253 w 465128"/>
              <a:gd name="connsiteY4" fmla="*/ 158804 h 271391"/>
              <a:gd name="connsiteX5" fmla="*/ 458725 w 465128"/>
              <a:gd name="connsiteY5" fmla="*/ 143435 h 271391"/>
              <a:gd name="connsiteX6" fmla="*/ 435673 w 465128"/>
              <a:gd name="connsiteY6" fmla="*/ 58911 h 271391"/>
              <a:gd name="connsiteX7" fmla="*/ 374201 w 465128"/>
              <a:gd name="connsiteY7" fmla="*/ 66595 h 271391"/>
              <a:gd name="connsiteX0" fmla="*/ 374201 w 465128"/>
              <a:gd name="connsiteY0" fmla="*/ 66595 h 273585"/>
              <a:gd name="connsiteX1" fmla="*/ 97576 w 465128"/>
              <a:gd name="connsiteY1" fmla="*/ 28175 h 273585"/>
              <a:gd name="connsiteX2" fmla="*/ 105260 w 465128"/>
              <a:gd name="connsiteY2" fmla="*/ 235644 h 273585"/>
              <a:gd name="connsiteX3" fmla="*/ 120227 w 465128"/>
              <a:gd name="connsiteY3" fmla="*/ 242660 h 273585"/>
              <a:gd name="connsiteX4" fmla="*/ 397253 w 465128"/>
              <a:gd name="connsiteY4" fmla="*/ 158804 h 273585"/>
              <a:gd name="connsiteX5" fmla="*/ 458725 w 465128"/>
              <a:gd name="connsiteY5" fmla="*/ 143435 h 273585"/>
              <a:gd name="connsiteX6" fmla="*/ 435673 w 465128"/>
              <a:gd name="connsiteY6" fmla="*/ 58911 h 273585"/>
              <a:gd name="connsiteX7" fmla="*/ 374201 w 465128"/>
              <a:gd name="connsiteY7" fmla="*/ 66595 h 273585"/>
              <a:gd name="connsiteX0" fmla="*/ 321448 w 412375"/>
              <a:gd name="connsiteY0" fmla="*/ 66595 h 271391"/>
              <a:gd name="connsiteX1" fmla="*/ 44823 w 412375"/>
              <a:gd name="connsiteY1" fmla="*/ 28175 h 271391"/>
              <a:gd name="connsiteX2" fmla="*/ 52507 w 412375"/>
              <a:gd name="connsiteY2" fmla="*/ 235644 h 271391"/>
              <a:gd name="connsiteX3" fmla="*/ 67474 w 412375"/>
              <a:gd name="connsiteY3" fmla="*/ 242660 h 271391"/>
              <a:gd name="connsiteX4" fmla="*/ 67474 w 412375"/>
              <a:gd name="connsiteY4" fmla="*/ 174411 h 271391"/>
              <a:gd name="connsiteX5" fmla="*/ 344500 w 412375"/>
              <a:gd name="connsiteY5" fmla="*/ 158804 h 271391"/>
              <a:gd name="connsiteX6" fmla="*/ 405972 w 412375"/>
              <a:gd name="connsiteY6" fmla="*/ 143435 h 271391"/>
              <a:gd name="connsiteX7" fmla="*/ 382920 w 412375"/>
              <a:gd name="connsiteY7" fmla="*/ 58911 h 271391"/>
              <a:gd name="connsiteX8" fmla="*/ 321448 w 412375"/>
              <a:gd name="connsiteY8" fmla="*/ 66595 h 271391"/>
              <a:gd name="connsiteX0" fmla="*/ 321448 w 412375"/>
              <a:gd name="connsiteY0" fmla="*/ 66595 h 260017"/>
              <a:gd name="connsiteX1" fmla="*/ 44823 w 412375"/>
              <a:gd name="connsiteY1" fmla="*/ 28175 h 260017"/>
              <a:gd name="connsiteX2" fmla="*/ 52507 w 412375"/>
              <a:gd name="connsiteY2" fmla="*/ 235644 h 260017"/>
              <a:gd name="connsiteX3" fmla="*/ 67474 w 412375"/>
              <a:gd name="connsiteY3" fmla="*/ 174411 h 260017"/>
              <a:gd name="connsiteX4" fmla="*/ 344500 w 412375"/>
              <a:gd name="connsiteY4" fmla="*/ 158804 h 260017"/>
              <a:gd name="connsiteX5" fmla="*/ 405972 w 412375"/>
              <a:gd name="connsiteY5" fmla="*/ 143435 h 260017"/>
              <a:gd name="connsiteX6" fmla="*/ 382920 w 412375"/>
              <a:gd name="connsiteY6" fmla="*/ 58911 h 260017"/>
              <a:gd name="connsiteX7" fmla="*/ 321448 w 412375"/>
              <a:gd name="connsiteY7" fmla="*/ 66595 h 260017"/>
              <a:gd name="connsiteX0" fmla="*/ 318954 w 409881"/>
              <a:gd name="connsiteY0" fmla="*/ 56389 h 185977"/>
              <a:gd name="connsiteX1" fmla="*/ 42329 w 409881"/>
              <a:gd name="connsiteY1" fmla="*/ 17969 h 185977"/>
              <a:gd name="connsiteX2" fmla="*/ 64980 w 409881"/>
              <a:gd name="connsiteY2" fmla="*/ 164205 h 185977"/>
              <a:gd name="connsiteX3" fmla="*/ 342006 w 409881"/>
              <a:gd name="connsiteY3" fmla="*/ 148598 h 185977"/>
              <a:gd name="connsiteX4" fmla="*/ 403478 w 409881"/>
              <a:gd name="connsiteY4" fmla="*/ 133229 h 185977"/>
              <a:gd name="connsiteX5" fmla="*/ 380426 w 409881"/>
              <a:gd name="connsiteY5" fmla="*/ 48705 h 185977"/>
              <a:gd name="connsiteX6" fmla="*/ 318954 w 409881"/>
              <a:gd name="connsiteY6" fmla="*/ 56389 h 18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881" h="185977">
                <a:moveTo>
                  <a:pt x="318954" y="56389"/>
                </a:moveTo>
                <a:cubicBezTo>
                  <a:pt x="203053" y="23091"/>
                  <a:pt x="84658" y="0"/>
                  <a:pt x="42329" y="17969"/>
                </a:cubicBezTo>
                <a:cubicBezTo>
                  <a:pt x="0" y="35938"/>
                  <a:pt x="15034" y="142434"/>
                  <a:pt x="64980" y="164205"/>
                </a:cubicBezTo>
                <a:cubicBezTo>
                  <a:pt x="114926" y="185977"/>
                  <a:pt x="285590" y="153761"/>
                  <a:pt x="342006" y="148598"/>
                </a:cubicBezTo>
                <a:cubicBezTo>
                  <a:pt x="398422" y="143435"/>
                  <a:pt x="397075" y="149878"/>
                  <a:pt x="403478" y="133229"/>
                </a:cubicBezTo>
                <a:cubicBezTo>
                  <a:pt x="409881" y="116580"/>
                  <a:pt x="395153" y="82642"/>
                  <a:pt x="380426" y="48705"/>
                </a:cubicBezTo>
                <a:lnTo>
                  <a:pt x="318954" y="56389"/>
                </a:lnTo>
                <a:close/>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2" name="Freeform 91"/>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3" name="Freeform 92"/>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4" name="Freeform 93"/>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2053" name="Picture 5" descr="C:\Users\Sandra\AppData\Local\Microsoft\Windows\INetCache\IE\U3FRR2B4\120px-Red_X_Freehand.svg[1].png"/>
          <p:cNvPicPr>
            <a:picLocks noChangeAspect="1" noChangeArrowheads="1"/>
          </p:cNvPicPr>
          <p:nvPr/>
        </p:nvPicPr>
        <p:blipFill>
          <a:blip r:embed="rId8"/>
          <a:srcRect/>
          <a:stretch>
            <a:fillRect/>
          </a:stretch>
        </p:blipFill>
        <p:spPr bwMode="auto">
          <a:xfrm>
            <a:off x="2667000" y="3733800"/>
            <a:ext cx="609600" cy="609600"/>
          </a:xfrm>
          <a:prstGeom prst="rect">
            <a:avLst/>
          </a:prstGeom>
          <a:noFill/>
        </p:spPr>
      </p:pic>
      <p:sp useBgFill="1">
        <p:nvSpPr>
          <p:cNvPr id="33" name="TextBox 32"/>
          <p:cNvSpPr txBox="1"/>
          <p:nvPr/>
        </p:nvSpPr>
        <p:spPr>
          <a:xfrm>
            <a:off x="0" y="4495800"/>
            <a:ext cx="4038600" cy="2092881"/>
          </a:xfrm>
          <a:prstGeom prst="rect">
            <a:avLst/>
          </a:prstGeom>
          <a:ln w="50800">
            <a:solidFill>
              <a:srgbClr val="FF0000"/>
            </a:solidFill>
          </a:ln>
        </p:spPr>
        <p:txBody>
          <a:bodyPr wrap="square" rtlCol="0">
            <a:spAutoFit/>
          </a:bodyPr>
          <a:lstStyle/>
          <a:p>
            <a:pPr>
              <a:buFontTx/>
              <a:buChar char="-"/>
            </a:pPr>
            <a:r>
              <a:rPr lang="en-US" sz="2600" dirty="0" smtClean="0">
                <a:effectLst>
                  <a:outerShdw dist="12700" dir="7200000" algn="ctr" rotWithShape="0">
                    <a:schemeClr val="tx1"/>
                  </a:outerShdw>
                </a:effectLst>
              </a:rPr>
              <a:t> refuses to accept </a:t>
            </a:r>
            <a:r>
              <a:rPr lang="en-US" sz="2600" dirty="0" err="1" smtClean="0">
                <a:effectLst>
                  <a:outerShdw dist="12700" dir="7200000" algn="ctr" rotWithShape="0">
                    <a:schemeClr val="tx1"/>
                  </a:outerShdw>
                </a:effectLst>
              </a:rPr>
              <a:t>Acadiens</a:t>
            </a:r>
            <a:endParaRPr lang="en-US" sz="2600" dirty="0" smtClean="0">
              <a:effectLst>
                <a:outerShdw dist="12700" dir="7200000" algn="ctr" rotWithShape="0">
                  <a:schemeClr val="tx1"/>
                </a:outerShdw>
              </a:effectLst>
            </a:endParaRPr>
          </a:p>
          <a:p>
            <a:r>
              <a:rPr lang="en-US" sz="2600" dirty="0" smtClean="0">
                <a:effectLst>
                  <a:outerShdw dist="12700" dir="7200000" algn="ctr" rotWithShape="0">
                    <a:schemeClr val="tx1"/>
                  </a:outerShdw>
                </a:effectLst>
              </a:rPr>
              <a:t>- detained in Williamsburg</a:t>
            </a:r>
          </a:p>
          <a:p>
            <a:pPr>
              <a:buFontTx/>
              <a:buChar char="-"/>
            </a:pPr>
            <a:r>
              <a:rPr lang="en-US" sz="2600" dirty="0" smtClean="0">
                <a:effectLst>
                  <a:outerShdw dist="12700" dir="7200000" algn="ctr" rotWithShape="0">
                    <a:schemeClr val="tx1"/>
                  </a:outerShdw>
                </a:effectLst>
              </a:rPr>
              <a:t> hundreds die of disease</a:t>
            </a:r>
          </a:p>
          <a:p>
            <a:r>
              <a:rPr lang="en-US" sz="2600" dirty="0" smtClean="0">
                <a:effectLst>
                  <a:outerShdw dist="12700" dir="7200000" algn="ctr" rotWithShape="0">
                    <a:schemeClr val="tx1"/>
                  </a:outerShdw>
                </a:effectLst>
              </a:rPr>
              <a:t>   &amp; malnutrition</a:t>
            </a:r>
          </a:p>
          <a:p>
            <a:r>
              <a:rPr lang="en-US" sz="2600" dirty="0" smtClean="0">
                <a:effectLst>
                  <a:outerShdw dist="12700" dir="7200000" algn="ctr" rotWithShape="0">
                    <a:schemeClr val="tx1"/>
                  </a:outerShdw>
                </a:effectLst>
              </a:rPr>
              <a:t>- the rest exiled to England</a:t>
            </a:r>
          </a:p>
        </p:txBody>
      </p:sp>
      <p:grpSp>
        <p:nvGrpSpPr>
          <p:cNvPr id="56" name="Group 55"/>
          <p:cNvGrpSpPr/>
          <p:nvPr/>
        </p:nvGrpSpPr>
        <p:grpSpPr>
          <a:xfrm>
            <a:off x="304800" y="3810000"/>
            <a:ext cx="1219994" cy="686594"/>
            <a:chOff x="304800" y="3810000"/>
            <a:chExt cx="1219994" cy="686594"/>
          </a:xfrm>
        </p:grpSpPr>
        <p:sp>
          <p:nvSpPr>
            <p:cNvPr id="34" name="Rectangle 33"/>
            <p:cNvSpPr/>
            <p:nvPr/>
          </p:nvSpPr>
          <p:spPr>
            <a:xfrm>
              <a:off x="304800" y="3810000"/>
              <a:ext cx="1219200" cy="457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rot="5400000">
              <a:off x="1371600" y="4343400"/>
              <a:ext cx="3048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6035040" y="3676101"/>
            <a:ext cx="3086665" cy="667299"/>
            <a:chOff x="6035040" y="3676101"/>
            <a:chExt cx="3086665" cy="667299"/>
          </a:xfrm>
        </p:grpSpPr>
        <p:sp>
          <p:nvSpPr>
            <p:cNvPr id="38" name="Freeform 37"/>
            <p:cNvSpPr/>
            <p:nvPr/>
          </p:nvSpPr>
          <p:spPr>
            <a:xfrm>
              <a:off x="6035040" y="3740728"/>
              <a:ext cx="2194560" cy="182188"/>
            </a:xfrm>
            <a:custGeom>
              <a:avLst/>
              <a:gdLst>
                <a:gd name="connsiteX0" fmla="*/ 0 w 1961804"/>
                <a:gd name="connsiteY0" fmla="*/ 0 h 232757"/>
                <a:gd name="connsiteX1" fmla="*/ 914400 w 1961804"/>
                <a:gd name="connsiteY1" fmla="*/ 166255 h 232757"/>
                <a:gd name="connsiteX2" fmla="*/ 1529542 w 1961804"/>
                <a:gd name="connsiteY2" fmla="*/ 232757 h 232757"/>
                <a:gd name="connsiteX3" fmla="*/ 1961804 w 1961804"/>
                <a:gd name="connsiteY3" fmla="*/ 166255 h 232757"/>
                <a:gd name="connsiteX0" fmla="*/ 0 w 1961804"/>
                <a:gd name="connsiteY0" fmla="*/ 0 h 232757"/>
                <a:gd name="connsiteX1" fmla="*/ 1529542 w 1961804"/>
                <a:gd name="connsiteY1" fmla="*/ 232757 h 232757"/>
                <a:gd name="connsiteX2" fmla="*/ 1961804 w 1961804"/>
                <a:gd name="connsiteY2" fmla="*/ 166255 h 232757"/>
                <a:gd name="connsiteX0" fmla="*/ 0 w 1961804"/>
                <a:gd name="connsiteY0" fmla="*/ 0 h 245779"/>
                <a:gd name="connsiteX1" fmla="*/ 1529542 w 1961804"/>
                <a:gd name="connsiteY1" fmla="*/ 232757 h 245779"/>
                <a:gd name="connsiteX2" fmla="*/ 1961804 w 1961804"/>
                <a:gd name="connsiteY2" fmla="*/ 166255 h 245779"/>
                <a:gd name="connsiteX0" fmla="*/ 0 w 1961804"/>
                <a:gd name="connsiteY0" fmla="*/ 0 h 291501"/>
                <a:gd name="connsiteX1" fmla="*/ 1529542 w 1961804"/>
                <a:gd name="connsiteY1" fmla="*/ 232757 h 291501"/>
                <a:gd name="connsiteX2" fmla="*/ 1961804 w 1961804"/>
                <a:gd name="connsiteY2" fmla="*/ 166255 h 291501"/>
              </a:gdLst>
              <a:ahLst/>
              <a:cxnLst>
                <a:cxn ang="0">
                  <a:pos x="connsiteX0" y="connsiteY0"/>
                </a:cxn>
                <a:cxn ang="0">
                  <a:pos x="connsiteX1" y="connsiteY1"/>
                </a:cxn>
                <a:cxn ang="0">
                  <a:pos x="connsiteX2" y="connsiteY2"/>
                </a:cxn>
              </a:cxnLst>
              <a:rect l="l" t="t" r="r" b="b"/>
              <a:pathLst>
                <a:path w="1961804" h="291501">
                  <a:moveTo>
                    <a:pt x="0" y="0"/>
                  </a:moveTo>
                  <a:cubicBezTo>
                    <a:pt x="565119" y="245779"/>
                    <a:pt x="1096063" y="291501"/>
                    <a:pt x="1529542" y="232757"/>
                  </a:cubicBezTo>
                  <a:cubicBezTo>
                    <a:pt x="1704109" y="232757"/>
                    <a:pt x="1832956" y="199506"/>
                    <a:pt x="1961804" y="166255"/>
                  </a:cubicBezTo>
                </a:path>
              </a:pathLst>
            </a:custGeom>
            <a:ln w="203200">
              <a:solidFill>
                <a:srgbClr val="FF0000"/>
              </a:solidFill>
              <a:tail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Box 38"/>
            <p:cNvSpPr txBox="1"/>
            <p:nvPr/>
          </p:nvSpPr>
          <p:spPr>
            <a:xfrm>
              <a:off x="7848600" y="3676101"/>
              <a:ext cx="1273105" cy="667299"/>
            </a:xfrm>
            <a:prstGeom prst="rect">
              <a:avLst/>
            </a:prstGeom>
            <a:noFill/>
          </p:spPr>
          <p:txBody>
            <a:bodyPr wrap="non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to</a:t>
              </a:r>
            </a:p>
            <a:p>
              <a:pPr algn="ctr">
                <a:lnSpc>
                  <a:spcPts val="2200"/>
                </a:lnSpc>
              </a:pPr>
              <a:r>
                <a:rPr lang="en-US" sz="2400" b="1" dirty="0" smtClean="0">
                  <a:solidFill>
                    <a:srgbClr val="FF0000"/>
                  </a:solidFill>
                  <a:effectLst>
                    <a:outerShdw dist="38100" dir="7200000" algn="ctr" rotWithShape="0">
                      <a:schemeClr val="tx1"/>
                    </a:outerShdw>
                  </a:effectLst>
                </a:rPr>
                <a:t> England</a:t>
              </a:r>
              <a:endParaRPr lang="en-US" sz="2400" b="1" dirty="0">
                <a:solidFill>
                  <a:srgbClr val="FF0000"/>
                </a:solidFill>
                <a:effectLst>
                  <a:outerShdw dist="38100" dir="7200000" algn="ctr" rotWithShape="0">
                    <a:schemeClr val="tx1"/>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wipe(left)">
                                      <p:cBhvr>
                                        <p:cTn id="7" dur="1000"/>
                                        <p:tgtEl>
                                          <p:spTgt spid="20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wipe(up)">
                                      <p:cBhvr>
                                        <p:cTn id="12" dur="1000"/>
                                        <p:tgtEl>
                                          <p:spTgt spid="5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3">
                                            <p:txEl>
                                              <p:pRg st="0" end="0"/>
                                            </p:txEl>
                                          </p:spTgt>
                                        </p:tgtEl>
                                        <p:attrNameLst>
                                          <p:attrName>style.visibility</p:attrName>
                                        </p:attrNameLst>
                                      </p:cBhvr>
                                      <p:to>
                                        <p:strVal val="visible"/>
                                      </p:to>
                                    </p:set>
                                    <p:animEffect transition="in" filter="fade">
                                      <p:cBhvr>
                                        <p:cTn id="16" dur="1000"/>
                                        <p:tgtEl>
                                          <p:spTgt spid="3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bg/>
                                          </p:spTgt>
                                        </p:tgtEl>
                                        <p:attrNameLst>
                                          <p:attrName>style.visibility</p:attrName>
                                        </p:attrNameLst>
                                      </p:cBhvr>
                                      <p:to>
                                        <p:strVal val="visible"/>
                                      </p:to>
                                    </p:set>
                                    <p:animEffect transition="in" filter="fade">
                                      <p:cBhvr>
                                        <p:cTn id="19" dur="1000"/>
                                        <p:tgtEl>
                                          <p:spTgt spid="33">
                                            <p:bg/>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
                                            <p:txEl>
                                              <p:pRg st="1" end="1"/>
                                            </p:txEl>
                                          </p:spTgt>
                                        </p:tgtEl>
                                        <p:attrNameLst>
                                          <p:attrName>style.visibility</p:attrName>
                                        </p:attrNameLst>
                                      </p:cBhvr>
                                      <p:to>
                                        <p:strVal val="visible"/>
                                      </p:to>
                                    </p:set>
                                    <p:animEffect transition="in" filter="fade">
                                      <p:cBhvr>
                                        <p:cTn id="24" dur="1000"/>
                                        <p:tgtEl>
                                          <p:spTgt spid="3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3">
                                            <p:txEl>
                                              <p:pRg st="2" end="2"/>
                                            </p:txEl>
                                          </p:spTgt>
                                        </p:tgtEl>
                                        <p:attrNameLst>
                                          <p:attrName>style.visibility</p:attrName>
                                        </p:attrNameLst>
                                      </p:cBhvr>
                                      <p:to>
                                        <p:strVal val="visible"/>
                                      </p:to>
                                    </p:set>
                                    <p:animEffect transition="in" filter="fade">
                                      <p:cBhvr>
                                        <p:cTn id="29" dur="1000"/>
                                        <p:tgtEl>
                                          <p:spTgt spid="33">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3">
                                            <p:txEl>
                                              <p:pRg st="3" end="3"/>
                                            </p:txEl>
                                          </p:spTgt>
                                        </p:tgtEl>
                                        <p:attrNameLst>
                                          <p:attrName>style.visibility</p:attrName>
                                        </p:attrNameLst>
                                      </p:cBhvr>
                                      <p:to>
                                        <p:strVal val="visible"/>
                                      </p:to>
                                    </p:set>
                                    <p:animEffect transition="in" filter="fade">
                                      <p:cBhvr>
                                        <p:cTn id="32" dur="1000"/>
                                        <p:tgtEl>
                                          <p:spTgt spid="3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xEl>
                                              <p:pRg st="4" end="4"/>
                                            </p:txEl>
                                          </p:spTgt>
                                        </p:tgtEl>
                                        <p:attrNameLst>
                                          <p:attrName>style.visibility</p:attrName>
                                        </p:attrNameLst>
                                      </p:cBhvr>
                                      <p:to>
                                        <p:strVal val="visible"/>
                                      </p:to>
                                    </p:set>
                                    <p:animEffect transition="in" filter="fade">
                                      <p:cBhvr>
                                        <p:cTn id="37" dur="1000"/>
                                        <p:tgtEl>
                                          <p:spTgt spid="3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left)">
                                      <p:cBhvr>
                                        <p:cTn id="42" dur="1000"/>
                                        <p:tgtEl>
                                          <p:spTgt spid="40"/>
                                        </p:tgtEl>
                                      </p:cBhvr>
                                    </p:animEffect>
                                  </p:childTnLst>
                                </p:cTn>
                              </p:par>
                              <p:par>
                                <p:cTn id="43" presetID="10"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uiExpand="1" build="allAtOnce"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p:cNvGrpSpPr/>
          <p:nvPr/>
        </p:nvGrpSpPr>
        <p:grpSpPr>
          <a:xfrm>
            <a:off x="0" y="990600"/>
            <a:ext cx="9139786" cy="5867400"/>
            <a:chOff x="0" y="990600"/>
            <a:chExt cx="9139786" cy="5867400"/>
          </a:xfrm>
        </p:grpSpPr>
        <p:grpSp>
          <p:nvGrpSpPr>
            <p:cNvPr id="59" name="Group 58"/>
            <p:cNvGrpSpPr/>
            <p:nvPr/>
          </p:nvGrpSpPr>
          <p:grpSpPr>
            <a:xfrm>
              <a:off x="0" y="990600"/>
              <a:ext cx="9139786" cy="5867400"/>
              <a:chOff x="0" y="990600"/>
              <a:chExt cx="9139786" cy="5867400"/>
            </a:xfrm>
          </p:grpSpPr>
          <p:pic>
            <p:nvPicPr>
              <p:cNvPr id="60" name="Picture 3"/>
              <p:cNvPicPr>
                <a:picLocks noChangeAspect="1" noChangeArrowheads="1"/>
              </p:cNvPicPr>
              <p:nvPr/>
            </p:nvPicPr>
            <p:blipFill>
              <a:blip r:embed="rId3"/>
              <a:srcRect l="6157" t="15558" r="7688"/>
              <a:stretch>
                <a:fillRect/>
              </a:stretch>
            </p:blipFill>
            <p:spPr bwMode="auto">
              <a:xfrm>
                <a:off x="0" y="990600"/>
                <a:ext cx="9139786" cy="5867400"/>
              </a:xfrm>
              <a:prstGeom prst="rect">
                <a:avLst/>
              </a:prstGeom>
              <a:noFill/>
              <a:ln w="9525">
                <a:noFill/>
                <a:miter lim="800000"/>
                <a:headEnd/>
                <a:tailEnd/>
              </a:ln>
              <a:effectLst/>
            </p:spPr>
          </p:pic>
          <p:cxnSp>
            <p:nvCxnSpPr>
              <p:cNvPr id="61" name="Straight Connector 60"/>
              <p:cNvCxnSpPr/>
              <p:nvPr/>
            </p:nvCxnSpPr>
            <p:spPr>
              <a:xfrm flipV="1">
                <a:off x="3607724" y="3581400"/>
                <a:ext cx="4545676"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grpSp>
        <p:sp>
          <p:nvSpPr>
            <p:cNvPr id="62" name="Freeform 61"/>
            <p:cNvSpPr/>
            <p:nvPr/>
          </p:nvSpPr>
          <p:spPr>
            <a:xfrm>
              <a:off x="1828800" y="4419600"/>
              <a:ext cx="533399" cy="304800"/>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753484 w 1470212"/>
                <a:gd name="connsiteY13" fmla="*/ 752234 h 813226"/>
                <a:gd name="connsiteX14" fmla="*/ 0 w 1470212"/>
                <a:gd name="connsiteY14" fmla="*/ 622407 h 813226"/>
                <a:gd name="connsiteX0" fmla="*/ 179219 w 804187"/>
                <a:gd name="connsiteY0" fmla="*/ 0 h 813226"/>
                <a:gd name="connsiteX1" fmla="*/ 202271 w 804187"/>
                <a:gd name="connsiteY1" fmla="*/ 99892 h 813226"/>
                <a:gd name="connsiteX2" fmla="*/ 317532 w 804187"/>
                <a:gd name="connsiteY2" fmla="*/ 46104 h 813226"/>
                <a:gd name="connsiteX3" fmla="*/ 486581 w 804187"/>
                <a:gd name="connsiteY3" fmla="*/ 61472 h 813226"/>
                <a:gd name="connsiteX4" fmla="*/ 555737 w 804187"/>
                <a:gd name="connsiteY4" fmla="*/ 230521 h 813226"/>
                <a:gd name="connsiteX5" fmla="*/ 601841 w 804187"/>
                <a:gd name="connsiteY5" fmla="*/ 345781 h 813226"/>
                <a:gd name="connsiteX6" fmla="*/ 609525 w 804187"/>
                <a:gd name="connsiteY6" fmla="*/ 461042 h 813226"/>
                <a:gd name="connsiteX7" fmla="*/ 747838 w 804187"/>
                <a:gd name="connsiteY7" fmla="*/ 461042 h 813226"/>
                <a:gd name="connsiteX8" fmla="*/ 670997 w 804187"/>
                <a:gd name="connsiteY8" fmla="*/ 499462 h 813226"/>
                <a:gd name="connsiteX9" fmla="*/ 624893 w 804187"/>
                <a:gd name="connsiteY9" fmla="*/ 645459 h 813226"/>
                <a:gd name="connsiteX10" fmla="*/ 717102 w 804187"/>
                <a:gd name="connsiteY10" fmla="*/ 776087 h 813226"/>
                <a:gd name="connsiteX11" fmla="*/ 701733 w 804187"/>
                <a:gd name="connsiteY11" fmla="*/ 806823 h 813226"/>
                <a:gd name="connsiteX12" fmla="*/ 102379 w 804187"/>
                <a:gd name="connsiteY12" fmla="*/ 737667 h 813226"/>
                <a:gd name="connsiteX13" fmla="*/ 87459 w 804187"/>
                <a:gd name="connsiteY13" fmla="*/ 752234 h 813226"/>
                <a:gd name="connsiteX0" fmla="*/ 238782 w 863750"/>
                <a:gd name="connsiteY0" fmla="*/ 0 h 813226"/>
                <a:gd name="connsiteX1" fmla="*/ 261834 w 863750"/>
                <a:gd name="connsiteY1" fmla="*/ 99892 h 813226"/>
                <a:gd name="connsiteX2" fmla="*/ 377095 w 863750"/>
                <a:gd name="connsiteY2" fmla="*/ 46104 h 813226"/>
                <a:gd name="connsiteX3" fmla="*/ 546144 w 863750"/>
                <a:gd name="connsiteY3" fmla="*/ 61472 h 813226"/>
                <a:gd name="connsiteX4" fmla="*/ 615300 w 863750"/>
                <a:gd name="connsiteY4" fmla="*/ 230521 h 813226"/>
                <a:gd name="connsiteX5" fmla="*/ 661404 w 863750"/>
                <a:gd name="connsiteY5" fmla="*/ 345781 h 813226"/>
                <a:gd name="connsiteX6" fmla="*/ 669088 w 863750"/>
                <a:gd name="connsiteY6" fmla="*/ 461042 h 813226"/>
                <a:gd name="connsiteX7" fmla="*/ 807401 w 863750"/>
                <a:gd name="connsiteY7" fmla="*/ 461042 h 813226"/>
                <a:gd name="connsiteX8" fmla="*/ 730560 w 863750"/>
                <a:gd name="connsiteY8" fmla="*/ 499462 h 813226"/>
                <a:gd name="connsiteX9" fmla="*/ 684456 w 863750"/>
                <a:gd name="connsiteY9" fmla="*/ 645459 h 813226"/>
                <a:gd name="connsiteX10" fmla="*/ 776665 w 863750"/>
                <a:gd name="connsiteY10" fmla="*/ 776087 h 813226"/>
                <a:gd name="connsiteX11" fmla="*/ 761296 w 863750"/>
                <a:gd name="connsiteY11" fmla="*/ 806823 h 813226"/>
                <a:gd name="connsiteX12" fmla="*/ 161942 w 863750"/>
                <a:gd name="connsiteY12" fmla="*/ 737667 h 813226"/>
                <a:gd name="connsiteX13" fmla="*/ 0 w 863750"/>
                <a:gd name="connsiteY13" fmla="*/ 752234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3750" h="813226">
                  <a:moveTo>
                    <a:pt x="238782" y="0"/>
                  </a:moveTo>
                  <a:cubicBezTo>
                    <a:pt x="238782" y="46104"/>
                    <a:pt x="238782" y="92208"/>
                    <a:pt x="261834" y="99892"/>
                  </a:cubicBezTo>
                  <a:cubicBezTo>
                    <a:pt x="284886" y="107576"/>
                    <a:pt x="329710" y="52507"/>
                    <a:pt x="377095" y="46104"/>
                  </a:cubicBezTo>
                  <a:cubicBezTo>
                    <a:pt x="424480" y="39701"/>
                    <a:pt x="506443" y="30736"/>
                    <a:pt x="546144" y="61472"/>
                  </a:cubicBezTo>
                  <a:cubicBezTo>
                    <a:pt x="585845" y="92208"/>
                    <a:pt x="596090" y="183136"/>
                    <a:pt x="615300" y="230521"/>
                  </a:cubicBezTo>
                  <a:cubicBezTo>
                    <a:pt x="634510" y="277906"/>
                    <a:pt x="652439" y="307361"/>
                    <a:pt x="661404" y="345781"/>
                  </a:cubicBezTo>
                  <a:cubicBezTo>
                    <a:pt x="670369" y="384201"/>
                    <a:pt x="644755" y="441832"/>
                    <a:pt x="669088" y="461042"/>
                  </a:cubicBezTo>
                  <a:cubicBezTo>
                    <a:pt x="693421" y="480252"/>
                    <a:pt x="797156" y="454639"/>
                    <a:pt x="807401" y="461042"/>
                  </a:cubicBezTo>
                  <a:cubicBezTo>
                    <a:pt x="817646" y="467445"/>
                    <a:pt x="751051" y="468726"/>
                    <a:pt x="730560" y="499462"/>
                  </a:cubicBezTo>
                  <a:cubicBezTo>
                    <a:pt x="710069" y="530198"/>
                    <a:pt x="676772" y="599355"/>
                    <a:pt x="684456" y="645459"/>
                  </a:cubicBezTo>
                  <a:cubicBezTo>
                    <a:pt x="692140" y="691563"/>
                    <a:pt x="763858" y="749193"/>
                    <a:pt x="776665" y="776087"/>
                  </a:cubicBezTo>
                  <a:cubicBezTo>
                    <a:pt x="789472" y="802981"/>
                    <a:pt x="863750" y="813226"/>
                    <a:pt x="761296" y="806823"/>
                  </a:cubicBezTo>
                  <a:cubicBezTo>
                    <a:pt x="658842" y="800420"/>
                    <a:pt x="288825" y="746765"/>
                    <a:pt x="161942" y="737667"/>
                  </a:cubicBezTo>
                  <a:cubicBezTo>
                    <a:pt x="35059" y="728569"/>
                    <a:pt x="128067" y="771444"/>
                    <a:pt x="0" y="752234"/>
                  </a:cubicBezTo>
                </a:path>
              </a:pathLst>
            </a:custGeom>
            <a:ln w="381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grpSp>
        <p:nvGrpSpPr>
          <p:cNvPr id="47" name="Group 46"/>
          <p:cNvGrpSpPr/>
          <p:nvPr/>
        </p:nvGrpSpPr>
        <p:grpSpPr>
          <a:xfrm>
            <a:off x="0" y="914400"/>
            <a:ext cx="4038600" cy="5674281"/>
            <a:chOff x="0" y="914400"/>
            <a:chExt cx="4038600" cy="5674281"/>
          </a:xfrm>
        </p:grpSpPr>
        <p:sp useBgFill="1">
          <p:nvSpPr>
            <p:cNvPr id="68" name="TextBox 67"/>
            <p:cNvSpPr txBox="1"/>
            <p:nvPr/>
          </p:nvSpPr>
          <p:spPr>
            <a:xfrm>
              <a:off x="152400" y="914400"/>
              <a:ext cx="3886200" cy="3416320"/>
            </a:xfrm>
            <a:prstGeom prst="rect">
              <a:avLst/>
            </a:prstGeom>
          </p:spPr>
          <p:txBody>
            <a:bodyPr wrap="square" rtlCol="0">
              <a:spAutoFit/>
            </a:bodyPr>
            <a:lstStyle/>
            <a:p>
              <a:pPr>
                <a:lnSpc>
                  <a:spcPct val="150000"/>
                </a:lnSpc>
              </a:pPr>
              <a:r>
                <a:rPr lang="en-US" sz="2400" b="1" u="sng" dirty="0" smtClean="0"/>
                <a:t>COLONY    SHIPS      PEOPLE</a:t>
              </a:r>
            </a:p>
            <a:p>
              <a:pPr>
                <a:lnSpc>
                  <a:spcPct val="150000"/>
                </a:lnSpc>
              </a:pPr>
              <a:r>
                <a:rPr lang="en-US" sz="2400" b="1" dirty="0" smtClean="0"/>
                <a:t>   Mass.        6 	        &gt;  900   </a:t>
              </a:r>
            </a:p>
            <a:p>
              <a:pPr>
                <a:lnSpc>
                  <a:spcPct val="150000"/>
                </a:lnSpc>
              </a:pPr>
              <a:r>
                <a:rPr lang="en-US" sz="2400" b="1" dirty="0" smtClean="0"/>
                <a:t>   Conn.        7 	        &gt;1000</a:t>
              </a:r>
            </a:p>
            <a:p>
              <a:pPr>
                <a:lnSpc>
                  <a:spcPct val="150000"/>
                </a:lnSpc>
              </a:pPr>
              <a:r>
                <a:rPr lang="en-US" sz="2400" b="1" dirty="0" smtClean="0"/>
                <a:t>   N.Y.	        2 	        ~  340</a:t>
              </a:r>
            </a:p>
            <a:p>
              <a:pPr>
                <a:lnSpc>
                  <a:spcPct val="150000"/>
                </a:lnSpc>
              </a:pPr>
              <a:r>
                <a:rPr lang="en-US" sz="2400" b="1" dirty="0" smtClean="0"/>
                <a:t>   Penn.        5	        &gt;1000</a:t>
              </a:r>
            </a:p>
            <a:p>
              <a:pPr>
                <a:lnSpc>
                  <a:spcPct val="150000"/>
                </a:lnSpc>
              </a:pPr>
              <a:r>
                <a:rPr lang="en-US" sz="2400" b="1" dirty="0" smtClean="0"/>
                <a:t>   Virginia    7	          1500	        </a:t>
              </a:r>
            </a:p>
          </p:txBody>
        </p:sp>
        <p:pic>
          <p:nvPicPr>
            <p:cNvPr id="2053" name="Picture 5" descr="C:\Users\Sandra\AppData\Local\Microsoft\Windows\INetCache\IE\U3FRR2B4\120px-Red_X_Freehand.svg[1].png"/>
            <p:cNvPicPr>
              <a:picLocks noChangeAspect="1" noChangeArrowheads="1"/>
            </p:cNvPicPr>
            <p:nvPr/>
          </p:nvPicPr>
          <p:blipFill>
            <a:blip r:embed="rId4"/>
            <a:srcRect/>
            <a:stretch>
              <a:fillRect/>
            </a:stretch>
          </p:blipFill>
          <p:spPr bwMode="auto">
            <a:xfrm>
              <a:off x="2667000" y="3733800"/>
              <a:ext cx="609600" cy="609600"/>
            </a:xfrm>
            <a:prstGeom prst="rect">
              <a:avLst/>
            </a:prstGeom>
            <a:noFill/>
          </p:spPr>
        </p:pic>
        <p:sp useBgFill="1">
          <p:nvSpPr>
            <p:cNvPr id="33" name="TextBox 32"/>
            <p:cNvSpPr txBox="1"/>
            <p:nvPr/>
          </p:nvSpPr>
          <p:spPr>
            <a:xfrm>
              <a:off x="0" y="4495800"/>
              <a:ext cx="4038600" cy="2092881"/>
            </a:xfrm>
            <a:prstGeom prst="rect">
              <a:avLst/>
            </a:prstGeom>
            <a:ln w="50800">
              <a:solidFill>
                <a:srgbClr val="FF0000"/>
              </a:solidFill>
            </a:ln>
          </p:spPr>
          <p:txBody>
            <a:bodyPr wrap="square" rtlCol="0">
              <a:spAutoFit/>
            </a:bodyPr>
            <a:lstStyle/>
            <a:p>
              <a:pPr>
                <a:buFontTx/>
                <a:buChar char="-"/>
              </a:pPr>
              <a:r>
                <a:rPr lang="en-US" sz="2600" dirty="0" smtClean="0">
                  <a:effectLst>
                    <a:outerShdw dist="12700" dir="7200000" algn="ctr" rotWithShape="0">
                      <a:schemeClr val="tx1"/>
                    </a:outerShdw>
                  </a:effectLst>
                </a:rPr>
                <a:t> refuses to accept </a:t>
              </a:r>
              <a:r>
                <a:rPr lang="en-US" sz="2600" dirty="0" err="1" smtClean="0">
                  <a:effectLst>
                    <a:outerShdw dist="12700" dir="7200000" algn="ctr" rotWithShape="0">
                      <a:schemeClr val="tx1"/>
                    </a:outerShdw>
                  </a:effectLst>
                </a:rPr>
                <a:t>Acadiens</a:t>
              </a:r>
              <a:endParaRPr lang="en-US" sz="2600" dirty="0" smtClean="0">
                <a:effectLst>
                  <a:outerShdw dist="12700" dir="7200000" algn="ctr" rotWithShape="0">
                    <a:schemeClr val="tx1"/>
                  </a:outerShdw>
                </a:effectLst>
              </a:endParaRPr>
            </a:p>
            <a:p>
              <a:r>
                <a:rPr lang="en-US" sz="2600" dirty="0" smtClean="0">
                  <a:effectLst>
                    <a:outerShdw dist="12700" dir="7200000" algn="ctr" rotWithShape="0">
                      <a:schemeClr val="tx1"/>
                    </a:outerShdw>
                  </a:effectLst>
                </a:rPr>
                <a:t>- detained in Williamsburg</a:t>
              </a:r>
            </a:p>
            <a:p>
              <a:pPr>
                <a:buFontTx/>
                <a:buChar char="-"/>
              </a:pPr>
              <a:r>
                <a:rPr lang="en-US" sz="2600" dirty="0" smtClean="0">
                  <a:effectLst>
                    <a:outerShdw dist="12700" dir="7200000" algn="ctr" rotWithShape="0">
                      <a:schemeClr val="tx1"/>
                    </a:outerShdw>
                  </a:effectLst>
                </a:rPr>
                <a:t> hundreds die of disease</a:t>
              </a:r>
            </a:p>
            <a:p>
              <a:r>
                <a:rPr lang="en-US" sz="2600" dirty="0" smtClean="0">
                  <a:effectLst>
                    <a:outerShdw dist="12700" dir="7200000" algn="ctr" rotWithShape="0">
                      <a:schemeClr val="tx1"/>
                    </a:outerShdw>
                  </a:effectLst>
                </a:rPr>
                <a:t>   &amp; malnutrition</a:t>
              </a:r>
            </a:p>
            <a:p>
              <a:r>
                <a:rPr lang="en-US" sz="2600" dirty="0" smtClean="0">
                  <a:effectLst>
                    <a:outerShdw dist="12700" dir="7200000" algn="ctr" rotWithShape="0">
                      <a:schemeClr val="tx1"/>
                    </a:outerShdw>
                  </a:effectLst>
                </a:rPr>
                <a:t>- the rest exiled to England</a:t>
              </a:r>
            </a:p>
          </p:txBody>
        </p:sp>
        <p:grpSp>
          <p:nvGrpSpPr>
            <p:cNvPr id="8" name="Group 55"/>
            <p:cNvGrpSpPr/>
            <p:nvPr/>
          </p:nvGrpSpPr>
          <p:grpSpPr>
            <a:xfrm>
              <a:off x="304800" y="3810000"/>
              <a:ext cx="1219994" cy="686594"/>
              <a:chOff x="304800" y="3810000"/>
              <a:chExt cx="1219994" cy="686594"/>
            </a:xfrm>
          </p:grpSpPr>
          <p:sp>
            <p:nvSpPr>
              <p:cNvPr id="34" name="Rectangle 33"/>
              <p:cNvSpPr/>
              <p:nvPr/>
            </p:nvSpPr>
            <p:spPr>
              <a:xfrm>
                <a:off x="304800" y="3810000"/>
                <a:ext cx="1219200" cy="457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rot="5400000">
                <a:off x="1371600" y="4343400"/>
                <a:ext cx="3048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55" name="Group 54"/>
          <p:cNvGrpSpPr/>
          <p:nvPr/>
        </p:nvGrpSpPr>
        <p:grpSpPr>
          <a:xfrm>
            <a:off x="4114800" y="914400"/>
            <a:ext cx="4964113" cy="5943600"/>
            <a:chOff x="4114800" y="914400"/>
            <a:chExt cx="4964113" cy="5943600"/>
          </a:xfrm>
        </p:grpSpPr>
        <p:pic>
          <p:nvPicPr>
            <p:cNvPr id="70" name="Picture 2"/>
            <p:cNvPicPr>
              <a:picLocks noChangeAspect="1" noChangeArrowheads="1"/>
            </p:cNvPicPr>
            <p:nvPr/>
          </p:nvPicPr>
          <p:blipFill>
            <a:blip r:embed="rId5"/>
            <a:srcRect/>
            <a:stretch>
              <a:fillRect/>
            </a:stretch>
          </p:blipFill>
          <p:spPr bwMode="auto">
            <a:xfrm>
              <a:off x="4114800" y="914400"/>
              <a:ext cx="4964113" cy="5943600"/>
            </a:xfrm>
            <a:prstGeom prst="rect">
              <a:avLst/>
            </a:prstGeom>
            <a:noFill/>
            <a:ln w="76200">
              <a:solidFill>
                <a:srgbClr val="002060"/>
              </a:solidFill>
              <a:miter lim="800000"/>
              <a:headEnd/>
              <a:tailEnd/>
            </a:ln>
            <a:effectLst/>
          </p:spPr>
        </p:pic>
        <p:grpSp>
          <p:nvGrpSpPr>
            <p:cNvPr id="2" name="Group 25"/>
            <p:cNvGrpSpPr/>
            <p:nvPr/>
          </p:nvGrpSpPr>
          <p:grpSpPr>
            <a:xfrm>
              <a:off x="4800600" y="2895600"/>
              <a:ext cx="2465832" cy="2590800"/>
              <a:chOff x="4800600" y="2895600"/>
              <a:chExt cx="2465832" cy="2590800"/>
            </a:xfrm>
          </p:grpSpPr>
          <p:grpSp>
            <p:nvGrpSpPr>
              <p:cNvPr id="3" name="Group 28"/>
              <p:cNvGrpSpPr/>
              <p:nvPr/>
            </p:nvGrpSpPr>
            <p:grpSpPr>
              <a:xfrm>
                <a:off x="4800600" y="2895600"/>
                <a:ext cx="2465832" cy="2590800"/>
                <a:chOff x="4800600" y="2895600"/>
                <a:chExt cx="2465832" cy="2590800"/>
              </a:xfrm>
            </p:grpSpPr>
            <p:grpSp>
              <p:nvGrpSpPr>
                <p:cNvPr id="4" name="Group 103"/>
                <p:cNvGrpSpPr/>
                <p:nvPr/>
              </p:nvGrpSpPr>
              <p:grpSpPr>
                <a:xfrm>
                  <a:off x="5038344" y="2895600"/>
                  <a:ext cx="2228088" cy="2250221"/>
                  <a:chOff x="5038344" y="2895600"/>
                  <a:chExt cx="2228088" cy="2250221"/>
                </a:xfrm>
              </p:grpSpPr>
              <p:pic>
                <p:nvPicPr>
                  <p:cNvPr id="31" name="Picture 2"/>
                  <p:cNvPicPr>
                    <a:picLocks noChangeAspect="1" noChangeArrowheads="1"/>
                  </p:cNvPicPr>
                  <p:nvPr/>
                </p:nvPicPr>
                <p:blipFill>
                  <a:blip r:embed="rId6" cstate="print"/>
                  <a:srcRect l="1535" t="39744" r="78235" b="52564"/>
                  <a:stretch>
                    <a:fillRect/>
                  </a:stretch>
                </p:blipFill>
                <p:spPr bwMode="auto">
                  <a:xfrm>
                    <a:off x="5791200" y="4038599"/>
                    <a:ext cx="381000" cy="192821"/>
                  </a:xfrm>
                  <a:prstGeom prst="rect">
                    <a:avLst/>
                  </a:prstGeom>
                  <a:noFill/>
                  <a:ln w="76200">
                    <a:noFill/>
                    <a:miter lim="800000"/>
                    <a:headEnd/>
                    <a:tailEnd/>
                  </a:ln>
                  <a:effectLst/>
                </p:spPr>
              </p:pic>
              <p:pic>
                <p:nvPicPr>
                  <p:cNvPr id="32" name="Picture 2"/>
                  <p:cNvPicPr>
                    <a:picLocks noChangeAspect="1" noChangeArrowheads="1"/>
                  </p:cNvPicPr>
                  <p:nvPr/>
                </p:nvPicPr>
                <p:blipFill>
                  <a:blip r:embed="rId6" cstate="print"/>
                  <a:srcRect l="1535" t="39744" r="78235" b="52564"/>
                  <a:stretch>
                    <a:fillRect/>
                  </a:stretch>
                </p:blipFill>
                <p:spPr bwMode="auto">
                  <a:xfrm>
                    <a:off x="5669280" y="4531579"/>
                    <a:ext cx="381000" cy="192821"/>
                  </a:xfrm>
                  <a:prstGeom prst="rect">
                    <a:avLst/>
                  </a:prstGeom>
                  <a:noFill/>
                  <a:ln w="76200">
                    <a:noFill/>
                    <a:miter lim="800000"/>
                    <a:headEnd/>
                    <a:tailEnd/>
                  </a:ln>
                  <a:effectLst/>
                </p:spPr>
              </p:pic>
              <p:pic>
                <p:nvPicPr>
                  <p:cNvPr id="35" name="Picture 2"/>
                  <p:cNvPicPr>
                    <a:picLocks noChangeAspect="1" noChangeArrowheads="1"/>
                  </p:cNvPicPr>
                  <p:nvPr/>
                </p:nvPicPr>
                <p:blipFill>
                  <a:blip r:embed="rId6" cstate="print"/>
                  <a:srcRect l="1535" t="39744" r="78235" b="52564"/>
                  <a:stretch>
                    <a:fillRect/>
                  </a:stretch>
                </p:blipFill>
                <p:spPr bwMode="auto">
                  <a:xfrm>
                    <a:off x="5038344" y="4953000"/>
                    <a:ext cx="381000" cy="192821"/>
                  </a:xfrm>
                  <a:prstGeom prst="rect">
                    <a:avLst/>
                  </a:prstGeom>
                  <a:noFill/>
                  <a:ln w="76200">
                    <a:noFill/>
                    <a:miter lim="800000"/>
                    <a:headEnd/>
                    <a:tailEnd/>
                  </a:ln>
                  <a:effectLst/>
                </p:spPr>
              </p:pic>
              <p:pic>
                <p:nvPicPr>
                  <p:cNvPr id="41" name="Picture 2"/>
                  <p:cNvPicPr preferRelativeResize="0">
                    <a:picLocks noChangeArrowheads="1"/>
                  </p:cNvPicPr>
                  <p:nvPr/>
                </p:nvPicPr>
                <p:blipFill>
                  <a:blip r:embed="rId7" cstate="print"/>
                  <a:srcRect l="1535" t="39744" r="78235" b="52564"/>
                  <a:stretch>
                    <a:fillRect/>
                  </a:stretch>
                </p:blipFill>
                <p:spPr bwMode="auto">
                  <a:xfrm>
                    <a:off x="6172201" y="3657600"/>
                    <a:ext cx="361357" cy="182880"/>
                  </a:xfrm>
                  <a:prstGeom prst="rect">
                    <a:avLst/>
                  </a:prstGeom>
                  <a:noFill/>
                  <a:ln w="76200">
                    <a:noFill/>
                    <a:miter lim="800000"/>
                    <a:headEnd/>
                    <a:tailEnd/>
                  </a:ln>
                  <a:effectLst/>
                </p:spPr>
              </p:pic>
              <p:pic>
                <p:nvPicPr>
                  <p:cNvPr id="42" name="Picture 2"/>
                  <p:cNvPicPr>
                    <a:picLocks noChangeAspect="1" noChangeArrowheads="1"/>
                  </p:cNvPicPr>
                  <p:nvPr/>
                </p:nvPicPr>
                <p:blipFill>
                  <a:blip r:embed="rId6" cstate="print"/>
                  <a:srcRect l="1535" t="39744" r="78235" b="52564"/>
                  <a:stretch>
                    <a:fillRect/>
                  </a:stretch>
                </p:blipFill>
                <p:spPr bwMode="auto">
                  <a:xfrm>
                    <a:off x="6172200" y="3388579"/>
                    <a:ext cx="381000" cy="192821"/>
                  </a:xfrm>
                  <a:prstGeom prst="rect">
                    <a:avLst/>
                  </a:prstGeom>
                  <a:noFill/>
                  <a:ln w="76200">
                    <a:noFill/>
                    <a:miter lim="800000"/>
                    <a:headEnd/>
                    <a:tailEnd/>
                  </a:ln>
                  <a:effectLst/>
                </p:spPr>
              </p:pic>
              <p:pic>
                <p:nvPicPr>
                  <p:cNvPr id="43" name="Picture 2"/>
                  <p:cNvPicPr>
                    <a:picLocks noChangeAspect="1" noChangeArrowheads="1"/>
                  </p:cNvPicPr>
                  <p:nvPr/>
                </p:nvPicPr>
                <p:blipFill>
                  <a:blip r:embed="rId6" cstate="print"/>
                  <a:srcRect l="1535" t="39744" r="78235" b="52564"/>
                  <a:stretch>
                    <a:fillRect/>
                  </a:stretch>
                </p:blipFill>
                <p:spPr bwMode="auto">
                  <a:xfrm>
                    <a:off x="6324600" y="3124200"/>
                    <a:ext cx="381000" cy="192821"/>
                  </a:xfrm>
                  <a:prstGeom prst="rect">
                    <a:avLst/>
                  </a:prstGeom>
                  <a:noFill/>
                  <a:ln w="76200">
                    <a:noFill/>
                    <a:miter lim="800000"/>
                    <a:headEnd/>
                    <a:tailEnd/>
                  </a:ln>
                  <a:effectLst/>
                </p:spPr>
              </p:pic>
              <p:pic>
                <p:nvPicPr>
                  <p:cNvPr id="44" name="Picture 2"/>
                  <p:cNvPicPr preferRelativeResize="0">
                    <a:picLocks noChangeArrowheads="1"/>
                  </p:cNvPicPr>
                  <p:nvPr/>
                </p:nvPicPr>
                <p:blipFill>
                  <a:blip r:embed="rId8" cstate="print"/>
                  <a:srcRect l="1535" t="39744" r="78235" b="52564"/>
                  <a:stretch>
                    <a:fillRect/>
                  </a:stretch>
                </p:blipFill>
                <p:spPr bwMode="auto">
                  <a:xfrm>
                    <a:off x="6781800" y="2895600"/>
                    <a:ext cx="484632" cy="192821"/>
                  </a:xfrm>
                  <a:prstGeom prst="rect">
                    <a:avLst/>
                  </a:prstGeom>
                  <a:noFill/>
                  <a:ln w="76200">
                    <a:noFill/>
                    <a:miter lim="800000"/>
                    <a:headEnd/>
                    <a:tailEnd/>
                  </a:ln>
                  <a:effectLst/>
                </p:spPr>
              </p:pic>
            </p:grpSp>
            <p:pic>
              <p:nvPicPr>
                <p:cNvPr id="30" name="Picture 2"/>
                <p:cNvPicPr>
                  <a:picLocks noChangeAspect="1" noChangeArrowheads="1"/>
                </p:cNvPicPr>
                <p:nvPr/>
              </p:nvPicPr>
              <p:blipFill>
                <a:blip r:embed="rId6" cstate="print"/>
                <a:srcRect l="1535" t="39744" r="78235" b="52564"/>
                <a:stretch>
                  <a:fillRect/>
                </a:stretch>
              </p:blipFill>
              <p:spPr bwMode="auto">
                <a:xfrm>
                  <a:off x="4800600" y="5293579"/>
                  <a:ext cx="381000" cy="192821"/>
                </a:xfrm>
                <a:prstGeom prst="rect">
                  <a:avLst/>
                </a:prstGeom>
                <a:noFill/>
                <a:ln w="76200">
                  <a:noFill/>
                  <a:miter lim="800000"/>
                  <a:headEnd/>
                  <a:tailEnd/>
                </a:ln>
                <a:effectLst/>
              </p:spPr>
            </p:pic>
          </p:grpSp>
          <p:sp>
            <p:nvSpPr>
              <p:cNvPr id="28" name="Freeform 27"/>
              <p:cNvSpPr/>
              <p:nvPr/>
            </p:nvSpPr>
            <p:spPr>
              <a:xfrm>
                <a:off x="6804286" y="3092971"/>
                <a:ext cx="311045" cy="182380"/>
              </a:xfrm>
              <a:custGeom>
                <a:avLst/>
                <a:gdLst>
                  <a:gd name="connsiteX0" fmla="*/ 308547 w 311045"/>
                  <a:gd name="connsiteY0" fmla="*/ 114924 h 182380"/>
                  <a:gd name="connsiteX1" fmla="*/ 263576 w 311045"/>
                  <a:gd name="connsiteY1" fmla="*/ 174885 h 182380"/>
                  <a:gd name="connsiteX2" fmla="*/ 98684 w 311045"/>
                  <a:gd name="connsiteY2" fmla="*/ 159895 h 182380"/>
                  <a:gd name="connsiteX3" fmla="*/ 23734 w 311045"/>
                  <a:gd name="connsiteY3" fmla="*/ 152399 h 182380"/>
                  <a:gd name="connsiteX4" fmla="*/ 8744 w 311045"/>
                  <a:gd name="connsiteY4" fmla="*/ 77449 h 182380"/>
                  <a:gd name="connsiteX5" fmla="*/ 8744 w 311045"/>
                  <a:gd name="connsiteY5" fmla="*/ 32478 h 182380"/>
                  <a:gd name="connsiteX6" fmla="*/ 61209 w 311045"/>
                  <a:gd name="connsiteY6" fmla="*/ 2498 h 182380"/>
                  <a:gd name="connsiteX7" fmla="*/ 166140 w 311045"/>
                  <a:gd name="connsiteY7" fmla="*/ 17488 h 182380"/>
                  <a:gd name="connsiteX8" fmla="*/ 278566 w 311045"/>
                  <a:gd name="connsiteY8" fmla="*/ 24983 h 182380"/>
                  <a:gd name="connsiteX9" fmla="*/ 308547 w 311045"/>
                  <a:gd name="connsiteY9"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45" h="182380">
                    <a:moveTo>
                      <a:pt x="308547" y="114924"/>
                    </a:moveTo>
                    <a:cubicBezTo>
                      <a:pt x="306049" y="139908"/>
                      <a:pt x="298553" y="167390"/>
                      <a:pt x="263576" y="174885"/>
                    </a:cubicBezTo>
                    <a:cubicBezTo>
                      <a:pt x="228599" y="182380"/>
                      <a:pt x="98684" y="159895"/>
                      <a:pt x="98684" y="159895"/>
                    </a:cubicBezTo>
                    <a:cubicBezTo>
                      <a:pt x="68704" y="132413"/>
                      <a:pt x="15211" y="138894"/>
                      <a:pt x="8744" y="77449"/>
                    </a:cubicBezTo>
                    <a:cubicBezTo>
                      <a:pt x="6246" y="57462"/>
                      <a:pt x="0" y="44970"/>
                      <a:pt x="8744" y="32478"/>
                    </a:cubicBezTo>
                    <a:cubicBezTo>
                      <a:pt x="17488" y="19986"/>
                      <a:pt x="34976" y="4996"/>
                      <a:pt x="61209" y="2498"/>
                    </a:cubicBezTo>
                    <a:cubicBezTo>
                      <a:pt x="87442" y="0"/>
                      <a:pt x="129914" y="13741"/>
                      <a:pt x="166140" y="17488"/>
                    </a:cubicBezTo>
                    <a:cubicBezTo>
                      <a:pt x="202366" y="21235"/>
                      <a:pt x="254832" y="12491"/>
                      <a:pt x="278566" y="24983"/>
                    </a:cubicBezTo>
                    <a:cubicBezTo>
                      <a:pt x="302300" y="37475"/>
                      <a:pt x="311045" y="89940"/>
                      <a:pt x="308547" y="114924"/>
                    </a:cubicBezTo>
                    <a:close/>
                  </a:path>
                </a:pathLst>
              </a:cu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4"/>
            <p:cNvGrpSpPr/>
            <p:nvPr/>
          </p:nvGrpSpPr>
          <p:grpSpPr>
            <a:xfrm>
              <a:off x="4150886" y="2269351"/>
              <a:ext cx="3173918" cy="3227294"/>
              <a:chOff x="4150886" y="2269351"/>
              <a:chExt cx="3173918" cy="3227294"/>
            </a:xfrm>
          </p:grpSpPr>
          <p:sp>
            <p:nvSpPr>
              <p:cNvPr id="46" name="Freeform 45"/>
              <p:cNvSpPr/>
              <p:nvPr/>
            </p:nvSpPr>
            <p:spPr>
              <a:xfrm>
                <a:off x="4858870" y="4395267"/>
                <a:ext cx="904155" cy="772246"/>
              </a:xfrm>
              <a:custGeom>
                <a:avLst/>
                <a:gdLst>
                  <a:gd name="connsiteX0" fmla="*/ 12807 w 904155"/>
                  <a:gd name="connsiteY0" fmla="*/ 76841 h 772246"/>
                  <a:gd name="connsiteX1" fmla="*/ 197224 w 904155"/>
                  <a:gd name="connsiteY1" fmla="*/ 7684 h 772246"/>
                  <a:gd name="connsiteX2" fmla="*/ 443113 w 904155"/>
                  <a:gd name="connsiteY2" fmla="*/ 30736 h 772246"/>
                  <a:gd name="connsiteX3" fmla="*/ 496901 w 904155"/>
                  <a:gd name="connsiteY3" fmla="*/ 92209 h 772246"/>
                  <a:gd name="connsiteX4" fmla="*/ 689002 w 904155"/>
                  <a:gd name="connsiteY4" fmla="*/ 138313 h 772246"/>
                  <a:gd name="connsiteX5" fmla="*/ 827315 w 904155"/>
                  <a:gd name="connsiteY5" fmla="*/ 307362 h 772246"/>
                  <a:gd name="connsiteX6" fmla="*/ 896471 w 904155"/>
                  <a:gd name="connsiteY6" fmla="*/ 422622 h 772246"/>
                  <a:gd name="connsiteX7" fmla="*/ 781211 w 904155"/>
                  <a:gd name="connsiteY7" fmla="*/ 499462 h 772246"/>
                  <a:gd name="connsiteX8" fmla="*/ 727422 w 904155"/>
                  <a:gd name="connsiteY8" fmla="*/ 583987 h 772246"/>
                  <a:gd name="connsiteX9" fmla="*/ 589110 w 904155"/>
                  <a:gd name="connsiteY9" fmla="*/ 676195 h 772246"/>
                  <a:gd name="connsiteX10" fmla="*/ 481533 w 904155"/>
                  <a:gd name="connsiteY10" fmla="*/ 683879 h 772246"/>
                  <a:gd name="connsiteX11" fmla="*/ 335537 w 904155"/>
                  <a:gd name="connsiteY11" fmla="*/ 753036 h 772246"/>
                  <a:gd name="connsiteX12" fmla="*/ 350905 w 904155"/>
                  <a:gd name="connsiteY12" fmla="*/ 568619 h 772246"/>
                  <a:gd name="connsiteX13" fmla="*/ 258696 w 904155"/>
                  <a:gd name="connsiteY13" fmla="*/ 468726 h 772246"/>
                  <a:gd name="connsiteX14" fmla="*/ 189540 w 904155"/>
                  <a:gd name="connsiteY14" fmla="*/ 307362 h 772246"/>
                  <a:gd name="connsiteX15" fmla="*/ 120384 w 904155"/>
                  <a:gd name="connsiteY15" fmla="*/ 176733 h 772246"/>
                  <a:gd name="connsiteX16" fmla="*/ 12807 w 904155"/>
                  <a:gd name="connsiteY16" fmla="*/ 76841 h 77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155" h="772246">
                    <a:moveTo>
                      <a:pt x="12807" y="76841"/>
                    </a:moveTo>
                    <a:cubicBezTo>
                      <a:pt x="25614" y="48666"/>
                      <a:pt x="125506" y="15368"/>
                      <a:pt x="197224" y="7684"/>
                    </a:cubicBezTo>
                    <a:cubicBezTo>
                      <a:pt x="268942" y="0"/>
                      <a:pt x="393167" y="16649"/>
                      <a:pt x="443113" y="30736"/>
                    </a:cubicBezTo>
                    <a:cubicBezTo>
                      <a:pt x="493059" y="44824"/>
                      <a:pt x="455920" y="74280"/>
                      <a:pt x="496901" y="92209"/>
                    </a:cubicBezTo>
                    <a:cubicBezTo>
                      <a:pt x="537882" y="110138"/>
                      <a:pt x="633933" y="102454"/>
                      <a:pt x="689002" y="138313"/>
                    </a:cubicBezTo>
                    <a:cubicBezTo>
                      <a:pt x="744071" y="174172"/>
                      <a:pt x="792737" y="259977"/>
                      <a:pt x="827315" y="307362"/>
                    </a:cubicBezTo>
                    <a:cubicBezTo>
                      <a:pt x="861893" y="354747"/>
                      <a:pt x="904155" y="390605"/>
                      <a:pt x="896471" y="422622"/>
                    </a:cubicBezTo>
                    <a:cubicBezTo>
                      <a:pt x="888787" y="454639"/>
                      <a:pt x="809386" y="472568"/>
                      <a:pt x="781211" y="499462"/>
                    </a:cubicBezTo>
                    <a:cubicBezTo>
                      <a:pt x="753036" y="526356"/>
                      <a:pt x="759439" y="554532"/>
                      <a:pt x="727422" y="583987"/>
                    </a:cubicBezTo>
                    <a:cubicBezTo>
                      <a:pt x="695405" y="613442"/>
                      <a:pt x="630092" y="659546"/>
                      <a:pt x="589110" y="676195"/>
                    </a:cubicBezTo>
                    <a:cubicBezTo>
                      <a:pt x="548128" y="692844"/>
                      <a:pt x="523795" y="671072"/>
                      <a:pt x="481533" y="683879"/>
                    </a:cubicBezTo>
                    <a:cubicBezTo>
                      <a:pt x="439271" y="696686"/>
                      <a:pt x="357308" y="772246"/>
                      <a:pt x="335537" y="753036"/>
                    </a:cubicBezTo>
                    <a:cubicBezTo>
                      <a:pt x="313766" y="733826"/>
                      <a:pt x="363712" y="616004"/>
                      <a:pt x="350905" y="568619"/>
                    </a:cubicBezTo>
                    <a:cubicBezTo>
                      <a:pt x="338098" y="521234"/>
                      <a:pt x="285590" y="512269"/>
                      <a:pt x="258696" y="468726"/>
                    </a:cubicBezTo>
                    <a:cubicBezTo>
                      <a:pt x="231802" y="425183"/>
                      <a:pt x="212592" y="356027"/>
                      <a:pt x="189540" y="307362"/>
                    </a:cubicBezTo>
                    <a:cubicBezTo>
                      <a:pt x="166488" y="258697"/>
                      <a:pt x="152401" y="215153"/>
                      <a:pt x="120384" y="176733"/>
                    </a:cubicBezTo>
                    <a:cubicBezTo>
                      <a:pt x="88367" y="138313"/>
                      <a:pt x="0" y="105016"/>
                      <a:pt x="12807" y="76841"/>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2"/>
              <p:cNvGrpSpPr/>
              <p:nvPr/>
            </p:nvGrpSpPr>
            <p:grpSpPr>
              <a:xfrm>
                <a:off x="4687261" y="2269351"/>
                <a:ext cx="2637543" cy="2554942"/>
                <a:chOff x="4687261" y="2269351"/>
                <a:chExt cx="2637543" cy="2554942"/>
              </a:xfrm>
            </p:grpSpPr>
            <p:sp>
              <p:nvSpPr>
                <p:cNvPr id="49" name="Freeform 3"/>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49"/>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Freeform 52"/>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4" name="Freeform 53"/>
                <p:cNvSpPr/>
                <p:nvPr/>
              </p:nvSpPr>
              <p:spPr>
                <a:xfrm>
                  <a:off x="4687261" y="4026434"/>
                  <a:ext cx="1609804" cy="797859"/>
                </a:xfrm>
                <a:custGeom>
                  <a:avLst/>
                  <a:gdLst>
                    <a:gd name="connsiteX0" fmla="*/ 245889 w 1609804"/>
                    <a:gd name="connsiteY0" fmla="*/ 0 h 797859"/>
                    <a:gd name="connsiteX1" fmla="*/ 852927 w 1609804"/>
                    <a:gd name="connsiteY1" fmla="*/ 122944 h 797859"/>
                    <a:gd name="connsiteX2" fmla="*/ 1483018 w 1609804"/>
                    <a:gd name="connsiteY2" fmla="*/ 199784 h 797859"/>
                    <a:gd name="connsiteX3" fmla="*/ 1575226 w 1609804"/>
                    <a:gd name="connsiteY3" fmla="*/ 276625 h 797859"/>
                    <a:gd name="connsiteX4" fmla="*/ 1429230 w 1609804"/>
                    <a:gd name="connsiteY4" fmla="*/ 330413 h 797859"/>
                    <a:gd name="connsiteX5" fmla="*/ 1590594 w 1609804"/>
                    <a:gd name="connsiteY5" fmla="*/ 353465 h 797859"/>
                    <a:gd name="connsiteX6" fmla="*/ 1544490 w 1609804"/>
                    <a:gd name="connsiteY6" fmla="*/ 461042 h 797859"/>
                    <a:gd name="connsiteX7" fmla="*/ 1429230 w 1609804"/>
                    <a:gd name="connsiteY7" fmla="*/ 453358 h 797859"/>
                    <a:gd name="connsiteX8" fmla="*/ 1421546 w 1609804"/>
                    <a:gd name="connsiteY8" fmla="*/ 576302 h 797859"/>
                    <a:gd name="connsiteX9" fmla="*/ 1283233 w 1609804"/>
                    <a:gd name="connsiteY9" fmla="*/ 622406 h 797859"/>
                    <a:gd name="connsiteX10" fmla="*/ 1206393 w 1609804"/>
                    <a:gd name="connsiteY10" fmla="*/ 737667 h 797859"/>
                    <a:gd name="connsiteX11" fmla="*/ 1091132 w 1609804"/>
                    <a:gd name="connsiteY11" fmla="*/ 783771 h 797859"/>
                    <a:gd name="connsiteX12" fmla="*/ 1021976 w 1609804"/>
                    <a:gd name="connsiteY12" fmla="*/ 653142 h 797859"/>
                    <a:gd name="connsiteX13" fmla="*/ 845243 w 1609804"/>
                    <a:gd name="connsiteY13" fmla="*/ 530198 h 797859"/>
                    <a:gd name="connsiteX14" fmla="*/ 699247 w 1609804"/>
                    <a:gd name="connsiteY14" fmla="*/ 491778 h 797859"/>
                    <a:gd name="connsiteX15" fmla="*/ 653142 w 1609804"/>
                    <a:gd name="connsiteY15" fmla="*/ 430305 h 797859"/>
                    <a:gd name="connsiteX16" fmla="*/ 445673 w 1609804"/>
                    <a:gd name="connsiteY16" fmla="*/ 391885 h 797859"/>
                    <a:gd name="connsiteX17" fmla="*/ 268941 w 1609804"/>
                    <a:gd name="connsiteY17" fmla="*/ 399569 h 797859"/>
                    <a:gd name="connsiteX18" fmla="*/ 0 w 1609804"/>
                    <a:gd name="connsiteY18" fmla="*/ 345781 h 7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9804" h="797859">
                      <a:moveTo>
                        <a:pt x="245889" y="0"/>
                      </a:moveTo>
                      <a:cubicBezTo>
                        <a:pt x="446314" y="44823"/>
                        <a:pt x="646739" y="89647"/>
                        <a:pt x="852927" y="122944"/>
                      </a:cubicBezTo>
                      <a:cubicBezTo>
                        <a:pt x="1059115" y="156241"/>
                        <a:pt x="1362635" y="174171"/>
                        <a:pt x="1483018" y="199784"/>
                      </a:cubicBezTo>
                      <a:cubicBezTo>
                        <a:pt x="1603401" y="225397"/>
                        <a:pt x="1584191" y="254854"/>
                        <a:pt x="1575226" y="276625"/>
                      </a:cubicBezTo>
                      <a:cubicBezTo>
                        <a:pt x="1566261" y="298396"/>
                        <a:pt x="1426669" y="317606"/>
                        <a:pt x="1429230" y="330413"/>
                      </a:cubicBezTo>
                      <a:cubicBezTo>
                        <a:pt x="1431791" y="343220"/>
                        <a:pt x="1571384" y="331694"/>
                        <a:pt x="1590594" y="353465"/>
                      </a:cubicBezTo>
                      <a:cubicBezTo>
                        <a:pt x="1609804" y="375237"/>
                        <a:pt x="1571384" y="444393"/>
                        <a:pt x="1544490" y="461042"/>
                      </a:cubicBezTo>
                      <a:cubicBezTo>
                        <a:pt x="1517596" y="477691"/>
                        <a:pt x="1449721" y="434148"/>
                        <a:pt x="1429230" y="453358"/>
                      </a:cubicBezTo>
                      <a:cubicBezTo>
                        <a:pt x="1408739" y="472568"/>
                        <a:pt x="1445879" y="548127"/>
                        <a:pt x="1421546" y="576302"/>
                      </a:cubicBezTo>
                      <a:cubicBezTo>
                        <a:pt x="1397213" y="604477"/>
                        <a:pt x="1319092" y="595512"/>
                        <a:pt x="1283233" y="622406"/>
                      </a:cubicBezTo>
                      <a:cubicBezTo>
                        <a:pt x="1247374" y="649300"/>
                        <a:pt x="1238410" y="710773"/>
                        <a:pt x="1206393" y="737667"/>
                      </a:cubicBezTo>
                      <a:cubicBezTo>
                        <a:pt x="1174376" y="764561"/>
                        <a:pt x="1121868" y="797859"/>
                        <a:pt x="1091132" y="783771"/>
                      </a:cubicBezTo>
                      <a:cubicBezTo>
                        <a:pt x="1060396" y="769684"/>
                        <a:pt x="1062957" y="695404"/>
                        <a:pt x="1021976" y="653142"/>
                      </a:cubicBezTo>
                      <a:cubicBezTo>
                        <a:pt x="980995" y="610880"/>
                        <a:pt x="899031" y="557092"/>
                        <a:pt x="845243" y="530198"/>
                      </a:cubicBezTo>
                      <a:cubicBezTo>
                        <a:pt x="791455" y="503304"/>
                        <a:pt x="731264" y="508427"/>
                        <a:pt x="699247" y="491778"/>
                      </a:cubicBezTo>
                      <a:cubicBezTo>
                        <a:pt x="667230" y="475129"/>
                        <a:pt x="695404" y="446954"/>
                        <a:pt x="653142" y="430305"/>
                      </a:cubicBezTo>
                      <a:cubicBezTo>
                        <a:pt x="610880" y="413656"/>
                        <a:pt x="509706" y="397008"/>
                        <a:pt x="445673" y="391885"/>
                      </a:cubicBezTo>
                      <a:cubicBezTo>
                        <a:pt x="381640" y="386762"/>
                        <a:pt x="343220" y="407253"/>
                        <a:pt x="268941" y="399569"/>
                      </a:cubicBezTo>
                      <a:cubicBezTo>
                        <a:pt x="194662" y="391885"/>
                        <a:pt x="46104" y="358588"/>
                        <a:pt x="0" y="345781"/>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48" name="Freeform 47"/>
              <p:cNvSpPr/>
              <p:nvPr/>
            </p:nvSpPr>
            <p:spPr>
              <a:xfrm>
                <a:off x="4150886" y="4287691"/>
                <a:ext cx="1148763" cy="1208954"/>
              </a:xfrm>
              <a:custGeom>
                <a:avLst/>
                <a:gdLst>
                  <a:gd name="connsiteX0" fmla="*/ 0 w 1148763"/>
                  <a:gd name="connsiteY0" fmla="*/ 0 h 1208954"/>
                  <a:gd name="connsiteX1" fmla="*/ 614723 w 1148763"/>
                  <a:gd name="connsiteY1" fmla="*/ 115260 h 1208954"/>
                  <a:gd name="connsiteX2" fmla="*/ 845244 w 1148763"/>
                  <a:gd name="connsiteY2" fmla="*/ 138312 h 1208954"/>
                  <a:gd name="connsiteX3" fmla="*/ 791456 w 1148763"/>
                  <a:gd name="connsiteY3" fmla="*/ 215153 h 1208954"/>
                  <a:gd name="connsiteX4" fmla="*/ 829876 w 1148763"/>
                  <a:gd name="connsiteY4" fmla="*/ 330413 h 1208954"/>
                  <a:gd name="connsiteX5" fmla="*/ 891348 w 1148763"/>
                  <a:gd name="connsiteY5" fmla="*/ 453358 h 1208954"/>
                  <a:gd name="connsiteX6" fmla="*/ 960504 w 1148763"/>
                  <a:gd name="connsiteY6" fmla="*/ 537882 h 1208954"/>
                  <a:gd name="connsiteX7" fmla="*/ 1037345 w 1148763"/>
                  <a:gd name="connsiteY7" fmla="*/ 706931 h 1208954"/>
                  <a:gd name="connsiteX8" fmla="*/ 1060397 w 1148763"/>
                  <a:gd name="connsiteY8" fmla="*/ 837559 h 1208954"/>
                  <a:gd name="connsiteX9" fmla="*/ 1144921 w 1148763"/>
                  <a:gd name="connsiteY9" fmla="*/ 922084 h 1208954"/>
                  <a:gd name="connsiteX10" fmla="*/ 1083449 w 1148763"/>
                  <a:gd name="connsiteY10" fmla="*/ 937452 h 1208954"/>
                  <a:gd name="connsiteX11" fmla="*/ 991240 w 1148763"/>
                  <a:gd name="connsiteY11" fmla="*/ 1075764 h 1208954"/>
                  <a:gd name="connsiteX12" fmla="*/ 945136 w 1148763"/>
                  <a:gd name="connsiteY12" fmla="*/ 1114185 h 1208954"/>
                  <a:gd name="connsiteX13" fmla="*/ 860612 w 1148763"/>
                  <a:gd name="connsiteY13" fmla="*/ 1198709 h 1208954"/>
                  <a:gd name="connsiteX14" fmla="*/ 637775 w 1148763"/>
                  <a:gd name="connsiteY14" fmla="*/ 1175657 h 1208954"/>
                  <a:gd name="connsiteX15" fmla="*/ 338098 w 1148763"/>
                  <a:gd name="connsiteY15" fmla="*/ 1114185 h 1208954"/>
                  <a:gd name="connsiteX16" fmla="*/ 299677 w 1148763"/>
                  <a:gd name="connsiteY16" fmla="*/ 1014292 h 1208954"/>
                  <a:gd name="connsiteX17" fmla="*/ 7684 w 1148763"/>
                  <a:gd name="connsiteY17" fmla="*/ 960504 h 12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8763" h="1208954">
                    <a:moveTo>
                      <a:pt x="0" y="0"/>
                    </a:moveTo>
                    <a:lnTo>
                      <a:pt x="614723" y="115260"/>
                    </a:lnTo>
                    <a:cubicBezTo>
                      <a:pt x="755597" y="138312"/>
                      <a:pt x="815789" y="121663"/>
                      <a:pt x="845244" y="138312"/>
                    </a:cubicBezTo>
                    <a:cubicBezTo>
                      <a:pt x="874699" y="154961"/>
                      <a:pt x="794017" y="183136"/>
                      <a:pt x="791456" y="215153"/>
                    </a:cubicBezTo>
                    <a:cubicBezTo>
                      <a:pt x="788895" y="247170"/>
                      <a:pt x="813227" y="290712"/>
                      <a:pt x="829876" y="330413"/>
                    </a:cubicBezTo>
                    <a:cubicBezTo>
                      <a:pt x="846525" y="370114"/>
                      <a:pt x="869577" y="418780"/>
                      <a:pt x="891348" y="453358"/>
                    </a:cubicBezTo>
                    <a:cubicBezTo>
                      <a:pt x="913119" y="487936"/>
                      <a:pt x="936171" y="495620"/>
                      <a:pt x="960504" y="537882"/>
                    </a:cubicBezTo>
                    <a:cubicBezTo>
                      <a:pt x="984837" y="580144"/>
                      <a:pt x="1020696" y="656985"/>
                      <a:pt x="1037345" y="706931"/>
                    </a:cubicBezTo>
                    <a:cubicBezTo>
                      <a:pt x="1053994" y="756877"/>
                      <a:pt x="1042468" y="801700"/>
                      <a:pt x="1060397" y="837559"/>
                    </a:cubicBezTo>
                    <a:cubicBezTo>
                      <a:pt x="1078326" y="873418"/>
                      <a:pt x="1141079" y="905435"/>
                      <a:pt x="1144921" y="922084"/>
                    </a:cubicBezTo>
                    <a:cubicBezTo>
                      <a:pt x="1148763" y="938733"/>
                      <a:pt x="1109062" y="911839"/>
                      <a:pt x="1083449" y="937452"/>
                    </a:cubicBezTo>
                    <a:cubicBezTo>
                      <a:pt x="1057836" y="963065"/>
                      <a:pt x="1014292" y="1046309"/>
                      <a:pt x="991240" y="1075764"/>
                    </a:cubicBezTo>
                    <a:cubicBezTo>
                      <a:pt x="968188" y="1105220"/>
                      <a:pt x="966907" y="1093694"/>
                      <a:pt x="945136" y="1114185"/>
                    </a:cubicBezTo>
                    <a:cubicBezTo>
                      <a:pt x="923365" y="1134676"/>
                      <a:pt x="911839" y="1188464"/>
                      <a:pt x="860612" y="1198709"/>
                    </a:cubicBezTo>
                    <a:cubicBezTo>
                      <a:pt x="809385" y="1208954"/>
                      <a:pt x="724861" y="1189744"/>
                      <a:pt x="637775" y="1175657"/>
                    </a:cubicBezTo>
                    <a:cubicBezTo>
                      <a:pt x="550689" y="1161570"/>
                      <a:pt x="394448" y="1141079"/>
                      <a:pt x="338098" y="1114185"/>
                    </a:cubicBezTo>
                    <a:cubicBezTo>
                      <a:pt x="281748" y="1087291"/>
                      <a:pt x="354746" y="1039906"/>
                      <a:pt x="299677" y="1014292"/>
                    </a:cubicBezTo>
                    <a:cubicBezTo>
                      <a:pt x="244608" y="988679"/>
                      <a:pt x="56349" y="978433"/>
                      <a:pt x="7684" y="96050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7" name="Group 76"/>
            <p:cNvGrpSpPr/>
            <p:nvPr/>
          </p:nvGrpSpPr>
          <p:grpSpPr>
            <a:xfrm>
              <a:off x="7467600" y="4572000"/>
              <a:ext cx="1596912" cy="2185203"/>
              <a:chOff x="7467600" y="4572000"/>
              <a:chExt cx="1596912" cy="2185203"/>
            </a:xfrm>
          </p:grpSpPr>
          <p:pic>
            <p:nvPicPr>
              <p:cNvPr id="53250" name="Picture 2"/>
              <p:cNvPicPr>
                <a:picLocks noChangeAspect="1" noChangeArrowheads="1"/>
              </p:cNvPicPr>
              <p:nvPr/>
            </p:nvPicPr>
            <p:blipFill>
              <a:blip r:embed="rId9"/>
              <a:srcRect/>
              <a:stretch>
                <a:fillRect/>
              </a:stretch>
            </p:blipFill>
            <p:spPr bwMode="auto">
              <a:xfrm flipH="1">
                <a:off x="7543800" y="4572000"/>
                <a:ext cx="761906" cy="1905000"/>
              </a:xfrm>
              <a:prstGeom prst="rect">
                <a:avLst/>
              </a:prstGeom>
              <a:noFill/>
              <a:ln w="9525">
                <a:noFill/>
                <a:miter lim="800000"/>
                <a:headEnd/>
                <a:tailEnd/>
              </a:ln>
              <a:effectLst/>
            </p:spPr>
          </p:pic>
          <p:sp>
            <p:nvSpPr>
              <p:cNvPr id="71" name="TextBox 70"/>
              <p:cNvSpPr txBox="1"/>
              <p:nvPr/>
            </p:nvSpPr>
            <p:spPr>
              <a:xfrm>
                <a:off x="7467600" y="4663440"/>
                <a:ext cx="1596912" cy="656590"/>
              </a:xfrm>
              <a:prstGeom prst="rect">
                <a:avLst/>
              </a:prstGeom>
              <a:noFill/>
            </p:spPr>
            <p:txBody>
              <a:bodyPr wrap="none" rtlCol="0">
                <a:spAutoFit/>
              </a:bodyPr>
              <a:lstStyle/>
              <a:p>
                <a:pPr>
                  <a:lnSpc>
                    <a:spcPts val="2200"/>
                  </a:lnSpc>
                </a:pPr>
                <a:r>
                  <a:rPr lang="en-US" sz="2400" b="1" spc="-100" dirty="0" smtClean="0">
                    <a:solidFill>
                      <a:srgbClr val="220783"/>
                    </a:solidFill>
                  </a:rPr>
                  <a:t>               1755</a:t>
                </a:r>
              </a:p>
              <a:p>
                <a:pPr>
                  <a:lnSpc>
                    <a:spcPts val="2200"/>
                  </a:lnSpc>
                </a:pPr>
                <a:r>
                  <a:rPr lang="en-US" sz="2400" b="1" spc="-100" dirty="0" smtClean="0">
                    <a:solidFill>
                      <a:srgbClr val="220783"/>
                    </a:solidFill>
                  </a:rPr>
                  <a:t>deportation</a:t>
                </a:r>
                <a:endParaRPr lang="en-US" sz="2400" b="1" spc="-100" dirty="0">
                  <a:solidFill>
                    <a:srgbClr val="220783"/>
                  </a:solidFill>
                </a:endParaRPr>
              </a:p>
            </p:txBody>
          </p:sp>
          <p:sp>
            <p:nvSpPr>
              <p:cNvPr id="73" name="TextBox 72"/>
              <p:cNvSpPr txBox="1"/>
              <p:nvPr/>
            </p:nvSpPr>
            <p:spPr>
              <a:xfrm>
                <a:off x="7506898" y="5410200"/>
                <a:ext cx="1484702" cy="656590"/>
              </a:xfrm>
              <a:prstGeom prst="rect">
                <a:avLst/>
              </a:prstGeom>
              <a:noFill/>
            </p:spPr>
            <p:txBody>
              <a:bodyPr wrap="none" rtlCol="0">
                <a:spAutoFit/>
              </a:bodyPr>
              <a:lstStyle/>
              <a:p>
                <a:pPr>
                  <a:lnSpc>
                    <a:spcPts val="2200"/>
                  </a:lnSpc>
                </a:pPr>
                <a:r>
                  <a:rPr lang="en-US" sz="2400" b="1" spc="-100" dirty="0" smtClean="0">
                    <a:solidFill>
                      <a:srgbClr val="007A37"/>
                    </a:solidFill>
                  </a:rPr>
                  <a:t>             1756</a:t>
                </a:r>
              </a:p>
              <a:p>
                <a:pPr>
                  <a:lnSpc>
                    <a:spcPts val="2200"/>
                  </a:lnSpc>
                </a:pPr>
                <a:r>
                  <a:rPr lang="en-US" sz="2400" b="1" spc="-100" dirty="0" smtClean="0">
                    <a:solidFill>
                      <a:srgbClr val="007A37"/>
                    </a:solidFill>
                  </a:rPr>
                  <a:t>migration</a:t>
                </a:r>
                <a:endParaRPr lang="en-US" sz="2400" b="1" spc="-100" dirty="0">
                  <a:solidFill>
                    <a:srgbClr val="007A37"/>
                  </a:solidFill>
                </a:endParaRPr>
              </a:p>
            </p:txBody>
          </p:sp>
          <p:sp>
            <p:nvSpPr>
              <p:cNvPr id="75" name="TextBox 74"/>
              <p:cNvSpPr txBox="1"/>
              <p:nvPr/>
            </p:nvSpPr>
            <p:spPr>
              <a:xfrm>
                <a:off x="7543800" y="6089904"/>
                <a:ext cx="1484702" cy="667299"/>
              </a:xfrm>
              <a:prstGeom prst="rect">
                <a:avLst/>
              </a:prstGeom>
              <a:noFill/>
            </p:spPr>
            <p:txBody>
              <a:bodyPr wrap="none" rtlCol="0">
                <a:spAutoFit/>
              </a:bodyPr>
              <a:lstStyle/>
              <a:p>
                <a:pPr>
                  <a:lnSpc>
                    <a:spcPts val="2200"/>
                  </a:lnSpc>
                </a:pPr>
                <a:r>
                  <a:rPr lang="en-US" sz="2400" b="1" spc="-100" dirty="0" smtClean="0">
                    <a:solidFill>
                      <a:srgbClr val="C40000"/>
                    </a:solidFill>
                  </a:rPr>
                  <a:t>             1755</a:t>
                </a:r>
              </a:p>
              <a:p>
                <a:pPr>
                  <a:lnSpc>
                    <a:spcPts val="2200"/>
                  </a:lnSpc>
                </a:pPr>
                <a:r>
                  <a:rPr lang="en-US" sz="2400" b="1" spc="-100" dirty="0" smtClean="0">
                    <a:solidFill>
                      <a:srgbClr val="C40000"/>
                    </a:solidFill>
                  </a:rPr>
                  <a:t>flight</a:t>
                </a:r>
                <a:endParaRPr lang="en-US" sz="2400" b="1" spc="-100" dirty="0">
                  <a:solidFill>
                    <a:srgbClr val="C40000"/>
                  </a:solidFill>
                </a:endParaRPr>
              </a:p>
            </p:txBody>
          </p:sp>
        </p:grpSp>
        <p:sp>
          <p:nvSpPr>
            <p:cNvPr id="79" name="Rectangle 78"/>
            <p:cNvSpPr/>
            <p:nvPr/>
          </p:nvSpPr>
          <p:spPr>
            <a:xfrm>
              <a:off x="7543800" y="5410200"/>
              <a:ext cx="13716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7543800" y="6096000"/>
              <a:ext cx="1371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Freeform 89"/>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50800">
              <a:solidFill>
                <a:srgbClr val="FF00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Freeform 90"/>
            <p:cNvSpPr/>
            <p:nvPr/>
          </p:nvSpPr>
          <p:spPr>
            <a:xfrm>
              <a:off x="6781093" y="2948068"/>
              <a:ext cx="409881" cy="185977"/>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66595 h 271391"/>
                <a:gd name="connsiteX1" fmla="*/ 44823 w 412375"/>
                <a:gd name="connsiteY1" fmla="*/ 28175 h 271391"/>
                <a:gd name="connsiteX2" fmla="*/ 52507 w 412375"/>
                <a:gd name="connsiteY2" fmla="*/ 235644 h 271391"/>
                <a:gd name="connsiteX3" fmla="*/ 67474 w 412375"/>
                <a:gd name="connsiteY3" fmla="*/ 242660 h 271391"/>
                <a:gd name="connsiteX4" fmla="*/ 344500 w 412375"/>
                <a:gd name="connsiteY4" fmla="*/ 158804 h 271391"/>
                <a:gd name="connsiteX5" fmla="*/ 405972 w 412375"/>
                <a:gd name="connsiteY5" fmla="*/ 143435 h 271391"/>
                <a:gd name="connsiteX6" fmla="*/ 382920 w 412375"/>
                <a:gd name="connsiteY6" fmla="*/ 58911 h 271391"/>
                <a:gd name="connsiteX7" fmla="*/ 321448 w 412375"/>
                <a:gd name="connsiteY7" fmla="*/ 66595 h 271391"/>
                <a:gd name="connsiteX0" fmla="*/ 321448 w 412375"/>
                <a:gd name="connsiteY0" fmla="*/ 66595 h 271391"/>
                <a:gd name="connsiteX1" fmla="*/ 44823 w 412375"/>
                <a:gd name="connsiteY1" fmla="*/ 28175 h 271391"/>
                <a:gd name="connsiteX2" fmla="*/ 52507 w 412375"/>
                <a:gd name="connsiteY2" fmla="*/ 235644 h 271391"/>
                <a:gd name="connsiteX3" fmla="*/ 67474 w 412375"/>
                <a:gd name="connsiteY3" fmla="*/ 242660 h 271391"/>
                <a:gd name="connsiteX4" fmla="*/ 344500 w 412375"/>
                <a:gd name="connsiteY4" fmla="*/ 158804 h 271391"/>
                <a:gd name="connsiteX5" fmla="*/ 405972 w 412375"/>
                <a:gd name="connsiteY5" fmla="*/ 143435 h 271391"/>
                <a:gd name="connsiteX6" fmla="*/ 382920 w 412375"/>
                <a:gd name="connsiteY6" fmla="*/ 58911 h 271391"/>
                <a:gd name="connsiteX7" fmla="*/ 321448 w 412375"/>
                <a:gd name="connsiteY7" fmla="*/ 66595 h 271391"/>
                <a:gd name="connsiteX0" fmla="*/ 321448 w 412375"/>
                <a:gd name="connsiteY0" fmla="*/ 66595 h 271391"/>
                <a:gd name="connsiteX1" fmla="*/ 44823 w 412375"/>
                <a:gd name="connsiteY1" fmla="*/ 28175 h 271391"/>
                <a:gd name="connsiteX2" fmla="*/ 52507 w 412375"/>
                <a:gd name="connsiteY2" fmla="*/ 235644 h 271391"/>
                <a:gd name="connsiteX3" fmla="*/ 67474 w 412375"/>
                <a:gd name="connsiteY3" fmla="*/ 242660 h 271391"/>
                <a:gd name="connsiteX4" fmla="*/ 344500 w 412375"/>
                <a:gd name="connsiteY4" fmla="*/ 158804 h 271391"/>
                <a:gd name="connsiteX5" fmla="*/ 405972 w 412375"/>
                <a:gd name="connsiteY5" fmla="*/ 143435 h 271391"/>
                <a:gd name="connsiteX6" fmla="*/ 382920 w 412375"/>
                <a:gd name="connsiteY6" fmla="*/ 58911 h 271391"/>
                <a:gd name="connsiteX7" fmla="*/ 321448 w 412375"/>
                <a:gd name="connsiteY7" fmla="*/ 66595 h 271391"/>
                <a:gd name="connsiteX0" fmla="*/ 321448 w 412375"/>
                <a:gd name="connsiteY0" fmla="*/ 66595 h 271391"/>
                <a:gd name="connsiteX1" fmla="*/ 44823 w 412375"/>
                <a:gd name="connsiteY1" fmla="*/ 28175 h 271391"/>
                <a:gd name="connsiteX2" fmla="*/ 52507 w 412375"/>
                <a:gd name="connsiteY2" fmla="*/ 235644 h 271391"/>
                <a:gd name="connsiteX3" fmla="*/ 67474 w 412375"/>
                <a:gd name="connsiteY3" fmla="*/ 242660 h 271391"/>
                <a:gd name="connsiteX4" fmla="*/ 344500 w 412375"/>
                <a:gd name="connsiteY4" fmla="*/ 158804 h 271391"/>
                <a:gd name="connsiteX5" fmla="*/ 405972 w 412375"/>
                <a:gd name="connsiteY5" fmla="*/ 143435 h 271391"/>
                <a:gd name="connsiteX6" fmla="*/ 382920 w 412375"/>
                <a:gd name="connsiteY6" fmla="*/ 58911 h 271391"/>
                <a:gd name="connsiteX7" fmla="*/ 321448 w 412375"/>
                <a:gd name="connsiteY7" fmla="*/ 66595 h 271391"/>
                <a:gd name="connsiteX0" fmla="*/ 374201 w 465128"/>
                <a:gd name="connsiteY0" fmla="*/ 66595 h 271391"/>
                <a:gd name="connsiteX1" fmla="*/ 97576 w 465128"/>
                <a:gd name="connsiteY1" fmla="*/ 28175 h 271391"/>
                <a:gd name="connsiteX2" fmla="*/ 105260 w 465128"/>
                <a:gd name="connsiteY2" fmla="*/ 235644 h 271391"/>
                <a:gd name="connsiteX3" fmla="*/ 120227 w 465128"/>
                <a:gd name="connsiteY3" fmla="*/ 242660 h 271391"/>
                <a:gd name="connsiteX4" fmla="*/ 397253 w 465128"/>
                <a:gd name="connsiteY4" fmla="*/ 158804 h 271391"/>
                <a:gd name="connsiteX5" fmla="*/ 458725 w 465128"/>
                <a:gd name="connsiteY5" fmla="*/ 143435 h 271391"/>
                <a:gd name="connsiteX6" fmla="*/ 435673 w 465128"/>
                <a:gd name="connsiteY6" fmla="*/ 58911 h 271391"/>
                <a:gd name="connsiteX7" fmla="*/ 374201 w 465128"/>
                <a:gd name="connsiteY7" fmla="*/ 66595 h 271391"/>
                <a:gd name="connsiteX0" fmla="*/ 374201 w 465128"/>
                <a:gd name="connsiteY0" fmla="*/ 66595 h 273585"/>
                <a:gd name="connsiteX1" fmla="*/ 97576 w 465128"/>
                <a:gd name="connsiteY1" fmla="*/ 28175 h 273585"/>
                <a:gd name="connsiteX2" fmla="*/ 105260 w 465128"/>
                <a:gd name="connsiteY2" fmla="*/ 235644 h 273585"/>
                <a:gd name="connsiteX3" fmla="*/ 120227 w 465128"/>
                <a:gd name="connsiteY3" fmla="*/ 242660 h 273585"/>
                <a:gd name="connsiteX4" fmla="*/ 397253 w 465128"/>
                <a:gd name="connsiteY4" fmla="*/ 158804 h 273585"/>
                <a:gd name="connsiteX5" fmla="*/ 458725 w 465128"/>
                <a:gd name="connsiteY5" fmla="*/ 143435 h 273585"/>
                <a:gd name="connsiteX6" fmla="*/ 435673 w 465128"/>
                <a:gd name="connsiteY6" fmla="*/ 58911 h 273585"/>
                <a:gd name="connsiteX7" fmla="*/ 374201 w 465128"/>
                <a:gd name="connsiteY7" fmla="*/ 66595 h 273585"/>
                <a:gd name="connsiteX0" fmla="*/ 321448 w 412375"/>
                <a:gd name="connsiteY0" fmla="*/ 66595 h 271391"/>
                <a:gd name="connsiteX1" fmla="*/ 44823 w 412375"/>
                <a:gd name="connsiteY1" fmla="*/ 28175 h 271391"/>
                <a:gd name="connsiteX2" fmla="*/ 52507 w 412375"/>
                <a:gd name="connsiteY2" fmla="*/ 235644 h 271391"/>
                <a:gd name="connsiteX3" fmla="*/ 67474 w 412375"/>
                <a:gd name="connsiteY3" fmla="*/ 242660 h 271391"/>
                <a:gd name="connsiteX4" fmla="*/ 67474 w 412375"/>
                <a:gd name="connsiteY4" fmla="*/ 174411 h 271391"/>
                <a:gd name="connsiteX5" fmla="*/ 344500 w 412375"/>
                <a:gd name="connsiteY5" fmla="*/ 158804 h 271391"/>
                <a:gd name="connsiteX6" fmla="*/ 405972 w 412375"/>
                <a:gd name="connsiteY6" fmla="*/ 143435 h 271391"/>
                <a:gd name="connsiteX7" fmla="*/ 382920 w 412375"/>
                <a:gd name="connsiteY7" fmla="*/ 58911 h 271391"/>
                <a:gd name="connsiteX8" fmla="*/ 321448 w 412375"/>
                <a:gd name="connsiteY8" fmla="*/ 66595 h 271391"/>
                <a:gd name="connsiteX0" fmla="*/ 321448 w 412375"/>
                <a:gd name="connsiteY0" fmla="*/ 66595 h 260017"/>
                <a:gd name="connsiteX1" fmla="*/ 44823 w 412375"/>
                <a:gd name="connsiteY1" fmla="*/ 28175 h 260017"/>
                <a:gd name="connsiteX2" fmla="*/ 52507 w 412375"/>
                <a:gd name="connsiteY2" fmla="*/ 235644 h 260017"/>
                <a:gd name="connsiteX3" fmla="*/ 67474 w 412375"/>
                <a:gd name="connsiteY3" fmla="*/ 174411 h 260017"/>
                <a:gd name="connsiteX4" fmla="*/ 344500 w 412375"/>
                <a:gd name="connsiteY4" fmla="*/ 158804 h 260017"/>
                <a:gd name="connsiteX5" fmla="*/ 405972 w 412375"/>
                <a:gd name="connsiteY5" fmla="*/ 143435 h 260017"/>
                <a:gd name="connsiteX6" fmla="*/ 382920 w 412375"/>
                <a:gd name="connsiteY6" fmla="*/ 58911 h 260017"/>
                <a:gd name="connsiteX7" fmla="*/ 321448 w 412375"/>
                <a:gd name="connsiteY7" fmla="*/ 66595 h 260017"/>
                <a:gd name="connsiteX0" fmla="*/ 318954 w 409881"/>
                <a:gd name="connsiteY0" fmla="*/ 56389 h 185977"/>
                <a:gd name="connsiteX1" fmla="*/ 42329 w 409881"/>
                <a:gd name="connsiteY1" fmla="*/ 17969 h 185977"/>
                <a:gd name="connsiteX2" fmla="*/ 64980 w 409881"/>
                <a:gd name="connsiteY2" fmla="*/ 164205 h 185977"/>
                <a:gd name="connsiteX3" fmla="*/ 342006 w 409881"/>
                <a:gd name="connsiteY3" fmla="*/ 148598 h 185977"/>
                <a:gd name="connsiteX4" fmla="*/ 403478 w 409881"/>
                <a:gd name="connsiteY4" fmla="*/ 133229 h 185977"/>
                <a:gd name="connsiteX5" fmla="*/ 380426 w 409881"/>
                <a:gd name="connsiteY5" fmla="*/ 48705 h 185977"/>
                <a:gd name="connsiteX6" fmla="*/ 318954 w 409881"/>
                <a:gd name="connsiteY6" fmla="*/ 56389 h 18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881" h="185977">
                  <a:moveTo>
                    <a:pt x="318954" y="56389"/>
                  </a:moveTo>
                  <a:cubicBezTo>
                    <a:pt x="203053" y="23091"/>
                    <a:pt x="84658" y="0"/>
                    <a:pt x="42329" y="17969"/>
                  </a:cubicBezTo>
                  <a:cubicBezTo>
                    <a:pt x="0" y="35938"/>
                    <a:pt x="15034" y="142434"/>
                    <a:pt x="64980" y="164205"/>
                  </a:cubicBezTo>
                  <a:cubicBezTo>
                    <a:pt x="114926" y="185977"/>
                    <a:pt x="285590" y="153761"/>
                    <a:pt x="342006" y="148598"/>
                  </a:cubicBezTo>
                  <a:cubicBezTo>
                    <a:pt x="398422" y="143435"/>
                    <a:pt x="397075" y="149878"/>
                    <a:pt x="403478" y="133229"/>
                  </a:cubicBezTo>
                  <a:cubicBezTo>
                    <a:pt x="409881" y="116580"/>
                    <a:pt x="395153" y="82642"/>
                    <a:pt x="380426" y="48705"/>
                  </a:cubicBezTo>
                  <a:lnTo>
                    <a:pt x="318954" y="56389"/>
                  </a:lnTo>
                  <a:close/>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2" name="Freeform 91"/>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3" name="Freeform 92"/>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4" name="Freeform 93"/>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9" name="Group 39"/>
          <p:cNvGrpSpPr/>
          <p:nvPr/>
        </p:nvGrpSpPr>
        <p:grpSpPr>
          <a:xfrm>
            <a:off x="6035040" y="3676101"/>
            <a:ext cx="3086665" cy="667299"/>
            <a:chOff x="6035040" y="3676101"/>
            <a:chExt cx="3086665" cy="667299"/>
          </a:xfrm>
        </p:grpSpPr>
        <p:sp>
          <p:nvSpPr>
            <p:cNvPr id="38" name="Freeform 37"/>
            <p:cNvSpPr/>
            <p:nvPr/>
          </p:nvSpPr>
          <p:spPr>
            <a:xfrm>
              <a:off x="6035040" y="3740728"/>
              <a:ext cx="2194560" cy="182188"/>
            </a:xfrm>
            <a:custGeom>
              <a:avLst/>
              <a:gdLst>
                <a:gd name="connsiteX0" fmla="*/ 0 w 1961804"/>
                <a:gd name="connsiteY0" fmla="*/ 0 h 232757"/>
                <a:gd name="connsiteX1" fmla="*/ 914400 w 1961804"/>
                <a:gd name="connsiteY1" fmla="*/ 166255 h 232757"/>
                <a:gd name="connsiteX2" fmla="*/ 1529542 w 1961804"/>
                <a:gd name="connsiteY2" fmla="*/ 232757 h 232757"/>
                <a:gd name="connsiteX3" fmla="*/ 1961804 w 1961804"/>
                <a:gd name="connsiteY3" fmla="*/ 166255 h 232757"/>
                <a:gd name="connsiteX0" fmla="*/ 0 w 1961804"/>
                <a:gd name="connsiteY0" fmla="*/ 0 h 232757"/>
                <a:gd name="connsiteX1" fmla="*/ 1529542 w 1961804"/>
                <a:gd name="connsiteY1" fmla="*/ 232757 h 232757"/>
                <a:gd name="connsiteX2" fmla="*/ 1961804 w 1961804"/>
                <a:gd name="connsiteY2" fmla="*/ 166255 h 232757"/>
                <a:gd name="connsiteX0" fmla="*/ 0 w 1961804"/>
                <a:gd name="connsiteY0" fmla="*/ 0 h 245779"/>
                <a:gd name="connsiteX1" fmla="*/ 1529542 w 1961804"/>
                <a:gd name="connsiteY1" fmla="*/ 232757 h 245779"/>
                <a:gd name="connsiteX2" fmla="*/ 1961804 w 1961804"/>
                <a:gd name="connsiteY2" fmla="*/ 166255 h 245779"/>
                <a:gd name="connsiteX0" fmla="*/ 0 w 1961804"/>
                <a:gd name="connsiteY0" fmla="*/ 0 h 291501"/>
                <a:gd name="connsiteX1" fmla="*/ 1529542 w 1961804"/>
                <a:gd name="connsiteY1" fmla="*/ 232757 h 291501"/>
                <a:gd name="connsiteX2" fmla="*/ 1961804 w 1961804"/>
                <a:gd name="connsiteY2" fmla="*/ 166255 h 291501"/>
              </a:gdLst>
              <a:ahLst/>
              <a:cxnLst>
                <a:cxn ang="0">
                  <a:pos x="connsiteX0" y="connsiteY0"/>
                </a:cxn>
                <a:cxn ang="0">
                  <a:pos x="connsiteX1" y="connsiteY1"/>
                </a:cxn>
                <a:cxn ang="0">
                  <a:pos x="connsiteX2" y="connsiteY2"/>
                </a:cxn>
              </a:cxnLst>
              <a:rect l="l" t="t" r="r" b="b"/>
              <a:pathLst>
                <a:path w="1961804" h="291501">
                  <a:moveTo>
                    <a:pt x="0" y="0"/>
                  </a:moveTo>
                  <a:cubicBezTo>
                    <a:pt x="565119" y="245779"/>
                    <a:pt x="1096063" y="291501"/>
                    <a:pt x="1529542" y="232757"/>
                  </a:cubicBezTo>
                  <a:cubicBezTo>
                    <a:pt x="1704109" y="232757"/>
                    <a:pt x="1832956" y="199506"/>
                    <a:pt x="1961804" y="166255"/>
                  </a:cubicBezTo>
                </a:path>
              </a:pathLst>
            </a:custGeom>
            <a:ln w="203200">
              <a:solidFill>
                <a:srgbClr val="FF0000"/>
              </a:solidFill>
              <a:tailEnd type="stealth"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Box 38"/>
            <p:cNvSpPr txBox="1"/>
            <p:nvPr/>
          </p:nvSpPr>
          <p:spPr>
            <a:xfrm>
              <a:off x="7848600" y="3676101"/>
              <a:ext cx="1273105" cy="667299"/>
            </a:xfrm>
            <a:prstGeom prst="rect">
              <a:avLst/>
            </a:prstGeom>
            <a:noFill/>
          </p:spPr>
          <p:txBody>
            <a:bodyPr wrap="non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to</a:t>
              </a:r>
            </a:p>
            <a:p>
              <a:pPr algn="ctr">
                <a:lnSpc>
                  <a:spcPts val="2200"/>
                </a:lnSpc>
              </a:pPr>
              <a:r>
                <a:rPr lang="en-US" sz="2400" b="1" dirty="0" smtClean="0">
                  <a:solidFill>
                    <a:srgbClr val="FF0000"/>
                  </a:solidFill>
                  <a:effectLst>
                    <a:outerShdw dist="38100" dir="7200000" algn="ctr" rotWithShape="0">
                      <a:schemeClr val="tx1"/>
                    </a:outerShdw>
                  </a:effectLst>
                </a:rPr>
                <a:t> England</a:t>
              </a:r>
              <a:endParaRPr lang="en-US" sz="2400" b="1" dirty="0">
                <a:solidFill>
                  <a:srgbClr val="FF0000"/>
                </a:solidFill>
                <a:effectLst>
                  <a:outerShdw dist="38100" dir="7200000" algn="ctr" rotWithShape="0">
                    <a:schemeClr val="tx1"/>
                  </a:outerShdw>
                </a:effectLst>
              </a:endParaRPr>
            </a:p>
          </p:txBody>
        </p:sp>
      </p:grpSp>
      <p:sp useBgFill="1">
        <p:nvSpPr>
          <p:cNvPr id="56" name="TextBox 55"/>
          <p:cNvSpPr txBox="1"/>
          <p:nvPr/>
        </p:nvSpPr>
        <p:spPr>
          <a:xfrm>
            <a:off x="0" y="685800"/>
            <a:ext cx="9144000" cy="646331"/>
          </a:xfrm>
          <a:prstGeom prst="rect">
            <a:avLst/>
          </a:prstGeom>
        </p:spPr>
        <p:txBody>
          <a:bodyPr wrap="square" rtlCol="0">
            <a:spAutoFit/>
          </a:bodyPr>
          <a:lstStyle/>
          <a:p>
            <a:r>
              <a:rPr lang="en-US" sz="3600" dirty="0" smtClean="0"/>
              <a:t>  1000 exiled to England . . . </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xit" presetSubtype="0" fill="hold" nodeType="withEffect">
                                  <p:stCondLst>
                                    <p:cond delay="0"/>
                                  </p:stCondLst>
                                  <p:childTnLst>
                                    <p:anim calcmode="lin" valueType="num">
                                      <p:cBhvr>
                                        <p:cTn id="6" dur="1000"/>
                                        <p:tgtEl>
                                          <p:spTgt spid="55"/>
                                        </p:tgtEl>
                                        <p:attrNameLst>
                                          <p:attrName>ppt_x</p:attrName>
                                        </p:attrNameLst>
                                      </p:cBhvr>
                                      <p:tavLst>
                                        <p:tav tm="0">
                                          <p:val>
                                            <p:strVal val="ppt_x"/>
                                          </p:val>
                                        </p:tav>
                                        <p:tav tm="100000">
                                          <p:val>
                                            <p:strVal val="ppt_x-.2"/>
                                          </p:val>
                                        </p:tav>
                                      </p:tavLst>
                                    </p:anim>
                                    <p:anim calcmode="lin" valueType="num">
                                      <p:cBhvr>
                                        <p:cTn id="7" dur="1000"/>
                                        <p:tgtEl>
                                          <p:spTgt spid="55"/>
                                        </p:tgtEl>
                                        <p:attrNameLst>
                                          <p:attrName>ppt_y</p:attrName>
                                        </p:attrNameLst>
                                      </p:cBhvr>
                                      <p:tavLst>
                                        <p:tav tm="0">
                                          <p:val>
                                            <p:strVal val="ppt_y"/>
                                          </p:val>
                                        </p:tav>
                                        <p:tav tm="100000">
                                          <p:val>
                                            <p:strVal val="ppt_y"/>
                                          </p:val>
                                        </p:tav>
                                      </p:tavLst>
                                    </p:anim>
                                    <p:animEffect transition="out" filter="fade">
                                      <p:cBhvr>
                                        <p:cTn id="8" dur="1000"/>
                                        <p:tgtEl>
                                          <p:spTgt spid="55"/>
                                        </p:tgtEl>
                                      </p:cBhvr>
                                    </p:animEffect>
                                    <p:set>
                                      <p:cBhvr>
                                        <p:cTn id="9" dur="1" fill="hold">
                                          <p:stCondLst>
                                            <p:cond delay="999"/>
                                          </p:stCondLst>
                                        </p:cTn>
                                        <p:tgtEl>
                                          <p:spTgt spid="55"/>
                                        </p:tgtEl>
                                        <p:attrNameLst>
                                          <p:attrName>style.visibility</p:attrName>
                                        </p:attrNameLst>
                                      </p:cBhvr>
                                      <p:to>
                                        <p:strVal val="hidden"/>
                                      </p:to>
                                    </p:set>
                                  </p:childTnLst>
                                </p:cTn>
                              </p:par>
                              <p:par>
                                <p:cTn id="10" presetID="63" presetClass="path" presetSubtype="0" accel="50000" decel="50000" fill="hold" nodeType="withEffect">
                                  <p:stCondLst>
                                    <p:cond delay="0"/>
                                  </p:stCondLst>
                                  <p:childTnLst>
                                    <p:animMotion origin="layout" path="M 0 0  L 0.25 0  E" pathEditMode="relative" ptsTypes="">
                                      <p:cBhvr>
                                        <p:cTn id="11" dur="1000" fill="hold"/>
                                        <p:tgtEl>
                                          <p:spTgt spid="9"/>
                                        </p:tgtEl>
                                        <p:attrNameLst>
                                          <p:attrName>ppt_x</p:attrName>
                                          <p:attrName>ppt_y</p:attrName>
                                        </p:attrNameLst>
                                      </p:cBhvr>
                                    </p:animMotion>
                                  </p:childTnLst>
                                </p:cTn>
                              </p:par>
                              <p:par>
                                <p:cTn id="12" presetID="10" presetClass="exit" presetSubtype="0" fill="hold" nodeType="withEffect">
                                  <p:stCondLst>
                                    <p:cond delay="0"/>
                                  </p:stCondLst>
                                  <p:childTnLst>
                                    <p:animEffect transition="out" filter="fade">
                                      <p:cBhvr>
                                        <p:cTn id="13" dur="1000"/>
                                        <p:tgtEl>
                                          <p:spTgt spid="9"/>
                                        </p:tgtEl>
                                      </p:cBhvr>
                                    </p:animEffect>
                                    <p:set>
                                      <p:cBhvr>
                                        <p:cTn id="14" dur="1" fill="hold">
                                          <p:stCondLst>
                                            <p:cond delay="999"/>
                                          </p:stCondLst>
                                        </p:cTn>
                                        <p:tgtEl>
                                          <p:spTgt spid="9"/>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1000"/>
                                        <p:tgtEl>
                                          <p:spTgt spid="64"/>
                                        </p:tgtEl>
                                      </p:cBhvr>
                                    </p:animEffec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1000"/>
                                        <p:tgtEl>
                                          <p:spTgt spid="56"/>
                                        </p:tgtEl>
                                      </p:cBhvr>
                                    </p:animEffect>
                                    <p:anim calcmode="lin" valueType="num">
                                      <p:cBhvr>
                                        <p:cTn id="25" dur="1000" fill="hold"/>
                                        <p:tgtEl>
                                          <p:spTgt spid="56"/>
                                        </p:tgtEl>
                                        <p:attrNameLst>
                                          <p:attrName>ppt_x</p:attrName>
                                        </p:attrNameLst>
                                      </p:cBhvr>
                                      <p:tavLst>
                                        <p:tav tm="0">
                                          <p:val>
                                            <p:strVal val="#ppt_x"/>
                                          </p:val>
                                        </p:tav>
                                        <p:tav tm="100000">
                                          <p:val>
                                            <p:strVal val="#ppt_x"/>
                                          </p:val>
                                        </p:tav>
                                      </p:tavLst>
                                    </p:anim>
                                    <p:anim calcmode="lin" valueType="num">
                                      <p:cBhvr>
                                        <p:cTn id="2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990600"/>
            <a:ext cx="9139786" cy="5867400"/>
            <a:chOff x="0" y="990600"/>
            <a:chExt cx="9139786" cy="5867400"/>
          </a:xfrm>
        </p:grpSpPr>
        <p:grpSp>
          <p:nvGrpSpPr>
            <p:cNvPr id="2" name="Group 1"/>
            <p:cNvGrpSpPr/>
            <p:nvPr/>
          </p:nvGrpSpPr>
          <p:grpSpPr>
            <a:xfrm>
              <a:off x="0" y="990600"/>
              <a:ext cx="9139786" cy="5867400"/>
              <a:chOff x="0" y="990600"/>
              <a:chExt cx="9139786" cy="5867400"/>
            </a:xfrm>
          </p:grpSpPr>
          <p:pic>
            <p:nvPicPr>
              <p:cNvPr id="3" name="Picture 3"/>
              <p:cNvPicPr>
                <a:picLocks noChangeAspect="1" noChangeArrowheads="1"/>
              </p:cNvPicPr>
              <p:nvPr/>
            </p:nvPicPr>
            <p:blipFill>
              <a:blip r:embed="rId2"/>
              <a:srcRect l="6157" t="15558" r="7688"/>
              <a:stretch>
                <a:fillRect/>
              </a:stretch>
            </p:blipFill>
            <p:spPr bwMode="auto">
              <a:xfrm>
                <a:off x="0" y="990600"/>
                <a:ext cx="9139786" cy="5867400"/>
              </a:xfrm>
              <a:prstGeom prst="rect">
                <a:avLst/>
              </a:prstGeom>
              <a:noFill/>
              <a:ln w="9525">
                <a:noFill/>
                <a:miter lim="800000"/>
                <a:headEnd/>
                <a:tailEnd/>
              </a:ln>
              <a:effectLst/>
            </p:spPr>
          </p:pic>
          <p:cxnSp>
            <p:nvCxnSpPr>
              <p:cNvPr id="4" name="Straight Connector 3"/>
              <p:cNvCxnSpPr/>
              <p:nvPr/>
            </p:nvCxnSpPr>
            <p:spPr>
              <a:xfrm flipV="1">
                <a:off x="3607724" y="3581400"/>
                <a:ext cx="4545676" cy="19396"/>
              </a:xfrm>
              <a:prstGeom prst="line">
                <a:avLst/>
              </a:prstGeom>
              <a:ln w="152400">
                <a:solidFill>
                  <a:srgbClr val="F9F9F9"/>
                </a:solidFill>
              </a:ln>
            </p:spPr>
            <p:style>
              <a:lnRef idx="1">
                <a:schemeClr val="accent1"/>
              </a:lnRef>
              <a:fillRef idx="0">
                <a:schemeClr val="accent1"/>
              </a:fillRef>
              <a:effectRef idx="0">
                <a:schemeClr val="accent1"/>
              </a:effectRef>
              <a:fontRef idx="minor">
                <a:schemeClr val="tx1"/>
              </a:fontRef>
            </p:style>
          </p:cxnSp>
        </p:grpSp>
        <p:sp>
          <p:nvSpPr>
            <p:cNvPr id="8" name="Freeform 7"/>
            <p:cNvSpPr/>
            <p:nvPr/>
          </p:nvSpPr>
          <p:spPr>
            <a:xfrm>
              <a:off x="1828800" y="4419600"/>
              <a:ext cx="533399" cy="304800"/>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753484 w 1470212"/>
                <a:gd name="connsiteY13" fmla="*/ 752234 h 813226"/>
                <a:gd name="connsiteX14" fmla="*/ 0 w 1470212"/>
                <a:gd name="connsiteY14" fmla="*/ 622407 h 813226"/>
                <a:gd name="connsiteX0" fmla="*/ 179219 w 804187"/>
                <a:gd name="connsiteY0" fmla="*/ 0 h 813226"/>
                <a:gd name="connsiteX1" fmla="*/ 202271 w 804187"/>
                <a:gd name="connsiteY1" fmla="*/ 99892 h 813226"/>
                <a:gd name="connsiteX2" fmla="*/ 317532 w 804187"/>
                <a:gd name="connsiteY2" fmla="*/ 46104 h 813226"/>
                <a:gd name="connsiteX3" fmla="*/ 486581 w 804187"/>
                <a:gd name="connsiteY3" fmla="*/ 61472 h 813226"/>
                <a:gd name="connsiteX4" fmla="*/ 555737 w 804187"/>
                <a:gd name="connsiteY4" fmla="*/ 230521 h 813226"/>
                <a:gd name="connsiteX5" fmla="*/ 601841 w 804187"/>
                <a:gd name="connsiteY5" fmla="*/ 345781 h 813226"/>
                <a:gd name="connsiteX6" fmla="*/ 609525 w 804187"/>
                <a:gd name="connsiteY6" fmla="*/ 461042 h 813226"/>
                <a:gd name="connsiteX7" fmla="*/ 747838 w 804187"/>
                <a:gd name="connsiteY7" fmla="*/ 461042 h 813226"/>
                <a:gd name="connsiteX8" fmla="*/ 670997 w 804187"/>
                <a:gd name="connsiteY8" fmla="*/ 499462 h 813226"/>
                <a:gd name="connsiteX9" fmla="*/ 624893 w 804187"/>
                <a:gd name="connsiteY9" fmla="*/ 645459 h 813226"/>
                <a:gd name="connsiteX10" fmla="*/ 717102 w 804187"/>
                <a:gd name="connsiteY10" fmla="*/ 776087 h 813226"/>
                <a:gd name="connsiteX11" fmla="*/ 701733 w 804187"/>
                <a:gd name="connsiteY11" fmla="*/ 806823 h 813226"/>
                <a:gd name="connsiteX12" fmla="*/ 102379 w 804187"/>
                <a:gd name="connsiteY12" fmla="*/ 737667 h 813226"/>
                <a:gd name="connsiteX13" fmla="*/ 87459 w 804187"/>
                <a:gd name="connsiteY13" fmla="*/ 752234 h 813226"/>
                <a:gd name="connsiteX0" fmla="*/ 238782 w 863750"/>
                <a:gd name="connsiteY0" fmla="*/ 0 h 813226"/>
                <a:gd name="connsiteX1" fmla="*/ 261834 w 863750"/>
                <a:gd name="connsiteY1" fmla="*/ 99892 h 813226"/>
                <a:gd name="connsiteX2" fmla="*/ 377095 w 863750"/>
                <a:gd name="connsiteY2" fmla="*/ 46104 h 813226"/>
                <a:gd name="connsiteX3" fmla="*/ 546144 w 863750"/>
                <a:gd name="connsiteY3" fmla="*/ 61472 h 813226"/>
                <a:gd name="connsiteX4" fmla="*/ 615300 w 863750"/>
                <a:gd name="connsiteY4" fmla="*/ 230521 h 813226"/>
                <a:gd name="connsiteX5" fmla="*/ 661404 w 863750"/>
                <a:gd name="connsiteY5" fmla="*/ 345781 h 813226"/>
                <a:gd name="connsiteX6" fmla="*/ 669088 w 863750"/>
                <a:gd name="connsiteY6" fmla="*/ 461042 h 813226"/>
                <a:gd name="connsiteX7" fmla="*/ 807401 w 863750"/>
                <a:gd name="connsiteY7" fmla="*/ 461042 h 813226"/>
                <a:gd name="connsiteX8" fmla="*/ 730560 w 863750"/>
                <a:gd name="connsiteY8" fmla="*/ 499462 h 813226"/>
                <a:gd name="connsiteX9" fmla="*/ 684456 w 863750"/>
                <a:gd name="connsiteY9" fmla="*/ 645459 h 813226"/>
                <a:gd name="connsiteX10" fmla="*/ 776665 w 863750"/>
                <a:gd name="connsiteY10" fmla="*/ 776087 h 813226"/>
                <a:gd name="connsiteX11" fmla="*/ 761296 w 863750"/>
                <a:gd name="connsiteY11" fmla="*/ 806823 h 813226"/>
                <a:gd name="connsiteX12" fmla="*/ 161942 w 863750"/>
                <a:gd name="connsiteY12" fmla="*/ 737667 h 813226"/>
                <a:gd name="connsiteX13" fmla="*/ 0 w 863750"/>
                <a:gd name="connsiteY13" fmla="*/ 752234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3750" h="813226">
                  <a:moveTo>
                    <a:pt x="238782" y="0"/>
                  </a:moveTo>
                  <a:cubicBezTo>
                    <a:pt x="238782" y="46104"/>
                    <a:pt x="238782" y="92208"/>
                    <a:pt x="261834" y="99892"/>
                  </a:cubicBezTo>
                  <a:cubicBezTo>
                    <a:pt x="284886" y="107576"/>
                    <a:pt x="329710" y="52507"/>
                    <a:pt x="377095" y="46104"/>
                  </a:cubicBezTo>
                  <a:cubicBezTo>
                    <a:pt x="424480" y="39701"/>
                    <a:pt x="506443" y="30736"/>
                    <a:pt x="546144" y="61472"/>
                  </a:cubicBezTo>
                  <a:cubicBezTo>
                    <a:pt x="585845" y="92208"/>
                    <a:pt x="596090" y="183136"/>
                    <a:pt x="615300" y="230521"/>
                  </a:cubicBezTo>
                  <a:cubicBezTo>
                    <a:pt x="634510" y="277906"/>
                    <a:pt x="652439" y="307361"/>
                    <a:pt x="661404" y="345781"/>
                  </a:cubicBezTo>
                  <a:cubicBezTo>
                    <a:pt x="670369" y="384201"/>
                    <a:pt x="644755" y="441832"/>
                    <a:pt x="669088" y="461042"/>
                  </a:cubicBezTo>
                  <a:cubicBezTo>
                    <a:pt x="693421" y="480252"/>
                    <a:pt x="797156" y="454639"/>
                    <a:pt x="807401" y="461042"/>
                  </a:cubicBezTo>
                  <a:cubicBezTo>
                    <a:pt x="817646" y="467445"/>
                    <a:pt x="751051" y="468726"/>
                    <a:pt x="730560" y="499462"/>
                  </a:cubicBezTo>
                  <a:cubicBezTo>
                    <a:pt x="710069" y="530198"/>
                    <a:pt x="676772" y="599355"/>
                    <a:pt x="684456" y="645459"/>
                  </a:cubicBezTo>
                  <a:cubicBezTo>
                    <a:pt x="692140" y="691563"/>
                    <a:pt x="763858" y="749193"/>
                    <a:pt x="776665" y="776087"/>
                  </a:cubicBezTo>
                  <a:cubicBezTo>
                    <a:pt x="789472" y="802981"/>
                    <a:pt x="863750" y="813226"/>
                    <a:pt x="761296" y="806823"/>
                  </a:cubicBezTo>
                  <a:cubicBezTo>
                    <a:pt x="658842" y="800420"/>
                    <a:pt x="288825" y="746765"/>
                    <a:pt x="161942" y="737667"/>
                  </a:cubicBezTo>
                  <a:cubicBezTo>
                    <a:pt x="35059" y="728569"/>
                    <a:pt x="128067" y="771444"/>
                    <a:pt x="0" y="752234"/>
                  </a:cubicBezTo>
                </a:path>
              </a:pathLst>
            </a:custGeom>
            <a:ln w="381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10" name="Picture 4" descr="C:\Users\Sandra\AppData\Local\Microsoft\Windows\INetCache\IE\51KKD49H\SailingShip12[1].png"/>
          <p:cNvPicPr>
            <a:picLocks noChangeAspect="1" noChangeArrowheads="1"/>
          </p:cNvPicPr>
          <p:nvPr/>
        </p:nvPicPr>
        <p:blipFill>
          <a:blip r:embed="rId3" cstate="print"/>
          <a:srcRect r="20000" b="-296"/>
          <a:stretch>
            <a:fillRect/>
          </a:stretch>
        </p:blipFill>
        <p:spPr bwMode="auto">
          <a:xfrm flipH="1">
            <a:off x="1828800" y="4495800"/>
            <a:ext cx="1327923" cy="914400"/>
          </a:xfrm>
          <a:prstGeom prst="rect">
            <a:avLst/>
          </a:prstGeom>
          <a:noFill/>
        </p:spPr>
      </p:pic>
      <p:pic>
        <p:nvPicPr>
          <p:cNvPr id="11" name="Picture 4" descr="C:\Users\Sandra\AppData\Local\Microsoft\Windows\INetCache\IE\51KKD49H\SailingShip12[1].png"/>
          <p:cNvPicPr>
            <a:picLocks noChangeAspect="1" noChangeArrowheads="1"/>
          </p:cNvPicPr>
          <p:nvPr/>
        </p:nvPicPr>
        <p:blipFill>
          <a:blip r:embed="rId3" cstate="print"/>
          <a:srcRect r="20000" b="-296"/>
          <a:stretch>
            <a:fillRect/>
          </a:stretch>
        </p:blipFill>
        <p:spPr bwMode="auto">
          <a:xfrm flipH="1">
            <a:off x="2057400" y="4114800"/>
            <a:ext cx="1327923" cy="914400"/>
          </a:xfrm>
          <a:prstGeom prst="rect">
            <a:avLst/>
          </a:prstGeom>
          <a:noFill/>
        </p:spPr>
      </p:pic>
      <p:pic>
        <p:nvPicPr>
          <p:cNvPr id="12" name="Picture 4" descr="C:\Users\Sandra\AppData\Local\Microsoft\Windows\INetCache\IE\51KKD49H\SailingShip12[1].png"/>
          <p:cNvPicPr>
            <a:picLocks noChangeAspect="1" noChangeArrowheads="1"/>
          </p:cNvPicPr>
          <p:nvPr/>
        </p:nvPicPr>
        <p:blipFill>
          <a:blip r:embed="rId3" cstate="print"/>
          <a:srcRect r="20000" b="-296"/>
          <a:stretch>
            <a:fillRect/>
          </a:stretch>
        </p:blipFill>
        <p:spPr bwMode="auto">
          <a:xfrm flipH="1">
            <a:off x="2590800" y="4572000"/>
            <a:ext cx="1327923" cy="914400"/>
          </a:xfrm>
          <a:prstGeom prst="rect">
            <a:avLst/>
          </a:prstGeom>
          <a:noFill/>
        </p:spPr>
      </p:pic>
      <p:sp>
        <p:nvSpPr>
          <p:cNvPr id="13" name="TextBox 1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sp>
        <p:nvSpPr>
          <p:cNvPr id="14" name="Rectangle 13"/>
          <p:cNvSpPr/>
          <p:nvPr/>
        </p:nvSpPr>
        <p:spPr>
          <a:xfrm>
            <a:off x="7848600" y="1600200"/>
            <a:ext cx="533400" cy="12954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09600" y="4267200"/>
            <a:ext cx="1366849" cy="461665"/>
          </a:xfrm>
          <a:prstGeom prst="rect">
            <a:avLst/>
          </a:prstGeom>
          <a:noFill/>
        </p:spPr>
        <p:txBody>
          <a:bodyPr wrap="none" rtlCol="0">
            <a:spAutoFit/>
          </a:bodyPr>
          <a:lstStyle/>
          <a:p>
            <a:r>
              <a:rPr lang="en-US" sz="2400" b="1" dirty="0" smtClean="0"/>
              <a:t>VIRGINIA</a:t>
            </a:r>
            <a:endParaRPr lang="en-US" sz="2400" b="1" dirty="0"/>
          </a:p>
        </p:txBody>
      </p:sp>
      <p:sp>
        <p:nvSpPr>
          <p:cNvPr id="16" name="TextBox 15"/>
          <p:cNvSpPr txBox="1"/>
          <p:nvPr/>
        </p:nvSpPr>
        <p:spPr>
          <a:xfrm rot="19528749">
            <a:off x="6403974" y="2209800"/>
            <a:ext cx="1444626" cy="461665"/>
          </a:xfrm>
          <a:prstGeom prst="rect">
            <a:avLst/>
          </a:prstGeom>
          <a:noFill/>
        </p:spPr>
        <p:txBody>
          <a:bodyPr wrap="none" rtlCol="0">
            <a:spAutoFit/>
          </a:bodyPr>
          <a:lstStyle/>
          <a:p>
            <a:r>
              <a:rPr lang="en-US" sz="2400" b="1" dirty="0" smtClean="0"/>
              <a:t>ENGLAND</a:t>
            </a:r>
            <a:endParaRPr lang="en-US" sz="2400" b="1" dirty="0"/>
          </a:p>
        </p:txBody>
      </p:sp>
      <p:pic>
        <p:nvPicPr>
          <p:cNvPr id="9" name="Picture 4" descr="C:\Users\Sandra\AppData\Local\Microsoft\Windows\INetCache\IE\51KKD49H\SailingShip12[1].png"/>
          <p:cNvPicPr>
            <a:picLocks noChangeAspect="1" noChangeArrowheads="1"/>
          </p:cNvPicPr>
          <p:nvPr/>
        </p:nvPicPr>
        <p:blipFill>
          <a:blip r:embed="rId3" cstate="print"/>
          <a:srcRect r="20000" b="-296"/>
          <a:stretch>
            <a:fillRect/>
          </a:stretch>
        </p:blipFill>
        <p:spPr bwMode="auto">
          <a:xfrm flipH="1">
            <a:off x="1643877" y="4114800"/>
            <a:ext cx="1327923" cy="914400"/>
          </a:xfrm>
          <a:prstGeom prst="rect">
            <a:avLst/>
          </a:prstGeom>
          <a:noFill/>
        </p:spPr>
      </p:pic>
      <p:sp useBgFill="1">
        <p:nvSpPr>
          <p:cNvPr id="18" name="TextBox 17"/>
          <p:cNvSpPr txBox="1"/>
          <p:nvPr/>
        </p:nvSpPr>
        <p:spPr>
          <a:xfrm>
            <a:off x="0" y="685800"/>
            <a:ext cx="9144000" cy="646331"/>
          </a:xfrm>
          <a:prstGeom prst="rect">
            <a:avLst/>
          </a:prstGeom>
        </p:spPr>
        <p:txBody>
          <a:bodyPr wrap="square" rtlCol="0">
            <a:spAutoFit/>
          </a:bodyPr>
          <a:lstStyle/>
          <a:p>
            <a:r>
              <a:rPr lang="en-US" sz="3600" dirty="0" smtClean="0"/>
              <a:t>  1000 exiled to England . . . </a:t>
            </a:r>
            <a:endParaRPr lang="en-US" sz="3600" dirty="0"/>
          </a:p>
        </p:txBody>
      </p:sp>
      <p:grpSp>
        <p:nvGrpSpPr>
          <p:cNvPr id="5" name="Group 4"/>
          <p:cNvGrpSpPr/>
          <p:nvPr/>
        </p:nvGrpSpPr>
        <p:grpSpPr>
          <a:xfrm>
            <a:off x="5513832" y="838200"/>
            <a:ext cx="3630168" cy="6019800"/>
            <a:chOff x="406146" y="2514600"/>
            <a:chExt cx="3327654" cy="5889542"/>
          </a:xfrm>
        </p:grpSpPr>
        <p:pic>
          <p:nvPicPr>
            <p:cNvPr id="6" name="Picture 5"/>
            <p:cNvPicPr>
              <a:picLocks noChangeAspect="1" noChangeArrowheads="1"/>
            </p:cNvPicPr>
            <p:nvPr/>
          </p:nvPicPr>
          <p:blipFill>
            <a:blip r:embed="rId4"/>
            <a:srcRect t="-1311" r="96382"/>
            <a:stretch>
              <a:fillRect/>
            </a:stretch>
          </p:blipFill>
          <p:spPr bwMode="auto">
            <a:xfrm>
              <a:off x="406146" y="2514600"/>
              <a:ext cx="209550" cy="5889542"/>
            </a:xfrm>
            <a:prstGeom prst="rect">
              <a:avLst/>
            </a:prstGeom>
            <a:noFill/>
            <a:ln w="9525">
              <a:noFill/>
              <a:miter lim="800000"/>
              <a:headEnd/>
              <a:tailEnd/>
            </a:ln>
            <a:effectLst/>
          </p:spPr>
        </p:pic>
        <p:pic>
          <p:nvPicPr>
            <p:cNvPr id="7" name="Picture 5"/>
            <p:cNvPicPr>
              <a:picLocks noChangeAspect="1" noChangeArrowheads="1"/>
            </p:cNvPicPr>
            <p:nvPr/>
          </p:nvPicPr>
          <p:blipFill>
            <a:blip r:embed="rId4"/>
            <a:srcRect l="46053"/>
            <a:stretch>
              <a:fillRect/>
            </a:stretch>
          </p:blipFill>
          <p:spPr bwMode="auto">
            <a:xfrm>
              <a:off x="609600" y="2590800"/>
              <a:ext cx="3124200" cy="5813342"/>
            </a:xfrm>
            <a:prstGeom prst="rect">
              <a:avLst/>
            </a:prstGeom>
            <a:noFill/>
            <a:ln w="9525">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par>
                                <p:cTn id="12" presetID="0" presetClass="path" presetSubtype="0" accel="50000" decel="50000" fill="hold" nodeType="withEffect">
                                  <p:stCondLst>
                                    <p:cond delay="0"/>
                                  </p:stCondLst>
                                  <p:childTnLst>
                                    <p:animMotion origin="layout" path="M 0 2.60116E-6 C 0.00712 -0.00093 0.01563 -0.00047 0.02135 -0.00278 C 0.02743 -0.00555 0.02795 -0.01064 0.03194 -0.01411 C 0.03646 -0.01804 0.04323 -0.02127 0.04774 -0.0252 C 0.05174 -0.02867 0.05538 -0.0326 0.05833 -0.03653 C 0.06042 -0.03908 0.06094 -0.04231 0.06354 -0.04509 C 0.08438 -0.06451 0.09601 -0.05989 0.11684 -0.07561 C 0.13733 -0.09064 0.11493 -0.08486 0.14392 -0.08971 C 0.19115 -0.12763 0.25729 -0.16116 0.34635 -0.16763 C 0.38507 -0.17457 0.36719 -0.17156 0.39931 -0.17619 C 0.4217 -0.18382 0.44809 -0.18682 0.47396 -0.19006 C 0.49444 -0.19723 0.51632 -0.20023 0.53819 -0.20694 C 0.5559 -0.22151 0.58194 -0.23237 0.60174 -0.24625 C 0.60677 -0.25341 0.6125 -0.26058 0.6125 -0.26821 " pathEditMode="relative" rAng="0" ptsTypes="fffffffffffffA">
                                      <p:cBhvr>
                                        <p:cTn id="13" dur="3000" fill="hold"/>
                                        <p:tgtEl>
                                          <p:spTgt spid="9"/>
                                        </p:tgtEl>
                                        <p:attrNameLst>
                                          <p:attrName>ppt_x</p:attrName>
                                          <p:attrName>ppt_y</p:attrName>
                                        </p:attrNameLst>
                                      </p:cBhvr>
                                      <p:rCtr x="306" y="-134"/>
                                    </p:animMotion>
                                  </p:childTnLst>
                                </p:cTn>
                              </p:par>
                              <p:par>
                                <p:cTn id="14" presetID="10" presetClass="entr" presetSubtype="0" fill="hold" nodeType="withEffect">
                                  <p:stCondLst>
                                    <p:cond delay="5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0" presetClass="path" presetSubtype="0" accel="50000" decel="50000" fill="hold" nodeType="withEffect">
                                  <p:stCondLst>
                                    <p:cond delay="500"/>
                                  </p:stCondLst>
                                  <p:childTnLst>
                                    <p:animMotion origin="layout" path="M -0.01424 0.03329 C -0.00694 0.03167 0.00243 0.03237 0.00833 0.02867 C 0.01493 0.02427 0.01545 0.01595 0.01979 0.0104 C 0.02465 0.00393 0.03177 -0.00139 0.03681 -0.00763 C 0.04097 -0.01318 0.04496 -0.01966 0.04809 -0.0259 C 0.05035 -0.02983 0.05087 -0.03515 0.05365 -0.03977 C 0.07604 -0.07099 0.08837 -0.06359 0.11076 -0.08902 C 0.13264 -0.11307 0.10868 -0.10382 0.13976 -0.11168 C 0.19028 -0.17295 0.26111 -0.22705 0.3566 -0.23723 C 0.39792 -0.24856 0.37882 -0.24393 0.41319 -0.25133 C 0.43715 -0.26359 0.46528 -0.26844 0.49323 -0.27376 C 0.5151 -0.28509 0.53854 -0.29018 0.56198 -0.30104 C 0.5809 -0.3244 0.60868 -0.34197 0.63003 -0.3644 C 0.63542 -0.37596 0.64167 -0.38729 0.64167 -0.39954 " pathEditMode="relative" rAng="0" ptsTypes="fffffffffffffA">
                                      <p:cBhvr>
                                        <p:cTn id="18" dur="3000" fill="hold"/>
                                        <p:tgtEl>
                                          <p:spTgt spid="10"/>
                                        </p:tgtEl>
                                        <p:attrNameLst>
                                          <p:attrName>ppt_x</p:attrName>
                                          <p:attrName>ppt_y</p:attrName>
                                        </p:attrNameLst>
                                      </p:cBhvr>
                                      <p:rCtr x="328" y="-216"/>
                                    </p:animMotion>
                                  </p:childTnLst>
                                </p:cTn>
                              </p:par>
                              <p:par>
                                <p:cTn id="19" presetID="10" presetClass="entr" presetSubtype="0" fill="hold" nodeType="withEffect">
                                  <p:stCondLst>
                                    <p:cond delay="2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par>
                                <p:cTn id="22" presetID="0" presetClass="path" presetSubtype="0" accel="50000" decel="50000" fill="hold" nodeType="withEffect">
                                  <p:stCondLst>
                                    <p:cond delay="2000"/>
                                  </p:stCondLst>
                                  <p:childTnLst>
                                    <p:animMotion origin="layout" path="M -0.02257 -0.03145 C -0.01545 -0.03237 -0.00694 -0.03191 -0.00122 -0.03422 C 0.00486 -0.037 0.00538 -0.04208 0.00937 -0.04555 C 0.01389 -0.04948 0.02066 -0.05272 0.02517 -0.05665 C 0.02917 -0.06012 0.03281 -0.06405 0.03576 -0.06798 C 0.03785 -0.07052 0.03837 -0.07376 0.04097 -0.07654 C 0.06181 -0.09596 0.07344 -0.09133 0.09427 -0.10706 C 0.11476 -0.12208 0.09236 -0.1163 0.12135 -0.12116 C 0.16858 -0.15908 0.23472 -0.19261 0.32378 -0.19908 C 0.3625 -0.20602 0.34462 -0.20301 0.37674 -0.20763 C 0.39913 -0.21526 0.42552 -0.21827 0.45139 -0.22151 C 0.47187 -0.22867 0.49375 -0.23168 0.51562 -0.23839 C 0.53333 -0.25295 0.55937 -0.26382 0.57917 -0.27769 C 0.5842 -0.28486 0.58993 -0.29203 0.58993 -0.29966 " pathEditMode="relative" rAng="0" ptsTypes="fffffffffffffA">
                                      <p:cBhvr>
                                        <p:cTn id="23" dur="3000" fill="hold"/>
                                        <p:tgtEl>
                                          <p:spTgt spid="11"/>
                                        </p:tgtEl>
                                        <p:attrNameLst>
                                          <p:attrName>ppt_x</p:attrName>
                                          <p:attrName>ppt_y</p:attrName>
                                        </p:attrNameLst>
                                      </p:cBhvr>
                                      <p:rCtr x="306" y="-134"/>
                                    </p:animMotion>
                                  </p:childTnLst>
                                </p:cTn>
                              </p:par>
                              <p:par>
                                <p:cTn id="24" presetID="10" presetClass="entr" presetSubtype="0" fill="hold" nodeType="withEffect">
                                  <p:stCondLst>
                                    <p:cond delay="250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childTnLst>
                                </p:cTn>
                              </p:par>
                              <p:par>
                                <p:cTn id="27" presetID="0" presetClass="path" presetSubtype="0" accel="50000" decel="50000" fill="hold" nodeType="withEffect">
                                  <p:stCondLst>
                                    <p:cond delay="2500"/>
                                  </p:stCondLst>
                                  <p:childTnLst>
                                    <p:animMotion origin="layout" path="M 3.33333E-6 -3.46821E-7 C 0.00607 -0.00162 0.01354 -0.00092 0.01857 -0.00439 C 0.02378 -0.00879 0.0243 -0.01688 0.02777 -0.02266 C 0.03177 -0.02844 0.0375 -0.03376 0.04149 -0.03977 C 0.04496 -0.04532 0.04826 -0.05156 0.05086 -0.0578 C 0.0526 -0.0615 0.05312 -0.06682 0.05555 -0.07098 C 0.07361 -0.10173 0.08385 -0.09433 0.10208 -0.11907 C 0.11996 -0.14266 0.10034 -0.13364 0.12569 -0.14127 C 0.16718 -0.20092 0.22482 -0.25364 0.30277 -0.26358 C 0.33663 -0.27468 0.321 -0.27006 0.34913 -0.27723 C 0.36857 -0.28925 0.39166 -0.29387 0.41441 -0.29896 C 0.43229 -0.31029 0.45139 -0.31491 0.47066 -0.32555 C 0.48611 -0.34844 0.50885 -0.36555 0.52621 -0.38728 C 0.53055 -0.39861 0.53576 -0.40994 0.53576 -0.42173 " pathEditMode="relative" rAng="0" ptsTypes="fffffffffffffA">
                                      <p:cBhvr>
                                        <p:cTn id="28" dur="3000" fill="hold"/>
                                        <p:tgtEl>
                                          <p:spTgt spid="12"/>
                                        </p:tgtEl>
                                        <p:attrNameLst>
                                          <p:attrName>ppt_x</p:attrName>
                                          <p:attrName>ppt_y</p:attrName>
                                        </p:attrNameLst>
                                      </p:cBhvr>
                                      <p:rCtr x="268" y="-211"/>
                                    </p:animMotion>
                                  </p:childTnLst>
                                </p:cTn>
                              </p:par>
                              <p:par>
                                <p:cTn id="29" presetID="53" presetClass="exit" presetSubtype="0" fill="hold" nodeType="withEffect">
                                  <p:stCondLst>
                                    <p:cond delay="3000"/>
                                  </p:stCondLst>
                                  <p:childTnLst>
                                    <p:anim calcmode="lin" valueType="num">
                                      <p:cBhvr>
                                        <p:cTn id="30" dur="3000"/>
                                        <p:tgtEl>
                                          <p:spTgt spid="9"/>
                                        </p:tgtEl>
                                        <p:attrNameLst>
                                          <p:attrName>ppt_w</p:attrName>
                                        </p:attrNameLst>
                                      </p:cBhvr>
                                      <p:tavLst>
                                        <p:tav tm="0">
                                          <p:val>
                                            <p:strVal val="ppt_w"/>
                                          </p:val>
                                        </p:tav>
                                        <p:tav tm="100000">
                                          <p:val>
                                            <p:fltVal val="0"/>
                                          </p:val>
                                        </p:tav>
                                      </p:tavLst>
                                    </p:anim>
                                    <p:anim calcmode="lin" valueType="num">
                                      <p:cBhvr>
                                        <p:cTn id="31" dur="3000"/>
                                        <p:tgtEl>
                                          <p:spTgt spid="9"/>
                                        </p:tgtEl>
                                        <p:attrNameLst>
                                          <p:attrName>ppt_h</p:attrName>
                                        </p:attrNameLst>
                                      </p:cBhvr>
                                      <p:tavLst>
                                        <p:tav tm="0">
                                          <p:val>
                                            <p:strVal val="ppt_h"/>
                                          </p:val>
                                        </p:tav>
                                        <p:tav tm="100000">
                                          <p:val>
                                            <p:fltVal val="0"/>
                                          </p:val>
                                        </p:tav>
                                      </p:tavLst>
                                    </p:anim>
                                    <p:animEffect transition="out" filter="fade">
                                      <p:cBhvr>
                                        <p:cTn id="32" dur="3000"/>
                                        <p:tgtEl>
                                          <p:spTgt spid="9"/>
                                        </p:tgtEl>
                                      </p:cBhvr>
                                    </p:animEffect>
                                    <p:set>
                                      <p:cBhvr>
                                        <p:cTn id="33" dur="1" fill="hold">
                                          <p:stCondLst>
                                            <p:cond delay="2999"/>
                                          </p:stCondLst>
                                        </p:cTn>
                                        <p:tgtEl>
                                          <p:spTgt spid="9"/>
                                        </p:tgtEl>
                                        <p:attrNameLst>
                                          <p:attrName>style.visibility</p:attrName>
                                        </p:attrNameLst>
                                      </p:cBhvr>
                                      <p:to>
                                        <p:strVal val="hidden"/>
                                      </p:to>
                                    </p:set>
                                  </p:childTnLst>
                                </p:cTn>
                              </p:par>
                              <p:par>
                                <p:cTn id="34" presetID="53" presetClass="exit" presetSubtype="0" fill="hold" nodeType="withEffect">
                                  <p:stCondLst>
                                    <p:cond delay="2500"/>
                                  </p:stCondLst>
                                  <p:childTnLst>
                                    <p:anim calcmode="lin" valueType="num">
                                      <p:cBhvr>
                                        <p:cTn id="35" dur="3000"/>
                                        <p:tgtEl>
                                          <p:spTgt spid="10"/>
                                        </p:tgtEl>
                                        <p:attrNameLst>
                                          <p:attrName>ppt_w</p:attrName>
                                        </p:attrNameLst>
                                      </p:cBhvr>
                                      <p:tavLst>
                                        <p:tav tm="0">
                                          <p:val>
                                            <p:strVal val="ppt_w"/>
                                          </p:val>
                                        </p:tav>
                                        <p:tav tm="100000">
                                          <p:val>
                                            <p:fltVal val="0"/>
                                          </p:val>
                                        </p:tav>
                                      </p:tavLst>
                                    </p:anim>
                                    <p:anim calcmode="lin" valueType="num">
                                      <p:cBhvr>
                                        <p:cTn id="36" dur="3000"/>
                                        <p:tgtEl>
                                          <p:spTgt spid="10"/>
                                        </p:tgtEl>
                                        <p:attrNameLst>
                                          <p:attrName>ppt_h</p:attrName>
                                        </p:attrNameLst>
                                      </p:cBhvr>
                                      <p:tavLst>
                                        <p:tav tm="0">
                                          <p:val>
                                            <p:strVal val="ppt_h"/>
                                          </p:val>
                                        </p:tav>
                                        <p:tav tm="100000">
                                          <p:val>
                                            <p:fltVal val="0"/>
                                          </p:val>
                                        </p:tav>
                                      </p:tavLst>
                                    </p:anim>
                                    <p:animEffect transition="out" filter="fade">
                                      <p:cBhvr>
                                        <p:cTn id="37" dur="3000"/>
                                        <p:tgtEl>
                                          <p:spTgt spid="10"/>
                                        </p:tgtEl>
                                      </p:cBhvr>
                                    </p:animEffect>
                                    <p:set>
                                      <p:cBhvr>
                                        <p:cTn id="38" dur="1" fill="hold">
                                          <p:stCondLst>
                                            <p:cond delay="2999"/>
                                          </p:stCondLst>
                                        </p:cTn>
                                        <p:tgtEl>
                                          <p:spTgt spid="10"/>
                                        </p:tgtEl>
                                        <p:attrNameLst>
                                          <p:attrName>style.visibility</p:attrName>
                                        </p:attrNameLst>
                                      </p:cBhvr>
                                      <p:to>
                                        <p:strVal val="hidden"/>
                                      </p:to>
                                    </p:set>
                                  </p:childTnLst>
                                </p:cTn>
                              </p:par>
                              <p:par>
                                <p:cTn id="39" presetID="53" presetClass="exit" presetSubtype="0" fill="hold" nodeType="withEffect">
                                  <p:stCondLst>
                                    <p:cond delay="5000"/>
                                  </p:stCondLst>
                                  <p:childTnLst>
                                    <p:anim calcmode="lin" valueType="num">
                                      <p:cBhvr>
                                        <p:cTn id="40" dur="3000"/>
                                        <p:tgtEl>
                                          <p:spTgt spid="11"/>
                                        </p:tgtEl>
                                        <p:attrNameLst>
                                          <p:attrName>ppt_w</p:attrName>
                                        </p:attrNameLst>
                                      </p:cBhvr>
                                      <p:tavLst>
                                        <p:tav tm="0">
                                          <p:val>
                                            <p:strVal val="ppt_w"/>
                                          </p:val>
                                        </p:tav>
                                        <p:tav tm="100000">
                                          <p:val>
                                            <p:fltVal val="0"/>
                                          </p:val>
                                        </p:tav>
                                      </p:tavLst>
                                    </p:anim>
                                    <p:anim calcmode="lin" valueType="num">
                                      <p:cBhvr>
                                        <p:cTn id="41" dur="3000"/>
                                        <p:tgtEl>
                                          <p:spTgt spid="11"/>
                                        </p:tgtEl>
                                        <p:attrNameLst>
                                          <p:attrName>ppt_h</p:attrName>
                                        </p:attrNameLst>
                                      </p:cBhvr>
                                      <p:tavLst>
                                        <p:tav tm="0">
                                          <p:val>
                                            <p:strVal val="ppt_h"/>
                                          </p:val>
                                        </p:tav>
                                        <p:tav tm="100000">
                                          <p:val>
                                            <p:fltVal val="0"/>
                                          </p:val>
                                        </p:tav>
                                      </p:tavLst>
                                    </p:anim>
                                    <p:animEffect transition="out" filter="fade">
                                      <p:cBhvr>
                                        <p:cTn id="42" dur="3000"/>
                                        <p:tgtEl>
                                          <p:spTgt spid="11"/>
                                        </p:tgtEl>
                                      </p:cBhvr>
                                    </p:animEffect>
                                    <p:set>
                                      <p:cBhvr>
                                        <p:cTn id="43" dur="1" fill="hold">
                                          <p:stCondLst>
                                            <p:cond delay="2999"/>
                                          </p:stCondLst>
                                        </p:cTn>
                                        <p:tgtEl>
                                          <p:spTgt spid="11"/>
                                        </p:tgtEl>
                                        <p:attrNameLst>
                                          <p:attrName>style.visibility</p:attrName>
                                        </p:attrNameLst>
                                      </p:cBhvr>
                                      <p:to>
                                        <p:strVal val="hidden"/>
                                      </p:to>
                                    </p:set>
                                  </p:childTnLst>
                                </p:cTn>
                              </p:par>
                              <p:par>
                                <p:cTn id="44" presetID="53" presetClass="exit" presetSubtype="0" fill="hold" nodeType="withEffect">
                                  <p:stCondLst>
                                    <p:cond delay="4500"/>
                                  </p:stCondLst>
                                  <p:childTnLst>
                                    <p:anim calcmode="lin" valueType="num">
                                      <p:cBhvr>
                                        <p:cTn id="45" dur="3000"/>
                                        <p:tgtEl>
                                          <p:spTgt spid="12"/>
                                        </p:tgtEl>
                                        <p:attrNameLst>
                                          <p:attrName>ppt_w</p:attrName>
                                        </p:attrNameLst>
                                      </p:cBhvr>
                                      <p:tavLst>
                                        <p:tav tm="0">
                                          <p:val>
                                            <p:strVal val="ppt_w"/>
                                          </p:val>
                                        </p:tav>
                                        <p:tav tm="100000">
                                          <p:val>
                                            <p:fltVal val="0"/>
                                          </p:val>
                                        </p:tav>
                                      </p:tavLst>
                                    </p:anim>
                                    <p:anim calcmode="lin" valueType="num">
                                      <p:cBhvr>
                                        <p:cTn id="46" dur="3000"/>
                                        <p:tgtEl>
                                          <p:spTgt spid="12"/>
                                        </p:tgtEl>
                                        <p:attrNameLst>
                                          <p:attrName>ppt_h</p:attrName>
                                        </p:attrNameLst>
                                      </p:cBhvr>
                                      <p:tavLst>
                                        <p:tav tm="0">
                                          <p:val>
                                            <p:strVal val="ppt_h"/>
                                          </p:val>
                                        </p:tav>
                                        <p:tav tm="100000">
                                          <p:val>
                                            <p:fltVal val="0"/>
                                          </p:val>
                                        </p:tav>
                                      </p:tavLst>
                                    </p:anim>
                                    <p:animEffect transition="out" filter="fade">
                                      <p:cBhvr>
                                        <p:cTn id="47" dur="3000"/>
                                        <p:tgtEl>
                                          <p:spTgt spid="12"/>
                                        </p:tgtEl>
                                      </p:cBhvr>
                                    </p:animEffect>
                                    <p:set>
                                      <p:cBhvr>
                                        <p:cTn id="48" dur="1" fill="hold">
                                          <p:stCondLst>
                                            <p:cond delay="2999"/>
                                          </p:stCondLst>
                                        </p:cTn>
                                        <p:tgtEl>
                                          <p:spTgt spid="12"/>
                                        </p:tgtEl>
                                        <p:attrNameLst>
                                          <p:attrName>style.visibility</p:attrName>
                                        </p:attrNameLst>
                                      </p:cBhvr>
                                      <p:to>
                                        <p:strVal val="hidden"/>
                                      </p:to>
                                    </p:set>
                                  </p:childTnLst>
                                </p:cTn>
                              </p:par>
                              <p:par>
                                <p:cTn id="49" presetID="53" presetClass="entr" presetSubtype="0" fill="hold" grpId="0" nodeType="withEffect">
                                  <p:stCondLst>
                                    <p:cond delay="2000"/>
                                  </p:stCondLst>
                                  <p:childTnLst>
                                    <p:set>
                                      <p:cBhvr>
                                        <p:cTn id="50" dur="1" fill="hold">
                                          <p:stCondLst>
                                            <p:cond delay="0"/>
                                          </p:stCondLst>
                                        </p:cTn>
                                        <p:tgtEl>
                                          <p:spTgt spid="16"/>
                                        </p:tgtEl>
                                        <p:attrNameLst>
                                          <p:attrName>style.visibility</p:attrName>
                                        </p:attrNameLst>
                                      </p:cBhvr>
                                      <p:to>
                                        <p:strVal val="visible"/>
                                      </p:to>
                                    </p:set>
                                    <p:anim calcmode="lin" valueType="num">
                                      <p:cBhvr>
                                        <p:cTn id="51" dur="3000" fill="hold"/>
                                        <p:tgtEl>
                                          <p:spTgt spid="16"/>
                                        </p:tgtEl>
                                        <p:attrNameLst>
                                          <p:attrName>ppt_w</p:attrName>
                                        </p:attrNameLst>
                                      </p:cBhvr>
                                      <p:tavLst>
                                        <p:tav tm="0">
                                          <p:val>
                                            <p:fltVal val="0"/>
                                          </p:val>
                                        </p:tav>
                                        <p:tav tm="100000">
                                          <p:val>
                                            <p:strVal val="#ppt_w"/>
                                          </p:val>
                                        </p:tav>
                                      </p:tavLst>
                                    </p:anim>
                                    <p:anim calcmode="lin" valueType="num">
                                      <p:cBhvr>
                                        <p:cTn id="52" dur="3000" fill="hold"/>
                                        <p:tgtEl>
                                          <p:spTgt spid="16"/>
                                        </p:tgtEl>
                                        <p:attrNameLst>
                                          <p:attrName>ppt_h</p:attrName>
                                        </p:attrNameLst>
                                      </p:cBhvr>
                                      <p:tavLst>
                                        <p:tav tm="0">
                                          <p:val>
                                            <p:fltVal val="0"/>
                                          </p:val>
                                        </p:tav>
                                        <p:tav tm="100000">
                                          <p:val>
                                            <p:strVal val="#ppt_h"/>
                                          </p:val>
                                        </p:tav>
                                      </p:tavLst>
                                    </p:anim>
                                    <p:animEffect transition="in" filter="fade">
                                      <p:cBhvr>
                                        <p:cTn id="53" dur="30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left)">
                                      <p:cBhvr>
                                        <p:cTn id="58" dur="10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mph" presetSubtype="0" fill="hold" grpId="1" nodeType="clickEffect">
                                  <p:stCondLst>
                                    <p:cond delay="0"/>
                                  </p:stCondLst>
                                  <p:childTnLst>
                                    <p:animScale>
                                      <p:cBhvr>
                                        <p:cTn id="62" dur="1000" fill="hold"/>
                                        <p:tgtEl>
                                          <p:spTgt spid="14"/>
                                        </p:tgtEl>
                                      </p:cBhvr>
                                      <p:by x="300000" y="300000"/>
                                    </p:animScale>
                                  </p:childTnLst>
                                </p:cTn>
                              </p:par>
                              <p:par>
                                <p:cTn id="63" presetID="35" presetClass="path" presetSubtype="0" accel="50000" decel="50000" fill="hold" grpId="2" nodeType="withEffect">
                                  <p:stCondLst>
                                    <p:cond delay="0"/>
                                  </p:stCondLst>
                                  <p:childTnLst>
                                    <p:animMotion origin="layout" path="M 3.33333E-6 -2.77457E-6 L -0.07917 0.20532 " pathEditMode="relative" rAng="0" ptsTypes="AA">
                                      <p:cBhvr>
                                        <p:cTn id="64" dur="1000" fill="hold"/>
                                        <p:tgtEl>
                                          <p:spTgt spid="14"/>
                                        </p:tgtEl>
                                        <p:attrNameLst>
                                          <p:attrName>ppt_x</p:attrName>
                                          <p:attrName>ppt_y</p:attrName>
                                        </p:attrNameLst>
                                      </p:cBhvr>
                                      <p:rCtr x="-40" y="103"/>
                                    </p:animMotion>
                                  </p:childTnLst>
                                </p:cTn>
                              </p:par>
                              <p:par>
                                <p:cTn id="65" presetID="10" presetClass="exit" presetSubtype="0" fill="hold" grpId="3" nodeType="withEffect">
                                  <p:stCondLst>
                                    <p:cond delay="500"/>
                                  </p:stCondLst>
                                  <p:childTnLst>
                                    <p:animEffect transition="out" filter="fade">
                                      <p:cBhvr>
                                        <p:cTn id="66" dur="1000"/>
                                        <p:tgtEl>
                                          <p:spTgt spid="14"/>
                                        </p:tgtEl>
                                      </p:cBhvr>
                                    </p:animEffect>
                                    <p:set>
                                      <p:cBhvr>
                                        <p:cTn id="67" dur="1" fill="hold">
                                          <p:stCondLst>
                                            <p:cond delay="999"/>
                                          </p:stCondLst>
                                        </p:cTn>
                                        <p:tgtEl>
                                          <p:spTgt spid="14"/>
                                        </p:tgtEl>
                                        <p:attrNameLst>
                                          <p:attrName>style.visibility</p:attrName>
                                        </p:attrNameLst>
                                      </p:cBhvr>
                                      <p:to>
                                        <p:strVal val="hidden"/>
                                      </p:to>
                                    </p:set>
                                  </p:childTnLst>
                                </p:cTn>
                              </p:par>
                              <p:par>
                                <p:cTn id="68" presetID="10" presetClass="entr" presetSubtype="0" fill="hold" nodeType="withEffect">
                                  <p:stCondLst>
                                    <p:cond delay="50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1000"/>
                                        <p:tgtEl>
                                          <p:spTgt spid="5"/>
                                        </p:tgtEl>
                                      </p:cBhvr>
                                    </p:animEffect>
                                  </p:childTnLst>
                                </p:cTn>
                              </p:par>
                              <p:par>
                                <p:cTn id="71" presetID="10" presetClass="exit" presetSubtype="0" fill="hold" grpId="1" nodeType="withEffect">
                                  <p:stCondLst>
                                    <p:cond delay="500"/>
                                  </p:stCondLst>
                                  <p:childTnLst>
                                    <p:animEffect transition="out" filter="fade">
                                      <p:cBhvr>
                                        <p:cTn id="72" dur="1000"/>
                                        <p:tgtEl>
                                          <p:spTgt spid="15"/>
                                        </p:tgtEl>
                                      </p:cBhvr>
                                    </p:animEffect>
                                    <p:set>
                                      <p:cBhvr>
                                        <p:cTn id="73" dur="1" fill="hold">
                                          <p:stCondLst>
                                            <p:cond delay="999"/>
                                          </p:stCondLst>
                                        </p:cTn>
                                        <p:tgtEl>
                                          <p:spTgt spid="15"/>
                                        </p:tgtEl>
                                        <p:attrNameLst>
                                          <p:attrName>style.visibility</p:attrName>
                                        </p:attrNameLst>
                                      </p:cBhvr>
                                      <p:to>
                                        <p:strVal val="hidden"/>
                                      </p:to>
                                    </p:set>
                                  </p:childTnLst>
                                </p:cTn>
                              </p:par>
                              <p:par>
                                <p:cTn id="74" presetID="10" presetClass="exit" presetSubtype="0" fill="hold" grpId="1" nodeType="withEffect">
                                  <p:stCondLst>
                                    <p:cond delay="500"/>
                                  </p:stCondLst>
                                  <p:childTnLst>
                                    <p:animEffect transition="out" filter="fade">
                                      <p:cBhvr>
                                        <p:cTn id="75" dur="1000"/>
                                        <p:tgtEl>
                                          <p:spTgt spid="16"/>
                                        </p:tgtEl>
                                      </p:cBhvr>
                                    </p:animEffect>
                                    <p:set>
                                      <p:cBhvr>
                                        <p:cTn id="76" dur="1" fill="hold">
                                          <p:stCondLst>
                                            <p:cond delay="999"/>
                                          </p:stCondLst>
                                        </p:cTn>
                                        <p:tgtEl>
                                          <p:spTgt spid="16"/>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1000"/>
                                        <p:tgtEl>
                                          <p:spTgt spid="17"/>
                                        </p:tgtEl>
                                      </p:cBhvr>
                                    </p:animEffect>
                                    <p:set>
                                      <p:cBhvr>
                                        <p:cTn id="79" dur="1" fill="hold">
                                          <p:stCondLst>
                                            <p:cond delay="999"/>
                                          </p:stCondLst>
                                        </p:cTn>
                                        <p:tgtEl>
                                          <p:spTgt spid="17"/>
                                        </p:tgtEl>
                                        <p:attrNameLst>
                                          <p:attrName>style.visibility</p:attrName>
                                        </p:attrNameLst>
                                      </p:cBhvr>
                                      <p:to>
                                        <p:strVal val="hidden"/>
                                      </p:to>
                                    </p:set>
                                  </p:childTnLst>
                                </p:cTn>
                              </p:par>
                              <p:par>
                                <p:cTn id="80" presetID="10" presetClass="exit" presetSubtype="0" fill="hold" grpId="2" nodeType="withEffect">
                                  <p:stCondLst>
                                    <p:cond delay="500"/>
                                  </p:stCondLst>
                                  <p:childTnLst>
                                    <p:animEffect transition="out" filter="fade">
                                      <p:cBhvr>
                                        <p:cTn id="81" dur="1000"/>
                                        <p:tgtEl>
                                          <p:spTgt spid="15"/>
                                        </p:tgtEl>
                                      </p:cBhvr>
                                    </p:animEffect>
                                    <p:set>
                                      <p:cBhvr>
                                        <p:cTn id="82"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P spid="14" grpId="3" animBg="1"/>
      <p:bldP spid="15" grpId="0"/>
      <p:bldP spid="15" grpId="1"/>
      <p:bldP spid="15" grpId="2"/>
      <p:bldP spid="16" grpId="0"/>
      <p:bldP spid="16"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9" name="TextBox 38"/>
          <p:cNvSpPr txBox="1"/>
          <p:nvPr/>
        </p:nvSpPr>
        <p:spPr>
          <a:xfrm>
            <a:off x="0" y="3374136"/>
            <a:ext cx="5715000" cy="523220"/>
          </a:xfrm>
          <a:prstGeom prst="rect">
            <a:avLst/>
          </a:prstGeom>
        </p:spPr>
        <p:txBody>
          <a:bodyPr wrap="square" rtlCol="0">
            <a:spAutoFit/>
          </a:bodyPr>
          <a:lstStyle/>
          <a:p>
            <a:r>
              <a:rPr lang="en-US" sz="2800" dirty="0" smtClean="0"/>
              <a:t>- 1758: 7 ships leave from </a:t>
            </a:r>
            <a:r>
              <a:rPr lang="en-US" sz="2800" dirty="0" err="1" smtClean="0"/>
              <a:t>Acadie</a:t>
            </a:r>
            <a:endParaRPr lang="en-US" sz="2800" dirty="0" smtClean="0"/>
          </a:p>
        </p:txBody>
      </p:sp>
      <p:sp useBgFill="1">
        <p:nvSpPr>
          <p:cNvPr id="31" name="TextBox 30"/>
          <p:cNvSpPr txBox="1"/>
          <p:nvPr/>
        </p:nvSpPr>
        <p:spPr>
          <a:xfrm>
            <a:off x="0" y="1636776"/>
            <a:ext cx="5715000" cy="523220"/>
          </a:xfrm>
          <a:prstGeom prst="rect">
            <a:avLst/>
          </a:prstGeom>
        </p:spPr>
        <p:txBody>
          <a:bodyPr wrap="square" rtlCol="0">
            <a:spAutoFit/>
          </a:bodyPr>
          <a:lstStyle/>
          <a:p>
            <a:r>
              <a:rPr lang="en-US" sz="2800" dirty="0" smtClean="0"/>
              <a:t>- housed in warehouses or slums</a:t>
            </a:r>
          </a:p>
        </p:txBody>
      </p:sp>
      <p:sp useBgFill="1">
        <p:nvSpPr>
          <p:cNvPr id="33" name="TextBox 32"/>
          <p:cNvSpPr txBox="1"/>
          <p:nvPr/>
        </p:nvSpPr>
        <p:spPr>
          <a:xfrm>
            <a:off x="0" y="2505456"/>
            <a:ext cx="5715000" cy="533400"/>
          </a:xfrm>
          <a:prstGeom prst="rect">
            <a:avLst/>
          </a:prstGeom>
        </p:spPr>
        <p:txBody>
          <a:bodyPr wrap="square" rtlCol="0">
            <a:spAutoFit/>
          </a:bodyPr>
          <a:lstStyle/>
          <a:p>
            <a:r>
              <a:rPr lang="en-US" sz="2800" dirty="0" smtClean="0"/>
              <a:t>- soon, hundreds die of smallpox</a:t>
            </a:r>
          </a:p>
        </p:txBody>
      </p:sp>
      <p:sp useBgFill="1">
        <p:nvSpPr>
          <p:cNvPr id="35" name="TextBox 34"/>
          <p:cNvSpPr txBox="1"/>
          <p:nvPr/>
        </p:nvSpPr>
        <p:spPr>
          <a:xfrm>
            <a:off x="0" y="1210056"/>
            <a:ext cx="5105400" cy="523220"/>
          </a:xfrm>
          <a:prstGeom prst="rect">
            <a:avLst/>
          </a:prstGeom>
        </p:spPr>
        <p:txBody>
          <a:bodyPr wrap="square" rtlCol="0">
            <a:spAutoFit/>
          </a:bodyPr>
          <a:lstStyle/>
          <a:p>
            <a:r>
              <a:rPr lang="en-US" sz="2800" dirty="0" smtClean="0"/>
              <a:t>- delivered to coastal towns</a:t>
            </a:r>
            <a:endParaRPr lang="en-US" sz="2800" i="1" dirty="0" smtClean="0"/>
          </a:p>
        </p:txBody>
      </p:sp>
      <p:sp useBgFill="1">
        <p:nvSpPr>
          <p:cNvPr id="36" name="TextBox 35"/>
          <p:cNvSpPr txBox="1"/>
          <p:nvPr/>
        </p:nvSpPr>
        <p:spPr>
          <a:xfrm>
            <a:off x="0" y="2926080"/>
            <a:ext cx="5715000" cy="533400"/>
          </a:xfrm>
          <a:prstGeom prst="rect">
            <a:avLst/>
          </a:prstGeom>
        </p:spPr>
        <p:txBody>
          <a:bodyPr wrap="square" rtlCol="0">
            <a:spAutoFit/>
          </a:bodyPr>
          <a:lstStyle/>
          <a:p>
            <a:r>
              <a:rPr lang="en-US" sz="2800" dirty="0" smtClean="0"/>
              <a:t>- some petition for better treatment</a:t>
            </a:r>
          </a:p>
        </p:txBody>
      </p:sp>
      <p:sp useBgFill="1">
        <p:nvSpPr>
          <p:cNvPr id="37" name="TextBox 36"/>
          <p:cNvSpPr txBox="1"/>
          <p:nvPr/>
        </p:nvSpPr>
        <p:spPr>
          <a:xfrm>
            <a:off x="0" y="2078736"/>
            <a:ext cx="5715000" cy="523220"/>
          </a:xfrm>
          <a:prstGeom prst="rect">
            <a:avLst/>
          </a:prstGeom>
        </p:spPr>
        <p:txBody>
          <a:bodyPr wrap="square" rtlCol="0">
            <a:spAutoFit/>
          </a:bodyPr>
          <a:lstStyle/>
          <a:p>
            <a:r>
              <a:rPr lang="en-US" sz="2800" dirty="0" smtClean="0"/>
              <a:t>- ‘royal dole’ of monthly subsistence</a:t>
            </a:r>
          </a:p>
        </p:txBody>
      </p:sp>
      <p:sp useBgFill="1">
        <p:nvSpPr>
          <p:cNvPr id="38" name="TextBox 37"/>
          <p:cNvSpPr txBox="1"/>
          <p:nvPr/>
        </p:nvSpPr>
        <p:spPr>
          <a:xfrm>
            <a:off x="0" y="685800"/>
            <a:ext cx="9144000" cy="646331"/>
          </a:xfrm>
          <a:prstGeom prst="rect">
            <a:avLst/>
          </a:prstGeom>
        </p:spPr>
        <p:txBody>
          <a:bodyPr wrap="square" rtlCol="0">
            <a:spAutoFit/>
          </a:bodyPr>
          <a:lstStyle/>
          <a:p>
            <a:r>
              <a:rPr lang="en-US" sz="3600" dirty="0" smtClean="0"/>
              <a:t>  1000 exiled to England . . . </a:t>
            </a:r>
            <a:endParaRPr lang="en-US" sz="3600" dirty="0"/>
          </a:p>
        </p:txBody>
      </p:sp>
      <p:grpSp>
        <p:nvGrpSpPr>
          <p:cNvPr id="8" name="Group 7"/>
          <p:cNvGrpSpPr/>
          <p:nvPr/>
        </p:nvGrpSpPr>
        <p:grpSpPr>
          <a:xfrm>
            <a:off x="5513832" y="838200"/>
            <a:ext cx="3630168" cy="6019800"/>
            <a:chOff x="406146" y="2514600"/>
            <a:chExt cx="3327654" cy="5889542"/>
          </a:xfrm>
        </p:grpSpPr>
        <p:pic>
          <p:nvPicPr>
            <p:cNvPr id="3077" name="Picture 5"/>
            <p:cNvPicPr>
              <a:picLocks noChangeAspect="1" noChangeArrowheads="1"/>
            </p:cNvPicPr>
            <p:nvPr/>
          </p:nvPicPr>
          <p:blipFill>
            <a:blip r:embed="rId2"/>
            <a:srcRect t="-1311" r="96382"/>
            <a:stretch>
              <a:fillRect/>
            </a:stretch>
          </p:blipFill>
          <p:spPr bwMode="auto">
            <a:xfrm>
              <a:off x="406146" y="2514600"/>
              <a:ext cx="209550" cy="5889542"/>
            </a:xfrm>
            <a:prstGeom prst="rect">
              <a:avLst/>
            </a:prstGeom>
            <a:noFill/>
            <a:ln w="9525">
              <a:noFill/>
              <a:miter lim="800000"/>
              <a:headEnd/>
              <a:tailEnd/>
            </a:ln>
            <a:effectLst/>
          </p:spPr>
        </p:pic>
        <p:pic>
          <p:nvPicPr>
            <p:cNvPr id="7" name="Picture 5"/>
            <p:cNvPicPr>
              <a:picLocks noChangeAspect="1" noChangeArrowheads="1"/>
            </p:cNvPicPr>
            <p:nvPr/>
          </p:nvPicPr>
          <p:blipFill>
            <a:blip r:embed="rId2"/>
            <a:srcRect l="46053"/>
            <a:stretch>
              <a:fillRect/>
            </a:stretch>
          </p:blipFill>
          <p:spPr bwMode="auto">
            <a:xfrm>
              <a:off x="609600" y="2590800"/>
              <a:ext cx="3124200" cy="5813342"/>
            </a:xfrm>
            <a:prstGeom prst="rect">
              <a:avLst/>
            </a:prstGeom>
            <a:noFill/>
            <a:ln w="9525">
              <a:noFill/>
              <a:miter lim="800000"/>
              <a:headEnd/>
              <a:tailEnd/>
            </a:ln>
            <a:effectLst/>
          </p:spPr>
        </p:pic>
      </p:grpSp>
      <p:sp>
        <p:nvSpPr>
          <p:cNvPr id="24" name="TextBox 23"/>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grpSp>
        <p:nvGrpSpPr>
          <p:cNvPr id="44" name="Group 43"/>
          <p:cNvGrpSpPr/>
          <p:nvPr/>
        </p:nvGrpSpPr>
        <p:grpSpPr>
          <a:xfrm>
            <a:off x="3581400" y="5710535"/>
            <a:ext cx="3810000" cy="461665"/>
            <a:chOff x="3581400" y="5715000"/>
            <a:chExt cx="3810000" cy="461665"/>
          </a:xfrm>
        </p:grpSpPr>
        <p:cxnSp>
          <p:nvCxnSpPr>
            <p:cNvPr id="32" name="Straight Connector 31"/>
            <p:cNvCxnSpPr/>
            <p:nvPr/>
          </p:nvCxnSpPr>
          <p:spPr>
            <a:xfrm flipV="1">
              <a:off x="5504688" y="5943600"/>
              <a:ext cx="1886712" cy="2233"/>
            </a:xfrm>
            <a:prstGeom prst="line">
              <a:avLst/>
            </a:prstGeom>
            <a:ln w="25400">
              <a:solidFill>
                <a:srgbClr val="FF0000"/>
              </a:solidFill>
            </a:ln>
            <a:effectLst>
              <a:outerShdw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581400" y="5715000"/>
              <a:ext cx="1934119" cy="461665"/>
            </a:xfrm>
            <a:prstGeom prst="rect">
              <a:avLst/>
            </a:prstGeom>
            <a:noFill/>
          </p:spPr>
          <p:txBody>
            <a:bodyPr wrap="none" rtlCol="0">
              <a:spAutoFit/>
            </a:bodyPr>
            <a:lstStyle/>
            <a:p>
              <a:r>
                <a:rPr lang="en-US" sz="2400" b="1" dirty="0" smtClean="0"/>
                <a:t>Southampton</a:t>
              </a:r>
              <a:endParaRPr lang="en-US" sz="2400" b="1" dirty="0"/>
            </a:p>
          </p:txBody>
        </p:sp>
      </p:grpSp>
      <p:grpSp>
        <p:nvGrpSpPr>
          <p:cNvPr id="47" name="Group 46"/>
          <p:cNvGrpSpPr/>
          <p:nvPr/>
        </p:nvGrpSpPr>
        <p:grpSpPr>
          <a:xfrm>
            <a:off x="4495800" y="5329535"/>
            <a:ext cx="2362200" cy="461665"/>
            <a:chOff x="4495800" y="5329535"/>
            <a:chExt cx="2362200" cy="461665"/>
          </a:xfrm>
        </p:grpSpPr>
        <p:cxnSp>
          <p:nvCxnSpPr>
            <p:cNvPr id="29" name="Straight Connector 28"/>
            <p:cNvCxnSpPr/>
            <p:nvPr/>
          </p:nvCxnSpPr>
          <p:spPr>
            <a:xfrm flipV="1">
              <a:off x="5504688" y="5562600"/>
              <a:ext cx="1353312" cy="2"/>
            </a:xfrm>
            <a:prstGeom prst="line">
              <a:avLst/>
            </a:prstGeom>
            <a:ln w="25400">
              <a:solidFill>
                <a:srgbClr val="FF0000"/>
              </a:solidFill>
            </a:ln>
            <a:effectLst>
              <a:outerShdw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495800" y="5329535"/>
              <a:ext cx="1006942" cy="461665"/>
            </a:xfrm>
            <a:prstGeom prst="rect">
              <a:avLst/>
            </a:prstGeom>
            <a:noFill/>
          </p:spPr>
          <p:txBody>
            <a:bodyPr wrap="none" rtlCol="0">
              <a:spAutoFit/>
            </a:bodyPr>
            <a:lstStyle/>
            <a:p>
              <a:r>
                <a:rPr lang="en-US" sz="2400" b="1" dirty="0" smtClean="0"/>
                <a:t>Bristol</a:t>
              </a:r>
              <a:endParaRPr lang="en-US" sz="2400" b="1" dirty="0"/>
            </a:p>
          </p:txBody>
        </p:sp>
      </p:grpSp>
      <p:pic>
        <p:nvPicPr>
          <p:cNvPr id="1026" name="Picture 2"/>
          <p:cNvPicPr>
            <a:picLocks noChangeAspect="1" noChangeArrowheads="1"/>
          </p:cNvPicPr>
          <p:nvPr/>
        </p:nvPicPr>
        <p:blipFill>
          <a:blip r:embed="rId3"/>
          <a:srcRect l="15000" t="38519" r="39400" b="8148"/>
          <a:stretch>
            <a:fillRect/>
          </a:stretch>
        </p:blipFill>
        <p:spPr bwMode="auto">
          <a:xfrm>
            <a:off x="5486400" y="721895"/>
            <a:ext cx="3657601" cy="3240505"/>
          </a:xfrm>
          <a:prstGeom prst="rect">
            <a:avLst/>
          </a:prstGeom>
          <a:noFill/>
          <a:ln w="25400">
            <a:solidFill>
              <a:schemeClr val="tx1"/>
            </a:solidFill>
            <a:miter lim="800000"/>
            <a:headEnd/>
            <a:tailEnd/>
          </a:ln>
          <a:effectLst/>
        </p:spPr>
      </p:pic>
      <p:pic>
        <p:nvPicPr>
          <p:cNvPr id="1028" name="Picture 4" descr="Image result for dying of smallpox in slums"/>
          <p:cNvPicPr>
            <a:picLocks noChangeAspect="1" noChangeArrowheads="1"/>
          </p:cNvPicPr>
          <p:nvPr/>
        </p:nvPicPr>
        <p:blipFill>
          <a:blip r:embed="rId4"/>
          <a:srcRect l="13037" t="14074" r="24148" b="14815"/>
          <a:stretch>
            <a:fillRect/>
          </a:stretch>
        </p:blipFill>
        <p:spPr bwMode="auto">
          <a:xfrm>
            <a:off x="5486400" y="690112"/>
            <a:ext cx="3657600" cy="3272288"/>
          </a:xfrm>
          <a:prstGeom prst="rect">
            <a:avLst/>
          </a:prstGeom>
          <a:noFill/>
          <a:ln w="25400">
            <a:solidFill>
              <a:schemeClr val="tx1"/>
            </a:solidFill>
          </a:ln>
        </p:spPr>
      </p:pic>
      <p:pic>
        <p:nvPicPr>
          <p:cNvPr id="41" name="Picture 4" descr="C:\Users\Sandra\AppData\Local\Microsoft\Windows\INetCache\IE\51KKD49H\SailingShip12[1].png"/>
          <p:cNvPicPr>
            <a:picLocks noChangeAspect="1" noChangeArrowheads="1"/>
          </p:cNvPicPr>
          <p:nvPr/>
        </p:nvPicPr>
        <p:blipFill>
          <a:blip r:embed="rId5" cstate="print"/>
          <a:srcRect r="20000" b="-296"/>
          <a:stretch>
            <a:fillRect/>
          </a:stretch>
        </p:blipFill>
        <p:spPr bwMode="auto">
          <a:xfrm flipH="1">
            <a:off x="-946923" y="3657600"/>
            <a:ext cx="1327923" cy="914400"/>
          </a:xfrm>
          <a:prstGeom prst="rect">
            <a:avLst/>
          </a:prstGeom>
          <a:noFill/>
        </p:spPr>
      </p:pic>
      <p:grpSp>
        <p:nvGrpSpPr>
          <p:cNvPr id="43" name="Group 42"/>
          <p:cNvGrpSpPr/>
          <p:nvPr/>
        </p:nvGrpSpPr>
        <p:grpSpPr>
          <a:xfrm>
            <a:off x="4114800" y="6019800"/>
            <a:ext cx="1828800" cy="461665"/>
            <a:chOff x="4114800" y="6019800"/>
            <a:chExt cx="1828800" cy="461665"/>
          </a:xfrm>
        </p:grpSpPr>
        <p:cxnSp>
          <p:nvCxnSpPr>
            <p:cNvPr id="34" name="Straight Connector 33"/>
            <p:cNvCxnSpPr/>
            <p:nvPr/>
          </p:nvCxnSpPr>
          <p:spPr>
            <a:xfrm>
              <a:off x="5504654" y="6244189"/>
              <a:ext cx="438946" cy="4211"/>
            </a:xfrm>
            <a:prstGeom prst="line">
              <a:avLst/>
            </a:prstGeom>
            <a:ln w="25400">
              <a:solidFill>
                <a:srgbClr val="FF0000"/>
              </a:solidFill>
            </a:ln>
            <a:effectLst>
              <a:outerShdw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114800" y="6019800"/>
              <a:ext cx="1397755" cy="461665"/>
            </a:xfrm>
            <a:prstGeom prst="rect">
              <a:avLst/>
            </a:prstGeom>
            <a:noFill/>
          </p:spPr>
          <p:txBody>
            <a:bodyPr wrap="none" rtlCol="0">
              <a:spAutoFit/>
            </a:bodyPr>
            <a:lstStyle/>
            <a:p>
              <a:r>
                <a:rPr lang="en-US" sz="2400" b="1" dirty="0" smtClean="0"/>
                <a:t>Falmouth</a:t>
              </a:r>
              <a:endParaRPr lang="en-US" sz="2400" b="1" dirty="0"/>
            </a:p>
          </p:txBody>
        </p:sp>
      </p:grpSp>
      <p:grpSp>
        <p:nvGrpSpPr>
          <p:cNvPr id="46" name="Group 45"/>
          <p:cNvGrpSpPr/>
          <p:nvPr/>
        </p:nvGrpSpPr>
        <p:grpSpPr>
          <a:xfrm>
            <a:off x="4114800" y="3886200"/>
            <a:ext cx="2667000" cy="609600"/>
            <a:chOff x="4114800" y="3886200"/>
            <a:chExt cx="2667000" cy="609600"/>
          </a:xfrm>
        </p:grpSpPr>
        <p:cxnSp>
          <p:nvCxnSpPr>
            <p:cNvPr id="26" name="Straight Connector 25"/>
            <p:cNvCxnSpPr/>
            <p:nvPr/>
          </p:nvCxnSpPr>
          <p:spPr>
            <a:xfrm>
              <a:off x="5504688" y="4117033"/>
              <a:ext cx="1277112" cy="378767"/>
            </a:xfrm>
            <a:prstGeom prst="line">
              <a:avLst/>
            </a:prstGeom>
            <a:ln w="25400">
              <a:solidFill>
                <a:srgbClr val="FF0000"/>
              </a:solidFill>
            </a:ln>
            <a:effectLst>
              <a:outerShdw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14800" y="3886200"/>
              <a:ext cx="1368003" cy="461665"/>
            </a:xfrm>
            <a:prstGeom prst="rect">
              <a:avLst/>
            </a:prstGeom>
            <a:noFill/>
          </p:spPr>
          <p:txBody>
            <a:bodyPr wrap="none" rtlCol="0">
              <a:spAutoFit/>
            </a:bodyPr>
            <a:lstStyle/>
            <a:p>
              <a:r>
                <a:rPr lang="en-US" sz="2400" b="1" dirty="0" smtClean="0"/>
                <a:t>Liverpool</a:t>
              </a:r>
              <a:endParaRPr lang="en-US" sz="2400" b="1" dirty="0"/>
            </a:p>
          </p:txBody>
        </p:sp>
      </p:grpSp>
      <p:grpSp>
        <p:nvGrpSpPr>
          <p:cNvPr id="45" name="Group 44"/>
          <p:cNvGrpSpPr/>
          <p:nvPr/>
        </p:nvGrpSpPr>
        <p:grpSpPr>
          <a:xfrm>
            <a:off x="3505200" y="4343400"/>
            <a:ext cx="2895600" cy="461665"/>
            <a:chOff x="3505200" y="4343400"/>
            <a:chExt cx="2895600" cy="461665"/>
          </a:xfrm>
        </p:grpSpPr>
        <p:cxnSp>
          <p:nvCxnSpPr>
            <p:cNvPr id="27" name="Straight Connector 26"/>
            <p:cNvCxnSpPr/>
            <p:nvPr/>
          </p:nvCxnSpPr>
          <p:spPr>
            <a:xfrm flipV="1">
              <a:off x="5504688" y="4572000"/>
              <a:ext cx="896112" cy="2234"/>
            </a:xfrm>
            <a:prstGeom prst="line">
              <a:avLst/>
            </a:prstGeom>
            <a:ln w="25400">
              <a:solidFill>
                <a:srgbClr val="FF0000"/>
              </a:solidFill>
            </a:ln>
            <a:effectLst>
              <a:outerShdw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505200" y="4343400"/>
              <a:ext cx="2008627" cy="461665"/>
            </a:xfrm>
            <a:prstGeom prst="rect">
              <a:avLst/>
            </a:prstGeom>
            <a:noFill/>
          </p:spPr>
          <p:txBody>
            <a:bodyPr wrap="none" rtlCol="0">
              <a:spAutoFit/>
            </a:bodyPr>
            <a:lstStyle/>
            <a:p>
              <a:r>
                <a:rPr lang="en-US" sz="2400" b="1" dirty="0" err="1" smtClean="0"/>
                <a:t>Penryn</a:t>
              </a:r>
              <a:r>
                <a:rPr lang="en-US" sz="2400" b="1" dirty="0" smtClean="0"/>
                <a:t>, Wales</a:t>
              </a:r>
              <a:endParaRPr lang="en-US" sz="2400" b="1" dirty="0"/>
            </a:p>
          </p:txBody>
        </p:sp>
      </p:grpSp>
      <p:sp>
        <p:nvSpPr>
          <p:cNvPr id="16" name="5-Point Star 15"/>
          <p:cNvSpPr/>
          <p:nvPr/>
        </p:nvSpPr>
        <p:spPr>
          <a:xfrm>
            <a:off x="6629400" y="4343400"/>
            <a:ext cx="3048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5-Point Star 8"/>
          <p:cNvSpPr/>
          <p:nvPr/>
        </p:nvSpPr>
        <p:spPr>
          <a:xfrm>
            <a:off x="6248400" y="4419600"/>
            <a:ext cx="3048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9" name="5-Point Star 18"/>
          <p:cNvSpPr/>
          <p:nvPr/>
        </p:nvSpPr>
        <p:spPr>
          <a:xfrm>
            <a:off x="5834821" y="6126480"/>
            <a:ext cx="3048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2" name="5-Point Star 21"/>
          <p:cNvSpPr/>
          <p:nvPr/>
        </p:nvSpPr>
        <p:spPr>
          <a:xfrm>
            <a:off x="7235540" y="5795665"/>
            <a:ext cx="3048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 name="5-Point Star 12"/>
          <p:cNvSpPr/>
          <p:nvPr/>
        </p:nvSpPr>
        <p:spPr>
          <a:xfrm>
            <a:off x="6705600" y="5410200"/>
            <a:ext cx="3048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23555" name="Picture 3"/>
          <p:cNvPicPr>
            <a:picLocks noChangeAspect="1" noChangeArrowheads="1"/>
          </p:cNvPicPr>
          <p:nvPr/>
        </p:nvPicPr>
        <p:blipFill>
          <a:blip r:embed="rId6"/>
          <a:srcRect/>
          <a:stretch>
            <a:fillRect/>
          </a:stretch>
        </p:blipFill>
        <p:spPr bwMode="auto">
          <a:xfrm>
            <a:off x="5791200" y="754089"/>
            <a:ext cx="2971800" cy="3284511"/>
          </a:xfrm>
          <a:prstGeom prst="rect">
            <a:avLst/>
          </a:prstGeom>
          <a:noFill/>
          <a:ln w="9525">
            <a:noFill/>
            <a:miter lim="800000"/>
            <a:headEnd/>
            <a:tailEnd/>
          </a:ln>
          <a:effectLst/>
        </p:spPr>
      </p:pic>
      <p:sp>
        <p:nvSpPr>
          <p:cNvPr id="40" name="TextBox 39"/>
          <p:cNvSpPr txBox="1"/>
          <p:nvPr/>
        </p:nvSpPr>
        <p:spPr>
          <a:xfrm rot="20675460">
            <a:off x="7042379" y="4829996"/>
            <a:ext cx="1120820" cy="374461"/>
          </a:xfrm>
          <a:prstGeom prst="rect">
            <a:avLst/>
          </a:prstGeom>
          <a:noFill/>
        </p:spPr>
        <p:txBody>
          <a:bodyPr wrap="none" rtlCol="0">
            <a:spAutoFit/>
          </a:bodyPr>
          <a:lstStyle/>
          <a:p>
            <a:pPr algn="ctr">
              <a:lnSpc>
                <a:spcPts val="2200"/>
              </a:lnSpc>
            </a:pPr>
            <a:r>
              <a:rPr lang="en-US" sz="3600" b="1" dirty="0" smtClean="0">
                <a:solidFill>
                  <a:srgbClr val="FF0000"/>
                </a:solidFill>
                <a:effectLst>
                  <a:outerShdw dist="38100" dir="7200000" algn="ctr" rotWithShape="0">
                    <a:schemeClr val="tx1"/>
                  </a:outerShdw>
                </a:effectLst>
              </a:rPr>
              <a:t>1000</a:t>
            </a:r>
            <a:endParaRPr lang="en-US" sz="3600" b="1" dirty="0">
              <a:solidFill>
                <a:srgbClr val="FF0000"/>
              </a:solidFill>
              <a:effectLst>
                <a:outerShdw dist="381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0" presetClass="path" presetSubtype="0" accel="50000" decel="50000" fill="hold" nodeType="withEffect">
                                  <p:stCondLst>
                                    <p:cond delay="0"/>
                                  </p:stCondLst>
                                  <p:childTnLst>
                                    <p:animMotion origin="layout" path="M 4.72222E-6 -1.27168E-6 C 0.00659 0.02567 0.01736 0.11052 0.03958 0.14983 C 0.06388 0.15908 0.09583 0.23306 0.13177 0.23931 C 0.18958 0.26197 0.31423 0.10613 0.42465 0.12278 C 0.47222 0.13156 0.45034 0.12763 0.4901 0.13434 C 0.51736 0.14058 0.55 0.14636 0.58229 0.15168 C 0.60694 0.15769 0.63437 0.16208 0.66145 0.16856 C 0.69861 0.1674 0.78107 0.14821 0.80503 0.14428 " pathEditMode="relative" rAng="0" ptsTypes="ffffffff">
                                      <p:cBhvr>
                                        <p:cTn id="9" dur="3000" fill="hold"/>
                                        <p:tgtEl>
                                          <p:spTgt spid="41"/>
                                        </p:tgtEl>
                                        <p:attrNameLst>
                                          <p:attrName>ppt_x</p:attrName>
                                          <p:attrName>ppt_y</p:attrName>
                                        </p:attrNameLst>
                                      </p:cBhvr>
                                      <p:rCtr x="402" y="131"/>
                                    </p:animMotion>
                                  </p:childTnLst>
                                </p:cTn>
                              </p:par>
                              <p:par>
                                <p:cTn id="10" presetID="6" presetClass="emph" presetSubtype="0" fill="hold" nodeType="withEffect">
                                  <p:stCondLst>
                                    <p:cond delay="0"/>
                                  </p:stCondLst>
                                  <p:childTnLst>
                                    <p:animScale>
                                      <p:cBhvr>
                                        <p:cTn id="11" dur="3000" fill="hold"/>
                                        <p:tgtEl>
                                          <p:spTgt spid="41"/>
                                        </p:tgtEl>
                                      </p:cBhvr>
                                      <p:by x="150000" y="150000"/>
                                    </p:animScale>
                                  </p:childTnLst>
                                </p:cTn>
                              </p:par>
                              <p:par>
                                <p:cTn id="12" presetID="10" presetClass="exit" presetSubtype="0" fill="hold" nodeType="withEffect">
                                  <p:stCondLst>
                                    <p:cond delay="4000"/>
                                  </p:stCondLst>
                                  <p:childTnLst>
                                    <p:animEffect transition="out" filter="fade">
                                      <p:cBhvr>
                                        <p:cTn id="13" dur="2000"/>
                                        <p:tgtEl>
                                          <p:spTgt spid="41"/>
                                        </p:tgtEl>
                                      </p:cBhvr>
                                    </p:animEffect>
                                    <p:set>
                                      <p:cBhvr>
                                        <p:cTn id="14" dur="1" fill="hold">
                                          <p:stCondLst>
                                            <p:cond delay="1999"/>
                                          </p:stCondLst>
                                        </p:cTn>
                                        <p:tgtEl>
                                          <p:spTgt spid="4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left)">
                                      <p:cBhvr>
                                        <p:cTn id="23" dur="1000"/>
                                        <p:tgtEl>
                                          <p:spTgt spid="46"/>
                                        </p:tgtEl>
                                      </p:cBhvr>
                                    </p:animEffect>
                                  </p:childTnLst>
                                </p:cTn>
                              </p:par>
                              <p:par>
                                <p:cTn id="24" presetID="49" presetClass="entr" presetSubtype="0" decel="10000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1000" fill="hold"/>
                                        <p:tgtEl>
                                          <p:spTgt spid="16"/>
                                        </p:tgtEl>
                                        <p:attrNameLst>
                                          <p:attrName>ppt_w</p:attrName>
                                        </p:attrNameLst>
                                      </p:cBhvr>
                                      <p:tavLst>
                                        <p:tav tm="0">
                                          <p:val>
                                            <p:fltVal val="0"/>
                                          </p:val>
                                        </p:tav>
                                        <p:tav tm="100000">
                                          <p:val>
                                            <p:strVal val="#ppt_w"/>
                                          </p:val>
                                        </p:tav>
                                      </p:tavLst>
                                    </p:anim>
                                    <p:anim calcmode="lin" valueType="num">
                                      <p:cBhvr>
                                        <p:cTn id="27" dur="1000" fill="hold"/>
                                        <p:tgtEl>
                                          <p:spTgt spid="16"/>
                                        </p:tgtEl>
                                        <p:attrNameLst>
                                          <p:attrName>ppt_h</p:attrName>
                                        </p:attrNameLst>
                                      </p:cBhvr>
                                      <p:tavLst>
                                        <p:tav tm="0">
                                          <p:val>
                                            <p:fltVal val="0"/>
                                          </p:val>
                                        </p:tav>
                                        <p:tav tm="100000">
                                          <p:val>
                                            <p:strVal val="#ppt_h"/>
                                          </p:val>
                                        </p:tav>
                                      </p:tavLst>
                                    </p:anim>
                                    <p:anim calcmode="lin" valueType="num">
                                      <p:cBhvr>
                                        <p:cTn id="28" dur="1000" fill="hold"/>
                                        <p:tgtEl>
                                          <p:spTgt spid="16"/>
                                        </p:tgtEl>
                                        <p:attrNameLst>
                                          <p:attrName>style.rotation</p:attrName>
                                        </p:attrNameLst>
                                      </p:cBhvr>
                                      <p:tavLst>
                                        <p:tav tm="0">
                                          <p:val>
                                            <p:fltVal val="360"/>
                                          </p:val>
                                        </p:tav>
                                        <p:tav tm="100000">
                                          <p:val>
                                            <p:fltVal val="0"/>
                                          </p:val>
                                        </p:tav>
                                      </p:tavLst>
                                    </p:anim>
                                    <p:animEffect transition="in" filter="fade">
                                      <p:cBhvr>
                                        <p:cTn id="29" dur="1000"/>
                                        <p:tgtEl>
                                          <p:spTgt spid="16"/>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left)">
                                      <p:cBhvr>
                                        <p:cTn id="33" dur="1000"/>
                                        <p:tgtEl>
                                          <p:spTgt spid="45"/>
                                        </p:tgtEl>
                                      </p:cBhvr>
                                    </p:animEffect>
                                  </p:childTnLst>
                                </p:cTn>
                              </p:par>
                              <p:par>
                                <p:cTn id="34" presetID="49" presetClass="entr" presetSubtype="0" decel="10000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ppt_w</p:attrName>
                                        </p:attrNameLst>
                                      </p:cBhvr>
                                      <p:tavLst>
                                        <p:tav tm="0">
                                          <p:val>
                                            <p:fltVal val="0"/>
                                          </p:val>
                                        </p:tav>
                                        <p:tav tm="100000">
                                          <p:val>
                                            <p:strVal val="#ppt_w"/>
                                          </p:val>
                                        </p:tav>
                                      </p:tavLst>
                                    </p:anim>
                                    <p:anim calcmode="lin" valueType="num">
                                      <p:cBhvr>
                                        <p:cTn id="37" dur="1000" fill="hold"/>
                                        <p:tgtEl>
                                          <p:spTgt spid="9"/>
                                        </p:tgtEl>
                                        <p:attrNameLst>
                                          <p:attrName>ppt_h</p:attrName>
                                        </p:attrNameLst>
                                      </p:cBhvr>
                                      <p:tavLst>
                                        <p:tav tm="0">
                                          <p:val>
                                            <p:fltVal val="0"/>
                                          </p:val>
                                        </p:tav>
                                        <p:tav tm="100000">
                                          <p:val>
                                            <p:strVal val="#ppt_h"/>
                                          </p:val>
                                        </p:tav>
                                      </p:tavLst>
                                    </p:anim>
                                    <p:anim calcmode="lin" valueType="num">
                                      <p:cBhvr>
                                        <p:cTn id="38" dur="1000" fill="hold"/>
                                        <p:tgtEl>
                                          <p:spTgt spid="9"/>
                                        </p:tgtEl>
                                        <p:attrNameLst>
                                          <p:attrName>style.rotation</p:attrName>
                                        </p:attrNameLst>
                                      </p:cBhvr>
                                      <p:tavLst>
                                        <p:tav tm="0">
                                          <p:val>
                                            <p:fltVal val="360"/>
                                          </p:val>
                                        </p:tav>
                                        <p:tav tm="100000">
                                          <p:val>
                                            <p:fltVal val="0"/>
                                          </p:val>
                                        </p:tav>
                                      </p:tavLst>
                                    </p:anim>
                                    <p:animEffect transition="in" filter="fade">
                                      <p:cBhvr>
                                        <p:cTn id="39" dur="1000"/>
                                        <p:tgtEl>
                                          <p:spTgt spid="9"/>
                                        </p:tgtEl>
                                      </p:cBhvr>
                                    </p:animEffect>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left)">
                                      <p:cBhvr>
                                        <p:cTn id="43" dur="1000"/>
                                        <p:tgtEl>
                                          <p:spTgt spid="47"/>
                                        </p:tgtEl>
                                      </p:cBhvr>
                                    </p:animEffect>
                                  </p:childTnLst>
                                </p:cTn>
                              </p:par>
                              <p:par>
                                <p:cTn id="44" presetID="49" presetClass="entr" presetSubtype="0" decel="10000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1000" fill="hold"/>
                                        <p:tgtEl>
                                          <p:spTgt spid="13"/>
                                        </p:tgtEl>
                                        <p:attrNameLst>
                                          <p:attrName>ppt_w</p:attrName>
                                        </p:attrNameLst>
                                      </p:cBhvr>
                                      <p:tavLst>
                                        <p:tav tm="0">
                                          <p:val>
                                            <p:fltVal val="0"/>
                                          </p:val>
                                        </p:tav>
                                        <p:tav tm="100000">
                                          <p:val>
                                            <p:strVal val="#ppt_w"/>
                                          </p:val>
                                        </p:tav>
                                      </p:tavLst>
                                    </p:anim>
                                    <p:anim calcmode="lin" valueType="num">
                                      <p:cBhvr>
                                        <p:cTn id="47" dur="1000" fill="hold"/>
                                        <p:tgtEl>
                                          <p:spTgt spid="13"/>
                                        </p:tgtEl>
                                        <p:attrNameLst>
                                          <p:attrName>ppt_h</p:attrName>
                                        </p:attrNameLst>
                                      </p:cBhvr>
                                      <p:tavLst>
                                        <p:tav tm="0">
                                          <p:val>
                                            <p:fltVal val="0"/>
                                          </p:val>
                                        </p:tav>
                                        <p:tav tm="100000">
                                          <p:val>
                                            <p:strVal val="#ppt_h"/>
                                          </p:val>
                                        </p:tav>
                                      </p:tavLst>
                                    </p:anim>
                                    <p:anim calcmode="lin" valueType="num">
                                      <p:cBhvr>
                                        <p:cTn id="48" dur="1000" fill="hold"/>
                                        <p:tgtEl>
                                          <p:spTgt spid="13"/>
                                        </p:tgtEl>
                                        <p:attrNameLst>
                                          <p:attrName>style.rotation</p:attrName>
                                        </p:attrNameLst>
                                      </p:cBhvr>
                                      <p:tavLst>
                                        <p:tav tm="0">
                                          <p:val>
                                            <p:fltVal val="360"/>
                                          </p:val>
                                        </p:tav>
                                        <p:tav tm="100000">
                                          <p:val>
                                            <p:fltVal val="0"/>
                                          </p:val>
                                        </p:tav>
                                      </p:tavLst>
                                    </p:anim>
                                    <p:animEffect transition="in" filter="fade">
                                      <p:cBhvr>
                                        <p:cTn id="49" dur="1000"/>
                                        <p:tgtEl>
                                          <p:spTgt spid="13"/>
                                        </p:tgtEl>
                                      </p:cBhvr>
                                    </p:animEffect>
                                  </p:childTnLst>
                                </p:cTn>
                              </p:par>
                            </p:childTnLst>
                          </p:cTn>
                        </p:par>
                        <p:par>
                          <p:cTn id="50" fill="hold">
                            <p:stCondLst>
                              <p:cond delay="4000"/>
                            </p:stCondLst>
                            <p:childTnLst>
                              <p:par>
                                <p:cTn id="51" presetID="22" presetClass="entr" presetSubtype="8" fill="hold" nodeType="after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wipe(left)">
                                      <p:cBhvr>
                                        <p:cTn id="53" dur="1000"/>
                                        <p:tgtEl>
                                          <p:spTgt spid="44"/>
                                        </p:tgtEl>
                                      </p:cBhvr>
                                    </p:animEffect>
                                  </p:childTnLst>
                                </p:cTn>
                              </p:par>
                              <p:par>
                                <p:cTn id="54" presetID="49" presetClass="entr" presetSubtype="0" decel="10000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1000" fill="hold"/>
                                        <p:tgtEl>
                                          <p:spTgt spid="22"/>
                                        </p:tgtEl>
                                        <p:attrNameLst>
                                          <p:attrName>ppt_w</p:attrName>
                                        </p:attrNameLst>
                                      </p:cBhvr>
                                      <p:tavLst>
                                        <p:tav tm="0">
                                          <p:val>
                                            <p:fltVal val="0"/>
                                          </p:val>
                                        </p:tav>
                                        <p:tav tm="100000">
                                          <p:val>
                                            <p:strVal val="#ppt_w"/>
                                          </p:val>
                                        </p:tav>
                                      </p:tavLst>
                                    </p:anim>
                                    <p:anim calcmode="lin" valueType="num">
                                      <p:cBhvr>
                                        <p:cTn id="57" dur="1000" fill="hold"/>
                                        <p:tgtEl>
                                          <p:spTgt spid="22"/>
                                        </p:tgtEl>
                                        <p:attrNameLst>
                                          <p:attrName>ppt_h</p:attrName>
                                        </p:attrNameLst>
                                      </p:cBhvr>
                                      <p:tavLst>
                                        <p:tav tm="0">
                                          <p:val>
                                            <p:fltVal val="0"/>
                                          </p:val>
                                        </p:tav>
                                        <p:tav tm="100000">
                                          <p:val>
                                            <p:strVal val="#ppt_h"/>
                                          </p:val>
                                        </p:tav>
                                      </p:tavLst>
                                    </p:anim>
                                    <p:anim calcmode="lin" valueType="num">
                                      <p:cBhvr>
                                        <p:cTn id="58" dur="1000" fill="hold"/>
                                        <p:tgtEl>
                                          <p:spTgt spid="22"/>
                                        </p:tgtEl>
                                        <p:attrNameLst>
                                          <p:attrName>style.rotation</p:attrName>
                                        </p:attrNameLst>
                                      </p:cBhvr>
                                      <p:tavLst>
                                        <p:tav tm="0">
                                          <p:val>
                                            <p:fltVal val="360"/>
                                          </p:val>
                                        </p:tav>
                                        <p:tav tm="100000">
                                          <p:val>
                                            <p:fltVal val="0"/>
                                          </p:val>
                                        </p:tav>
                                      </p:tavLst>
                                    </p:anim>
                                    <p:animEffect transition="in" filter="fade">
                                      <p:cBhvr>
                                        <p:cTn id="59" dur="1000"/>
                                        <p:tgtEl>
                                          <p:spTgt spid="22"/>
                                        </p:tgtEl>
                                      </p:cBhvr>
                                    </p:animEffect>
                                  </p:childTnLst>
                                </p:cTn>
                              </p:par>
                            </p:childTnLst>
                          </p:cTn>
                        </p:par>
                        <p:par>
                          <p:cTn id="60" fill="hold">
                            <p:stCondLst>
                              <p:cond delay="5000"/>
                            </p:stCondLst>
                            <p:childTnLst>
                              <p:par>
                                <p:cTn id="61" presetID="22" presetClass="entr" presetSubtype="8" fill="hold" nodeType="after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wipe(left)">
                                      <p:cBhvr>
                                        <p:cTn id="63" dur="1000"/>
                                        <p:tgtEl>
                                          <p:spTgt spid="43"/>
                                        </p:tgtEl>
                                      </p:cBhvr>
                                    </p:animEffect>
                                  </p:childTnLst>
                                </p:cTn>
                              </p:par>
                              <p:par>
                                <p:cTn id="64" presetID="49" presetClass="entr" presetSubtype="0" decel="100000"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 calcmode="lin" valueType="num">
                                      <p:cBhvr>
                                        <p:cTn id="66" dur="1000" fill="hold"/>
                                        <p:tgtEl>
                                          <p:spTgt spid="19"/>
                                        </p:tgtEl>
                                        <p:attrNameLst>
                                          <p:attrName>ppt_w</p:attrName>
                                        </p:attrNameLst>
                                      </p:cBhvr>
                                      <p:tavLst>
                                        <p:tav tm="0">
                                          <p:val>
                                            <p:fltVal val="0"/>
                                          </p:val>
                                        </p:tav>
                                        <p:tav tm="100000">
                                          <p:val>
                                            <p:strVal val="#ppt_w"/>
                                          </p:val>
                                        </p:tav>
                                      </p:tavLst>
                                    </p:anim>
                                    <p:anim calcmode="lin" valueType="num">
                                      <p:cBhvr>
                                        <p:cTn id="67" dur="1000" fill="hold"/>
                                        <p:tgtEl>
                                          <p:spTgt spid="19"/>
                                        </p:tgtEl>
                                        <p:attrNameLst>
                                          <p:attrName>ppt_h</p:attrName>
                                        </p:attrNameLst>
                                      </p:cBhvr>
                                      <p:tavLst>
                                        <p:tav tm="0">
                                          <p:val>
                                            <p:fltVal val="0"/>
                                          </p:val>
                                        </p:tav>
                                        <p:tav tm="100000">
                                          <p:val>
                                            <p:strVal val="#ppt_h"/>
                                          </p:val>
                                        </p:tav>
                                      </p:tavLst>
                                    </p:anim>
                                    <p:anim calcmode="lin" valueType="num">
                                      <p:cBhvr>
                                        <p:cTn id="68" dur="1000" fill="hold"/>
                                        <p:tgtEl>
                                          <p:spTgt spid="19"/>
                                        </p:tgtEl>
                                        <p:attrNameLst>
                                          <p:attrName>style.rotation</p:attrName>
                                        </p:attrNameLst>
                                      </p:cBhvr>
                                      <p:tavLst>
                                        <p:tav tm="0">
                                          <p:val>
                                            <p:fltVal val="360"/>
                                          </p:val>
                                        </p:tav>
                                        <p:tav tm="100000">
                                          <p:val>
                                            <p:fltVal val="0"/>
                                          </p:val>
                                        </p:tav>
                                      </p:tavLst>
                                    </p:anim>
                                    <p:animEffect transition="in" filter="fade">
                                      <p:cBhvr>
                                        <p:cTn id="69" dur="1000"/>
                                        <p:tgtEl>
                                          <p:spTgt spid="19"/>
                                        </p:tgtEl>
                                      </p:cBhvr>
                                    </p:animEffect>
                                  </p:childTnLst>
                                </p:cTn>
                              </p:par>
                            </p:childTnLst>
                          </p:cTn>
                        </p:par>
                        <p:par>
                          <p:cTn id="70" fill="hold">
                            <p:stCondLst>
                              <p:cond delay="6000"/>
                            </p:stCondLst>
                            <p:childTnLst>
                              <p:par>
                                <p:cTn id="71" presetID="53" presetClass="entr" presetSubtype="0" fill="hold" grpId="0" nodeType="afterEffect">
                                  <p:stCondLst>
                                    <p:cond delay="0"/>
                                  </p:stCondLst>
                                  <p:childTnLst>
                                    <p:set>
                                      <p:cBhvr>
                                        <p:cTn id="72" dur="1" fill="hold">
                                          <p:stCondLst>
                                            <p:cond delay="0"/>
                                          </p:stCondLst>
                                        </p:cTn>
                                        <p:tgtEl>
                                          <p:spTgt spid="40"/>
                                        </p:tgtEl>
                                        <p:attrNameLst>
                                          <p:attrName>style.visibility</p:attrName>
                                        </p:attrNameLst>
                                      </p:cBhvr>
                                      <p:to>
                                        <p:strVal val="visible"/>
                                      </p:to>
                                    </p:set>
                                    <p:anim calcmode="lin" valueType="num">
                                      <p:cBhvr>
                                        <p:cTn id="73" dur="1000" fill="hold"/>
                                        <p:tgtEl>
                                          <p:spTgt spid="40"/>
                                        </p:tgtEl>
                                        <p:attrNameLst>
                                          <p:attrName>ppt_w</p:attrName>
                                        </p:attrNameLst>
                                      </p:cBhvr>
                                      <p:tavLst>
                                        <p:tav tm="0">
                                          <p:val>
                                            <p:fltVal val="0"/>
                                          </p:val>
                                        </p:tav>
                                        <p:tav tm="100000">
                                          <p:val>
                                            <p:strVal val="#ppt_w"/>
                                          </p:val>
                                        </p:tav>
                                      </p:tavLst>
                                    </p:anim>
                                    <p:anim calcmode="lin" valueType="num">
                                      <p:cBhvr>
                                        <p:cTn id="74" dur="1000" fill="hold"/>
                                        <p:tgtEl>
                                          <p:spTgt spid="40"/>
                                        </p:tgtEl>
                                        <p:attrNameLst>
                                          <p:attrName>ppt_h</p:attrName>
                                        </p:attrNameLst>
                                      </p:cBhvr>
                                      <p:tavLst>
                                        <p:tav tm="0">
                                          <p:val>
                                            <p:fltVal val="0"/>
                                          </p:val>
                                        </p:tav>
                                        <p:tav tm="100000">
                                          <p:val>
                                            <p:strVal val="#ppt_h"/>
                                          </p:val>
                                        </p:tav>
                                      </p:tavLst>
                                    </p:anim>
                                    <p:animEffect transition="in" filter="fade">
                                      <p:cBhvr>
                                        <p:cTn id="75" dur="1000"/>
                                        <p:tgtEl>
                                          <p:spTgt spid="4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1000"/>
                                        <p:tgtEl>
                                          <p:spTgt spid="31"/>
                                        </p:tgtEl>
                                      </p:cBhvr>
                                    </p:animEffect>
                                  </p:childTnLst>
                                </p:cTn>
                              </p:par>
                              <p:par>
                                <p:cTn id="81" presetID="10" presetClass="entr" presetSubtype="0" fill="hold" nodeType="withEffect">
                                  <p:stCondLst>
                                    <p:cond delay="0"/>
                                  </p:stCondLst>
                                  <p:childTnLst>
                                    <p:set>
                                      <p:cBhvr>
                                        <p:cTn id="82" dur="1" fill="hold">
                                          <p:stCondLst>
                                            <p:cond delay="0"/>
                                          </p:stCondLst>
                                        </p:cTn>
                                        <p:tgtEl>
                                          <p:spTgt spid="1026"/>
                                        </p:tgtEl>
                                        <p:attrNameLst>
                                          <p:attrName>style.visibility</p:attrName>
                                        </p:attrNameLst>
                                      </p:cBhvr>
                                      <p:to>
                                        <p:strVal val="visible"/>
                                      </p:to>
                                    </p:set>
                                    <p:animEffect transition="in" filter="fade">
                                      <p:cBhvr>
                                        <p:cTn id="83" dur="1000"/>
                                        <p:tgtEl>
                                          <p:spTgt spid="1026"/>
                                        </p:tgtEl>
                                      </p:cBhvr>
                                    </p:animEffect>
                                  </p:childTnLst>
                                </p:cTn>
                              </p:par>
                              <p:par>
                                <p:cTn id="84" presetID="10" presetClass="exit" presetSubtype="0" fill="hold" nodeType="withEffect">
                                  <p:stCondLst>
                                    <p:cond delay="0"/>
                                  </p:stCondLst>
                                  <p:childTnLst>
                                    <p:animEffect transition="out" filter="fade">
                                      <p:cBhvr>
                                        <p:cTn id="85" dur="1000"/>
                                        <p:tgtEl>
                                          <p:spTgt spid="46"/>
                                        </p:tgtEl>
                                      </p:cBhvr>
                                    </p:animEffect>
                                    <p:set>
                                      <p:cBhvr>
                                        <p:cTn id="86" dur="1" fill="hold">
                                          <p:stCondLst>
                                            <p:cond delay="999"/>
                                          </p:stCondLst>
                                        </p:cTn>
                                        <p:tgtEl>
                                          <p:spTgt spid="46"/>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1000"/>
                                        <p:tgtEl>
                                          <p:spTgt spid="45"/>
                                        </p:tgtEl>
                                      </p:cBhvr>
                                    </p:animEffect>
                                    <p:set>
                                      <p:cBhvr>
                                        <p:cTn id="89" dur="1" fill="hold">
                                          <p:stCondLst>
                                            <p:cond delay="999"/>
                                          </p:stCondLst>
                                        </p:cTn>
                                        <p:tgtEl>
                                          <p:spTgt spid="45"/>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1000"/>
                                        <p:tgtEl>
                                          <p:spTgt spid="47"/>
                                        </p:tgtEl>
                                      </p:cBhvr>
                                    </p:animEffect>
                                    <p:set>
                                      <p:cBhvr>
                                        <p:cTn id="92" dur="1" fill="hold">
                                          <p:stCondLst>
                                            <p:cond delay="999"/>
                                          </p:stCondLst>
                                        </p:cTn>
                                        <p:tgtEl>
                                          <p:spTgt spid="47"/>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1000"/>
                                        <p:tgtEl>
                                          <p:spTgt spid="44"/>
                                        </p:tgtEl>
                                      </p:cBhvr>
                                    </p:animEffect>
                                    <p:set>
                                      <p:cBhvr>
                                        <p:cTn id="95" dur="1" fill="hold">
                                          <p:stCondLst>
                                            <p:cond delay="999"/>
                                          </p:stCondLst>
                                        </p:cTn>
                                        <p:tgtEl>
                                          <p:spTgt spid="44"/>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1000"/>
                                        <p:tgtEl>
                                          <p:spTgt spid="43"/>
                                        </p:tgtEl>
                                      </p:cBhvr>
                                    </p:animEffect>
                                    <p:set>
                                      <p:cBhvr>
                                        <p:cTn id="98" dur="1" fill="hold">
                                          <p:stCondLst>
                                            <p:cond delay="999"/>
                                          </p:stCondLst>
                                        </p:cTn>
                                        <p:tgtEl>
                                          <p:spTgt spid="43"/>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fade">
                                      <p:cBhvr>
                                        <p:cTn id="103" dur="1000"/>
                                        <p:tgtEl>
                                          <p:spTgt spid="37"/>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1000"/>
                                        <p:tgtEl>
                                          <p:spTgt spid="33"/>
                                        </p:tgtEl>
                                      </p:cBhvr>
                                    </p:animEffect>
                                  </p:childTnLst>
                                </p:cTn>
                              </p:par>
                              <p:par>
                                <p:cTn id="109" presetID="10" presetClass="entr" presetSubtype="0" fill="hold" nodeType="withEffect">
                                  <p:stCondLst>
                                    <p:cond delay="0"/>
                                  </p:stCondLst>
                                  <p:childTnLst>
                                    <p:set>
                                      <p:cBhvr>
                                        <p:cTn id="110" dur="1" fill="hold">
                                          <p:stCondLst>
                                            <p:cond delay="0"/>
                                          </p:stCondLst>
                                        </p:cTn>
                                        <p:tgtEl>
                                          <p:spTgt spid="1028"/>
                                        </p:tgtEl>
                                        <p:attrNameLst>
                                          <p:attrName>style.visibility</p:attrName>
                                        </p:attrNameLst>
                                      </p:cBhvr>
                                      <p:to>
                                        <p:strVal val="visible"/>
                                      </p:to>
                                    </p:set>
                                    <p:animEffect transition="in" filter="fade">
                                      <p:cBhvr>
                                        <p:cTn id="111" dur="1000"/>
                                        <p:tgtEl>
                                          <p:spTgt spid="1028"/>
                                        </p:tgtEl>
                                      </p:cBhvr>
                                    </p:animEffect>
                                  </p:childTnLst>
                                </p:cTn>
                              </p:par>
                              <p:par>
                                <p:cTn id="112" presetID="10" presetClass="exit" presetSubtype="0" fill="hold" nodeType="withEffect">
                                  <p:stCondLst>
                                    <p:cond delay="0"/>
                                  </p:stCondLst>
                                  <p:childTnLst>
                                    <p:animEffect transition="out" filter="fade">
                                      <p:cBhvr>
                                        <p:cTn id="113" dur="1000"/>
                                        <p:tgtEl>
                                          <p:spTgt spid="1026"/>
                                        </p:tgtEl>
                                      </p:cBhvr>
                                    </p:animEffect>
                                    <p:set>
                                      <p:cBhvr>
                                        <p:cTn id="114" dur="1" fill="hold">
                                          <p:stCondLst>
                                            <p:cond delay="999"/>
                                          </p:stCondLst>
                                        </p:cTn>
                                        <p:tgtEl>
                                          <p:spTgt spid="1026"/>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36"/>
                                        </p:tgtEl>
                                        <p:attrNameLst>
                                          <p:attrName>style.visibility</p:attrName>
                                        </p:attrNameLst>
                                      </p:cBhvr>
                                      <p:to>
                                        <p:strVal val="visible"/>
                                      </p:to>
                                    </p:set>
                                    <p:animEffect transition="in" filter="fade">
                                      <p:cBhvr>
                                        <p:cTn id="119" dur="1000"/>
                                        <p:tgtEl>
                                          <p:spTgt spid="36"/>
                                        </p:tgtEl>
                                      </p:cBhvr>
                                    </p:animEffect>
                                  </p:childTnLst>
                                </p:cTn>
                              </p:par>
                              <p:par>
                                <p:cTn id="120" presetID="10" presetClass="entr" presetSubtype="0" fill="hold" nodeType="withEffect">
                                  <p:stCondLst>
                                    <p:cond delay="0"/>
                                  </p:stCondLst>
                                  <p:childTnLst>
                                    <p:set>
                                      <p:cBhvr>
                                        <p:cTn id="121" dur="1" fill="hold">
                                          <p:stCondLst>
                                            <p:cond delay="0"/>
                                          </p:stCondLst>
                                        </p:cTn>
                                        <p:tgtEl>
                                          <p:spTgt spid="23555"/>
                                        </p:tgtEl>
                                        <p:attrNameLst>
                                          <p:attrName>style.visibility</p:attrName>
                                        </p:attrNameLst>
                                      </p:cBhvr>
                                      <p:to>
                                        <p:strVal val="visible"/>
                                      </p:to>
                                    </p:set>
                                    <p:animEffect transition="in" filter="fade">
                                      <p:cBhvr>
                                        <p:cTn id="122" dur="1000"/>
                                        <p:tgtEl>
                                          <p:spTgt spid="23555"/>
                                        </p:tgtEl>
                                      </p:cBhvr>
                                    </p:animEffect>
                                  </p:childTnLst>
                                </p:cTn>
                              </p:par>
                              <p:par>
                                <p:cTn id="123" presetID="10" presetClass="exit" presetSubtype="0" fill="hold" nodeType="withEffect">
                                  <p:stCondLst>
                                    <p:cond delay="500"/>
                                  </p:stCondLst>
                                  <p:childTnLst>
                                    <p:animEffect transition="out" filter="fade">
                                      <p:cBhvr>
                                        <p:cTn id="124" dur="1000"/>
                                        <p:tgtEl>
                                          <p:spTgt spid="1028"/>
                                        </p:tgtEl>
                                      </p:cBhvr>
                                    </p:animEffect>
                                    <p:set>
                                      <p:cBhvr>
                                        <p:cTn id="125" dur="1" fill="hold">
                                          <p:stCondLst>
                                            <p:cond delay="999"/>
                                          </p:stCondLst>
                                        </p:cTn>
                                        <p:tgtEl>
                                          <p:spTgt spid="1028"/>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39"/>
                                        </p:tgtEl>
                                        <p:attrNameLst>
                                          <p:attrName>style.visibility</p:attrName>
                                        </p:attrNameLst>
                                      </p:cBhvr>
                                      <p:to>
                                        <p:strVal val="visible"/>
                                      </p:to>
                                    </p:set>
                                    <p:animEffect transition="in" filter="fade">
                                      <p:cBhvr>
                                        <p:cTn id="130" dur="1000"/>
                                        <p:tgtEl>
                                          <p:spTgt spid="39"/>
                                        </p:tgtEl>
                                      </p:cBhvr>
                                    </p:animEffect>
                                  </p:childTnLst>
                                </p:cTn>
                              </p:par>
                              <p:par>
                                <p:cTn id="131" presetID="10" presetClass="exit" presetSubtype="0" fill="hold" nodeType="withEffect">
                                  <p:stCondLst>
                                    <p:cond delay="500"/>
                                  </p:stCondLst>
                                  <p:childTnLst>
                                    <p:animEffect transition="out" filter="fade">
                                      <p:cBhvr>
                                        <p:cTn id="132" dur="1000"/>
                                        <p:tgtEl>
                                          <p:spTgt spid="23555"/>
                                        </p:tgtEl>
                                      </p:cBhvr>
                                    </p:animEffect>
                                    <p:set>
                                      <p:cBhvr>
                                        <p:cTn id="133" dur="1" fill="hold">
                                          <p:stCondLst>
                                            <p:cond delay="999"/>
                                          </p:stCondLst>
                                        </p:cTn>
                                        <p:tgtEl>
                                          <p:spTgt spid="235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1" grpId="0" animBg="1"/>
      <p:bldP spid="33" grpId="0" animBg="1"/>
      <p:bldP spid="35" grpId="0" animBg="1"/>
      <p:bldP spid="36" grpId="0" animBg="1"/>
      <p:bldP spid="37" grpId="0" animBg="1"/>
      <p:bldP spid="16" grpId="0" animBg="1"/>
      <p:bldP spid="9" grpId="0" animBg="1"/>
      <p:bldP spid="19" grpId="0" animBg="1"/>
      <p:bldP spid="22" grpId="0" animBg="1"/>
      <p:bldP spid="13" grpId="0" animBg="1"/>
      <p:bldP spid="4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4" name="TextBox 43"/>
          <p:cNvSpPr txBox="1"/>
          <p:nvPr/>
        </p:nvSpPr>
        <p:spPr>
          <a:xfrm>
            <a:off x="228600" y="3810000"/>
            <a:ext cx="5562600" cy="3046988"/>
          </a:xfrm>
          <a:prstGeom prst="rect">
            <a:avLst/>
          </a:prstGeom>
        </p:spPr>
        <p:txBody>
          <a:bodyPr wrap="square" rtlCol="0">
            <a:spAutoFit/>
          </a:bodyPr>
          <a:lstStyle/>
          <a:p>
            <a:pPr>
              <a:buFont typeface="Arial" pitchFamily="34" charset="0"/>
              <a:buChar char="•"/>
            </a:pPr>
            <a:r>
              <a:rPr lang="en-US" sz="2400" dirty="0" smtClean="0"/>
              <a:t>  integration into colonies is failing</a:t>
            </a:r>
          </a:p>
          <a:p>
            <a:pPr>
              <a:buFont typeface="Arial" pitchFamily="34" charset="0"/>
              <a:buChar char="•"/>
            </a:pPr>
            <a:r>
              <a:rPr lang="en-US" sz="2400" dirty="0" smtClean="0"/>
              <a:t> English deport directly to England</a:t>
            </a:r>
          </a:p>
          <a:p>
            <a:pPr>
              <a:buFont typeface="Arial" pitchFamily="34" charset="0"/>
              <a:buChar char="•"/>
            </a:pPr>
            <a:r>
              <a:rPr lang="en-US" sz="2400" dirty="0" smtClean="0"/>
              <a:t> Noel &amp; Marie </a:t>
            </a:r>
            <a:r>
              <a:rPr lang="en-US" sz="2400" dirty="0" err="1" smtClean="0"/>
              <a:t>Dorion</a:t>
            </a:r>
            <a:r>
              <a:rPr lang="en-US" sz="2400" dirty="0" smtClean="0"/>
              <a:t> w/sons &amp; wives,             </a:t>
            </a:r>
          </a:p>
          <a:p>
            <a:r>
              <a:rPr lang="en-US" sz="2400" dirty="0" smtClean="0"/>
              <a:t>   &amp; 30 grandchildren board </a:t>
            </a:r>
            <a:r>
              <a:rPr lang="en-US" sz="2400" i="1" dirty="0" smtClean="0"/>
              <a:t>Duke William</a:t>
            </a:r>
          </a:p>
          <a:p>
            <a:pPr>
              <a:buFont typeface="Arial" pitchFamily="34" charset="0"/>
              <a:buChar char="•"/>
            </a:pPr>
            <a:r>
              <a:rPr lang="en-US" sz="2400" dirty="0" smtClean="0"/>
              <a:t>  storm 30 miles from destination</a:t>
            </a:r>
          </a:p>
          <a:p>
            <a:pPr>
              <a:buFont typeface="Arial" pitchFamily="34" charset="0"/>
              <a:buChar char="•"/>
            </a:pPr>
            <a:r>
              <a:rPr lang="en-US" sz="2400" dirty="0" smtClean="0"/>
              <a:t>  three ships sink, ~1000 drown</a:t>
            </a:r>
          </a:p>
          <a:p>
            <a:pPr>
              <a:buFont typeface="Arial" pitchFamily="34" charset="0"/>
              <a:buChar char="•"/>
            </a:pPr>
            <a:r>
              <a:rPr lang="en-US" sz="2400" dirty="0" smtClean="0"/>
              <a:t>  all members of </a:t>
            </a:r>
            <a:r>
              <a:rPr lang="en-US" sz="2400" dirty="0" err="1" smtClean="0"/>
              <a:t>Dorion</a:t>
            </a:r>
            <a:r>
              <a:rPr lang="en-US" sz="2400" dirty="0" smtClean="0"/>
              <a:t> family are lost</a:t>
            </a:r>
          </a:p>
          <a:p>
            <a:pPr>
              <a:buFont typeface="Arial" pitchFamily="34" charset="0"/>
              <a:buChar char="•"/>
            </a:pPr>
            <a:r>
              <a:rPr lang="en-US" sz="2400" dirty="0" smtClean="0"/>
              <a:t>  4 ships of Acadians arrive in Europe</a:t>
            </a:r>
          </a:p>
        </p:txBody>
      </p:sp>
      <p:sp useBgFill="1">
        <p:nvSpPr>
          <p:cNvPr id="39" name="TextBox 38"/>
          <p:cNvSpPr txBox="1"/>
          <p:nvPr/>
        </p:nvSpPr>
        <p:spPr>
          <a:xfrm>
            <a:off x="0" y="3374136"/>
            <a:ext cx="5715000" cy="523220"/>
          </a:xfrm>
          <a:prstGeom prst="rect">
            <a:avLst/>
          </a:prstGeom>
        </p:spPr>
        <p:txBody>
          <a:bodyPr wrap="square" rtlCol="0">
            <a:spAutoFit/>
          </a:bodyPr>
          <a:lstStyle/>
          <a:p>
            <a:r>
              <a:rPr lang="en-US" sz="2800" dirty="0" smtClean="0"/>
              <a:t>- 1758: 7 ships leave from </a:t>
            </a:r>
            <a:r>
              <a:rPr lang="en-US" sz="2800" dirty="0" err="1" smtClean="0"/>
              <a:t>Acadie</a:t>
            </a:r>
            <a:endParaRPr lang="en-US" sz="2800" dirty="0" smtClean="0"/>
          </a:p>
        </p:txBody>
      </p:sp>
      <p:sp useBgFill="1">
        <p:nvSpPr>
          <p:cNvPr id="31" name="TextBox 30"/>
          <p:cNvSpPr txBox="1"/>
          <p:nvPr/>
        </p:nvSpPr>
        <p:spPr>
          <a:xfrm>
            <a:off x="0" y="1636776"/>
            <a:ext cx="5715000" cy="523220"/>
          </a:xfrm>
          <a:prstGeom prst="rect">
            <a:avLst/>
          </a:prstGeom>
        </p:spPr>
        <p:txBody>
          <a:bodyPr wrap="square" rtlCol="0">
            <a:spAutoFit/>
          </a:bodyPr>
          <a:lstStyle/>
          <a:p>
            <a:r>
              <a:rPr lang="en-US" sz="2800" dirty="0" smtClean="0"/>
              <a:t>- housed in warehouses or slums</a:t>
            </a:r>
          </a:p>
        </p:txBody>
      </p:sp>
      <p:sp useBgFill="1">
        <p:nvSpPr>
          <p:cNvPr id="33" name="TextBox 32"/>
          <p:cNvSpPr txBox="1"/>
          <p:nvPr/>
        </p:nvSpPr>
        <p:spPr>
          <a:xfrm>
            <a:off x="0" y="2505456"/>
            <a:ext cx="5715000" cy="533400"/>
          </a:xfrm>
          <a:prstGeom prst="rect">
            <a:avLst/>
          </a:prstGeom>
        </p:spPr>
        <p:txBody>
          <a:bodyPr wrap="square" rtlCol="0">
            <a:spAutoFit/>
          </a:bodyPr>
          <a:lstStyle/>
          <a:p>
            <a:r>
              <a:rPr lang="en-US" sz="2800" dirty="0" smtClean="0"/>
              <a:t>- soon, hundreds die of smallpox</a:t>
            </a:r>
          </a:p>
        </p:txBody>
      </p:sp>
      <p:sp useBgFill="1">
        <p:nvSpPr>
          <p:cNvPr id="35" name="TextBox 34"/>
          <p:cNvSpPr txBox="1"/>
          <p:nvPr/>
        </p:nvSpPr>
        <p:spPr>
          <a:xfrm>
            <a:off x="0" y="1210056"/>
            <a:ext cx="5105400" cy="523220"/>
          </a:xfrm>
          <a:prstGeom prst="rect">
            <a:avLst/>
          </a:prstGeom>
        </p:spPr>
        <p:txBody>
          <a:bodyPr wrap="square" rtlCol="0">
            <a:spAutoFit/>
          </a:bodyPr>
          <a:lstStyle/>
          <a:p>
            <a:r>
              <a:rPr lang="en-US" sz="2800" dirty="0" smtClean="0"/>
              <a:t>- delivered to coastal towns</a:t>
            </a:r>
            <a:endParaRPr lang="en-US" sz="2800" i="1" dirty="0" smtClean="0"/>
          </a:p>
        </p:txBody>
      </p:sp>
      <p:sp useBgFill="1">
        <p:nvSpPr>
          <p:cNvPr id="36" name="TextBox 35"/>
          <p:cNvSpPr txBox="1"/>
          <p:nvPr/>
        </p:nvSpPr>
        <p:spPr>
          <a:xfrm>
            <a:off x="0" y="2926080"/>
            <a:ext cx="5715000" cy="533400"/>
          </a:xfrm>
          <a:prstGeom prst="rect">
            <a:avLst/>
          </a:prstGeom>
        </p:spPr>
        <p:txBody>
          <a:bodyPr wrap="square" rtlCol="0">
            <a:spAutoFit/>
          </a:bodyPr>
          <a:lstStyle/>
          <a:p>
            <a:r>
              <a:rPr lang="en-US" sz="2800" dirty="0" smtClean="0"/>
              <a:t>- some petition for better treatment</a:t>
            </a:r>
          </a:p>
        </p:txBody>
      </p:sp>
      <p:sp useBgFill="1">
        <p:nvSpPr>
          <p:cNvPr id="37" name="TextBox 36"/>
          <p:cNvSpPr txBox="1"/>
          <p:nvPr/>
        </p:nvSpPr>
        <p:spPr>
          <a:xfrm>
            <a:off x="0" y="2078736"/>
            <a:ext cx="5715000" cy="523220"/>
          </a:xfrm>
          <a:prstGeom prst="rect">
            <a:avLst/>
          </a:prstGeom>
        </p:spPr>
        <p:txBody>
          <a:bodyPr wrap="square" rtlCol="0">
            <a:spAutoFit/>
          </a:bodyPr>
          <a:lstStyle/>
          <a:p>
            <a:r>
              <a:rPr lang="en-US" sz="2800" dirty="0" smtClean="0"/>
              <a:t>- ‘royal dole’ of monthly subsistence</a:t>
            </a:r>
          </a:p>
        </p:txBody>
      </p:sp>
      <p:sp useBgFill="1">
        <p:nvSpPr>
          <p:cNvPr id="38" name="TextBox 37"/>
          <p:cNvSpPr txBox="1"/>
          <p:nvPr/>
        </p:nvSpPr>
        <p:spPr>
          <a:xfrm>
            <a:off x="0" y="685800"/>
            <a:ext cx="9144000" cy="646331"/>
          </a:xfrm>
          <a:prstGeom prst="rect">
            <a:avLst/>
          </a:prstGeom>
        </p:spPr>
        <p:txBody>
          <a:bodyPr wrap="square" rtlCol="0">
            <a:spAutoFit/>
          </a:bodyPr>
          <a:lstStyle/>
          <a:p>
            <a:r>
              <a:rPr lang="en-US" sz="3600" dirty="0" smtClean="0"/>
              <a:t>  1000 exiled to England . . . </a:t>
            </a:r>
            <a:endParaRPr lang="en-US" sz="3600" dirty="0"/>
          </a:p>
        </p:txBody>
      </p:sp>
      <p:grpSp>
        <p:nvGrpSpPr>
          <p:cNvPr id="2" name="Group 7"/>
          <p:cNvGrpSpPr/>
          <p:nvPr/>
        </p:nvGrpSpPr>
        <p:grpSpPr>
          <a:xfrm>
            <a:off x="5513832" y="838200"/>
            <a:ext cx="3630168" cy="6019800"/>
            <a:chOff x="406146" y="2514600"/>
            <a:chExt cx="3327654" cy="5889542"/>
          </a:xfrm>
        </p:grpSpPr>
        <p:pic>
          <p:nvPicPr>
            <p:cNvPr id="3077" name="Picture 5"/>
            <p:cNvPicPr>
              <a:picLocks noChangeAspect="1" noChangeArrowheads="1"/>
            </p:cNvPicPr>
            <p:nvPr/>
          </p:nvPicPr>
          <p:blipFill>
            <a:blip r:embed="rId2"/>
            <a:srcRect t="-1311" r="96382"/>
            <a:stretch>
              <a:fillRect/>
            </a:stretch>
          </p:blipFill>
          <p:spPr bwMode="auto">
            <a:xfrm>
              <a:off x="406146" y="2514600"/>
              <a:ext cx="209550" cy="5889542"/>
            </a:xfrm>
            <a:prstGeom prst="rect">
              <a:avLst/>
            </a:prstGeom>
            <a:noFill/>
            <a:ln w="9525">
              <a:noFill/>
              <a:miter lim="800000"/>
              <a:headEnd/>
              <a:tailEnd/>
            </a:ln>
            <a:effectLst/>
          </p:spPr>
        </p:pic>
        <p:pic>
          <p:nvPicPr>
            <p:cNvPr id="7" name="Picture 5"/>
            <p:cNvPicPr>
              <a:picLocks noChangeAspect="1" noChangeArrowheads="1"/>
            </p:cNvPicPr>
            <p:nvPr/>
          </p:nvPicPr>
          <p:blipFill>
            <a:blip r:embed="rId2"/>
            <a:srcRect l="46053"/>
            <a:stretch>
              <a:fillRect/>
            </a:stretch>
          </p:blipFill>
          <p:spPr bwMode="auto">
            <a:xfrm>
              <a:off x="609600" y="2590800"/>
              <a:ext cx="3124200" cy="5813342"/>
            </a:xfrm>
            <a:prstGeom prst="rect">
              <a:avLst/>
            </a:prstGeom>
            <a:noFill/>
            <a:ln w="9525">
              <a:noFill/>
              <a:miter lim="800000"/>
              <a:headEnd/>
              <a:tailEnd/>
            </a:ln>
            <a:effectLst/>
          </p:spPr>
        </p:pic>
      </p:grpSp>
      <p:sp>
        <p:nvSpPr>
          <p:cNvPr id="24" name="TextBox 23"/>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pic>
        <p:nvPicPr>
          <p:cNvPr id="41" name="Picture 4" descr="C:\Users\Sandra\AppData\Local\Microsoft\Windows\INetCache\IE\51KKD49H\SailingShip12[1].png"/>
          <p:cNvPicPr>
            <a:picLocks noChangeAspect="1" noChangeArrowheads="1"/>
          </p:cNvPicPr>
          <p:nvPr/>
        </p:nvPicPr>
        <p:blipFill>
          <a:blip r:embed="rId3" cstate="print"/>
          <a:srcRect r="20000" b="-296"/>
          <a:stretch>
            <a:fillRect/>
          </a:stretch>
        </p:blipFill>
        <p:spPr bwMode="auto">
          <a:xfrm flipH="1">
            <a:off x="-1327923" y="3505200"/>
            <a:ext cx="1327923" cy="914400"/>
          </a:xfrm>
          <a:prstGeom prst="rect">
            <a:avLst/>
          </a:prstGeom>
          <a:noFill/>
        </p:spPr>
      </p:pic>
      <p:sp>
        <p:nvSpPr>
          <p:cNvPr id="16" name="5-Point Star 15"/>
          <p:cNvSpPr/>
          <p:nvPr/>
        </p:nvSpPr>
        <p:spPr>
          <a:xfrm>
            <a:off x="6629400" y="4343400"/>
            <a:ext cx="3048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5-Point Star 8"/>
          <p:cNvSpPr/>
          <p:nvPr/>
        </p:nvSpPr>
        <p:spPr>
          <a:xfrm>
            <a:off x="6248400" y="4419600"/>
            <a:ext cx="3048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9" name="5-Point Star 18"/>
          <p:cNvSpPr/>
          <p:nvPr/>
        </p:nvSpPr>
        <p:spPr>
          <a:xfrm>
            <a:off x="5834821" y="6126480"/>
            <a:ext cx="3048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2" name="5-Point Star 21"/>
          <p:cNvSpPr/>
          <p:nvPr/>
        </p:nvSpPr>
        <p:spPr>
          <a:xfrm>
            <a:off x="7235540" y="5795665"/>
            <a:ext cx="3048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 name="5-Point Star 12"/>
          <p:cNvSpPr/>
          <p:nvPr/>
        </p:nvSpPr>
        <p:spPr>
          <a:xfrm>
            <a:off x="6705600" y="5410200"/>
            <a:ext cx="3048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0" name="TextBox 39"/>
          <p:cNvSpPr txBox="1"/>
          <p:nvPr/>
        </p:nvSpPr>
        <p:spPr>
          <a:xfrm rot="20675460">
            <a:off x="7042379" y="4829996"/>
            <a:ext cx="1120820" cy="374461"/>
          </a:xfrm>
          <a:prstGeom prst="rect">
            <a:avLst/>
          </a:prstGeom>
          <a:noFill/>
        </p:spPr>
        <p:txBody>
          <a:bodyPr wrap="none" rtlCol="0">
            <a:spAutoFit/>
          </a:bodyPr>
          <a:lstStyle/>
          <a:p>
            <a:pPr algn="ctr">
              <a:lnSpc>
                <a:spcPts val="2200"/>
              </a:lnSpc>
            </a:pPr>
            <a:r>
              <a:rPr lang="en-US" sz="3600" b="1" dirty="0" smtClean="0">
                <a:solidFill>
                  <a:srgbClr val="FF0000"/>
                </a:solidFill>
                <a:effectLst>
                  <a:outerShdw dist="38100" dir="7200000" algn="ctr" rotWithShape="0">
                    <a:schemeClr val="tx1"/>
                  </a:outerShdw>
                </a:effectLst>
              </a:rPr>
              <a:t>1000</a:t>
            </a:r>
            <a:endParaRPr lang="en-US" sz="3600" b="1" dirty="0">
              <a:solidFill>
                <a:srgbClr val="FF0000"/>
              </a:solidFill>
              <a:effectLst>
                <a:outerShdw dist="38100" dir="7200000" algn="ctr" rotWithShape="0">
                  <a:schemeClr val="tx1"/>
                </a:outerShdw>
              </a:effectLst>
            </a:endParaRPr>
          </a:p>
        </p:txBody>
      </p:sp>
      <p:sp>
        <p:nvSpPr>
          <p:cNvPr id="48" name="TextBox 47"/>
          <p:cNvSpPr txBox="1"/>
          <p:nvPr/>
        </p:nvSpPr>
        <p:spPr>
          <a:xfrm rot="20675460">
            <a:off x="7046828" y="4843126"/>
            <a:ext cx="1120820" cy="425822"/>
          </a:xfrm>
          <a:prstGeom prst="rect">
            <a:avLst/>
          </a:prstGeom>
          <a:noFill/>
        </p:spPr>
        <p:txBody>
          <a:bodyPr wrap="none" rtlCol="0">
            <a:spAutoFit/>
          </a:bodyPr>
          <a:lstStyle/>
          <a:p>
            <a:pPr algn="ctr">
              <a:lnSpc>
                <a:spcPts val="2200"/>
              </a:lnSpc>
            </a:pPr>
            <a:r>
              <a:rPr lang="en-US" sz="3600" b="1" dirty="0" smtClean="0">
                <a:solidFill>
                  <a:srgbClr val="FF0000"/>
                </a:solidFill>
                <a:effectLst>
                  <a:outerShdw dist="38100" dir="7200000" algn="ctr" rotWithShape="0">
                    <a:schemeClr val="tx1"/>
                  </a:outerShdw>
                </a:effectLst>
              </a:rPr>
              <a:t>3000</a:t>
            </a:r>
            <a:endParaRPr lang="en-US" sz="3600" b="1" dirty="0">
              <a:solidFill>
                <a:srgbClr val="FF0000"/>
              </a:solidFill>
              <a:effectLst>
                <a:outerShdw dist="38100" dir="7200000" algn="ctr" rotWithShape="0">
                  <a:schemeClr val="tx1"/>
                </a:outerShdw>
              </a:effectLst>
            </a:endParaRPr>
          </a:p>
        </p:txBody>
      </p:sp>
      <p:pic>
        <p:nvPicPr>
          <p:cNvPr id="43" name="Picture 4" descr="C:\Users\Sandra\AppData\Local\Microsoft\Windows\INetCache\IE\51KKD49H\SailingShip12[1].png"/>
          <p:cNvPicPr>
            <a:picLocks noChangeAspect="1" noChangeArrowheads="1"/>
          </p:cNvPicPr>
          <p:nvPr/>
        </p:nvPicPr>
        <p:blipFill>
          <a:blip r:embed="rId3" cstate="print"/>
          <a:srcRect r="20000" b="-296"/>
          <a:stretch>
            <a:fillRect/>
          </a:stretch>
        </p:blipFill>
        <p:spPr bwMode="auto">
          <a:xfrm flipH="1">
            <a:off x="-1327923" y="4267200"/>
            <a:ext cx="1327923" cy="914400"/>
          </a:xfrm>
          <a:prstGeom prst="rect">
            <a:avLst/>
          </a:prstGeom>
          <a:noFill/>
        </p:spPr>
      </p:pic>
      <p:pic>
        <p:nvPicPr>
          <p:cNvPr id="1027" name="Picture 3"/>
          <p:cNvPicPr>
            <a:picLocks noChangeAspect="1" noChangeArrowheads="1"/>
          </p:cNvPicPr>
          <p:nvPr/>
        </p:nvPicPr>
        <p:blipFill>
          <a:blip r:embed="rId4"/>
          <a:srcRect l="22826" t="562" r="28261" b="43234"/>
          <a:stretch>
            <a:fillRect/>
          </a:stretch>
        </p:blipFill>
        <p:spPr bwMode="auto">
          <a:xfrm>
            <a:off x="5410200" y="878840"/>
            <a:ext cx="3733800" cy="3159760"/>
          </a:xfrm>
          <a:prstGeom prst="rect">
            <a:avLst/>
          </a:prstGeom>
          <a:noFill/>
          <a:ln w="25400">
            <a:solidFill>
              <a:schemeClr val="tx1"/>
            </a:solidFill>
            <a:miter lim="800000"/>
            <a:headEnd/>
            <a:tailEnd/>
          </a:ln>
          <a:effectLst/>
        </p:spPr>
      </p:pic>
      <p:pic>
        <p:nvPicPr>
          <p:cNvPr id="11" name="Picture 2"/>
          <p:cNvPicPr>
            <a:picLocks noChangeAspect="1" noChangeArrowheads="1"/>
          </p:cNvPicPr>
          <p:nvPr/>
        </p:nvPicPr>
        <p:blipFill>
          <a:blip r:embed="rId5"/>
          <a:srcRect l="27814" t="21044"/>
          <a:stretch>
            <a:fillRect/>
          </a:stretch>
        </p:blipFill>
        <p:spPr bwMode="auto">
          <a:xfrm>
            <a:off x="5410200" y="898976"/>
            <a:ext cx="3733800" cy="3139624"/>
          </a:xfrm>
          <a:prstGeom prst="rect">
            <a:avLst/>
          </a:prstGeom>
          <a:noFill/>
          <a:ln w="254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fade">
                                      <p:cBhvr>
                                        <p:cTn id="7" dur="10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xEl>
                                              <p:pRg st="1" end="1"/>
                                            </p:txEl>
                                          </p:spTgt>
                                        </p:tgtEl>
                                        <p:attrNameLst>
                                          <p:attrName>style.visibility</p:attrName>
                                        </p:attrNameLst>
                                      </p:cBhvr>
                                      <p:to>
                                        <p:strVal val="visible"/>
                                      </p:to>
                                    </p:set>
                                    <p:animEffect transition="in" filter="fade">
                                      <p:cBhvr>
                                        <p:cTn id="12" dur="1000"/>
                                        <p:tgtEl>
                                          <p:spTgt spid="4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1000"/>
                                        <p:tgtEl>
                                          <p:spTgt spid="10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4">
                                            <p:txEl>
                                              <p:pRg st="2" end="2"/>
                                            </p:txEl>
                                          </p:spTgt>
                                        </p:tgtEl>
                                        <p:attrNameLst>
                                          <p:attrName>style.visibility</p:attrName>
                                        </p:attrNameLst>
                                      </p:cBhvr>
                                      <p:to>
                                        <p:strVal val="visible"/>
                                      </p:to>
                                    </p:set>
                                    <p:animEffect transition="in" filter="fade">
                                      <p:cBhvr>
                                        <p:cTn id="20" dur="1000"/>
                                        <p:tgtEl>
                                          <p:spTgt spid="44">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4">
                                            <p:txEl>
                                              <p:pRg st="3" end="3"/>
                                            </p:txEl>
                                          </p:spTgt>
                                        </p:tgtEl>
                                        <p:attrNameLst>
                                          <p:attrName>style.visibility</p:attrName>
                                        </p:attrNameLst>
                                      </p:cBhvr>
                                      <p:to>
                                        <p:strVal val="visible"/>
                                      </p:to>
                                    </p:set>
                                    <p:animEffect transition="in" filter="fade">
                                      <p:cBhvr>
                                        <p:cTn id="23" dur="1000"/>
                                        <p:tgtEl>
                                          <p:spTgt spid="4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4">
                                            <p:txEl>
                                              <p:pRg st="4" end="4"/>
                                            </p:txEl>
                                          </p:spTgt>
                                        </p:tgtEl>
                                        <p:attrNameLst>
                                          <p:attrName>style.visibility</p:attrName>
                                        </p:attrNameLst>
                                      </p:cBhvr>
                                      <p:to>
                                        <p:strVal val="visible"/>
                                      </p:to>
                                    </p:set>
                                    <p:animEffect transition="in" filter="fade">
                                      <p:cBhvr>
                                        <p:cTn id="28" dur="1000"/>
                                        <p:tgtEl>
                                          <p:spTgt spid="44">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childTnLst>
                                </p:cTn>
                              </p:par>
                              <p:par>
                                <p:cTn id="32" presetID="10" presetClass="exit" presetSubtype="0" fill="hold" nodeType="withEffect">
                                  <p:stCondLst>
                                    <p:cond delay="0"/>
                                  </p:stCondLst>
                                  <p:childTnLst>
                                    <p:animEffect transition="out" filter="fade">
                                      <p:cBhvr>
                                        <p:cTn id="33" dur="1000"/>
                                        <p:tgtEl>
                                          <p:spTgt spid="1027"/>
                                        </p:tgtEl>
                                      </p:cBhvr>
                                    </p:animEffect>
                                    <p:set>
                                      <p:cBhvr>
                                        <p:cTn id="34" dur="1" fill="hold">
                                          <p:stCondLst>
                                            <p:cond delay="999"/>
                                          </p:stCondLst>
                                        </p:cTn>
                                        <p:tgtEl>
                                          <p:spTgt spid="102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4">
                                            <p:txEl>
                                              <p:pRg st="5" end="5"/>
                                            </p:txEl>
                                          </p:spTgt>
                                        </p:tgtEl>
                                        <p:attrNameLst>
                                          <p:attrName>style.visibility</p:attrName>
                                        </p:attrNameLst>
                                      </p:cBhvr>
                                      <p:to>
                                        <p:strVal val="visible"/>
                                      </p:to>
                                    </p:set>
                                    <p:animEffect transition="in" filter="fade">
                                      <p:cBhvr>
                                        <p:cTn id="39" dur="1000"/>
                                        <p:tgtEl>
                                          <p:spTgt spid="44">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4">
                                            <p:txEl>
                                              <p:pRg st="6" end="6"/>
                                            </p:txEl>
                                          </p:spTgt>
                                        </p:tgtEl>
                                        <p:attrNameLst>
                                          <p:attrName>style.visibility</p:attrName>
                                        </p:attrNameLst>
                                      </p:cBhvr>
                                      <p:to>
                                        <p:strVal val="visible"/>
                                      </p:to>
                                    </p:set>
                                    <p:animEffect transition="in" filter="fade">
                                      <p:cBhvr>
                                        <p:cTn id="44" dur="1000"/>
                                        <p:tgtEl>
                                          <p:spTgt spid="44">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4">
                                            <p:txEl>
                                              <p:pRg st="7" end="7"/>
                                            </p:txEl>
                                          </p:spTgt>
                                        </p:tgtEl>
                                        <p:attrNameLst>
                                          <p:attrName>style.visibility</p:attrName>
                                        </p:attrNameLst>
                                      </p:cBhvr>
                                      <p:to>
                                        <p:strVal val="visible"/>
                                      </p:to>
                                    </p:set>
                                    <p:animEffect transition="in" filter="fade">
                                      <p:cBhvr>
                                        <p:cTn id="49" dur="1000"/>
                                        <p:tgtEl>
                                          <p:spTgt spid="44">
                                            <p:txEl>
                                              <p:pRg st="7" end="7"/>
                                            </p:txEl>
                                          </p:spTgt>
                                        </p:tgtEl>
                                      </p:cBhvr>
                                    </p:animEffect>
                                  </p:childTnLst>
                                </p:cTn>
                              </p:par>
                              <p:par>
                                <p:cTn id="50" presetID="10" presetClass="exit" presetSubtype="0" fill="hold" nodeType="withEffect">
                                  <p:stCondLst>
                                    <p:cond delay="0"/>
                                  </p:stCondLst>
                                  <p:childTnLst>
                                    <p:animEffect transition="out" filter="fade">
                                      <p:cBhvr>
                                        <p:cTn id="51" dur="1000"/>
                                        <p:tgtEl>
                                          <p:spTgt spid="11"/>
                                        </p:tgtEl>
                                      </p:cBhvr>
                                    </p:animEffect>
                                    <p:set>
                                      <p:cBhvr>
                                        <p:cTn id="52" dur="1" fill="hold">
                                          <p:stCondLst>
                                            <p:cond delay="999"/>
                                          </p:stCondLst>
                                        </p:cTn>
                                        <p:tgtEl>
                                          <p:spTgt spid="11"/>
                                        </p:tgtEl>
                                        <p:attrNameLst>
                                          <p:attrName>style.visibility</p:attrName>
                                        </p:attrNameLst>
                                      </p:cBhvr>
                                      <p:to>
                                        <p:strVal val="hidden"/>
                                      </p:to>
                                    </p:set>
                                  </p:childTnLst>
                                </p:cTn>
                              </p:par>
                              <p:par>
                                <p:cTn id="53" presetID="10" presetClass="entr" presetSubtype="0" fill="hold" nodeType="withEffect">
                                  <p:stCondLst>
                                    <p:cond delay="50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1000"/>
                                        <p:tgtEl>
                                          <p:spTgt spid="43"/>
                                        </p:tgtEl>
                                      </p:cBhvr>
                                    </p:animEffect>
                                  </p:childTnLst>
                                </p:cTn>
                              </p:par>
                              <p:par>
                                <p:cTn id="56" presetID="0" presetClass="path" presetSubtype="0" accel="50000" decel="50000" fill="hold" nodeType="withEffect">
                                  <p:stCondLst>
                                    <p:cond delay="500"/>
                                  </p:stCondLst>
                                  <p:childTnLst>
                                    <p:animMotion origin="layout" path="M 1.38889E-6 2.60116E-6 C 0.00729 0.02566 0.01927 0.11052 0.04427 0.14982 C 0.07135 0.15907 0.1066 0.23306 0.1467 0.2393 C 0.21111 0.26196 0.35017 0.10612 0.47292 0.12277 C 0.52604 0.13156 0.50156 0.12763 0.54583 0.13433 C 0.57639 0.14058 0.61267 0.14636 0.64861 0.15167 C 0.67604 0.15769 0.7066 0.16208 0.7368 0.16855 C 0.77812 0.1674 0.86996 0.14821 0.8967 0.14427 " pathEditMode="relative" rAng="0" ptsTypes="ffffffff">
                                      <p:cBhvr>
                                        <p:cTn id="57" dur="5000" fill="hold"/>
                                        <p:tgtEl>
                                          <p:spTgt spid="43"/>
                                        </p:tgtEl>
                                        <p:attrNameLst>
                                          <p:attrName>ppt_x</p:attrName>
                                          <p:attrName>ppt_y</p:attrName>
                                        </p:attrNameLst>
                                      </p:cBhvr>
                                      <p:rCtr x="448" y="131"/>
                                    </p:animMotion>
                                  </p:childTnLst>
                                </p:cTn>
                              </p:par>
                              <p:par>
                                <p:cTn id="58" presetID="6" presetClass="emph" presetSubtype="0" fill="hold" nodeType="withEffect">
                                  <p:stCondLst>
                                    <p:cond delay="500"/>
                                  </p:stCondLst>
                                  <p:childTnLst>
                                    <p:animScale>
                                      <p:cBhvr>
                                        <p:cTn id="59" dur="3000" fill="hold"/>
                                        <p:tgtEl>
                                          <p:spTgt spid="43"/>
                                        </p:tgtEl>
                                      </p:cBhvr>
                                      <p:by x="150000" y="150000"/>
                                    </p:animScale>
                                  </p:childTnLst>
                                </p:cTn>
                              </p:par>
                              <p:par>
                                <p:cTn id="60" presetID="10" presetClass="entr" presetSubtype="0" fill="hold" nodeType="withEffect">
                                  <p:stCondLst>
                                    <p:cond delay="50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1000"/>
                                        <p:tgtEl>
                                          <p:spTgt spid="41"/>
                                        </p:tgtEl>
                                      </p:cBhvr>
                                    </p:animEffect>
                                  </p:childTnLst>
                                </p:cTn>
                              </p:par>
                              <p:par>
                                <p:cTn id="63" presetID="0" presetClass="path" presetSubtype="0" accel="50000" decel="50000" fill="hold" nodeType="withEffect">
                                  <p:stCondLst>
                                    <p:cond delay="500"/>
                                  </p:stCondLst>
                                  <p:childTnLst>
                                    <p:animMotion origin="layout" path="M -1.66667E-6 -3.98844E-6 C 0.00643 -0.003 0.00868 -0.00531 0.0165 -3.98844E-6 C 0.0184 0.00139 0.01806 0.00602 0.01997 0.00717 C 0.02448 0.01018 0.03004 0.00925 0.03455 0.01203 C 0.04931 0.02081 0.054 0.02382 0.06893 0.02659 C 0.07535 0.03076 0.08056 0.03584 0.08716 0.03862 C 0.09011 0.05041 0.09306 0.04787 0.10174 0.05087 C 0.11233 0.07145 0.09827 0.04717 0.11094 0.06058 C 0.1125 0.06243 0.11302 0.0659 0.11459 0.06775 C 0.1224 0.07677 0.12466 0.07538 0.13438 0.07746 C 0.13646 0.07839 0.13837 0.07862 0.14011 0.08 C 0.14219 0.08185 0.14288 0.08602 0.14531 0.08717 C 0.15104 0.09018 0.16354 0.09203 0.16354 0.09203 C 0.17622 0.10428 0.1941 0.10428 0.2092 0.10659 C 0.25938 0.10405 0.24636 0.11353 0.27101 0.09203 C 0.279 0.07538 0.29375 0.06521 0.30556 0.05318 C 0.31094 0.05411 0.31632 0.05388 0.32188 0.05573 C 0.32795 0.05781 0.32969 0.06891 0.33264 0.07515 C 0.33316 0.07908 0.33264 0.08393 0.33438 0.08717 C 0.33802 0.09365 0.35625 0.09804 0.36181 0.09919 C 0.40886 0.09596 0.45608 0.09434 0.50191 0.10891 C 0.50573 0.1126 0.51094 0.11399 0.51459 0.11862 C 0.52257 0.12925 0.52361 0.14197 0.53073 0.1526 C 0.554 0.18775 0.5316 0.15469 0.54913 0.1718 C 0.575 0.197 0.56077 0.19191 0.58559 0.19862 C 0.60174 0.21133 0.61372 0.20787 0.63281 0.20578 C 0.64341 0.20093 0.65278 0.19353 0.66354 0.18891 C 0.67413 0.1785 0.66806 0.18289 0.68195 0.17665 C 0.68681 0.17457 0.68959 0.16671 0.69445 0.16463 C 0.69618 0.16393 0.69809 0.16301 0.7 0.16232 C 0.71372 0.15006 0.72431 0.14451 0.74011 0.13804 C 0.74254 0.1355 0.74427 0.13087 0.7474 0.13064 C 0.75695 0.12995 0.76702 0.1318 0.77639 0.1355 C 0.78091 0.13734 0.79254 0.15723 0.79636 0.16232 C 0.80261 0.17064 0.8099 0.17457 0.81806 0.17665 C 0.84202 0.17457 0.84427 0.18104 0.85452 0.15977 C 0.86042 0.17018 0.86719 0.18729 0.86719 0.20093 " pathEditMode="relative" ptsTypes="ffffffffffffffffffffffffffffffffffffA">
                                      <p:cBhvr>
                                        <p:cTn id="64" dur="5000" fill="hold"/>
                                        <p:tgtEl>
                                          <p:spTgt spid="41"/>
                                        </p:tgtEl>
                                        <p:attrNameLst>
                                          <p:attrName>ppt_x</p:attrName>
                                          <p:attrName>ppt_y</p:attrName>
                                        </p:attrNameLst>
                                      </p:cBhvr>
                                    </p:animMotion>
                                  </p:childTnLst>
                                </p:cTn>
                              </p:par>
                              <p:par>
                                <p:cTn id="65" presetID="10" presetClass="exit" presetSubtype="0" fill="hold" nodeType="withEffect">
                                  <p:stCondLst>
                                    <p:cond delay="4000"/>
                                  </p:stCondLst>
                                  <p:childTnLst>
                                    <p:animEffect transition="out" filter="fade">
                                      <p:cBhvr>
                                        <p:cTn id="66" dur="1000"/>
                                        <p:tgtEl>
                                          <p:spTgt spid="43"/>
                                        </p:tgtEl>
                                      </p:cBhvr>
                                    </p:animEffect>
                                    <p:set>
                                      <p:cBhvr>
                                        <p:cTn id="67" dur="1" fill="hold">
                                          <p:stCondLst>
                                            <p:cond delay="999"/>
                                          </p:stCondLst>
                                        </p:cTn>
                                        <p:tgtEl>
                                          <p:spTgt spid="43"/>
                                        </p:tgtEl>
                                        <p:attrNameLst>
                                          <p:attrName>style.visibility</p:attrName>
                                        </p:attrNameLst>
                                      </p:cBhvr>
                                      <p:to>
                                        <p:strVal val="hidden"/>
                                      </p:to>
                                    </p:set>
                                  </p:childTnLst>
                                </p:cTn>
                              </p:par>
                              <p:par>
                                <p:cTn id="68" presetID="53" presetClass="exit" presetSubtype="0" fill="hold" nodeType="withEffect">
                                  <p:stCondLst>
                                    <p:cond delay="4000"/>
                                  </p:stCondLst>
                                  <p:childTnLst>
                                    <p:anim calcmode="lin" valueType="num">
                                      <p:cBhvr>
                                        <p:cTn id="69" dur="2000"/>
                                        <p:tgtEl>
                                          <p:spTgt spid="41"/>
                                        </p:tgtEl>
                                        <p:attrNameLst>
                                          <p:attrName>ppt_w</p:attrName>
                                        </p:attrNameLst>
                                      </p:cBhvr>
                                      <p:tavLst>
                                        <p:tav tm="0">
                                          <p:val>
                                            <p:strVal val="ppt_w"/>
                                          </p:val>
                                        </p:tav>
                                        <p:tav tm="100000">
                                          <p:val>
                                            <p:fltVal val="0"/>
                                          </p:val>
                                        </p:tav>
                                      </p:tavLst>
                                    </p:anim>
                                    <p:anim calcmode="lin" valueType="num">
                                      <p:cBhvr>
                                        <p:cTn id="70" dur="2000"/>
                                        <p:tgtEl>
                                          <p:spTgt spid="41"/>
                                        </p:tgtEl>
                                        <p:attrNameLst>
                                          <p:attrName>ppt_h</p:attrName>
                                        </p:attrNameLst>
                                      </p:cBhvr>
                                      <p:tavLst>
                                        <p:tav tm="0">
                                          <p:val>
                                            <p:strVal val="ppt_h"/>
                                          </p:val>
                                        </p:tav>
                                        <p:tav tm="100000">
                                          <p:val>
                                            <p:fltVal val="0"/>
                                          </p:val>
                                        </p:tav>
                                      </p:tavLst>
                                    </p:anim>
                                    <p:animEffect transition="out" filter="fade">
                                      <p:cBhvr>
                                        <p:cTn id="71" dur="2000"/>
                                        <p:tgtEl>
                                          <p:spTgt spid="41"/>
                                        </p:tgtEl>
                                      </p:cBhvr>
                                    </p:animEffect>
                                    <p:set>
                                      <p:cBhvr>
                                        <p:cTn id="72" dur="1" fill="hold">
                                          <p:stCondLst>
                                            <p:cond delay="1999"/>
                                          </p:stCondLst>
                                        </p:cTn>
                                        <p:tgtEl>
                                          <p:spTgt spid="41"/>
                                        </p:tgtEl>
                                        <p:attrNameLst>
                                          <p:attrName>style.visibility</p:attrName>
                                        </p:attrNameLst>
                                      </p:cBhvr>
                                      <p:to>
                                        <p:strVal val="hidden"/>
                                      </p:to>
                                    </p:set>
                                  </p:childTnLst>
                                </p:cTn>
                              </p:par>
                            </p:childTnLst>
                          </p:cTn>
                        </p:par>
                        <p:par>
                          <p:cTn id="73" fill="hold">
                            <p:stCondLst>
                              <p:cond delay="6000"/>
                            </p:stCondLst>
                            <p:childTnLst>
                              <p:par>
                                <p:cTn id="74" presetID="53" presetClass="entr" presetSubtype="0" fill="hold" grpId="0" nodeType="afterEffect">
                                  <p:stCondLst>
                                    <p:cond delay="0"/>
                                  </p:stCondLst>
                                  <p:childTnLst>
                                    <p:set>
                                      <p:cBhvr>
                                        <p:cTn id="75" dur="1" fill="hold">
                                          <p:stCondLst>
                                            <p:cond delay="0"/>
                                          </p:stCondLst>
                                        </p:cTn>
                                        <p:tgtEl>
                                          <p:spTgt spid="48"/>
                                        </p:tgtEl>
                                        <p:attrNameLst>
                                          <p:attrName>style.visibility</p:attrName>
                                        </p:attrNameLst>
                                      </p:cBhvr>
                                      <p:to>
                                        <p:strVal val="visible"/>
                                      </p:to>
                                    </p:set>
                                    <p:anim calcmode="lin" valueType="num">
                                      <p:cBhvr>
                                        <p:cTn id="76" dur="1000" fill="hold"/>
                                        <p:tgtEl>
                                          <p:spTgt spid="48"/>
                                        </p:tgtEl>
                                        <p:attrNameLst>
                                          <p:attrName>ppt_w</p:attrName>
                                        </p:attrNameLst>
                                      </p:cBhvr>
                                      <p:tavLst>
                                        <p:tav tm="0">
                                          <p:val>
                                            <p:fltVal val="0"/>
                                          </p:val>
                                        </p:tav>
                                        <p:tav tm="100000">
                                          <p:val>
                                            <p:strVal val="#ppt_w"/>
                                          </p:val>
                                        </p:tav>
                                      </p:tavLst>
                                    </p:anim>
                                    <p:anim calcmode="lin" valueType="num">
                                      <p:cBhvr>
                                        <p:cTn id="77" dur="1000" fill="hold"/>
                                        <p:tgtEl>
                                          <p:spTgt spid="48"/>
                                        </p:tgtEl>
                                        <p:attrNameLst>
                                          <p:attrName>ppt_h</p:attrName>
                                        </p:attrNameLst>
                                      </p:cBhvr>
                                      <p:tavLst>
                                        <p:tav tm="0">
                                          <p:val>
                                            <p:fltVal val="0"/>
                                          </p:val>
                                        </p:tav>
                                        <p:tav tm="100000">
                                          <p:val>
                                            <p:strVal val="#ppt_h"/>
                                          </p:val>
                                        </p:tav>
                                      </p:tavLst>
                                    </p:anim>
                                    <p:animEffect transition="in" filter="fade">
                                      <p:cBhvr>
                                        <p:cTn id="78" dur="1000"/>
                                        <p:tgtEl>
                                          <p:spTgt spid="48"/>
                                        </p:tgtEl>
                                      </p:cBhvr>
                                    </p:animEffect>
                                  </p:childTnLst>
                                </p:cTn>
                              </p:par>
                              <p:par>
                                <p:cTn id="79" presetID="53" presetClass="exit" presetSubtype="0" fill="hold" grpId="0" nodeType="withEffect">
                                  <p:stCondLst>
                                    <p:cond delay="0"/>
                                  </p:stCondLst>
                                  <p:childTnLst>
                                    <p:anim calcmode="lin" valueType="num">
                                      <p:cBhvr>
                                        <p:cTn id="80" dur="1000"/>
                                        <p:tgtEl>
                                          <p:spTgt spid="40"/>
                                        </p:tgtEl>
                                        <p:attrNameLst>
                                          <p:attrName>ppt_w</p:attrName>
                                        </p:attrNameLst>
                                      </p:cBhvr>
                                      <p:tavLst>
                                        <p:tav tm="0">
                                          <p:val>
                                            <p:strVal val="ppt_w"/>
                                          </p:val>
                                        </p:tav>
                                        <p:tav tm="100000">
                                          <p:val>
                                            <p:fltVal val="0"/>
                                          </p:val>
                                        </p:tav>
                                      </p:tavLst>
                                    </p:anim>
                                    <p:anim calcmode="lin" valueType="num">
                                      <p:cBhvr>
                                        <p:cTn id="81" dur="1000"/>
                                        <p:tgtEl>
                                          <p:spTgt spid="40"/>
                                        </p:tgtEl>
                                        <p:attrNameLst>
                                          <p:attrName>ppt_h</p:attrName>
                                        </p:attrNameLst>
                                      </p:cBhvr>
                                      <p:tavLst>
                                        <p:tav tm="0">
                                          <p:val>
                                            <p:strVal val="ppt_h"/>
                                          </p:val>
                                        </p:tav>
                                        <p:tav tm="100000">
                                          <p:val>
                                            <p:fltVal val="0"/>
                                          </p:val>
                                        </p:tav>
                                      </p:tavLst>
                                    </p:anim>
                                    <p:animEffect transition="out" filter="fade">
                                      <p:cBhvr>
                                        <p:cTn id="82" dur="1000"/>
                                        <p:tgtEl>
                                          <p:spTgt spid="40"/>
                                        </p:tgtEl>
                                      </p:cBhvr>
                                    </p:animEffect>
                                    <p:set>
                                      <p:cBhvr>
                                        <p:cTn id="83" dur="1" fill="hold">
                                          <p:stCondLst>
                                            <p:cond delay="999"/>
                                          </p:stCondLst>
                                        </p:cTn>
                                        <p:tgtEl>
                                          <p:spTgt spid="40"/>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2000"/>
                                        <p:tgtEl>
                                          <p:spTgt spid="44">
                                            <p:txEl>
                                              <p:pRg st="0" end="0"/>
                                            </p:txEl>
                                          </p:spTgt>
                                        </p:tgtEl>
                                      </p:cBhvr>
                                    </p:animEffect>
                                    <p:set>
                                      <p:cBhvr>
                                        <p:cTn id="86" dur="1" fill="hold">
                                          <p:stCondLst>
                                            <p:cond delay="1999"/>
                                          </p:stCondLst>
                                        </p:cTn>
                                        <p:tgtEl>
                                          <p:spTgt spid="44">
                                            <p:txEl>
                                              <p:pRg st="0" end="0"/>
                                            </p:txEl>
                                          </p:spTgt>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2000"/>
                                        <p:tgtEl>
                                          <p:spTgt spid="44">
                                            <p:txEl>
                                              <p:pRg st="1" end="1"/>
                                            </p:txEl>
                                          </p:spTgt>
                                        </p:tgtEl>
                                      </p:cBhvr>
                                    </p:animEffect>
                                    <p:set>
                                      <p:cBhvr>
                                        <p:cTn id="89" dur="1" fill="hold">
                                          <p:stCondLst>
                                            <p:cond delay="1999"/>
                                          </p:stCondLst>
                                        </p:cTn>
                                        <p:tgtEl>
                                          <p:spTgt spid="44">
                                            <p:txEl>
                                              <p:pRg st="1" end="1"/>
                                            </p:txEl>
                                          </p:spTgt>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2000"/>
                                        <p:tgtEl>
                                          <p:spTgt spid="44">
                                            <p:txEl>
                                              <p:pRg st="2" end="2"/>
                                            </p:txEl>
                                          </p:spTgt>
                                        </p:tgtEl>
                                      </p:cBhvr>
                                    </p:animEffect>
                                    <p:set>
                                      <p:cBhvr>
                                        <p:cTn id="92" dur="1" fill="hold">
                                          <p:stCondLst>
                                            <p:cond delay="1999"/>
                                          </p:stCondLst>
                                        </p:cTn>
                                        <p:tgtEl>
                                          <p:spTgt spid="44">
                                            <p:txEl>
                                              <p:pRg st="2" end="2"/>
                                            </p:txEl>
                                          </p:spTgt>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2000"/>
                                        <p:tgtEl>
                                          <p:spTgt spid="44">
                                            <p:txEl>
                                              <p:pRg st="3" end="3"/>
                                            </p:txEl>
                                          </p:spTgt>
                                        </p:tgtEl>
                                      </p:cBhvr>
                                    </p:animEffect>
                                    <p:set>
                                      <p:cBhvr>
                                        <p:cTn id="95" dur="1" fill="hold">
                                          <p:stCondLst>
                                            <p:cond delay="1999"/>
                                          </p:stCondLst>
                                        </p:cTn>
                                        <p:tgtEl>
                                          <p:spTgt spid="44">
                                            <p:txEl>
                                              <p:pRg st="3" end="3"/>
                                            </p:txEl>
                                          </p:spTgt>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2000"/>
                                        <p:tgtEl>
                                          <p:spTgt spid="44">
                                            <p:txEl>
                                              <p:pRg st="4" end="4"/>
                                            </p:txEl>
                                          </p:spTgt>
                                        </p:tgtEl>
                                      </p:cBhvr>
                                    </p:animEffect>
                                    <p:set>
                                      <p:cBhvr>
                                        <p:cTn id="98" dur="1" fill="hold">
                                          <p:stCondLst>
                                            <p:cond delay="1999"/>
                                          </p:stCondLst>
                                        </p:cTn>
                                        <p:tgtEl>
                                          <p:spTgt spid="44">
                                            <p:txEl>
                                              <p:pRg st="4" end="4"/>
                                            </p:txEl>
                                          </p:spTgt>
                                        </p:tgtEl>
                                        <p:attrNameLst>
                                          <p:attrName>style.visibility</p:attrName>
                                        </p:attrNameLst>
                                      </p:cBhvr>
                                      <p:to>
                                        <p:strVal val="hidden"/>
                                      </p:to>
                                    </p:set>
                                  </p:childTnLst>
                                </p:cTn>
                              </p:par>
                              <p:par>
                                <p:cTn id="99" presetID="10" presetClass="exit" presetSubtype="0" fill="hold" grpId="0" nodeType="withEffect">
                                  <p:stCondLst>
                                    <p:cond delay="0"/>
                                  </p:stCondLst>
                                  <p:childTnLst>
                                    <p:animEffect transition="out" filter="fade">
                                      <p:cBhvr>
                                        <p:cTn id="100" dur="2000"/>
                                        <p:tgtEl>
                                          <p:spTgt spid="44">
                                            <p:txEl>
                                              <p:pRg st="5" end="5"/>
                                            </p:txEl>
                                          </p:spTgt>
                                        </p:tgtEl>
                                      </p:cBhvr>
                                    </p:animEffect>
                                    <p:set>
                                      <p:cBhvr>
                                        <p:cTn id="101" dur="1" fill="hold">
                                          <p:stCondLst>
                                            <p:cond delay="1999"/>
                                          </p:stCondLst>
                                        </p:cTn>
                                        <p:tgtEl>
                                          <p:spTgt spid="44">
                                            <p:txEl>
                                              <p:pRg st="5" end="5"/>
                                            </p:txEl>
                                          </p:spTgt>
                                        </p:tgtEl>
                                        <p:attrNameLst>
                                          <p:attrName>style.visibility</p:attrName>
                                        </p:attrNameLst>
                                      </p:cBhvr>
                                      <p:to>
                                        <p:strVal val="hidden"/>
                                      </p:to>
                                    </p:set>
                                  </p:childTnLst>
                                </p:cTn>
                              </p:par>
                              <p:par>
                                <p:cTn id="102" presetID="10" presetClass="exit" presetSubtype="0" fill="hold" grpId="0" nodeType="withEffect">
                                  <p:stCondLst>
                                    <p:cond delay="0"/>
                                  </p:stCondLst>
                                  <p:childTnLst>
                                    <p:animEffect transition="out" filter="fade">
                                      <p:cBhvr>
                                        <p:cTn id="103" dur="2000"/>
                                        <p:tgtEl>
                                          <p:spTgt spid="44">
                                            <p:txEl>
                                              <p:pRg st="6" end="6"/>
                                            </p:txEl>
                                          </p:spTgt>
                                        </p:tgtEl>
                                      </p:cBhvr>
                                    </p:animEffect>
                                    <p:set>
                                      <p:cBhvr>
                                        <p:cTn id="104" dur="1" fill="hold">
                                          <p:stCondLst>
                                            <p:cond delay="1999"/>
                                          </p:stCondLst>
                                        </p:cTn>
                                        <p:tgtEl>
                                          <p:spTgt spid="44">
                                            <p:txEl>
                                              <p:pRg st="6" end="6"/>
                                            </p:txEl>
                                          </p:spTgt>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2000"/>
                                        <p:tgtEl>
                                          <p:spTgt spid="44">
                                            <p:txEl>
                                              <p:pRg st="7" end="7"/>
                                            </p:txEl>
                                          </p:spTgt>
                                        </p:tgtEl>
                                      </p:cBhvr>
                                    </p:animEffect>
                                    <p:set>
                                      <p:cBhvr>
                                        <p:cTn id="107" dur="1" fill="hold">
                                          <p:stCondLst>
                                            <p:cond delay="1999"/>
                                          </p:stCondLst>
                                        </p:cTn>
                                        <p:tgtEl>
                                          <p:spTgt spid="44">
                                            <p:txEl>
                                              <p:pRg st="7" end="7"/>
                                            </p:txEl>
                                          </p:spTgt>
                                        </p:tgtEl>
                                        <p:attrNameLst>
                                          <p:attrName>style.visibility</p:attrName>
                                        </p:attrNameLst>
                                      </p:cBhvr>
                                      <p:to>
                                        <p:strVal val="hidden"/>
                                      </p:to>
                                    </p:set>
                                  </p:childTnLst>
                                </p:cTn>
                              </p:par>
                              <p:par>
                                <p:cTn id="108" presetID="10" presetClass="exit" presetSubtype="0" fill="hold" grpId="0" nodeType="withEffect">
                                  <p:stCondLst>
                                    <p:cond delay="0"/>
                                  </p:stCondLst>
                                  <p:childTnLst>
                                    <p:animEffect transition="out" filter="fade">
                                      <p:cBhvr>
                                        <p:cTn id="109" dur="2000"/>
                                        <p:tgtEl>
                                          <p:spTgt spid="44">
                                            <p:bg/>
                                          </p:spTgt>
                                        </p:tgtEl>
                                      </p:cBhvr>
                                    </p:animEffect>
                                    <p:set>
                                      <p:cBhvr>
                                        <p:cTn id="110" dur="1" fill="hold">
                                          <p:stCondLst>
                                            <p:cond delay="1999"/>
                                          </p:stCondLst>
                                        </p:cTn>
                                        <p:tgtEl>
                                          <p:spTgt spid="44">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allAtOnce" animBg="1"/>
      <p:bldP spid="40" grpId="0"/>
      <p:bldP spid="48"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7543264"/>
          </a:xfrm>
          <a:prstGeom prst="rect">
            <a:avLst/>
          </a:prstGeom>
        </p:spPr>
        <p:txBody>
          <a:bodyPr wrap="square">
            <a:spAutoFit/>
          </a:bodyPr>
          <a:lstStyle/>
          <a:p>
            <a:r>
              <a:rPr lang="en-US" dirty="0" smtClean="0">
                <a:hlinkClick r:id="rId2"/>
              </a:rPr>
              <a:t>https://en.wikipedia.org/wiki/Duke_William_(ship)</a:t>
            </a:r>
            <a:endParaRPr lang="en-US" dirty="0" smtClean="0"/>
          </a:p>
          <a:p>
            <a:r>
              <a:rPr lang="en-US" dirty="0" smtClean="0"/>
              <a:t>	</a:t>
            </a:r>
            <a:r>
              <a:rPr lang="en-US" dirty="0" err="1" smtClean="0"/>
              <a:t>Louisbourg</a:t>
            </a:r>
            <a:r>
              <a:rPr lang="en-US" dirty="0" smtClean="0"/>
              <a:t> fell to the British on July 26, 1758 and within two weeks a deportation order was issued for the Acadians of </a:t>
            </a:r>
            <a:r>
              <a:rPr lang="en-US" dirty="0" err="1" smtClean="0"/>
              <a:t>Île</a:t>
            </a:r>
            <a:r>
              <a:rPr lang="en-US" dirty="0" smtClean="0"/>
              <a:t> Saint-Jean (Prince Edward Island). The English authorities had given up on their earlier attempts to assimilate the Acadians into the thirteen colonies and now wanted them returned directly to France.</a:t>
            </a:r>
          </a:p>
          <a:p>
            <a:r>
              <a:rPr lang="en-US" dirty="0" smtClean="0"/>
              <a:t>	On October 20, 1758, Duke William left </a:t>
            </a:r>
            <a:r>
              <a:rPr lang="en-US" dirty="0" err="1" smtClean="0"/>
              <a:t>Île</a:t>
            </a:r>
            <a:r>
              <a:rPr lang="en-US" dirty="0" smtClean="0"/>
              <a:t> Saint-Jean for France with over 360 Acadians on board. The ship sailed in a convoy with nine other vessels, two of which were Violet (with over 280 Acadians) and Ruby (with approximately 310 Acadians).[7] The ship sailed through the Canso Strait and moored off Canso, Nova Scotia, for almost a month because of foul weather. During the time in Canso, the Acadians helped the ship narrowly escape a raid by the </a:t>
            </a:r>
            <a:r>
              <a:rPr lang="en-US" dirty="0" err="1" smtClean="0"/>
              <a:t>Mi'kmaq</a:t>
            </a:r>
            <a:r>
              <a:rPr lang="en-US" dirty="0" smtClean="0"/>
              <a:t>.</a:t>
            </a:r>
          </a:p>
          <a:p>
            <a:r>
              <a:rPr lang="en-US" dirty="0" smtClean="0"/>
              <a:t>	On November 25, Duke William sailed out of the bay of Canso. On the third day at sea there was a storm and Duke William became separated from the other two ships. Ruby ran aground in a storm on Pico Island in the Azores, which caused the death of 213 of the Acadians on board.</a:t>
            </a:r>
          </a:p>
          <a:p>
            <a:r>
              <a:rPr lang="en-US" dirty="0" smtClean="0"/>
              <a:t>	Almost two weeks after the ships were separated, late in the day on December 10, Duke William re-encountered Violet. Violet was sinking; during the night Duke William sprung a leak and the Acadians assisted at the pumps. In the morning on December 11, after a brief squall, Violet sank with all the Acadians on board.</a:t>
            </a:r>
          </a:p>
          <a:p>
            <a:r>
              <a:rPr lang="en-US" dirty="0" smtClean="0"/>
              <a:t>	The Acadians and crew on Duke William tried for three days to pump the water from her. Captain Nichols recorded: "We continued in this dismal situation three days; the ship, notwithstanding our </a:t>
            </a:r>
            <a:r>
              <a:rPr lang="en-US" dirty="0" err="1" smtClean="0"/>
              <a:t>endeavours</a:t>
            </a:r>
            <a:r>
              <a:rPr lang="en-US" dirty="0" smtClean="0"/>
              <a:t>, full of water, and expected to sink every minute."[4] Captain Nichols reports that he gave up and announced to the Acadians and crew: "I told them we must be content with our fate; and as we sure certain we had done our duty, we should submit to Providence, to the Almighty will, with pious resignation."[4]</a:t>
            </a:r>
          </a:p>
          <a:p>
            <a:r>
              <a:rPr lang="en-US" dirty="0" smtClean="0"/>
              <a:t>	Despite this resignation, Captain Nichols dispatched both the long boat and cutter that were on board so that they might approach any passing vessels. On the morning of December 13, two English vessels were within sight of Duke William. Captain Nichols records: "I went and acquainted the priest [</a:t>
            </a:r>
            <a:r>
              <a:rPr lang="en-US" dirty="0" err="1" smtClean="0"/>
              <a:t>Girrard</a:t>
            </a:r>
            <a:r>
              <a:rPr lang="en-US" dirty="0" smtClean="0"/>
              <a:t>] and the old gentleman [Noel </a:t>
            </a:r>
            <a:r>
              <a:rPr lang="en-US" dirty="0" err="1" smtClean="0"/>
              <a:t>Doiron</a:t>
            </a:r>
            <a:r>
              <a:rPr lang="en-US" dirty="0" smtClean="0"/>
              <a:t>] with the good news. The old man took me in his aged arms, and cried for joy."[4] The ships did not stop. During the possible rescue, Duke William almost got separated from the long boat and the cutter. As the long boat and cutter returned, a Danish ship appeared in the distance. Again those aboard thought they were saved, but the Danish ship, like those before, sailed away from them.</a:t>
            </a:r>
          </a:p>
          <a:p>
            <a:r>
              <a:rPr lang="en-US" dirty="0" smtClean="0"/>
              <a:t>	Ship's boats in the 18th century were designed for work, not lifesaving.[8] Intended to load cargo and supplies as well as shuttle people ashore, the three small boats aboard Duke William could hold only a handful of those aboard.</a:t>
            </a:r>
          </a:p>
          <a:p>
            <a:r>
              <a:rPr lang="en-US" dirty="0" smtClean="0"/>
              <a:t>	Captain Nichols then recorded Noel </a:t>
            </a:r>
            <a:r>
              <a:rPr lang="en-US" dirty="0" err="1" smtClean="0"/>
              <a:t>Doiron's</a:t>
            </a:r>
            <a:r>
              <a:rPr lang="en-US" dirty="0" smtClean="0"/>
              <a:t> decision:</a:t>
            </a:r>
          </a:p>
          <a:p>
            <a:pPr marL="1485900"/>
            <a:r>
              <a:rPr lang="en-US" dirty="0" smtClean="0"/>
              <a:t>	About half an hour after, the old gentleman [Noel </a:t>
            </a:r>
            <a:r>
              <a:rPr lang="en-US" dirty="0" err="1" smtClean="0"/>
              <a:t>Doiron</a:t>
            </a:r>
            <a:r>
              <a:rPr lang="en-US" dirty="0" smtClean="0"/>
              <a:t>] came to me, crying; he took me in his arms, and said he came with the voice of the whole people, to desire that I and my men would </a:t>
            </a:r>
            <a:r>
              <a:rPr lang="en-US" dirty="0" err="1" smtClean="0"/>
              <a:t>endeavour</a:t>
            </a:r>
            <a:r>
              <a:rPr lang="en-US" dirty="0" smtClean="0"/>
              <a:t> to save our lives, in our boats; and as they could not carry them, they would on no consideration be the means of drowning us. They were well convinced, by all our </a:t>
            </a:r>
            <a:r>
              <a:rPr lang="en-US" dirty="0" err="1" smtClean="0"/>
              <a:t>behaviour</a:t>
            </a:r>
            <a:r>
              <a:rPr lang="en-US" dirty="0" smtClean="0"/>
              <a:t>, that we had done everything in our power for their preservation, but that God Almighty had ordained them to be drowned, and they hoped that we should be able to get safe ashore.</a:t>
            </a:r>
          </a:p>
          <a:p>
            <a:pPr marL="1485900"/>
            <a:r>
              <a:rPr lang="en-US" dirty="0" smtClean="0"/>
              <a:t>	I must acknowledge that such gratitude, for having done only our duty, in </a:t>
            </a:r>
            <a:r>
              <a:rPr lang="en-US" dirty="0" err="1" smtClean="0"/>
              <a:t>endeavouring</a:t>
            </a:r>
            <a:r>
              <a:rPr lang="en-US" dirty="0" smtClean="0"/>
              <a:t> to save their lives as well as our own, astonished me. I replied that there were no hopes of life, and, as we had all embarked in the same unhappy voyage, we would all take the same chance. I thought we ought to share the same fate. He said that should not be; and if I did not acquaint my people with their offer, I should have their lives to answer for.</a:t>
            </a:r>
          </a:p>
          <a:p>
            <a:r>
              <a:rPr lang="en-US" dirty="0" smtClean="0"/>
              <a:t>	The two boats on board were lowered into the English channel carrying only the Captain, his crew, and the parish priest </a:t>
            </a:r>
            <a:r>
              <a:rPr lang="en-US" dirty="0" err="1" smtClean="0"/>
              <a:t>Girrard</a:t>
            </a:r>
            <a:r>
              <a:rPr lang="en-US" dirty="0" smtClean="0"/>
              <a:t>. Upon lowering the life boats, Noel </a:t>
            </a:r>
            <a:r>
              <a:rPr lang="en-US" dirty="0" err="1" smtClean="0"/>
              <a:t>Doiron</a:t>
            </a:r>
            <a:r>
              <a:rPr lang="en-US" dirty="0" smtClean="0"/>
              <a:t> sharply reprimanded a fellow Acadian Jean-Pierre LeBlanc for trying to board a lifeboat while abandoning his wife and children. As Priest </a:t>
            </a:r>
            <a:r>
              <a:rPr lang="en-US" dirty="0" err="1" smtClean="0"/>
              <a:t>Girrard</a:t>
            </a:r>
            <a:r>
              <a:rPr lang="en-US" dirty="0" smtClean="0"/>
              <a:t> got in the lifeboat he saluted Noel </a:t>
            </a:r>
            <a:r>
              <a:rPr lang="en-US" dirty="0" err="1" smtClean="0"/>
              <a:t>Doiron</a:t>
            </a:r>
            <a:r>
              <a:rPr lang="en-US" dirty="0" smtClean="0"/>
              <a:t>. After Captain Nichols could no longer see the ship, four Acadians got into a third boat and arrived safely in Falmouth, England.</a:t>
            </a:r>
          </a:p>
          <a:p>
            <a:r>
              <a:rPr lang="en-US" dirty="0" smtClean="0"/>
              <a:t>	Duke William sank about 20 leagues (97 km; 52 mi) from the coast of France shortly after 4:00 p.m. on December 13, 1758. Noel </a:t>
            </a:r>
            <a:r>
              <a:rPr lang="en-US" dirty="0" err="1" smtClean="0"/>
              <a:t>Doiron</a:t>
            </a:r>
            <a:r>
              <a:rPr lang="en-US" dirty="0" smtClean="0"/>
              <a:t>, his wife, Marie, five of their children with their spouses and over thirty grandchildren were lost – 120 family members in total.</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152400" y="914400"/>
            <a:ext cx="8926513" cy="5943600"/>
            <a:chOff x="152400" y="914400"/>
            <a:chExt cx="8926513" cy="5943600"/>
          </a:xfrm>
        </p:grpSpPr>
        <p:pic>
          <p:nvPicPr>
            <p:cNvPr id="44" name="Picture 2"/>
            <p:cNvPicPr>
              <a:picLocks noChangeAspect="1" noChangeArrowheads="1"/>
            </p:cNvPicPr>
            <p:nvPr/>
          </p:nvPicPr>
          <p:blipFill>
            <a:blip r:embed="rId2"/>
            <a:srcRect/>
            <a:stretch>
              <a:fillRect/>
            </a:stretch>
          </p:blipFill>
          <p:spPr bwMode="auto">
            <a:xfrm>
              <a:off x="4114800" y="914400"/>
              <a:ext cx="4964113" cy="5943600"/>
            </a:xfrm>
            <a:prstGeom prst="rect">
              <a:avLst/>
            </a:prstGeom>
            <a:noFill/>
            <a:ln w="76200">
              <a:solidFill>
                <a:srgbClr val="002060"/>
              </a:solidFill>
              <a:miter lim="800000"/>
              <a:headEnd/>
              <a:tailEnd/>
            </a:ln>
            <a:effectLst/>
          </p:spPr>
        </p:pic>
        <p:grpSp>
          <p:nvGrpSpPr>
            <p:cNvPr id="45" name="Group 36"/>
            <p:cNvGrpSpPr/>
            <p:nvPr/>
          </p:nvGrpSpPr>
          <p:grpSpPr>
            <a:xfrm>
              <a:off x="4800600" y="2895600"/>
              <a:ext cx="2465832" cy="2590800"/>
              <a:chOff x="4800600" y="2895600"/>
              <a:chExt cx="2465832" cy="2590800"/>
            </a:xfrm>
          </p:grpSpPr>
          <p:grpSp>
            <p:nvGrpSpPr>
              <p:cNvPr id="80" name="Group 28"/>
              <p:cNvGrpSpPr/>
              <p:nvPr/>
            </p:nvGrpSpPr>
            <p:grpSpPr>
              <a:xfrm>
                <a:off x="4800600" y="2895600"/>
                <a:ext cx="2465832" cy="2590800"/>
                <a:chOff x="4800600" y="2895600"/>
                <a:chExt cx="2465832" cy="2590800"/>
              </a:xfrm>
            </p:grpSpPr>
            <p:grpSp>
              <p:nvGrpSpPr>
                <p:cNvPr id="82" name="Group 103"/>
                <p:cNvGrpSpPr/>
                <p:nvPr/>
              </p:nvGrpSpPr>
              <p:grpSpPr>
                <a:xfrm>
                  <a:off x="5038344" y="2895600"/>
                  <a:ext cx="2228088" cy="2250221"/>
                  <a:chOff x="5038344" y="2895600"/>
                  <a:chExt cx="2228088" cy="2250221"/>
                </a:xfrm>
              </p:grpSpPr>
              <p:pic>
                <p:nvPicPr>
                  <p:cNvPr id="84" name="Picture 2"/>
                  <p:cNvPicPr>
                    <a:picLocks noChangeAspect="1" noChangeArrowheads="1"/>
                  </p:cNvPicPr>
                  <p:nvPr/>
                </p:nvPicPr>
                <p:blipFill>
                  <a:blip r:embed="rId3" cstate="print"/>
                  <a:srcRect l="1535" t="39744" r="78235" b="52564"/>
                  <a:stretch>
                    <a:fillRect/>
                  </a:stretch>
                </p:blipFill>
                <p:spPr bwMode="auto">
                  <a:xfrm>
                    <a:off x="5791200" y="4038599"/>
                    <a:ext cx="381000" cy="192821"/>
                  </a:xfrm>
                  <a:prstGeom prst="rect">
                    <a:avLst/>
                  </a:prstGeom>
                  <a:noFill/>
                  <a:ln w="76200">
                    <a:noFill/>
                    <a:miter lim="800000"/>
                    <a:headEnd/>
                    <a:tailEnd/>
                  </a:ln>
                  <a:effectLst/>
                </p:spPr>
              </p:pic>
              <p:pic>
                <p:nvPicPr>
                  <p:cNvPr id="85" name="Picture 2"/>
                  <p:cNvPicPr>
                    <a:picLocks noChangeAspect="1" noChangeArrowheads="1"/>
                  </p:cNvPicPr>
                  <p:nvPr/>
                </p:nvPicPr>
                <p:blipFill>
                  <a:blip r:embed="rId3" cstate="print"/>
                  <a:srcRect l="1535" t="39744" r="78235" b="52564"/>
                  <a:stretch>
                    <a:fillRect/>
                  </a:stretch>
                </p:blipFill>
                <p:spPr bwMode="auto">
                  <a:xfrm>
                    <a:off x="5669280" y="4531579"/>
                    <a:ext cx="381000" cy="192821"/>
                  </a:xfrm>
                  <a:prstGeom prst="rect">
                    <a:avLst/>
                  </a:prstGeom>
                  <a:noFill/>
                  <a:ln w="76200">
                    <a:noFill/>
                    <a:miter lim="800000"/>
                    <a:headEnd/>
                    <a:tailEnd/>
                  </a:ln>
                  <a:effectLst/>
                </p:spPr>
              </p:pic>
              <p:pic>
                <p:nvPicPr>
                  <p:cNvPr id="86" name="Picture 2"/>
                  <p:cNvPicPr>
                    <a:picLocks noChangeAspect="1" noChangeArrowheads="1"/>
                  </p:cNvPicPr>
                  <p:nvPr/>
                </p:nvPicPr>
                <p:blipFill>
                  <a:blip r:embed="rId3" cstate="print"/>
                  <a:srcRect l="1535" t="39744" r="78235" b="52564"/>
                  <a:stretch>
                    <a:fillRect/>
                  </a:stretch>
                </p:blipFill>
                <p:spPr bwMode="auto">
                  <a:xfrm>
                    <a:off x="5038344" y="4953000"/>
                    <a:ext cx="381000" cy="192821"/>
                  </a:xfrm>
                  <a:prstGeom prst="rect">
                    <a:avLst/>
                  </a:prstGeom>
                  <a:noFill/>
                  <a:ln w="76200">
                    <a:noFill/>
                    <a:miter lim="800000"/>
                    <a:headEnd/>
                    <a:tailEnd/>
                  </a:ln>
                  <a:effectLst/>
                </p:spPr>
              </p:pic>
              <p:pic>
                <p:nvPicPr>
                  <p:cNvPr id="87" name="Picture 2"/>
                  <p:cNvPicPr preferRelativeResize="0">
                    <a:picLocks noChangeArrowheads="1"/>
                  </p:cNvPicPr>
                  <p:nvPr/>
                </p:nvPicPr>
                <p:blipFill>
                  <a:blip r:embed="rId4" cstate="print"/>
                  <a:srcRect l="1535" t="39744" r="78235" b="52564"/>
                  <a:stretch>
                    <a:fillRect/>
                  </a:stretch>
                </p:blipFill>
                <p:spPr bwMode="auto">
                  <a:xfrm>
                    <a:off x="6172201" y="3657600"/>
                    <a:ext cx="361357" cy="182880"/>
                  </a:xfrm>
                  <a:prstGeom prst="rect">
                    <a:avLst/>
                  </a:prstGeom>
                  <a:noFill/>
                  <a:ln w="76200">
                    <a:noFill/>
                    <a:miter lim="800000"/>
                    <a:headEnd/>
                    <a:tailEnd/>
                  </a:ln>
                  <a:effectLst/>
                </p:spPr>
              </p:pic>
              <p:pic>
                <p:nvPicPr>
                  <p:cNvPr id="88" name="Picture 2"/>
                  <p:cNvPicPr>
                    <a:picLocks noChangeAspect="1" noChangeArrowheads="1"/>
                  </p:cNvPicPr>
                  <p:nvPr/>
                </p:nvPicPr>
                <p:blipFill>
                  <a:blip r:embed="rId3" cstate="print"/>
                  <a:srcRect l="1535" t="39744" r="78235" b="52564"/>
                  <a:stretch>
                    <a:fillRect/>
                  </a:stretch>
                </p:blipFill>
                <p:spPr bwMode="auto">
                  <a:xfrm>
                    <a:off x="6172200" y="3388579"/>
                    <a:ext cx="381000" cy="192821"/>
                  </a:xfrm>
                  <a:prstGeom prst="rect">
                    <a:avLst/>
                  </a:prstGeom>
                  <a:noFill/>
                  <a:ln w="76200">
                    <a:noFill/>
                    <a:miter lim="800000"/>
                    <a:headEnd/>
                    <a:tailEnd/>
                  </a:ln>
                  <a:effectLst/>
                </p:spPr>
              </p:pic>
              <p:pic>
                <p:nvPicPr>
                  <p:cNvPr id="89" name="Picture 2"/>
                  <p:cNvPicPr>
                    <a:picLocks noChangeAspect="1" noChangeArrowheads="1"/>
                  </p:cNvPicPr>
                  <p:nvPr/>
                </p:nvPicPr>
                <p:blipFill>
                  <a:blip r:embed="rId3" cstate="print"/>
                  <a:srcRect l="1535" t="39744" r="78235" b="52564"/>
                  <a:stretch>
                    <a:fillRect/>
                  </a:stretch>
                </p:blipFill>
                <p:spPr bwMode="auto">
                  <a:xfrm>
                    <a:off x="6324600" y="3124200"/>
                    <a:ext cx="381000" cy="192821"/>
                  </a:xfrm>
                  <a:prstGeom prst="rect">
                    <a:avLst/>
                  </a:prstGeom>
                  <a:noFill/>
                  <a:ln w="76200">
                    <a:noFill/>
                    <a:miter lim="800000"/>
                    <a:headEnd/>
                    <a:tailEnd/>
                  </a:ln>
                  <a:effectLst/>
                </p:spPr>
              </p:pic>
              <p:pic>
                <p:nvPicPr>
                  <p:cNvPr id="90" name="Picture 2"/>
                  <p:cNvPicPr preferRelativeResize="0">
                    <a:picLocks noChangeArrowheads="1"/>
                  </p:cNvPicPr>
                  <p:nvPr/>
                </p:nvPicPr>
                <p:blipFill>
                  <a:blip r:embed="rId5" cstate="print"/>
                  <a:srcRect l="1535" t="39744" r="78235" b="52564"/>
                  <a:stretch>
                    <a:fillRect/>
                  </a:stretch>
                </p:blipFill>
                <p:spPr bwMode="auto">
                  <a:xfrm>
                    <a:off x="6781800" y="2895600"/>
                    <a:ext cx="484632" cy="192821"/>
                  </a:xfrm>
                  <a:prstGeom prst="rect">
                    <a:avLst/>
                  </a:prstGeom>
                  <a:noFill/>
                  <a:ln w="76200">
                    <a:noFill/>
                    <a:miter lim="800000"/>
                    <a:headEnd/>
                    <a:tailEnd/>
                  </a:ln>
                  <a:effectLst/>
                </p:spPr>
              </p:pic>
            </p:grpSp>
            <p:pic>
              <p:nvPicPr>
                <p:cNvPr id="83" name="Picture 2"/>
                <p:cNvPicPr>
                  <a:picLocks noChangeAspect="1" noChangeArrowheads="1"/>
                </p:cNvPicPr>
                <p:nvPr/>
              </p:nvPicPr>
              <p:blipFill>
                <a:blip r:embed="rId3" cstate="print"/>
                <a:srcRect l="1535" t="39744" r="78235" b="52564"/>
                <a:stretch>
                  <a:fillRect/>
                </a:stretch>
              </p:blipFill>
              <p:spPr bwMode="auto">
                <a:xfrm>
                  <a:off x="4800600" y="5293579"/>
                  <a:ext cx="381000" cy="192821"/>
                </a:xfrm>
                <a:prstGeom prst="rect">
                  <a:avLst/>
                </a:prstGeom>
                <a:noFill/>
                <a:ln w="76200">
                  <a:noFill/>
                  <a:miter lim="800000"/>
                  <a:headEnd/>
                  <a:tailEnd/>
                </a:ln>
                <a:effectLst/>
              </p:spPr>
            </p:pic>
          </p:grpSp>
          <p:sp>
            <p:nvSpPr>
              <p:cNvPr id="81" name="Freeform 38"/>
              <p:cNvSpPr/>
              <p:nvPr/>
            </p:nvSpPr>
            <p:spPr>
              <a:xfrm>
                <a:off x="6804286" y="3092971"/>
                <a:ext cx="311045" cy="182380"/>
              </a:xfrm>
              <a:custGeom>
                <a:avLst/>
                <a:gdLst>
                  <a:gd name="connsiteX0" fmla="*/ 308547 w 311045"/>
                  <a:gd name="connsiteY0" fmla="*/ 114924 h 182380"/>
                  <a:gd name="connsiteX1" fmla="*/ 263576 w 311045"/>
                  <a:gd name="connsiteY1" fmla="*/ 174885 h 182380"/>
                  <a:gd name="connsiteX2" fmla="*/ 98684 w 311045"/>
                  <a:gd name="connsiteY2" fmla="*/ 159895 h 182380"/>
                  <a:gd name="connsiteX3" fmla="*/ 23734 w 311045"/>
                  <a:gd name="connsiteY3" fmla="*/ 152399 h 182380"/>
                  <a:gd name="connsiteX4" fmla="*/ 8744 w 311045"/>
                  <a:gd name="connsiteY4" fmla="*/ 77449 h 182380"/>
                  <a:gd name="connsiteX5" fmla="*/ 8744 w 311045"/>
                  <a:gd name="connsiteY5" fmla="*/ 32478 h 182380"/>
                  <a:gd name="connsiteX6" fmla="*/ 61209 w 311045"/>
                  <a:gd name="connsiteY6" fmla="*/ 2498 h 182380"/>
                  <a:gd name="connsiteX7" fmla="*/ 166140 w 311045"/>
                  <a:gd name="connsiteY7" fmla="*/ 17488 h 182380"/>
                  <a:gd name="connsiteX8" fmla="*/ 278566 w 311045"/>
                  <a:gd name="connsiteY8" fmla="*/ 24983 h 182380"/>
                  <a:gd name="connsiteX9" fmla="*/ 308547 w 311045"/>
                  <a:gd name="connsiteY9"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45" h="182380">
                    <a:moveTo>
                      <a:pt x="308547" y="114924"/>
                    </a:moveTo>
                    <a:cubicBezTo>
                      <a:pt x="306049" y="139908"/>
                      <a:pt x="298553" y="167390"/>
                      <a:pt x="263576" y="174885"/>
                    </a:cubicBezTo>
                    <a:cubicBezTo>
                      <a:pt x="228599" y="182380"/>
                      <a:pt x="98684" y="159895"/>
                      <a:pt x="98684" y="159895"/>
                    </a:cubicBezTo>
                    <a:cubicBezTo>
                      <a:pt x="68704" y="132413"/>
                      <a:pt x="15211" y="138894"/>
                      <a:pt x="8744" y="77449"/>
                    </a:cubicBezTo>
                    <a:cubicBezTo>
                      <a:pt x="6246" y="57462"/>
                      <a:pt x="0" y="44970"/>
                      <a:pt x="8744" y="32478"/>
                    </a:cubicBezTo>
                    <a:cubicBezTo>
                      <a:pt x="17488" y="19986"/>
                      <a:pt x="34976" y="4996"/>
                      <a:pt x="61209" y="2498"/>
                    </a:cubicBezTo>
                    <a:cubicBezTo>
                      <a:pt x="87442" y="0"/>
                      <a:pt x="129914" y="13741"/>
                      <a:pt x="166140" y="17488"/>
                    </a:cubicBezTo>
                    <a:cubicBezTo>
                      <a:pt x="202366" y="21235"/>
                      <a:pt x="254832" y="12491"/>
                      <a:pt x="278566" y="24983"/>
                    </a:cubicBezTo>
                    <a:cubicBezTo>
                      <a:pt x="302300" y="37475"/>
                      <a:pt x="311045" y="89940"/>
                      <a:pt x="308547" y="114924"/>
                    </a:cubicBezTo>
                    <a:close/>
                  </a:path>
                </a:pathLst>
              </a:cu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101"/>
            <p:cNvGrpSpPr/>
            <p:nvPr/>
          </p:nvGrpSpPr>
          <p:grpSpPr>
            <a:xfrm>
              <a:off x="4191000" y="2286000"/>
              <a:ext cx="3173918" cy="3227294"/>
              <a:chOff x="4150886" y="2269351"/>
              <a:chExt cx="3173918" cy="3227294"/>
            </a:xfrm>
          </p:grpSpPr>
          <p:sp>
            <p:nvSpPr>
              <p:cNvPr id="71" name="Freeform 70"/>
              <p:cNvSpPr/>
              <p:nvPr/>
            </p:nvSpPr>
            <p:spPr>
              <a:xfrm>
                <a:off x="4858870" y="4395267"/>
                <a:ext cx="904155" cy="772246"/>
              </a:xfrm>
              <a:custGeom>
                <a:avLst/>
                <a:gdLst>
                  <a:gd name="connsiteX0" fmla="*/ 12807 w 904155"/>
                  <a:gd name="connsiteY0" fmla="*/ 76841 h 772246"/>
                  <a:gd name="connsiteX1" fmla="*/ 197224 w 904155"/>
                  <a:gd name="connsiteY1" fmla="*/ 7684 h 772246"/>
                  <a:gd name="connsiteX2" fmla="*/ 443113 w 904155"/>
                  <a:gd name="connsiteY2" fmla="*/ 30736 h 772246"/>
                  <a:gd name="connsiteX3" fmla="*/ 496901 w 904155"/>
                  <a:gd name="connsiteY3" fmla="*/ 92209 h 772246"/>
                  <a:gd name="connsiteX4" fmla="*/ 689002 w 904155"/>
                  <a:gd name="connsiteY4" fmla="*/ 138313 h 772246"/>
                  <a:gd name="connsiteX5" fmla="*/ 827315 w 904155"/>
                  <a:gd name="connsiteY5" fmla="*/ 307362 h 772246"/>
                  <a:gd name="connsiteX6" fmla="*/ 896471 w 904155"/>
                  <a:gd name="connsiteY6" fmla="*/ 422622 h 772246"/>
                  <a:gd name="connsiteX7" fmla="*/ 781211 w 904155"/>
                  <a:gd name="connsiteY7" fmla="*/ 499462 h 772246"/>
                  <a:gd name="connsiteX8" fmla="*/ 727422 w 904155"/>
                  <a:gd name="connsiteY8" fmla="*/ 583987 h 772246"/>
                  <a:gd name="connsiteX9" fmla="*/ 589110 w 904155"/>
                  <a:gd name="connsiteY9" fmla="*/ 676195 h 772246"/>
                  <a:gd name="connsiteX10" fmla="*/ 481533 w 904155"/>
                  <a:gd name="connsiteY10" fmla="*/ 683879 h 772246"/>
                  <a:gd name="connsiteX11" fmla="*/ 335537 w 904155"/>
                  <a:gd name="connsiteY11" fmla="*/ 753036 h 772246"/>
                  <a:gd name="connsiteX12" fmla="*/ 350905 w 904155"/>
                  <a:gd name="connsiteY12" fmla="*/ 568619 h 772246"/>
                  <a:gd name="connsiteX13" fmla="*/ 258696 w 904155"/>
                  <a:gd name="connsiteY13" fmla="*/ 468726 h 772246"/>
                  <a:gd name="connsiteX14" fmla="*/ 189540 w 904155"/>
                  <a:gd name="connsiteY14" fmla="*/ 307362 h 772246"/>
                  <a:gd name="connsiteX15" fmla="*/ 120384 w 904155"/>
                  <a:gd name="connsiteY15" fmla="*/ 176733 h 772246"/>
                  <a:gd name="connsiteX16" fmla="*/ 12807 w 904155"/>
                  <a:gd name="connsiteY16" fmla="*/ 76841 h 77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155" h="772246">
                    <a:moveTo>
                      <a:pt x="12807" y="76841"/>
                    </a:moveTo>
                    <a:cubicBezTo>
                      <a:pt x="25614" y="48666"/>
                      <a:pt x="125506" y="15368"/>
                      <a:pt x="197224" y="7684"/>
                    </a:cubicBezTo>
                    <a:cubicBezTo>
                      <a:pt x="268942" y="0"/>
                      <a:pt x="393167" y="16649"/>
                      <a:pt x="443113" y="30736"/>
                    </a:cubicBezTo>
                    <a:cubicBezTo>
                      <a:pt x="493059" y="44824"/>
                      <a:pt x="455920" y="74280"/>
                      <a:pt x="496901" y="92209"/>
                    </a:cubicBezTo>
                    <a:cubicBezTo>
                      <a:pt x="537882" y="110138"/>
                      <a:pt x="633933" y="102454"/>
                      <a:pt x="689002" y="138313"/>
                    </a:cubicBezTo>
                    <a:cubicBezTo>
                      <a:pt x="744071" y="174172"/>
                      <a:pt x="792737" y="259977"/>
                      <a:pt x="827315" y="307362"/>
                    </a:cubicBezTo>
                    <a:cubicBezTo>
                      <a:pt x="861893" y="354747"/>
                      <a:pt x="904155" y="390605"/>
                      <a:pt x="896471" y="422622"/>
                    </a:cubicBezTo>
                    <a:cubicBezTo>
                      <a:pt x="888787" y="454639"/>
                      <a:pt x="809386" y="472568"/>
                      <a:pt x="781211" y="499462"/>
                    </a:cubicBezTo>
                    <a:cubicBezTo>
                      <a:pt x="753036" y="526356"/>
                      <a:pt x="759439" y="554532"/>
                      <a:pt x="727422" y="583987"/>
                    </a:cubicBezTo>
                    <a:cubicBezTo>
                      <a:pt x="695405" y="613442"/>
                      <a:pt x="630092" y="659546"/>
                      <a:pt x="589110" y="676195"/>
                    </a:cubicBezTo>
                    <a:cubicBezTo>
                      <a:pt x="548128" y="692844"/>
                      <a:pt x="523795" y="671072"/>
                      <a:pt x="481533" y="683879"/>
                    </a:cubicBezTo>
                    <a:cubicBezTo>
                      <a:pt x="439271" y="696686"/>
                      <a:pt x="357308" y="772246"/>
                      <a:pt x="335537" y="753036"/>
                    </a:cubicBezTo>
                    <a:cubicBezTo>
                      <a:pt x="313766" y="733826"/>
                      <a:pt x="363712" y="616004"/>
                      <a:pt x="350905" y="568619"/>
                    </a:cubicBezTo>
                    <a:cubicBezTo>
                      <a:pt x="338098" y="521234"/>
                      <a:pt x="285590" y="512269"/>
                      <a:pt x="258696" y="468726"/>
                    </a:cubicBezTo>
                    <a:cubicBezTo>
                      <a:pt x="231802" y="425183"/>
                      <a:pt x="212592" y="356027"/>
                      <a:pt x="189540" y="307362"/>
                    </a:cubicBezTo>
                    <a:cubicBezTo>
                      <a:pt x="166488" y="258697"/>
                      <a:pt x="152401" y="215153"/>
                      <a:pt x="120384" y="176733"/>
                    </a:cubicBezTo>
                    <a:cubicBezTo>
                      <a:pt x="88367" y="138313"/>
                      <a:pt x="0" y="105016"/>
                      <a:pt x="12807" y="76841"/>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2"/>
              <p:cNvGrpSpPr/>
              <p:nvPr/>
            </p:nvGrpSpPr>
            <p:grpSpPr>
              <a:xfrm>
                <a:off x="4687261" y="2269351"/>
                <a:ext cx="2637543" cy="2554942"/>
                <a:chOff x="4687261" y="2269351"/>
                <a:chExt cx="2637543" cy="2554942"/>
              </a:xfrm>
            </p:grpSpPr>
            <p:sp>
              <p:nvSpPr>
                <p:cNvPr id="74" name="Freeform 3"/>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Freeform 75"/>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Freeform 76"/>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Freeform 77"/>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Freeform 78"/>
                <p:cNvSpPr/>
                <p:nvPr/>
              </p:nvSpPr>
              <p:spPr>
                <a:xfrm>
                  <a:off x="4687261" y="4026434"/>
                  <a:ext cx="1609804" cy="797859"/>
                </a:xfrm>
                <a:custGeom>
                  <a:avLst/>
                  <a:gdLst>
                    <a:gd name="connsiteX0" fmla="*/ 245889 w 1609804"/>
                    <a:gd name="connsiteY0" fmla="*/ 0 h 797859"/>
                    <a:gd name="connsiteX1" fmla="*/ 852927 w 1609804"/>
                    <a:gd name="connsiteY1" fmla="*/ 122944 h 797859"/>
                    <a:gd name="connsiteX2" fmla="*/ 1483018 w 1609804"/>
                    <a:gd name="connsiteY2" fmla="*/ 199784 h 797859"/>
                    <a:gd name="connsiteX3" fmla="*/ 1575226 w 1609804"/>
                    <a:gd name="connsiteY3" fmla="*/ 276625 h 797859"/>
                    <a:gd name="connsiteX4" fmla="*/ 1429230 w 1609804"/>
                    <a:gd name="connsiteY4" fmla="*/ 330413 h 797859"/>
                    <a:gd name="connsiteX5" fmla="*/ 1590594 w 1609804"/>
                    <a:gd name="connsiteY5" fmla="*/ 353465 h 797859"/>
                    <a:gd name="connsiteX6" fmla="*/ 1544490 w 1609804"/>
                    <a:gd name="connsiteY6" fmla="*/ 461042 h 797859"/>
                    <a:gd name="connsiteX7" fmla="*/ 1429230 w 1609804"/>
                    <a:gd name="connsiteY7" fmla="*/ 453358 h 797859"/>
                    <a:gd name="connsiteX8" fmla="*/ 1421546 w 1609804"/>
                    <a:gd name="connsiteY8" fmla="*/ 576302 h 797859"/>
                    <a:gd name="connsiteX9" fmla="*/ 1283233 w 1609804"/>
                    <a:gd name="connsiteY9" fmla="*/ 622406 h 797859"/>
                    <a:gd name="connsiteX10" fmla="*/ 1206393 w 1609804"/>
                    <a:gd name="connsiteY10" fmla="*/ 737667 h 797859"/>
                    <a:gd name="connsiteX11" fmla="*/ 1091132 w 1609804"/>
                    <a:gd name="connsiteY11" fmla="*/ 783771 h 797859"/>
                    <a:gd name="connsiteX12" fmla="*/ 1021976 w 1609804"/>
                    <a:gd name="connsiteY12" fmla="*/ 653142 h 797859"/>
                    <a:gd name="connsiteX13" fmla="*/ 845243 w 1609804"/>
                    <a:gd name="connsiteY13" fmla="*/ 530198 h 797859"/>
                    <a:gd name="connsiteX14" fmla="*/ 699247 w 1609804"/>
                    <a:gd name="connsiteY14" fmla="*/ 491778 h 797859"/>
                    <a:gd name="connsiteX15" fmla="*/ 653142 w 1609804"/>
                    <a:gd name="connsiteY15" fmla="*/ 430305 h 797859"/>
                    <a:gd name="connsiteX16" fmla="*/ 445673 w 1609804"/>
                    <a:gd name="connsiteY16" fmla="*/ 391885 h 797859"/>
                    <a:gd name="connsiteX17" fmla="*/ 268941 w 1609804"/>
                    <a:gd name="connsiteY17" fmla="*/ 399569 h 797859"/>
                    <a:gd name="connsiteX18" fmla="*/ 0 w 1609804"/>
                    <a:gd name="connsiteY18" fmla="*/ 345781 h 7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9804" h="797859">
                      <a:moveTo>
                        <a:pt x="245889" y="0"/>
                      </a:moveTo>
                      <a:cubicBezTo>
                        <a:pt x="446314" y="44823"/>
                        <a:pt x="646739" y="89647"/>
                        <a:pt x="852927" y="122944"/>
                      </a:cubicBezTo>
                      <a:cubicBezTo>
                        <a:pt x="1059115" y="156241"/>
                        <a:pt x="1362635" y="174171"/>
                        <a:pt x="1483018" y="199784"/>
                      </a:cubicBezTo>
                      <a:cubicBezTo>
                        <a:pt x="1603401" y="225397"/>
                        <a:pt x="1584191" y="254854"/>
                        <a:pt x="1575226" y="276625"/>
                      </a:cubicBezTo>
                      <a:cubicBezTo>
                        <a:pt x="1566261" y="298396"/>
                        <a:pt x="1426669" y="317606"/>
                        <a:pt x="1429230" y="330413"/>
                      </a:cubicBezTo>
                      <a:cubicBezTo>
                        <a:pt x="1431791" y="343220"/>
                        <a:pt x="1571384" y="331694"/>
                        <a:pt x="1590594" y="353465"/>
                      </a:cubicBezTo>
                      <a:cubicBezTo>
                        <a:pt x="1609804" y="375237"/>
                        <a:pt x="1571384" y="444393"/>
                        <a:pt x="1544490" y="461042"/>
                      </a:cubicBezTo>
                      <a:cubicBezTo>
                        <a:pt x="1517596" y="477691"/>
                        <a:pt x="1449721" y="434148"/>
                        <a:pt x="1429230" y="453358"/>
                      </a:cubicBezTo>
                      <a:cubicBezTo>
                        <a:pt x="1408739" y="472568"/>
                        <a:pt x="1445879" y="548127"/>
                        <a:pt x="1421546" y="576302"/>
                      </a:cubicBezTo>
                      <a:cubicBezTo>
                        <a:pt x="1397213" y="604477"/>
                        <a:pt x="1319092" y="595512"/>
                        <a:pt x="1283233" y="622406"/>
                      </a:cubicBezTo>
                      <a:cubicBezTo>
                        <a:pt x="1247374" y="649300"/>
                        <a:pt x="1238410" y="710773"/>
                        <a:pt x="1206393" y="737667"/>
                      </a:cubicBezTo>
                      <a:cubicBezTo>
                        <a:pt x="1174376" y="764561"/>
                        <a:pt x="1121868" y="797859"/>
                        <a:pt x="1091132" y="783771"/>
                      </a:cubicBezTo>
                      <a:cubicBezTo>
                        <a:pt x="1060396" y="769684"/>
                        <a:pt x="1062957" y="695404"/>
                        <a:pt x="1021976" y="653142"/>
                      </a:cubicBezTo>
                      <a:cubicBezTo>
                        <a:pt x="980995" y="610880"/>
                        <a:pt x="899031" y="557092"/>
                        <a:pt x="845243" y="530198"/>
                      </a:cubicBezTo>
                      <a:cubicBezTo>
                        <a:pt x="791455" y="503304"/>
                        <a:pt x="731264" y="508427"/>
                        <a:pt x="699247" y="491778"/>
                      </a:cubicBezTo>
                      <a:cubicBezTo>
                        <a:pt x="667230" y="475129"/>
                        <a:pt x="695404" y="446954"/>
                        <a:pt x="653142" y="430305"/>
                      </a:cubicBezTo>
                      <a:cubicBezTo>
                        <a:pt x="610880" y="413656"/>
                        <a:pt x="509706" y="397008"/>
                        <a:pt x="445673" y="391885"/>
                      </a:cubicBezTo>
                      <a:cubicBezTo>
                        <a:pt x="381640" y="386762"/>
                        <a:pt x="343220" y="407253"/>
                        <a:pt x="268941" y="399569"/>
                      </a:cubicBezTo>
                      <a:cubicBezTo>
                        <a:pt x="194662" y="391885"/>
                        <a:pt x="46104" y="358588"/>
                        <a:pt x="0" y="345781"/>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3" name="Freeform 72"/>
              <p:cNvSpPr/>
              <p:nvPr/>
            </p:nvSpPr>
            <p:spPr>
              <a:xfrm>
                <a:off x="4150886" y="4287691"/>
                <a:ext cx="1148763" cy="1208954"/>
              </a:xfrm>
              <a:custGeom>
                <a:avLst/>
                <a:gdLst>
                  <a:gd name="connsiteX0" fmla="*/ 0 w 1148763"/>
                  <a:gd name="connsiteY0" fmla="*/ 0 h 1208954"/>
                  <a:gd name="connsiteX1" fmla="*/ 614723 w 1148763"/>
                  <a:gd name="connsiteY1" fmla="*/ 115260 h 1208954"/>
                  <a:gd name="connsiteX2" fmla="*/ 845244 w 1148763"/>
                  <a:gd name="connsiteY2" fmla="*/ 138312 h 1208954"/>
                  <a:gd name="connsiteX3" fmla="*/ 791456 w 1148763"/>
                  <a:gd name="connsiteY3" fmla="*/ 215153 h 1208954"/>
                  <a:gd name="connsiteX4" fmla="*/ 829876 w 1148763"/>
                  <a:gd name="connsiteY4" fmla="*/ 330413 h 1208954"/>
                  <a:gd name="connsiteX5" fmla="*/ 891348 w 1148763"/>
                  <a:gd name="connsiteY5" fmla="*/ 453358 h 1208954"/>
                  <a:gd name="connsiteX6" fmla="*/ 960504 w 1148763"/>
                  <a:gd name="connsiteY6" fmla="*/ 537882 h 1208954"/>
                  <a:gd name="connsiteX7" fmla="*/ 1037345 w 1148763"/>
                  <a:gd name="connsiteY7" fmla="*/ 706931 h 1208954"/>
                  <a:gd name="connsiteX8" fmla="*/ 1060397 w 1148763"/>
                  <a:gd name="connsiteY8" fmla="*/ 837559 h 1208954"/>
                  <a:gd name="connsiteX9" fmla="*/ 1144921 w 1148763"/>
                  <a:gd name="connsiteY9" fmla="*/ 922084 h 1208954"/>
                  <a:gd name="connsiteX10" fmla="*/ 1083449 w 1148763"/>
                  <a:gd name="connsiteY10" fmla="*/ 937452 h 1208954"/>
                  <a:gd name="connsiteX11" fmla="*/ 991240 w 1148763"/>
                  <a:gd name="connsiteY11" fmla="*/ 1075764 h 1208954"/>
                  <a:gd name="connsiteX12" fmla="*/ 945136 w 1148763"/>
                  <a:gd name="connsiteY12" fmla="*/ 1114185 h 1208954"/>
                  <a:gd name="connsiteX13" fmla="*/ 860612 w 1148763"/>
                  <a:gd name="connsiteY13" fmla="*/ 1198709 h 1208954"/>
                  <a:gd name="connsiteX14" fmla="*/ 637775 w 1148763"/>
                  <a:gd name="connsiteY14" fmla="*/ 1175657 h 1208954"/>
                  <a:gd name="connsiteX15" fmla="*/ 338098 w 1148763"/>
                  <a:gd name="connsiteY15" fmla="*/ 1114185 h 1208954"/>
                  <a:gd name="connsiteX16" fmla="*/ 299677 w 1148763"/>
                  <a:gd name="connsiteY16" fmla="*/ 1014292 h 1208954"/>
                  <a:gd name="connsiteX17" fmla="*/ 7684 w 1148763"/>
                  <a:gd name="connsiteY17" fmla="*/ 960504 h 12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8763" h="1208954">
                    <a:moveTo>
                      <a:pt x="0" y="0"/>
                    </a:moveTo>
                    <a:lnTo>
                      <a:pt x="614723" y="115260"/>
                    </a:lnTo>
                    <a:cubicBezTo>
                      <a:pt x="755597" y="138312"/>
                      <a:pt x="815789" y="121663"/>
                      <a:pt x="845244" y="138312"/>
                    </a:cubicBezTo>
                    <a:cubicBezTo>
                      <a:pt x="874699" y="154961"/>
                      <a:pt x="794017" y="183136"/>
                      <a:pt x="791456" y="215153"/>
                    </a:cubicBezTo>
                    <a:cubicBezTo>
                      <a:pt x="788895" y="247170"/>
                      <a:pt x="813227" y="290712"/>
                      <a:pt x="829876" y="330413"/>
                    </a:cubicBezTo>
                    <a:cubicBezTo>
                      <a:pt x="846525" y="370114"/>
                      <a:pt x="869577" y="418780"/>
                      <a:pt x="891348" y="453358"/>
                    </a:cubicBezTo>
                    <a:cubicBezTo>
                      <a:pt x="913119" y="487936"/>
                      <a:pt x="936171" y="495620"/>
                      <a:pt x="960504" y="537882"/>
                    </a:cubicBezTo>
                    <a:cubicBezTo>
                      <a:pt x="984837" y="580144"/>
                      <a:pt x="1020696" y="656985"/>
                      <a:pt x="1037345" y="706931"/>
                    </a:cubicBezTo>
                    <a:cubicBezTo>
                      <a:pt x="1053994" y="756877"/>
                      <a:pt x="1042468" y="801700"/>
                      <a:pt x="1060397" y="837559"/>
                    </a:cubicBezTo>
                    <a:cubicBezTo>
                      <a:pt x="1078326" y="873418"/>
                      <a:pt x="1141079" y="905435"/>
                      <a:pt x="1144921" y="922084"/>
                    </a:cubicBezTo>
                    <a:cubicBezTo>
                      <a:pt x="1148763" y="938733"/>
                      <a:pt x="1109062" y="911839"/>
                      <a:pt x="1083449" y="937452"/>
                    </a:cubicBezTo>
                    <a:cubicBezTo>
                      <a:pt x="1057836" y="963065"/>
                      <a:pt x="1014292" y="1046309"/>
                      <a:pt x="991240" y="1075764"/>
                    </a:cubicBezTo>
                    <a:cubicBezTo>
                      <a:pt x="968188" y="1105220"/>
                      <a:pt x="966907" y="1093694"/>
                      <a:pt x="945136" y="1114185"/>
                    </a:cubicBezTo>
                    <a:cubicBezTo>
                      <a:pt x="923365" y="1134676"/>
                      <a:pt x="911839" y="1188464"/>
                      <a:pt x="860612" y="1198709"/>
                    </a:cubicBezTo>
                    <a:cubicBezTo>
                      <a:pt x="809385" y="1208954"/>
                      <a:pt x="724861" y="1189744"/>
                      <a:pt x="637775" y="1175657"/>
                    </a:cubicBezTo>
                    <a:cubicBezTo>
                      <a:pt x="550689" y="1161570"/>
                      <a:pt x="394448" y="1141079"/>
                      <a:pt x="338098" y="1114185"/>
                    </a:cubicBezTo>
                    <a:cubicBezTo>
                      <a:pt x="281748" y="1087291"/>
                      <a:pt x="354746" y="1039906"/>
                      <a:pt x="299677" y="1014292"/>
                    </a:cubicBezTo>
                    <a:cubicBezTo>
                      <a:pt x="244608" y="988679"/>
                      <a:pt x="56349" y="978433"/>
                      <a:pt x="7684" y="96050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7" name="Group 59"/>
            <p:cNvGrpSpPr/>
            <p:nvPr/>
          </p:nvGrpSpPr>
          <p:grpSpPr>
            <a:xfrm>
              <a:off x="4150886" y="2269351"/>
              <a:ext cx="3173918" cy="3227294"/>
              <a:chOff x="4150886" y="2269351"/>
              <a:chExt cx="3173918" cy="3227294"/>
            </a:xfrm>
          </p:grpSpPr>
          <p:sp>
            <p:nvSpPr>
              <p:cNvPr id="62" name="Freeform 61"/>
              <p:cNvSpPr/>
              <p:nvPr/>
            </p:nvSpPr>
            <p:spPr>
              <a:xfrm>
                <a:off x="4858870" y="4395267"/>
                <a:ext cx="904155" cy="772246"/>
              </a:xfrm>
              <a:custGeom>
                <a:avLst/>
                <a:gdLst>
                  <a:gd name="connsiteX0" fmla="*/ 12807 w 904155"/>
                  <a:gd name="connsiteY0" fmla="*/ 76841 h 772246"/>
                  <a:gd name="connsiteX1" fmla="*/ 197224 w 904155"/>
                  <a:gd name="connsiteY1" fmla="*/ 7684 h 772246"/>
                  <a:gd name="connsiteX2" fmla="*/ 443113 w 904155"/>
                  <a:gd name="connsiteY2" fmla="*/ 30736 h 772246"/>
                  <a:gd name="connsiteX3" fmla="*/ 496901 w 904155"/>
                  <a:gd name="connsiteY3" fmla="*/ 92209 h 772246"/>
                  <a:gd name="connsiteX4" fmla="*/ 689002 w 904155"/>
                  <a:gd name="connsiteY4" fmla="*/ 138313 h 772246"/>
                  <a:gd name="connsiteX5" fmla="*/ 827315 w 904155"/>
                  <a:gd name="connsiteY5" fmla="*/ 307362 h 772246"/>
                  <a:gd name="connsiteX6" fmla="*/ 896471 w 904155"/>
                  <a:gd name="connsiteY6" fmla="*/ 422622 h 772246"/>
                  <a:gd name="connsiteX7" fmla="*/ 781211 w 904155"/>
                  <a:gd name="connsiteY7" fmla="*/ 499462 h 772246"/>
                  <a:gd name="connsiteX8" fmla="*/ 727422 w 904155"/>
                  <a:gd name="connsiteY8" fmla="*/ 583987 h 772246"/>
                  <a:gd name="connsiteX9" fmla="*/ 589110 w 904155"/>
                  <a:gd name="connsiteY9" fmla="*/ 676195 h 772246"/>
                  <a:gd name="connsiteX10" fmla="*/ 481533 w 904155"/>
                  <a:gd name="connsiteY10" fmla="*/ 683879 h 772246"/>
                  <a:gd name="connsiteX11" fmla="*/ 335537 w 904155"/>
                  <a:gd name="connsiteY11" fmla="*/ 753036 h 772246"/>
                  <a:gd name="connsiteX12" fmla="*/ 350905 w 904155"/>
                  <a:gd name="connsiteY12" fmla="*/ 568619 h 772246"/>
                  <a:gd name="connsiteX13" fmla="*/ 258696 w 904155"/>
                  <a:gd name="connsiteY13" fmla="*/ 468726 h 772246"/>
                  <a:gd name="connsiteX14" fmla="*/ 189540 w 904155"/>
                  <a:gd name="connsiteY14" fmla="*/ 307362 h 772246"/>
                  <a:gd name="connsiteX15" fmla="*/ 120384 w 904155"/>
                  <a:gd name="connsiteY15" fmla="*/ 176733 h 772246"/>
                  <a:gd name="connsiteX16" fmla="*/ 12807 w 904155"/>
                  <a:gd name="connsiteY16" fmla="*/ 76841 h 77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155" h="772246">
                    <a:moveTo>
                      <a:pt x="12807" y="76841"/>
                    </a:moveTo>
                    <a:cubicBezTo>
                      <a:pt x="25614" y="48666"/>
                      <a:pt x="125506" y="15368"/>
                      <a:pt x="197224" y="7684"/>
                    </a:cubicBezTo>
                    <a:cubicBezTo>
                      <a:pt x="268942" y="0"/>
                      <a:pt x="393167" y="16649"/>
                      <a:pt x="443113" y="30736"/>
                    </a:cubicBezTo>
                    <a:cubicBezTo>
                      <a:pt x="493059" y="44824"/>
                      <a:pt x="455920" y="74280"/>
                      <a:pt x="496901" y="92209"/>
                    </a:cubicBezTo>
                    <a:cubicBezTo>
                      <a:pt x="537882" y="110138"/>
                      <a:pt x="633933" y="102454"/>
                      <a:pt x="689002" y="138313"/>
                    </a:cubicBezTo>
                    <a:cubicBezTo>
                      <a:pt x="744071" y="174172"/>
                      <a:pt x="792737" y="259977"/>
                      <a:pt x="827315" y="307362"/>
                    </a:cubicBezTo>
                    <a:cubicBezTo>
                      <a:pt x="861893" y="354747"/>
                      <a:pt x="904155" y="390605"/>
                      <a:pt x="896471" y="422622"/>
                    </a:cubicBezTo>
                    <a:cubicBezTo>
                      <a:pt x="888787" y="454639"/>
                      <a:pt x="809386" y="472568"/>
                      <a:pt x="781211" y="499462"/>
                    </a:cubicBezTo>
                    <a:cubicBezTo>
                      <a:pt x="753036" y="526356"/>
                      <a:pt x="759439" y="554532"/>
                      <a:pt x="727422" y="583987"/>
                    </a:cubicBezTo>
                    <a:cubicBezTo>
                      <a:pt x="695405" y="613442"/>
                      <a:pt x="630092" y="659546"/>
                      <a:pt x="589110" y="676195"/>
                    </a:cubicBezTo>
                    <a:cubicBezTo>
                      <a:pt x="548128" y="692844"/>
                      <a:pt x="523795" y="671072"/>
                      <a:pt x="481533" y="683879"/>
                    </a:cubicBezTo>
                    <a:cubicBezTo>
                      <a:pt x="439271" y="696686"/>
                      <a:pt x="357308" y="772246"/>
                      <a:pt x="335537" y="753036"/>
                    </a:cubicBezTo>
                    <a:cubicBezTo>
                      <a:pt x="313766" y="733826"/>
                      <a:pt x="363712" y="616004"/>
                      <a:pt x="350905" y="568619"/>
                    </a:cubicBezTo>
                    <a:cubicBezTo>
                      <a:pt x="338098" y="521234"/>
                      <a:pt x="285590" y="512269"/>
                      <a:pt x="258696" y="468726"/>
                    </a:cubicBezTo>
                    <a:cubicBezTo>
                      <a:pt x="231802" y="425183"/>
                      <a:pt x="212592" y="356027"/>
                      <a:pt x="189540" y="307362"/>
                    </a:cubicBezTo>
                    <a:cubicBezTo>
                      <a:pt x="166488" y="258697"/>
                      <a:pt x="152401" y="215153"/>
                      <a:pt x="120384" y="176733"/>
                    </a:cubicBezTo>
                    <a:cubicBezTo>
                      <a:pt x="88367" y="138313"/>
                      <a:pt x="0" y="105016"/>
                      <a:pt x="12807" y="76841"/>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2"/>
              <p:cNvGrpSpPr/>
              <p:nvPr/>
            </p:nvGrpSpPr>
            <p:grpSpPr>
              <a:xfrm>
                <a:off x="4687261" y="2269351"/>
                <a:ext cx="2637543" cy="2554942"/>
                <a:chOff x="4687261" y="2269351"/>
                <a:chExt cx="2637543" cy="2554942"/>
              </a:xfrm>
            </p:grpSpPr>
            <p:sp>
              <p:nvSpPr>
                <p:cNvPr id="65" name="Freeform 3"/>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66"/>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Freeform 67"/>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Freeform 68"/>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Freeform 69"/>
                <p:cNvSpPr/>
                <p:nvPr/>
              </p:nvSpPr>
              <p:spPr>
                <a:xfrm>
                  <a:off x="4687261" y="4026434"/>
                  <a:ext cx="1609804" cy="797859"/>
                </a:xfrm>
                <a:custGeom>
                  <a:avLst/>
                  <a:gdLst>
                    <a:gd name="connsiteX0" fmla="*/ 245889 w 1609804"/>
                    <a:gd name="connsiteY0" fmla="*/ 0 h 797859"/>
                    <a:gd name="connsiteX1" fmla="*/ 852927 w 1609804"/>
                    <a:gd name="connsiteY1" fmla="*/ 122944 h 797859"/>
                    <a:gd name="connsiteX2" fmla="*/ 1483018 w 1609804"/>
                    <a:gd name="connsiteY2" fmla="*/ 199784 h 797859"/>
                    <a:gd name="connsiteX3" fmla="*/ 1575226 w 1609804"/>
                    <a:gd name="connsiteY3" fmla="*/ 276625 h 797859"/>
                    <a:gd name="connsiteX4" fmla="*/ 1429230 w 1609804"/>
                    <a:gd name="connsiteY4" fmla="*/ 330413 h 797859"/>
                    <a:gd name="connsiteX5" fmla="*/ 1590594 w 1609804"/>
                    <a:gd name="connsiteY5" fmla="*/ 353465 h 797859"/>
                    <a:gd name="connsiteX6" fmla="*/ 1544490 w 1609804"/>
                    <a:gd name="connsiteY6" fmla="*/ 461042 h 797859"/>
                    <a:gd name="connsiteX7" fmla="*/ 1429230 w 1609804"/>
                    <a:gd name="connsiteY7" fmla="*/ 453358 h 797859"/>
                    <a:gd name="connsiteX8" fmla="*/ 1421546 w 1609804"/>
                    <a:gd name="connsiteY8" fmla="*/ 576302 h 797859"/>
                    <a:gd name="connsiteX9" fmla="*/ 1283233 w 1609804"/>
                    <a:gd name="connsiteY9" fmla="*/ 622406 h 797859"/>
                    <a:gd name="connsiteX10" fmla="*/ 1206393 w 1609804"/>
                    <a:gd name="connsiteY10" fmla="*/ 737667 h 797859"/>
                    <a:gd name="connsiteX11" fmla="*/ 1091132 w 1609804"/>
                    <a:gd name="connsiteY11" fmla="*/ 783771 h 797859"/>
                    <a:gd name="connsiteX12" fmla="*/ 1021976 w 1609804"/>
                    <a:gd name="connsiteY12" fmla="*/ 653142 h 797859"/>
                    <a:gd name="connsiteX13" fmla="*/ 845243 w 1609804"/>
                    <a:gd name="connsiteY13" fmla="*/ 530198 h 797859"/>
                    <a:gd name="connsiteX14" fmla="*/ 699247 w 1609804"/>
                    <a:gd name="connsiteY14" fmla="*/ 491778 h 797859"/>
                    <a:gd name="connsiteX15" fmla="*/ 653142 w 1609804"/>
                    <a:gd name="connsiteY15" fmla="*/ 430305 h 797859"/>
                    <a:gd name="connsiteX16" fmla="*/ 445673 w 1609804"/>
                    <a:gd name="connsiteY16" fmla="*/ 391885 h 797859"/>
                    <a:gd name="connsiteX17" fmla="*/ 268941 w 1609804"/>
                    <a:gd name="connsiteY17" fmla="*/ 399569 h 797859"/>
                    <a:gd name="connsiteX18" fmla="*/ 0 w 1609804"/>
                    <a:gd name="connsiteY18" fmla="*/ 345781 h 7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9804" h="797859">
                      <a:moveTo>
                        <a:pt x="245889" y="0"/>
                      </a:moveTo>
                      <a:cubicBezTo>
                        <a:pt x="446314" y="44823"/>
                        <a:pt x="646739" y="89647"/>
                        <a:pt x="852927" y="122944"/>
                      </a:cubicBezTo>
                      <a:cubicBezTo>
                        <a:pt x="1059115" y="156241"/>
                        <a:pt x="1362635" y="174171"/>
                        <a:pt x="1483018" y="199784"/>
                      </a:cubicBezTo>
                      <a:cubicBezTo>
                        <a:pt x="1603401" y="225397"/>
                        <a:pt x="1584191" y="254854"/>
                        <a:pt x="1575226" y="276625"/>
                      </a:cubicBezTo>
                      <a:cubicBezTo>
                        <a:pt x="1566261" y="298396"/>
                        <a:pt x="1426669" y="317606"/>
                        <a:pt x="1429230" y="330413"/>
                      </a:cubicBezTo>
                      <a:cubicBezTo>
                        <a:pt x="1431791" y="343220"/>
                        <a:pt x="1571384" y="331694"/>
                        <a:pt x="1590594" y="353465"/>
                      </a:cubicBezTo>
                      <a:cubicBezTo>
                        <a:pt x="1609804" y="375237"/>
                        <a:pt x="1571384" y="444393"/>
                        <a:pt x="1544490" y="461042"/>
                      </a:cubicBezTo>
                      <a:cubicBezTo>
                        <a:pt x="1517596" y="477691"/>
                        <a:pt x="1449721" y="434148"/>
                        <a:pt x="1429230" y="453358"/>
                      </a:cubicBezTo>
                      <a:cubicBezTo>
                        <a:pt x="1408739" y="472568"/>
                        <a:pt x="1445879" y="548127"/>
                        <a:pt x="1421546" y="576302"/>
                      </a:cubicBezTo>
                      <a:cubicBezTo>
                        <a:pt x="1397213" y="604477"/>
                        <a:pt x="1319092" y="595512"/>
                        <a:pt x="1283233" y="622406"/>
                      </a:cubicBezTo>
                      <a:cubicBezTo>
                        <a:pt x="1247374" y="649300"/>
                        <a:pt x="1238410" y="710773"/>
                        <a:pt x="1206393" y="737667"/>
                      </a:cubicBezTo>
                      <a:cubicBezTo>
                        <a:pt x="1174376" y="764561"/>
                        <a:pt x="1121868" y="797859"/>
                        <a:pt x="1091132" y="783771"/>
                      </a:cubicBezTo>
                      <a:cubicBezTo>
                        <a:pt x="1060396" y="769684"/>
                        <a:pt x="1062957" y="695404"/>
                        <a:pt x="1021976" y="653142"/>
                      </a:cubicBezTo>
                      <a:cubicBezTo>
                        <a:pt x="980995" y="610880"/>
                        <a:pt x="899031" y="557092"/>
                        <a:pt x="845243" y="530198"/>
                      </a:cubicBezTo>
                      <a:cubicBezTo>
                        <a:pt x="791455" y="503304"/>
                        <a:pt x="731264" y="508427"/>
                        <a:pt x="699247" y="491778"/>
                      </a:cubicBezTo>
                      <a:cubicBezTo>
                        <a:pt x="667230" y="475129"/>
                        <a:pt x="695404" y="446954"/>
                        <a:pt x="653142" y="430305"/>
                      </a:cubicBezTo>
                      <a:cubicBezTo>
                        <a:pt x="610880" y="413656"/>
                        <a:pt x="509706" y="397008"/>
                        <a:pt x="445673" y="391885"/>
                      </a:cubicBezTo>
                      <a:cubicBezTo>
                        <a:pt x="381640" y="386762"/>
                        <a:pt x="343220" y="407253"/>
                        <a:pt x="268941" y="399569"/>
                      </a:cubicBezTo>
                      <a:cubicBezTo>
                        <a:pt x="194662" y="391885"/>
                        <a:pt x="46104" y="358588"/>
                        <a:pt x="0" y="345781"/>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4" name="Freeform 63"/>
              <p:cNvSpPr/>
              <p:nvPr/>
            </p:nvSpPr>
            <p:spPr>
              <a:xfrm>
                <a:off x="4150886" y="4287691"/>
                <a:ext cx="1148763" cy="1208954"/>
              </a:xfrm>
              <a:custGeom>
                <a:avLst/>
                <a:gdLst>
                  <a:gd name="connsiteX0" fmla="*/ 0 w 1148763"/>
                  <a:gd name="connsiteY0" fmla="*/ 0 h 1208954"/>
                  <a:gd name="connsiteX1" fmla="*/ 614723 w 1148763"/>
                  <a:gd name="connsiteY1" fmla="*/ 115260 h 1208954"/>
                  <a:gd name="connsiteX2" fmla="*/ 845244 w 1148763"/>
                  <a:gd name="connsiteY2" fmla="*/ 138312 h 1208954"/>
                  <a:gd name="connsiteX3" fmla="*/ 791456 w 1148763"/>
                  <a:gd name="connsiteY3" fmla="*/ 215153 h 1208954"/>
                  <a:gd name="connsiteX4" fmla="*/ 829876 w 1148763"/>
                  <a:gd name="connsiteY4" fmla="*/ 330413 h 1208954"/>
                  <a:gd name="connsiteX5" fmla="*/ 891348 w 1148763"/>
                  <a:gd name="connsiteY5" fmla="*/ 453358 h 1208954"/>
                  <a:gd name="connsiteX6" fmla="*/ 960504 w 1148763"/>
                  <a:gd name="connsiteY6" fmla="*/ 537882 h 1208954"/>
                  <a:gd name="connsiteX7" fmla="*/ 1037345 w 1148763"/>
                  <a:gd name="connsiteY7" fmla="*/ 706931 h 1208954"/>
                  <a:gd name="connsiteX8" fmla="*/ 1060397 w 1148763"/>
                  <a:gd name="connsiteY8" fmla="*/ 837559 h 1208954"/>
                  <a:gd name="connsiteX9" fmla="*/ 1144921 w 1148763"/>
                  <a:gd name="connsiteY9" fmla="*/ 922084 h 1208954"/>
                  <a:gd name="connsiteX10" fmla="*/ 1083449 w 1148763"/>
                  <a:gd name="connsiteY10" fmla="*/ 937452 h 1208954"/>
                  <a:gd name="connsiteX11" fmla="*/ 991240 w 1148763"/>
                  <a:gd name="connsiteY11" fmla="*/ 1075764 h 1208954"/>
                  <a:gd name="connsiteX12" fmla="*/ 945136 w 1148763"/>
                  <a:gd name="connsiteY12" fmla="*/ 1114185 h 1208954"/>
                  <a:gd name="connsiteX13" fmla="*/ 860612 w 1148763"/>
                  <a:gd name="connsiteY13" fmla="*/ 1198709 h 1208954"/>
                  <a:gd name="connsiteX14" fmla="*/ 637775 w 1148763"/>
                  <a:gd name="connsiteY14" fmla="*/ 1175657 h 1208954"/>
                  <a:gd name="connsiteX15" fmla="*/ 338098 w 1148763"/>
                  <a:gd name="connsiteY15" fmla="*/ 1114185 h 1208954"/>
                  <a:gd name="connsiteX16" fmla="*/ 299677 w 1148763"/>
                  <a:gd name="connsiteY16" fmla="*/ 1014292 h 1208954"/>
                  <a:gd name="connsiteX17" fmla="*/ 7684 w 1148763"/>
                  <a:gd name="connsiteY17" fmla="*/ 960504 h 12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8763" h="1208954">
                    <a:moveTo>
                      <a:pt x="0" y="0"/>
                    </a:moveTo>
                    <a:lnTo>
                      <a:pt x="614723" y="115260"/>
                    </a:lnTo>
                    <a:cubicBezTo>
                      <a:pt x="755597" y="138312"/>
                      <a:pt x="815789" y="121663"/>
                      <a:pt x="845244" y="138312"/>
                    </a:cubicBezTo>
                    <a:cubicBezTo>
                      <a:pt x="874699" y="154961"/>
                      <a:pt x="794017" y="183136"/>
                      <a:pt x="791456" y="215153"/>
                    </a:cubicBezTo>
                    <a:cubicBezTo>
                      <a:pt x="788895" y="247170"/>
                      <a:pt x="813227" y="290712"/>
                      <a:pt x="829876" y="330413"/>
                    </a:cubicBezTo>
                    <a:cubicBezTo>
                      <a:pt x="846525" y="370114"/>
                      <a:pt x="869577" y="418780"/>
                      <a:pt x="891348" y="453358"/>
                    </a:cubicBezTo>
                    <a:cubicBezTo>
                      <a:pt x="913119" y="487936"/>
                      <a:pt x="936171" y="495620"/>
                      <a:pt x="960504" y="537882"/>
                    </a:cubicBezTo>
                    <a:cubicBezTo>
                      <a:pt x="984837" y="580144"/>
                      <a:pt x="1020696" y="656985"/>
                      <a:pt x="1037345" y="706931"/>
                    </a:cubicBezTo>
                    <a:cubicBezTo>
                      <a:pt x="1053994" y="756877"/>
                      <a:pt x="1042468" y="801700"/>
                      <a:pt x="1060397" y="837559"/>
                    </a:cubicBezTo>
                    <a:cubicBezTo>
                      <a:pt x="1078326" y="873418"/>
                      <a:pt x="1141079" y="905435"/>
                      <a:pt x="1144921" y="922084"/>
                    </a:cubicBezTo>
                    <a:cubicBezTo>
                      <a:pt x="1148763" y="938733"/>
                      <a:pt x="1109062" y="911839"/>
                      <a:pt x="1083449" y="937452"/>
                    </a:cubicBezTo>
                    <a:cubicBezTo>
                      <a:pt x="1057836" y="963065"/>
                      <a:pt x="1014292" y="1046309"/>
                      <a:pt x="991240" y="1075764"/>
                    </a:cubicBezTo>
                    <a:cubicBezTo>
                      <a:pt x="968188" y="1105220"/>
                      <a:pt x="966907" y="1093694"/>
                      <a:pt x="945136" y="1114185"/>
                    </a:cubicBezTo>
                    <a:cubicBezTo>
                      <a:pt x="923365" y="1134676"/>
                      <a:pt x="911839" y="1188464"/>
                      <a:pt x="860612" y="1198709"/>
                    </a:cubicBezTo>
                    <a:cubicBezTo>
                      <a:pt x="809385" y="1208954"/>
                      <a:pt x="724861" y="1189744"/>
                      <a:pt x="637775" y="1175657"/>
                    </a:cubicBezTo>
                    <a:cubicBezTo>
                      <a:pt x="550689" y="1161570"/>
                      <a:pt x="394448" y="1141079"/>
                      <a:pt x="338098" y="1114185"/>
                    </a:cubicBezTo>
                    <a:cubicBezTo>
                      <a:pt x="281748" y="1087291"/>
                      <a:pt x="354746" y="1039906"/>
                      <a:pt x="299677" y="1014292"/>
                    </a:cubicBezTo>
                    <a:cubicBezTo>
                      <a:pt x="244608" y="988679"/>
                      <a:pt x="56349" y="978433"/>
                      <a:pt x="7684" y="96050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8" name="Group 76"/>
            <p:cNvGrpSpPr/>
            <p:nvPr/>
          </p:nvGrpSpPr>
          <p:grpSpPr>
            <a:xfrm>
              <a:off x="7467600" y="4572000"/>
              <a:ext cx="1596912" cy="2185203"/>
              <a:chOff x="7467600" y="4572000"/>
              <a:chExt cx="1596912" cy="2185203"/>
            </a:xfrm>
          </p:grpSpPr>
          <p:pic>
            <p:nvPicPr>
              <p:cNvPr id="58" name="Picture 2"/>
              <p:cNvPicPr>
                <a:picLocks noChangeAspect="1" noChangeArrowheads="1"/>
              </p:cNvPicPr>
              <p:nvPr/>
            </p:nvPicPr>
            <p:blipFill>
              <a:blip r:embed="rId6"/>
              <a:srcRect/>
              <a:stretch>
                <a:fillRect/>
              </a:stretch>
            </p:blipFill>
            <p:spPr bwMode="auto">
              <a:xfrm flipH="1">
                <a:off x="7543800" y="4572000"/>
                <a:ext cx="761906" cy="1905000"/>
              </a:xfrm>
              <a:prstGeom prst="rect">
                <a:avLst/>
              </a:prstGeom>
              <a:noFill/>
              <a:ln w="9525">
                <a:noFill/>
                <a:miter lim="800000"/>
                <a:headEnd/>
                <a:tailEnd/>
              </a:ln>
              <a:effectLst/>
            </p:spPr>
          </p:pic>
          <p:sp>
            <p:nvSpPr>
              <p:cNvPr id="59" name="TextBox 58"/>
              <p:cNvSpPr txBox="1"/>
              <p:nvPr/>
            </p:nvSpPr>
            <p:spPr>
              <a:xfrm>
                <a:off x="7467600" y="4663440"/>
                <a:ext cx="1596912" cy="656590"/>
              </a:xfrm>
              <a:prstGeom prst="rect">
                <a:avLst/>
              </a:prstGeom>
              <a:noFill/>
            </p:spPr>
            <p:txBody>
              <a:bodyPr wrap="none" rtlCol="0">
                <a:spAutoFit/>
              </a:bodyPr>
              <a:lstStyle/>
              <a:p>
                <a:pPr>
                  <a:lnSpc>
                    <a:spcPts val="2200"/>
                  </a:lnSpc>
                </a:pPr>
                <a:r>
                  <a:rPr lang="en-US" sz="2400" b="1" spc="-100" dirty="0" smtClean="0">
                    <a:solidFill>
                      <a:srgbClr val="220783"/>
                    </a:solidFill>
                  </a:rPr>
                  <a:t>               1755</a:t>
                </a:r>
              </a:p>
              <a:p>
                <a:pPr>
                  <a:lnSpc>
                    <a:spcPts val="2200"/>
                  </a:lnSpc>
                </a:pPr>
                <a:r>
                  <a:rPr lang="en-US" sz="2400" b="1" spc="-100" dirty="0" smtClean="0">
                    <a:solidFill>
                      <a:srgbClr val="220783"/>
                    </a:solidFill>
                  </a:rPr>
                  <a:t>deportation</a:t>
                </a:r>
                <a:endParaRPr lang="en-US" sz="2400" b="1" spc="-100" dirty="0">
                  <a:solidFill>
                    <a:srgbClr val="220783"/>
                  </a:solidFill>
                </a:endParaRPr>
              </a:p>
            </p:txBody>
          </p:sp>
          <p:sp>
            <p:nvSpPr>
              <p:cNvPr id="60" name="TextBox 59"/>
              <p:cNvSpPr txBox="1"/>
              <p:nvPr/>
            </p:nvSpPr>
            <p:spPr>
              <a:xfrm>
                <a:off x="7506898" y="5410200"/>
                <a:ext cx="1484702" cy="656590"/>
              </a:xfrm>
              <a:prstGeom prst="rect">
                <a:avLst/>
              </a:prstGeom>
              <a:noFill/>
            </p:spPr>
            <p:txBody>
              <a:bodyPr wrap="none" rtlCol="0">
                <a:spAutoFit/>
              </a:bodyPr>
              <a:lstStyle/>
              <a:p>
                <a:pPr>
                  <a:lnSpc>
                    <a:spcPts val="2200"/>
                  </a:lnSpc>
                </a:pPr>
                <a:r>
                  <a:rPr lang="en-US" sz="2400" b="1" spc="-100" dirty="0" smtClean="0">
                    <a:solidFill>
                      <a:srgbClr val="007A37"/>
                    </a:solidFill>
                  </a:rPr>
                  <a:t>             1756</a:t>
                </a:r>
              </a:p>
              <a:p>
                <a:pPr>
                  <a:lnSpc>
                    <a:spcPts val="2200"/>
                  </a:lnSpc>
                </a:pPr>
                <a:r>
                  <a:rPr lang="en-US" sz="2400" b="1" spc="-100" dirty="0" smtClean="0">
                    <a:solidFill>
                      <a:srgbClr val="007A37"/>
                    </a:solidFill>
                  </a:rPr>
                  <a:t>migration</a:t>
                </a:r>
                <a:endParaRPr lang="en-US" sz="2400" b="1" spc="-100" dirty="0">
                  <a:solidFill>
                    <a:srgbClr val="007A37"/>
                  </a:solidFill>
                </a:endParaRPr>
              </a:p>
            </p:txBody>
          </p:sp>
          <p:sp>
            <p:nvSpPr>
              <p:cNvPr id="61" name="TextBox 60"/>
              <p:cNvSpPr txBox="1"/>
              <p:nvPr/>
            </p:nvSpPr>
            <p:spPr>
              <a:xfrm>
                <a:off x="7543800" y="6089904"/>
                <a:ext cx="1484702" cy="667299"/>
              </a:xfrm>
              <a:prstGeom prst="rect">
                <a:avLst/>
              </a:prstGeom>
              <a:noFill/>
            </p:spPr>
            <p:txBody>
              <a:bodyPr wrap="none" rtlCol="0">
                <a:spAutoFit/>
              </a:bodyPr>
              <a:lstStyle/>
              <a:p>
                <a:pPr>
                  <a:lnSpc>
                    <a:spcPts val="2200"/>
                  </a:lnSpc>
                </a:pPr>
                <a:r>
                  <a:rPr lang="en-US" sz="2400" b="1" spc="-100" dirty="0" smtClean="0">
                    <a:solidFill>
                      <a:srgbClr val="C40000"/>
                    </a:solidFill>
                  </a:rPr>
                  <a:t>             1755</a:t>
                </a:r>
              </a:p>
              <a:p>
                <a:pPr>
                  <a:lnSpc>
                    <a:spcPts val="2200"/>
                  </a:lnSpc>
                </a:pPr>
                <a:r>
                  <a:rPr lang="en-US" sz="2400" b="1" spc="-100" dirty="0" smtClean="0">
                    <a:solidFill>
                      <a:srgbClr val="C40000"/>
                    </a:solidFill>
                  </a:rPr>
                  <a:t>flight</a:t>
                </a:r>
                <a:endParaRPr lang="en-US" sz="2400" b="1" spc="-100" dirty="0">
                  <a:solidFill>
                    <a:srgbClr val="C40000"/>
                  </a:solidFill>
                </a:endParaRPr>
              </a:p>
            </p:txBody>
          </p:sp>
        </p:grpSp>
        <p:sp>
          <p:nvSpPr>
            <p:cNvPr id="49" name="Rectangle 48"/>
            <p:cNvSpPr/>
            <p:nvPr/>
          </p:nvSpPr>
          <p:spPr>
            <a:xfrm>
              <a:off x="7543800" y="5410200"/>
              <a:ext cx="13716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7543800" y="6096000"/>
              <a:ext cx="1371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 name="TextBox 50"/>
            <p:cNvSpPr txBox="1"/>
            <p:nvPr/>
          </p:nvSpPr>
          <p:spPr>
            <a:xfrm>
              <a:off x="152400" y="914400"/>
              <a:ext cx="3631059" cy="3416320"/>
            </a:xfrm>
            <a:prstGeom prst="rect">
              <a:avLst/>
            </a:prstGeom>
          </p:spPr>
          <p:txBody>
            <a:bodyPr wrap="none" rtlCol="0">
              <a:spAutoFit/>
            </a:bodyPr>
            <a:lstStyle/>
            <a:p>
              <a:pPr>
                <a:lnSpc>
                  <a:spcPct val="150000"/>
                </a:lnSpc>
              </a:pPr>
              <a:r>
                <a:rPr lang="en-US" sz="2400" b="1" u="sng" dirty="0" smtClean="0"/>
                <a:t>COLONY    SHIPS      PEOPLE</a:t>
              </a:r>
            </a:p>
            <a:p>
              <a:pPr>
                <a:lnSpc>
                  <a:spcPct val="150000"/>
                </a:lnSpc>
              </a:pPr>
              <a:r>
                <a:rPr lang="en-US" sz="2400" b="1" dirty="0" smtClean="0"/>
                <a:t>   Mass.        6 	        &gt;  900   </a:t>
              </a:r>
            </a:p>
            <a:p>
              <a:pPr>
                <a:lnSpc>
                  <a:spcPct val="150000"/>
                </a:lnSpc>
              </a:pPr>
              <a:r>
                <a:rPr lang="en-US" sz="2400" b="1" dirty="0" smtClean="0"/>
                <a:t>   Conn.        7 	        &gt;1000</a:t>
              </a:r>
            </a:p>
            <a:p>
              <a:pPr>
                <a:lnSpc>
                  <a:spcPct val="150000"/>
                </a:lnSpc>
              </a:pPr>
              <a:r>
                <a:rPr lang="en-US" sz="2400" b="1" dirty="0" smtClean="0"/>
                <a:t>   N.Y.	        2 	        ~  340</a:t>
              </a:r>
            </a:p>
            <a:p>
              <a:pPr>
                <a:lnSpc>
                  <a:spcPct val="150000"/>
                </a:lnSpc>
              </a:pPr>
              <a:r>
                <a:rPr lang="en-US" sz="2400" b="1" dirty="0" smtClean="0"/>
                <a:t>   Penn.        5	        &gt;1000</a:t>
              </a:r>
            </a:p>
            <a:p>
              <a:pPr>
                <a:lnSpc>
                  <a:spcPct val="150000"/>
                </a:lnSpc>
              </a:pPr>
              <a:r>
                <a:rPr lang="en-US" sz="2400" b="1" dirty="0" smtClean="0"/>
                <a:t>   Virginia    7	          1500</a:t>
              </a:r>
            </a:p>
          </p:txBody>
        </p:sp>
        <p:grpSp>
          <p:nvGrpSpPr>
            <p:cNvPr id="52" name="Group 81"/>
            <p:cNvGrpSpPr/>
            <p:nvPr/>
          </p:nvGrpSpPr>
          <p:grpSpPr>
            <a:xfrm>
              <a:off x="4910097" y="2269351"/>
              <a:ext cx="2414707" cy="1963270"/>
              <a:chOff x="4910097" y="2269351"/>
              <a:chExt cx="2414707" cy="1963270"/>
            </a:xfrm>
          </p:grpSpPr>
          <p:sp>
            <p:nvSpPr>
              <p:cNvPr id="53" name="Freeform 52"/>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50800">
                <a:solidFill>
                  <a:srgbClr val="FF00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54"/>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Freeform 55"/>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93" name="Group 92"/>
          <p:cNvGrpSpPr/>
          <p:nvPr/>
        </p:nvGrpSpPr>
        <p:grpSpPr>
          <a:xfrm>
            <a:off x="0" y="685800"/>
            <a:ext cx="9144000" cy="6172200"/>
            <a:chOff x="0" y="685800"/>
            <a:chExt cx="9144000" cy="6172200"/>
          </a:xfrm>
        </p:grpSpPr>
        <p:sp useBgFill="1">
          <p:nvSpPr>
            <p:cNvPr id="39" name="TextBox 38"/>
            <p:cNvSpPr txBox="1"/>
            <p:nvPr/>
          </p:nvSpPr>
          <p:spPr>
            <a:xfrm>
              <a:off x="0" y="3374136"/>
              <a:ext cx="5715000" cy="533400"/>
            </a:xfrm>
            <a:prstGeom prst="rect">
              <a:avLst/>
            </a:prstGeom>
          </p:spPr>
          <p:txBody>
            <a:bodyPr wrap="square" rtlCol="0">
              <a:spAutoFit/>
            </a:bodyPr>
            <a:lstStyle/>
            <a:p>
              <a:r>
                <a:rPr lang="en-US" sz="2800" dirty="0" smtClean="0"/>
                <a:t>- 1758: 7 ships leave from </a:t>
              </a:r>
              <a:r>
                <a:rPr lang="en-US" sz="2800" dirty="0" err="1" smtClean="0"/>
                <a:t>Acadie</a:t>
              </a:r>
              <a:endParaRPr lang="en-US" sz="2800" dirty="0" smtClean="0"/>
            </a:p>
          </p:txBody>
        </p:sp>
        <p:sp useBgFill="1">
          <p:nvSpPr>
            <p:cNvPr id="31" name="TextBox 30"/>
            <p:cNvSpPr txBox="1"/>
            <p:nvPr/>
          </p:nvSpPr>
          <p:spPr>
            <a:xfrm>
              <a:off x="0" y="1636776"/>
              <a:ext cx="5715000" cy="523220"/>
            </a:xfrm>
            <a:prstGeom prst="rect">
              <a:avLst/>
            </a:prstGeom>
          </p:spPr>
          <p:txBody>
            <a:bodyPr wrap="square" rtlCol="0">
              <a:spAutoFit/>
            </a:bodyPr>
            <a:lstStyle/>
            <a:p>
              <a:r>
                <a:rPr lang="en-US" sz="2800" dirty="0" smtClean="0"/>
                <a:t>- housed in warehouses or slums</a:t>
              </a:r>
            </a:p>
          </p:txBody>
        </p:sp>
        <p:sp useBgFill="1">
          <p:nvSpPr>
            <p:cNvPr id="33" name="TextBox 32"/>
            <p:cNvSpPr txBox="1"/>
            <p:nvPr/>
          </p:nvSpPr>
          <p:spPr>
            <a:xfrm>
              <a:off x="0" y="2505456"/>
              <a:ext cx="5715000" cy="533400"/>
            </a:xfrm>
            <a:prstGeom prst="rect">
              <a:avLst/>
            </a:prstGeom>
          </p:spPr>
          <p:txBody>
            <a:bodyPr wrap="square" rtlCol="0">
              <a:spAutoFit/>
            </a:bodyPr>
            <a:lstStyle/>
            <a:p>
              <a:r>
                <a:rPr lang="en-US" sz="2800" dirty="0" smtClean="0"/>
                <a:t>- soon, hundreds die of smallpox</a:t>
              </a:r>
            </a:p>
          </p:txBody>
        </p:sp>
        <p:sp useBgFill="1">
          <p:nvSpPr>
            <p:cNvPr id="35" name="TextBox 34"/>
            <p:cNvSpPr txBox="1"/>
            <p:nvPr/>
          </p:nvSpPr>
          <p:spPr>
            <a:xfrm>
              <a:off x="0" y="1210056"/>
              <a:ext cx="5105400" cy="523220"/>
            </a:xfrm>
            <a:prstGeom prst="rect">
              <a:avLst/>
            </a:prstGeom>
          </p:spPr>
          <p:txBody>
            <a:bodyPr wrap="square" rtlCol="0">
              <a:spAutoFit/>
            </a:bodyPr>
            <a:lstStyle/>
            <a:p>
              <a:r>
                <a:rPr lang="en-US" sz="2800" dirty="0" smtClean="0"/>
                <a:t>- delivered to coastal towns</a:t>
              </a:r>
              <a:endParaRPr lang="en-US" sz="2800" i="1" dirty="0" smtClean="0"/>
            </a:p>
          </p:txBody>
        </p:sp>
        <p:sp useBgFill="1">
          <p:nvSpPr>
            <p:cNvPr id="36" name="TextBox 35"/>
            <p:cNvSpPr txBox="1"/>
            <p:nvPr/>
          </p:nvSpPr>
          <p:spPr>
            <a:xfrm>
              <a:off x="0" y="2926080"/>
              <a:ext cx="5715000" cy="533400"/>
            </a:xfrm>
            <a:prstGeom prst="rect">
              <a:avLst/>
            </a:prstGeom>
          </p:spPr>
          <p:txBody>
            <a:bodyPr wrap="square" rtlCol="0">
              <a:spAutoFit/>
            </a:bodyPr>
            <a:lstStyle/>
            <a:p>
              <a:r>
                <a:rPr lang="en-US" sz="2800" dirty="0" smtClean="0"/>
                <a:t>- some petition for better treatment</a:t>
              </a:r>
            </a:p>
          </p:txBody>
        </p:sp>
        <p:sp useBgFill="1">
          <p:nvSpPr>
            <p:cNvPr id="37" name="TextBox 36"/>
            <p:cNvSpPr txBox="1"/>
            <p:nvPr/>
          </p:nvSpPr>
          <p:spPr>
            <a:xfrm>
              <a:off x="0" y="2078736"/>
              <a:ext cx="5715000" cy="523220"/>
            </a:xfrm>
            <a:prstGeom prst="rect">
              <a:avLst/>
            </a:prstGeom>
          </p:spPr>
          <p:txBody>
            <a:bodyPr wrap="square" rtlCol="0">
              <a:spAutoFit/>
            </a:bodyPr>
            <a:lstStyle/>
            <a:p>
              <a:r>
                <a:rPr lang="en-US" sz="2800" dirty="0" smtClean="0"/>
                <a:t>- ‘royal dole’ of monthly subsistence</a:t>
              </a:r>
            </a:p>
          </p:txBody>
        </p:sp>
        <p:sp useBgFill="1">
          <p:nvSpPr>
            <p:cNvPr id="38" name="TextBox 37"/>
            <p:cNvSpPr txBox="1"/>
            <p:nvPr/>
          </p:nvSpPr>
          <p:spPr>
            <a:xfrm>
              <a:off x="0" y="685800"/>
              <a:ext cx="9144000" cy="646331"/>
            </a:xfrm>
            <a:prstGeom prst="rect">
              <a:avLst/>
            </a:prstGeom>
          </p:spPr>
          <p:txBody>
            <a:bodyPr wrap="square" rtlCol="0">
              <a:spAutoFit/>
            </a:bodyPr>
            <a:lstStyle/>
            <a:p>
              <a:r>
                <a:rPr lang="en-US" sz="3600" dirty="0" smtClean="0"/>
                <a:t>  1000 exiled to England . . . </a:t>
              </a:r>
              <a:endParaRPr lang="en-US" sz="3600" dirty="0"/>
            </a:p>
          </p:txBody>
        </p:sp>
        <p:grpSp>
          <p:nvGrpSpPr>
            <p:cNvPr id="2" name="Group 7"/>
            <p:cNvGrpSpPr/>
            <p:nvPr/>
          </p:nvGrpSpPr>
          <p:grpSpPr>
            <a:xfrm>
              <a:off x="5513832" y="838200"/>
              <a:ext cx="3630168" cy="6019800"/>
              <a:chOff x="406146" y="2514600"/>
              <a:chExt cx="3327654" cy="5889542"/>
            </a:xfrm>
          </p:grpSpPr>
          <p:pic>
            <p:nvPicPr>
              <p:cNvPr id="3077" name="Picture 5"/>
              <p:cNvPicPr>
                <a:picLocks noChangeAspect="1" noChangeArrowheads="1"/>
              </p:cNvPicPr>
              <p:nvPr/>
            </p:nvPicPr>
            <p:blipFill>
              <a:blip r:embed="rId7"/>
              <a:srcRect t="-1311" r="96382"/>
              <a:stretch>
                <a:fillRect/>
              </a:stretch>
            </p:blipFill>
            <p:spPr bwMode="auto">
              <a:xfrm>
                <a:off x="406146" y="2514600"/>
                <a:ext cx="209550" cy="5889542"/>
              </a:xfrm>
              <a:prstGeom prst="rect">
                <a:avLst/>
              </a:prstGeom>
              <a:noFill/>
              <a:ln w="9525">
                <a:noFill/>
                <a:miter lim="800000"/>
                <a:headEnd/>
                <a:tailEnd/>
              </a:ln>
              <a:effectLst/>
            </p:spPr>
          </p:pic>
          <p:pic>
            <p:nvPicPr>
              <p:cNvPr id="7" name="Picture 5"/>
              <p:cNvPicPr>
                <a:picLocks noChangeAspect="1" noChangeArrowheads="1"/>
              </p:cNvPicPr>
              <p:nvPr/>
            </p:nvPicPr>
            <p:blipFill>
              <a:blip r:embed="rId7"/>
              <a:srcRect l="46053"/>
              <a:stretch>
                <a:fillRect/>
              </a:stretch>
            </p:blipFill>
            <p:spPr bwMode="auto">
              <a:xfrm>
                <a:off x="609600" y="2590800"/>
                <a:ext cx="3124200" cy="5813342"/>
              </a:xfrm>
              <a:prstGeom prst="rect">
                <a:avLst/>
              </a:prstGeom>
              <a:noFill/>
              <a:ln w="9525">
                <a:noFill/>
                <a:miter lim="800000"/>
                <a:headEnd/>
                <a:tailEnd/>
              </a:ln>
              <a:effectLst/>
            </p:spPr>
          </p:pic>
        </p:grpSp>
        <p:sp>
          <p:nvSpPr>
            <p:cNvPr id="16" name="5-Point Star 15"/>
            <p:cNvSpPr/>
            <p:nvPr/>
          </p:nvSpPr>
          <p:spPr>
            <a:xfrm>
              <a:off x="6629400" y="4343400"/>
              <a:ext cx="3048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5-Point Star 8"/>
            <p:cNvSpPr/>
            <p:nvPr/>
          </p:nvSpPr>
          <p:spPr>
            <a:xfrm>
              <a:off x="6248400" y="4419600"/>
              <a:ext cx="3048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9" name="5-Point Star 18"/>
            <p:cNvSpPr/>
            <p:nvPr/>
          </p:nvSpPr>
          <p:spPr>
            <a:xfrm>
              <a:off x="5834821" y="6126480"/>
              <a:ext cx="3048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2" name="5-Point Star 21"/>
            <p:cNvSpPr/>
            <p:nvPr/>
          </p:nvSpPr>
          <p:spPr>
            <a:xfrm>
              <a:off x="7235540" y="5795665"/>
              <a:ext cx="3048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 name="5-Point Star 12"/>
            <p:cNvSpPr/>
            <p:nvPr/>
          </p:nvSpPr>
          <p:spPr>
            <a:xfrm>
              <a:off x="6705600" y="5410200"/>
              <a:ext cx="304800" cy="3048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24" name="TextBox 23"/>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sp useBgFill="1">
        <p:nvSpPr>
          <p:cNvPr id="42" name="TextBox 41"/>
          <p:cNvSpPr txBox="1"/>
          <p:nvPr/>
        </p:nvSpPr>
        <p:spPr>
          <a:xfrm rot="874115">
            <a:off x="56341" y="4354421"/>
            <a:ext cx="3959711" cy="954107"/>
          </a:xfrm>
          <a:prstGeom prst="rect">
            <a:avLst/>
          </a:prstGeom>
        </p:spPr>
        <p:txBody>
          <a:bodyPr wrap="square" rtlCol="0">
            <a:spAutoFit/>
          </a:bodyPr>
          <a:lstStyle/>
          <a:p>
            <a:pPr algn="ctr"/>
            <a:r>
              <a:rPr lang="en-US" sz="2800" b="1" dirty="0" smtClean="0"/>
              <a:t> . . . dream of freedom</a:t>
            </a:r>
          </a:p>
          <a:p>
            <a:pPr algn="ctr"/>
            <a:r>
              <a:rPr lang="en-US" sz="2800" b="1" dirty="0" smtClean="0"/>
              <a:t>in France</a:t>
            </a:r>
          </a:p>
        </p:txBody>
      </p:sp>
      <p:pic>
        <p:nvPicPr>
          <p:cNvPr id="1030" name="Picture 6" descr="Pavillon royal de la France.svg"/>
          <p:cNvPicPr>
            <a:picLocks noChangeAspect="1" noChangeArrowheads="1"/>
          </p:cNvPicPr>
          <p:nvPr/>
        </p:nvPicPr>
        <p:blipFill>
          <a:blip r:embed="rId8"/>
          <a:srcRect/>
          <a:stretch>
            <a:fillRect/>
          </a:stretch>
        </p:blipFill>
        <p:spPr bwMode="auto">
          <a:xfrm rot="20818762">
            <a:off x="5698059" y="1175581"/>
            <a:ext cx="3242870" cy="2172723"/>
          </a:xfrm>
          <a:prstGeom prst="rect">
            <a:avLst/>
          </a:prstGeom>
          <a:noFill/>
        </p:spPr>
      </p:pic>
      <p:sp>
        <p:nvSpPr>
          <p:cNvPr id="94" name="TextBox 93"/>
          <p:cNvSpPr txBox="1"/>
          <p:nvPr/>
        </p:nvSpPr>
        <p:spPr>
          <a:xfrm rot="20675460">
            <a:off x="7046828" y="4843126"/>
            <a:ext cx="1120820" cy="425822"/>
          </a:xfrm>
          <a:prstGeom prst="rect">
            <a:avLst/>
          </a:prstGeom>
          <a:noFill/>
        </p:spPr>
        <p:txBody>
          <a:bodyPr wrap="none" rtlCol="0">
            <a:spAutoFit/>
          </a:bodyPr>
          <a:lstStyle/>
          <a:p>
            <a:pPr algn="ctr">
              <a:lnSpc>
                <a:spcPts val="2200"/>
              </a:lnSpc>
            </a:pPr>
            <a:r>
              <a:rPr lang="en-US" sz="3600" b="1" dirty="0" smtClean="0">
                <a:solidFill>
                  <a:srgbClr val="FF0000"/>
                </a:solidFill>
                <a:effectLst>
                  <a:outerShdw dist="38100" dir="7200000" algn="ctr" rotWithShape="0">
                    <a:schemeClr val="tx1"/>
                  </a:outerShdw>
                </a:effectLst>
              </a:rPr>
              <a:t>3000</a:t>
            </a:r>
            <a:endParaRPr lang="en-US" sz="3600" b="1" dirty="0">
              <a:solidFill>
                <a:srgbClr val="FF0000"/>
              </a:solidFill>
              <a:effectLst>
                <a:outerShdw dist="381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1000" fill="hold"/>
                                        <p:tgtEl>
                                          <p:spTgt spid="94"/>
                                        </p:tgtEl>
                                        <p:attrNameLst>
                                          <p:attrName>r</p:attrName>
                                        </p:attrNameLst>
                                      </p:cBhvr>
                                    </p:animRot>
                                  </p:childTnLst>
                                </p:cTn>
                              </p:par>
                            </p:childTnLst>
                          </p:cTn>
                        </p:par>
                        <p:par>
                          <p:cTn id="7" fill="hold">
                            <p:stCondLst>
                              <p:cond delay="1000"/>
                            </p:stCondLst>
                            <p:childTnLst>
                              <p:par>
                                <p:cTn id="8" presetID="53" presetClass="entr" presetSubtype="0" fill="hold" grpId="0" nodeType="after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p:cTn id="10" dur="1000" fill="hold"/>
                                        <p:tgtEl>
                                          <p:spTgt spid="42"/>
                                        </p:tgtEl>
                                        <p:attrNameLst>
                                          <p:attrName>ppt_w</p:attrName>
                                        </p:attrNameLst>
                                      </p:cBhvr>
                                      <p:tavLst>
                                        <p:tav tm="0">
                                          <p:val>
                                            <p:fltVal val="0"/>
                                          </p:val>
                                        </p:tav>
                                        <p:tav tm="100000">
                                          <p:val>
                                            <p:strVal val="#ppt_w"/>
                                          </p:val>
                                        </p:tav>
                                      </p:tavLst>
                                    </p:anim>
                                    <p:anim calcmode="lin" valueType="num">
                                      <p:cBhvr>
                                        <p:cTn id="11" dur="1000" fill="hold"/>
                                        <p:tgtEl>
                                          <p:spTgt spid="42"/>
                                        </p:tgtEl>
                                        <p:attrNameLst>
                                          <p:attrName>ppt_h</p:attrName>
                                        </p:attrNameLst>
                                      </p:cBhvr>
                                      <p:tavLst>
                                        <p:tav tm="0">
                                          <p:val>
                                            <p:fltVal val="0"/>
                                          </p:val>
                                        </p:tav>
                                        <p:tav tm="100000">
                                          <p:val>
                                            <p:strVal val="#ppt_h"/>
                                          </p:val>
                                        </p:tav>
                                      </p:tavLst>
                                    </p:anim>
                                    <p:animEffect transition="in" filter="fade">
                                      <p:cBhvr>
                                        <p:cTn id="12" dur="1000"/>
                                        <p:tgtEl>
                                          <p:spTgt spid="42"/>
                                        </p:tgtEl>
                                      </p:cBhvr>
                                    </p:animEffect>
                                  </p:childTnLst>
                                </p:cTn>
                              </p:par>
                            </p:childTnLst>
                          </p:cTn>
                        </p:par>
                        <p:par>
                          <p:cTn id="13" fill="hold">
                            <p:stCondLst>
                              <p:cond delay="2000"/>
                            </p:stCondLst>
                            <p:childTnLst>
                              <p:par>
                                <p:cTn id="14" presetID="9" presetClass="entr" presetSubtype="0" fill="hold" nodeType="afterEffect">
                                  <p:stCondLst>
                                    <p:cond delay="0"/>
                                  </p:stCondLst>
                                  <p:iterate type="lt">
                                    <p:tmPct val="0"/>
                                  </p:iterate>
                                  <p:childTnLst>
                                    <p:set>
                                      <p:cBhvr>
                                        <p:cTn id="15" dur="1" fill="hold">
                                          <p:stCondLst>
                                            <p:cond delay="0"/>
                                          </p:stCondLst>
                                        </p:cTn>
                                        <p:tgtEl>
                                          <p:spTgt spid="1030"/>
                                        </p:tgtEl>
                                        <p:attrNameLst>
                                          <p:attrName>style.visibility</p:attrName>
                                        </p:attrNameLst>
                                      </p:cBhvr>
                                      <p:to>
                                        <p:strVal val="visible"/>
                                      </p:to>
                                    </p:set>
                                    <p:animEffect transition="in" filter="dissolve">
                                      <p:cBhvr>
                                        <p:cTn id="16" dur="1000"/>
                                        <p:tgtEl>
                                          <p:spTgt spid="10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1000"/>
                                        <p:tgtEl>
                                          <p:spTgt spid="43"/>
                                        </p:tgtEl>
                                      </p:cBhvr>
                                    </p:animEffect>
                                  </p:childTnLst>
                                </p:cTn>
                              </p:par>
                              <p:par>
                                <p:cTn id="22" presetID="10" presetClass="exit" presetSubtype="0" fill="hold" nodeType="withEffect">
                                  <p:stCondLst>
                                    <p:cond delay="0"/>
                                  </p:stCondLst>
                                  <p:childTnLst>
                                    <p:animEffect transition="out" filter="fade">
                                      <p:cBhvr>
                                        <p:cTn id="23" dur="1000"/>
                                        <p:tgtEl>
                                          <p:spTgt spid="93"/>
                                        </p:tgtEl>
                                      </p:cBhvr>
                                    </p:animEffect>
                                    <p:set>
                                      <p:cBhvr>
                                        <p:cTn id="24" dur="1" fill="hold">
                                          <p:stCondLst>
                                            <p:cond delay="999"/>
                                          </p:stCondLst>
                                        </p:cTn>
                                        <p:tgtEl>
                                          <p:spTgt spid="93"/>
                                        </p:tgtEl>
                                        <p:attrNameLst>
                                          <p:attrName>style.visibility</p:attrName>
                                        </p:attrNameLst>
                                      </p:cBhvr>
                                      <p:to>
                                        <p:strVal val="hidden"/>
                                      </p:to>
                                    </p:set>
                                  </p:childTnLst>
                                </p:cTn>
                              </p:par>
                              <p:par>
                                <p:cTn id="25" presetID="10" presetClass="exit" presetSubtype="0" fill="hold" nodeType="withEffect">
                                  <p:stCondLst>
                                    <p:cond delay="0"/>
                                  </p:stCondLst>
                                  <p:iterate type="lt">
                                    <p:tmPct val="0"/>
                                  </p:iterate>
                                  <p:childTnLst>
                                    <p:animEffect transition="out" filter="fade">
                                      <p:cBhvr>
                                        <p:cTn id="26" dur="1000"/>
                                        <p:tgtEl>
                                          <p:spTgt spid="1030"/>
                                        </p:tgtEl>
                                      </p:cBhvr>
                                    </p:animEffect>
                                    <p:set>
                                      <p:cBhvr>
                                        <p:cTn id="27" dur="1" fill="hold">
                                          <p:stCondLst>
                                            <p:cond delay="999"/>
                                          </p:stCondLst>
                                        </p:cTn>
                                        <p:tgtEl>
                                          <p:spTgt spid="1030"/>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42"/>
                                        </p:tgtEl>
                                      </p:cBhvr>
                                    </p:animEffect>
                                    <p:set>
                                      <p:cBhvr>
                                        <p:cTn id="30" dur="1" fill="hold">
                                          <p:stCondLst>
                                            <p:cond delay="999"/>
                                          </p:stCondLst>
                                        </p:cTn>
                                        <p:tgtEl>
                                          <p:spTgt spid="42"/>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94"/>
                                        </p:tgtEl>
                                      </p:cBhvr>
                                    </p:animEffect>
                                    <p:set>
                                      <p:cBhvr>
                                        <p:cTn id="33" dur="1" fill="hold">
                                          <p:stCondLst>
                                            <p:cond delay="999"/>
                                          </p:stCondLst>
                                        </p:cTn>
                                        <p:tgtEl>
                                          <p:spTgt spid="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94" grpId="0"/>
      <p:bldP spid="94"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2"/>
          <p:cNvPicPr>
            <a:picLocks noChangeAspect="1" noChangeArrowheads="1"/>
          </p:cNvPicPr>
          <p:nvPr/>
        </p:nvPicPr>
        <p:blipFill>
          <a:blip r:embed="rId3"/>
          <a:srcRect/>
          <a:stretch>
            <a:fillRect/>
          </a:stretch>
        </p:blipFill>
        <p:spPr bwMode="auto">
          <a:xfrm>
            <a:off x="4114800" y="914400"/>
            <a:ext cx="4964113" cy="5943600"/>
          </a:xfrm>
          <a:prstGeom prst="rect">
            <a:avLst/>
          </a:prstGeom>
          <a:noFill/>
          <a:ln w="76200">
            <a:solidFill>
              <a:srgbClr val="002060"/>
            </a:solidFill>
            <a:miter lim="800000"/>
            <a:headEnd/>
            <a:tailEnd/>
          </a:ln>
          <a:effectLst/>
        </p:spPr>
      </p:pic>
      <p:grpSp>
        <p:nvGrpSpPr>
          <p:cNvPr id="2" name="Group 36"/>
          <p:cNvGrpSpPr/>
          <p:nvPr/>
        </p:nvGrpSpPr>
        <p:grpSpPr>
          <a:xfrm>
            <a:off x="4800600" y="2895600"/>
            <a:ext cx="2465832" cy="2590800"/>
            <a:chOff x="4800600" y="2895600"/>
            <a:chExt cx="2465832" cy="2590800"/>
          </a:xfrm>
        </p:grpSpPr>
        <p:grpSp>
          <p:nvGrpSpPr>
            <p:cNvPr id="3" name="Group 28"/>
            <p:cNvGrpSpPr/>
            <p:nvPr/>
          </p:nvGrpSpPr>
          <p:grpSpPr>
            <a:xfrm>
              <a:off x="4800600" y="2895600"/>
              <a:ext cx="2465832" cy="2590800"/>
              <a:chOff x="4800600" y="2895600"/>
              <a:chExt cx="2465832" cy="2590800"/>
            </a:xfrm>
          </p:grpSpPr>
          <p:grpSp>
            <p:nvGrpSpPr>
              <p:cNvPr id="4" name="Group 103"/>
              <p:cNvGrpSpPr/>
              <p:nvPr/>
            </p:nvGrpSpPr>
            <p:grpSpPr>
              <a:xfrm>
                <a:off x="5038344" y="2895600"/>
                <a:ext cx="2228088" cy="2250221"/>
                <a:chOff x="5038344" y="2895600"/>
                <a:chExt cx="2228088" cy="2250221"/>
              </a:xfrm>
            </p:grpSpPr>
            <p:pic>
              <p:nvPicPr>
                <p:cNvPr id="47" name="Picture 2"/>
                <p:cNvPicPr>
                  <a:picLocks noChangeAspect="1" noChangeArrowheads="1"/>
                </p:cNvPicPr>
                <p:nvPr/>
              </p:nvPicPr>
              <p:blipFill>
                <a:blip r:embed="rId4" cstate="print"/>
                <a:srcRect l="1535" t="39744" r="78235" b="52564"/>
                <a:stretch>
                  <a:fillRect/>
                </a:stretch>
              </p:blipFill>
              <p:spPr bwMode="auto">
                <a:xfrm>
                  <a:off x="5791200" y="4038599"/>
                  <a:ext cx="381000" cy="192821"/>
                </a:xfrm>
                <a:prstGeom prst="rect">
                  <a:avLst/>
                </a:prstGeom>
                <a:noFill/>
                <a:ln w="76200">
                  <a:noFill/>
                  <a:miter lim="800000"/>
                  <a:headEnd/>
                  <a:tailEnd/>
                </a:ln>
                <a:effectLst/>
              </p:spPr>
            </p:pic>
            <p:pic>
              <p:nvPicPr>
                <p:cNvPr id="48" name="Picture 2"/>
                <p:cNvPicPr>
                  <a:picLocks noChangeAspect="1" noChangeArrowheads="1"/>
                </p:cNvPicPr>
                <p:nvPr/>
              </p:nvPicPr>
              <p:blipFill>
                <a:blip r:embed="rId4" cstate="print"/>
                <a:srcRect l="1535" t="39744" r="78235" b="52564"/>
                <a:stretch>
                  <a:fillRect/>
                </a:stretch>
              </p:blipFill>
              <p:spPr bwMode="auto">
                <a:xfrm>
                  <a:off x="5669280" y="4531579"/>
                  <a:ext cx="381000" cy="192821"/>
                </a:xfrm>
                <a:prstGeom prst="rect">
                  <a:avLst/>
                </a:prstGeom>
                <a:noFill/>
                <a:ln w="76200">
                  <a:noFill/>
                  <a:miter lim="800000"/>
                  <a:headEnd/>
                  <a:tailEnd/>
                </a:ln>
                <a:effectLst/>
              </p:spPr>
            </p:pic>
            <p:pic>
              <p:nvPicPr>
                <p:cNvPr id="49" name="Picture 2"/>
                <p:cNvPicPr>
                  <a:picLocks noChangeAspect="1" noChangeArrowheads="1"/>
                </p:cNvPicPr>
                <p:nvPr/>
              </p:nvPicPr>
              <p:blipFill>
                <a:blip r:embed="rId4" cstate="print"/>
                <a:srcRect l="1535" t="39744" r="78235" b="52564"/>
                <a:stretch>
                  <a:fillRect/>
                </a:stretch>
              </p:blipFill>
              <p:spPr bwMode="auto">
                <a:xfrm>
                  <a:off x="5038344" y="4953000"/>
                  <a:ext cx="381000" cy="192821"/>
                </a:xfrm>
                <a:prstGeom prst="rect">
                  <a:avLst/>
                </a:prstGeom>
                <a:noFill/>
                <a:ln w="76200">
                  <a:noFill/>
                  <a:miter lim="800000"/>
                  <a:headEnd/>
                  <a:tailEnd/>
                </a:ln>
                <a:effectLst/>
              </p:spPr>
            </p:pic>
            <p:pic>
              <p:nvPicPr>
                <p:cNvPr id="50" name="Picture 2"/>
                <p:cNvPicPr preferRelativeResize="0">
                  <a:picLocks noChangeArrowheads="1"/>
                </p:cNvPicPr>
                <p:nvPr/>
              </p:nvPicPr>
              <p:blipFill>
                <a:blip r:embed="rId5" cstate="print"/>
                <a:srcRect l="1535" t="39744" r="78235" b="52564"/>
                <a:stretch>
                  <a:fillRect/>
                </a:stretch>
              </p:blipFill>
              <p:spPr bwMode="auto">
                <a:xfrm>
                  <a:off x="6172201" y="3657600"/>
                  <a:ext cx="361357" cy="182880"/>
                </a:xfrm>
                <a:prstGeom prst="rect">
                  <a:avLst/>
                </a:prstGeom>
                <a:noFill/>
                <a:ln w="76200">
                  <a:noFill/>
                  <a:miter lim="800000"/>
                  <a:headEnd/>
                  <a:tailEnd/>
                </a:ln>
                <a:effectLst/>
              </p:spPr>
            </p:pic>
            <p:pic>
              <p:nvPicPr>
                <p:cNvPr id="51" name="Picture 2"/>
                <p:cNvPicPr>
                  <a:picLocks noChangeAspect="1" noChangeArrowheads="1"/>
                </p:cNvPicPr>
                <p:nvPr/>
              </p:nvPicPr>
              <p:blipFill>
                <a:blip r:embed="rId4" cstate="print"/>
                <a:srcRect l="1535" t="39744" r="78235" b="52564"/>
                <a:stretch>
                  <a:fillRect/>
                </a:stretch>
              </p:blipFill>
              <p:spPr bwMode="auto">
                <a:xfrm>
                  <a:off x="6172200" y="3388579"/>
                  <a:ext cx="381000" cy="192821"/>
                </a:xfrm>
                <a:prstGeom prst="rect">
                  <a:avLst/>
                </a:prstGeom>
                <a:noFill/>
                <a:ln w="76200">
                  <a:noFill/>
                  <a:miter lim="800000"/>
                  <a:headEnd/>
                  <a:tailEnd/>
                </a:ln>
                <a:effectLst/>
              </p:spPr>
            </p:pic>
            <p:pic>
              <p:nvPicPr>
                <p:cNvPr id="52" name="Picture 2"/>
                <p:cNvPicPr>
                  <a:picLocks noChangeAspect="1" noChangeArrowheads="1"/>
                </p:cNvPicPr>
                <p:nvPr/>
              </p:nvPicPr>
              <p:blipFill>
                <a:blip r:embed="rId4" cstate="print"/>
                <a:srcRect l="1535" t="39744" r="78235" b="52564"/>
                <a:stretch>
                  <a:fillRect/>
                </a:stretch>
              </p:blipFill>
              <p:spPr bwMode="auto">
                <a:xfrm>
                  <a:off x="6324600" y="3124200"/>
                  <a:ext cx="381000" cy="192821"/>
                </a:xfrm>
                <a:prstGeom prst="rect">
                  <a:avLst/>
                </a:prstGeom>
                <a:noFill/>
                <a:ln w="76200">
                  <a:noFill/>
                  <a:miter lim="800000"/>
                  <a:headEnd/>
                  <a:tailEnd/>
                </a:ln>
                <a:effectLst/>
              </p:spPr>
            </p:pic>
            <p:pic>
              <p:nvPicPr>
                <p:cNvPr id="53" name="Picture 2"/>
                <p:cNvPicPr preferRelativeResize="0">
                  <a:picLocks noChangeArrowheads="1"/>
                </p:cNvPicPr>
                <p:nvPr/>
              </p:nvPicPr>
              <p:blipFill>
                <a:blip r:embed="rId6" cstate="print"/>
                <a:srcRect l="1535" t="39744" r="78235" b="52564"/>
                <a:stretch>
                  <a:fillRect/>
                </a:stretch>
              </p:blipFill>
              <p:spPr bwMode="auto">
                <a:xfrm>
                  <a:off x="6781800" y="2895600"/>
                  <a:ext cx="484632" cy="192821"/>
                </a:xfrm>
                <a:prstGeom prst="rect">
                  <a:avLst/>
                </a:prstGeom>
                <a:noFill/>
                <a:ln w="76200">
                  <a:noFill/>
                  <a:miter lim="800000"/>
                  <a:headEnd/>
                  <a:tailEnd/>
                </a:ln>
                <a:effectLst/>
              </p:spPr>
            </p:pic>
          </p:grpSp>
          <p:pic>
            <p:nvPicPr>
              <p:cNvPr id="46" name="Picture 2"/>
              <p:cNvPicPr>
                <a:picLocks noChangeAspect="1" noChangeArrowheads="1"/>
              </p:cNvPicPr>
              <p:nvPr/>
            </p:nvPicPr>
            <p:blipFill>
              <a:blip r:embed="rId4" cstate="print"/>
              <a:srcRect l="1535" t="39744" r="78235" b="52564"/>
              <a:stretch>
                <a:fillRect/>
              </a:stretch>
            </p:blipFill>
            <p:spPr bwMode="auto">
              <a:xfrm>
                <a:off x="4800600" y="5293579"/>
                <a:ext cx="381000" cy="192821"/>
              </a:xfrm>
              <a:prstGeom prst="rect">
                <a:avLst/>
              </a:prstGeom>
              <a:noFill/>
              <a:ln w="76200">
                <a:noFill/>
                <a:miter lim="800000"/>
                <a:headEnd/>
                <a:tailEnd/>
              </a:ln>
              <a:effectLst/>
            </p:spPr>
          </p:pic>
        </p:grpSp>
        <p:sp>
          <p:nvSpPr>
            <p:cNvPr id="39" name="Freeform 38"/>
            <p:cNvSpPr/>
            <p:nvPr/>
          </p:nvSpPr>
          <p:spPr>
            <a:xfrm>
              <a:off x="6804286" y="3092971"/>
              <a:ext cx="311045" cy="182380"/>
            </a:xfrm>
            <a:custGeom>
              <a:avLst/>
              <a:gdLst>
                <a:gd name="connsiteX0" fmla="*/ 308547 w 311045"/>
                <a:gd name="connsiteY0" fmla="*/ 114924 h 182380"/>
                <a:gd name="connsiteX1" fmla="*/ 263576 w 311045"/>
                <a:gd name="connsiteY1" fmla="*/ 174885 h 182380"/>
                <a:gd name="connsiteX2" fmla="*/ 98684 w 311045"/>
                <a:gd name="connsiteY2" fmla="*/ 159895 h 182380"/>
                <a:gd name="connsiteX3" fmla="*/ 23734 w 311045"/>
                <a:gd name="connsiteY3" fmla="*/ 152399 h 182380"/>
                <a:gd name="connsiteX4" fmla="*/ 8744 w 311045"/>
                <a:gd name="connsiteY4" fmla="*/ 77449 h 182380"/>
                <a:gd name="connsiteX5" fmla="*/ 8744 w 311045"/>
                <a:gd name="connsiteY5" fmla="*/ 32478 h 182380"/>
                <a:gd name="connsiteX6" fmla="*/ 61209 w 311045"/>
                <a:gd name="connsiteY6" fmla="*/ 2498 h 182380"/>
                <a:gd name="connsiteX7" fmla="*/ 166140 w 311045"/>
                <a:gd name="connsiteY7" fmla="*/ 17488 h 182380"/>
                <a:gd name="connsiteX8" fmla="*/ 278566 w 311045"/>
                <a:gd name="connsiteY8" fmla="*/ 24983 h 182380"/>
                <a:gd name="connsiteX9" fmla="*/ 308547 w 311045"/>
                <a:gd name="connsiteY9"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45" h="182380">
                  <a:moveTo>
                    <a:pt x="308547" y="114924"/>
                  </a:moveTo>
                  <a:cubicBezTo>
                    <a:pt x="306049" y="139908"/>
                    <a:pt x="298553" y="167390"/>
                    <a:pt x="263576" y="174885"/>
                  </a:cubicBezTo>
                  <a:cubicBezTo>
                    <a:pt x="228599" y="182380"/>
                    <a:pt x="98684" y="159895"/>
                    <a:pt x="98684" y="159895"/>
                  </a:cubicBezTo>
                  <a:cubicBezTo>
                    <a:pt x="68704" y="132413"/>
                    <a:pt x="15211" y="138894"/>
                    <a:pt x="8744" y="77449"/>
                  </a:cubicBezTo>
                  <a:cubicBezTo>
                    <a:pt x="6246" y="57462"/>
                    <a:pt x="0" y="44970"/>
                    <a:pt x="8744" y="32478"/>
                  </a:cubicBezTo>
                  <a:cubicBezTo>
                    <a:pt x="17488" y="19986"/>
                    <a:pt x="34976" y="4996"/>
                    <a:pt x="61209" y="2498"/>
                  </a:cubicBezTo>
                  <a:cubicBezTo>
                    <a:pt x="87442" y="0"/>
                    <a:pt x="129914" y="13741"/>
                    <a:pt x="166140" y="17488"/>
                  </a:cubicBezTo>
                  <a:cubicBezTo>
                    <a:pt x="202366" y="21235"/>
                    <a:pt x="254832" y="12491"/>
                    <a:pt x="278566" y="24983"/>
                  </a:cubicBezTo>
                  <a:cubicBezTo>
                    <a:pt x="302300" y="37475"/>
                    <a:pt x="311045" y="89940"/>
                    <a:pt x="308547" y="114924"/>
                  </a:cubicBezTo>
                  <a:close/>
                </a:path>
              </a:pathLst>
            </a:cu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101"/>
          <p:cNvGrpSpPr/>
          <p:nvPr/>
        </p:nvGrpSpPr>
        <p:grpSpPr>
          <a:xfrm>
            <a:off x="4191000" y="2286000"/>
            <a:ext cx="3173918" cy="3227294"/>
            <a:chOff x="4150886" y="2269351"/>
            <a:chExt cx="3173918" cy="3227294"/>
          </a:xfrm>
        </p:grpSpPr>
        <p:sp>
          <p:nvSpPr>
            <p:cNvPr id="103" name="Freeform 102"/>
            <p:cNvSpPr/>
            <p:nvPr/>
          </p:nvSpPr>
          <p:spPr>
            <a:xfrm>
              <a:off x="4858870" y="4395267"/>
              <a:ext cx="904155" cy="772246"/>
            </a:xfrm>
            <a:custGeom>
              <a:avLst/>
              <a:gdLst>
                <a:gd name="connsiteX0" fmla="*/ 12807 w 904155"/>
                <a:gd name="connsiteY0" fmla="*/ 76841 h 772246"/>
                <a:gd name="connsiteX1" fmla="*/ 197224 w 904155"/>
                <a:gd name="connsiteY1" fmla="*/ 7684 h 772246"/>
                <a:gd name="connsiteX2" fmla="*/ 443113 w 904155"/>
                <a:gd name="connsiteY2" fmla="*/ 30736 h 772246"/>
                <a:gd name="connsiteX3" fmla="*/ 496901 w 904155"/>
                <a:gd name="connsiteY3" fmla="*/ 92209 h 772246"/>
                <a:gd name="connsiteX4" fmla="*/ 689002 w 904155"/>
                <a:gd name="connsiteY4" fmla="*/ 138313 h 772246"/>
                <a:gd name="connsiteX5" fmla="*/ 827315 w 904155"/>
                <a:gd name="connsiteY5" fmla="*/ 307362 h 772246"/>
                <a:gd name="connsiteX6" fmla="*/ 896471 w 904155"/>
                <a:gd name="connsiteY6" fmla="*/ 422622 h 772246"/>
                <a:gd name="connsiteX7" fmla="*/ 781211 w 904155"/>
                <a:gd name="connsiteY7" fmla="*/ 499462 h 772246"/>
                <a:gd name="connsiteX8" fmla="*/ 727422 w 904155"/>
                <a:gd name="connsiteY8" fmla="*/ 583987 h 772246"/>
                <a:gd name="connsiteX9" fmla="*/ 589110 w 904155"/>
                <a:gd name="connsiteY9" fmla="*/ 676195 h 772246"/>
                <a:gd name="connsiteX10" fmla="*/ 481533 w 904155"/>
                <a:gd name="connsiteY10" fmla="*/ 683879 h 772246"/>
                <a:gd name="connsiteX11" fmla="*/ 335537 w 904155"/>
                <a:gd name="connsiteY11" fmla="*/ 753036 h 772246"/>
                <a:gd name="connsiteX12" fmla="*/ 350905 w 904155"/>
                <a:gd name="connsiteY12" fmla="*/ 568619 h 772246"/>
                <a:gd name="connsiteX13" fmla="*/ 258696 w 904155"/>
                <a:gd name="connsiteY13" fmla="*/ 468726 h 772246"/>
                <a:gd name="connsiteX14" fmla="*/ 189540 w 904155"/>
                <a:gd name="connsiteY14" fmla="*/ 307362 h 772246"/>
                <a:gd name="connsiteX15" fmla="*/ 120384 w 904155"/>
                <a:gd name="connsiteY15" fmla="*/ 176733 h 772246"/>
                <a:gd name="connsiteX16" fmla="*/ 12807 w 904155"/>
                <a:gd name="connsiteY16" fmla="*/ 76841 h 77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155" h="772246">
                  <a:moveTo>
                    <a:pt x="12807" y="76841"/>
                  </a:moveTo>
                  <a:cubicBezTo>
                    <a:pt x="25614" y="48666"/>
                    <a:pt x="125506" y="15368"/>
                    <a:pt x="197224" y="7684"/>
                  </a:cubicBezTo>
                  <a:cubicBezTo>
                    <a:pt x="268942" y="0"/>
                    <a:pt x="393167" y="16649"/>
                    <a:pt x="443113" y="30736"/>
                  </a:cubicBezTo>
                  <a:cubicBezTo>
                    <a:pt x="493059" y="44824"/>
                    <a:pt x="455920" y="74280"/>
                    <a:pt x="496901" y="92209"/>
                  </a:cubicBezTo>
                  <a:cubicBezTo>
                    <a:pt x="537882" y="110138"/>
                    <a:pt x="633933" y="102454"/>
                    <a:pt x="689002" y="138313"/>
                  </a:cubicBezTo>
                  <a:cubicBezTo>
                    <a:pt x="744071" y="174172"/>
                    <a:pt x="792737" y="259977"/>
                    <a:pt x="827315" y="307362"/>
                  </a:cubicBezTo>
                  <a:cubicBezTo>
                    <a:pt x="861893" y="354747"/>
                    <a:pt x="904155" y="390605"/>
                    <a:pt x="896471" y="422622"/>
                  </a:cubicBezTo>
                  <a:cubicBezTo>
                    <a:pt x="888787" y="454639"/>
                    <a:pt x="809386" y="472568"/>
                    <a:pt x="781211" y="499462"/>
                  </a:cubicBezTo>
                  <a:cubicBezTo>
                    <a:pt x="753036" y="526356"/>
                    <a:pt x="759439" y="554532"/>
                    <a:pt x="727422" y="583987"/>
                  </a:cubicBezTo>
                  <a:cubicBezTo>
                    <a:pt x="695405" y="613442"/>
                    <a:pt x="630092" y="659546"/>
                    <a:pt x="589110" y="676195"/>
                  </a:cubicBezTo>
                  <a:cubicBezTo>
                    <a:pt x="548128" y="692844"/>
                    <a:pt x="523795" y="671072"/>
                    <a:pt x="481533" y="683879"/>
                  </a:cubicBezTo>
                  <a:cubicBezTo>
                    <a:pt x="439271" y="696686"/>
                    <a:pt x="357308" y="772246"/>
                    <a:pt x="335537" y="753036"/>
                  </a:cubicBezTo>
                  <a:cubicBezTo>
                    <a:pt x="313766" y="733826"/>
                    <a:pt x="363712" y="616004"/>
                    <a:pt x="350905" y="568619"/>
                  </a:cubicBezTo>
                  <a:cubicBezTo>
                    <a:pt x="338098" y="521234"/>
                    <a:pt x="285590" y="512269"/>
                    <a:pt x="258696" y="468726"/>
                  </a:cubicBezTo>
                  <a:cubicBezTo>
                    <a:pt x="231802" y="425183"/>
                    <a:pt x="212592" y="356027"/>
                    <a:pt x="189540" y="307362"/>
                  </a:cubicBezTo>
                  <a:cubicBezTo>
                    <a:pt x="166488" y="258697"/>
                    <a:pt x="152401" y="215153"/>
                    <a:pt x="120384" y="176733"/>
                  </a:cubicBezTo>
                  <a:cubicBezTo>
                    <a:pt x="88367" y="138313"/>
                    <a:pt x="0" y="105016"/>
                    <a:pt x="12807" y="76841"/>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
            <p:cNvGrpSpPr/>
            <p:nvPr/>
          </p:nvGrpSpPr>
          <p:grpSpPr>
            <a:xfrm>
              <a:off x="4687261" y="2269351"/>
              <a:ext cx="2637543" cy="2554942"/>
              <a:chOff x="4687261" y="2269351"/>
              <a:chExt cx="2637543" cy="2554942"/>
            </a:xfrm>
          </p:grpSpPr>
          <p:sp>
            <p:nvSpPr>
              <p:cNvPr id="106" name="Freeform 3"/>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106"/>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Freeform 107"/>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Freeform 108"/>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Freeform 109"/>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Freeform 110"/>
              <p:cNvSpPr/>
              <p:nvPr/>
            </p:nvSpPr>
            <p:spPr>
              <a:xfrm>
                <a:off x="4687261" y="4026434"/>
                <a:ext cx="1609804" cy="797859"/>
              </a:xfrm>
              <a:custGeom>
                <a:avLst/>
                <a:gdLst>
                  <a:gd name="connsiteX0" fmla="*/ 245889 w 1609804"/>
                  <a:gd name="connsiteY0" fmla="*/ 0 h 797859"/>
                  <a:gd name="connsiteX1" fmla="*/ 852927 w 1609804"/>
                  <a:gd name="connsiteY1" fmla="*/ 122944 h 797859"/>
                  <a:gd name="connsiteX2" fmla="*/ 1483018 w 1609804"/>
                  <a:gd name="connsiteY2" fmla="*/ 199784 h 797859"/>
                  <a:gd name="connsiteX3" fmla="*/ 1575226 w 1609804"/>
                  <a:gd name="connsiteY3" fmla="*/ 276625 h 797859"/>
                  <a:gd name="connsiteX4" fmla="*/ 1429230 w 1609804"/>
                  <a:gd name="connsiteY4" fmla="*/ 330413 h 797859"/>
                  <a:gd name="connsiteX5" fmla="*/ 1590594 w 1609804"/>
                  <a:gd name="connsiteY5" fmla="*/ 353465 h 797859"/>
                  <a:gd name="connsiteX6" fmla="*/ 1544490 w 1609804"/>
                  <a:gd name="connsiteY6" fmla="*/ 461042 h 797859"/>
                  <a:gd name="connsiteX7" fmla="*/ 1429230 w 1609804"/>
                  <a:gd name="connsiteY7" fmla="*/ 453358 h 797859"/>
                  <a:gd name="connsiteX8" fmla="*/ 1421546 w 1609804"/>
                  <a:gd name="connsiteY8" fmla="*/ 576302 h 797859"/>
                  <a:gd name="connsiteX9" fmla="*/ 1283233 w 1609804"/>
                  <a:gd name="connsiteY9" fmla="*/ 622406 h 797859"/>
                  <a:gd name="connsiteX10" fmla="*/ 1206393 w 1609804"/>
                  <a:gd name="connsiteY10" fmla="*/ 737667 h 797859"/>
                  <a:gd name="connsiteX11" fmla="*/ 1091132 w 1609804"/>
                  <a:gd name="connsiteY11" fmla="*/ 783771 h 797859"/>
                  <a:gd name="connsiteX12" fmla="*/ 1021976 w 1609804"/>
                  <a:gd name="connsiteY12" fmla="*/ 653142 h 797859"/>
                  <a:gd name="connsiteX13" fmla="*/ 845243 w 1609804"/>
                  <a:gd name="connsiteY13" fmla="*/ 530198 h 797859"/>
                  <a:gd name="connsiteX14" fmla="*/ 699247 w 1609804"/>
                  <a:gd name="connsiteY14" fmla="*/ 491778 h 797859"/>
                  <a:gd name="connsiteX15" fmla="*/ 653142 w 1609804"/>
                  <a:gd name="connsiteY15" fmla="*/ 430305 h 797859"/>
                  <a:gd name="connsiteX16" fmla="*/ 445673 w 1609804"/>
                  <a:gd name="connsiteY16" fmla="*/ 391885 h 797859"/>
                  <a:gd name="connsiteX17" fmla="*/ 268941 w 1609804"/>
                  <a:gd name="connsiteY17" fmla="*/ 399569 h 797859"/>
                  <a:gd name="connsiteX18" fmla="*/ 0 w 1609804"/>
                  <a:gd name="connsiteY18" fmla="*/ 345781 h 7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9804" h="797859">
                    <a:moveTo>
                      <a:pt x="245889" y="0"/>
                    </a:moveTo>
                    <a:cubicBezTo>
                      <a:pt x="446314" y="44823"/>
                      <a:pt x="646739" y="89647"/>
                      <a:pt x="852927" y="122944"/>
                    </a:cubicBezTo>
                    <a:cubicBezTo>
                      <a:pt x="1059115" y="156241"/>
                      <a:pt x="1362635" y="174171"/>
                      <a:pt x="1483018" y="199784"/>
                    </a:cubicBezTo>
                    <a:cubicBezTo>
                      <a:pt x="1603401" y="225397"/>
                      <a:pt x="1584191" y="254854"/>
                      <a:pt x="1575226" y="276625"/>
                    </a:cubicBezTo>
                    <a:cubicBezTo>
                      <a:pt x="1566261" y="298396"/>
                      <a:pt x="1426669" y="317606"/>
                      <a:pt x="1429230" y="330413"/>
                    </a:cubicBezTo>
                    <a:cubicBezTo>
                      <a:pt x="1431791" y="343220"/>
                      <a:pt x="1571384" y="331694"/>
                      <a:pt x="1590594" y="353465"/>
                    </a:cubicBezTo>
                    <a:cubicBezTo>
                      <a:pt x="1609804" y="375237"/>
                      <a:pt x="1571384" y="444393"/>
                      <a:pt x="1544490" y="461042"/>
                    </a:cubicBezTo>
                    <a:cubicBezTo>
                      <a:pt x="1517596" y="477691"/>
                      <a:pt x="1449721" y="434148"/>
                      <a:pt x="1429230" y="453358"/>
                    </a:cubicBezTo>
                    <a:cubicBezTo>
                      <a:pt x="1408739" y="472568"/>
                      <a:pt x="1445879" y="548127"/>
                      <a:pt x="1421546" y="576302"/>
                    </a:cubicBezTo>
                    <a:cubicBezTo>
                      <a:pt x="1397213" y="604477"/>
                      <a:pt x="1319092" y="595512"/>
                      <a:pt x="1283233" y="622406"/>
                    </a:cubicBezTo>
                    <a:cubicBezTo>
                      <a:pt x="1247374" y="649300"/>
                      <a:pt x="1238410" y="710773"/>
                      <a:pt x="1206393" y="737667"/>
                    </a:cubicBezTo>
                    <a:cubicBezTo>
                      <a:pt x="1174376" y="764561"/>
                      <a:pt x="1121868" y="797859"/>
                      <a:pt x="1091132" y="783771"/>
                    </a:cubicBezTo>
                    <a:cubicBezTo>
                      <a:pt x="1060396" y="769684"/>
                      <a:pt x="1062957" y="695404"/>
                      <a:pt x="1021976" y="653142"/>
                    </a:cubicBezTo>
                    <a:cubicBezTo>
                      <a:pt x="980995" y="610880"/>
                      <a:pt x="899031" y="557092"/>
                      <a:pt x="845243" y="530198"/>
                    </a:cubicBezTo>
                    <a:cubicBezTo>
                      <a:pt x="791455" y="503304"/>
                      <a:pt x="731264" y="508427"/>
                      <a:pt x="699247" y="491778"/>
                    </a:cubicBezTo>
                    <a:cubicBezTo>
                      <a:pt x="667230" y="475129"/>
                      <a:pt x="695404" y="446954"/>
                      <a:pt x="653142" y="430305"/>
                    </a:cubicBezTo>
                    <a:cubicBezTo>
                      <a:pt x="610880" y="413656"/>
                      <a:pt x="509706" y="397008"/>
                      <a:pt x="445673" y="391885"/>
                    </a:cubicBezTo>
                    <a:cubicBezTo>
                      <a:pt x="381640" y="386762"/>
                      <a:pt x="343220" y="407253"/>
                      <a:pt x="268941" y="399569"/>
                    </a:cubicBezTo>
                    <a:cubicBezTo>
                      <a:pt x="194662" y="391885"/>
                      <a:pt x="46104" y="358588"/>
                      <a:pt x="0" y="345781"/>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5" name="Freeform 104"/>
            <p:cNvSpPr/>
            <p:nvPr/>
          </p:nvSpPr>
          <p:spPr>
            <a:xfrm>
              <a:off x="4150886" y="4287691"/>
              <a:ext cx="1148763" cy="1208954"/>
            </a:xfrm>
            <a:custGeom>
              <a:avLst/>
              <a:gdLst>
                <a:gd name="connsiteX0" fmla="*/ 0 w 1148763"/>
                <a:gd name="connsiteY0" fmla="*/ 0 h 1208954"/>
                <a:gd name="connsiteX1" fmla="*/ 614723 w 1148763"/>
                <a:gd name="connsiteY1" fmla="*/ 115260 h 1208954"/>
                <a:gd name="connsiteX2" fmla="*/ 845244 w 1148763"/>
                <a:gd name="connsiteY2" fmla="*/ 138312 h 1208954"/>
                <a:gd name="connsiteX3" fmla="*/ 791456 w 1148763"/>
                <a:gd name="connsiteY3" fmla="*/ 215153 h 1208954"/>
                <a:gd name="connsiteX4" fmla="*/ 829876 w 1148763"/>
                <a:gd name="connsiteY4" fmla="*/ 330413 h 1208954"/>
                <a:gd name="connsiteX5" fmla="*/ 891348 w 1148763"/>
                <a:gd name="connsiteY5" fmla="*/ 453358 h 1208954"/>
                <a:gd name="connsiteX6" fmla="*/ 960504 w 1148763"/>
                <a:gd name="connsiteY6" fmla="*/ 537882 h 1208954"/>
                <a:gd name="connsiteX7" fmla="*/ 1037345 w 1148763"/>
                <a:gd name="connsiteY7" fmla="*/ 706931 h 1208954"/>
                <a:gd name="connsiteX8" fmla="*/ 1060397 w 1148763"/>
                <a:gd name="connsiteY8" fmla="*/ 837559 h 1208954"/>
                <a:gd name="connsiteX9" fmla="*/ 1144921 w 1148763"/>
                <a:gd name="connsiteY9" fmla="*/ 922084 h 1208954"/>
                <a:gd name="connsiteX10" fmla="*/ 1083449 w 1148763"/>
                <a:gd name="connsiteY10" fmla="*/ 937452 h 1208954"/>
                <a:gd name="connsiteX11" fmla="*/ 991240 w 1148763"/>
                <a:gd name="connsiteY11" fmla="*/ 1075764 h 1208954"/>
                <a:gd name="connsiteX12" fmla="*/ 945136 w 1148763"/>
                <a:gd name="connsiteY12" fmla="*/ 1114185 h 1208954"/>
                <a:gd name="connsiteX13" fmla="*/ 860612 w 1148763"/>
                <a:gd name="connsiteY13" fmla="*/ 1198709 h 1208954"/>
                <a:gd name="connsiteX14" fmla="*/ 637775 w 1148763"/>
                <a:gd name="connsiteY14" fmla="*/ 1175657 h 1208954"/>
                <a:gd name="connsiteX15" fmla="*/ 338098 w 1148763"/>
                <a:gd name="connsiteY15" fmla="*/ 1114185 h 1208954"/>
                <a:gd name="connsiteX16" fmla="*/ 299677 w 1148763"/>
                <a:gd name="connsiteY16" fmla="*/ 1014292 h 1208954"/>
                <a:gd name="connsiteX17" fmla="*/ 7684 w 1148763"/>
                <a:gd name="connsiteY17" fmla="*/ 960504 h 12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8763" h="1208954">
                  <a:moveTo>
                    <a:pt x="0" y="0"/>
                  </a:moveTo>
                  <a:lnTo>
                    <a:pt x="614723" y="115260"/>
                  </a:lnTo>
                  <a:cubicBezTo>
                    <a:pt x="755597" y="138312"/>
                    <a:pt x="815789" y="121663"/>
                    <a:pt x="845244" y="138312"/>
                  </a:cubicBezTo>
                  <a:cubicBezTo>
                    <a:pt x="874699" y="154961"/>
                    <a:pt x="794017" y="183136"/>
                    <a:pt x="791456" y="215153"/>
                  </a:cubicBezTo>
                  <a:cubicBezTo>
                    <a:pt x="788895" y="247170"/>
                    <a:pt x="813227" y="290712"/>
                    <a:pt x="829876" y="330413"/>
                  </a:cubicBezTo>
                  <a:cubicBezTo>
                    <a:pt x="846525" y="370114"/>
                    <a:pt x="869577" y="418780"/>
                    <a:pt x="891348" y="453358"/>
                  </a:cubicBezTo>
                  <a:cubicBezTo>
                    <a:pt x="913119" y="487936"/>
                    <a:pt x="936171" y="495620"/>
                    <a:pt x="960504" y="537882"/>
                  </a:cubicBezTo>
                  <a:cubicBezTo>
                    <a:pt x="984837" y="580144"/>
                    <a:pt x="1020696" y="656985"/>
                    <a:pt x="1037345" y="706931"/>
                  </a:cubicBezTo>
                  <a:cubicBezTo>
                    <a:pt x="1053994" y="756877"/>
                    <a:pt x="1042468" y="801700"/>
                    <a:pt x="1060397" y="837559"/>
                  </a:cubicBezTo>
                  <a:cubicBezTo>
                    <a:pt x="1078326" y="873418"/>
                    <a:pt x="1141079" y="905435"/>
                    <a:pt x="1144921" y="922084"/>
                  </a:cubicBezTo>
                  <a:cubicBezTo>
                    <a:pt x="1148763" y="938733"/>
                    <a:pt x="1109062" y="911839"/>
                    <a:pt x="1083449" y="937452"/>
                  </a:cubicBezTo>
                  <a:cubicBezTo>
                    <a:pt x="1057836" y="963065"/>
                    <a:pt x="1014292" y="1046309"/>
                    <a:pt x="991240" y="1075764"/>
                  </a:cubicBezTo>
                  <a:cubicBezTo>
                    <a:pt x="968188" y="1105220"/>
                    <a:pt x="966907" y="1093694"/>
                    <a:pt x="945136" y="1114185"/>
                  </a:cubicBezTo>
                  <a:cubicBezTo>
                    <a:pt x="923365" y="1134676"/>
                    <a:pt x="911839" y="1188464"/>
                    <a:pt x="860612" y="1198709"/>
                  </a:cubicBezTo>
                  <a:cubicBezTo>
                    <a:pt x="809385" y="1208954"/>
                    <a:pt x="724861" y="1189744"/>
                    <a:pt x="637775" y="1175657"/>
                  </a:cubicBezTo>
                  <a:cubicBezTo>
                    <a:pt x="550689" y="1161570"/>
                    <a:pt x="394448" y="1141079"/>
                    <a:pt x="338098" y="1114185"/>
                  </a:cubicBezTo>
                  <a:cubicBezTo>
                    <a:pt x="281748" y="1087291"/>
                    <a:pt x="354746" y="1039906"/>
                    <a:pt x="299677" y="1014292"/>
                  </a:cubicBezTo>
                  <a:cubicBezTo>
                    <a:pt x="244608" y="988679"/>
                    <a:pt x="56349" y="978433"/>
                    <a:pt x="7684" y="96050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 name="Group 59"/>
          <p:cNvGrpSpPr/>
          <p:nvPr/>
        </p:nvGrpSpPr>
        <p:grpSpPr>
          <a:xfrm>
            <a:off x="4150886" y="2269351"/>
            <a:ext cx="3173918" cy="3227294"/>
            <a:chOff x="4150886" y="2269351"/>
            <a:chExt cx="3173918" cy="3227294"/>
          </a:xfrm>
        </p:grpSpPr>
        <p:sp>
          <p:nvSpPr>
            <p:cNvPr id="66" name="Freeform 65"/>
            <p:cNvSpPr/>
            <p:nvPr/>
          </p:nvSpPr>
          <p:spPr>
            <a:xfrm>
              <a:off x="4858870" y="4395267"/>
              <a:ext cx="904155" cy="772246"/>
            </a:xfrm>
            <a:custGeom>
              <a:avLst/>
              <a:gdLst>
                <a:gd name="connsiteX0" fmla="*/ 12807 w 904155"/>
                <a:gd name="connsiteY0" fmla="*/ 76841 h 772246"/>
                <a:gd name="connsiteX1" fmla="*/ 197224 w 904155"/>
                <a:gd name="connsiteY1" fmla="*/ 7684 h 772246"/>
                <a:gd name="connsiteX2" fmla="*/ 443113 w 904155"/>
                <a:gd name="connsiteY2" fmla="*/ 30736 h 772246"/>
                <a:gd name="connsiteX3" fmla="*/ 496901 w 904155"/>
                <a:gd name="connsiteY3" fmla="*/ 92209 h 772246"/>
                <a:gd name="connsiteX4" fmla="*/ 689002 w 904155"/>
                <a:gd name="connsiteY4" fmla="*/ 138313 h 772246"/>
                <a:gd name="connsiteX5" fmla="*/ 827315 w 904155"/>
                <a:gd name="connsiteY5" fmla="*/ 307362 h 772246"/>
                <a:gd name="connsiteX6" fmla="*/ 896471 w 904155"/>
                <a:gd name="connsiteY6" fmla="*/ 422622 h 772246"/>
                <a:gd name="connsiteX7" fmla="*/ 781211 w 904155"/>
                <a:gd name="connsiteY7" fmla="*/ 499462 h 772246"/>
                <a:gd name="connsiteX8" fmla="*/ 727422 w 904155"/>
                <a:gd name="connsiteY8" fmla="*/ 583987 h 772246"/>
                <a:gd name="connsiteX9" fmla="*/ 589110 w 904155"/>
                <a:gd name="connsiteY9" fmla="*/ 676195 h 772246"/>
                <a:gd name="connsiteX10" fmla="*/ 481533 w 904155"/>
                <a:gd name="connsiteY10" fmla="*/ 683879 h 772246"/>
                <a:gd name="connsiteX11" fmla="*/ 335537 w 904155"/>
                <a:gd name="connsiteY11" fmla="*/ 753036 h 772246"/>
                <a:gd name="connsiteX12" fmla="*/ 350905 w 904155"/>
                <a:gd name="connsiteY12" fmla="*/ 568619 h 772246"/>
                <a:gd name="connsiteX13" fmla="*/ 258696 w 904155"/>
                <a:gd name="connsiteY13" fmla="*/ 468726 h 772246"/>
                <a:gd name="connsiteX14" fmla="*/ 189540 w 904155"/>
                <a:gd name="connsiteY14" fmla="*/ 307362 h 772246"/>
                <a:gd name="connsiteX15" fmla="*/ 120384 w 904155"/>
                <a:gd name="connsiteY15" fmla="*/ 176733 h 772246"/>
                <a:gd name="connsiteX16" fmla="*/ 12807 w 904155"/>
                <a:gd name="connsiteY16" fmla="*/ 76841 h 77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155" h="772246">
                  <a:moveTo>
                    <a:pt x="12807" y="76841"/>
                  </a:moveTo>
                  <a:cubicBezTo>
                    <a:pt x="25614" y="48666"/>
                    <a:pt x="125506" y="15368"/>
                    <a:pt x="197224" y="7684"/>
                  </a:cubicBezTo>
                  <a:cubicBezTo>
                    <a:pt x="268942" y="0"/>
                    <a:pt x="393167" y="16649"/>
                    <a:pt x="443113" y="30736"/>
                  </a:cubicBezTo>
                  <a:cubicBezTo>
                    <a:pt x="493059" y="44824"/>
                    <a:pt x="455920" y="74280"/>
                    <a:pt x="496901" y="92209"/>
                  </a:cubicBezTo>
                  <a:cubicBezTo>
                    <a:pt x="537882" y="110138"/>
                    <a:pt x="633933" y="102454"/>
                    <a:pt x="689002" y="138313"/>
                  </a:cubicBezTo>
                  <a:cubicBezTo>
                    <a:pt x="744071" y="174172"/>
                    <a:pt x="792737" y="259977"/>
                    <a:pt x="827315" y="307362"/>
                  </a:cubicBezTo>
                  <a:cubicBezTo>
                    <a:pt x="861893" y="354747"/>
                    <a:pt x="904155" y="390605"/>
                    <a:pt x="896471" y="422622"/>
                  </a:cubicBezTo>
                  <a:cubicBezTo>
                    <a:pt x="888787" y="454639"/>
                    <a:pt x="809386" y="472568"/>
                    <a:pt x="781211" y="499462"/>
                  </a:cubicBezTo>
                  <a:cubicBezTo>
                    <a:pt x="753036" y="526356"/>
                    <a:pt x="759439" y="554532"/>
                    <a:pt x="727422" y="583987"/>
                  </a:cubicBezTo>
                  <a:cubicBezTo>
                    <a:pt x="695405" y="613442"/>
                    <a:pt x="630092" y="659546"/>
                    <a:pt x="589110" y="676195"/>
                  </a:cubicBezTo>
                  <a:cubicBezTo>
                    <a:pt x="548128" y="692844"/>
                    <a:pt x="523795" y="671072"/>
                    <a:pt x="481533" y="683879"/>
                  </a:cubicBezTo>
                  <a:cubicBezTo>
                    <a:pt x="439271" y="696686"/>
                    <a:pt x="357308" y="772246"/>
                    <a:pt x="335537" y="753036"/>
                  </a:cubicBezTo>
                  <a:cubicBezTo>
                    <a:pt x="313766" y="733826"/>
                    <a:pt x="363712" y="616004"/>
                    <a:pt x="350905" y="568619"/>
                  </a:cubicBezTo>
                  <a:cubicBezTo>
                    <a:pt x="338098" y="521234"/>
                    <a:pt x="285590" y="512269"/>
                    <a:pt x="258696" y="468726"/>
                  </a:cubicBezTo>
                  <a:cubicBezTo>
                    <a:pt x="231802" y="425183"/>
                    <a:pt x="212592" y="356027"/>
                    <a:pt x="189540" y="307362"/>
                  </a:cubicBezTo>
                  <a:cubicBezTo>
                    <a:pt x="166488" y="258697"/>
                    <a:pt x="152401" y="215153"/>
                    <a:pt x="120384" y="176733"/>
                  </a:cubicBezTo>
                  <a:cubicBezTo>
                    <a:pt x="88367" y="138313"/>
                    <a:pt x="0" y="105016"/>
                    <a:pt x="12807" y="76841"/>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2"/>
            <p:cNvGrpSpPr/>
            <p:nvPr/>
          </p:nvGrpSpPr>
          <p:grpSpPr>
            <a:xfrm>
              <a:off x="4687261" y="2269351"/>
              <a:ext cx="2637543" cy="2554942"/>
              <a:chOff x="4687261" y="2269351"/>
              <a:chExt cx="2637543" cy="2554942"/>
            </a:xfrm>
          </p:grpSpPr>
          <p:sp>
            <p:nvSpPr>
              <p:cNvPr id="72" name="Freeform 3"/>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Freeform 75"/>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Freeform 76"/>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Freeform 77"/>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Freeform 80"/>
              <p:cNvSpPr/>
              <p:nvPr/>
            </p:nvSpPr>
            <p:spPr>
              <a:xfrm>
                <a:off x="4687261" y="4026434"/>
                <a:ext cx="1609804" cy="797859"/>
              </a:xfrm>
              <a:custGeom>
                <a:avLst/>
                <a:gdLst>
                  <a:gd name="connsiteX0" fmla="*/ 245889 w 1609804"/>
                  <a:gd name="connsiteY0" fmla="*/ 0 h 797859"/>
                  <a:gd name="connsiteX1" fmla="*/ 852927 w 1609804"/>
                  <a:gd name="connsiteY1" fmla="*/ 122944 h 797859"/>
                  <a:gd name="connsiteX2" fmla="*/ 1483018 w 1609804"/>
                  <a:gd name="connsiteY2" fmla="*/ 199784 h 797859"/>
                  <a:gd name="connsiteX3" fmla="*/ 1575226 w 1609804"/>
                  <a:gd name="connsiteY3" fmla="*/ 276625 h 797859"/>
                  <a:gd name="connsiteX4" fmla="*/ 1429230 w 1609804"/>
                  <a:gd name="connsiteY4" fmla="*/ 330413 h 797859"/>
                  <a:gd name="connsiteX5" fmla="*/ 1590594 w 1609804"/>
                  <a:gd name="connsiteY5" fmla="*/ 353465 h 797859"/>
                  <a:gd name="connsiteX6" fmla="*/ 1544490 w 1609804"/>
                  <a:gd name="connsiteY6" fmla="*/ 461042 h 797859"/>
                  <a:gd name="connsiteX7" fmla="*/ 1429230 w 1609804"/>
                  <a:gd name="connsiteY7" fmla="*/ 453358 h 797859"/>
                  <a:gd name="connsiteX8" fmla="*/ 1421546 w 1609804"/>
                  <a:gd name="connsiteY8" fmla="*/ 576302 h 797859"/>
                  <a:gd name="connsiteX9" fmla="*/ 1283233 w 1609804"/>
                  <a:gd name="connsiteY9" fmla="*/ 622406 h 797859"/>
                  <a:gd name="connsiteX10" fmla="*/ 1206393 w 1609804"/>
                  <a:gd name="connsiteY10" fmla="*/ 737667 h 797859"/>
                  <a:gd name="connsiteX11" fmla="*/ 1091132 w 1609804"/>
                  <a:gd name="connsiteY11" fmla="*/ 783771 h 797859"/>
                  <a:gd name="connsiteX12" fmla="*/ 1021976 w 1609804"/>
                  <a:gd name="connsiteY12" fmla="*/ 653142 h 797859"/>
                  <a:gd name="connsiteX13" fmla="*/ 845243 w 1609804"/>
                  <a:gd name="connsiteY13" fmla="*/ 530198 h 797859"/>
                  <a:gd name="connsiteX14" fmla="*/ 699247 w 1609804"/>
                  <a:gd name="connsiteY14" fmla="*/ 491778 h 797859"/>
                  <a:gd name="connsiteX15" fmla="*/ 653142 w 1609804"/>
                  <a:gd name="connsiteY15" fmla="*/ 430305 h 797859"/>
                  <a:gd name="connsiteX16" fmla="*/ 445673 w 1609804"/>
                  <a:gd name="connsiteY16" fmla="*/ 391885 h 797859"/>
                  <a:gd name="connsiteX17" fmla="*/ 268941 w 1609804"/>
                  <a:gd name="connsiteY17" fmla="*/ 399569 h 797859"/>
                  <a:gd name="connsiteX18" fmla="*/ 0 w 1609804"/>
                  <a:gd name="connsiteY18" fmla="*/ 345781 h 7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9804" h="797859">
                    <a:moveTo>
                      <a:pt x="245889" y="0"/>
                    </a:moveTo>
                    <a:cubicBezTo>
                      <a:pt x="446314" y="44823"/>
                      <a:pt x="646739" y="89647"/>
                      <a:pt x="852927" y="122944"/>
                    </a:cubicBezTo>
                    <a:cubicBezTo>
                      <a:pt x="1059115" y="156241"/>
                      <a:pt x="1362635" y="174171"/>
                      <a:pt x="1483018" y="199784"/>
                    </a:cubicBezTo>
                    <a:cubicBezTo>
                      <a:pt x="1603401" y="225397"/>
                      <a:pt x="1584191" y="254854"/>
                      <a:pt x="1575226" y="276625"/>
                    </a:cubicBezTo>
                    <a:cubicBezTo>
                      <a:pt x="1566261" y="298396"/>
                      <a:pt x="1426669" y="317606"/>
                      <a:pt x="1429230" y="330413"/>
                    </a:cubicBezTo>
                    <a:cubicBezTo>
                      <a:pt x="1431791" y="343220"/>
                      <a:pt x="1571384" y="331694"/>
                      <a:pt x="1590594" y="353465"/>
                    </a:cubicBezTo>
                    <a:cubicBezTo>
                      <a:pt x="1609804" y="375237"/>
                      <a:pt x="1571384" y="444393"/>
                      <a:pt x="1544490" y="461042"/>
                    </a:cubicBezTo>
                    <a:cubicBezTo>
                      <a:pt x="1517596" y="477691"/>
                      <a:pt x="1449721" y="434148"/>
                      <a:pt x="1429230" y="453358"/>
                    </a:cubicBezTo>
                    <a:cubicBezTo>
                      <a:pt x="1408739" y="472568"/>
                      <a:pt x="1445879" y="548127"/>
                      <a:pt x="1421546" y="576302"/>
                    </a:cubicBezTo>
                    <a:cubicBezTo>
                      <a:pt x="1397213" y="604477"/>
                      <a:pt x="1319092" y="595512"/>
                      <a:pt x="1283233" y="622406"/>
                    </a:cubicBezTo>
                    <a:cubicBezTo>
                      <a:pt x="1247374" y="649300"/>
                      <a:pt x="1238410" y="710773"/>
                      <a:pt x="1206393" y="737667"/>
                    </a:cubicBezTo>
                    <a:cubicBezTo>
                      <a:pt x="1174376" y="764561"/>
                      <a:pt x="1121868" y="797859"/>
                      <a:pt x="1091132" y="783771"/>
                    </a:cubicBezTo>
                    <a:cubicBezTo>
                      <a:pt x="1060396" y="769684"/>
                      <a:pt x="1062957" y="695404"/>
                      <a:pt x="1021976" y="653142"/>
                    </a:cubicBezTo>
                    <a:cubicBezTo>
                      <a:pt x="980995" y="610880"/>
                      <a:pt x="899031" y="557092"/>
                      <a:pt x="845243" y="530198"/>
                    </a:cubicBezTo>
                    <a:cubicBezTo>
                      <a:pt x="791455" y="503304"/>
                      <a:pt x="731264" y="508427"/>
                      <a:pt x="699247" y="491778"/>
                    </a:cubicBezTo>
                    <a:cubicBezTo>
                      <a:pt x="667230" y="475129"/>
                      <a:pt x="695404" y="446954"/>
                      <a:pt x="653142" y="430305"/>
                    </a:cubicBezTo>
                    <a:cubicBezTo>
                      <a:pt x="610880" y="413656"/>
                      <a:pt x="509706" y="397008"/>
                      <a:pt x="445673" y="391885"/>
                    </a:cubicBezTo>
                    <a:cubicBezTo>
                      <a:pt x="381640" y="386762"/>
                      <a:pt x="343220" y="407253"/>
                      <a:pt x="268941" y="399569"/>
                    </a:cubicBezTo>
                    <a:cubicBezTo>
                      <a:pt x="194662" y="391885"/>
                      <a:pt x="46104" y="358588"/>
                      <a:pt x="0" y="345781"/>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Freeform 68"/>
            <p:cNvSpPr/>
            <p:nvPr/>
          </p:nvSpPr>
          <p:spPr>
            <a:xfrm>
              <a:off x="4150886" y="4287691"/>
              <a:ext cx="1148763" cy="1208954"/>
            </a:xfrm>
            <a:custGeom>
              <a:avLst/>
              <a:gdLst>
                <a:gd name="connsiteX0" fmla="*/ 0 w 1148763"/>
                <a:gd name="connsiteY0" fmla="*/ 0 h 1208954"/>
                <a:gd name="connsiteX1" fmla="*/ 614723 w 1148763"/>
                <a:gd name="connsiteY1" fmla="*/ 115260 h 1208954"/>
                <a:gd name="connsiteX2" fmla="*/ 845244 w 1148763"/>
                <a:gd name="connsiteY2" fmla="*/ 138312 h 1208954"/>
                <a:gd name="connsiteX3" fmla="*/ 791456 w 1148763"/>
                <a:gd name="connsiteY3" fmla="*/ 215153 h 1208954"/>
                <a:gd name="connsiteX4" fmla="*/ 829876 w 1148763"/>
                <a:gd name="connsiteY4" fmla="*/ 330413 h 1208954"/>
                <a:gd name="connsiteX5" fmla="*/ 891348 w 1148763"/>
                <a:gd name="connsiteY5" fmla="*/ 453358 h 1208954"/>
                <a:gd name="connsiteX6" fmla="*/ 960504 w 1148763"/>
                <a:gd name="connsiteY6" fmla="*/ 537882 h 1208954"/>
                <a:gd name="connsiteX7" fmla="*/ 1037345 w 1148763"/>
                <a:gd name="connsiteY7" fmla="*/ 706931 h 1208954"/>
                <a:gd name="connsiteX8" fmla="*/ 1060397 w 1148763"/>
                <a:gd name="connsiteY8" fmla="*/ 837559 h 1208954"/>
                <a:gd name="connsiteX9" fmla="*/ 1144921 w 1148763"/>
                <a:gd name="connsiteY9" fmla="*/ 922084 h 1208954"/>
                <a:gd name="connsiteX10" fmla="*/ 1083449 w 1148763"/>
                <a:gd name="connsiteY10" fmla="*/ 937452 h 1208954"/>
                <a:gd name="connsiteX11" fmla="*/ 991240 w 1148763"/>
                <a:gd name="connsiteY11" fmla="*/ 1075764 h 1208954"/>
                <a:gd name="connsiteX12" fmla="*/ 945136 w 1148763"/>
                <a:gd name="connsiteY12" fmla="*/ 1114185 h 1208954"/>
                <a:gd name="connsiteX13" fmla="*/ 860612 w 1148763"/>
                <a:gd name="connsiteY13" fmla="*/ 1198709 h 1208954"/>
                <a:gd name="connsiteX14" fmla="*/ 637775 w 1148763"/>
                <a:gd name="connsiteY14" fmla="*/ 1175657 h 1208954"/>
                <a:gd name="connsiteX15" fmla="*/ 338098 w 1148763"/>
                <a:gd name="connsiteY15" fmla="*/ 1114185 h 1208954"/>
                <a:gd name="connsiteX16" fmla="*/ 299677 w 1148763"/>
                <a:gd name="connsiteY16" fmla="*/ 1014292 h 1208954"/>
                <a:gd name="connsiteX17" fmla="*/ 7684 w 1148763"/>
                <a:gd name="connsiteY17" fmla="*/ 960504 h 12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8763" h="1208954">
                  <a:moveTo>
                    <a:pt x="0" y="0"/>
                  </a:moveTo>
                  <a:lnTo>
                    <a:pt x="614723" y="115260"/>
                  </a:lnTo>
                  <a:cubicBezTo>
                    <a:pt x="755597" y="138312"/>
                    <a:pt x="815789" y="121663"/>
                    <a:pt x="845244" y="138312"/>
                  </a:cubicBezTo>
                  <a:cubicBezTo>
                    <a:pt x="874699" y="154961"/>
                    <a:pt x="794017" y="183136"/>
                    <a:pt x="791456" y="215153"/>
                  </a:cubicBezTo>
                  <a:cubicBezTo>
                    <a:pt x="788895" y="247170"/>
                    <a:pt x="813227" y="290712"/>
                    <a:pt x="829876" y="330413"/>
                  </a:cubicBezTo>
                  <a:cubicBezTo>
                    <a:pt x="846525" y="370114"/>
                    <a:pt x="869577" y="418780"/>
                    <a:pt x="891348" y="453358"/>
                  </a:cubicBezTo>
                  <a:cubicBezTo>
                    <a:pt x="913119" y="487936"/>
                    <a:pt x="936171" y="495620"/>
                    <a:pt x="960504" y="537882"/>
                  </a:cubicBezTo>
                  <a:cubicBezTo>
                    <a:pt x="984837" y="580144"/>
                    <a:pt x="1020696" y="656985"/>
                    <a:pt x="1037345" y="706931"/>
                  </a:cubicBezTo>
                  <a:cubicBezTo>
                    <a:pt x="1053994" y="756877"/>
                    <a:pt x="1042468" y="801700"/>
                    <a:pt x="1060397" y="837559"/>
                  </a:cubicBezTo>
                  <a:cubicBezTo>
                    <a:pt x="1078326" y="873418"/>
                    <a:pt x="1141079" y="905435"/>
                    <a:pt x="1144921" y="922084"/>
                  </a:cubicBezTo>
                  <a:cubicBezTo>
                    <a:pt x="1148763" y="938733"/>
                    <a:pt x="1109062" y="911839"/>
                    <a:pt x="1083449" y="937452"/>
                  </a:cubicBezTo>
                  <a:cubicBezTo>
                    <a:pt x="1057836" y="963065"/>
                    <a:pt x="1014292" y="1046309"/>
                    <a:pt x="991240" y="1075764"/>
                  </a:cubicBezTo>
                  <a:cubicBezTo>
                    <a:pt x="968188" y="1105220"/>
                    <a:pt x="966907" y="1093694"/>
                    <a:pt x="945136" y="1114185"/>
                  </a:cubicBezTo>
                  <a:cubicBezTo>
                    <a:pt x="923365" y="1134676"/>
                    <a:pt x="911839" y="1188464"/>
                    <a:pt x="860612" y="1198709"/>
                  </a:cubicBezTo>
                  <a:cubicBezTo>
                    <a:pt x="809385" y="1208954"/>
                    <a:pt x="724861" y="1189744"/>
                    <a:pt x="637775" y="1175657"/>
                  </a:cubicBezTo>
                  <a:cubicBezTo>
                    <a:pt x="550689" y="1161570"/>
                    <a:pt x="394448" y="1141079"/>
                    <a:pt x="338098" y="1114185"/>
                  </a:cubicBezTo>
                  <a:cubicBezTo>
                    <a:pt x="281748" y="1087291"/>
                    <a:pt x="354746" y="1039906"/>
                    <a:pt x="299677" y="1014292"/>
                  </a:cubicBezTo>
                  <a:cubicBezTo>
                    <a:pt x="244608" y="988679"/>
                    <a:pt x="56349" y="978433"/>
                    <a:pt x="7684" y="96050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grpSp>
        <p:nvGrpSpPr>
          <p:cNvPr id="9" name="Group 76"/>
          <p:cNvGrpSpPr/>
          <p:nvPr/>
        </p:nvGrpSpPr>
        <p:grpSpPr>
          <a:xfrm>
            <a:off x="7467600" y="4572000"/>
            <a:ext cx="1596912" cy="2185203"/>
            <a:chOff x="7467600" y="4572000"/>
            <a:chExt cx="1596912" cy="2185203"/>
          </a:xfrm>
        </p:grpSpPr>
        <p:pic>
          <p:nvPicPr>
            <p:cNvPr id="53250" name="Picture 2"/>
            <p:cNvPicPr>
              <a:picLocks noChangeAspect="1" noChangeArrowheads="1"/>
            </p:cNvPicPr>
            <p:nvPr/>
          </p:nvPicPr>
          <p:blipFill>
            <a:blip r:embed="rId7"/>
            <a:srcRect/>
            <a:stretch>
              <a:fillRect/>
            </a:stretch>
          </p:blipFill>
          <p:spPr bwMode="auto">
            <a:xfrm flipH="1">
              <a:off x="7543800" y="4572000"/>
              <a:ext cx="761906" cy="1905000"/>
            </a:xfrm>
            <a:prstGeom prst="rect">
              <a:avLst/>
            </a:prstGeom>
            <a:noFill/>
            <a:ln w="9525">
              <a:noFill/>
              <a:miter lim="800000"/>
              <a:headEnd/>
              <a:tailEnd/>
            </a:ln>
            <a:effectLst/>
          </p:spPr>
        </p:pic>
        <p:sp>
          <p:nvSpPr>
            <p:cNvPr id="71" name="TextBox 70"/>
            <p:cNvSpPr txBox="1"/>
            <p:nvPr/>
          </p:nvSpPr>
          <p:spPr>
            <a:xfrm>
              <a:off x="7467600" y="4663440"/>
              <a:ext cx="1596912" cy="656590"/>
            </a:xfrm>
            <a:prstGeom prst="rect">
              <a:avLst/>
            </a:prstGeom>
            <a:noFill/>
          </p:spPr>
          <p:txBody>
            <a:bodyPr wrap="none" rtlCol="0">
              <a:spAutoFit/>
            </a:bodyPr>
            <a:lstStyle/>
            <a:p>
              <a:pPr>
                <a:lnSpc>
                  <a:spcPts val="2200"/>
                </a:lnSpc>
              </a:pPr>
              <a:r>
                <a:rPr lang="en-US" sz="2400" b="1" spc="-100" dirty="0" smtClean="0">
                  <a:solidFill>
                    <a:srgbClr val="220783"/>
                  </a:solidFill>
                </a:rPr>
                <a:t>               1755</a:t>
              </a:r>
            </a:p>
            <a:p>
              <a:pPr>
                <a:lnSpc>
                  <a:spcPts val="2200"/>
                </a:lnSpc>
              </a:pPr>
              <a:r>
                <a:rPr lang="en-US" sz="2400" b="1" spc="-100" dirty="0" smtClean="0">
                  <a:solidFill>
                    <a:srgbClr val="220783"/>
                  </a:solidFill>
                </a:rPr>
                <a:t>deportation</a:t>
              </a:r>
              <a:endParaRPr lang="en-US" sz="2400" b="1" spc="-100" dirty="0">
                <a:solidFill>
                  <a:srgbClr val="220783"/>
                </a:solidFill>
              </a:endParaRPr>
            </a:p>
          </p:txBody>
        </p:sp>
        <p:sp>
          <p:nvSpPr>
            <p:cNvPr id="73" name="TextBox 72"/>
            <p:cNvSpPr txBox="1"/>
            <p:nvPr/>
          </p:nvSpPr>
          <p:spPr>
            <a:xfrm>
              <a:off x="7506898" y="5410200"/>
              <a:ext cx="1484702" cy="656590"/>
            </a:xfrm>
            <a:prstGeom prst="rect">
              <a:avLst/>
            </a:prstGeom>
            <a:noFill/>
          </p:spPr>
          <p:txBody>
            <a:bodyPr wrap="none" rtlCol="0">
              <a:spAutoFit/>
            </a:bodyPr>
            <a:lstStyle/>
            <a:p>
              <a:pPr>
                <a:lnSpc>
                  <a:spcPts val="2200"/>
                </a:lnSpc>
              </a:pPr>
              <a:r>
                <a:rPr lang="en-US" sz="2400" b="1" spc="-100" dirty="0" smtClean="0">
                  <a:solidFill>
                    <a:srgbClr val="007A37"/>
                  </a:solidFill>
                </a:rPr>
                <a:t>             1756</a:t>
              </a:r>
            </a:p>
            <a:p>
              <a:pPr>
                <a:lnSpc>
                  <a:spcPts val="2200"/>
                </a:lnSpc>
              </a:pPr>
              <a:r>
                <a:rPr lang="en-US" sz="2400" b="1" spc="-100" dirty="0" smtClean="0">
                  <a:solidFill>
                    <a:srgbClr val="007A37"/>
                  </a:solidFill>
                </a:rPr>
                <a:t>migration</a:t>
              </a:r>
              <a:endParaRPr lang="en-US" sz="2400" b="1" spc="-100" dirty="0">
                <a:solidFill>
                  <a:srgbClr val="007A37"/>
                </a:solidFill>
              </a:endParaRPr>
            </a:p>
          </p:txBody>
        </p:sp>
        <p:sp>
          <p:nvSpPr>
            <p:cNvPr id="75" name="TextBox 74"/>
            <p:cNvSpPr txBox="1"/>
            <p:nvPr/>
          </p:nvSpPr>
          <p:spPr>
            <a:xfrm>
              <a:off x="7543800" y="6089904"/>
              <a:ext cx="1484702" cy="667299"/>
            </a:xfrm>
            <a:prstGeom prst="rect">
              <a:avLst/>
            </a:prstGeom>
            <a:noFill/>
          </p:spPr>
          <p:txBody>
            <a:bodyPr wrap="none" rtlCol="0">
              <a:spAutoFit/>
            </a:bodyPr>
            <a:lstStyle/>
            <a:p>
              <a:pPr>
                <a:lnSpc>
                  <a:spcPts val="2200"/>
                </a:lnSpc>
              </a:pPr>
              <a:r>
                <a:rPr lang="en-US" sz="2400" b="1" spc="-100" dirty="0" smtClean="0">
                  <a:solidFill>
                    <a:srgbClr val="C40000"/>
                  </a:solidFill>
                </a:rPr>
                <a:t>             1755</a:t>
              </a:r>
            </a:p>
            <a:p>
              <a:pPr>
                <a:lnSpc>
                  <a:spcPts val="2200"/>
                </a:lnSpc>
              </a:pPr>
              <a:r>
                <a:rPr lang="en-US" sz="2400" b="1" spc="-100" dirty="0" smtClean="0">
                  <a:solidFill>
                    <a:srgbClr val="C40000"/>
                  </a:solidFill>
                </a:rPr>
                <a:t>flight</a:t>
              </a:r>
              <a:endParaRPr lang="en-US" sz="2400" b="1" spc="-100" dirty="0">
                <a:solidFill>
                  <a:srgbClr val="C40000"/>
                </a:solidFill>
              </a:endParaRPr>
            </a:p>
          </p:txBody>
        </p:sp>
      </p:grpSp>
      <p:sp>
        <p:nvSpPr>
          <p:cNvPr id="79" name="Rectangle 78"/>
          <p:cNvSpPr/>
          <p:nvPr/>
        </p:nvSpPr>
        <p:spPr>
          <a:xfrm>
            <a:off x="7543800" y="5410200"/>
            <a:ext cx="13716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7543800" y="6096000"/>
            <a:ext cx="1371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8" name="TextBox 67"/>
          <p:cNvSpPr txBox="1"/>
          <p:nvPr/>
        </p:nvSpPr>
        <p:spPr>
          <a:xfrm>
            <a:off x="152400" y="914400"/>
            <a:ext cx="3631059" cy="5078313"/>
          </a:xfrm>
          <a:prstGeom prst="rect">
            <a:avLst/>
          </a:prstGeom>
        </p:spPr>
        <p:txBody>
          <a:bodyPr wrap="none" rtlCol="0">
            <a:spAutoFit/>
          </a:bodyPr>
          <a:lstStyle/>
          <a:p>
            <a:pPr>
              <a:lnSpc>
                <a:spcPct val="150000"/>
              </a:lnSpc>
            </a:pPr>
            <a:r>
              <a:rPr lang="en-US" sz="2400" b="1" u="sng" dirty="0" smtClean="0"/>
              <a:t>COLONY    SHIPS      PEOPLE</a:t>
            </a:r>
          </a:p>
          <a:p>
            <a:pPr>
              <a:lnSpc>
                <a:spcPct val="150000"/>
              </a:lnSpc>
            </a:pPr>
            <a:r>
              <a:rPr lang="en-US" sz="2400" b="1" dirty="0" smtClean="0"/>
              <a:t>   Mass.        6 	        &gt;  900   </a:t>
            </a:r>
          </a:p>
          <a:p>
            <a:pPr>
              <a:lnSpc>
                <a:spcPct val="150000"/>
              </a:lnSpc>
            </a:pPr>
            <a:r>
              <a:rPr lang="en-US" sz="2400" b="1" dirty="0" smtClean="0"/>
              <a:t>   Conn.        7 	        &gt;1000</a:t>
            </a:r>
          </a:p>
          <a:p>
            <a:pPr>
              <a:lnSpc>
                <a:spcPct val="150000"/>
              </a:lnSpc>
            </a:pPr>
            <a:r>
              <a:rPr lang="en-US" sz="2400" b="1" dirty="0" smtClean="0"/>
              <a:t>   N.Y.	        2 	        ~  340</a:t>
            </a:r>
          </a:p>
          <a:p>
            <a:pPr>
              <a:lnSpc>
                <a:spcPct val="150000"/>
              </a:lnSpc>
            </a:pPr>
            <a:r>
              <a:rPr lang="en-US" sz="2400" b="1" dirty="0" smtClean="0"/>
              <a:t>   Penn.        5	        &gt;1000</a:t>
            </a:r>
          </a:p>
          <a:p>
            <a:pPr>
              <a:lnSpc>
                <a:spcPct val="150000"/>
              </a:lnSpc>
            </a:pPr>
            <a:r>
              <a:rPr lang="en-US" sz="2400" b="1" dirty="0" smtClean="0"/>
              <a:t>   Virginia    7	          1500</a:t>
            </a:r>
          </a:p>
          <a:p>
            <a:pPr>
              <a:lnSpc>
                <a:spcPct val="150000"/>
              </a:lnSpc>
            </a:pPr>
            <a:r>
              <a:rPr lang="en-US" sz="2400" b="1" dirty="0" smtClean="0"/>
              <a:t>   N.C.	        1	              50</a:t>
            </a:r>
          </a:p>
          <a:p>
            <a:pPr>
              <a:lnSpc>
                <a:spcPct val="150000"/>
              </a:lnSpc>
            </a:pPr>
            <a:r>
              <a:rPr lang="en-US" sz="2400" b="1" dirty="0" smtClean="0"/>
              <a:t>   S.C.	        6	       ~  950</a:t>
            </a:r>
          </a:p>
          <a:p>
            <a:pPr>
              <a:lnSpc>
                <a:spcPct val="150000"/>
              </a:lnSpc>
            </a:pPr>
            <a:r>
              <a:rPr lang="en-US" sz="2400" b="1" dirty="0" smtClean="0"/>
              <a:t>   Georgia    2	           400</a:t>
            </a:r>
          </a:p>
        </p:txBody>
      </p:sp>
      <p:sp>
        <p:nvSpPr>
          <p:cNvPr id="95" name="Freeform 94"/>
          <p:cNvSpPr/>
          <p:nvPr/>
        </p:nvSpPr>
        <p:spPr>
          <a:xfrm>
            <a:off x="4858870" y="4395267"/>
            <a:ext cx="904155" cy="772246"/>
          </a:xfrm>
          <a:custGeom>
            <a:avLst/>
            <a:gdLst>
              <a:gd name="connsiteX0" fmla="*/ 12807 w 904155"/>
              <a:gd name="connsiteY0" fmla="*/ 76841 h 772246"/>
              <a:gd name="connsiteX1" fmla="*/ 197224 w 904155"/>
              <a:gd name="connsiteY1" fmla="*/ 7684 h 772246"/>
              <a:gd name="connsiteX2" fmla="*/ 443113 w 904155"/>
              <a:gd name="connsiteY2" fmla="*/ 30736 h 772246"/>
              <a:gd name="connsiteX3" fmla="*/ 496901 w 904155"/>
              <a:gd name="connsiteY3" fmla="*/ 92209 h 772246"/>
              <a:gd name="connsiteX4" fmla="*/ 689002 w 904155"/>
              <a:gd name="connsiteY4" fmla="*/ 138313 h 772246"/>
              <a:gd name="connsiteX5" fmla="*/ 827315 w 904155"/>
              <a:gd name="connsiteY5" fmla="*/ 307362 h 772246"/>
              <a:gd name="connsiteX6" fmla="*/ 896471 w 904155"/>
              <a:gd name="connsiteY6" fmla="*/ 422622 h 772246"/>
              <a:gd name="connsiteX7" fmla="*/ 781211 w 904155"/>
              <a:gd name="connsiteY7" fmla="*/ 499462 h 772246"/>
              <a:gd name="connsiteX8" fmla="*/ 727422 w 904155"/>
              <a:gd name="connsiteY8" fmla="*/ 583987 h 772246"/>
              <a:gd name="connsiteX9" fmla="*/ 589110 w 904155"/>
              <a:gd name="connsiteY9" fmla="*/ 676195 h 772246"/>
              <a:gd name="connsiteX10" fmla="*/ 481533 w 904155"/>
              <a:gd name="connsiteY10" fmla="*/ 683879 h 772246"/>
              <a:gd name="connsiteX11" fmla="*/ 335537 w 904155"/>
              <a:gd name="connsiteY11" fmla="*/ 753036 h 772246"/>
              <a:gd name="connsiteX12" fmla="*/ 350905 w 904155"/>
              <a:gd name="connsiteY12" fmla="*/ 568619 h 772246"/>
              <a:gd name="connsiteX13" fmla="*/ 258696 w 904155"/>
              <a:gd name="connsiteY13" fmla="*/ 468726 h 772246"/>
              <a:gd name="connsiteX14" fmla="*/ 189540 w 904155"/>
              <a:gd name="connsiteY14" fmla="*/ 307362 h 772246"/>
              <a:gd name="connsiteX15" fmla="*/ 120384 w 904155"/>
              <a:gd name="connsiteY15" fmla="*/ 176733 h 772246"/>
              <a:gd name="connsiteX16" fmla="*/ 12807 w 904155"/>
              <a:gd name="connsiteY16" fmla="*/ 76841 h 77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155" h="772246">
                <a:moveTo>
                  <a:pt x="12807" y="76841"/>
                </a:moveTo>
                <a:cubicBezTo>
                  <a:pt x="25614" y="48666"/>
                  <a:pt x="125506" y="15368"/>
                  <a:pt x="197224" y="7684"/>
                </a:cubicBezTo>
                <a:cubicBezTo>
                  <a:pt x="268942" y="0"/>
                  <a:pt x="393167" y="16649"/>
                  <a:pt x="443113" y="30736"/>
                </a:cubicBezTo>
                <a:cubicBezTo>
                  <a:pt x="493059" y="44824"/>
                  <a:pt x="455920" y="74280"/>
                  <a:pt x="496901" y="92209"/>
                </a:cubicBezTo>
                <a:cubicBezTo>
                  <a:pt x="537882" y="110138"/>
                  <a:pt x="633933" y="102454"/>
                  <a:pt x="689002" y="138313"/>
                </a:cubicBezTo>
                <a:cubicBezTo>
                  <a:pt x="744071" y="174172"/>
                  <a:pt x="792737" y="259977"/>
                  <a:pt x="827315" y="307362"/>
                </a:cubicBezTo>
                <a:cubicBezTo>
                  <a:pt x="861893" y="354747"/>
                  <a:pt x="904155" y="390605"/>
                  <a:pt x="896471" y="422622"/>
                </a:cubicBezTo>
                <a:cubicBezTo>
                  <a:pt x="888787" y="454639"/>
                  <a:pt x="809386" y="472568"/>
                  <a:pt x="781211" y="499462"/>
                </a:cubicBezTo>
                <a:cubicBezTo>
                  <a:pt x="753036" y="526356"/>
                  <a:pt x="759439" y="554532"/>
                  <a:pt x="727422" y="583987"/>
                </a:cubicBezTo>
                <a:cubicBezTo>
                  <a:pt x="695405" y="613442"/>
                  <a:pt x="630092" y="659546"/>
                  <a:pt x="589110" y="676195"/>
                </a:cubicBezTo>
                <a:cubicBezTo>
                  <a:pt x="548128" y="692844"/>
                  <a:pt x="523795" y="671072"/>
                  <a:pt x="481533" y="683879"/>
                </a:cubicBezTo>
                <a:cubicBezTo>
                  <a:pt x="439271" y="696686"/>
                  <a:pt x="357308" y="772246"/>
                  <a:pt x="335537" y="753036"/>
                </a:cubicBezTo>
                <a:cubicBezTo>
                  <a:pt x="313766" y="733826"/>
                  <a:pt x="363712" y="616004"/>
                  <a:pt x="350905" y="568619"/>
                </a:cubicBezTo>
                <a:cubicBezTo>
                  <a:pt x="338098" y="521234"/>
                  <a:pt x="285590" y="512269"/>
                  <a:pt x="258696" y="468726"/>
                </a:cubicBezTo>
                <a:cubicBezTo>
                  <a:pt x="231802" y="425183"/>
                  <a:pt x="212592" y="356027"/>
                  <a:pt x="189540" y="307362"/>
                </a:cubicBezTo>
                <a:cubicBezTo>
                  <a:pt x="166488" y="258697"/>
                  <a:pt x="152401" y="215153"/>
                  <a:pt x="120384" y="176733"/>
                </a:cubicBezTo>
                <a:cubicBezTo>
                  <a:pt x="88367" y="138313"/>
                  <a:pt x="0" y="105016"/>
                  <a:pt x="12807" y="76841"/>
                </a:cubicBezTo>
                <a:close/>
              </a:path>
            </a:pathLst>
          </a:custGeom>
          <a:noFill/>
          <a:ln w="50800">
            <a:solidFill>
              <a:srgbClr val="FF00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96"/>
          <p:cNvSpPr/>
          <p:nvPr/>
        </p:nvSpPr>
        <p:spPr>
          <a:xfrm>
            <a:off x="4150886" y="4287691"/>
            <a:ext cx="1148763" cy="1208954"/>
          </a:xfrm>
          <a:custGeom>
            <a:avLst/>
            <a:gdLst>
              <a:gd name="connsiteX0" fmla="*/ 0 w 1148763"/>
              <a:gd name="connsiteY0" fmla="*/ 0 h 1208954"/>
              <a:gd name="connsiteX1" fmla="*/ 614723 w 1148763"/>
              <a:gd name="connsiteY1" fmla="*/ 115260 h 1208954"/>
              <a:gd name="connsiteX2" fmla="*/ 845244 w 1148763"/>
              <a:gd name="connsiteY2" fmla="*/ 138312 h 1208954"/>
              <a:gd name="connsiteX3" fmla="*/ 791456 w 1148763"/>
              <a:gd name="connsiteY3" fmla="*/ 215153 h 1208954"/>
              <a:gd name="connsiteX4" fmla="*/ 829876 w 1148763"/>
              <a:gd name="connsiteY4" fmla="*/ 330413 h 1208954"/>
              <a:gd name="connsiteX5" fmla="*/ 891348 w 1148763"/>
              <a:gd name="connsiteY5" fmla="*/ 453358 h 1208954"/>
              <a:gd name="connsiteX6" fmla="*/ 960504 w 1148763"/>
              <a:gd name="connsiteY6" fmla="*/ 537882 h 1208954"/>
              <a:gd name="connsiteX7" fmla="*/ 1037345 w 1148763"/>
              <a:gd name="connsiteY7" fmla="*/ 706931 h 1208954"/>
              <a:gd name="connsiteX8" fmla="*/ 1060397 w 1148763"/>
              <a:gd name="connsiteY8" fmla="*/ 837559 h 1208954"/>
              <a:gd name="connsiteX9" fmla="*/ 1144921 w 1148763"/>
              <a:gd name="connsiteY9" fmla="*/ 922084 h 1208954"/>
              <a:gd name="connsiteX10" fmla="*/ 1083449 w 1148763"/>
              <a:gd name="connsiteY10" fmla="*/ 937452 h 1208954"/>
              <a:gd name="connsiteX11" fmla="*/ 991240 w 1148763"/>
              <a:gd name="connsiteY11" fmla="*/ 1075764 h 1208954"/>
              <a:gd name="connsiteX12" fmla="*/ 945136 w 1148763"/>
              <a:gd name="connsiteY12" fmla="*/ 1114185 h 1208954"/>
              <a:gd name="connsiteX13" fmla="*/ 860612 w 1148763"/>
              <a:gd name="connsiteY13" fmla="*/ 1198709 h 1208954"/>
              <a:gd name="connsiteX14" fmla="*/ 637775 w 1148763"/>
              <a:gd name="connsiteY14" fmla="*/ 1175657 h 1208954"/>
              <a:gd name="connsiteX15" fmla="*/ 338098 w 1148763"/>
              <a:gd name="connsiteY15" fmla="*/ 1114185 h 1208954"/>
              <a:gd name="connsiteX16" fmla="*/ 299677 w 1148763"/>
              <a:gd name="connsiteY16" fmla="*/ 1014292 h 1208954"/>
              <a:gd name="connsiteX17" fmla="*/ 7684 w 1148763"/>
              <a:gd name="connsiteY17" fmla="*/ 960504 h 12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8763" h="1208954">
                <a:moveTo>
                  <a:pt x="0" y="0"/>
                </a:moveTo>
                <a:lnTo>
                  <a:pt x="614723" y="115260"/>
                </a:lnTo>
                <a:cubicBezTo>
                  <a:pt x="755597" y="138312"/>
                  <a:pt x="815789" y="121663"/>
                  <a:pt x="845244" y="138312"/>
                </a:cubicBezTo>
                <a:cubicBezTo>
                  <a:pt x="874699" y="154961"/>
                  <a:pt x="794017" y="183136"/>
                  <a:pt x="791456" y="215153"/>
                </a:cubicBezTo>
                <a:cubicBezTo>
                  <a:pt x="788895" y="247170"/>
                  <a:pt x="813227" y="290712"/>
                  <a:pt x="829876" y="330413"/>
                </a:cubicBezTo>
                <a:cubicBezTo>
                  <a:pt x="846525" y="370114"/>
                  <a:pt x="869577" y="418780"/>
                  <a:pt x="891348" y="453358"/>
                </a:cubicBezTo>
                <a:cubicBezTo>
                  <a:pt x="913119" y="487936"/>
                  <a:pt x="936171" y="495620"/>
                  <a:pt x="960504" y="537882"/>
                </a:cubicBezTo>
                <a:cubicBezTo>
                  <a:pt x="984837" y="580144"/>
                  <a:pt x="1020696" y="656985"/>
                  <a:pt x="1037345" y="706931"/>
                </a:cubicBezTo>
                <a:cubicBezTo>
                  <a:pt x="1053994" y="756877"/>
                  <a:pt x="1042468" y="801700"/>
                  <a:pt x="1060397" y="837559"/>
                </a:cubicBezTo>
                <a:cubicBezTo>
                  <a:pt x="1078326" y="873418"/>
                  <a:pt x="1141079" y="905435"/>
                  <a:pt x="1144921" y="922084"/>
                </a:cubicBezTo>
                <a:cubicBezTo>
                  <a:pt x="1148763" y="938733"/>
                  <a:pt x="1109062" y="911839"/>
                  <a:pt x="1083449" y="937452"/>
                </a:cubicBezTo>
                <a:cubicBezTo>
                  <a:pt x="1057836" y="963065"/>
                  <a:pt x="1014292" y="1046309"/>
                  <a:pt x="991240" y="1075764"/>
                </a:cubicBezTo>
                <a:cubicBezTo>
                  <a:pt x="968188" y="1105220"/>
                  <a:pt x="966907" y="1093694"/>
                  <a:pt x="945136" y="1114185"/>
                </a:cubicBezTo>
                <a:cubicBezTo>
                  <a:pt x="923365" y="1134676"/>
                  <a:pt x="911839" y="1188464"/>
                  <a:pt x="860612" y="1198709"/>
                </a:cubicBezTo>
                <a:cubicBezTo>
                  <a:pt x="809385" y="1208954"/>
                  <a:pt x="724861" y="1189744"/>
                  <a:pt x="637775" y="1175657"/>
                </a:cubicBezTo>
                <a:cubicBezTo>
                  <a:pt x="550689" y="1161570"/>
                  <a:pt x="394448" y="1141079"/>
                  <a:pt x="338098" y="1114185"/>
                </a:cubicBezTo>
                <a:cubicBezTo>
                  <a:pt x="281748" y="1087291"/>
                  <a:pt x="354746" y="1039906"/>
                  <a:pt x="299677" y="1014292"/>
                </a:cubicBezTo>
                <a:cubicBezTo>
                  <a:pt x="244608" y="988679"/>
                  <a:pt x="56349" y="978433"/>
                  <a:pt x="7684" y="960504"/>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 name="Group 39"/>
          <p:cNvGrpSpPr/>
          <p:nvPr/>
        </p:nvGrpSpPr>
        <p:grpSpPr>
          <a:xfrm>
            <a:off x="1219200" y="1524000"/>
            <a:ext cx="838200" cy="5074022"/>
            <a:chOff x="1219200" y="1524000"/>
            <a:chExt cx="838200" cy="5074022"/>
          </a:xfrm>
        </p:grpSpPr>
        <p:cxnSp>
          <p:nvCxnSpPr>
            <p:cNvPr id="31" name="Straight Arrow Connector 30"/>
            <p:cNvCxnSpPr/>
            <p:nvPr/>
          </p:nvCxnSpPr>
          <p:spPr>
            <a:xfrm rot="5400000">
              <a:off x="-183591" y="3751721"/>
              <a:ext cx="4468712" cy="13270"/>
            </a:xfrm>
            <a:prstGeom prst="straightConnector1">
              <a:avLst/>
            </a:prstGeom>
            <a:ln w="101600">
              <a:solidFill>
                <a:srgbClr val="2F0AB6"/>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219200" y="6019800"/>
              <a:ext cx="838200" cy="1588"/>
            </a:xfrm>
            <a:prstGeom prst="line">
              <a:avLst/>
            </a:prstGeom>
            <a:ln w="76200">
              <a:solidFill>
                <a:srgbClr val="2F0AB6"/>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295400" y="6172200"/>
              <a:ext cx="627095" cy="425822"/>
            </a:xfrm>
            <a:prstGeom prst="rect">
              <a:avLst/>
            </a:prstGeom>
            <a:noFill/>
          </p:spPr>
          <p:txBody>
            <a:bodyPr wrap="none" rtlCol="0">
              <a:spAutoFit/>
            </a:bodyPr>
            <a:lstStyle/>
            <a:p>
              <a:pPr>
                <a:lnSpc>
                  <a:spcPts val="2200"/>
                </a:lnSpc>
              </a:pPr>
              <a:r>
                <a:rPr lang="en-US" sz="3600" b="1" spc="-100" dirty="0" smtClean="0">
                  <a:solidFill>
                    <a:srgbClr val="2F0AB6"/>
                  </a:solidFill>
                  <a:effectLst>
                    <a:outerShdw dist="50800" dir="7200000" algn="ctr" rotWithShape="0">
                      <a:schemeClr val="tx1"/>
                    </a:outerShdw>
                  </a:effectLst>
                </a:rPr>
                <a:t>36</a:t>
              </a:r>
              <a:endParaRPr lang="en-US" sz="3600" b="1" spc="-100" dirty="0">
                <a:solidFill>
                  <a:srgbClr val="2F0AB6"/>
                </a:solidFill>
                <a:effectLst>
                  <a:outerShdw dist="50800" dir="7200000" algn="ctr" rotWithShape="0">
                    <a:schemeClr val="tx1"/>
                  </a:outerShdw>
                </a:effectLst>
              </a:endParaRPr>
            </a:p>
          </p:txBody>
        </p:sp>
      </p:grpSp>
      <p:grpSp>
        <p:nvGrpSpPr>
          <p:cNvPr id="11" name="Group 41"/>
          <p:cNvGrpSpPr/>
          <p:nvPr/>
        </p:nvGrpSpPr>
        <p:grpSpPr>
          <a:xfrm>
            <a:off x="2209800" y="1530539"/>
            <a:ext cx="1358064" cy="5074022"/>
            <a:chOff x="762000" y="1524000"/>
            <a:chExt cx="1358064" cy="5074022"/>
          </a:xfrm>
        </p:grpSpPr>
        <p:cxnSp>
          <p:nvCxnSpPr>
            <p:cNvPr id="43" name="Straight Arrow Connector 42"/>
            <p:cNvCxnSpPr/>
            <p:nvPr/>
          </p:nvCxnSpPr>
          <p:spPr>
            <a:xfrm rot="5400000">
              <a:off x="-183591" y="3751721"/>
              <a:ext cx="4468712" cy="13270"/>
            </a:xfrm>
            <a:prstGeom prst="straightConnector1">
              <a:avLst/>
            </a:prstGeom>
            <a:ln w="101600">
              <a:solidFill>
                <a:srgbClr val="2F0AB6"/>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219200" y="6019800"/>
              <a:ext cx="838200" cy="1588"/>
            </a:xfrm>
            <a:prstGeom prst="line">
              <a:avLst/>
            </a:prstGeom>
            <a:ln w="76200">
              <a:solidFill>
                <a:srgbClr val="2F0AB6"/>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62000" y="6172200"/>
              <a:ext cx="1358064" cy="425822"/>
            </a:xfrm>
            <a:prstGeom prst="rect">
              <a:avLst/>
            </a:prstGeom>
            <a:noFill/>
          </p:spPr>
          <p:txBody>
            <a:bodyPr wrap="none" rtlCol="0">
              <a:spAutoFit/>
            </a:bodyPr>
            <a:lstStyle/>
            <a:p>
              <a:pPr>
                <a:lnSpc>
                  <a:spcPts val="2200"/>
                </a:lnSpc>
              </a:pPr>
              <a:r>
                <a:rPr lang="en-US" sz="3600" b="1" spc="-100" dirty="0" smtClean="0">
                  <a:solidFill>
                    <a:srgbClr val="2F0AB6"/>
                  </a:solidFill>
                  <a:effectLst>
                    <a:outerShdw dist="50800" dir="7200000" algn="ctr" rotWithShape="0">
                      <a:schemeClr val="tx1"/>
                    </a:outerShdw>
                  </a:effectLst>
                </a:rPr>
                <a:t>  6,140</a:t>
              </a:r>
              <a:endParaRPr lang="en-US" sz="3600" b="1" spc="-100" dirty="0">
                <a:solidFill>
                  <a:srgbClr val="2F0AB6"/>
                </a:solidFill>
                <a:effectLst>
                  <a:outerShdw dist="50800" dir="7200000" algn="ctr" rotWithShape="0">
                    <a:schemeClr val="tx1"/>
                  </a:outerShdw>
                </a:effectLst>
              </a:endParaRPr>
            </a:p>
          </p:txBody>
        </p:sp>
      </p:grpSp>
      <p:grpSp>
        <p:nvGrpSpPr>
          <p:cNvPr id="12" name="Group 53"/>
          <p:cNvGrpSpPr/>
          <p:nvPr/>
        </p:nvGrpSpPr>
        <p:grpSpPr>
          <a:xfrm>
            <a:off x="4659504" y="2971800"/>
            <a:ext cx="1436496" cy="1426812"/>
            <a:chOff x="4659504" y="2971800"/>
            <a:chExt cx="1436496" cy="1426812"/>
          </a:xfrm>
        </p:grpSpPr>
        <p:pic>
          <p:nvPicPr>
            <p:cNvPr id="55" name="Picture 2"/>
            <p:cNvPicPr>
              <a:picLocks noChangeAspect="1" noChangeArrowheads="1"/>
            </p:cNvPicPr>
            <p:nvPr/>
          </p:nvPicPr>
          <p:blipFill>
            <a:blip r:embed="rId3"/>
            <a:srcRect l="1535" t="39744" r="78235" b="52564"/>
            <a:stretch>
              <a:fillRect/>
            </a:stretch>
          </p:blipFill>
          <p:spPr bwMode="auto">
            <a:xfrm rot="849872">
              <a:off x="4659504" y="3549996"/>
              <a:ext cx="1074116" cy="848616"/>
            </a:xfrm>
            <a:prstGeom prst="rect">
              <a:avLst/>
            </a:prstGeom>
            <a:noFill/>
            <a:ln w="76200">
              <a:noFill/>
              <a:miter lim="800000"/>
              <a:headEnd/>
              <a:tailEnd/>
            </a:ln>
            <a:effectLst/>
          </p:spPr>
        </p:pic>
        <p:pic>
          <p:nvPicPr>
            <p:cNvPr id="56" name="Picture 2"/>
            <p:cNvPicPr>
              <a:picLocks noChangeAspect="1" noChangeArrowheads="1"/>
            </p:cNvPicPr>
            <p:nvPr/>
          </p:nvPicPr>
          <p:blipFill>
            <a:blip r:embed="rId3"/>
            <a:srcRect l="1535" t="39744" r="78235" b="52564"/>
            <a:stretch>
              <a:fillRect/>
            </a:stretch>
          </p:blipFill>
          <p:spPr bwMode="auto">
            <a:xfrm>
              <a:off x="5109069" y="2971800"/>
              <a:ext cx="986931" cy="914400"/>
            </a:xfrm>
            <a:prstGeom prst="rect">
              <a:avLst/>
            </a:prstGeom>
            <a:noFill/>
            <a:ln w="76200">
              <a:noFill/>
              <a:miter lim="800000"/>
              <a:headEnd/>
              <a:tailEnd/>
            </a:ln>
            <a:effectLst/>
          </p:spPr>
        </p:pic>
      </p:grpSp>
      <p:grpSp>
        <p:nvGrpSpPr>
          <p:cNvPr id="13" name="Group 56"/>
          <p:cNvGrpSpPr/>
          <p:nvPr/>
        </p:nvGrpSpPr>
        <p:grpSpPr>
          <a:xfrm>
            <a:off x="4419600" y="2895600"/>
            <a:ext cx="1421664" cy="707886"/>
            <a:chOff x="-990599" y="2721114"/>
            <a:chExt cx="1421664" cy="707886"/>
          </a:xfrm>
        </p:grpSpPr>
        <p:sp>
          <p:nvSpPr>
            <p:cNvPr id="58" name="Oval 57"/>
            <p:cNvSpPr/>
            <p:nvPr/>
          </p:nvSpPr>
          <p:spPr>
            <a:xfrm>
              <a:off x="-990599" y="2744348"/>
              <a:ext cx="1421664" cy="68465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838200" y="2721114"/>
              <a:ext cx="1223412" cy="707886"/>
            </a:xfrm>
            <a:prstGeom prst="rect">
              <a:avLst/>
            </a:prstGeom>
            <a:noFill/>
          </p:spPr>
          <p:txBody>
            <a:bodyPr wrap="none" rtlCol="0">
              <a:spAutoFit/>
            </a:bodyPr>
            <a:lstStyle/>
            <a:p>
              <a:r>
                <a:rPr lang="en-US" sz="4000" b="1" dirty="0" smtClean="0">
                  <a:solidFill>
                    <a:srgbClr val="FF0000"/>
                  </a:solidFill>
                  <a:effectLst>
                    <a:outerShdw dist="50800" dir="7200000" algn="ctr" rotWithShape="0">
                      <a:schemeClr val="tx1"/>
                    </a:outerShdw>
                  </a:effectLst>
                </a:rPr>
                <a:t>6950</a:t>
              </a:r>
              <a:endParaRPr lang="en-US" sz="4000" b="1" dirty="0">
                <a:solidFill>
                  <a:srgbClr val="FF0000"/>
                </a:solidFill>
                <a:effectLst>
                  <a:outerShdw dist="50800" dir="7200000" algn="ctr" rotWithShape="0">
                    <a:schemeClr val="tx1"/>
                  </a:outerShdw>
                </a:effectLst>
              </a:endParaRPr>
            </a:p>
          </p:txBody>
        </p:sp>
      </p:grpSp>
      <p:sp>
        <p:nvSpPr>
          <p:cNvPr id="62" name="TextBox 61"/>
          <p:cNvSpPr txBox="1"/>
          <p:nvPr/>
        </p:nvSpPr>
        <p:spPr>
          <a:xfrm>
            <a:off x="2357988" y="5943600"/>
            <a:ext cx="1223412" cy="707886"/>
          </a:xfrm>
          <a:prstGeom prst="rect">
            <a:avLst/>
          </a:prstGeom>
          <a:noFill/>
        </p:spPr>
        <p:txBody>
          <a:bodyPr wrap="none" rtlCol="0">
            <a:spAutoFit/>
          </a:bodyPr>
          <a:lstStyle/>
          <a:p>
            <a:r>
              <a:rPr lang="en-US" sz="4000" b="1" dirty="0" smtClean="0">
                <a:solidFill>
                  <a:srgbClr val="2F0AB6"/>
                </a:solidFill>
                <a:effectLst>
                  <a:outerShdw dist="50800" dir="7200000" algn="ctr" rotWithShape="0">
                    <a:schemeClr val="tx1"/>
                  </a:outerShdw>
                </a:effectLst>
              </a:rPr>
              <a:t>6140</a:t>
            </a:r>
            <a:endParaRPr lang="en-US" sz="4000" b="1" dirty="0">
              <a:solidFill>
                <a:srgbClr val="2F0AB6"/>
              </a:solidFill>
              <a:effectLst>
                <a:outerShdw dist="50800" dir="7200000" algn="ctr" rotWithShape="0">
                  <a:schemeClr val="tx1"/>
                </a:outerShdw>
              </a:effectLst>
            </a:endParaRPr>
          </a:p>
        </p:txBody>
      </p:sp>
      <p:sp>
        <p:nvSpPr>
          <p:cNvPr id="61" name="Oval 60"/>
          <p:cNvSpPr/>
          <p:nvPr/>
        </p:nvSpPr>
        <p:spPr>
          <a:xfrm>
            <a:off x="4369536" y="3680834"/>
            <a:ext cx="1421664" cy="684651"/>
          </a:xfrm>
          <a:prstGeom prst="ellipse">
            <a:avLst/>
          </a:prstGeom>
          <a:noFill/>
          <a:ln w="76200">
            <a:solidFill>
              <a:srgbClr val="2F0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0AB6"/>
              </a:solidFill>
              <a:effectLst>
                <a:outerShdw dist="50800" dir="7200000" algn="ctr" rotWithShape="0">
                  <a:schemeClr val="tx1"/>
                </a:outerShdw>
              </a:effectLst>
            </a:endParaRPr>
          </a:p>
        </p:txBody>
      </p:sp>
      <p:sp>
        <p:nvSpPr>
          <p:cNvPr id="64" name="TextBox 63"/>
          <p:cNvSpPr txBox="1"/>
          <p:nvPr/>
        </p:nvSpPr>
        <p:spPr>
          <a:xfrm>
            <a:off x="3810000" y="3276600"/>
            <a:ext cx="2419252" cy="707886"/>
          </a:xfrm>
          <a:prstGeom prst="rect">
            <a:avLst/>
          </a:prstGeom>
          <a:noFill/>
        </p:spPr>
        <p:txBody>
          <a:bodyPr wrap="none" rtlCol="0">
            <a:spAutoFit/>
          </a:bodyPr>
          <a:lstStyle/>
          <a:p>
            <a:r>
              <a:rPr lang="en-US" sz="4000" b="1" dirty="0" smtClean="0">
                <a:solidFill>
                  <a:srgbClr val="2F0AB6"/>
                </a:solidFill>
                <a:effectLst>
                  <a:outerShdw dist="50800" dir="7200000" algn="ctr" rotWithShape="0">
                    <a:schemeClr val="tx1"/>
                  </a:outerShdw>
                </a:effectLst>
              </a:rPr>
              <a:t>6000-7000</a:t>
            </a:r>
            <a:endParaRPr lang="en-US" sz="4000" b="1" dirty="0">
              <a:solidFill>
                <a:srgbClr val="2F0AB6"/>
              </a:solidFill>
              <a:effectLst>
                <a:outerShdw dist="50800" dir="7200000" algn="ctr" rotWithShape="0">
                  <a:schemeClr val="tx1"/>
                </a:outerShdw>
              </a:effectLst>
            </a:endParaRPr>
          </a:p>
        </p:txBody>
      </p:sp>
      <p:grpSp>
        <p:nvGrpSpPr>
          <p:cNvPr id="14" name="Group 81"/>
          <p:cNvGrpSpPr/>
          <p:nvPr/>
        </p:nvGrpSpPr>
        <p:grpSpPr>
          <a:xfrm>
            <a:off x="4910097" y="2269351"/>
            <a:ext cx="2414707" cy="1963270"/>
            <a:chOff x="4910097" y="2269351"/>
            <a:chExt cx="2414707" cy="1963270"/>
          </a:xfrm>
        </p:grpSpPr>
        <p:sp>
          <p:nvSpPr>
            <p:cNvPr id="90" name="Freeform 89"/>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50800">
              <a:solidFill>
                <a:srgbClr val="FF00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Freeform 91"/>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Freeform 92"/>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Freeform 93"/>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6" name="Freeform 95"/>
          <p:cNvSpPr/>
          <p:nvPr/>
        </p:nvSpPr>
        <p:spPr>
          <a:xfrm>
            <a:off x="4687261" y="4026434"/>
            <a:ext cx="1609804" cy="797859"/>
          </a:xfrm>
          <a:custGeom>
            <a:avLst/>
            <a:gdLst>
              <a:gd name="connsiteX0" fmla="*/ 245889 w 1609804"/>
              <a:gd name="connsiteY0" fmla="*/ 0 h 797859"/>
              <a:gd name="connsiteX1" fmla="*/ 852927 w 1609804"/>
              <a:gd name="connsiteY1" fmla="*/ 122944 h 797859"/>
              <a:gd name="connsiteX2" fmla="*/ 1483018 w 1609804"/>
              <a:gd name="connsiteY2" fmla="*/ 199784 h 797859"/>
              <a:gd name="connsiteX3" fmla="*/ 1575226 w 1609804"/>
              <a:gd name="connsiteY3" fmla="*/ 276625 h 797859"/>
              <a:gd name="connsiteX4" fmla="*/ 1429230 w 1609804"/>
              <a:gd name="connsiteY4" fmla="*/ 330413 h 797859"/>
              <a:gd name="connsiteX5" fmla="*/ 1590594 w 1609804"/>
              <a:gd name="connsiteY5" fmla="*/ 353465 h 797859"/>
              <a:gd name="connsiteX6" fmla="*/ 1544490 w 1609804"/>
              <a:gd name="connsiteY6" fmla="*/ 461042 h 797859"/>
              <a:gd name="connsiteX7" fmla="*/ 1429230 w 1609804"/>
              <a:gd name="connsiteY7" fmla="*/ 453358 h 797859"/>
              <a:gd name="connsiteX8" fmla="*/ 1421546 w 1609804"/>
              <a:gd name="connsiteY8" fmla="*/ 576302 h 797859"/>
              <a:gd name="connsiteX9" fmla="*/ 1283233 w 1609804"/>
              <a:gd name="connsiteY9" fmla="*/ 622406 h 797859"/>
              <a:gd name="connsiteX10" fmla="*/ 1206393 w 1609804"/>
              <a:gd name="connsiteY10" fmla="*/ 737667 h 797859"/>
              <a:gd name="connsiteX11" fmla="*/ 1091132 w 1609804"/>
              <a:gd name="connsiteY11" fmla="*/ 783771 h 797859"/>
              <a:gd name="connsiteX12" fmla="*/ 1021976 w 1609804"/>
              <a:gd name="connsiteY12" fmla="*/ 653142 h 797859"/>
              <a:gd name="connsiteX13" fmla="*/ 845243 w 1609804"/>
              <a:gd name="connsiteY13" fmla="*/ 530198 h 797859"/>
              <a:gd name="connsiteX14" fmla="*/ 699247 w 1609804"/>
              <a:gd name="connsiteY14" fmla="*/ 491778 h 797859"/>
              <a:gd name="connsiteX15" fmla="*/ 653142 w 1609804"/>
              <a:gd name="connsiteY15" fmla="*/ 430305 h 797859"/>
              <a:gd name="connsiteX16" fmla="*/ 445673 w 1609804"/>
              <a:gd name="connsiteY16" fmla="*/ 391885 h 797859"/>
              <a:gd name="connsiteX17" fmla="*/ 268941 w 1609804"/>
              <a:gd name="connsiteY17" fmla="*/ 399569 h 797859"/>
              <a:gd name="connsiteX18" fmla="*/ 0 w 1609804"/>
              <a:gd name="connsiteY18" fmla="*/ 345781 h 7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9804" h="797859">
                <a:moveTo>
                  <a:pt x="245889" y="0"/>
                </a:moveTo>
                <a:cubicBezTo>
                  <a:pt x="446314" y="44823"/>
                  <a:pt x="646739" y="89647"/>
                  <a:pt x="852927" y="122944"/>
                </a:cubicBezTo>
                <a:cubicBezTo>
                  <a:pt x="1059115" y="156241"/>
                  <a:pt x="1362635" y="174171"/>
                  <a:pt x="1483018" y="199784"/>
                </a:cubicBezTo>
                <a:cubicBezTo>
                  <a:pt x="1603401" y="225397"/>
                  <a:pt x="1584191" y="254854"/>
                  <a:pt x="1575226" y="276625"/>
                </a:cubicBezTo>
                <a:cubicBezTo>
                  <a:pt x="1566261" y="298396"/>
                  <a:pt x="1426669" y="317606"/>
                  <a:pt x="1429230" y="330413"/>
                </a:cubicBezTo>
                <a:cubicBezTo>
                  <a:pt x="1431791" y="343220"/>
                  <a:pt x="1571384" y="331694"/>
                  <a:pt x="1590594" y="353465"/>
                </a:cubicBezTo>
                <a:cubicBezTo>
                  <a:pt x="1609804" y="375237"/>
                  <a:pt x="1571384" y="444393"/>
                  <a:pt x="1544490" y="461042"/>
                </a:cubicBezTo>
                <a:cubicBezTo>
                  <a:pt x="1517596" y="477691"/>
                  <a:pt x="1449721" y="434148"/>
                  <a:pt x="1429230" y="453358"/>
                </a:cubicBezTo>
                <a:cubicBezTo>
                  <a:pt x="1408739" y="472568"/>
                  <a:pt x="1445879" y="548127"/>
                  <a:pt x="1421546" y="576302"/>
                </a:cubicBezTo>
                <a:cubicBezTo>
                  <a:pt x="1397213" y="604477"/>
                  <a:pt x="1319092" y="595512"/>
                  <a:pt x="1283233" y="622406"/>
                </a:cubicBezTo>
                <a:cubicBezTo>
                  <a:pt x="1247374" y="649300"/>
                  <a:pt x="1238410" y="710773"/>
                  <a:pt x="1206393" y="737667"/>
                </a:cubicBezTo>
                <a:cubicBezTo>
                  <a:pt x="1174376" y="764561"/>
                  <a:pt x="1121868" y="797859"/>
                  <a:pt x="1091132" y="783771"/>
                </a:cubicBezTo>
                <a:cubicBezTo>
                  <a:pt x="1060396" y="769684"/>
                  <a:pt x="1062957" y="695404"/>
                  <a:pt x="1021976" y="653142"/>
                </a:cubicBezTo>
                <a:cubicBezTo>
                  <a:pt x="980995" y="610880"/>
                  <a:pt x="899031" y="557092"/>
                  <a:pt x="845243" y="530198"/>
                </a:cubicBezTo>
                <a:cubicBezTo>
                  <a:pt x="791455" y="503304"/>
                  <a:pt x="731264" y="508427"/>
                  <a:pt x="699247" y="491778"/>
                </a:cubicBezTo>
                <a:cubicBezTo>
                  <a:pt x="667230" y="475129"/>
                  <a:pt x="695404" y="446954"/>
                  <a:pt x="653142" y="430305"/>
                </a:cubicBezTo>
                <a:cubicBezTo>
                  <a:pt x="610880" y="413656"/>
                  <a:pt x="509706" y="397008"/>
                  <a:pt x="445673" y="391885"/>
                </a:cubicBezTo>
                <a:cubicBezTo>
                  <a:pt x="381640" y="386762"/>
                  <a:pt x="343220" y="407253"/>
                  <a:pt x="268941" y="399569"/>
                </a:cubicBezTo>
                <a:cubicBezTo>
                  <a:pt x="194662" y="391885"/>
                  <a:pt x="46104" y="358588"/>
                  <a:pt x="0" y="345781"/>
                </a:cubicBezTo>
              </a:path>
            </a:pathLst>
          </a:custGeom>
          <a:ln w="50800">
            <a:solidFill>
              <a:srgbClr val="FF00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 name="Group 28"/>
          <p:cNvGrpSpPr/>
          <p:nvPr/>
        </p:nvGrpSpPr>
        <p:grpSpPr>
          <a:xfrm>
            <a:off x="4340352" y="914400"/>
            <a:ext cx="4498848" cy="2971800"/>
            <a:chOff x="6553200" y="2438400"/>
            <a:chExt cx="4498848" cy="2971800"/>
          </a:xfrm>
        </p:grpSpPr>
        <p:pic>
          <p:nvPicPr>
            <p:cNvPr id="1026" name="Picture 2"/>
            <p:cNvPicPr preferRelativeResize="0">
              <a:picLocks noChangeArrowheads="1"/>
            </p:cNvPicPr>
            <p:nvPr/>
          </p:nvPicPr>
          <p:blipFill>
            <a:blip r:embed="rId8"/>
            <a:srcRect/>
            <a:stretch>
              <a:fillRect/>
            </a:stretch>
          </p:blipFill>
          <p:spPr bwMode="auto">
            <a:xfrm>
              <a:off x="6553200" y="2438400"/>
              <a:ext cx="4498848" cy="2971800"/>
            </a:xfrm>
            <a:prstGeom prst="rect">
              <a:avLst/>
            </a:prstGeom>
            <a:noFill/>
            <a:ln w="25400">
              <a:solidFill>
                <a:schemeClr val="tx1">
                  <a:lumMod val="50000"/>
                  <a:lumOff val="50000"/>
                </a:schemeClr>
              </a:solidFill>
              <a:miter lim="800000"/>
              <a:headEnd/>
              <a:tailEnd/>
            </a:ln>
            <a:effectLst/>
          </p:spPr>
        </p:pic>
        <p:sp>
          <p:nvSpPr>
            <p:cNvPr id="28" name="TextBox 27"/>
            <p:cNvSpPr txBox="1"/>
            <p:nvPr/>
          </p:nvSpPr>
          <p:spPr>
            <a:xfrm flipH="1">
              <a:off x="6705600" y="2438400"/>
              <a:ext cx="4191000" cy="461665"/>
            </a:xfrm>
            <a:prstGeom prst="rect">
              <a:avLst/>
            </a:prstGeom>
            <a:noFill/>
          </p:spPr>
          <p:txBody>
            <a:bodyPr wrap="square" rtlCol="0">
              <a:spAutoFit/>
            </a:bodyPr>
            <a:lstStyle/>
            <a:p>
              <a:pPr algn="ctr"/>
              <a:r>
                <a:rPr lang="en-US" sz="2400" b="1" dirty="0" smtClean="0">
                  <a:solidFill>
                    <a:schemeClr val="tx1">
                      <a:lumMod val="65000"/>
                      <a:lumOff val="35000"/>
                    </a:schemeClr>
                  </a:solidFill>
                  <a:effectLst>
                    <a:outerShdw dist="25400" dir="7200000" algn="ctr" rotWithShape="0">
                      <a:schemeClr val="bg1"/>
                    </a:outerShdw>
                  </a:effectLst>
                </a:rPr>
                <a:t>North Carolina Port</a:t>
              </a:r>
              <a:endParaRPr lang="en-US" sz="2400" b="1" dirty="0">
                <a:solidFill>
                  <a:schemeClr val="tx1">
                    <a:lumMod val="65000"/>
                    <a:lumOff val="35000"/>
                  </a:schemeClr>
                </a:solidFill>
                <a:effectLst>
                  <a:outerShdw dist="25400" dir="7200000" algn="ctr" rotWithShape="0">
                    <a:schemeClr val="bg1"/>
                  </a:outerShdw>
                </a:effectLst>
              </a:endParaRPr>
            </a:p>
          </p:txBody>
        </p:sp>
      </p:grpSp>
      <p:grpSp>
        <p:nvGrpSpPr>
          <p:cNvPr id="16" name="Group 86"/>
          <p:cNvGrpSpPr/>
          <p:nvPr/>
        </p:nvGrpSpPr>
        <p:grpSpPr>
          <a:xfrm>
            <a:off x="4343400" y="914400"/>
            <a:ext cx="4498848" cy="2971800"/>
            <a:chOff x="1219200" y="4267200"/>
            <a:chExt cx="4498848" cy="2971800"/>
          </a:xfrm>
        </p:grpSpPr>
        <p:pic>
          <p:nvPicPr>
            <p:cNvPr id="55302" name="Picture 6"/>
            <p:cNvPicPr preferRelativeResize="0">
              <a:picLocks noChangeArrowheads="1"/>
            </p:cNvPicPr>
            <p:nvPr/>
          </p:nvPicPr>
          <p:blipFill>
            <a:blip r:embed="rId9"/>
            <a:srcRect r="6302"/>
            <a:stretch>
              <a:fillRect/>
            </a:stretch>
          </p:blipFill>
          <p:spPr bwMode="auto">
            <a:xfrm>
              <a:off x="1219200" y="4267200"/>
              <a:ext cx="4498848" cy="2971800"/>
            </a:xfrm>
            <a:prstGeom prst="rect">
              <a:avLst/>
            </a:prstGeom>
            <a:noFill/>
            <a:ln w="25400">
              <a:solidFill>
                <a:srgbClr val="C40000"/>
              </a:solidFill>
              <a:miter lim="800000"/>
              <a:headEnd/>
              <a:tailEnd/>
            </a:ln>
            <a:effectLst/>
          </p:spPr>
        </p:pic>
        <p:sp>
          <p:nvSpPr>
            <p:cNvPr id="86" name="TextBox 85"/>
            <p:cNvSpPr txBox="1"/>
            <p:nvPr/>
          </p:nvSpPr>
          <p:spPr>
            <a:xfrm flipH="1">
              <a:off x="1295400" y="4267200"/>
              <a:ext cx="4191000" cy="461665"/>
            </a:xfrm>
            <a:prstGeom prst="rect">
              <a:avLst/>
            </a:prstGeom>
            <a:noFill/>
          </p:spPr>
          <p:txBody>
            <a:bodyPr wrap="square" rtlCol="0">
              <a:spAutoFit/>
            </a:bodyPr>
            <a:lstStyle/>
            <a:p>
              <a:pPr algn="ctr"/>
              <a:r>
                <a:rPr lang="en-US" sz="2400" b="1" dirty="0" smtClean="0">
                  <a:solidFill>
                    <a:srgbClr val="C40000"/>
                  </a:solidFill>
                  <a:effectLst>
                    <a:outerShdw dist="25400" dir="7200000" algn="ctr" rotWithShape="0">
                      <a:schemeClr val="tx1"/>
                    </a:outerShdw>
                  </a:effectLst>
                </a:rPr>
                <a:t>Ships to South Carolina</a:t>
              </a:r>
              <a:endParaRPr lang="en-US" sz="2400" b="1" dirty="0">
                <a:solidFill>
                  <a:srgbClr val="C40000"/>
                </a:solidFill>
                <a:effectLst>
                  <a:outerShdw dist="25400" dir="7200000" algn="ctr" rotWithShape="0">
                    <a:schemeClr val="tx1"/>
                  </a:outerShdw>
                </a:effectLst>
              </a:endParaRPr>
            </a:p>
          </p:txBody>
        </p:sp>
      </p:grpSp>
      <p:grpSp>
        <p:nvGrpSpPr>
          <p:cNvPr id="17" name="Group 88"/>
          <p:cNvGrpSpPr/>
          <p:nvPr/>
        </p:nvGrpSpPr>
        <p:grpSpPr>
          <a:xfrm>
            <a:off x="4340352" y="838200"/>
            <a:ext cx="4498848" cy="3048000"/>
            <a:chOff x="8077200" y="1600200"/>
            <a:chExt cx="4498848" cy="3048000"/>
          </a:xfrm>
        </p:grpSpPr>
        <p:pic>
          <p:nvPicPr>
            <p:cNvPr id="55303" name="Picture 7"/>
            <p:cNvPicPr preferRelativeResize="0">
              <a:picLocks noChangeArrowheads="1"/>
            </p:cNvPicPr>
            <p:nvPr/>
          </p:nvPicPr>
          <p:blipFill>
            <a:blip r:embed="rId10"/>
            <a:srcRect l="1546" t="2825" r="8738"/>
            <a:stretch>
              <a:fillRect/>
            </a:stretch>
          </p:blipFill>
          <p:spPr bwMode="auto">
            <a:xfrm>
              <a:off x="8077200" y="1676400"/>
              <a:ext cx="4498848" cy="2971800"/>
            </a:xfrm>
            <a:prstGeom prst="rect">
              <a:avLst/>
            </a:prstGeom>
            <a:noFill/>
            <a:ln w="25400">
              <a:solidFill>
                <a:schemeClr val="accent1">
                  <a:lumMod val="75000"/>
                </a:schemeClr>
              </a:solidFill>
              <a:miter lim="800000"/>
              <a:headEnd/>
              <a:tailEnd/>
            </a:ln>
            <a:effectLst/>
          </p:spPr>
        </p:pic>
        <p:sp>
          <p:nvSpPr>
            <p:cNvPr id="88" name="TextBox 87"/>
            <p:cNvSpPr txBox="1"/>
            <p:nvPr/>
          </p:nvSpPr>
          <p:spPr>
            <a:xfrm flipH="1">
              <a:off x="8077200" y="1600200"/>
              <a:ext cx="4191000" cy="461665"/>
            </a:xfrm>
            <a:prstGeom prst="rect">
              <a:avLst/>
            </a:prstGeom>
            <a:noFill/>
          </p:spPr>
          <p:txBody>
            <a:bodyPr wrap="square" rtlCol="0">
              <a:spAutoFit/>
            </a:bodyPr>
            <a:lstStyle/>
            <a:p>
              <a:pPr algn="ctr"/>
              <a:r>
                <a:rPr lang="en-US" sz="2400" b="1" dirty="0" smtClean="0">
                  <a:solidFill>
                    <a:srgbClr val="220783"/>
                  </a:solidFill>
                  <a:effectLst>
                    <a:outerShdw dist="25400" dir="7200000" algn="ctr" rotWithShape="0">
                      <a:schemeClr val="bg1"/>
                    </a:outerShdw>
                  </a:effectLst>
                </a:rPr>
                <a:t>Georgia Harbor</a:t>
              </a:r>
              <a:endParaRPr lang="en-US" sz="2400" b="1" dirty="0">
                <a:solidFill>
                  <a:srgbClr val="220783"/>
                </a:solidFill>
                <a:effectLst>
                  <a:outerShdw dist="25400" dir="7200000" algn="ctr" rotWithShape="0">
                    <a:schemeClr val="bg1"/>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1" nodeType="with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800" decel="100000"/>
                                        <p:tgtEl>
                                          <p:spTgt spid="96"/>
                                        </p:tgtEl>
                                      </p:cBhvr>
                                    </p:animEffect>
                                    <p:anim calcmode="lin" valueType="num">
                                      <p:cBhvr>
                                        <p:cTn id="8" dur="800" decel="100000" fill="hold"/>
                                        <p:tgtEl>
                                          <p:spTgt spid="96"/>
                                        </p:tgtEl>
                                        <p:attrNameLst>
                                          <p:attrName>style.rotation</p:attrName>
                                        </p:attrNameLst>
                                      </p:cBhvr>
                                      <p:tavLst>
                                        <p:tav tm="0">
                                          <p:val>
                                            <p:fltVal val="-90"/>
                                          </p:val>
                                        </p:tav>
                                        <p:tav tm="100000">
                                          <p:val>
                                            <p:fltVal val="0"/>
                                          </p:val>
                                        </p:tav>
                                      </p:tavLst>
                                    </p:anim>
                                    <p:anim calcmode="lin" valueType="num">
                                      <p:cBhvr>
                                        <p:cTn id="9" dur="800" decel="100000" fill="hold"/>
                                        <p:tgtEl>
                                          <p:spTgt spid="96"/>
                                        </p:tgtEl>
                                        <p:attrNameLst>
                                          <p:attrName>ppt_x</p:attrName>
                                        </p:attrNameLst>
                                      </p:cBhvr>
                                      <p:tavLst>
                                        <p:tav tm="0">
                                          <p:val>
                                            <p:strVal val="#ppt_x+0.4"/>
                                          </p:val>
                                        </p:tav>
                                        <p:tav tm="100000">
                                          <p:val>
                                            <p:strVal val="#ppt_x-0.05"/>
                                          </p:val>
                                        </p:tav>
                                      </p:tavLst>
                                    </p:anim>
                                    <p:anim calcmode="lin" valueType="num">
                                      <p:cBhvr>
                                        <p:cTn id="10" dur="800" decel="100000" fill="hold"/>
                                        <p:tgtEl>
                                          <p:spTgt spid="9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68">
                                            <p:txEl>
                                              <p:pRg st="6" end="6"/>
                                            </p:txEl>
                                          </p:spTgt>
                                        </p:tgtEl>
                                        <p:attrNameLst>
                                          <p:attrName>style.visibility</p:attrName>
                                        </p:attrNameLst>
                                      </p:cBhvr>
                                      <p:to>
                                        <p:strVal val="visible"/>
                                      </p:to>
                                    </p:set>
                                    <p:animEffect transition="in" filter="wipe(left)">
                                      <p:cBhvr>
                                        <p:cTn id="16" dur="1000"/>
                                        <p:tgtEl>
                                          <p:spTgt spid="68">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0" presetClass="entr" presetSubtype="0" fill="hold" grpId="0" nodeType="click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fade">
                                      <p:cBhvr>
                                        <p:cTn id="24" dur="800" decel="100000"/>
                                        <p:tgtEl>
                                          <p:spTgt spid="95"/>
                                        </p:tgtEl>
                                      </p:cBhvr>
                                    </p:animEffect>
                                    <p:anim calcmode="lin" valueType="num">
                                      <p:cBhvr>
                                        <p:cTn id="25" dur="800" decel="100000" fill="hold"/>
                                        <p:tgtEl>
                                          <p:spTgt spid="95"/>
                                        </p:tgtEl>
                                        <p:attrNameLst>
                                          <p:attrName>style.rotation</p:attrName>
                                        </p:attrNameLst>
                                      </p:cBhvr>
                                      <p:tavLst>
                                        <p:tav tm="0">
                                          <p:val>
                                            <p:fltVal val="-90"/>
                                          </p:val>
                                        </p:tav>
                                        <p:tav tm="100000">
                                          <p:val>
                                            <p:fltVal val="0"/>
                                          </p:val>
                                        </p:tav>
                                      </p:tavLst>
                                    </p:anim>
                                    <p:anim calcmode="lin" valueType="num">
                                      <p:cBhvr>
                                        <p:cTn id="26" dur="800" decel="100000" fill="hold"/>
                                        <p:tgtEl>
                                          <p:spTgt spid="95"/>
                                        </p:tgtEl>
                                        <p:attrNameLst>
                                          <p:attrName>ppt_x</p:attrName>
                                        </p:attrNameLst>
                                      </p:cBhvr>
                                      <p:tavLst>
                                        <p:tav tm="0">
                                          <p:val>
                                            <p:strVal val="#ppt_x+0.4"/>
                                          </p:val>
                                        </p:tav>
                                        <p:tav tm="100000">
                                          <p:val>
                                            <p:strVal val="#ppt_x-0.05"/>
                                          </p:val>
                                        </p:tav>
                                      </p:tavLst>
                                    </p:anim>
                                    <p:anim calcmode="lin" valueType="num">
                                      <p:cBhvr>
                                        <p:cTn id="27" dur="800" decel="100000" fill="hold"/>
                                        <p:tgtEl>
                                          <p:spTgt spid="9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9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95"/>
                                        </p:tgtEl>
                                        <p:attrNameLst>
                                          <p:attrName>ppt_y</p:attrName>
                                        </p:attrNameLst>
                                      </p:cBhvr>
                                      <p:tavLst>
                                        <p:tav tm="0">
                                          <p:val>
                                            <p:strVal val="#ppt_y+0.1"/>
                                          </p:val>
                                        </p:tav>
                                        <p:tav tm="100000">
                                          <p:val>
                                            <p:strVal val="#ppt_y"/>
                                          </p:val>
                                        </p:tav>
                                      </p:tavLst>
                                    </p:anim>
                                  </p:childTnLst>
                                </p:cTn>
                              </p:par>
                              <p:par>
                                <p:cTn id="30" presetID="10" presetClass="exit" presetSubtype="0" fill="hold" nodeType="withEffect">
                                  <p:stCondLst>
                                    <p:cond delay="0"/>
                                  </p:stCondLst>
                                  <p:childTnLst>
                                    <p:animEffect transition="out" filter="fade">
                                      <p:cBhvr>
                                        <p:cTn id="31" dur="1000"/>
                                        <p:tgtEl>
                                          <p:spTgt spid="15"/>
                                        </p:tgtEl>
                                      </p:cBhvr>
                                    </p:animEffect>
                                    <p:set>
                                      <p:cBhvr>
                                        <p:cTn id="32" dur="1" fill="hold">
                                          <p:stCondLst>
                                            <p:cond delay="999"/>
                                          </p:stCondLst>
                                        </p:cTn>
                                        <p:tgtEl>
                                          <p:spTgt spid="15"/>
                                        </p:tgtEl>
                                        <p:attrNameLst>
                                          <p:attrName>style.visibility</p:attrName>
                                        </p:attrNameLst>
                                      </p:cBhvr>
                                      <p:to>
                                        <p:strVal val="hidden"/>
                                      </p:to>
                                    </p:set>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68">
                                            <p:txEl>
                                              <p:pRg st="7" end="7"/>
                                            </p:txEl>
                                          </p:spTgt>
                                        </p:tgtEl>
                                        <p:attrNameLst>
                                          <p:attrName>style.visibility</p:attrName>
                                        </p:attrNameLst>
                                      </p:cBhvr>
                                      <p:to>
                                        <p:strVal val="visible"/>
                                      </p:to>
                                    </p:set>
                                    <p:animEffect transition="in" filter="wipe(left)">
                                      <p:cBhvr>
                                        <p:cTn id="36" dur="1000"/>
                                        <p:tgtEl>
                                          <p:spTgt spid="68">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30" presetClass="entr" presetSubtype="0" fill="hold" grpId="0" nodeType="clickEffect">
                                  <p:stCondLst>
                                    <p:cond delay="0"/>
                                  </p:stCondLst>
                                  <p:childTnLst>
                                    <p:set>
                                      <p:cBhvr>
                                        <p:cTn id="43" dur="1" fill="hold">
                                          <p:stCondLst>
                                            <p:cond delay="0"/>
                                          </p:stCondLst>
                                        </p:cTn>
                                        <p:tgtEl>
                                          <p:spTgt spid="97"/>
                                        </p:tgtEl>
                                        <p:attrNameLst>
                                          <p:attrName>style.visibility</p:attrName>
                                        </p:attrNameLst>
                                      </p:cBhvr>
                                      <p:to>
                                        <p:strVal val="visible"/>
                                      </p:to>
                                    </p:set>
                                    <p:animEffect transition="in" filter="fade">
                                      <p:cBhvr>
                                        <p:cTn id="44" dur="800" decel="100000"/>
                                        <p:tgtEl>
                                          <p:spTgt spid="97"/>
                                        </p:tgtEl>
                                      </p:cBhvr>
                                    </p:animEffect>
                                    <p:anim calcmode="lin" valueType="num">
                                      <p:cBhvr>
                                        <p:cTn id="45" dur="800" decel="100000" fill="hold"/>
                                        <p:tgtEl>
                                          <p:spTgt spid="97"/>
                                        </p:tgtEl>
                                        <p:attrNameLst>
                                          <p:attrName>style.rotation</p:attrName>
                                        </p:attrNameLst>
                                      </p:cBhvr>
                                      <p:tavLst>
                                        <p:tav tm="0">
                                          <p:val>
                                            <p:fltVal val="-90"/>
                                          </p:val>
                                        </p:tav>
                                        <p:tav tm="100000">
                                          <p:val>
                                            <p:fltVal val="0"/>
                                          </p:val>
                                        </p:tav>
                                      </p:tavLst>
                                    </p:anim>
                                    <p:anim calcmode="lin" valueType="num">
                                      <p:cBhvr>
                                        <p:cTn id="46" dur="800" decel="100000" fill="hold"/>
                                        <p:tgtEl>
                                          <p:spTgt spid="97"/>
                                        </p:tgtEl>
                                        <p:attrNameLst>
                                          <p:attrName>ppt_x</p:attrName>
                                        </p:attrNameLst>
                                      </p:cBhvr>
                                      <p:tavLst>
                                        <p:tav tm="0">
                                          <p:val>
                                            <p:strVal val="#ppt_x+0.4"/>
                                          </p:val>
                                        </p:tav>
                                        <p:tav tm="100000">
                                          <p:val>
                                            <p:strVal val="#ppt_x-0.05"/>
                                          </p:val>
                                        </p:tav>
                                      </p:tavLst>
                                    </p:anim>
                                    <p:anim calcmode="lin" valueType="num">
                                      <p:cBhvr>
                                        <p:cTn id="47" dur="800" decel="100000" fill="hold"/>
                                        <p:tgtEl>
                                          <p:spTgt spid="97"/>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97"/>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97"/>
                                        </p:tgtEl>
                                        <p:attrNameLst>
                                          <p:attrName>ppt_y</p:attrName>
                                        </p:attrNameLst>
                                      </p:cBhvr>
                                      <p:tavLst>
                                        <p:tav tm="0">
                                          <p:val>
                                            <p:strVal val="#ppt_y+0.1"/>
                                          </p:val>
                                        </p:tav>
                                        <p:tav tm="100000">
                                          <p:val>
                                            <p:strVal val="#ppt_y"/>
                                          </p:val>
                                        </p:tav>
                                      </p:tavLst>
                                    </p:anim>
                                  </p:childTnLst>
                                </p:cTn>
                              </p:par>
                              <p:par>
                                <p:cTn id="50" presetID="10" presetClass="exit" presetSubtype="0" fill="hold" nodeType="withEffect">
                                  <p:stCondLst>
                                    <p:cond delay="0"/>
                                  </p:stCondLst>
                                  <p:childTnLst>
                                    <p:animEffect transition="out" filter="fade">
                                      <p:cBhvr>
                                        <p:cTn id="51" dur="1000"/>
                                        <p:tgtEl>
                                          <p:spTgt spid="16"/>
                                        </p:tgtEl>
                                      </p:cBhvr>
                                    </p:animEffect>
                                    <p:set>
                                      <p:cBhvr>
                                        <p:cTn id="52" dur="1" fill="hold">
                                          <p:stCondLst>
                                            <p:cond delay="999"/>
                                          </p:stCondLst>
                                        </p:cTn>
                                        <p:tgtEl>
                                          <p:spTgt spid="16"/>
                                        </p:tgtEl>
                                        <p:attrNameLst>
                                          <p:attrName>style.visibility</p:attrName>
                                        </p:attrNameLst>
                                      </p:cBhvr>
                                      <p:to>
                                        <p:strVal val="hidden"/>
                                      </p:to>
                                    </p:set>
                                  </p:childTnLst>
                                </p:cTn>
                              </p:par>
                            </p:childTnLst>
                          </p:cTn>
                        </p:par>
                        <p:par>
                          <p:cTn id="53" fill="hold">
                            <p:stCondLst>
                              <p:cond delay="1000"/>
                            </p:stCondLst>
                            <p:childTnLst>
                              <p:par>
                                <p:cTn id="54" presetID="22" presetClass="entr" presetSubtype="8" fill="hold" nodeType="afterEffect">
                                  <p:stCondLst>
                                    <p:cond delay="0"/>
                                  </p:stCondLst>
                                  <p:childTnLst>
                                    <p:set>
                                      <p:cBhvr>
                                        <p:cTn id="55" dur="1" fill="hold">
                                          <p:stCondLst>
                                            <p:cond delay="0"/>
                                          </p:stCondLst>
                                        </p:cTn>
                                        <p:tgtEl>
                                          <p:spTgt spid="68">
                                            <p:txEl>
                                              <p:pRg st="8" end="8"/>
                                            </p:txEl>
                                          </p:spTgt>
                                        </p:tgtEl>
                                        <p:attrNameLst>
                                          <p:attrName>style.visibility</p:attrName>
                                        </p:attrNameLst>
                                      </p:cBhvr>
                                      <p:to>
                                        <p:strVal val="visible"/>
                                      </p:to>
                                    </p:set>
                                    <p:animEffect transition="in" filter="wipe(left)">
                                      <p:cBhvr>
                                        <p:cTn id="56" dur="1000"/>
                                        <p:tgtEl>
                                          <p:spTgt spid="68">
                                            <p:txEl>
                                              <p:pRg st="8" end="8"/>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1000"/>
                                        <p:tgtEl>
                                          <p:spTgt spid="17"/>
                                        </p:tgtEl>
                                      </p:cBhvr>
                                    </p:animEffect>
                                    <p:set>
                                      <p:cBhvr>
                                        <p:cTn id="64" dur="1" fill="hold">
                                          <p:stCondLst>
                                            <p:cond delay="999"/>
                                          </p:stCondLst>
                                        </p:cTn>
                                        <p:tgtEl>
                                          <p:spTgt spid="17"/>
                                        </p:tgtEl>
                                        <p:attrNameLst>
                                          <p:attrName>style.visibility</p:attrName>
                                        </p:attrNameLst>
                                      </p:cBhvr>
                                      <p:to>
                                        <p:strVal val="hidden"/>
                                      </p:to>
                                    </p:set>
                                  </p:childTnLst>
                                </p:cTn>
                              </p:par>
                            </p:childTnLst>
                          </p:cTn>
                        </p:par>
                        <p:par>
                          <p:cTn id="65" fill="hold">
                            <p:stCondLst>
                              <p:cond delay="1000"/>
                            </p:stCondLst>
                            <p:childTnLst>
                              <p:par>
                                <p:cTn id="66" presetID="22" presetClass="entr" presetSubtype="1" fill="hold"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up)">
                                      <p:cBhvr>
                                        <p:cTn id="68" dur="10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up)">
                                      <p:cBhvr>
                                        <p:cTn id="73" dur="1000"/>
                                        <p:tgtEl>
                                          <p:spTgt spid="11"/>
                                        </p:tgtEl>
                                      </p:cBhvr>
                                    </p:animEffect>
                                  </p:childTnLst>
                                </p:cTn>
                              </p:par>
                            </p:childTnLst>
                          </p:cTn>
                        </p:par>
                      </p:childTnLst>
                    </p:cTn>
                  </p:par>
                  <p:par>
                    <p:cTn id="74" fill="hold">
                      <p:stCondLst>
                        <p:cond delay="indefinite"/>
                      </p:stCondLst>
                      <p:childTnLst>
                        <p:par>
                          <p:cTn id="75" fill="hold">
                            <p:stCondLst>
                              <p:cond delay="0"/>
                            </p:stCondLst>
                            <p:childTnLst>
                              <p:par>
                                <p:cTn id="76" presetID="49" presetClass="entr" presetSubtype="0" decel="100000" fill="hold" nodeType="clickEffect">
                                  <p:stCondLst>
                                    <p:cond delay="0"/>
                                  </p:stCondLst>
                                  <p:childTnLst>
                                    <p:set>
                                      <p:cBhvr>
                                        <p:cTn id="77" dur="1" fill="hold">
                                          <p:stCondLst>
                                            <p:cond delay="0"/>
                                          </p:stCondLst>
                                        </p:cTn>
                                        <p:tgtEl>
                                          <p:spTgt spid="13"/>
                                        </p:tgtEl>
                                        <p:attrNameLst>
                                          <p:attrName>style.visibility</p:attrName>
                                        </p:attrNameLst>
                                      </p:cBhvr>
                                      <p:to>
                                        <p:strVal val="visible"/>
                                      </p:to>
                                    </p:set>
                                    <p:anim calcmode="lin" valueType="num">
                                      <p:cBhvr>
                                        <p:cTn id="78" dur="1000" fill="hold"/>
                                        <p:tgtEl>
                                          <p:spTgt spid="13"/>
                                        </p:tgtEl>
                                        <p:attrNameLst>
                                          <p:attrName>ppt_w</p:attrName>
                                        </p:attrNameLst>
                                      </p:cBhvr>
                                      <p:tavLst>
                                        <p:tav tm="0">
                                          <p:val>
                                            <p:fltVal val="0"/>
                                          </p:val>
                                        </p:tav>
                                        <p:tav tm="100000">
                                          <p:val>
                                            <p:strVal val="#ppt_w"/>
                                          </p:val>
                                        </p:tav>
                                      </p:tavLst>
                                    </p:anim>
                                    <p:anim calcmode="lin" valueType="num">
                                      <p:cBhvr>
                                        <p:cTn id="79" dur="1000" fill="hold"/>
                                        <p:tgtEl>
                                          <p:spTgt spid="13"/>
                                        </p:tgtEl>
                                        <p:attrNameLst>
                                          <p:attrName>ppt_h</p:attrName>
                                        </p:attrNameLst>
                                      </p:cBhvr>
                                      <p:tavLst>
                                        <p:tav tm="0">
                                          <p:val>
                                            <p:fltVal val="0"/>
                                          </p:val>
                                        </p:tav>
                                        <p:tav tm="100000">
                                          <p:val>
                                            <p:strVal val="#ppt_h"/>
                                          </p:val>
                                        </p:tav>
                                      </p:tavLst>
                                    </p:anim>
                                    <p:anim calcmode="lin" valueType="num">
                                      <p:cBhvr>
                                        <p:cTn id="80" dur="1000" fill="hold"/>
                                        <p:tgtEl>
                                          <p:spTgt spid="13"/>
                                        </p:tgtEl>
                                        <p:attrNameLst>
                                          <p:attrName>style.rotation</p:attrName>
                                        </p:attrNameLst>
                                      </p:cBhvr>
                                      <p:tavLst>
                                        <p:tav tm="0">
                                          <p:val>
                                            <p:fltVal val="360"/>
                                          </p:val>
                                        </p:tav>
                                        <p:tav tm="100000">
                                          <p:val>
                                            <p:fltVal val="0"/>
                                          </p:val>
                                        </p:tav>
                                      </p:tavLst>
                                    </p:anim>
                                    <p:animEffect transition="in" filter="fade">
                                      <p:cBhvr>
                                        <p:cTn id="81" dur="1000"/>
                                        <p:tgtEl>
                                          <p:spTgt spid="13"/>
                                        </p:tgtEl>
                                      </p:cBhvr>
                                    </p:animEffect>
                                  </p:childTnLst>
                                </p:cTn>
                              </p:par>
                              <p:par>
                                <p:cTn id="82" presetID="10" presetClass="exit" presetSubtype="0" fill="hold" nodeType="withEffect">
                                  <p:stCondLst>
                                    <p:cond delay="0"/>
                                  </p:stCondLst>
                                  <p:childTnLst>
                                    <p:animEffect transition="out" filter="fade">
                                      <p:cBhvr>
                                        <p:cTn id="83" dur="1000"/>
                                        <p:tgtEl>
                                          <p:spTgt spid="2"/>
                                        </p:tgtEl>
                                      </p:cBhvr>
                                    </p:animEffect>
                                    <p:set>
                                      <p:cBhvr>
                                        <p:cTn id="84" dur="1" fill="hold">
                                          <p:stCondLst>
                                            <p:cond delay="999"/>
                                          </p:stCondLst>
                                        </p:cTn>
                                        <p:tgtEl>
                                          <p:spTgt spid="2"/>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1000"/>
                                        <p:tgtEl>
                                          <p:spTgt spid="14"/>
                                        </p:tgtEl>
                                      </p:cBhvr>
                                    </p:animEffect>
                                    <p:set>
                                      <p:cBhvr>
                                        <p:cTn id="87" dur="1" fill="hold">
                                          <p:stCondLst>
                                            <p:cond delay="999"/>
                                          </p:stCondLst>
                                        </p:cTn>
                                        <p:tgtEl>
                                          <p:spTgt spid="14"/>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1000"/>
                                        <p:tgtEl>
                                          <p:spTgt spid="97"/>
                                        </p:tgtEl>
                                      </p:cBhvr>
                                    </p:animEffect>
                                    <p:set>
                                      <p:cBhvr>
                                        <p:cTn id="90" dur="1" fill="hold">
                                          <p:stCondLst>
                                            <p:cond delay="999"/>
                                          </p:stCondLst>
                                        </p:cTn>
                                        <p:tgtEl>
                                          <p:spTgt spid="97"/>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1000"/>
                                        <p:tgtEl>
                                          <p:spTgt spid="95"/>
                                        </p:tgtEl>
                                      </p:cBhvr>
                                    </p:animEffect>
                                    <p:set>
                                      <p:cBhvr>
                                        <p:cTn id="93" dur="1" fill="hold">
                                          <p:stCondLst>
                                            <p:cond delay="999"/>
                                          </p:stCondLst>
                                        </p:cTn>
                                        <p:tgtEl>
                                          <p:spTgt spid="95"/>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1000"/>
                                        <p:tgtEl>
                                          <p:spTgt spid="96"/>
                                        </p:tgtEl>
                                      </p:cBhvr>
                                    </p:animEffect>
                                    <p:set>
                                      <p:cBhvr>
                                        <p:cTn id="96" dur="1" fill="hold">
                                          <p:stCondLst>
                                            <p:cond delay="999"/>
                                          </p:stCondLst>
                                        </p:cTn>
                                        <p:tgtEl>
                                          <p:spTgt spid="96"/>
                                        </p:tgtEl>
                                        <p:attrNameLst>
                                          <p:attrName>style.visibility</p:attrName>
                                        </p:attrNameLst>
                                      </p:cBhvr>
                                      <p:to>
                                        <p:strVal val="hidden"/>
                                      </p:to>
                                    </p:set>
                                  </p:childTnLst>
                                </p:cTn>
                              </p:par>
                              <p:par>
                                <p:cTn id="97" presetID="10" presetClass="entr" presetSubtype="0" fill="hold" nodeType="withEffect">
                                  <p:stCondLst>
                                    <p:cond delay="0"/>
                                  </p:stCondLst>
                                  <p:childTnLst>
                                    <p:set>
                                      <p:cBhvr>
                                        <p:cTn id="98" dur="1" fill="hold">
                                          <p:stCondLst>
                                            <p:cond delay="0"/>
                                          </p:stCondLst>
                                        </p:cTn>
                                        <p:tgtEl>
                                          <p:spTgt spid="12"/>
                                        </p:tgtEl>
                                        <p:attrNameLst>
                                          <p:attrName>style.visibility</p:attrName>
                                        </p:attrNameLst>
                                      </p:cBhvr>
                                      <p:to>
                                        <p:strVal val="visible"/>
                                      </p:to>
                                    </p:set>
                                    <p:animEffect transition="in" filter="fade">
                                      <p:cBhvr>
                                        <p:cTn id="99" dur="1000"/>
                                        <p:tgtEl>
                                          <p:spTgt spid="12"/>
                                        </p:tgtEl>
                                      </p:cBhvr>
                                    </p:animEffect>
                                  </p:childTnLst>
                                </p:cTn>
                              </p:par>
                              <p:par>
                                <p:cTn id="100" presetID="10" presetClass="exit" presetSubtype="0" fill="hold" nodeType="withEffect">
                                  <p:stCondLst>
                                    <p:cond delay="0"/>
                                  </p:stCondLst>
                                  <p:childTnLst>
                                    <p:animEffect transition="out" filter="fade">
                                      <p:cBhvr>
                                        <p:cTn id="101" dur="1000"/>
                                        <p:tgtEl>
                                          <p:spTgt spid="5"/>
                                        </p:tgtEl>
                                      </p:cBhvr>
                                    </p:animEffect>
                                    <p:set>
                                      <p:cBhvr>
                                        <p:cTn id="102" dur="1" fill="hold">
                                          <p:stCondLst>
                                            <p:cond delay="999"/>
                                          </p:stCondLst>
                                        </p:cTn>
                                        <p:tgtEl>
                                          <p:spTgt spid="5"/>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49" presetClass="entr" presetSubtype="0" decel="100000" fill="hold" grpId="0" nodeType="clickEffect">
                                  <p:stCondLst>
                                    <p:cond delay="0"/>
                                  </p:stCondLst>
                                  <p:childTnLst>
                                    <p:set>
                                      <p:cBhvr>
                                        <p:cTn id="106" dur="1" fill="hold">
                                          <p:stCondLst>
                                            <p:cond delay="0"/>
                                          </p:stCondLst>
                                        </p:cTn>
                                        <p:tgtEl>
                                          <p:spTgt spid="62"/>
                                        </p:tgtEl>
                                        <p:attrNameLst>
                                          <p:attrName>style.visibility</p:attrName>
                                        </p:attrNameLst>
                                      </p:cBhvr>
                                      <p:to>
                                        <p:strVal val="visible"/>
                                      </p:to>
                                    </p:set>
                                    <p:anim calcmode="lin" valueType="num">
                                      <p:cBhvr>
                                        <p:cTn id="107" dur="1000" fill="hold"/>
                                        <p:tgtEl>
                                          <p:spTgt spid="62"/>
                                        </p:tgtEl>
                                        <p:attrNameLst>
                                          <p:attrName>ppt_w</p:attrName>
                                        </p:attrNameLst>
                                      </p:cBhvr>
                                      <p:tavLst>
                                        <p:tav tm="0">
                                          <p:val>
                                            <p:fltVal val="0"/>
                                          </p:val>
                                        </p:tav>
                                        <p:tav tm="100000">
                                          <p:val>
                                            <p:strVal val="#ppt_w"/>
                                          </p:val>
                                        </p:tav>
                                      </p:tavLst>
                                    </p:anim>
                                    <p:anim calcmode="lin" valueType="num">
                                      <p:cBhvr>
                                        <p:cTn id="108" dur="1000" fill="hold"/>
                                        <p:tgtEl>
                                          <p:spTgt spid="62"/>
                                        </p:tgtEl>
                                        <p:attrNameLst>
                                          <p:attrName>ppt_h</p:attrName>
                                        </p:attrNameLst>
                                      </p:cBhvr>
                                      <p:tavLst>
                                        <p:tav tm="0">
                                          <p:val>
                                            <p:fltVal val="0"/>
                                          </p:val>
                                        </p:tav>
                                        <p:tav tm="100000">
                                          <p:val>
                                            <p:strVal val="#ppt_h"/>
                                          </p:val>
                                        </p:tav>
                                      </p:tavLst>
                                    </p:anim>
                                    <p:anim calcmode="lin" valueType="num">
                                      <p:cBhvr>
                                        <p:cTn id="109" dur="1000" fill="hold"/>
                                        <p:tgtEl>
                                          <p:spTgt spid="62"/>
                                        </p:tgtEl>
                                        <p:attrNameLst>
                                          <p:attrName>style.rotation</p:attrName>
                                        </p:attrNameLst>
                                      </p:cBhvr>
                                      <p:tavLst>
                                        <p:tav tm="0">
                                          <p:val>
                                            <p:fltVal val="360"/>
                                          </p:val>
                                        </p:tav>
                                        <p:tav tm="100000">
                                          <p:val>
                                            <p:fltVal val="0"/>
                                          </p:val>
                                        </p:tav>
                                      </p:tavLst>
                                    </p:anim>
                                    <p:animEffect transition="in" filter="fade">
                                      <p:cBhvr>
                                        <p:cTn id="110" dur="1000"/>
                                        <p:tgtEl>
                                          <p:spTgt spid="62"/>
                                        </p:tgtEl>
                                      </p:cBhvr>
                                    </p:animEffect>
                                  </p:childTnLst>
                                </p:cTn>
                              </p:par>
                              <p:par>
                                <p:cTn id="111" presetID="64" presetClass="path" presetSubtype="0" accel="50000" decel="50000" fill="hold" grpId="1" nodeType="withEffect">
                                  <p:stCondLst>
                                    <p:cond delay="0"/>
                                  </p:stCondLst>
                                  <p:childTnLst>
                                    <p:animMotion origin="layout" path="M -2.77778E-6 4.56647E-6 L 0.23368 -0.32902 " pathEditMode="relative" rAng="0" ptsTypes="AA">
                                      <p:cBhvr>
                                        <p:cTn id="112" dur="1000" fill="hold"/>
                                        <p:tgtEl>
                                          <p:spTgt spid="62"/>
                                        </p:tgtEl>
                                        <p:attrNameLst>
                                          <p:attrName>ppt_x</p:attrName>
                                          <p:attrName>ppt_y</p:attrName>
                                        </p:attrNameLst>
                                      </p:cBhvr>
                                      <p:rCtr x="117" y="-165"/>
                                    </p:animMotion>
                                  </p:childTnLst>
                                </p:cTn>
                              </p:par>
                              <p:par>
                                <p:cTn id="113" presetID="10" presetClass="entr" presetSubtype="0" fill="hold" grpId="0" nodeType="withEffect">
                                  <p:stCondLst>
                                    <p:cond delay="500"/>
                                  </p:stCondLst>
                                  <p:childTnLst>
                                    <p:set>
                                      <p:cBhvr>
                                        <p:cTn id="114" dur="1" fill="hold">
                                          <p:stCondLst>
                                            <p:cond delay="0"/>
                                          </p:stCondLst>
                                        </p:cTn>
                                        <p:tgtEl>
                                          <p:spTgt spid="61"/>
                                        </p:tgtEl>
                                        <p:attrNameLst>
                                          <p:attrName>style.visibility</p:attrName>
                                        </p:attrNameLst>
                                      </p:cBhvr>
                                      <p:to>
                                        <p:strVal val="visible"/>
                                      </p:to>
                                    </p:set>
                                    <p:animEffect transition="in" filter="fade">
                                      <p:cBhvr>
                                        <p:cTn id="115" dur="1000"/>
                                        <p:tgtEl>
                                          <p:spTgt spid="61"/>
                                        </p:tgtEl>
                                      </p:cBhvr>
                                    </p:animEffect>
                                  </p:childTnLst>
                                </p:cTn>
                              </p:par>
                            </p:childTnLst>
                          </p:cTn>
                        </p:par>
                      </p:childTnLst>
                    </p:cTn>
                  </p:par>
                  <p:par>
                    <p:cTn id="116" fill="hold">
                      <p:stCondLst>
                        <p:cond delay="indefinite"/>
                      </p:stCondLst>
                      <p:childTnLst>
                        <p:par>
                          <p:cTn id="117" fill="hold">
                            <p:stCondLst>
                              <p:cond delay="0"/>
                            </p:stCondLst>
                            <p:childTnLst>
                              <p:par>
                                <p:cTn id="118" presetID="49" presetClass="exit" presetSubtype="0" accel="100000" fill="hold" nodeType="clickEffect">
                                  <p:stCondLst>
                                    <p:cond delay="0"/>
                                  </p:stCondLst>
                                  <p:childTnLst>
                                    <p:anim calcmode="lin" valueType="num">
                                      <p:cBhvr>
                                        <p:cTn id="119" dur="1000"/>
                                        <p:tgtEl>
                                          <p:spTgt spid="13"/>
                                        </p:tgtEl>
                                        <p:attrNameLst>
                                          <p:attrName>ppt_w</p:attrName>
                                        </p:attrNameLst>
                                      </p:cBhvr>
                                      <p:tavLst>
                                        <p:tav tm="0">
                                          <p:val>
                                            <p:strVal val="ppt_w"/>
                                          </p:val>
                                        </p:tav>
                                        <p:tav tm="100000">
                                          <p:val>
                                            <p:fltVal val="0"/>
                                          </p:val>
                                        </p:tav>
                                      </p:tavLst>
                                    </p:anim>
                                    <p:anim calcmode="lin" valueType="num">
                                      <p:cBhvr>
                                        <p:cTn id="120" dur="1000"/>
                                        <p:tgtEl>
                                          <p:spTgt spid="13"/>
                                        </p:tgtEl>
                                        <p:attrNameLst>
                                          <p:attrName>ppt_h</p:attrName>
                                        </p:attrNameLst>
                                      </p:cBhvr>
                                      <p:tavLst>
                                        <p:tav tm="0">
                                          <p:val>
                                            <p:strVal val="ppt_h"/>
                                          </p:val>
                                        </p:tav>
                                        <p:tav tm="100000">
                                          <p:val>
                                            <p:fltVal val="0"/>
                                          </p:val>
                                        </p:tav>
                                      </p:tavLst>
                                    </p:anim>
                                    <p:anim calcmode="lin" valueType="num">
                                      <p:cBhvr>
                                        <p:cTn id="121" dur="1000"/>
                                        <p:tgtEl>
                                          <p:spTgt spid="13"/>
                                        </p:tgtEl>
                                        <p:attrNameLst>
                                          <p:attrName>style.rotation</p:attrName>
                                        </p:attrNameLst>
                                      </p:cBhvr>
                                      <p:tavLst>
                                        <p:tav tm="0">
                                          <p:val>
                                            <p:fltVal val="0"/>
                                          </p:val>
                                        </p:tav>
                                        <p:tav tm="100000">
                                          <p:val>
                                            <p:fltVal val="360"/>
                                          </p:val>
                                        </p:tav>
                                      </p:tavLst>
                                    </p:anim>
                                    <p:animEffect transition="out" filter="fade">
                                      <p:cBhvr>
                                        <p:cTn id="122" dur="1000"/>
                                        <p:tgtEl>
                                          <p:spTgt spid="13"/>
                                        </p:tgtEl>
                                      </p:cBhvr>
                                    </p:animEffect>
                                    <p:set>
                                      <p:cBhvr>
                                        <p:cTn id="123" dur="1" fill="hold">
                                          <p:stCondLst>
                                            <p:cond delay="999"/>
                                          </p:stCondLst>
                                        </p:cTn>
                                        <p:tgtEl>
                                          <p:spTgt spid="13"/>
                                        </p:tgtEl>
                                        <p:attrNameLst>
                                          <p:attrName>style.visibility</p:attrName>
                                        </p:attrNameLst>
                                      </p:cBhvr>
                                      <p:to>
                                        <p:strVal val="hidden"/>
                                      </p:to>
                                    </p:set>
                                  </p:childTnLst>
                                </p:cTn>
                              </p:par>
                              <p:par>
                                <p:cTn id="124" presetID="49" presetClass="exit" presetSubtype="0" accel="100000" fill="hold" nodeType="withEffect">
                                  <p:stCondLst>
                                    <p:cond delay="0"/>
                                  </p:stCondLst>
                                  <p:childTnLst>
                                    <p:anim calcmode="lin" valueType="num">
                                      <p:cBhvr>
                                        <p:cTn id="125" dur="1000"/>
                                        <p:tgtEl>
                                          <p:spTgt spid="12"/>
                                        </p:tgtEl>
                                        <p:attrNameLst>
                                          <p:attrName>ppt_w</p:attrName>
                                        </p:attrNameLst>
                                      </p:cBhvr>
                                      <p:tavLst>
                                        <p:tav tm="0">
                                          <p:val>
                                            <p:strVal val="ppt_w"/>
                                          </p:val>
                                        </p:tav>
                                        <p:tav tm="100000">
                                          <p:val>
                                            <p:fltVal val="0"/>
                                          </p:val>
                                        </p:tav>
                                      </p:tavLst>
                                    </p:anim>
                                    <p:anim calcmode="lin" valueType="num">
                                      <p:cBhvr>
                                        <p:cTn id="126" dur="1000"/>
                                        <p:tgtEl>
                                          <p:spTgt spid="12"/>
                                        </p:tgtEl>
                                        <p:attrNameLst>
                                          <p:attrName>ppt_h</p:attrName>
                                        </p:attrNameLst>
                                      </p:cBhvr>
                                      <p:tavLst>
                                        <p:tav tm="0">
                                          <p:val>
                                            <p:strVal val="ppt_h"/>
                                          </p:val>
                                        </p:tav>
                                        <p:tav tm="100000">
                                          <p:val>
                                            <p:fltVal val="0"/>
                                          </p:val>
                                        </p:tav>
                                      </p:tavLst>
                                    </p:anim>
                                    <p:anim calcmode="lin" valueType="num">
                                      <p:cBhvr>
                                        <p:cTn id="127" dur="1000"/>
                                        <p:tgtEl>
                                          <p:spTgt spid="12"/>
                                        </p:tgtEl>
                                        <p:attrNameLst>
                                          <p:attrName>style.rotation</p:attrName>
                                        </p:attrNameLst>
                                      </p:cBhvr>
                                      <p:tavLst>
                                        <p:tav tm="0">
                                          <p:val>
                                            <p:fltVal val="0"/>
                                          </p:val>
                                        </p:tav>
                                        <p:tav tm="100000">
                                          <p:val>
                                            <p:fltVal val="360"/>
                                          </p:val>
                                        </p:tav>
                                      </p:tavLst>
                                    </p:anim>
                                    <p:animEffect transition="out" filter="fade">
                                      <p:cBhvr>
                                        <p:cTn id="128" dur="1000"/>
                                        <p:tgtEl>
                                          <p:spTgt spid="12"/>
                                        </p:tgtEl>
                                      </p:cBhvr>
                                    </p:animEffect>
                                    <p:set>
                                      <p:cBhvr>
                                        <p:cTn id="129" dur="1" fill="hold">
                                          <p:stCondLst>
                                            <p:cond delay="999"/>
                                          </p:stCondLst>
                                        </p:cTn>
                                        <p:tgtEl>
                                          <p:spTgt spid="12"/>
                                        </p:tgtEl>
                                        <p:attrNameLst>
                                          <p:attrName>style.visibility</p:attrName>
                                        </p:attrNameLst>
                                      </p:cBhvr>
                                      <p:to>
                                        <p:strVal val="hidden"/>
                                      </p:to>
                                    </p:set>
                                  </p:childTnLst>
                                </p:cTn>
                              </p:par>
                              <p:par>
                                <p:cTn id="130" presetID="49" presetClass="exit" presetSubtype="0" accel="100000" fill="hold" grpId="2" nodeType="withEffect">
                                  <p:stCondLst>
                                    <p:cond delay="0"/>
                                  </p:stCondLst>
                                  <p:childTnLst>
                                    <p:anim calcmode="lin" valueType="num">
                                      <p:cBhvr>
                                        <p:cTn id="131" dur="1000"/>
                                        <p:tgtEl>
                                          <p:spTgt spid="62"/>
                                        </p:tgtEl>
                                        <p:attrNameLst>
                                          <p:attrName>ppt_w</p:attrName>
                                        </p:attrNameLst>
                                      </p:cBhvr>
                                      <p:tavLst>
                                        <p:tav tm="0">
                                          <p:val>
                                            <p:strVal val="ppt_w"/>
                                          </p:val>
                                        </p:tav>
                                        <p:tav tm="100000">
                                          <p:val>
                                            <p:fltVal val="0"/>
                                          </p:val>
                                        </p:tav>
                                      </p:tavLst>
                                    </p:anim>
                                    <p:anim calcmode="lin" valueType="num">
                                      <p:cBhvr>
                                        <p:cTn id="132" dur="1000"/>
                                        <p:tgtEl>
                                          <p:spTgt spid="62"/>
                                        </p:tgtEl>
                                        <p:attrNameLst>
                                          <p:attrName>ppt_h</p:attrName>
                                        </p:attrNameLst>
                                      </p:cBhvr>
                                      <p:tavLst>
                                        <p:tav tm="0">
                                          <p:val>
                                            <p:strVal val="ppt_h"/>
                                          </p:val>
                                        </p:tav>
                                        <p:tav tm="100000">
                                          <p:val>
                                            <p:fltVal val="0"/>
                                          </p:val>
                                        </p:tav>
                                      </p:tavLst>
                                    </p:anim>
                                    <p:anim calcmode="lin" valueType="num">
                                      <p:cBhvr>
                                        <p:cTn id="133" dur="1000"/>
                                        <p:tgtEl>
                                          <p:spTgt spid="62"/>
                                        </p:tgtEl>
                                        <p:attrNameLst>
                                          <p:attrName>style.rotation</p:attrName>
                                        </p:attrNameLst>
                                      </p:cBhvr>
                                      <p:tavLst>
                                        <p:tav tm="0">
                                          <p:val>
                                            <p:fltVal val="0"/>
                                          </p:val>
                                        </p:tav>
                                        <p:tav tm="100000">
                                          <p:val>
                                            <p:fltVal val="360"/>
                                          </p:val>
                                        </p:tav>
                                      </p:tavLst>
                                    </p:anim>
                                    <p:animEffect transition="out" filter="fade">
                                      <p:cBhvr>
                                        <p:cTn id="134" dur="1000"/>
                                        <p:tgtEl>
                                          <p:spTgt spid="62"/>
                                        </p:tgtEl>
                                      </p:cBhvr>
                                    </p:animEffect>
                                    <p:set>
                                      <p:cBhvr>
                                        <p:cTn id="135" dur="1" fill="hold">
                                          <p:stCondLst>
                                            <p:cond delay="999"/>
                                          </p:stCondLst>
                                        </p:cTn>
                                        <p:tgtEl>
                                          <p:spTgt spid="62"/>
                                        </p:tgtEl>
                                        <p:attrNameLst>
                                          <p:attrName>style.visibility</p:attrName>
                                        </p:attrNameLst>
                                      </p:cBhvr>
                                      <p:to>
                                        <p:strVal val="hidden"/>
                                      </p:to>
                                    </p:set>
                                  </p:childTnLst>
                                </p:cTn>
                              </p:par>
                              <p:par>
                                <p:cTn id="136" presetID="49" presetClass="exit" presetSubtype="0" accel="100000" fill="hold" grpId="1" nodeType="withEffect">
                                  <p:stCondLst>
                                    <p:cond delay="0"/>
                                  </p:stCondLst>
                                  <p:childTnLst>
                                    <p:anim calcmode="lin" valueType="num">
                                      <p:cBhvr>
                                        <p:cTn id="137" dur="1000"/>
                                        <p:tgtEl>
                                          <p:spTgt spid="61"/>
                                        </p:tgtEl>
                                        <p:attrNameLst>
                                          <p:attrName>ppt_w</p:attrName>
                                        </p:attrNameLst>
                                      </p:cBhvr>
                                      <p:tavLst>
                                        <p:tav tm="0">
                                          <p:val>
                                            <p:strVal val="ppt_w"/>
                                          </p:val>
                                        </p:tav>
                                        <p:tav tm="100000">
                                          <p:val>
                                            <p:fltVal val="0"/>
                                          </p:val>
                                        </p:tav>
                                      </p:tavLst>
                                    </p:anim>
                                    <p:anim calcmode="lin" valueType="num">
                                      <p:cBhvr>
                                        <p:cTn id="138" dur="1000"/>
                                        <p:tgtEl>
                                          <p:spTgt spid="61"/>
                                        </p:tgtEl>
                                        <p:attrNameLst>
                                          <p:attrName>ppt_h</p:attrName>
                                        </p:attrNameLst>
                                      </p:cBhvr>
                                      <p:tavLst>
                                        <p:tav tm="0">
                                          <p:val>
                                            <p:strVal val="ppt_h"/>
                                          </p:val>
                                        </p:tav>
                                        <p:tav tm="100000">
                                          <p:val>
                                            <p:fltVal val="0"/>
                                          </p:val>
                                        </p:tav>
                                      </p:tavLst>
                                    </p:anim>
                                    <p:anim calcmode="lin" valueType="num">
                                      <p:cBhvr>
                                        <p:cTn id="139" dur="1000"/>
                                        <p:tgtEl>
                                          <p:spTgt spid="61"/>
                                        </p:tgtEl>
                                        <p:attrNameLst>
                                          <p:attrName>style.rotation</p:attrName>
                                        </p:attrNameLst>
                                      </p:cBhvr>
                                      <p:tavLst>
                                        <p:tav tm="0">
                                          <p:val>
                                            <p:fltVal val="0"/>
                                          </p:val>
                                        </p:tav>
                                        <p:tav tm="100000">
                                          <p:val>
                                            <p:fltVal val="360"/>
                                          </p:val>
                                        </p:tav>
                                      </p:tavLst>
                                    </p:anim>
                                    <p:animEffect transition="out" filter="fade">
                                      <p:cBhvr>
                                        <p:cTn id="140" dur="1000"/>
                                        <p:tgtEl>
                                          <p:spTgt spid="61"/>
                                        </p:tgtEl>
                                      </p:cBhvr>
                                    </p:animEffect>
                                    <p:set>
                                      <p:cBhvr>
                                        <p:cTn id="141" dur="1" fill="hold">
                                          <p:stCondLst>
                                            <p:cond delay="999"/>
                                          </p:stCondLst>
                                        </p:cTn>
                                        <p:tgtEl>
                                          <p:spTgt spid="61"/>
                                        </p:tgtEl>
                                        <p:attrNameLst>
                                          <p:attrName>style.visibility</p:attrName>
                                        </p:attrNameLst>
                                      </p:cBhvr>
                                      <p:to>
                                        <p:strVal val="hidden"/>
                                      </p:to>
                                    </p:set>
                                  </p:childTnLst>
                                </p:cTn>
                              </p:par>
                              <p:par>
                                <p:cTn id="142" presetID="49" presetClass="entr" presetSubtype="0" decel="100000" fill="hold" grpId="0" nodeType="withEffect">
                                  <p:stCondLst>
                                    <p:cond delay="0"/>
                                  </p:stCondLst>
                                  <p:childTnLst>
                                    <p:set>
                                      <p:cBhvr>
                                        <p:cTn id="143" dur="1" fill="hold">
                                          <p:stCondLst>
                                            <p:cond delay="0"/>
                                          </p:stCondLst>
                                        </p:cTn>
                                        <p:tgtEl>
                                          <p:spTgt spid="64"/>
                                        </p:tgtEl>
                                        <p:attrNameLst>
                                          <p:attrName>style.visibility</p:attrName>
                                        </p:attrNameLst>
                                      </p:cBhvr>
                                      <p:to>
                                        <p:strVal val="visible"/>
                                      </p:to>
                                    </p:set>
                                    <p:anim calcmode="lin" valueType="num">
                                      <p:cBhvr>
                                        <p:cTn id="144" dur="1000" fill="hold"/>
                                        <p:tgtEl>
                                          <p:spTgt spid="64"/>
                                        </p:tgtEl>
                                        <p:attrNameLst>
                                          <p:attrName>ppt_w</p:attrName>
                                        </p:attrNameLst>
                                      </p:cBhvr>
                                      <p:tavLst>
                                        <p:tav tm="0">
                                          <p:val>
                                            <p:fltVal val="0"/>
                                          </p:val>
                                        </p:tav>
                                        <p:tav tm="100000">
                                          <p:val>
                                            <p:strVal val="#ppt_w"/>
                                          </p:val>
                                        </p:tav>
                                      </p:tavLst>
                                    </p:anim>
                                    <p:anim calcmode="lin" valueType="num">
                                      <p:cBhvr>
                                        <p:cTn id="145" dur="1000" fill="hold"/>
                                        <p:tgtEl>
                                          <p:spTgt spid="64"/>
                                        </p:tgtEl>
                                        <p:attrNameLst>
                                          <p:attrName>ppt_h</p:attrName>
                                        </p:attrNameLst>
                                      </p:cBhvr>
                                      <p:tavLst>
                                        <p:tav tm="0">
                                          <p:val>
                                            <p:fltVal val="0"/>
                                          </p:val>
                                        </p:tav>
                                        <p:tav tm="100000">
                                          <p:val>
                                            <p:strVal val="#ppt_h"/>
                                          </p:val>
                                        </p:tav>
                                      </p:tavLst>
                                    </p:anim>
                                    <p:anim calcmode="lin" valueType="num">
                                      <p:cBhvr>
                                        <p:cTn id="146" dur="1000" fill="hold"/>
                                        <p:tgtEl>
                                          <p:spTgt spid="64"/>
                                        </p:tgtEl>
                                        <p:attrNameLst>
                                          <p:attrName>style.rotation</p:attrName>
                                        </p:attrNameLst>
                                      </p:cBhvr>
                                      <p:tavLst>
                                        <p:tav tm="0">
                                          <p:val>
                                            <p:fltVal val="360"/>
                                          </p:val>
                                        </p:tav>
                                        <p:tav tm="100000">
                                          <p:val>
                                            <p:fltVal val="0"/>
                                          </p:val>
                                        </p:tav>
                                      </p:tavLst>
                                    </p:anim>
                                    <p:animEffect transition="in" filter="fade">
                                      <p:cBhvr>
                                        <p:cTn id="147" dur="1000"/>
                                        <p:tgtEl>
                                          <p:spTgt spid="64"/>
                                        </p:tgtEl>
                                      </p:cBhvr>
                                    </p:animEffect>
                                  </p:childTnLst>
                                </p:cTn>
                              </p:par>
                              <p:par>
                                <p:cTn id="148" presetID="64" presetClass="path" presetSubtype="0" accel="50000" decel="50000" fill="hold" grpId="1" nodeType="withEffect">
                                  <p:stCondLst>
                                    <p:cond delay="0"/>
                                  </p:stCondLst>
                                  <p:childTnLst>
                                    <p:animMotion origin="layout" path="M 0.00104 0.00393 L 0.31042 0.31861 " pathEditMode="relative" rAng="0" ptsTypes="AA">
                                      <p:cBhvr>
                                        <p:cTn id="149" dur="1000" fill="hold"/>
                                        <p:tgtEl>
                                          <p:spTgt spid="64"/>
                                        </p:tgtEl>
                                        <p:attrNameLst>
                                          <p:attrName>ppt_x</p:attrName>
                                          <p:attrName>ppt_y</p:attrName>
                                        </p:attrNameLst>
                                      </p:cBhvr>
                                      <p:rCtr x="155" y="157"/>
                                    </p:animMotion>
                                  </p:childTnLst>
                                </p:cTn>
                              </p:par>
                              <p:par>
                                <p:cTn id="150" presetID="10" presetClass="entr" presetSubtype="0" fill="hold" nodeType="withEffect">
                                  <p:stCondLst>
                                    <p:cond delay="0"/>
                                  </p:stCondLst>
                                  <p:childTnLst>
                                    <p:set>
                                      <p:cBhvr>
                                        <p:cTn id="151" dur="1" fill="hold">
                                          <p:stCondLst>
                                            <p:cond delay="0"/>
                                          </p:stCondLst>
                                        </p:cTn>
                                        <p:tgtEl>
                                          <p:spTgt spid="7"/>
                                        </p:tgtEl>
                                        <p:attrNameLst>
                                          <p:attrName>style.visibility</p:attrName>
                                        </p:attrNameLst>
                                      </p:cBhvr>
                                      <p:to>
                                        <p:strVal val="visible"/>
                                      </p:to>
                                    </p:set>
                                    <p:animEffect transition="in" filter="fade">
                                      <p:cBhvr>
                                        <p:cTn id="152" dur="1000"/>
                                        <p:tgtEl>
                                          <p:spTgt spid="7"/>
                                        </p:tgtEl>
                                      </p:cBhvr>
                                    </p:animEffect>
                                  </p:childTnLst>
                                </p:cTn>
                              </p:par>
                              <p:par>
                                <p:cTn id="153" presetID="10" presetClass="entr" presetSubtype="0" fill="hold" nodeType="withEffect">
                                  <p:stCondLst>
                                    <p:cond delay="0"/>
                                  </p:stCondLst>
                                  <p:childTnLst>
                                    <p:set>
                                      <p:cBhvr>
                                        <p:cTn id="154" dur="1" fill="hold">
                                          <p:stCondLst>
                                            <p:cond delay="0"/>
                                          </p:stCondLst>
                                        </p:cTn>
                                        <p:tgtEl>
                                          <p:spTgt spid="2"/>
                                        </p:tgtEl>
                                        <p:attrNameLst>
                                          <p:attrName>style.visibility</p:attrName>
                                        </p:attrNameLst>
                                      </p:cBhvr>
                                      <p:to>
                                        <p:strVal val="visible"/>
                                      </p:to>
                                    </p:set>
                                    <p:animEffect transition="in" filter="fade">
                                      <p:cBhvr>
                                        <p:cTn id="15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5" grpId="1" animBg="1"/>
      <p:bldP spid="97" grpId="0" animBg="1"/>
      <p:bldP spid="97" grpId="1" animBg="1"/>
      <p:bldP spid="62" grpId="0"/>
      <p:bldP spid="62" grpId="1"/>
      <p:bldP spid="62" grpId="2"/>
      <p:bldP spid="61" grpId="0" animBg="1"/>
      <p:bldP spid="61" grpId="1" animBg="1"/>
      <p:bldP spid="64" grpId="0"/>
      <p:bldP spid="64" grpId="1"/>
      <p:bldP spid="96" grpId="0" animBg="1"/>
      <p:bldP spid="96" grpId="1"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Rectangle 23"/>
          <p:cNvSpPr/>
          <p:nvPr/>
        </p:nvSpPr>
        <p:spPr>
          <a:xfrm>
            <a:off x="0" y="0"/>
            <a:ext cx="9144000" cy="646331"/>
          </a:xfrm>
          <a:prstGeom prst="rect">
            <a:avLst/>
          </a:prstGeom>
        </p:spPr>
        <p:txBody>
          <a:bodyPr wrap="square">
            <a:spAutoFit/>
          </a:bodyPr>
          <a:lstStyle/>
          <a:p>
            <a:r>
              <a:rPr lang="en-US" dirty="0" smtClean="0">
                <a:hlinkClick r:id="rId3"/>
              </a:rPr>
              <a:t>http://www.acadian-home.org/acadians-georgia.html</a:t>
            </a:r>
            <a:endParaRPr lang="en-US" dirty="0" smtClean="0"/>
          </a:p>
          <a:p>
            <a:r>
              <a:rPr lang="en-US" dirty="0" smtClean="0"/>
              <a:t>	</a:t>
            </a:r>
            <a:endParaRPr lang="en-US" dirty="0"/>
          </a:p>
        </p:txBody>
      </p:sp>
      <p:pic>
        <p:nvPicPr>
          <p:cNvPr id="54288" name="Picture 16"/>
          <p:cNvPicPr>
            <a:picLocks noChangeAspect="1" noChangeArrowheads="1"/>
          </p:cNvPicPr>
          <p:nvPr/>
        </p:nvPicPr>
        <p:blipFill>
          <a:blip r:embed="rId4"/>
          <a:srcRect/>
          <a:stretch>
            <a:fillRect/>
          </a:stretch>
        </p:blipFill>
        <p:spPr bwMode="auto">
          <a:xfrm>
            <a:off x="0" y="533400"/>
            <a:ext cx="9144000" cy="11150246"/>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TextBox 5"/>
          <p:cNvSpPr txBox="1"/>
          <p:nvPr/>
        </p:nvSpPr>
        <p:spPr>
          <a:xfrm>
            <a:off x="0" y="-152400"/>
            <a:ext cx="9144000" cy="101566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6000" b="1" dirty="0" smtClean="0">
                <a:solidFill>
                  <a:srgbClr val="002060"/>
                </a:solidFill>
              </a:rPr>
              <a:t>The Acadians</a:t>
            </a:r>
          </a:p>
        </p:txBody>
      </p:sp>
      <p:grpSp>
        <p:nvGrpSpPr>
          <p:cNvPr id="3" name="Group 10"/>
          <p:cNvGrpSpPr/>
          <p:nvPr/>
        </p:nvGrpSpPr>
        <p:grpSpPr>
          <a:xfrm>
            <a:off x="0" y="803274"/>
            <a:ext cx="9144000" cy="6109884"/>
            <a:chOff x="0" y="803274"/>
            <a:chExt cx="9144000" cy="6109884"/>
          </a:xfrm>
        </p:grpSpPr>
        <p:pic>
          <p:nvPicPr>
            <p:cNvPr id="4" name="Picture 1"/>
            <p:cNvPicPr>
              <a:picLocks noChangeAspect="1" noChangeArrowheads="1"/>
            </p:cNvPicPr>
            <p:nvPr/>
          </p:nvPicPr>
          <p:blipFill>
            <a:blip r:embed="rId3"/>
            <a:srcRect/>
            <a:stretch>
              <a:fillRect/>
            </a:stretch>
          </p:blipFill>
          <p:spPr bwMode="auto">
            <a:xfrm>
              <a:off x="0" y="803274"/>
              <a:ext cx="9144000" cy="6109884"/>
            </a:xfrm>
            <a:prstGeom prst="rect">
              <a:avLst/>
            </a:prstGeom>
            <a:noFill/>
            <a:ln w="9525">
              <a:noFill/>
              <a:miter lim="800000"/>
              <a:headEnd/>
              <a:tailEnd/>
            </a:ln>
            <a:effectLst/>
          </p:spPr>
        </p:pic>
        <p:grpSp>
          <p:nvGrpSpPr>
            <p:cNvPr id="7" name="Group 8"/>
            <p:cNvGrpSpPr/>
            <p:nvPr/>
          </p:nvGrpSpPr>
          <p:grpSpPr>
            <a:xfrm>
              <a:off x="2779776" y="2907792"/>
              <a:ext cx="4723845" cy="3648456"/>
              <a:chOff x="2779776" y="2907792"/>
              <a:chExt cx="4723845" cy="3648456"/>
            </a:xfrm>
          </p:grpSpPr>
          <p:sp>
            <p:nvSpPr>
              <p:cNvPr id="5" name="Freeform 4"/>
              <p:cNvSpPr/>
              <p:nvPr/>
            </p:nvSpPr>
            <p:spPr>
              <a:xfrm>
                <a:off x="6248400" y="2907792"/>
                <a:ext cx="1255221" cy="847898"/>
              </a:xfrm>
              <a:custGeom>
                <a:avLst/>
                <a:gdLst>
                  <a:gd name="connsiteX0" fmla="*/ 13854 w 1255221"/>
                  <a:gd name="connsiteY0" fmla="*/ 99753 h 847898"/>
                  <a:gd name="connsiteX1" fmla="*/ 163483 w 1255221"/>
                  <a:gd name="connsiteY1" fmla="*/ 149629 h 847898"/>
                  <a:gd name="connsiteX2" fmla="*/ 146857 w 1255221"/>
                  <a:gd name="connsiteY2" fmla="*/ 315884 h 847898"/>
                  <a:gd name="connsiteX3" fmla="*/ 213359 w 1255221"/>
                  <a:gd name="connsiteY3" fmla="*/ 432262 h 847898"/>
                  <a:gd name="connsiteX4" fmla="*/ 313112 w 1255221"/>
                  <a:gd name="connsiteY4" fmla="*/ 515389 h 847898"/>
                  <a:gd name="connsiteX5" fmla="*/ 362988 w 1255221"/>
                  <a:gd name="connsiteY5" fmla="*/ 498764 h 847898"/>
                  <a:gd name="connsiteX6" fmla="*/ 529243 w 1255221"/>
                  <a:gd name="connsiteY6" fmla="*/ 515389 h 847898"/>
                  <a:gd name="connsiteX7" fmla="*/ 595745 w 1255221"/>
                  <a:gd name="connsiteY7" fmla="*/ 432262 h 847898"/>
                  <a:gd name="connsiteX8" fmla="*/ 778625 w 1255221"/>
                  <a:gd name="connsiteY8" fmla="*/ 498764 h 847898"/>
                  <a:gd name="connsiteX9" fmla="*/ 612370 w 1255221"/>
                  <a:gd name="connsiteY9" fmla="*/ 548640 h 847898"/>
                  <a:gd name="connsiteX10" fmla="*/ 495992 w 1255221"/>
                  <a:gd name="connsiteY10" fmla="*/ 615142 h 847898"/>
                  <a:gd name="connsiteX11" fmla="*/ 479367 w 1255221"/>
                  <a:gd name="connsiteY11" fmla="*/ 731520 h 847898"/>
                  <a:gd name="connsiteX12" fmla="*/ 562494 w 1255221"/>
                  <a:gd name="connsiteY12" fmla="*/ 847898 h 847898"/>
                  <a:gd name="connsiteX13" fmla="*/ 695497 w 1255221"/>
                  <a:gd name="connsiteY13" fmla="*/ 731520 h 847898"/>
                  <a:gd name="connsiteX14" fmla="*/ 845127 w 1255221"/>
                  <a:gd name="connsiteY14" fmla="*/ 631767 h 847898"/>
                  <a:gd name="connsiteX15" fmla="*/ 961505 w 1255221"/>
                  <a:gd name="connsiteY15" fmla="*/ 598517 h 847898"/>
                  <a:gd name="connsiteX16" fmla="*/ 1094508 w 1255221"/>
                  <a:gd name="connsiteY16" fmla="*/ 498764 h 847898"/>
                  <a:gd name="connsiteX17" fmla="*/ 1210887 w 1255221"/>
                  <a:gd name="connsiteY17" fmla="*/ 432262 h 847898"/>
                  <a:gd name="connsiteX18" fmla="*/ 1244137 w 1255221"/>
                  <a:gd name="connsiteY18" fmla="*/ 332509 h 847898"/>
                  <a:gd name="connsiteX19" fmla="*/ 1144385 w 1255221"/>
                  <a:gd name="connsiteY19" fmla="*/ 315884 h 847898"/>
                  <a:gd name="connsiteX20" fmla="*/ 1177636 w 1255221"/>
                  <a:gd name="connsiteY20" fmla="*/ 199506 h 847898"/>
                  <a:gd name="connsiteX21" fmla="*/ 1127759 w 1255221"/>
                  <a:gd name="connsiteY21" fmla="*/ 199506 h 847898"/>
                  <a:gd name="connsiteX22" fmla="*/ 1094508 w 1255221"/>
                  <a:gd name="connsiteY22" fmla="*/ 332509 h 847898"/>
                  <a:gd name="connsiteX23" fmla="*/ 978130 w 1255221"/>
                  <a:gd name="connsiteY23" fmla="*/ 415637 h 847898"/>
                  <a:gd name="connsiteX24" fmla="*/ 878377 w 1255221"/>
                  <a:gd name="connsiteY24" fmla="*/ 399011 h 847898"/>
                  <a:gd name="connsiteX25" fmla="*/ 778625 w 1255221"/>
                  <a:gd name="connsiteY25" fmla="*/ 382386 h 847898"/>
                  <a:gd name="connsiteX26" fmla="*/ 612370 w 1255221"/>
                  <a:gd name="connsiteY26" fmla="*/ 315884 h 847898"/>
                  <a:gd name="connsiteX27" fmla="*/ 529243 w 1255221"/>
                  <a:gd name="connsiteY27" fmla="*/ 232757 h 847898"/>
                  <a:gd name="connsiteX28" fmla="*/ 495992 w 1255221"/>
                  <a:gd name="connsiteY28" fmla="*/ 182880 h 847898"/>
                  <a:gd name="connsiteX29" fmla="*/ 545868 w 1255221"/>
                  <a:gd name="connsiteY29" fmla="*/ 49877 h 847898"/>
                  <a:gd name="connsiteX30" fmla="*/ 495992 w 1255221"/>
                  <a:gd name="connsiteY30" fmla="*/ 49877 h 847898"/>
                  <a:gd name="connsiteX31" fmla="*/ 379614 w 1255221"/>
                  <a:gd name="connsiteY31" fmla="*/ 16626 h 847898"/>
                  <a:gd name="connsiteX32" fmla="*/ 329737 w 1255221"/>
                  <a:gd name="connsiteY32" fmla="*/ 0 h 847898"/>
                  <a:gd name="connsiteX33" fmla="*/ 246610 w 1255221"/>
                  <a:gd name="connsiteY33" fmla="*/ 16626 h 847898"/>
                  <a:gd name="connsiteX34" fmla="*/ 96981 w 1255221"/>
                  <a:gd name="connsiteY34" fmla="*/ 33251 h 847898"/>
                  <a:gd name="connsiteX35" fmla="*/ 80356 w 1255221"/>
                  <a:gd name="connsiteY35" fmla="*/ 16626 h 847898"/>
                  <a:gd name="connsiteX36" fmla="*/ 13854 w 1255221"/>
                  <a:gd name="connsiteY36" fmla="*/ 99753 h 84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5221" h="847898">
                    <a:moveTo>
                      <a:pt x="13854" y="99753"/>
                    </a:moveTo>
                    <a:cubicBezTo>
                      <a:pt x="27708" y="121920"/>
                      <a:pt x="141316" y="113607"/>
                      <a:pt x="163483" y="149629"/>
                    </a:cubicBezTo>
                    <a:cubicBezTo>
                      <a:pt x="185650" y="185651"/>
                      <a:pt x="138544" y="268779"/>
                      <a:pt x="146857" y="315884"/>
                    </a:cubicBezTo>
                    <a:cubicBezTo>
                      <a:pt x="155170" y="362989"/>
                      <a:pt x="185650" y="399011"/>
                      <a:pt x="213359" y="432262"/>
                    </a:cubicBezTo>
                    <a:cubicBezTo>
                      <a:pt x="241068" y="465513"/>
                      <a:pt x="288174" y="504305"/>
                      <a:pt x="313112" y="515389"/>
                    </a:cubicBezTo>
                    <a:cubicBezTo>
                      <a:pt x="338050" y="526473"/>
                      <a:pt x="326966" y="498764"/>
                      <a:pt x="362988" y="498764"/>
                    </a:cubicBezTo>
                    <a:cubicBezTo>
                      <a:pt x="399010" y="498764"/>
                      <a:pt x="490450" y="526473"/>
                      <a:pt x="529243" y="515389"/>
                    </a:cubicBezTo>
                    <a:cubicBezTo>
                      <a:pt x="568036" y="504305"/>
                      <a:pt x="554181" y="435033"/>
                      <a:pt x="595745" y="432262"/>
                    </a:cubicBezTo>
                    <a:cubicBezTo>
                      <a:pt x="637309" y="429491"/>
                      <a:pt x="775854" y="479368"/>
                      <a:pt x="778625" y="498764"/>
                    </a:cubicBezTo>
                    <a:cubicBezTo>
                      <a:pt x="781396" y="518160"/>
                      <a:pt x="659475" y="529244"/>
                      <a:pt x="612370" y="548640"/>
                    </a:cubicBezTo>
                    <a:cubicBezTo>
                      <a:pt x="565265" y="568036"/>
                      <a:pt x="518159" y="584662"/>
                      <a:pt x="495992" y="615142"/>
                    </a:cubicBezTo>
                    <a:cubicBezTo>
                      <a:pt x="473825" y="645622"/>
                      <a:pt x="468283" y="692727"/>
                      <a:pt x="479367" y="731520"/>
                    </a:cubicBezTo>
                    <a:cubicBezTo>
                      <a:pt x="490451" y="770313"/>
                      <a:pt x="526472" y="847898"/>
                      <a:pt x="562494" y="847898"/>
                    </a:cubicBezTo>
                    <a:cubicBezTo>
                      <a:pt x="598516" y="847898"/>
                      <a:pt x="648392" y="767542"/>
                      <a:pt x="695497" y="731520"/>
                    </a:cubicBezTo>
                    <a:cubicBezTo>
                      <a:pt x="742602" y="695498"/>
                      <a:pt x="800792" y="653934"/>
                      <a:pt x="845127" y="631767"/>
                    </a:cubicBezTo>
                    <a:cubicBezTo>
                      <a:pt x="889462" y="609600"/>
                      <a:pt x="919942" y="620684"/>
                      <a:pt x="961505" y="598517"/>
                    </a:cubicBezTo>
                    <a:cubicBezTo>
                      <a:pt x="1003068" y="576350"/>
                      <a:pt x="1052944" y="526473"/>
                      <a:pt x="1094508" y="498764"/>
                    </a:cubicBezTo>
                    <a:cubicBezTo>
                      <a:pt x="1136072" y="471055"/>
                      <a:pt x="1185949" y="459971"/>
                      <a:pt x="1210887" y="432262"/>
                    </a:cubicBezTo>
                    <a:cubicBezTo>
                      <a:pt x="1235825" y="404553"/>
                      <a:pt x="1255221" y="351905"/>
                      <a:pt x="1244137" y="332509"/>
                    </a:cubicBezTo>
                    <a:cubicBezTo>
                      <a:pt x="1233053" y="313113"/>
                      <a:pt x="1155468" y="338051"/>
                      <a:pt x="1144385" y="315884"/>
                    </a:cubicBezTo>
                    <a:cubicBezTo>
                      <a:pt x="1133302" y="293717"/>
                      <a:pt x="1180407" y="218902"/>
                      <a:pt x="1177636" y="199506"/>
                    </a:cubicBezTo>
                    <a:cubicBezTo>
                      <a:pt x="1174865" y="180110"/>
                      <a:pt x="1141614" y="177339"/>
                      <a:pt x="1127759" y="199506"/>
                    </a:cubicBezTo>
                    <a:cubicBezTo>
                      <a:pt x="1113904" y="221673"/>
                      <a:pt x="1119446" y="296487"/>
                      <a:pt x="1094508" y="332509"/>
                    </a:cubicBezTo>
                    <a:cubicBezTo>
                      <a:pt x="1069570" y="368531"/>
                      <a:pt x="1014152" y="404553"/>
                      <a:pt x="978130" y="415637"/>
                    </a:cubicBezTo>
                    <a:cubicBezTo>
                      <a:pt x="942108" y="426721"/>
                      <a:pt x="878377" y="399011"/>
                      <a:pt x="878377" y="399011"/>
                    </a:cubicBezTo>
                    <a:cubicBezTo>
                      <a:pt x="845126" y="393469"/>
                      <a:pt x="822960" y="396241"/>
                      <a:pt x="778625" y="382386"/>
                    </a:cubicBezTo>
                    <a:cubicBezTo>
                      <a:pt x="734291" y="368532"/>
                      <a:pt x="653934" y="340822"/>
                      <a:pt x="612370" y="315884"/>
                    </a:cubicBezTo>
                    <a:cubicBezTo>
                      <a:pt x="570806" y="290946"/>
                      <a:pt x="548639" y="254924"/>
                      <a:pt x="529243" y="232757"/>
                    </a:cubicBezTo>
                    <a:cubicBezTo>
                      <a:pt x="509847" y="210590"/>
                      <a:pt x="493221" y="213360"/>
                      <a:pt x="495992" y="182880"/>
                    </a:cubicBezTo>
                    <a:cubicBezTo>
                      <a:pt x="498763" y="152400"/>
                      <a:pt x="545868" y="72044"/>
                      <a:pt x="545868" y="49877"/>
                    </a:cubicBezTo>
                    <a:cubicBezTo>
                      <a:pt x="545868" y="27710"/>
                      <a:pt x="523701" y="55419"/>
                      <a:pt x="495992" y="49877"/>
                    </a:cubicBezTo>
                    <a:cubicBezTo>
                      <a:pt x="468283" y="44335"/>
                      <a:pt x="407323" y="24939"/>
                      <a:pt x="379614" y="16626"/>
                    </a:cubicBezTo>
                    <a:cubicBezTo>
                      <a:pt x="351905" y="8313"/>
                      <a:pt x="351904" y="0"/>
                      <a:pt x="329737" y="0"/>
                    </a:cubicBezTo>
                    <a:cubicBezTo>
                      <a:pt x="307570" y="0"/>
                      <a:pt x="285403" y="11084"/>
                      <a:pt x="246610" y="16626"/>
                    </a:cubicBezTo>
                    <a:cubicBezTo>
                      <a:pt x="207817" y="22168"/>
                      <a:pt x="124690" y="33251"/>
                      <a:pt x="96981" y="33251"/>
                    </a:cubicBezTo>
                    <a:cubicBezTo>
                      <a:pt x="69272" y="33251"/>
                      <a:pt x="88669" y="8313"/>
                      <a:pt x="80356" y="16626"/>
                    </a:cubicBezTo>
                    <a:cubicBezTo>
                      <a:pt x="72043" y="24939"/>
                      <a:pt x="0" y="77586"/>
                      <a:pt x="13854" y="99753"/>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Freeform 5"/>
              <p:cNvSpPr/>
              <p:nvPr/>
            </p:nvSpPr>
            <p:spPr>
              <a:xfrm>
                <a:off x="2779776" y="6030468"/>
                <a:ext cx="774192" cy="525780"/>
              </a:xfrm>
              <a:custGeom>
                <a:avLst/>
                <a:gdLst>
                  <a:gd name="connsiteX0" fmla="*/ 9144 w 774192"/>
                  <a:gd name="connsiteY0" fmla="*/ 324612 h 525780"/>
                  <a:gd name="connsiteX1" fmla="*/ 36576 w 774192"/>
                  <a:gd name="connsiteY1" fmla="*/ 187452 h 525780"/>
                  <a:gd name="connsiteX2" fmla="*/ 18288 w 774192"/>
                  <a:gd name="connsiteY2" fmla="*/ 68580 h 525780"/>
                  <a:gd name="connsiteX3" fmla="*/ 137160 w 774192"/>
                  <a:gd name="connsiteY3" fmla="*/ 4572 h 525780"/>
                  <a:gd name="connsiteX4" fmla="*/ 301752 w 774192"/>
                  <a:gd name="connsiteY4" fmla="*/ 96012 h 525780"/>
                  <a:gd name="connsiteX5" fmla="*/ 448056 w 774192"/>
                  <a:gd name="connsiteY5" fmla="*/ 141732 h 525780"/>
                  <a:gd name="connsiteX6" fmla="*/ 530352 w 774192"/>
                  <a:gd name="connsiteY6" fmla="*/ 242316 h 525780"/>
                  <a:gd name="connsiteX7" fmla="*/ 612648 w 774192"/>
                  <a:gd name="connsiteY7" fmla="*/ 306324 h 525780"/>
                  <a:gd name="connsiteX8" fmla="*/ 676656 w 774192"/>
                  <a:gd name="connsiteY8" fmla="*/ 315468 h 525780"/>
                  <a:gd name="connsiteX9" fmla="*/ 649224 w 774192"/>
                  <a:gd name="connsiteY9" fmla="*/ 370332 h 525780"/>
                  <a:gd name="connsiteX10" fmla="*/ 758952 w 774192"/>
                  <a:gd name="connsiteY10" fmla="*/ 443484 h 525780"/>
                  <a:gd name="connsiteX11" fmla="*/ 740664 w 774192"/>
                  <a:gd name="connsiteY11" fmla="*/ 525780 h 525780"/>
                  <a:gd name="connsiteX12" fmla="*/ 640080 w 774192"/>
                  <a:gd name="connsiteY12" fmla="*/ 443484 h 525780"/>
                  <a:gd name="connsiteX13" fmla="*/ 576072 w 774192"/>
                  <a:gd name="connsiteY13" fmla="*/ 489204 h 525780"/>
                  <a:gd name="connsiteX14" fmla="*/ 402336 w 774192"/>
                  <a:gd name="connsiteY14" fmla="*/ 489204 h 525780"/>
                  <a:gd name="connsiteX15" fmla="*/ 320040 w 774192"/>
                  <a:gd name="connsiteY15" fmla="*/ 361188 h 525780"/>
                  <a:gd name="connsiteX16" fmla="*/ 192024 w 774192"/>
                  <a:gd name="connsiteY16" fmla="*/ 379476 h 525780"/>
                  <a:gd name="connsiteX17" fmla="*/ 91440 w 774192"/>
                  <a:gd name="connsiteY17" fmla="*/ 379476 h 525780"/>
                  <a:gd name="connsiteX18" fmla="*/ 9144 w 774192"/>
                  <a:gd name="connsiteY18" fmla="*/ 324612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4192" h="525780">
                    <a:moveTo>
                      <a:pt x="9144" y="324612"/>
                    </a:moveTo>
                    <a:cubicBezTo>
                      <a:pt x="0" y="292608"/>
                      <a:pt x="35052" y="230124"/>
                      <a:pt x="36576" y="187452"/>
                    </a:cubicBezTo>
                    <a:cubicBezTo>
                      <a:pt x="38100" y="144780"/>
                      <a:pt x="1524" y="99060"/>
                      <a:pt x="18288" y="68580"/>
                    </a:cubicBezTo>
                    <a:cubicBezTo>
                      <a:pt x="35052" y="38100"/>
                      <a:pt x="89916" y="0"/>
                      <a:pt x="137160" y="4572"/>
                    </a:cubicBezTo>
                    <a:cubicBezTo>
                      <a:pt x="184404" y="9144"/>
                      <a:pt x="249936" y="73152"/>
                      <a:pt x="301752" y="96012"/>
                    </a:cubicBezTo>
                    <a:cubicBezTo>
                      <a:pt x="353568" y="118872"/>
                      <a:pt x="409956" y="117348"/>
                      <a:pt x="448056" y="141732"/>
                    </a:cubicBezTo>
                    <a:cubicBezTo>
                      <a:pt x="486156" y="166116"/>
                      <a:pt x="502920" y="214884"/>
                      <a:pt x="530352" y="242316"/>
                    </a:cubicBezTo>
                    <a:cubicBezTo>
                      <a:pt x="557784" y="269748"/>
                      <a:pt x="588264" y="294132"/>
                      <a:pt x="612648" y="306324"/>
                    </a:cubicBezTo>
                    <a:cubicBezTo>
                      <a:pt x="637032" y="318516"/>
                      <a:pt x="670560" y="304800"/>
                      <a:pt x="676656" y="315468"/>
                    </a:cubicBezTo>
                    <a:cubicBezTo>
                      <a:pt x="682752" y="326136"/>
                      <a:pt x="635508" y="348996"/>
                      <a:pt x="649224" y="370332"/>
                    </a:cubicBezTo>
                    <a:cubicBezTo>
                      <a:pt x="662940" y="391668"/>
                      <a:pt x="743712" y="417576"/>
                      <a:pt x="758952" y="443484"/>
                    </a:cubicBezTo>
                    <a:cubicBezTo>
                      <a:pt x="774192" y="469392"/>
                      <a:pt x="760476" y="525780"/>
                      <a:pt x="740664" y="525780"/>
                    </a:cubicBezTo>
                    <a:cubicBezTo>
                      <a:pt x="720852" y="525780"/>
                      <a:pt x="667512" y="449580"/>
                      <a:pt x="640080" y="443484"/>
                    </a:cubicBezTo>
                    <a:cubicBezTo>
                      <a:pt x="612648" y="437388"/>
                      <a:pt x="615696" y="481584"/>
                      <a:pt x="576072" y="489204"/>
                    </a:cubicBezTo>
                    <a:cubicBezTo>
                      <a:pt x="536448" y="496824"/>
                      <a:pt x="445008" y="510540"/>
                      <a:pt x="402336" y="489204"/>
                    </a:cubicBezTo>
                    <a:cubicBezTo>
                      <a:pt x="359664" y="467868"/>
                      <a:pt x="355092" y="379476"/>
                      <a:pt x="320040" y="361188"/>
                    </a:cubicBezTo>
                    <a:cubicBezTo>
                      <a:pt x="284988" y="342900"/>
                      <a:pt x="230124" y="376428"/>
                      <a:pt x="192024" y="379476"/>
                    </a:cubicBezTo>
                    <a:cubicBezTo>
                      <a:pt x="153924" y="382524"/>
                      <a:pt x="120396" y="384048"/>
                      <a:pt x="91440" y="379476"/>
                    </a:cubicBezTo>
                    <a:cubicBezTo>
                      <a:pt x="62484" y="374904"/>
                      <a:pt x="18288" y="356616"/>
                      <a:pt x="9144" y="324612"/>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19" name="Group 18"/>
          <p:cNvGrpSpPr/>
          <p:nvPr/>
        </p:nvGrpSpPr>
        <p:grpSpPr>
          <a:xfrm>
            <a:off x="6913843" y="3276600"/>
            <a:ext cx="1668396" cy="1962329"/>
            <a:chOff x="6913843" y="3276600"/>
            <a:chExt cx="1668396" cy="1962329"/>
          </a:xfrm>
        </p:grpSpPr>
        <p:sp>
          <p:nvSpPr>
            <p:cNvPr id="16" name="TextBox 15"/>
            <p:cNvSpPr txBox="1"/>
            <p:nvPr/>
          </p:nvSpPr>
          <p:spPr>
            <a:xfrm>
              <a:off x="7391400" y="3276600"/>
              <a:ext cx="1190839" cy="523220"/>
            </a:xfrm>
            <a:prstGeom prst="rect">
              <a:avLst/>
            </a:prstGeom>
            <a:noFill/>
          </p:spPr>
          <p:txBody>
            <a:bodyPr wrap="none" rtlCol="0">
              <a:spAutoFit/>
            </a:bodyPr>
            <a:lstStyle/>
            <a:p>
              <a:r>
                <a:rPr lang="en-US" sz="2800" b="1" dirty="0" err="1" smtClean="0"/>
                <a:t>Acadie</a:t>
              </a:r>
              <a:endParaRPr lang="en-US" sz="2800" b="1" dirty="0"/>
            </a:p>
          </p:txBody>
        </p:sp>
        <p:sp>
          <p:nvSpPr>
            <p:cNvPr id="17" name="Right Arrow 16"/>
            <p:cNvSpPr/>
            <p:nvPr/>
          </p:nvSpPr>
          <p:spPr>
            <a:xfrm rot="3185411">
              <a:off x="6719449" y="3523532"/>
              <a:ext cx="1226987" cy="838200"/>
            </a:xfrm>
            <a:prstGeom prst="rightArrow">
              <a:avLst/>
            </a:prstGeom>
            <a:solidFill>
              <a:srgbClr val="D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848600" y="4038600"/>
              <a:ext cx="612668" cy="1200329"/>
            </a:xfrm>
            <a:prstGeom prst="rect">
              <a:avLst/>
            </a:prstGeom>
            <a:noFill/>
          </p:spPr>
          <p:txBody>
            <a:bodyPr wrap="none" rtlCol="0">
              <a:spAutoFit/>
            </a:bodyPr>
            <a:lstStyle/>
            <a:p>
              <a:r>
                <a:rPr lang="en-US" sz="7200" b="1" dirty="0" smtClean="0">
                  <a:ln>
                    <a:solidFill>
                      <a:srgbClr val="FF0000"/>
                    </a:solidFill>
                  </a:ln>
                  <a:solidFill>
                    <a:srgbClr val="DE0000"/>
                  </a:solidFill>
                  <a:effectLst>
                    <a:outerShdw dist="50800" dir="7200000" algn="ctr" rotWithShape="0">
                      <a:schemeClr val="tx1"/>
                    </a:outerShdw>
                  </a:effectLst>
                </a:rPr>
                <a:t>?</a:t>
              </a:r>
              <a:endParaRPr lang="en-US" sz="7200" b="1" dirty="0">
                <a:ln>
                  <a:solidFill>
                    <a:srgbClr val="FF0000"/>
                  </a:solidFill>
                </a:ln>
                <a:solidFill>
                  <a:srgbClr val="DE0000"/>
                </a:solidFill>
                <a:effectLst>
                  <a:outerShdw dist="50800" dir="7200000" algn="ctr" rotWithShape="0">
                    <a:schemeClr val="tx1"/>
                  </a:outerShdw>
                </a:effectLst>
              </a:endParaRPr>
            </a:p>
          </p:txBody>
        </p:sp>
      </p:grpSp>
      <p:sp>
        <p:nvSpPr>
          <p:cNvPr id="10" name="Rectangle 9"/>
          <p:cNvSpPr/>
          <p:nvPr/>
        </p:nvSpPr>
        <p:spPr>
          <a:xfrm>
            <a:off x="0" y="838200"/>
            <a:ext cx="9144000" cy="6019800"/>
          </a:xfrm>
          <a:prstGeom prst="rect">
            <a:avLst/>
          </a:prstGeom>
          <a:solidFill>
            <a:schemeClr val="tx2">
              <a:lumMod val="20000"/>
              <a:lumOff val="80000"/>
              <a:alpha val="5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3" name="TextBox 12"/>
          <p:cNvSpPr txBox="1"/>
          <p:nvPr/>
        </p:nvSpPr>
        <p:spPr>
          <a:xfrm>
            <a:off x="0" y="0"/>
            <a:ext cx="9144000" cy="769441"/>
          </a:xfrm>
          <a:prstGeom prst="rect">
            <a:avLst/>
          </a:prstGeom>
        </p:spPr>
        <p:txBody>
          <a:bodyPr wrap="square" rtlCol="0">
            <a:spAutoFit/>
          </a:bodyPr>
          <a:lstStyle/>
          <a:p>
            <a:r>
              <a:rPr lang="en-US" sz="4400" b="1" dirty="0" smtClean="0">
                <a:solidFill>
                  <a:srgbClr val="002060"/>
                </a:solidFill>
              </a:rPr>
              <a:t>	The </a:t>
            </a:r>
            <a:r>
              <a:rPr lang="en-US" sz="4400" b="1" dirty="0" err="1" smtClean="0">
                <a:solidFill>
                  <a:srgbClr val="002060"/>
                </a:solidFill>
              </a:rPr>
              <a:t>Acadien</a:t>
            </a:r>
            <a:r>
              <a:rPr lang="en-US" sz="4400" b="1" dirty="0" smtClean="0">
                <a:solidFill>
                  <a:srgbClr val="002060"/>
                </a:solidFill>
              </a:rPr>
              <a:t> Diaspora</a:t>
            </a:r>
          </a:p>
        </p:txBody>
      </p:sp>
      <p:sp>
        <p:nvSpPr>
          <p:cNvPr id="2" name="TextBox 1"/>
          <p:cNvSpPr txBox="1"/>
          <p:nvPr/>
        </p:nvSpPr>
        <p:spPr>
          <a:xfrm>
            <a:off x="161592" y="1447800"/>
            <a:ext cx="9134808" cy="4524315"/>
          </a:xfrm>
          <a:prstGeom prst="rect">
            <a:avLst/>
          </a:prstGeom>
          <a:noFill/>
        </p:spPr>
        <p:txBody>
          <a:bodyPr wrap="none" rtlCol="0">
            <a:spAutoFit/>
          </a:bodyPr>
          <a:lstStyle/>
          <a:p>
            <a:pPr>
              <a:lnSpc>
                <a:spcPct val="150000"/>
              </a:lnSpc>
            </a:pPr>
            <a:r>
              <a:rPr lang="en-US" sz="3200" b="1" dirty="0" smtClean="0">
                <a:solidFill>
                  <a:srgbClr val="0070C0"/>
                </a:solidFill>
                <a:effectLst>
                  <a:outerShdw dist="50800" dir="5400000" algn="ctr" rotWithShape="0">
                    <a:schemeClr val="tx1"/>
                  </a:outerShdw>
                </a:effectLst>
              </a:rPr>
              <a:t>Week 1  Setting the Stage: Before 1600</a:t>
            </a:r>
          </a:p>
          <a:p>
            <a:pPr>
              <a:lnSpc>
                <a:spcPct val="150000"/>
              </a:lnSpc>
            </a:pPr>
            <a:r>
              <a:rPr lang="en-US" sz="3200" b="1" dirty="0" smtClean="0">
                <a:solidFill>
                  <a:srgbClr val="0070C0"/>
                </a:solidFill>
                <a:effectLst>
                  <a:outerShdw dist="50800" dir="5400000" algn="ctr" rotWithShape="0">
                    <a:schemeClr val="tx1"/>
                  </a:outerShdw>
                </a:effectLst>
              </a:rPr>
              <a:t>Week 2  French Migration to </a:t>
            </a:r>
            <a:r>
              <a:rPr lang="en-US" sz="3200" b="1" dirty="0" err="1" smtClean="0">
                <a:solidFill>
                  <a:srgbClr val="0070C0"/>
                </a:solidFill>
                <a:effectLst>
                  <a:outerShdw dist="50800" dir="5400000" algn="ctr" rotWithShape="0">
                    <a:schemeClr val="tx1"/>
                  </a:outerShdw>
                </a:effectLst>
              </a:rPr>
              <a:t>Acadie</a:t>
            </a:r>
            <a:r>
              <a:rPr lang="en-US" sz="3200" b="1" dirty="0" smtClean="0">
                <a:solidFill>
                  <a:srgbClr val="0070C0"/>
                </a:solidFill>
                <a:effectLst>
                  <a:outerShdw dist="50800" dir="5400000" algn="ctr" rotWithShape="0">
                    <a:schemeClr val="tx1"/>
                  </a:outerShdw>
                </a:effectLst>
              </a:rPr>
              <a:t>:  1600-1755</a:t>
            </a:r>
          </a:p>
          <a:p>
            <a:pPr>
              <a:lnSpc>
                <a:spcPct val="150000"/>
              </a:lnSpc>
            </a:pPr>
            <a:r>
              <a:rPr lang="en-US" sz="3200" b="1" dirty="0" smtClean="0">
                <a:solidFill>
                  <a:srgbClr val="0070C0"/>
                </a:solidFill>
                <a:effectLst>
                  <a:outerShdw dist="50800" dir="5400000" algn="ctr" rotWithShape="0">
                    <a:schemeClr val="tx1"/>
                  </a:outerShdw>
                </a:effectLst>
              </a:rPr>
              <a:t>Week 3  Le Grand </a:t>
            </a:r>
            <a:r>
              <a:rPr lang="en-US" sz="3200" b="1" dirty="0" err="1" smtClean="0">
                <a:solidFill>
                  <a:srgbClr val="0070C0"/>
                </a:solidFill>
                <a:effectLst>
                  <a:outerShdw dist="50800" dir="5400000" algn="ctr" rotWithShape="0">
                    <a:schemeClr val="tx1"/>
                  </a:outerShdw>
                </a:effectLst>
              </a:rPr>
              <a:t>Dérangement</a:t>
            </a:r>
            <a:r>
              <a:rPr lang="en-US" sz="3200" b="1" dirty="0" smtClean="0">
                <a:solidFill>
                  <a:srgbClr val="0070C0"/>
                </a:solidFill>
                <a:effectLst>
                  <a:outerShdw dist="50800" dir="5400000" algn="ctr" rotWithShape="0">
                    <a:schemeClr val="tx1"/>
                  </a:outerShdw>
                </a:effectLst>
              </a:rPr>
              <a:t>: 1755-1756</a:t>
            </a:r>
          </a:p>
          <a:p>
            <a:pPr>
              <a:lnSpc>
                <a:spcPct val="150000"/>
              </a:lnSpc>
            </a:pPr>
            <a:r>
              <a:rPr lang="en-US" sz="3200" b="1" dirty="0" smtClean="0">
                <a:solidFill>
                  <a:srgbClr val="0070C0"/>
                </a:solidFill>
                <a:effectLst>
                  <a:outerShdw dist="50800" dir="5400000" algn="ctr" rotWithShape="0">
                    <a:schemeClr val="tx1"/>
                  </a:outerShdw>
                </a:effectLst>
              </a:rPr>
              <a:t>Week 4  The </a:t>
            </a:r>
            <a:r>
              <a:rPr lang="en-US" sz="3200" b="1" dirty="0" err="1" smtClean="0">
                <a:solidFill>
                  <a:srgbClr val="0070C0"/>
                </a:solidFill>
                <a:effectLst>
                  <a:outerShdw dist="50800" dir="5400000" algn="ctr" rotWithShape="0">
                    <a:schemeClr val="tx1"/>
                  </a:outerShdw>
                </a:effectLst>
              </a:rPr>
              <a:t>Acadien</a:t>
            </a:r>
            <a:r>
              <a:rPr lang="en-US" sz="3200" b="1" dirty="0" smtClean="0">
                <a:solidFill>
                  <a:srgbClr val="0070C0"/>
                </a:solidFill>
                <a:effectLst>
                  <a:outerShdw dist="50800" dir="5400000" algn="ctr" rotWithShape="0">
                    <a:schemeClr val="tx1"/>
                  </a:outerShdw>
                </a:effectLst>
              </a:rPr>
              <a:t> Diaspora: 1755-1800</a:t>
            </a:r>
          </a:p>
          <a:p>
            <a:pPr>
              <a:lnSpc>
                <a:spcPct val="150000"/>
              </a:lnSpc>
            </a:pPr>
            <a:r>
              <a:rPr lang="en-US" sz="3200" b="1" dirty="0" smtClean="0">
                <a:solidFill>
                  <a:srgbClr val="0070C0"/>
                </a:solidFill>
                <a:effectLst>
                  <a:outerShdw dist="50800" dir="5400000" algn="ctr" rotWithShape="0">
                    <a:schemeClr val="tx1"/>
                  </a:outerShdw>
                </a:effectLst>
              </a:rPr>
              <a:t>Week 5  Acadians of Canada &amp; Louisiana: 1800-1950</a:t>
            </a:r>
          </a:p>
          <a:p>
            <a:pPr>
              <a:lnSpc>
                <a:spcPct val="150000"/>
              </a:lnSpc>
            </a:pPr>
            <a:r>
              <a:rPr lang="en-US" sz="3200" b="1" dirty="0" smtClean="0">
                <a:solidFill>
                  <a:srgbClr val="0070C0"/>
                </a:solidFill>
                <a:effectLst>
                  <a:outerShdw dist="50800" dir="5400000" algn="ctr" rotWithShape="0">
                    <a:schemeClr val="tx1"/>
                  </a:outerShdw>
                </a:effectLst>
              </a:rPr>
              <a:t>Week 6  Acadians Today:  1950-today</a:t>
            </a:r>
          </a:p>
        </p:txBody>
      </p:sp>
      <p:sp>
        <p:nvSpPr>
          <p:cNvPr id="12" name="TextBox 11"/>
          <p:cNvSpPr txBox="1"/>
          <p:nvPr/>
        </p:nvSpPr>
        <p:spPr>
          <a:xfrm>
            <a:off x="1615084" y="3810000"/>
            <a:ext cx="3871316" cy="584775"/>
          </a:xfrm>
          <a:prstGeom prst="rect">
            <a:avLst/>
          </a:prstGeom>
          <a:noFill/>
        </p:spPr>
        <p:txBody>
          <a:bodyPr wrap="none" rtlCol="0">
            <a:spAutoFit/>
          </a:bodyPr>
          <a:lstStyle/>
          <a:p>
            <a:r>
              <a:rPr lang="en-US" sz="3200" b="1" dirty="0" smtClean="0">
                <a:solidFill>
                  <a:srgbClr val="0070C0"/>
                </a:solidFill>
                <a:effectLst>
                  <a:outerShdw dist="50800" dir="5400000" algn="ctr" rotWithShape="0">
                    <a:schemeClr val="tx1"/>
                  </a:outerShdw>
                </a:effectLst>
              </a:rPr>
              <a:t>The </a:t>
            </a:r>
            <a:r>
              <a:rPr lang="en-US" sz="3200" b="1" dirty="0" err="1" smtClean="0">
                <a:solidFill>
                  <a:srgbClr val="0070C0"/>
                </a:solidFill>
                <a:effectLst>
                  <a:outerShdw dist="50800" dir="5400000" algn="ctr" rotWithShape="0">
                    <a:schemeClr val="tx1"/>
                  </a:outerShdw>
                </a:effectLst>
              </a:rPr>
              <a:t>Acadien</a:t>
            </a:r>
            <a:r>
              <a:rPr lang="en-US" sz="3200" b="1" dirty="0" smtClean="0">
                <a:solidFill>
                  <a:srgbClr val="0070C0"/>
                </a:solidFill>
                <a:effectLst>
                  <a:outerShdw dist="50800" dir="5400000" algn="ctr" rotWithShape="0">
                    <a:schemeClr val="tx1"/>
                  </a:outerShdw>
                </a:effectLst>
              </a:rPr>
              <a:t> Diaspora</a:t>
            </a:r>
          </a:p>
        </p:txBody>
      </p:sp>
      <p:grpSp>
        <p:nvGrpSpPr>
          <p:cNvPr id="23" name="Group 22"/>
          <p:cNvGrpSpPr/>
          <p:nvPr/>
        </p:nvGrpSpPr>
        <p:grpSpPr>
          <a:xfrm>
            <a:off x="228600" y="3810000"/>
            <a:ext cx="7086600" cy="611188"/>
            <a:chOff x="228600" y="3810000"/>
            <a:chExt cx="7086600" cy="611188"/>
          </a:xfrm>
        </p:grpSpPr>
        <p:sp>
          <p:nvSpPr>
            <p:cNvPr id="14" name="Rectangle 13"/>
            <p:cNvSpPr/>
            <p:nvPr/>
          </p:nvSpPr>
          <p:spPr>
            <a:xfrm>
              <a:off x="228600" y="3810000"/>
              <a:ext cx="13716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1600200" y="4419600"/>
              <a:ext cx="57150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3886200" y="0"/>
            <a:ext cx="2514600" cy="769441"/>
            <a:chOff x="4953000" y="0"/>
            <a:chExt cx="2514600" cy="769441"/>
          </a:xfrm>
        </p:grpSpPr>
        <p:sp>
          <p:nvSpPr>
            <p:cNvPr id="22" name="Rectangle 21"/>
            <p:cNvSpPr/>
            <p:nvPr/>
          </p:nvSpPr>
          <p:spPr>
            <a:xfrm>
              <a:off x="4953000" y="76200"/>
              <a:ext cx="25146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010400" y="0"/>
              <a:ext cx="445956" cy="769441"/>
            </a:xfrm>
            <a:prstGeom prst="rect">
              <a:avLst/>
            </a:prstGeom>
            <a:noFill/>
          </p:spPr>
          <p:txBody>
            <a:bodyPr wrap="none" rtlCol="0">
              <a:spAutoFit/>
            </a:bodyPr>
            <a:lstStyle/>
            <a:p>
              <a:r>
                <a:rPr lang="en-US" sz="4400" b="1" dirty="0" smtClean="0">
                  <a:solidFill>
                    <a:srgbClr val="FF0000"/>
                  </a:solidFill>
                  <a:effectLst>
                    <a:outerShdw dist="50800" dir="7200000" algn="ctr" rotWithShape="0">
                      <a:schemeClr val="tx1"/>
                    </a:outerShdw>
                  </a:effectLst>
                </a:rPr>
                <a:t>?</a:t>
              </a:r>
              <a:endParaRPr lang="en-US" sz="4400" b="1" dirty="0">
                <a:solidFill>
                  <a:srgbClr val="FF0000"/>
                </a:solidFill>
                <a:effectLst>
                  <a:outerShdw dist="50800" dir="7200000" algn="ctr" rotWithShape="0">
                    <a:schemeClr val="tx1"/>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xit" presetSubtype="0" fill="hold" nodeType="withEffect">
                                  <p:stCondLst>
                                    <p:cond delay="0"/>
                                  </p:stCondLst>
                                  <p:childTnLst>
                                    <p:animEffect transition="out" filter="fade">
                                      <p:cBhvr>
                                        <p:cTn id="9" dur="1000"/>
                                        <p:tgtEl>
                                          <p:spTgt spid="19"/>
                                        </p:tgtEl>
                                      </p:cBhvr>
                                    </p:animEffect>
                                    <p:set>
                                      <p:cBhvr>
                                        <p:cTn id="10" dur="1" fill="hold">
                                          <p:stCondLst>
                                            <p:cond delay="999"/>
                                          </p:stCondLst>
                                        </p:cTn>
                                        <p:tgtEl>
                                          <p:spTgt spid="19"/>
                                        </p:tgtEl>
                                        <p:attrNameLst>
                                          <p:attrName>style.visibility</p:attrName>
                                        </p:attrNameLst>
                                      </p:cBhvr>
                                      <p:to>
                                        <p:strVal val="hidden"/>
                                      </p:to>
                                    </p:set>
                                  </p:childTnLst>
                                </p:cTn>
                              </p:par>
                              <p:par>
                                <p:cTn id="11" presetID="10" presetClass="entr" presetSubtype="0" fill="hold" grpId="1"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1000"/>
                                        <p:tgtEl>
                                          <p:spTgt spid="2">
                                            <p:txEl>
                                              <p:pRg st="1" end="1"/>
                                            </p:txEl>
                                          </p:spTgt>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1000"/>
                                        <p:tgtEl>
                                          <p:spTgt spid="2">
                                            <p:txEl>
                                              <p:pRg st="4" end="4"/>
                                            </p:txEl>
                                          </p:spTgt>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1000"/>
                                        <p:tgtEl>
                                          <p:spTgt spid="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10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3" nodeType="click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Effect transition="in" filter="fade">
                                      <p:cBhvr>
                                        <p:cTn id="38" dur="500"/>
                                        <p:tgtEl>
                                          <p:spTgt spid="12">
                                            <p:txEl>
                                              <p:pRg st="0" end="0"/>
                                            </p:txEl>
                                          </p:spTgt>
                                        </p:tgtEl>
                                      </p:cBhvr>
                                    </p:animEffect>
                                  </p:childTnLst>
                                </p:cTn>
                              </p:par>
                              <p:par>
                                <p:cTn id="39" presetID="6" presetClass="emph" presetSubtype="0" fill="hold" grpId="0" nodeType="withEffect">
                                  <p:stCondLst>
                                    <p:cond delay="0"/>
                                  </p:stCondLst>
                                  <p:childTnLst>
                                    <p:animScale>
                                      <p:cBhvr>
                                        <p:cTn id="40" dur="1000" fill="hold"/>
                                        <p:tgtEl>
                                          <p:spTgt spid="12">
                                            <p:txEl>
                                              <p:pRg st="0" end="0"/>
                                            </p:txEl>
                                          </p:spTgt>
                                        </p:tgtEl>
                                      </p:cBhvr>
                                      <p:by x="130000" y="130000"/>
                                    </p:animScale>
                                  </p:childTnLst>
                                </p:cTn>
                              </p:par>
                              <p:par>
                                <p:cTn id="41" presetID="64" presetClass="path" presetSubtype="0" accel="50000" decel="50000" fill="hold" grpId="1" nodeType="withEffect">
                                  <p:stCondLst>
                                    <p:cond delay="0"/>
                                  </p:stCondLst>
                                  <p:childTnLst>
                                    <p:animMotion origin="layout" path="M 4.16667E-6 -4.21965E-6 L 0.00052 -0.5415 " pathEditMode="relative" rAng="0" ptsTypes="AA">
                                      <p:cBhvr>
                                        <p:cTn id="42" dur="1000" fill="hold"/>
                                        <p:tgtEl>
                                          <p:spTgt spid="12">
                                            <p:txEl>
                                              <p:pRg st="0" end="0"/>
                                            </p:txEl>
                                          </p:spTgt>
                                        </p:tgtEl>
                                        <p:attrNameLst>
                                          <p:attrName>ppt_x</p:attrName>
                                          <p:attrName>ppt_y</p:attrName>
                                        </p:attrNameLst>
                                      </p:cBhvr>
                                      <p:rCtr x="0" y="-271"/>
                                    </p:animMotion>
                                  </p:childTnLst>
                                </p:cTn>
                              </p:par>
                              <p:par>
                                <p:cTn id="43" presetID="10" presetClass="exit" presetSubtype="0" fill="hold" grpId="0" nodeType="withEffect">
                                  <p:stCondLst>
                                    <p:cond delay="0"/>
                                  </p:stCondLst>
                                  <p:childTnLst>
                                    <p:animEffect transition="out" filter="fade">
                                      <p:cBhvr>
                                        <p:cTn id="44" dur="1000"/>
                                        <p:tgtEl>
                                          <p:spTgt spid="2">
                                            <p:txEl>
                                              <p:pRg st="0" end="0"/>
                                            </p:txEl>
                                          </p:spTgt>
                                        </p:tgtEl>
                                      </p:cBhvr>
                                    </p:animEffect>
                                    <p:set>
                                      <p:cBhvr>
                                        <p:cTn id="45" dur="1" fill="hold">
                                          <p:stCondLst>
                                            <p:cond delay="999"/>
                                          </p:stCondLst>
                                        </p:cTn>
                                        <p:tgtEl>
                                          <p:spTgt spid="2">
                                            <p:txEl>
                                              <p:pRg st="0" end="0"/>
                                            </p:txEl>
                                          </p:spTgt>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00"/>
                                        <p:tgtEl>
                                          <p:spTgt spid="2">
                                            <p:txEl>
                                              <p:pRg st="1" end="1"/>
                                            </p:txEl>
                                          </p:spTgt>
                                        </p:tgtEl>
                                      </p:cBhvr>
                                    </p:animEffect>
                                    <p:set>
                                      <p:cBhvr>
                                        <p:cTn id="48" dur="1" fill="hold">
                                          <p:stCondLst>
                                            <p:cond delay="999"/>
                                          </p:stCondLst>
                                        </p:cTn>
                                        <p:tgtEl>
                                          <p:spTgt spid="2">
                                            <p:txEl>
                                              <p:pRg st="1" end="1"/>
                                            </p:txEl>
                                          </p:spTgt>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1000"/>
                                        <p:tgtEl>
                                          <p:spTgt spid="2">
                                            <p:txEl>
                                              <p:pRg st="2" end="2"/>
                                            </p:txEl>
                                          </p:spTgt>
                                        </p:tgtEl>
                                      </p:cBhvr>
                                    </p:animEffect>
                                    <p:set>
                                      <p:cBhvr>
                                        <p:cTn id="51" dur="1" fill="hold">
                                          <p:stCondLst>
                                            <p:cond delay="999"/>
                                          </p:stCondLst>
                                        </p:cTn>
                                        <p:tgtEl>
                                          <p:spTgt spid="2">
                                            <p:txEl>
                                              <p:pRg st="2" end="2"/>
                                            </p:txEl>
                                          </p:spTgt>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1000"/>
                                        <p:tgtEl>
                                          <p:spTgt spid="2">
                                            <p:txEl>
                                              <p:pRg st="3" end="3"/>
                                            </p:txEl>
                                          </p:spTgt>
                                        </p:tgtEl>
                                      </p:cBhvr>
                                    </p:animEffect>
                                    <p:set>
                                      <p:cBhvr>
                                        <p:cTn id="54" dur="1" fill="hold">
                                          <p:stCondLst>
                                            <p:cond delay="999"/>
                                          </p:stCondLst>
                                        </p:cTn>
                                        <p:tgtEl>
                                          <p:spTgt spid="2">
                                            <p:txEl>
                                              <p:pRg st="3" end="3"/>
                                            </p:txEl>
                                          </p:spTgt>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1000"/>
                                        <p:tgtEl>
                                          <p:spTgt spid="2">
                                            <p:txEl>
                                              <p:pRg st="4" end="4"/>
                                            </p:txEl>
                                          </p:spTgt>
                                        </p:tgtEl>
                                      </p:cBhvr>
                                    </p:animEffect>
                                    <p:set>
                                      <p:cBhvr>
                                        <p:cTn id="57" dur="1" fill="hold">
                                          <p:stCondLst>
                                            <p:cond delay="999"/>
                                          </p:stCondLst>
                                        </p:cTn>
                                        <p:tgtEl>
                                          <p:spTgt spid="2">
                                            <p:txEl>
                                              <p:pRg st="4" end="4"/>
                                            </p:txEl>
                                          </p:spTgt>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00"/>
                                        <p:tgtEl>
                                          <p:spTgt spid="2">
                                            <p:txEl>
                                              <p:pRg st="5" end="5"/>
                                            </p:txEl>
                                          </p:spTgt>
                                        </p:tgtEl>
                                      </p:cBhvr>
                                    </p:animEffect>
                                    <p:set>
                                      <p:cBhvr>
                                        <p:cTn id="60" dur="1" fill="hold">
                                          <p:stCondLst>
                                            <p:cond delay="999"/>
                                          </p:stCondLst>
                                        </p:cTn>
                                        <p:tgtEl>
                                          <p:spTgt spid="2">
                                            <p:txEl>
                                              <p:pRg st="5" end="5"/>
                                            </p:txEl>
                                          </p:spTgt>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1000"/>
                                        <p:tgtEl>
                                          <p:spTgt spid="23"/>
                                        </p:tgtEl>
                                      </p:cBhvr>
                                    </p:animEffect>
                                    <p:set>
                                      <p:cBhvr>
                                        <p:cTn id="63" dur="1" fill="hold">
                                          <p:stCondLst>
                                            <p:cond delay="999"/>
                                          </p:stCondLst>
                                        </p:cTn>
                                        <p:tgtEl>
                                          <p:spTgt spid="23"/>
                                        </p:tgtEl>
                                        <p:attrNameLst>
                                          <p:attrName>style.visibility</p:attrName>
                                        </p:attrNameLst>
                                      </p:cBhvr>
                                      <p:to>
                                        <p:strVal val="hidden"/>
                                      </p:to>
                                    </p:set>
                                  </p:childTnLst>
                                </p:cTn>
                              </p:par>
                              <p:par>
                                <p:cTn id="64" presetID="10" presetClass="exit" presetSubtype="0" fill="hold" grpId="0" nodeType="withEffect">
                                  <p:stCondLst>
                                    <p:cond delay="500"/>
                                  </p:stCondLst>
                                  <p:childTnLst>
                                    <p:animEffect transition="out" filter="fade">
                                      <p:cBhvr>
                                        <p:cTn id="65" dur="1000"/>
                                        <p:tgtEl>
                                          <p:spTgt spid="15"/>
                                        </p:tgtEl>
                                      </p:cBhvr>
                                    </p:animEffect>
                                    <p:set>
                                      <p:cBhvr>
                                        <p:cTn id="66" dur="1" fill="hold">
                                          <p:stCondLst>
                                            <p:cond delay="999"/>
                                          </p:stCondLst>
                                        </p:cTn>
                                        <p:tgtEl>
                                          <p:spTgt spid="15"/>
                                        </p:tgtEl>
                                        <p:attrNameLst>
                                          <p:attrName>style.visibility</p:attrName>
                                        </p:attrNameLst>
                                      </p:cBhvr>
                                      <p:to>
                                        <p:strVal val="hidden"/>
                                      </p:to>
                                    </p:set>
                                  </p:childTnLst>
                                </p:cTn>
                              </p:par>
                              <p:par>
                                <p:cTn id="67" presetID="10" presetClass="entr" presetSubtype="0" fill="hold" grpId="0" nodeType="withEffect">
                                  <p:stCondLst>
                                    <p:cond delay="50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1000"/>
                                        <p:tgtEl>
                                          <p:spTgt spid="13"/>
                                        </p:tgtEl>
                                      </p:cBhvr>
                                    </p:animEffect>
                                  </p:childTnLst>
                                </p:cTn>
                              </p:par>
                              <p:par>
                                <p:cTn id="70" presetID="10" presetClass="exit" presetSubtype="0" fill="hold" grpId="2" nodeType="withEffect">
                                  <p:stCondLst>
                                    <p:cond delay="500"/>
                                  </p:stCondLst>
                                  <p:childTnLst>
                                    <p:animEffect transition="out" filter="fade">
                                      <p:cBhvr>
                                        <p:cTn id="71" dur="1000"/>
                                        <p:tgtEl>
                                          <p:spTgt spid="12">
                                            <p:txEl>
                                              <p:pRg st="0" end="0"/>
                                            </p:txEl>
                                          </p:spTgt>
                                        </p:tgtEl>
                                      </p:cBhvr>
                                    </p:animEffect>
                                    <p:set>
                                      <p:cBhvr>
                                        <p:cTn id="72" dur="1" fill="hold">
                                          <p:stCondLst>
                                            <p:cond delay="999"/>
                                          </p:stCondLst>
                                        </p:cTn>
                                        <p:tgtEl>
                                          <p:spTgt spid="12">
                                            <p:txEl>
                                              <p:pRg st="0" end="0"/>
                                            </p:txEl>
                                          </p:spTgt>
                                        </p:tgtEl>
                                        <p:attrNameLst>
                                          <p:attrName>style.visibility</p:attrName>
                                        </p:attrNameLst>
                                      </p:cBhvr>
                                      <p:to>
                                        <p:strVal val="hidden"/>
                                      </p:to>
                                    </p:set>
                                  </p:childTnLst>
                                </p:cTn>
                              </p:par>
                            </p:childTnLst>
                          </p:cTn>
                        </p:par>
                        <p:par>
                          <p:cTn id="73" fill="hold">
                            <p:stCondLst>
                              <p:cond delay="1500"/>
                            </p:stCondLst>
                            <p:childTnLst>
                              <p:par>
                                <p:cTn id="74" presetID="10" presetClass="entr" presetSubtype="0" fill="hold" nodeType="after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1000"/>
                                        <p:tgtEl>
                                          <p:spTgt spid="19"/>
                                        </p:tgtEl>
                                      </p:cBhvr>
                                    </p:animEffect>
                                  </p:childTnLst>
                                </p:cTn>
                              </p:par>
                              <p:par>
                                <p:cTn id="77" presetID="10" presetClass="exit" presetSubtype="0" fill="hold" grpId="0" nodeType="withEffect">
                                  <p:stCondLst>
                                    <p:cond delay="0"/>
                                  </p:stCondLst>
                                  <p:childTnLst>
                                    <p:animEffect transition="out" filter="fade">
                                      <p:cBhvr>
                                        <p:cTn id="78" dur="1000"/>
                                        <p:tgtEl>
                                          <p:spTgt spid="10"/>
                                        </p:tgtEl>
                                      </p:cBhvr>
                                    </p:animEffect>
                                    <p:set>
                                      <p:cBhvr>
                                        <p:cTn id="79" dur="1" fill="hold">
                                          <p:stCondLst>
                                            <p:cond delay="999"/>
                                          </p:stCondLst>
                                        </p:cTn>
                                        <p:tgtEl>
                                          <p:spTgt spid="10"/>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wipe(left)">
                                      <p:cBhvr>
                                        <p:cTn id="8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animBg="1"/>
      <p:bldP spid="10" grpId="1" animBg="1"/>
      <p:bldP spid="13" grpId="0" animBg="1"/>
      <p:bldP spid="2" grpId="0" build="allAtOnce"/>
      <p:bldP spid="2" grpId="1" build="allAtOnce"/>
      <p:bldP spid="12" grpId="0" build="allAtOnce"/>
      <p:bldP spid="12" grpId="1" build="allAtOnce"/>
      <p:bldP spid="12" grpId="2" build="allAtOnce"/>
      <p:bldP spid="12" grpId="3" build="allAtOnce"/>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5881271"/>
          </a:xfrm>
          <a:prstGeom prst="rect">
            <a:avLst/>
          </a:prstGeom>
        </p:spPr>
        <p:txBody>
          <a:bodyPr wrap="square">
            <a:spAutoFit/>
          </a:bodyPr>
          <a:lstStyle/>
          <a:p>
            <a:r>
              <a:rPr lang="en-US" dirty="0" smtClean="0">
                <a:hlinkClick r:id="rId2"/>
              </a:rPr>
              <a:t>https://en.wikipedia.org/wiki/Expulsion_of_the_Acadians</a:t>
            </a:r>
            <a:endParaRPr lang="en-US" dirty="0" smtClean="0"/>
          </a:p>
          <a:p>
            <a:r>
              <a:rPr lang="en-US" dirty="0" smtClean="0"/>
              <a:t>	Once the Acadians refused to sign an oath of allegiance to Britain, which would make them loyal to the crown, the British Lieutenant Governor, Charles Lawrence, as well as the Nova Scotia Council on July 28, 1755 made the decision to deport the Acadians.[25] The British deportation campaigns began on August 11, 1755. Throughout the expulsion, Acadians and the </a:t>
            </a:r>
            <a:r>
              <a:rPr lang="en-US" dirty="0" err="1" smtClean="0"/>
              <a:t>Wabanaki</a:t>
            </a:r>
            <a:r>
              <a:rPr lang="en-US" dirty="0" smtClean="0"/>
              <a:t> Confederacy continued a guerrilla war against the British in response to British aggression which had been continuous since 1744.</a:t>
            </a:r>
          </a:p>
          <a:p>
            <a:r>
              <a:rPr lang="en-US" dirty="0" smtClean="0"/>
              <a:t>	In the first wave of the expulsion, most Acadian exiles were assigned to rural communities in Massachusetts, Connecticut, New York, Pennsylvania, Maryland and South Carolina. In general, they refused to stay where they were put and large numbers migrated to the colonial port cities where they gathered in isolated, impoverished French-speaking Catholic neighborhoods, the sort of communities Britain's colonial officials tried to discourage. More worryingly for the British authorities, some Acadians threatened to migrate north to French-controlled regions, including the Saint John River, </a:t>
            </a:r>
            <a:r>
              <a:rPr lang="en-US" dirty="0" err="1" smtClean="0"/>
              <a:t>Île</a:t>
            </a:r>
            <a:r>
              <a:rPr lang="en-US" dirty="0" smtClean="0"/>
              <a:t> Royale (Cape Breton Island), the coasts of the Gulf of St. Lawrence and Canada.</a:t>
            </a:r>
          </a:p>
          <a:p>
            <a:r>
              <a:rPr lang="en-US" dirty="0" smtClean="0"/>
              <a:t>	</a:t>
            </a:r>
            <a:r>
              <a:rPr lang="en-US" b="1" dirty="0" smtClean="0"/>
              <a:t>Maryland</a:t>
            </a:r>
          </a:p>
          <a:p>
            <a:r>
              <a:rPr lang="en-US" dirty="0" smtClean="0"/>
              <a:t>Approximately 1,000 Acadians went to the Colony of Maryland, where they lived in a section of Baltimore that became known as French Town.  The Irish Catholics were reported to have shown charity to the Acadians by taking orphaned children into their homes.</a:t>
            </a:r>
          </a:p>
          <a:p>
            <a:r>
              <a:rPr lang="en-US" dirty="0" smtClean="0"/>
              <a:t>	</a:t>
            </a:r>
            <a:r>
              <a:rPr lang="en-US" b="1" dirty="0" smtClean="0"/>
              <a:t>Massachusetts</a:t>
            </a:r>
          </a:p>
          <a:p>
            <a:r>
              <a:rPr lang="en-US" dirty="0" smtClean="0"/>
              <a:t>Approximately 2,000 Acadians disembarked at the Colony of Massachusetts. There were several families deported to the Province of Maine, a large, but sparsely populated exclave of the colony of Massachusetts.  For four long winter months, William Shirley, who had ordered their deportation, had not allowed them to disembark and as a result, half died of cold and starvation aboard the ships. Children were taken away from their parents and were distributed to various families throughout Massachusetts. The government also arranged the adoption of orphaned children and provided subsidies for housing and food for a year.</a:t>
            </a:r>
          </a:p>
          <a:p>
            <a:r>
              <a:rPr lang="en-US" dirty="0" smtClean="0"/>
              <a:t>	</a:t>
            </a:r>
            <a:r>
              <a:rPr lang="en-US" b="1" dirty="0" smtClean="0"/>
              <a:t>Connecticut</a:t>
            </a:r>
          </a:p>
          <a:p>
            <a:r>
              <a:rPr lang="en-US" dirty="0" smtClean="0"/>
              <a:t>The Colony of Connecticut prepared for the arrival of 700 Acadians.  Like Maryland, the Connecticut legislature declared that "[the Acadians] be made welcome, helped and settled under the most advantageous conditions, or if they have to be sent away, measures be taken for their transfer."</a:t>
            </a:r>
          </a:p>
          <a:p>
            <a:r>
              <a:rPr lang="en-US" dirty="0" smtClean="0"/>
              <a:t>	</a:t>
            </a:r>
            <a:r>
              <a:rPr lang="en-US" b="1" dirty="0" smtClean="0"/>
              <a:t>Pennsylvania and Virginia</a:t>
            </a:r>
          </a:p>
          <a:p>
            <a:r>
              <a:rPr lang="en-US" dirty="0" smtClean="0"/>
              <a:t>The Colony of Pennsylvania accommodated 500 Acadians. Because they arrived unexpectedly, the Acadians had to remain in port on their vessels for months. The Colony of Virginia refused to accept the Acadians on grounds that no notice was given of their arrival. They were detained at Williamsburg, where hundreds died from disease and malnutrition. They were then sent to Britain where they were held as prisoners until the Treaty of Paris in 1763.</a:t>
            </a:r>
          </a:p>
          <a:p>
            <a:r>
              <a:rPr lang="en-US" dirty="0" smtClean="0"/>
              <a:t>	</a:t>
            </a:r>
            <a:r>
              <a:rPr lang="en-US" b="1" dirty="0" smtClean="0"/>
              <a:t>Carolinas and Georgia</a:t>
            </a:r>
          </a:p>
          <a:p>
            <a:r>
              <a:rPr lang="en-US" dirty="0" smtClean="0"/>
              <a:t>The Acadians who had offered the most resistance to the British—particularly those who had been at </a:t>
            </a:r>
            <a:r>
              <a:rPr lang="en-US" dirty="0" err="1" smtClean="0"/>
              <a:t>Chignecto</a:t>
            </a:r>
            <a:r>
              <a:rPr lang="en-US" dirty="0" smtClean="0"/>
              <a:t>—were reported to have been sent to the southernmost colonies (the Carolinas and the Colony of Georgia), where about 1,400 Acadians settled and were "subsidized" and put to work on plantations.</a:t>
            </a:r>
          </a:p>
          <a:p>
            <a:r>
              <a:rPr lang="en-US" dirty="0" smtClean="0"/>
              <a:t>	Under the leadership of Jacques Maurice </a:t>
            </a:r>
            <a:r>
              <a:rPr lang="en-US" dirty="0" err="1" smtClean="0"/>
              <a:t>Vigneau</a:t>
            </a:r>
            <a:r>
              <a:rPr lang="en-US" dirty="0" smtClean="0"/>
              <a:t> of </a:t>
            </a:r>
            <a:r>
              <a:rPr lang="en-US" dirty="0" err="1" smtClean="0"/>
              <a:t>Baie</a:t>
            </a:r>
            <a:r>
              <a:rPr lang="en-US" dirty="0" smtClean="0"/>
              <a:t> </a:t>
            </a:r>
            <a:r>
              <a:rPr lang="en-US" dirty="0" err="1" smtClean="0"/>
              <a:t>Verte</a:t>
            </a:r>
            <a:r>
              <a:rPr lang="en-US" dirty="0" smtClean="0"/>
              <a:t>, the majority of the Acadians in Georgia received a passport from Governor Reynolds. Without such passports, travel between borders was not allowed.  As soon as the Acadians bearing passports from Georgia reached the Carolinas, the colonies granted passports to the Acadians in their territories.  Along with these papers, the Acadians were given two vessels.  After running aground numerous times in the ships, some Acadians returned to the Bay of Fundy.  Along the way, they were captured and imprisoned. Only 900 managed to return to Acadia, less than half of those who had begun the voyage.  Others also tried to return home. The South Carolina Gazette reported that in February, about thirty Acadians fled the island to which they were confined and escaped their pursuers.  </a:t>
            </a:r>
            <a:r>
              <a:rPr lang="en-US" dirty="0" err="1" smtClean="0"/>
              <a:t>Alexandre</a:t>
            </a:r>
            <a:r>
              <a:rPr lang="en-US" dirty="0" smtClean="0"/>
              <a:t> Broussard, brother of the famed resistance leader Joseph Broussard, </a:t>
            </a:r>
            <a:r>
              <a:rPr lang="en-US" dirty="0" err="1" smtClean="0"/>
              <a:t>dit</a:t>
            </a:r>
            <a:r>
              <a:rPr lang="en-US" dirty="0" smtClean="0"/>
              <a:t> </a:t>
            </a:r>
            <a:r>
              <a:rPr lang="en-US" dirty="0" err="1" smtClean="0"/>
              <a:t>Beausoleil</a:t>
            </a:r>
            <a:r>
              <a:rPr lang="en-US" dirty="0" smtClean="0"/>
              <a:t>, was among them.  About a dozen are recorded to have returned to Acadia after an overland journey of 4,200 miles.</a:t>
            </a:r>
          </a:p>
          <a:p>
            <a:endParaRPr lang="en-US" dirty="0" smtClean="0"/>
          </a:p>
          <a:p>
            <a:endParaRPr lang="en-US" dirty="0" smtClean="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2"/>
          <p:cNvPicPr>
            <a:picLocks noChangeAspect="1" noChangeArrowheads="1"/>
          </p:cNvPicPr>
          <p:nvPr/>
        </p:nvPicPr>
        <p:blipFill>
          <a:blip r:embed="rId3"/>
          <a:srcRect/>
          <a:stretch>
            <a:fillRect/>
          </a:stretch>
        </p:blipFill>
        <p:spPr bwMode="auto">
          <a:xfrm>
            <a:off x="4114800" y="914400"/>
            <a:ext cx="4964113" cy="5943600"/>
          </a:xfrm>
          <a:prstGeom prst="rect">
            <a:avLst/>
          </a:prstGeom>
          <a:noFill/>
          <a:ln w="76200">
            <a:solidFill>
              <a:srgbClr val="002060"/>
            </a:solidFill>
            <a:miter lim="800000"/>
            <a:headEnd/>
            <a:tailEnd/>
          </a:ln>
          <a:effectLst/>
        </p:spPr>
      </p:pic>
      <p:grpSp>
        <p:nvGrpSpPr>
          <p:cNvPr id="35" name="Group 40"/>
          <p:cNvGrpSpPr/>
          <p:nvPr/>
        </p:nvGrpSpPr>
        <p:grpSpPr>
          <a:xfrm>
            <a:off x="4800600" y="2895600"/>
            <a:ext cx="2465832" cy="2590800"/>
            <a:chOff x="4800600" y="2895600"/>
            <a:chExt cx="2465832" cy="2590800"/>
          </a:xfrm>
        </p:grpSpPr>
        <p:grpSp>
          <p:nvGrpSpPr>
            <p:cNvPr id="36" name="Group 28"/>
            <p:cNvGrpSpPr/>
            <p:nvPr/>
          </p:nvGrpSpPr>
          <p:grpSpPr>
            <a:xfrm>
              <a:off x="4800600" y="2895600"/>
              <a:ext cx="2465832" cy="2590800"/>
              <a:chOff x="4800600" y="2895600"/>
              <a:chExt cx="2465832" cy="2590800"/>
            </a:xfrm>
          </p:grpSpPr>
          <p:grpSp>
            <p:nvGrpSpPr>
              <p:cNvPr id="38" name="Group 103"/>
              <p:cNvGrpSpPr/>
              <p:nvPr/>
            </p:nvGrpSpPr>
            <p:grpSpPr>
              <a:xfrm>
                <a:off x="5038344" y="2895600"/>
                <a:ext cx="2228088" cy="2250221"/>
                <a:chOff x="5038344" y="2895600"/>
                <a:chExt cx="2228088" cy="2250221"/>
              </a:xfrm>
            </p:grpSpPr>
            <p:pic>
              <p:nvPicPr>
                <p:cNvPr id="40" name="Picture 2"/>
                <p:cNvPicPr>
                  <a:picLocks noChangeAspect="1" noChangeArrowheads="1"/>
                </p:cNvPicPr>
                <p:nvPr/>
              </p:nvPicPr>
              <p:blipFill>
                <a:blip r:embed="rId4" cstate="print"/>
                <a:srcRect l="1535" t="39744" r="78235" b="52564"/>
                <a:stretch>
                  <a:fillRect/>
                </a:stretch>
              </p:blipFill>
              <p:spPr bwMode="auto">
                <a:xfrm>
                  <a:off x="5791200" y="4038599"/>
                  <a:ext cx="381000" cy="192821"/>
                </a:xfrm>
                <a:prstGeom prst="rect">
                  <a:avLst/>
                </a:prstGeom>
                <a:noFill/>
                <a:ln w="76200">
                  <a:noFill/>
                  <a:miter lim="800000"/>
                  <a:headEnd/>
                  <a:tailEnd/>
                </a:ln>
                <a:effectLst/>
              </p:spPr>
            </p:pic>
            <p:pic>
              <p:nvPicPr>
                <p:cNvPr id="41" name="Picture 2"/>
                <p:cNvPicPr>
                  <a:picLocks noChangeAspect="1" noChangeArrowheads="1"/>
                </p:cNvPicPr>
                <p:nvPr/>
              </p:nvPicPr>
              <p:blipFill>
                <a:blip r:embed="rId4" cstate="print"/>
                <a:srcRect l="1535" t="39744" r="78235" b="52564"/>
                <a:stretch>
                  <a:fillRect/>
                </a:stretch>
              </p:blipFill>
              <p:spPr bwMode="auto">
                <a:xfrm>
                  <a:off x="5669280" y="4531579"/>
                  <a:ext cx="381000" cy="192821"/>
                </a:xfrm>
                <a:prstGeom prst="rect">
                  <a:avLst/>
                </a:prstGeom>
                <a:noFill/>
                <a:ln w="76200">
                  <a:noFill/>
                  <a:miter lim="800000"/>
                  <a:headEnd/>
                  <a:tailEnd/>
                </a:ln>
                <a:effectLst/>
              </p:spPr>
            </p:pic>
            <p:pic>
              <p:nvPicPr>
                <p:cNvPr id="42" name="Picture 2"/>
                <p:cNvPicPr>
                  <a:picLocks noChangeAspect="1" noChangeArrowheads="1"/>
                </p:cNvPicPr>
                <p:nvPr/>
              </p:nvPicPr>
              <p:blipFill>
                <a:blip r:embed="rId4" cstate="print"/>
                <a:srcRect l="1535" t="39744" r="78235" b="52564"/>
                <a:stretch>
                  <a:fillRect/>
                </a:stretch>
              </p:blipFill>
              <p:spPr bwMode="auto">
                <a:xfrm>
                  <a:off x="5038344" y="4953000"/>
                  <a:ext cx="381000" cy="192821"/>
                </a:xfrm>
                <a:prstGeom prst="rect">
                  <a:avLst/>
                </a:prstGeom>
                <a:noFill/>
                <a:ln w="76200">
                  <a:noFill/>
                  <a:miter lim="800000"/>
                  <a:headEnd/>
                  <a:tailEnd/>
                </a:ln>
                <a:effectLst/>
              </p:spPr>
            </p:pic>
            <p:pic>
              <p:nvPicPr>
                <p:cNvPr id="43" name="Picture 2"/>
                <p:cNvPicPr preferRelativeResize="0">
                  <a:picLocks noChangeArrowheads="1"/>
                </p:cNvPicPr>
                <p:nvPr/>
              </p:nvPicPr>
              <p:blipFill>
                <a:blip r:embed="rId5" cstate="print"/>
                <a:srcRect l="1535" t="39744" r="78235" b="52564"/>
                <a:stretch>
                  <a:fillRect/>
                </a:stretch>
              </p:blipFill>
              <p:spPr bwMode="auto">
                <a:xfrm>
                  <a:off x="6172201" y="3657600"/>
                  <a:ext cx="361357" cy="182880"/>
                </a:xfrm>
                <a:prstGeom prst="rect">
                  <a:avLst/>
                </a:prstGeom>
                <a:noFill/>
                <a:ln w="76200">
                  <a:noFill/>
                  <a:miter lim="800000"/>
                  <a:headEnd/>
                  <a:tailEnd/>
                </a:ln>
                <a:effectLst/>
              </p:spPr>
            </p:pic>
            <p:pic>
              <p:nvPicPr>
                <p:cNvPr id="44" name="Picture 2"/>
                <p:cNvPicPr>
                  <a:picLocks noChangeAspect="1" noChangeArrowheads="1"/>
                </p:cNvPicPr>
                <p:nvPr/>
              </p:nvPicPr>
              <p:blipFill>
                <a:blip r:embed="rId4" cstate="print"/>
                <a:srcRect l="1535" t="39744" r="78235" b="52564"/>
                <a:stretch>
                  <a:fillRect/>
                </a:stretch>
              </p:blipFill>
              <p:spPr bwMode="auto">
                <a:xfrm>
                  <a:off x="6172200" y="3388579"/>
                  <a:ext cx="381000" cy="192821"/>
                </a:xfrm>
                <a:prstGeom prst="rect">
                  <a:avLst/>
                </a:prstGeom>
                <a:noFill/>
                <a:ln w="76200">
                  <a:noFill/>
                  <a:miter lim="800000"/>
                  <a:headEnd/>
                  <a:tailEnd/>
                </a:ln>
                <a:effectLst/>
              </p:spPr>
            </p:pic>
            <p:pic>
              <p:nvPicPr>
                <p:cNvPr id="45" name="Picture 2"/>
                <p:cNvPicPr>
                  <a:picLocks noChangeAspect="1" noChangeArrowheads="1"/>
                </p:cNvPicPr>
                <p:nvPr/>
              </p:nvPicPr>
              <p:blipFill>
                <a:blip r:embed="rId4" cstate="print"/>
                <a:srcRect l="1535" t="39744" r="78235" b="52564"/>
                <a:stretch>
                  <a:fillRect/>
                </a:stretch>
              </p:blipFill>
              <p:spPr bwMode="auto">
                <a:xfrm>
                  <a:off x="6324600" y="3124200"/>
                  <a:ext cx="381000" cy="192821"/>
                </a:xfrm>
                <a:prstGeom prst="rect">
                  <a:avLst/>
                </a:prstGeom>
                <a:noFill/>
                <a:ln w="76200">
                  <a:noFill/>
                  <a:miter lim="800000"/>
                  <a:headEnd/>
                  <a:tailEnd/>
                </a:ln>
                <a:effectLst/>
              </p:spPr>
            </p:pic>
            <p:pic>
              <p:nvPicPr>
                <p:cNvPr id="48" name="Picture 2"/>
                <p:cNvPicPr preferRelativeResize="0">
                  <a:picLocks noChangeArrowheads="1"/>
                </p:cNvPicPr>
                <p:nvPr/>
              </p:nvPicPr>
              <p:blipFill>
                <a:blip r:embed="rId6" cstate="print"/>
                <a:srcRect l="1535" t="39744" r="78235" b="52564"/>
                <a:stretch>
                  <a:fillRect/>
                </a:stretch>
              </p:blipFill>
              <p:spPr bwMode="auto">
                <a:xfrm>
                  <a:off x="6781800" y="2895600"/>
                  <a:ext cx="484632" cy="192821"/>
                </a:xfrm>
                <a:prstGeom prst="rect">
                  <a:avLst/>
                </a:prstGeom>
                <a:noFill/>
                <a:ln w="76200">
                  <a:noFill/>
                  <a:miter lim="800000"/>
                  <a:headEnd/>
                  <a:tailEnd/>
                </a:ln>
                <a:effectLst/>
              </p:spPr>
            </p:pic>
          </p:grpSp>
          <p:pic>
            <p:nvPicPr>
              <p:cNvPr id="39" name="Picture 2"/>
              <p:cNvPicPr>
                <a:picLocks noChangeAspect="1" noChangeArrowheads="1"/>
              </p:cNvPicPr>
              <p:nvPr/>
            </p:nvPicPr>
            <p:blipFill>
              <a:blip r:embed="rId4" cstate="print"/>
              <a:srcRect l="1535" t="39744" r="78235" b="52564"/>
              <a:stretch>
                <a:fillRect/>
              </a:stretch>
            </p:blipFill>
            <p:spPr bwMode="auto">
              <a:xfrm>
                <a:off x="4800600" y="5293579"/>
                <a:ext cx="381000" cy="192821"/>
              </a:xfrm>
              <a:prstGeom prst="rect">
                <a:avLst/>
              </a:prstGeom>
              <a:noFill/>
              <a:ln w="76200">
                <a:noFill/>
                <a:miter lim="800000"/>
                <a:headEnd/>
                <a:tailEnd/>
              </a:ln>
              <a:effectLst/>
            </p:spPr>
          </p:pic>
        </p:grpSp>
        <p:sp>
          <p:nvSpPr>
            <p:cNvPr id="37" name="Freeform 36"/>
            <p:cNvSpPr/>
            <p:nvPr/>
          </p:nvSpPr>
          <p:spPr>
            <a:xfrm>
              <a:off x="6804286" y="3092971"/>
              <a:ext cx="311045" cy="182380"/>
            </a:xfrm>
            <a:custGeom>
              <a:avLst/>
              <a:gdLst>
                <a:gd name="connsiteX0" fmla="*/ 308547 w 311045"/>
                <a:gd name="connsiteY0" fmla="*/ 114924 h 182380"/>
                <a:gd name="connsiteX1" fmla="*/ 263576 w 311045"/>
                <a:gd name="connsiteY1" fmla="*/ 174885 h 182380"/>
                <a:gd name="connsiteX2" fmla="*/ 98684 w 311045"/>
                <a:gd name="connsiteY2" fmla="*/ 159895 h 182380"/>
                <a:gd name="connsiteX3" fmla="*/ 23734 w 311045"/>
                <a:gd name="connsiteY3" fmla="*/ 152399 h 182380"/>
                <a:gd name="connsiteX4" fmla="*/ 8744 w 311045"/>
                <a:gd name="connsiteY4" fmla="*/ 77449 h 182380"/>
                <a:gd name="connsiteX5" fmla="*/ 8744 w 311045"/>
                <a:gd name="connsiteY5" fmla="*/ 32478 h 182380"/>
                <a:gd name="connsiteX6" fmla="*/ 61209 w 311045"/>
                <a:gd name="connsiteY6" fmla="*/ 2498 h 182380"/>
                <a:gd name="connsiteX7" fmla="*/ 166140 w 311045"/>
                <a:gd name="connsiteY7" fmla="*/ 17488 h 182380"/>
                <a:gd name="connsiteX8" fmla="*/ 278566 w 311045"/>
                <a:gd name="connsiteY8" fmla="*/ 24983 h 182380"/>
                <a:gd name="connsiteX9" fmla="*/ 308547 w 311045"/>
                <a:gd name="connsiteY9"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 name="connsiteX0" fmla="*/ 308547 w 311045"/>
                <a:gd name="connsiteY0" fmla="*/ 114924 h 182380"/>
                <a:gd name="connsiteX1" fmla="*/ 263576 w 311045"/>
                <a:gd name="connsiteY1" fmla="*/ 174885 h 182380"/>
                <a:gd name="connsiteX2" fmla="*/ 98684 w 311045"/>
                <a:gd name="connsiteY2" fmla="*/ 159895 h 182380"/>
                <a:gd name="connsiteX3" fmla="*/ 8744 w 311045"/>
                <a:gd name="connsiteY3" fmla="*/ 77449 h 182380"/>
                <a:gd name="connsiteX4" fmla="*/ 8744 w 311045"/>
                <a:gd name="connsiteY4" fmla="*/ 32478 h 182380"/>
                <a:gd name="connsiteX5" fmla="*/ 61209 w 311045"/>
                <a:gd name="connsiteY5" fmla="*/ 2498 h 182380"/>
                <a:gd name="connsiteX6" fmla="*/ 166140 w 311045"/>
                <a:gd name="connsiteY6" fmla="*/ 17488 h 182380"/>
                <a:gd name="connsiteX7" fmla="*/ 278566 w 311045"/>
                <a:gd name="connsiteY7" fmla="*/ 24983 h 182380"/>
                <a:gd name="connsiteX8" fmla="*/ 308547 w 311045"/>
                <a:gd name="connsiteY8" fmla="*/ 114924 h 18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45" h="182380">
                  <a:moveTo>
                    <a:pt x="308547" y="114924"/>
                  </a:moveTo>
                  <a:cubicBezTo>
                    <a:pt x="306049" y="139908"/>
                    <a:pt x="298553" y="167390"/>
                    <a:pt x="263576" y="174885"/>
                  </a:cubicBezTo>
                  <a:cubicBezTo>
                    <a:pt x="228599" y="182380"/>
                    <a:pt x="98684" y="159895"/>
                    <a:pt x="98684" y="159895"/>
                  </a:cubicBezTo>
                  <a:cubicBezTo>
                    <a:pt x="68704" y="132413"/>
                    <a:pt x="15211" y="138894"/>
                    <a:pt x="8744" y="77449"/>
                  </a:cubicBezTo>
                  <a:cubicBezTo>
                    <a:pt x="6246" y="57462"/>
                    <a:pt x="0" y="44970"/>
                    <a:pt x="8744" y="32478"/>
                  </a:cubicBezTo>
                  <a:cubicBezTo>
                    <a:pt x="17488" y="19986"/>
                    <a:pt x="34976" y="4996"/>
                    <a:pt x="61209" y="2498"/>
                  </a:cubicBezTo>
                  <a:cubicBezTo>
                    <a:pt x="87442" y="0"/>
                    <a:pt x="129914" y="13741"/>
                    <a:pt x="166140" y="17488"/>
                  </a:cubicBezTo>
                  <a:cubicBezTo>
                    <a:pt x="202366" y="21235"/>
                    <a:pt x="254832" y="12491"/>
                    <a:pt x="278566" y="24983"/>
                  </a:cubicBezTo>
                  <a:cubicBezTo>
                    <a:pt x="302300" y="37475"/>
                    <a:pt x="311045" y="89940"/>
                    <a:pt x="308547" y="114924"/>
                  </a:cubicBezTo>
                  <a:close/>
                </a:path>
              </a:pathLst>
            </a:cu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 name="Group 48"/>
          <p:cNvGrpSpPr/>
          <p:nvPr/>
        </p:nvGrpSpPr>
        <p:grpSpPr>
          <a:xfrm>
            <a:off x="4150886" y="2269351"/>
            <a:ext cx="3173918" cy="3227294"/>
            <a:chOff x="4150886" y="2269351"/>
            <a:chExt cx="3173918" cy="3227294"/>
          </a:xfrm>
        </p:grpSpPr>
        <p:sp>
          <p:nvSpPr>
            <p:cNvPr id="50" name="Freeform 49"/>
            <p:cNvSpPr/>
            <p:nvPr/>
          </p:nvSpPr>
          <p:spPr>
            <a:xfrm>
              <a:off x="4858870" y="4395267"/>
              <a:ext cx="904155" cy="772246"/>
            </a:xfrm>
            <a:custGeom>
              <a:avLst/>
              <a:gdLst>
                <a:gd name="connsiteX0" fmla="*/ 12807 w 904155"/>
                <a:gd name="connsiteY0" fmla="*/ 76841 h 772246"/>
                <a:gd name="connsiteX1" fmla="*/ 197224 w 904155"/>
                <a:gd name="connsiteY1" fmla="*/ 7684 h 772246"/>
                <a:gd name="connsiteX2" fmla="*/ 443113 w 904155"/>
                <a:gd name="connsiteY2" fmla="*/ 30736 h 772246"/>
                <a:gd name="connsiteX3" fmla="*/ 496901 w 904155"/>
                <a:gd name="connsiteY3" fmla="*/ 92209 h 772246"/>
                <a:gd name="connsiteX4" fmla="*/ 689002 w 904155"/>
                <a:gd name="connsiteY4" fmla="*/ 138313 h 772246"/>
                <a:gd name="connsiteX5" fmla="*/ 827315 w 904155"/>
                <a:gd name="connsiteY5" fmla="*/ 307362 h 772246"/>
                <a:gd name="connsiteX6" fmla="*/ 896471 w 904155"/>
                <a:gd name="connsiteY6" fmla="*/ 422622 h 772246"/>
                <a:gd name="connsiteX7" fmla="*/ 781211 w 904155"/>
                <a:gd name="connsiteY7" fmla="*/ 499462 h 772246"/>
                <a:gd name="connsiteX8" fmla="*/ 727422 w 904155"/>
                <a:gd name="connsiteY8" fmla="*/ 583987 h 772246"/>
                <a:gd name="connsiteX9" fmla="*/ 589110 w 904155"/>
                <a:gd name="connsiteY9" fmla="*/ 676195 h 772246"/>
                <a:gd name="connsiteX10" fmla="*/ 481533 w 904155"/>
                <a:gd name="connsiteY10" fmla="*/ 683879 h 772246"/>
                <a:gd name="connsiteX11" fmla="*/ 335537 w 904155"/>
                <a:gd name="connsiteY11" fmla="*/ 753036 h 772246"/>
                <a:gd name="connsiteX12" fmla="*/ 350905 w 904155"/>
                <a:gd name="connsiteY12" fmla="*/ 568619 h 772246"/>
                <a:gd name="connsiteX13" fmla="*/ 258696 w 904155"/>
                <a:gd name="connsiteY13" fmla="*/ 468726 h 772246"/>
                <a:gd name="connsiteX14" fmla="*/ 189540 w 904155"/>
                <a:gd name="connsiteY14" fmla="*/ 307362 h 772246"/>
                <a:gd name="connsiteX15" fmla="*/ 120384 w 904155"/>
                <a:gd name="connsiteY15" fmla="*/ 176733 h 772246"/>
                <a:gd name="connsiteX16" fmla="*/ 12807 w 904155"/>
                <a:gd name="connsiteY16" fmla="*/ 76841 h 77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4155" h="772246">
                  <a:moveTo>
                    <a:pt x="12807" y="76841"/>
                  </a:moveTo>
                  <a:cubicBezTo>
                    <a:pt x="25614" y="48666"/>
                    <a:pt x="125506" y="15368"/>
                    <a:pt x="197224" y="7684"/>
                  </a:cubicBezTo>
                  <a:cubicBezTo>
                    <a:pt x="268942" y="0"/>
                    <a:pt x="393167" y="16649"/>
                    <a:pt x="443113" y="30736"/>
                  </a:cubicBezTo>
                  <a:cubicBezTo>
                    <a:pt x="493059" y="44824"/>
                    <a:pt x="455920" y="74280"/>
                    <a:pt x="496901" y="92209"/>
                  </a:cubicBezTo>
                  <a:cubicBezTo>
                    <a:pt x="537882" y="110138"/>
                    <a:pt x="633933" y="102454"/>
                    <a:pt x="689002" y="138313"/>
                  </a:cubicBezTo>
                  <a:cubicBezTo>
                    <a:pt x="744071" y="174172"/>
                    <a:pt x="792737" y="259977"/>
                    <a:pt x="827315" y="307362"/>
                  </a:cubicBezTo>
                  <a:cubicBezTo>
                    <a:pt x="861893" y="354747"/>
                    <a:pt x="904155" y="390605"/>
                    <a:pt x="896471" y="422622"/>
                  </a:cubicBezTo>
                  <a:cubicBezTo>
                    <a:pt x="888787" y="454639"/>
                    <a:pt x="809386" y="472568"/>
                    <a:pt x="781211" y="499462"/>
                  </a:cubicBezTo>
                  <a:cubicBezTo>
                    <a:pt x="753036" y="526356"/>
                    <a:pt x="759439" y="554532"/>
                    <a:pt x="727422" y="583987"/>
                  </a:cubicBezTo>
                  <a:cubicBezTo>
                    <a:pt x="695405" y="613442"/>
                    <a:pt x="630092" y="659546"/>
                    <a:pt x="589110" y="676195"/>
                  </a:cubicBezTo>
                  <a:cubicBezTo>
                    <a:pt x="548128" y="692844"/>
                    <a:pt x="523795" y="671072"/>
                    <a:pt x="481533" y="683879"/>
                  </a:cubicBezTo>
                  <a:cubicBezTo>
                    <a:pt x="439271" y="696686"/>
                    <a:pt x="357308" y="772246"/>
                    <a:pt x="335537" y="753036"/>
                  </a:cubicBezTo>
                  <a:cubicBezTo>
                    <a:pt x="313766" y="733826"/>
                    <a:pt x="363712" y="616004"/>
                    <a:pt x="350905" y="568619"/>
                  </a:cubicBezTo>
                  <a:cubicBezTo>
                    <a:pt x="338098" y="521234"/>
                    <a:pt x="285590" y="512269"/>
                    <a:pt x="258696" y="468726"/>
                  </a:cubicBezTo>
                  <a:cubicBezTo>
                    <a:pt x="231802" y="425183"/>
                    <a:pt x="212592" y="356027"/>
                    <a:pt x="189540" y="307362"/>
                  </a:cubicBezTo>
                  <a:cubicBezTo>
                    <a:pt x="166488" y="258697"/>
                    <a:pt x="152401" y="215153"/>
                    <a:pt x="120384" y="176733"/>
                  </a:cubicBezTo>
                  <a:cubicBezTo>
                    <a:pt x="88367" y="138313"/>
                    <a:pt x="0" y="105016"/>
                    <a:pt x="12807" y="76841"/>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1" name="Group 2"/>
            <p:cNvGrpSpPr/>
            <p:nvPr/>
          </p:nvGrpSpPr>
          <p:grpSpPr>
            <a:xfrm>
              <a:off x="4687261" y="2269351"/>
              <a:ext cx="2637543" cy="2554942"/>
              <a:chOff x="4687261" y="2269351"/>
              <a:chExt cx="2637543" cy="2554942"/>
            </a:xfrm>
          </p:grpSpPr>
          <p:sp>
            <p:nvSpPr>
              <p:cNvPr id="60" name="Freeform 3"/>
              <p:cNvSpPr/>
              <p:nvPr/>
            </p:nvSpPr>
            <p:spPr>
              <a:xfrm>
                <a:off x="6781800" y="2763050"/>
                <a:ext cx="543004" cy="361150"/>
              </a:xfrm>
              <a:custGeom>
                <a:avLst/>
                <a:gdLst>
                  <a:gd name="connsiteX0" fmla="*/ 509707 w 543004"/>
                  <a:gd name="connsiteY0" fmla="*/ 24333 h 361150"/>
                  <a:gd name="connsiteX1" fmla="*/ 286870 w 543004"/>
                  <a:gd name="connsiteY1" fmla="*/ 32017 h 361150"/>
                  <a:gd name="connsiteX2" fmla="*/ 79401 w 543004"/>
                  <a:gd name="connsiteY2" fmla="*/ 24333 h 361150"/>
                  <a:gd name="connsiteX3" fmla="*/ 40981 w 543004"/>
                  <a:gd name="connsiteY3" fmla="*/ 178014 h 361150"/>
                  <a:gd name="connsiteX4" fmla="*/ 325290 w 543004"/>
                  <a:gd name="connsiteY4" fmla="*/ 216434 h 361150"/>
                  <a:gd name="connsiteX5" fmla="*/ 417499 w 543004"/>
                  <a:gd name="connsiteY5" fmla="*/ 347063 h 361150"/>
                  <a:gd name="connsiteX6" fmla="*/ 517391 w 543004"/>
                  <a:gd name="connsiteY6" fmla="*/ 300959 h 361150"/>
                  <a:gd name="connsiteX7" fmla="*/ 486655 w 543004"/>
                  <a:gd name="connsiteY7" fmla="*/ 162646 h 361150"/>
                  <a:gd name="connsiteX8" fmla="*/ 509707 w 543004"/>
                  <a:gd name="connsiteY8" fmla="*/ 24333 h 36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004" h="361150">
                    <a:moveTo>
                      <a:pt x="509707" y="24333"/>
                    </a:moveTo>
                    <a:cubicBezTo>
                      <a:pt x="476410" y="2562"/>
                      <a:pt x="358588" y="32017"/>
                      <a:pt x="286870" y="32017"/>
                    </a:cubicBezTo>
                    <a:cubicBezTo>
                      <a:pt x="215152" y="32017"/>
                      <a:pt x="120383" y="0"/>
                      <a:pt x="79401" y="24333"/>
                    </a:cubicBezTo>
                    <a:cubicBezTo>
                      <a:pt x="38420" y="48666"/>
                      <a:pt x="0" y="145997"/>
                      <a:pt x="40981" y="178014"/>
                    </a:cubicBezTo>
                    <a:cubicBezTo>
                      <a:pt x="81963" y="210031"/>
                      <a:pt x="262537" y="188259"/>
                      <a:pt x="325290" y="216434"/>
                    </a:cubicBezTo>
                    <a:cubicBezTo>
                      <a:pt x="388043" y="244609"/>
                      <a:pt x="385482" y="332976"/>
                      <a:pt x="417499" y="347063"/>
                    </a:cubicBezTo>
                    <a:cubicBezTo>
                      <a:pt x="449516" y="361150"/>
                      <a:pt x="505865" y="331695"/>
                      <a:pt x="517391" y="300959"/>
                    </a:cubicBezTo>
                    <a:cubicBezTo>
                      <a:pt x="528917" y="270223"/>
                      <a:pt x="489216" y="207470"/>
                      <a:pt x="486655" y="162646"/>
                    </a:cubicBezTo>
                    <a:cubicBezTo>
                      <a:pt x="484094" y="117822"/>
                      <a:pt x="543004" y="46104"/>
                      <a:pt x="509707" y="24333"/>
                    </a:cubicBezTo>
                    <a:close/>
                  </a:path>
                </a:pathLst>
              </a:custGeom>
              <a:noFill/>
              <a:ln w="12700">
                <a:solidFill>
                  <a:srgbClr val="996600"/>
                </a:solidFill>
              </a:ln>
              <a:effectLst>
                <a:outerShdw dist="254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Freeform 65"/>
              <p:cNvSpPr/>
              <p:nvPr/>
            </p:nvSpPr>
            <p:spPr>
              <a:xfrm>
                <a:off x="6778599" y="2950562"/>
                <a:ext cx="412375" cy="168516"/>
              </a:xfrm>
              <a:custGeom>
                <a:avLst/>
                <a:gdLst>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0" fmla="*/ 321448 w 412375"/>
                  <a:gd name="connsiteY0" fmla="*/ 66595 h 257416"/>
                  <a:gd name="connsiteX1" fmla="*/ 44823 w 412375"/>
                  <a:gd name="connsiteY1" fmla="*/ 28175 h 257416"/>
                  <a:gd name="connsiteX2" fmla="*/ 52507 w 412375"/>
                  <a:gd name="connsiteY2" fmla="*/ 235644 h 257416"/>
                  <a:gd name="connsiteX3" fmla="*/ 344500 w 412375"/>
                  <a:gd name="connsiteY3" fmla="*/ 158804 h 257416"/>
                  <a:gd name="connsiteX4" fmla="*/ 405972 w 412375"/>
                  <a:gd name="connsiteY4" fmla="*/ 143435 h 257416"/>
                  <a:gd name="connsiteX5" fmla="*/ 382920 w 412375"/>
                  <a:gd name="connsiteY5" fmla="*/ 58911 h 257416"/>
                  <a:gd name="connsiteX6" fmla="*/ 321448 w 412375"/>
                  <a:gd name="connsiteY6" fmla="*/ 66595 h 257416"/>
                  <a:gd name="connsiteX0" fmla="*/ 321448 w 412375"/>
                  <a:gd name="connsiteY0" fmla="*/ 53895 h 168516"/>
                  <a:gd name="connsiteX1" fmla="*/ 44823 w 412375"/>
                  <a:gd name="connsiteY1" fmla="*/ 15475 h 168516"/>
                  <a:gd name="connsiteX2" fmla="*/ 52507 w 412375"/>
                  <a:gd name="connsiteY2" fmla="*/ 146744 h 168516"/>
                  <a:gd name="connsiteX3" fmla="*/ 344500 w 412375"/>
                  <a:gd name="connsiteY3" fmla="*/ 146104 h 168516"/>
                  <a:gd name="connsiteX4" fmla="*/ 405972 w 412375"/>
                  <a:gd name="connsiteY4" fmla="*/ 130735 h 168516"/>
                  <a:gd name="connsiteX5" fmla="*/ 382920 w 412375"/>
                  <a:gd name="connsiteY5" fmla="*/ 46211 h 168516"/>
                  <a:gd name="connsiteX6" fmla="*/ 321448 w 412375"/>
                  <a:gd name="connsiteY6" fmla="*/ 53895 h 16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375" h="168516">
                    <a:moveTo>
                      <a:pt x="321448" y="53895"/>
                    </a:moveTo>
                    <a:cubicBezTo>
                      <a:pt x="205547" y="20597"/>
                      <a:pt x="89646" y="0"/>
                      <a:pt x="44823" y="15475"/>
                    </a:cubicBezTo>
                    <a:cubicBezTo>
                      <a:pt x="0" y="30950"/>
                      <a:pt x="2561" y="124973"/>
                      <a:pt x="52507" y="146744"/>
                    </a:cubicBezTo>
                    <a:cubicBezTo>
                      <a:pt x="102453" y="168516"/>
                      <a:pt x="285589" y="148772"/>
                      <a:pt x="344500" y="146104"/>
                    </a:cubicBezTo>
                    <a:cubicBezTo>
                      <a:pt x="403411" y="143436"/>
                      <a:pt x="399569" y="147384"/>
                      <a:pt x="405972" y="130735"/>
                    </a:cubicBezTo>
                    <a:cubicBezTo>
                      <a:pt x="412375" y="114086"/>
                      <a:pt x="397647" y="80148"/>
                      <a:pt x="382920" y="46211"/>
                    </a:cubicBezTo>
                    <a:lnTo>
                      <a:pt x="321448" y="53895"/>
                    </a:lnTo>
                    <a:close/>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7" name="Freeform 66"/>
              <p:cNvSpPr/>
              <p:nvPr/>
            </p:nvSpPr>
            <p:spPr>
              <a:xfrm>
                <a:off x="5909022" y="2269351"/>
                <a:ext cx="1264023" cy="905436"/>
              </a:xfrm>
              <a:custGeom>
                <a:avLst/>
                <a:gdLst>
                  <a:gd name="connsiteX0" fmla="*/ 476410 w 1264023"/>
                  <a:gd name="connsiteY0" fmla="*/ 289432 h 905436"/>
                  <a:gd name="connsiteX1" fmla="*/ 676195 w 1264023"/>
                  <a:gd name="connsiteY1" fmla="*/ 266380 h 905436"/>
                  <a:gd name="connsiteX2" fmla="*/ 768403 w 1264023"/>
                  <a:gd name="connsiteY2" fmla="*/ 235644 h 905436"/>
                  <a:gd name="connsiteX3" fmla="*/ 806823 w 1264023"/>
                  <a:gd name="connsiteY3" fmla="*/ 112699 h 905436"/>
                  <a:gd name="connsiteX4" fmla="*/ 906716 w 1264023"/>
                  <a:gd name="connsiteY4" fmla="*/ 112699 h 905436"/>
                  <a:gd name="connsiteX5" fmla="*/ 998924 w 1264023"/>
                  <a:gd name="connsiteY5" fmla="*/ 289432 h 905436"/>
                  <a:gd name="connsiteX6" fmla="*/ 1029660 w 1264023"/>
                  <a:gd name="connsiteY6" fmla="*/ 158804 h 905436"/>
                  <a:gd name="connsiteX7" fmla="*/ 1198709 w 1264023"/>
                  <a:gd name="connsiteY7" fmla="*/ 51227 h 905436"/>
                  <a:gd name="connsiteX8" fmla="*/ 1252497 w 1264023"/>
                  <a:gd name="connsiteY8" fmla="*/ 5123 h 905436"/>
                  <a:gd name="connsiteX9" fmla="*/ 1252497 w 1264023"/>
                  <a:gd name="connsiteY9" fmla="*/ 81963 h 905436"/>
                  <a:gd name="connsiteX10" fmla="*/ 1183341 w 1264023"/>
                  <a:gd name="connsiteY10" fmla="*/ 227960 h 905436"/>
                  <a:gd name="connsiteX11" fmla="*/ 1121869 w 1264023"/>
                  <a:gd name="connsiteY11" fmla="*/ 427745 h 905436"/>
                  <a:gd name="connsiteX12" fmla="*/ 1045028 w 1264023"/>
                  <a:gd name="connsiteY12" fmla="*/ 504585 h 905436"/>
                  <a:gd name="connsiteX13" fmla="*/ 899032 w 1264023"/>
                  <a:gd name="connsiteY13" fmla="*/ 550689 h 905436"/>
                  <a:gd name="connsiteX14" fmla="*/ 906716 w 1264023"/>
                  <a:gd name="connsiteY14" fmla="*/ 704370 h 905436"/>
                  <a:gd name="connsiteX15" fmla="*/ 837560 w 1264023"/>
                  <a:gd name="connsiteY15" fmla="*/ 827315 h 905436"/>
                  <a:gd name="connsiteX16" fmla="*/ 845244 w 1264023"/>
                  <a:gd name="connsiteY16" fmla="*/ 904155 h 905436"/>
                  <a:gd name="connsiteX17" fmla="*/ 660827 w 1264023"/>
                  <a:gd name="connsiteY17" fmla="*/ 834999 h 905436"/>
                  <a:gd name="connsiteX18" fmla="*/ 583986 w 1264023"/>
                  <a:gd name="connsiteY18" fmla="*/ 665950 h 905436"/>
                  <a:gd name="connsiteX19" fmla="*/ 245889 w 1264023"/>
                  <a:gd name="connsiteY19" fmla="*/ 650582 h 905436"/>
                  <a:gd name="connsiteX20" fmla="*/ 0 w 1264023"/>
                  <a:gd name="connsiteY20" fmla="*/ 612162 h 90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64023" h="905436">
                    <a:moveTo>
                      <a:pt x="476410" y="289432"/>
                    </a:moveTo>
                    <a:cubicBezTo>
                      <a:pt x="551970" y="282388"/>
                      <a:pt x="627530" y="275345"/>
                      <a:pt x="676195" y="266380"/>
                    </a:cubicBezTo>
                    <a:cubicBezTo>
                      <a:pt x="724860" y="257415"/>
                      <a:pt x="746632" y="261258"/>
                      <a:pt x="768403" y="235644"/>
                    </a:cubicBezTo>
                    <a:cubicBezTo>
                      <a:pt x="790174" y="210030"/>
                      <a:pt x="783771" y="133190"/>
                      <a:pt x="806823" y="112699"/>
                    </a:cubicBezTo>
                    <a:cubicBezTo>
                      <a:pt x="829875" y="92208"/>
                      <a:pt x="874699" y="83244"/>
                      <a:pt x="906716" y="112699"/>
                    </a:cubicBezTo>
                    <a:cubicBezTo>
                      <a:pt x="938733" y="142154"/>
                      <a:pt x="978433" y="281748"/>
                      <a:pt x="998924" y="289432"/>
                    </a:cubicBezTo>
                    <a:cubicBezTo>
                      <a:pt x="1019415" y="297116"/>
                      <a:pt x="996363" y="198505"/>
                      <a:pt x="1029660" y="158804"/>
                    </a:cubicBezTo>
                    <a:cubicBezTo>
                      <a:pt x="1062957" y="119103"/>
                      <a:pt x="1161570" y="76840"/>
                      <a:pt x="1198709" y="51227"/>
                    </a:cubicBezTo>
                    <a:cubicBezTo>
                      <a:pt x="1235848" y="25614"/>
                      <a:pt x="1243532" y="0"/>
                      <a:pt x="1252497" y="5123"/>
                    </a:cubicBezTo>
                    <a:cubicBezTo>
                      <a:pt x="1261462" y="10246"/>
                      <a:pt x="1264023" y="44824"/>
                      <a:pt x="1252497" y="81963"/>
                    </a:cubicBezTo>
                    <a:cubicBezTo>
                      <a:pt x="1240971" y="119102"/>
                      <a:pt x="1205112" y="170330"/>
                      <a:pt x="1183341" y="227960"/>
                    </a:cubicBezTo>
                    <a:cubicBezTo>
                      <a:pt x="1161570" y="285590"/>
                      <a:pt x="1144921" y="381641"/>
                      <a:pt x="1121869" y="427745"/>
                    </a:cubicBezTo>
                    <a:cubicBezTo>
                      <a:pt x="1098817" y="473849"/>
                      <a:pt x="1082167" y="484094"/>
                      <a:pt x="1045028" y="504585"/>
                    </a:cubicBezTo>
                    <a:cubicBezTo>
                      <a:pt x="1007889" y="525076"/>
                      <a:pt x="922084" y="517392"/>
                      <a:pt x="899032" y="550689"/>
                    </a:cubicBezTo>
                    <a:cubicBezTo>
                      <a:pt x="875980" y="583987"/>
                      <a:pt x="916961" y="658266"/>
                      <a:pt x="906716" y="704370"/>
                    </a:cubicBezTo>
                    <a:cubicBezTo>
                      <a:pt x="896471" y="750474"/>
                      <a:pt x="847805" y="794018"/>
                      <a:pt x="837560" y="827315"/>
                    </a:cubicBezTo>
                    <a:cubicBezTo>
                      <a:pt x="827315" y="860613"/>
                      <a:pt x="874699" y="902874"/>
                      <a:pt x="845244" y="904155"/>
                    </a:cubicBezTo>
                    <a:cubicBezTo>
                      <a:pt x="815789" y="905436"/>
                      <a:pt x="704370" y="874700"/>
                      <a:pt x="660827" y="834999"/>
                    </a:cubicBezTo>
                    <a:cubicBezTo>
                      <a:pt x="617284" y="795298"/>
                      <a:pt x="653142" y="696686"/>
                      <a:pt x="583986" y="665950"/>
                    </a:cubicBezTo>
                    <a:cubicBezTo>
                      <a:pt x="514830" y="635214"/>
                      <a:pt x="343220" y="659547"/>
                      <a:pt x="245889" y="650582"/>
                    </a:cubicBezTo>
                    <a:cubicBezTo>
                      <a:pt x="148558" y="641617"/>
                      <a:pt x="74279" y="626889"/>
                      <a:pt x="0" y="612162"/>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8" name="Freeform 67"/>
              <p:cNvSpPr/>
              <p:nvPr/>
            </p:nvSpPr>
            <p:spPr>
              <a:xfrm>
                <a:off x="5709237" y="2873829"/>
                <a:ext cx="1029660" cy="753035"/>
              </a:xfrm>
              <a:custGeom>
                <a:avLst/>
                <a:gdLst>
                  <a:gd name="connsiteX0" fmla="*/ 207469 w 1029660"/>
                  <a:gd name="connsiteY0" fmla="*/ 0 h 753035"/>
                  <a:gd name="connsiteX1" fmla="*/ 745351 w 1029660"/>
                  <a:gd name="connsiteY1" fmla="*/ 46104 h 753035"/>
                  <a:gd name="connsiteX2" fmla="*/ 814508 w 1029660"/>
                  <a:gd name="connsiteY2" fmla="*/ 122944 h 753035"/>
                  <a:gd name="connsiteX3" fmla="*/ 899032 w 1029660"/>
                  <a:gd name="connsiteY3" fmla="*/ 253573 h 753035"/>
                  <a:gd name="connsiteX4" fmla="*/ 1014292 w 1029660"/>
                  <a:gd name="connsiteY4" fmla="*/ 322729 h 753035"/>
                  <a:gd name="connsiteX5" fmla="*/ 991240 w 1029660"/>
                  <a:gd name="connsiteY5" fmla="*/ 399569 h 753035"/>
                  <a:gd name="connsiteX6" fmla="*/ 960504 w 1029660"/>
                  <a:gd name="connsiteY6" fmla="*/ 445674 h 753035"/>
                  <a:gd name="connsiteX7" fmla="*/ 975872 w 1029660"/>
                  <a:gd name="connsiteY7" fmla="*/ 499462 h 753035"/>
                  <a:gd name="connsiteX8" fmla="*/ 945136 w 1029660"/>
                  <a:gd name="connsiteY8" fmla="*/ 599354 h 753035"/>
                  <a:gd name="connsiteX9" fmla="*/ 922084 w 1029660"/>
                  <a:gd name="connsiteY9" fmla="*/ 668510 h 753035"/>
                  <a:gd name="connsiteX10" fmla="*/ 875980 w 1029660"/>
                  <a:gd name="connsiteY10" fmla="*/ 745351 h 753035"/>
                  <a:gd name="connsiteX11" fmla="*/ 776087 w 1029660"/>
                  <a:gd name="connsiteY11" fmla="*/ 714615 h 753035"/>
                  <a:gd name="connsiteX12" fmla="*/ 699247 w 1029660"/>
                  <a:gd name="connsiteY12" fmla="*/ 645458 h 753035"/>
                  <a:gd name="connsiteX13" fmla="*/ 583987 w 1029660"/>
                  <a:gd name="connsiteY13" fmla="*/ 607038 h 753035"/>
                  <a:gd name="connsiteX14" fmla="*/ 330413 w 1029660"/>
                  <a:gd name="connsiteY14" fmla="*/ 591670 h 753035"/>
                  <a:gd name="connsiteX15" fmla="*/ 0 w 1029660"/>
                  <a:gd name="connsiteY15" fmla="*/ 522514 h 75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60" h="753035">
                    <a:moveTo>
                      <a:pt x="207469" y="0"/>
                    </a:moveTo>
                    <a:cubicBezTo>
                      <a:pt x="425823" y="12806"/>
                      <a:pt x="644178" y="25613"/>
                      <a:pt x="745351" y="46104"/>
                    </a:cubicBezTo>
                    <a:cubicBezTo>
                      <a:pt x="846524" y="66595"/>
                      <a:pt x="788895" y="88366"/>
                      <a:pt x="814508" y="122944"/>
                    </a:cubicBezTo>
                    <a:cubicBezTo>
                      <a:pt x="840121" y="157522"/>
                      <a:pt x="865735" y="220276"/>
                      <a:pt x="899032" y="253573"/>
                    </a:cubicBezTo>
                    <a:cubicBezTo>
                      <a:pt x="932329" y="286870"/>
                      <a:pt x="998924" y="298396"/>
                      <a:pt x="1014292" y="322729"/>
                    </a:cubicBezTo>
                    <a:cubicBezTo>
                      <a:pt x="1029660" y="347062"/>
                      <a:pt x="1000205" y="379078"/>
                      <a:pt x="991240" y="399569"/>
                    </a:cubicBezTo>
                    <a:cubicBezTo>
                      <a:pt x="982275" y="420060"/>
                      <a:pt x="963065" y="429025"/>
                      <a:pt x="960504" y="445674"/>
                    </a:cubicBezTo>
                    <a:cubicBezTo>
                      <a:pt x="957943" y="462323"/>
                      <a:pt x="978433" y="473849"/>
                      <a:pt x="975872" y="499462"/>
                    </a:cubicBezTo>
                    <a:cubicBezTo>
                      <a:pt x="973311" y="525075"/>
                      <a:pt x="954101" y="571179"/>
                      <a:pt x="945136" y="599354"/>
                    </a:cubicBezTo>
                    <a:cubicBezTo>
                      <a:pt x="936171" y="627529"/>
                      <a:pt x="933610" y="644177"/>
                      <a:pt x="922084" y="668510"/>
                    </a:cubicBezTo>
                    <a:cubicBezTo>
                      <a:pt x="910558" y="692843"/>
                      <a:pt x="900313" y="737667"/>
                      <a:pt x="875980" y="745351"/>
                    </a:cubicBezTo>
                    <a:cubicBezTo>
                      <a:pt x="851647" y="753035"/>
                      <a:pt x="805542" y="731264"/>
                      <a:pt x="776087" y="714615"/>
                    </a:cubicBezTo>
                    <a:cubicBezTo>
                      <a:pt x="746632" y="697966"/>
                      <a:pt x="731264" y="663388"/>
                      <a:pt x="699247" y="645458"/>
                    </a:cubicBezTo>
                    <a:cubicBezTo>
                      <a:pt x="667230" y="627529"/>
                      <a:pt x="645459" y="616003"/>
                      <a:pt x="583987" y="607038"/>
                    </a:cubicBezTo>
                    <a:cubicBezTo>
                      <a:pt x="522515" y="598073"/>
                      <a:pt x="427744" y="605757"/>
                      <a:pt x="330413" y="591670"/>
                    </a:cubicBezTo>
                    <a:cubicBezTo>
                      <a:pt x="233082" y="577583"/>
                      <a:pt x="116541" y="550048"/>
                      <a:pt x="0" y="52251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9" name="Freeform 68"/>
              <p:cNvSpPr/>
              <p:nvPr/>
            </p:nvSpPr>
            <p:spPr>
              <a:xfrm>
                <a:off x="4910097" y="3419395"/>
                <a:ext cx="1470212" cy="813226"/>
              </a:xfrm>
              <a:custGeom>
                <a:avLst/>
                <a:gdLst>
                  <a:gd name="connsiteX0" fmla="*/ 845244 w 1470212"/>
                  <a:gd name="connsiteY0" fmla="*/ 0 h 813226"/>
                  <a:gd name="connsiteX1" fmla="*/ 868296 w 1470212"/>
                  <a:gd name="connsiteY1" fmla="*/ 99892 h 813226"/>
                  <a:gd name="connsiteX2" fmla="*/ 983557 w 1470212"/>
                  <a:gd name="connsiteY2" fmla="*/ 46104 h 813226"/>
                  <a:gd name="connsiteX3" fmla="*/ 1152606 w 1470212"/>
                  <a:gd name="connsiteY3" fmla="*/ 61472 h 813226"/>
                  <a:gd name="connsiteX4" fmla="*/ 1221762 w 1470212"/>
                  <a:gd name="connsiteY4" fmla="*/ 230521 h 813226"/>
                  <a:gd name="connsiteX5" fmla="*/ 1267866 w 1470212"/>
                  <a:gd name="connsiteY5" fmla="*/ 345781 h 813226"/>
                  <a:gd name="connsiteX6" fmla="*/ 1275550 w 1470212"/>
                  <a:gd name="connsiteY6" fmla="*/ 461042 h 813226"/>
                  <a:gd name="connsiteX7" fmla="*/ 1413863 w 1470212"/>
                  <a:gd name="connsiteY7" fmla="*/ 461042 h 813226"/>
                  <a:gd name="connsiteX8" fmla="*/ 1337022 w 1470212"/>
                  <a:gd name="connsiteY8" fmla="*/ 499462 h 813226"/>
                  <a:gd name="connsiteX9" fmla="*/ 1290918 w 1470212"/>
                  <a:gd name="connsiteY9" fmla="*/ 645459 h 813226"/>
                  <a:gd name="connsiteX10" fmla="*/ 1383127 w 1470212"/>
                  <a:gd name="connsiteY10" fmla="*/ 776087 h 813226"/>
                  <a:gd name="connsiteX11" fmla="*/ 1367758 w 1470212"/>
                  <a:gd name="connsiteY11" fmla="*/ 806823 h 813226"/>
                  <a:gd name="connsiteX12" fmla="*/ 768404 w 1470212"/>
                  <a:gd name="connsiteY12" fmla="*/ 737667 h 813226"/>
                  <a:gd name="connsiteX13" fmla="*/ 0 w 1470212"/>
                  <a:gd name="connsiteY13" fmla="*/ 622407 h 81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0212" h="813226">
                    <a:moveTo>
                      <a:pt x="845244" y="0"/>
                    </a:moveTo>
                    <a:cubicBezTo>
                      <a:pt x="845244" y="46104"/>
                      <a:pt x="845244" y="92208"/>
                      <a:pt x="868296" y="99892"/>
                    </a:cubicBezTo>
                    <a:cubicBezTo>
                      <a:pt x="891348" y="107576"/>
                      <a:pt x="936172" y="52507"/>
                      <a:pt x="983557" y="46104"/>
                    </a:cubicBezTo>
                    <a:cubicBezTo>
                      <a:pt x="1030942" y="39701"/>
                      <a:pt x="1112905" y="30736"/>
                      <a:pt x="1152606" y="61472"/>
                    </a:cubicBezTo>
                    <a:cubicBezTo>
                      <a:pt x="1192307" y="92208"/>
                      <a:pt x="1202552" y="183136"/>
                      <a:pt x="1221762" y="230521"/>
                    </a:cubicBezTo>
                    <a:cubicBezTo>
                      <a:pt x="1240972" y="277906"/>
                      <a:pt x="1258901" y="307361"/>
                      <a:pt x="1267866" y="345781"/>
                    </a:cubicBezTo>
                    <a:cubicBezTo>
                      <a:pt x="1276831" y="384201"/>
                      <a:pt x="1251217" y="441832"/>
                      <a:pt x="1275550" y="461042"/>
                    </a:cubicBezTo>
                    <a:cubicBezTo>
                      <a:pt x="1299883" y="480252"/>
                      <a:pt x="1403618" y="454639"/>
                      <a:pt x="1413863" y="461042"/>
                    </a:cubicBezTo>
                    <a:cubicBezTo>
                      <a:pt x="1424108" y="467445"/>
                      <a:pt x="1357513" y="468726"/>
                      <a:pt x="1337022" y="499462"/>
                    </a:cubicBezTo>
                    <a:cubicBezTo>
                      <a:pt x="1316531" y="530198"/>
                      <a:pt x="1283234" y="599355"/>
                      <a:pt x="1290918" y="645459"/>
                    </a:cubicBezTo>
                    <a:cubicBezTo>
                      <a:pt x="1298602" y="691563"/>
                      <a:pt x="1370320" y="749193"/>
                      <a:pt x="1383127" y="776087"/>
                    </a:cubicBezTo>
                    <a:cubicBezTo>
                      <a:pt x="1395934" y="802981"/>
                      <a:pt x="1470212" y="813226"/>
                      <a:pt x="1367758" y="806823"/>
                    </a:cubicBezTo>
                    <a:cubicBezTo>
                      <a:pt x="1265304" y="800420"/>
                      <a:pt x="996364" y="768403"/>
                      <a:pt x="768404" y="737667"/>
                    </a:cubicBezTo>
                    <a:cubicBezTo>
                      <a:pt x="540444" y="706931"/>
                      <a:pt x="0" y="622407"/>
                      <a:pt x="0" y="622407"/>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2" name="Freeform 71"/>
              <p:cNvSpPr/>
              <p:nvPr/>
            </p:nvSpPr>
            <p:spPr>
              <a:xfrm>
                <a:off x="4687261" y="4026434"/>
                <a:ext cx="1609804" cy="797859"/>
              </a:xfrm>
              <a:custGeom>
                <a:avLst/>
                <a:gdLst>
                  <a:gd name="connsiteX0" fmla="*/ 245889 w 1609804"/>
                  <a:gd name="connsiteY0" fmla="*/ 0 h 797859"/>
                  <a:gd name="connsiteX1" fmla="*/ 852927 w 1609804"/>
                  <a:gd name="connsiteY1" fmla="*/ 122944 h 797859"/>
                  <a:gd name="connsiteX2" fmla="*/ 1483018 w 1609804"/>
                  <a:gd name="connsiteY2" fmla="*/ 199784 h 797859"/>
                  <a:gd name="connsiteX3" fmla="*/ 1575226 w 1609804"/>
                  <a:gd name="connsiteY3" fmla="*/ 276625 h 797859"/>
                  <a:gd name="connsiteX4" fmla="*/ 1429230 w 1609804"/>
                  <a:gd name="connsiteY4" fmla="*/ 330413 h 797859"/>
                  <a:gd name="connsiteX5" fmla="*/ 1590594 w 1609804"/>
                  <a:gd name="connsiteY5" fmla="*/ 353465 h 797859"/>
                  <a:gd name="connsiteX6" fmla="*/ 1544490 w 1609804"/>
                  <a:gd name="connsiteY6" fmla="*/ 461042 h 797859"/>
                  <a:gd name="connsiteX7" fmla="*/ 1429230 w 1609804"/>
                  <a:gd name="connsiteY7" fmla="*/ 453358 h 797859"/>
                  <a:gd name="connsiteX8" fmla="*/ 1421546 w 1609804"/>
                  <a:gd name="connsiteY8" fmla="*/ 576302 h 797859"/>
                  <a:gd name="connsiteX9" fmla="*/ 1283233 w 1609804"/>
                  <a:gd name="connsiteY9" fmla="*/ 622406 h 797859"/>
                  <a:gd name="connsiteX10" fmla="*/ 1206393 w 1609804"/>
                  <a:gd name="connsiteY10" fmla="*/ 737667 h 797859"/>
                  <a:gd name="connsiteX11" fmla="*/ 1091132 w 1609804"/>
                  <a:gd name="connsiteY11" fmla="*/ 783771 h 797859"/>
                  <a:gd name="connsiteX12" fmla="*/ 1021976 w 1609804"/>
                  <a:gd name="connsiteY12" fmla="*/ 653142 h 797859"/>
                  <a:gd name="connsiteX13" fmla="*/ 845243 w 1609804"/>
                  <a:gd name="connsiteY13" fmla="*/ 530198 h 797859"/>
                  <a:gd name="connsiteX14" fmla="*/ 699247 w 1609804"/>
                  <a:gd name="connsiteY14" fmla="*/ 491778 h 797859"/>
                  <a:gd name="connsiteX15" fmla="*/ 653142 w 1609804"/>
                  <a:gd name="connsiteY15" fmla="*/ 430305 h 797859"/>
                  <a:gd name="connsiteX16" fmla="*/ 445673 w 1609804"/>
                  <a:gd name="connsiteY16" fmla="*/ 391885 h 797859"/>
                  <a:gd name="connsiteX17" fmla="*/ 268941 w 1609804"/>
                  <a:gd name="connsiteY17" fmla="*/ 399569 h 797859"/>
                  <a:gd name="connsiteX18" fmla="*/ 0 w 1609804"/>
                  <a:gd name="connsiteY18" fmla="*/ 345781 h 79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9804" h="797859">
                    <a:moveTo>
                      <a:pt x="245889" y="0"/>
                    </a:moveTo>
                    <a:cubicBezTo>
                      <a:pt x="446314" y="44823"/>
                      <a:pt x="646739" y="89647"/>
                      <a:pt x="852927" y="122944"/>
                    </a:cubicBezTo>
                    <a:cubicBezTo>
                      <a:pt x="1059115" y="156241"/>
                      <a:pt x="1362635" y="174171"/>
                      <a:pt x="1483018" y="199784"/>
                    </a:cubicBezTo>
                    <a:cubicBezTo>
                      <a:pt x="1603401" y="225397"/>
                      <a:pt x="1584191" y="254854"/>
                      <a:pt x="1575226" y="276625"/>
                    </a:cubicBezTo>
                    <a:cubicBezTo>
                      <a:pt x="1566261" y="298396"/>
                      <a:pt x="1426669" y="317606"/>
                      <a:pt x="1429230" y="330413"/>
                    </a:cubicBezTo>
                    <a:cubicBezTo>
                      <a:pt x="1431791" y="343220"/>
                      <a:pt x="1571384" y="331694"/>
                      <a:pt x="1590594" y="353465"/>
                    </a:cubicBezTo>
                    <a:cubicBezTo>
                      <a:pt x="1609804" y="375237"/>
                      <a:pt x="1571384" y="444393"/>
                      <a:pt x="1544490" y="461042"/>
                    </a:cubicBezTo>
                    <a:cubicBezTo>
                      <a:pt x="1517596" y="477691"/>
                      <a:pt x="1449721" y="434148"/>
                      <a:pt x="1429230" y="453358"/>
                    </a:cubicBezTo>
                    <a:cubicBezTo>
                      <a:pt x="1408739" y="472568"/>
                      <a:pt x="1445879" y="548127"/>
                      <a:pt x="1421546" y="576302"/>
                    </a:cubicBezTo>
                    <a:cubicBezTo>
                      <a:pt x="1397213" y="604477"/>
                      <a:pt x="1319092" y="595512"/>
                      <a:pt x="1283233" y="622406"/>
                    </a:cubicBezTo>
                    <a:cubicBezTo>
                      <a:pt x="1247374" y="649300"/>
                      <a:pt x="1238410" y="710773"/>
                      <a:pt x="1206393" y="737667"/>
                    </a:cubicBezTo>
                    <a:cubicBezTo>
                      <a:pt x="1174376" y="764561"/>
                      <a:pt x="1121868" y="797859"/>
                      <a:pt x="1091132" y="783771"/>
                    </a:cubicBezTo>
                    <a:cubicBezTo>
                      <a:pt x="1060396" y="769684"/>
                      <a:pt x="1062957" y="695404"/>
                      <a:pt x="1021976" y="653142"/>
                    </a:cubicBezTo>
                    <a:cubicBezTo>
                      <a:pt x="980995" y="610880"/>
                      <a:pt x="899031" y="557092"/>
                      <a:pt x="845243" y="530198"/>
                    </a:cubicBezTo>
                    <a:cubicBezTo>
                      <a:pt x="791455" y="503304"/>
                      <a:pt x="731264" y="508427"/>
                      <a:pt x="699247" y="491778"/>
                    </a:cubicBezTo>
                    <a:cubicBezTo>
                      <a:pt x="667230" y="475129"/>
                      <a:pt x="695404" y="446954"/>
                      <a:pt x="653142" y="430305"/>
                    </a:cubicBezTo>
                    <a:cubicBezTo>
                      <a:pt x="610880" y="413656"/>
                      <a:pt x="509706" y="397008"/>
                      <a:pt x="445673" y="391885"/>
                    </a:cubicBezTo>
                    <a:cubicBezTo>
                      <a:pt x="381640" y="386762"/>
                      <a:pt x="343220" y="407253"/>
                      <a:pt x="268941" y="399569"/>
                    </a:cubicBezTo>
                    <a:cubicBezTo>
                      <a:pt x="194662" y="391885"/>
                      <a:pt x="46104" y="358588"/>
                      <a:pt x="0" y="345781"/>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57" name="Freeform 56"/>
            <p:cNvSpPr/>
            <p:nvPr/>
          </p:nvSpPr>
          <p:spPr>
            <a:xfrm>
              <a:off x="4150886" y="4287691"/>
              <a:ext cx="1148763" cy="1208954"/>
            </a:xfrm>
            <a:custGeom>
              <a:avLst/>
              <a:gdLst>
                <a:gd name="connsiteX0" fmla="*/ 0 w 1148763"/>
                <a:gd name="connsiteY0" fmla="*/ 0 h 1208954"/>
                <a:gd name="connsiteX1" fmla="*/ 614723 w 1148763"/>
                <a:gd name="connsiteY1" fmla="*/ 115260 h 1208954"/>
                <a:gd name="connsiteX2" fmla="*/ 845244 w 1148763"/>
                <a:gd name="connsiteY2" fmla="*/ 138312 h 1208954"/>
                <a:gd name="connsiteX3" fmla="*/ 791456 w 1148763"/>
                <a:gd name="connsiteY3" fmla="*/ 215153 h 1208954"/>
                <a:gd name="connsiteX4" fmla="*/ 829876 w 1148763"/>
                <a:gd name="connsiteY4" fmla="*/ 330413 h 1208954"/>
                <a:gd name="connsiteX5" fmla="*/ 891348 w 1148763"/>
                <a:gd name="connsiteY5" fmla="*/ 453358 h 1208954"/>
                <a:gd name="connsiteX6" fmla="*/ 960504 w 1148763"/>
                <a:gd name="connsiteY6" fmla="*/ 537882 h 1208954"/>
                <a:gd name="connsiteX7" fmla="*/ 1037345 w 1148763"/>
                <a:gd name="connsiteY7" fmla="*/ 706931 h 1208954"/>
                <a:gd name="connsiteX8" fmla="*/ 1060397 w 1148763"/>
                <a:gd name="connsiteY8" fmla="*/ 837559 h 1208954"/>
                <a:gd name="connsiteX9" fmla="*/ 1144921 w 1148763"/>
                <a:gd name="connsiteY9" fmla="*/ 922084 h 1208954"/>
                <a:gd name="connsiteX10" fmla="*/ 1083449 w 1148763"/>
                <a:gd name="connsiteY10" fmla="*/ 937452 h 1208954"/>
                <a:gd name="connsiteX11" fmla="*/ 991240 w 1148763"/>
                <a:gd name="connsiteY11" fmla="*/ 1075764 h 1208954"/>
                <a:gd name="connsiteX12" fmla="*/ 945136 w 1148763"/>
                <a:gd name="connsiteY12" fmla="*/ 1114185 h 1208954"/>
                <a:gd name="connsiteX13" fmla="*/ 860612 w 1148763"/>
                <a:gd name="connsiteY13" fmla="*/ 1198709 h 1208954"/>
                <a:gd name="connsiteX14" fmla="*/ 637775 w 1148763"/>
                <a:gd name="connsiteY14" fmla="*/ 1175657 h 1208954"/>
                <a:gd name="connsiteX15" fmla="*/ 338098 w 1148763"/>
                <a:gd name="connsiteY15" fmla="*/ 1114185 h 1208954"/>
                <a:gd name="connsiteX16" fmla="*/ 299677 w 1148763"/>
                <a:gd name="connsiteY16" fmla="*/ 1014292 h 1208954"/>
                <a:gd name="connsiteX17" fmla="*/ 7684 w 1148763"/>
                <a:gd name="connsiteY17" fmla="*/ 960504 h 120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8763" h="1208954">
                  <a:moveTo>
                    <a:pt x="0" y="0"/>
                  </a:moveTo>
                  <a:lnTo>
                    <a:pt x="614723" y="115260"/>
                  </a:lnTo>
                  <a:cubicBezTo>
                    <a:pt x="755597" y="138312"/>
                    <a:pt x="815789" y="121663"/>
                    <a:pt x="845244" y="138312"/>
                  </a:cubicBezTo>
                  <a:cubicBezTo>
                    <a:pt x="874699" y="154961"/>
                    <a:pt x="794017" y="183136"/>
                    <a:pt x="791456" y="215153"/>
                  </a:cubicBezTo>
                  <a:cubicBezTo>
                    <a:pt x="788895" y="247170"/>
                    <a:pt x="813227" y="290712"/>
                    <a:pt x="829876" y="330413"/>
                  </a:cubicBezTo>
                  <a:cubicBezTo>
                    <a:pt x="846525" y="370114"/>
                    <a:pt x="869577" y="418780"/>
                    <a:pt x="891348" y="453358"/>
                  </a:cubicBezTo>
                  <a:cubicBezTo>
                    <a:pt x="913119" y="487936"/>
                    <a:pt x="936171" y="495620"/>
                    <a:pt x="960504" y="537882"/>
                  </a:cubicBezTo>
                  <a:cubicBezTo>
                    <a:pt x="984837" y="580144"/>
                    <a:pt x="1020696" y="656985"/>
                    <a:pt x="1037345" y="706931"/>
                  </a:cubicBezTo>
                  <a:cubicBezTo>
                    <a:pt x="1053994" y="756877"/>
                    <a:pt x="1042468" y="801700"/>
                    <a:pt x="1060397" y="837559"/>
                  </a:cubicBezTo>
                  <a:cubicBezTo>
                    <a:pt x="1078326" y="873418"/>
                    <a:pt x="1141079" y="905435"/>
                    <a:pt x="1144921" y="922084"/>
                  </a:cubicBezTo>
                  <a:cubicBezTo>
                    <a:pt x="1148763" y="938733"/>
                    <a:pt x="1109062" y="911839"/>
                    <a:pt x="1083449" y="937452"/>
                  </a:cubicBezTo>
                  <a:cubicBezTo>
                    <a:pt x="1057836" y="963065"/>
                    <a:pt x="1014292" y="1046309"/>
                    <a:pt x="991240" y="1075764"/>
                  </a:cubicBezTo>
                  <a:cubicBezTo>
                    <a:pt x="968188" y="1105220"/>
                    <a:pt x="966907" y="1093694"/>
                    <a:pt x="945136" y="1114185"/>
                  </a:cubicBezTo>
                  <a:cubicBezTo>
                    <a:pt x="923365" y="1134676"/>
                    <a:pt x="911839" y="1188464"/>
                    <a:pt x="860612" y="1198709"/>
                  </a:cubicBezTo>
                  <a:cubicBezTo>
                    <a:pt x="809385" y="1208954"/>
                    <a:pt x="724861" y="1189744"/>
                    <a:pt x="637775" y="1175657"/>
                  </a:cubicBezTo>
                  <a:cubicBezTo>
                    <a:pt x="550689" y="1161570"/>
                    <a:pt x="394448" y="1141079"/>
                    <a:pt x="338098" y="1114185"/>
                  </a:cubicBezTo>
                  <a:cubicBezTo>
                    <a:pt x="281748" y="1087291"/>
                    <a:pt x="354746" y="1039906"/>
                    <a:pt x="299677" y="1014292"/>
                  </a:cubicBezTo>
                  <a:cubicBezTo>
                    <a:pt x="244608" y="988679"/>
                    <a:pt x="56349" y="978433"/>
                    <a:pt x="7684" y="960504"/>
                  </a:cubicBezTo>
                </a:path>
              </a:pathLst>
            </a:custGeom>
            <a:ln w="12700">
              <a:solidFill>
                <a:srgbClr val="996600"/>
              </a:solidFill>
            </a:ln>
            <a:effectLst>
              <a:outerShdw dist="254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grpSp>
        <p:nvGrpSpPr>
          <p:cNvPr id="2" name="Group 76"/>
          <p:cNvGrpSpPr/>
          <p:nvPr/>
        </p:nvGrpSpPr>
        <p:grpSpPr>
          <a:xfrm>
            <a:off x="7467600" y="4572000"/>
            <a:ext cx="1596912" cy="2185203"/>
            <a:chOff x="7467600" y="4572000"/>
            <a:chExt cx="1596912" cy="2185203"/>
          </a:xfrm>
        </p:grpSpPr>
        <p:pic>
          <p:nvPicPr>
            <p:cNvPr id="53250" name="Picture 2"/>
            <p:cNvPicPr>
              <a:picLocks noChangeAspect="1" noChangeArrowheads="1"/>
            </p:cNvPicPr>
            <p:nvPr/>
          </p:nvPicPr>
          <p:blipFill>
            <a:blip r:embed="rId7"/>
            <a:srcRect/>
            <a:stretch>
              <a:fillRect/>
            </a:stretch>
          </p:blipFill>
          <p:spPr bwMode="auto">
            <a:xfrm flipH="1">
              <a:off x="7543800" y="4572000"/>
              <a:ext cx="761906" cy="1905000"/>
            </a:xfrm>
            <a:prstGeom prst="rect">
              <a:avLst/>
            </a:prstGeom>
            <a:noFill/>
            <a:ln w="9525">
              <a:noFill/>
              <a:miter lim="800000"/>
              <a:headEnd/>
              <a:tailEnd/>
            </a:ln>
            <a:effectLst/>
          </p:spPr>
        </p:pic>
        <p:sp>
          <p:nvSpPr>
            <p:cNvPr id="71" name="TextBox 70"/>
            <p:cNvSpPr txBox="1"/>
            <p:nvPr/>
          </p:nvSpPr>
          <p:spPr>
            <a:xfrm>
              <a:off x="7467600" y="4663440"/>
              <a:ext cx="1596912" cy="656590"/>
            </a:xfrm>
            <a:prstGeom prst="rect">
              <a:avLst/>
            </a:prstGeom>
            <a:noFill/>
          </p:spPr>
          <p:txBody>
            <a:bodyPr wrap="none" rtlCol="0">
              <a:spAutoFit/>
            </a:bodyPr>
            <a:lstStyle/>
            <a:p>
              <a:pPr>
                <a:lnSpc>
                  <a:spcPts val="2200"/>
                </a:lnSpc>
              </a:pPr>
              <a:r>
                <a:rPr lang="en-US" sz="2400" b="1" spc="-100" dirty="0" smtClean="0">
                  <a:solidFill>
                    <a:srgbClr val="220783"/>
                  </a:solidFill>
                </a:rPr>
                <a:t>               1755</a:t>
              </a:r>
            </a:p>
            <a:p>
              <a:pPr>
                <a:lnSpc>
                  <a:spcPts val="2200"/>
                </a:lnSpc>
              </a:pPr>
              <a:r>
                <a:rPr lang="en-US" sz="2400" b="1" spc="-100" dirty="0" smtClean="0">
                  <a:solidFill>
                    <a:srgbClr val="220783"/>
                  </a:solidFill>
                </a:rPr>
                <a:t>deportation</a:t>
              </a:r>
              <a:endParaRPr lang="en-US" sz="2400" b="1" spc="-100" dirty="0">
                <a:solidFill>
                  <a:srgbClr val="220783"/>
                </a:solidFill>
              </a:endParaRPr>
            </a:p>
          </p:txBody>
        </p:sp>
        <p:sp>
          <p:nvSpPr>
            <p:cNvPr id="73" name="TextBox 72"/>
            <p:cNvSpPr txBox="1"/>
            <p:nvPr/>
          </p:nvSpPr>
          <p:spPr>
            <a:xfrm>
              <a:off x="7506898" y="5410200"/>
              <a:ext cx="1484702" cy="656590"/>
            </a:xfrm>
            <a:prstGeom prst="rect">
              <a:avLst/>
            </a:prstGeom>
            <a:noFill/>
          </p:spPr>
          <p:txBody>
            <a:bodyPr wrap="none" rtlCol="0">
              <a:spAutoFit/>
            </a:bodyPr>
            <a:lstStyle/>
            <a:p>
              <a:pPr>
                <a:lnSpc>
                  <a:spcPts val="2200"/>
                </a:lnSpc>
              </a:pPr>
              <a:r>
                <a:rPr lang="en-US" sz="2400" b="1" spc="-100" dirty="0" smtClean="0">
                  <a:solidFill>
                    <a:srgbClr val="007A37"/>
                  </a:solidFill>
                </a:rPr>
                <a:t>             1756</a:t>
              </a:r>
            </a:p>
            <a:p>
              <a:pPr>
                <a:lnSpc>
                  <a:spcPts val="2200"/>
                </a:lnSpc>
              </a:pPr>
              <a:r>
                <a:rPr lang="en-US" sz="2400" b="1" spc="-100" dirty="0" smtClean="0">
                  <a:solidFill>
                    <a:srgbClr val="007A37"/>
                  </a:solidFill>
                </a:rPr>
                <a:t>migration</a:t>
              </a:r>
              <a:endParaRPr lang="en-US" sz="2400" b="1" spc="-100" dirty="0">
                <a:solidFill>
                  <a:srgbClr val="007A37"/>
                </a:solidFill>
              </a:endParaRPr>
            </a:p>
          </p:txBody>
        </p:sp>
        <p:sp>
          <p:nvSpPr>
            <p:cNvPr id="75" name="TextBox 74"/>
            <p:cNvSpPr txBox="1"/>
            <p:nvPr/>
          </p:nvSpPr>
          <p:spPr>
            <a:xfrm>
              <a:off x="7543800" y="6089904"/>
              <a:ext cx="1484702" cy="667299"/>
            </a:xfrm>
            <a:prstGeom prst="rect">
              <a:avLst/>
            </a:prstGeom>
            <a:noFill/>
          </p:spPr>
          <p:txBody>
            <a:bodyPr wrap="none" rtlCol="0">
              <a:spAutoFit/>
            </a:bodyPr>
            <a:lstStyle/>
            <a:p>
              <a:pPr>
                <a:lnSpc>
                  <a:spcPts val="2200"/>
                </a:lnSpc>
              </a:pPr>
              <a:r>
                <a:rPr lang="en-US" sz="2400" b="1" spc="-100" dirty="0" smtClean="0">
                  <a:solidFill>
                    <a:srgbClr val="C40000"/>
                  </a:solidFill>
                </a:rPr>
                <a:t>             1755</a:t>
              </a:r>
            </a:p>
            <a:p>
              <a:pPr>
                <a:lnSpc>
                  <a:spcPts val="2200"/>
                </a:lnSpc>
              </a:pPr>
              <a:r>
                <a:rPr lang="en-US" sz="2400" b="1" spc="-100" dirty="0" smtClean="0">
                  <a:solidFill>
                    <a:srgbClr val="C40000"/>
                  </a:solidFill>
                </a:rPr>
                <a:t>flight</a:t>
              </a:r>
              <a:endParaRPr lang="en-US" sz="2400" b="1" spc="-100" dirty="0">
                <a:solidFill>
                  <a:srgbClr val="C40000"/>
                </a:solidFill>
              </a:endParaRPr>
            </a:p>
          </p:txBody>
        </p:sp>
      </p:grpSp>
      <p:sp>
        <p:nvSpPr>
          <p:cNvPr id="79" name="Rectangle 78"/>
          <p:cNvSpPr/>
          <p:nvPr/>
        </p:nvSpPr>
        <p:spPr>
          <a:xfrm>
            <a:off x="7543800" y="5410200"/>
            <a:ext cx="13716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7543800" y="6096000"/>
            <a:ext cx="1371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6"/>
          <p:cNvGrpSpPr/>
          <p:nvPr/>
        </p:nvGrpSpPr>
        <p:grpSpPr>
          <a:xfrm>
            <a:off x="4208753" y="4488986"/>
            <a:ext cx="1301160" cy="1008162"/>
            <a:chOff x="4208753" y="4488986"/>
            <a:chExt cx="1301160" cy="1008162"/>
          </a:xfrm>
        </p:grpSpPr>
        <p:pic>
          <p:nvPicPr>
            <p:cNvPr id="53" name="Picture 2"/>
            <p:cNvPicPr>
              <a:picLocks noChangeAspect="1" noChangeArrowheads="1"/>
            </p:cNvPicPr>
            <p:nvPr/>
          </p:nvPicPr>
          <p:blipFill>
            <a:blip r:embed="rId3"/>
            <a:srcRect l="3070" t="30769" r="90790" b="43590"/>
            <a:stretch>
              <a:fillRect/>
            </a:stretch>
          </p:blipFill>
          <p:spPr bwMode="auto">
            <a:xfrm rot="6132502">
              <a:off x="4462272" y="4782312"/>
              <a:ext cx="533400" cy="896271"/>
            </a:xfrm>
            <a:prstGeom prst="rect">
              <a:avLst/>
            </a:prstGeom>
            <a:noFill/>
            <a:ln w="76200">
              <a:noFill/>
              <a:miter lim="800000"/>
              <a:headEnd/>
              <a:tailEnd/>
            </a:ln>
            <a:effectLst/>
          </p:spPr>
        </p:pic>
        <p:pic>
          <p:nvPicPr>
            <p:cNvPr id="54" name="Picture 2"/>
            <p:cNvPicPr>
              <a:picLocks noChangeAspect="1" noChangeArrowheads="1"/>
            </p:cNvPicPr>
            <p:nvPr/>
          </p:nvPicPr>
          <p:blipFill>
            <a:blip r:embed="rId3"/>
            <a:srcRect l="3070" t="30769" r="90790" b="43590"/>
            <a:stretch>
              <a:fillRect/>
            </a:stretch>
          </p:blipFill>
          <p:spPr bwMode="auto">
            <a:xfrm rot="6132502">
              <a:off x="4425013" y="4272726"/>
              <a:ext cx="635781" cy="1068302"/>
            </a:xfrm>
            <a:prstGeom prst="rect">
              <a:avLst/>
            </a:prstGeom>
            <a:noFill/>
            <a:ln w="76200">
              <a:noFill/>
              <a:miter lim="800000"/>
              <a:headEnd/>
              <a:tailEnd/>
            </a:ln>
            <a:effectLst/>
          </p:spPr>
        </p:pic>
        <p:pic>
          <p:nvPicPr>
            <p:cNvPr id="55" name="Picture 2"/>
            <p:cNvPicPr>
              <a:picLocks noChangeAspect="1" noChangeArrowheads="1"/>
            </p:cNvPicPr>
            <p:nvPr/>
          </p:nvPicPr>
          <p:blipFill>
            <a:blip r:embed="rId3"/>
            <a:srcRect l="3070" t="30769" r="90790" b="43590"/>
            <a:stretch>
              <a:fillRect/>
            </a:stretch>
          </p:blipFill>
          <p:spPr bwMode="auto">
            <a:xfrm rot="8928687">
              <a:off x="5055432" y="4659683"/>
              <a:ext cx="299131" cy="479085"/>
            </a:xfrm>
            <a:prstGeom prst="rect">
              <a:avLst/>
            </a:prstGeom>
            <a:noFill/>
            <a:ln w="76200">
              <a:noFill/>
              <a:miter lim="800000"/>
              <a:headEnd/>
              <a:tailEnd/>
            </a:ln>
            <a:effectLst/>
          </p:spPr>
        </p:pic>
        <p:pic>
          <p:nvPicPr>
            <p:cNvPr id="56" name="Picture 2"/>
            <p:cNvPicPr>
              <a:picLocks noChangeAspect="1" noChangeArrowheads="1"/>
            </p:cNvPicPr>
            <p:nvPr/>
          </p:nvPicPr>
          <p:blipFill>
            <a:blip r:embed="rId8" cstate="print"/>
            <a:srcRect l="3070" t="30769" r="90790" b="43590"/>
            <a:stretch>
              <a:fillRect/>
            </a:stretch>
          </p:blipFill>
          <p:spPr bwMode="auto">
            <a:xfrm rot="6132502">
              <a:off x="5317887" y="4624378"/>
              <a:ext cx="144510" cy="239543"/>
            </a:xfrm>
            <a:prstGeom prst="rect">
              <a:avLst/>
            </a:prstGeom>
            <a:noFill/>
            <a:ln w="76200">
              <a:noFill/>
              <a:miter lim="800000"/>
              <a:headEnd/>
              <a:tailEnd/>
            </a:ln>
            <a:effectLst/>
          </p:spPr>
        </p:pic>
      </p:grpSp>
      <p:sp>
        <p:nvSpPr>
          <p:cNvPr id="47" name="TextBox 46"/>
          <p:cNvSpPr txBox="1"/>
          <p:nvPr/>
        </p:nvSpPr>
        <p:spPr>
          <a:xfrm rot="732502">
            <a:off x="4014042" y="4479411"/>
            <a:ext cx="2056397" cy="461665"/>
          </a:xfrm>
          <a:prstGeom prst="rect">
            <a:avLst/>
          </a:prstGeom>
          <a:noFill/>
        </p:spPr>
        <p:txBody>
          <a:bodyPr wrap="none" rtlCol="0">
            <a:spAutoFit/>
          </a:bodyPr>
          <a:lstStyle/>
          <a:p>
            <a:r>
              <a:rPr lang="en-US" sz="2400" b="1" dirty="0" smtClean="0">
                <a:solidFill>
                  <a:srgbClr val="00863D"/>
                </a:solidFill>
                <a:effectLst>
                  <a:outerShdw dist="38100" dir="7200000" algn="ctr" rotWithShape="0">
                    <a:schemeClr val="tx1"/>
                  </a:outerShdw>
                </a:effectLst>
              </a:rPr>
              <a:t>South Carolina</a:t>
            </a:r>
            <a:endParaRPr lang="en-US" sz="2400" b="1" dirty="0">
              <a:solidFill>
                <a:srgbClr val="00863D"/>
              </a:solidFill>
              <a:effectLst>
                <a:outerShdw dist="38100" dir="7200000" algn="ctr" rotWithShape="0">
                  <a:schemeClr val="tx1"/>
                </a:outerShdw>
              </a:effectLst>
            </a:endParaRPr>
          </a:p>
        </p:txBody>
      </p:sp>
      <p:sp>
        <p:nvSpPr>
          <p:cNvPr id="52" name="TextBox 51"/>
          <p:cNvSpPr txBox="1"/>
          <p:nvPr/>
        </p:nvSpPr>
        <p:spPr>
          <a:xfrm rot="732502">
            <a:off x="4074073" y="4843919"/>
            <a:ext cx="1179747" cy="461665"/>
          </a:xfrm>
          <a:prstGeom prst="rect">
            <a:avLst/>
          </a:prstGeom>
          <a:noFill/>
        </p:spPr>
        <p:txBody>
          <a:bodyPr wrap="none" rtlCol="0">
            <a:spAutoFit/>
          </a:bodyPr>
          <a:lstStyle/>
          <a:p>
            <a:r>
              <a:rPr lang="en-US" sz="2400" b="1" dirty="0" smtClean="0">
                <a:solidFill>
                  <a:srgbClr val="00863D"/>
                </a:solidFill>
                <a:effectLst>
                  <a:outerShdw dist="38100" dir="7200000" algn="ctr" rotWithShape="0">
                    <a:schemeClr val="tx1"/>
                  </a:outerShdw>
                </a:effectLst>
              </a:rPr>
              <a:t>Georgia</a:t>
            </a:r>
            <a:endParaRPr lang="en-US" sz="2400" b="1" dirty="0">
              <a:solidFill>
                <a:srgbClr val="00863D"/>
              </a:solidFill>
              <a:effectLst>
                <a:outerShdw dist="38100" dir="7200000" algn="ctr" rotWithShape="0">
                  <a:schemeClr val="tx1"/>
                </a:outerShdw>
              </a:effectLst>
            </a:endParaRPr>
          </a:p>
        </p:txBody>
      </p:sp>
      <p:grpSp>
        <p:nvGrpSpPr>
          <p:cNvPr id="7" name="Group 59"/>
          <p:cNvGrpSpPr/>
          <p:nvPr/>
        </p:nvGrpSpPr>
        <p:grpSpPr>
          <a:xfrm>
            <a:off x="5303520" y="2514601"/>
            <a:ext cx="2545080" cy="2885902"/>
            <a:chOff x="5303520" y="2514601"/>
            <a:chExt cx="2545080" cy="2885902"/>
          </a:xfrm>
        </p:grpSpPr>
        <p:sp>
          <p:nvSpPr>
            <p:cNvPr id="58" name="Freeform 57"/>
            <p:cNvSpPr/>
            <p:nvPr/>
          </p:nvSpPr>
          <p:spPr>
            <a:xfrm>
              <a:off x="5303520" y="2514601"/>
              <a:ext cx="2545080" cy="2885902"/>
            </a:xfrm>
            <a:custGeom>
              <a:avLst/>
              <a:gdLst>
                <a:gd name="connsiteX0" fmla="*/ 0 w 2477193"/>
                <a:gd name="connsiteY0" fmla="*/ 2743200 h 2873433"/>
                <a:gd name="connsiteX1" fmla="*/ 565265 w 2477193"/>
                <a:gd name="connsiteY1" fmla="*/ 2826327 h 2873433"/>
                <a:gd name="connsiteX2" fmla="*/ 1246909 w 2477193"/>
                <a:gd name="connsiteY2" fmla="*/ 2460567 h 2873433"/>
                <a:gd name="connsiteX3" fmla="*/ 1612669 w 2477193"/>
                <a:gd name="connsiteY3" fmla="*/ 1762298 h 2873433"/>
                <a:gd name="connsiteX4" fmla="*/ 1862051 w 2477193"/>
                <a:gd name="connsiteY4" fmla="*/ 1014153 h 2873433"/>
                <a:gd name="connsiteX5" fmla="*/ 2111433 w 2477193"/>
                <a:gd name="connsiteY5" fmla="*/ 382386 h 2873433"/>
                <a:gd name="connsiteX6" fmla="*/ 2477193 w 2477193"/>
                <a:gd name="connsiteY6" fmla="*/ 0 h 287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193" h="2873433">
                  <a:moveTo>
                    <a:pt x="0" y="2743200"/>
                  </a:moveTo>
                  <a:cubicBezTo>
                    <a:pt x="178723" y="2808316"/>
                    <a:pt x="357447" y="2873433"/>
                    <a:pt x="565265" y="2826327"/>
                  </a:cubicBezTo>
                  <a:cubicBezTo>
                    <a:pt x="773083" y="2779222"/>
                    <a:pt x="1072342" y="2637905"/>
                    <a:pt x="1246909" y="2460567"/>
                  </a:cubicBezTo>
                  <a:cubicBezTo>
                    <a:pt x="1421476" y="2283229"/>
                    <a:pt x="1510145" y="2003367"/>
                    <a:pt x="1612669" y="1762298"/>
                  </a:cubicBezTo>
                  <a:cubicBezTo>
                    <a:pt x="1715193" y="1521229"/>
                    <a:pt x="1778924" y="1244138"/>
                    <a:pt x="1862051" y="1014153"/>
                  </a:cubicBezTo>
                  <a:cubicBezTo>
                    <a:pt x="1945178" y="784168"/>
                    <a:pt x="2008909" y="551411"/>
                    <a:pt x="2111433" y="382386"/>
                  </a:cubicBezTo>
                  <a:cubicBezTo>
                    <a:pt x="2213957" y="213361"/>
                    <a:pt x="2345575" y="106680"/>
                    <a:pt x="2477193" y="0"/>
                  </a:cubicBezTo>
                </a:path>
              </a:pathLst>
            </a:custGeom>
            <a:ln w="101600">
              <a:solidFill>
                <a:srgbClr val="00B050"/>
              </a:solidFill>
              <a:prstDash val="sysDot"/>
              <a:tailEnd type="triangle"/>
            </a:ln>
            <a:effectLst>
              <a:outerShdw dist="1143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Freeform 58"/>
            <p:cNvSpPr/>
            <p:nvPr/>
          </p:nvSpPr>
          <p:spPr>
            <a:xfrm>
              <a:off x="5619404" y="4921135"/>
              <a:ext cx="1030778" cy="229985"/>
            </a:xfrm>
            <a:custGeom>
              <a:avLst/>
              <a:gdLst>
                <a:gd name="connsiteX0" fmla="*/ 0 w 1030778"/>
                <a:gd name="connsiteY0" fmla="*/ 49876 h 229985"/>
                <a:gd name="connsiteX1" fmla="*/ 149629 w 1030778"/>
                <a:gd name="connsiteY1" fmla="*/ 116378 h 229985"/>
                <a:gd name="connsiteX2" fmla="*/ 432261 w 1030778"/>
                <a:gd name="connsiteY2" fmla="*/ 182880 h 229985"/>
                <a:gd name="connsiteX3" fmla="*/ 698269 w 1030778"/>
                <a:gd name="connsiteY3" fmla="*/ 199505 h 229985"/>
                <a:gd name="connsiteX4" fmla="*/ 1030778 w 1030778"/>
                <a:gd name="connsiteY4" fmla="*/ 0 h 22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778" h="229985">
                  <a:moveTo>
                    <a:pt x="0" y="49876"/>
                  </a:moveTo>
                  <a:cubicBezTo>
                    <a:pt x="38793" y="72043"/>
                    <a:pt x="77586" y="94211"/>
                    <a:pt x="149629" y="116378"/>
                  </a:cubicBezTo>
                  <a:cubicBezTo>
                    <a:pt x="221672" y="138545"/>
                    <a:pt x="340821" y="169026"/>
                    <a:pt x="432261" y="182880"/>
                  </a:cubicBezTo>
                  <a:cubicBezTo>
                    <a:pt x="523701" y="196734"/>
                    <a:pt x="598516" y="229985"/>
                    <a:pt x="698269" y="199505"/>
                  </a:cubicBezTo>
                  <a:cubicBezTo>
                    <a:pt x="798022" y="169025"/>
                    <a:pt x="914400" y="84512"/>
                    <a:pt x="1030778" y="0"/>
                  </a:cubicBezTo>
                </a:path>
              </a:pathLst>
            </a:custGeom>
            <a:ln w="101600">
              <a:solidFill>
                <a:srgbClr val="00B050"/>
              </a:solidFill>
              <a:prstDash val="sysDot"/>
            </a:ln>
            <a:effectLst>
              <a:outerShdw dist="889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 name="Group 65"/>
          <p:cNvGrpSpPr/>
          <p:nvPr/>
        </p:nvGrpSpPr>
        <p:grpSpPr>
          <a:xfrm>
            <a:off x="6453218" y="2242318"/>
            <a:ext cx="1426930" cy="931873"/>
            <a:chOff x="6453218" y="2242318"/>
            <a:chExt cx="1426930" cy="931873"/>
          </a:xfrm>
        </p:grpSpPr>
        <p:sp>
          <p:nvSpPr>
            <p:cNvPr id="61" name="Freeform 60"/>
            <p:cNvSpPr/>
            <p:nvPr/>
          </p:nvSpPr>
          <p:spPr>
            <a:xfrm>
              <a:off x="6453218" y="2242318"/>
              <a:ext cx="1426930" cy="920225"/>
            </a:xfrm>
            <a:custGeom>
              <a:avLst/>
              <a:gdLst>
                <a:gd name="connsiteX0" fmla="*/ 0 w 1426930"/>
                <a:gd name="connsiteY0" fmla="*/ 920225 h 920225"/>
                <a:gd name="connsiteX1" fmla="*/ 407694 w 1426930"/>
                <a:gd name="connsiteY1" fmla="*/ 477585 h 920225"/>
                <a:gd name="connsiteX2" fmla="*/ 861982 w 1426930"/>
                <a:gd name="connsiteY2" fmla="*/ 180551 h 920225"/>
                <a:gd name="connsiteX3" fmla="*/ 1159016 w 1426930"/>
                <a:gd name="connsiteY3" fmla="*/ 40770 h 920225"/>
                <a:gd name="connsiteX4" fmla="*/ 1426930 w 1426930"/>
                <a:gd name="connsiteY4" fmla="*/ 0 h 920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930" h="920225">
                  <a:moveTo>
                    <a:pt x="0" y="920225"/>
                  </a:moveTo>
                  <a:cubicBezTo>
                    <a:pt x="132015" y="760544"/>
                    <a:pt x="264030" y="600864"/>
                    <a:pt x="407694" y="477585"/>
                  </a:cubicBezTo>
                  <a:cubicBezTo>
                    <a:pt x="551358" y="354306"/>
                    <a:pt x="736762" y="253353"/>
                    <a:pt x="861982" y="180551"/>
                  </a:cubicBezTo>
                  <a:cubicBezTo>
                    <a:pt x="987202" y="107749"/>
                    <a:pt x="1064858" y="70862"/>
                    <a:pt x="1159016" y="40770"/>
                  </a:cubicBezTo>
                  <a:cubicBezTo>
                    <a:pt x="1253174" y="10678"/>
                    <a:pt x="1340052" y="5339"/>
                    <a:pt x="1426930" y="0"/>
                  </a:cubicBezTo>
                </a:path>
              </a:pathLst>
            </a:custGeom>
            <a:ln w="76200">
              <a:solidFill>
                <a:srgbClr val="00B050"/>
              </a:solidFill>
              <a:prstDash val="sysDot"/>
              <a:tailEnd type="triangle"/>
            </a:ln>
            <a:effectLst>
              <a:outerShdw dist="635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Freeform 61"/>
            <p:cNvSpPr/>
            <p:nvPr/>
          </p:nvSpPr>
          <p:spPr>
            <a:xfrm>
              <a:off x="6674538" y="2900454"/>
              <a:ext cx="58242" cy="273737"/>
            </a:xfrm>
            <a:custGeom>
              <a:avLst/>
              <a:gdLst>
                <a:gd name="connsiteX0" fmla="*/ 58242 w 58242"/>
                <a:gd name="connsiteY0" fmla="*/ 273737 h 273737"/>
                <a:gd name="connsiteX1" fmla="*/ 5824 w 58242"/>
                <a:gd name="connsiteY1" fmla="*/ 192198 h 273737"/>
                <a:gd name="connsiteX2" fmla="*/ 23296 w 58242"/>
                <a:gd name="connsiteY2" fmla="*/ 0 h 273737"/>
              </a:gdLst>
              <a:ahLst/>
              <a:cxnLst>
                <a:cxn ang="0">
                  <a:pos x="connsiteX0" y="connsiteY0"/>
                </a:cxn>
                <a:cxn ang="0">
                  <a:pos x="connsiteX1" y="connsiteY1"/>
                </a:cxn>
                <a:cxn ang="0">
                  <a:pos x="connsiteX2" y="connsiteY2"/>
                </a:cxn>
              </a:cxnLst>
              <a:rect l="l" t="t" r="r" b="b"/>
              <a:pathLst>
                <a:path w="58242" h="273737">
                  <a:moveTo>
                    <a:pt x="58242" y="273737"/>
                  </a:moveTo>
                  <a:cubicBezTo>
                    <a:pt x="34945" y="255779"/>
                    <a:pt x="11648" y="237821"/>
                    <a:pt x="5824" y="192198"/>
                  </a:cubicBezTo>
                  <a:cubicBezTo>
                    <a:pt x="0" y="146575"/>
                    <a:pt x="11648" y="73287"/>
                    <a:pt x="23296" y="0"/>
                  </a:cubicBezTo>
                </a:path>
              </a:pathLst>
            </a:custGeom>
            <a:ln w="76200">
              <a:solidFill>
                <a:srgbClr val="00B050"/>
              </a:solidFill>
              <a:prstDash val="sysDot"/>
            </a:ln>
            <a:effectLst>
              <a:outerShdw dist="63500" dir="4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Freeform 63"/>
            <p:cNvSpPr/>
            <p:nvPr/>
          </p:nvSpPr>
          <p:spPr>
            <a:xfrm>
              <a:off x="6814318" y="2766497"/>
              <a:ext cx="81539" cy="308683"/>
            </a:xfrm>
            <a:custGeom>
              <a:avLst/>
              <a:gdLst>
                <a:gd name="connsiteX0" fmla="*/ 81539 w 81539"/>
                <a:gd name="connsiteY0" fmla="*/ 308683 h 308683"/>
                <a:gd name="connsiteX1" fmla="*/ 29121 w 81539"/>
                <a:gd name="connsiteY1" fmla="*/ 238792 h 308683"/>
                <a:gd name="connsiteX2" fmla="*/ 0 w 81539"/>
                <a:gd name="connsiteY2" fmla="*/ 0 h 308683"/>
              </a:gdLst>
              <a:ahLst/>
              <a:cxnLst>
                <a:cxn ang="0">
                  <a:pos x="connsiteX0" y="connsiteY0"/>
                </a:cxn>
                <a:cxn ang="0">
                  <a:pos x="connsiteX1" y="connsiteY1"/>
                </a:cxn>
                <a:cxn ang="0">
                  <a:pos x="connsiteX2" y="connsiteY2"/>
                </a:cxn>
              </a:cxnLst>
              <a:rect l="l" t="t" r="r" b="b"/>
              <a:pathLst>
                <a:path w="81539" h="308683">
                  <a:moveTo>
                    <a:pt x="81539" y="308683"/>
                  </a:moveTo>
                  <a:cubicBezTo>
                    <a:pt x="62125" y="299461"/>
                    <a:pt x="42711" y="290239"/>
                    <a:pt x="29121" y="238792"/>
                  </a:cubicBezTo>
                  <a:cubicBezTo>
                    <a:pt x="15531" y="187345"/>
                    <a:pt x="7765" y="93672"/>
                    <a:pt x="0" y="0"/>
                  </a:cubicBezTo>
                </a:path>
              </a:pathLst>
            </a:custGeom>
            <a:ln w="76200">
              <a:solidFill>
                <a:srgbClr val="00B050"/>
              </a:solidFill>
              <a:prstDash val="sysDot"/>
            </a:ln>
            <a:effectLst>
              <a:outerShdw dist="63500" dir="4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Freeform 64"/>
            <p:cNvSpPr/>
            <p:nvPr/>
          </p:nvSpPr>
          <p:spPr>
            <a:xfrm>
              <a:off x="7007488" y="2603419"/>
              <a:ext cx="68920" cy="320331"/>
            </a:xfrm>
            <a:custGeom>
              <a:avLst/>
              <a:gdLst>
                <a:gd name="connsiteX0" fmla="*/ 68920 w 68920"/>
                <a:gd name="connsiteY0" fmla="*/ 320331 h 320331"/>
                <a:gd name="connsiteX1" fmla="*/ 10678 w 68920"/>
                <a:gd name="connsiteY1" fmla="*/ 192199 h 320331"/>
                <a:gd name="connsiteX2" fmla="*/ 4853 w 68920"/>
                <a:gd name="connsiteY2" fmla="*/ 0 h 320331"/>
              </a:gdLst>
              <a:ahLst/>
              <a:cxnLst>
                <a:cxn ang="0">
                  <a:pos x="connsiteX0" y="connsiteY0"/>
                </a:cxn>
                <a:cxn ang="0">
                  <a:pos x="connsiteX1" y="connsiteY1"/>
                </a:cxn>
                <a:cxn ang="0">
                  <a:pos x="connsiteX2" y="connsiteY2"/>
                </a:cxn>
              </a:cxnLst>
              <a:rect l="l" t="t" r="r" b="b"/>
              <a:pathLst>
                <a:path w="68920" h="320331">
                  <a:moveTo>
                    <a:pt x="68920" y="320331"/>
                  </a:moveTo>
                  <a:cubicBezTo>
                    <a:pt x="45138" y="282959"/>
                    <a:pt x="21356" y="245587"/>
                    <a:pt x="10678" y="192199"/>
                  </a:cubicBezTo>
                  <a:cubicBezTo>
                    <a:pt x="0" y="138811"/>
                    <a:pt x="2426" y="69405"/>
                    <a:pt x="4853" y="0"/>
                  </a:cubicBezTo>
                </a:path>
              </a:pathLst>
            </a:custGeom>
            <a:ln w="76200">
              <a:solidFill>
                <a:srgbClr val="00B050"/>
              </a:solidFill>
              <a:prstDash val="sysDot"/>
            </a:ln>
            <a:effectLst>
              <a:outerShdw dist="63500" dir="4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6" name="TextBox 45"/>
          <p:cNvSpPr txBox="1"/>
          <p:nvPr/>
        </p:nvSpPr>
        <p:spPr>
          <a:xfrm>
            <a:off x="76200" y="838200"/>
            <a:ext cx="4038600" cy="3046988"/>
          </a:xfrm>
          <a:prstGeom prst="rect">
            <a:avLst/>
          </a:prstGeom>
          <a:noFill/>
          <a:ln w="50800">
            <a:noFill/>
          </a:ln>
        </p:spPr>
        <p:txBody>
          <a:bodyPr wrap="square" rtlCol="0">
            <a:spAutoFit/>
          </a:bodyPr>
          <a:lstStyle/>
          <a:p>
            <a:pPr algn="ctr"/>
            <a:r>
              <a:rPr lang="en-US" sz="3200" b="1" dirty="0" smtClean="0">
                <a:solidFill>
                  <a:srgbClr val="00B050"/>
                </a:solidFill>
                <a:effectLst>
                  <a:outerShdw dist="50800" dir="7200000" algn="ctr" rotWithShape="0">
                    <a:schemeClr val="tx1"/>
                  </a:outerShdw>
                </a:effectLst>
              </a:rPr>
              <a:t>1756 </a:t>
            </a:r>
          </a:p>
          <a:p>
            <a:pPr algn="ctr"/>
            <a:r>
              <a:rPr lang="en-US" sz="3200" b="1" dirty="0" smtClean="0">
                <a:solidFill>
                  <a:srgbClr val="00B050"/>
                </a:solidFill>
                <a:effectLst>
                  <a:outerShdw dist="50800" dir="7200000" algn="ctr" rotWithShape="0">
                    <a:schemeClr val="tx1"/>
                  </a:outerShdw>
                </a:effectLst>
              </a:rPr>
              <a:t>REVERSE MIGRATION</a:t>
            </a:r>
          </a:p>
          <a:p>
            <a:pPr>
              <a:buFont typeface="Arial" pitchFamily="34" charset="0"/>
              <a:buChar char="•"/>
            </a:pPr>
            <a:r>
              <a:rPr lang="en-US" sz="3200" b="1" dirty="0" smtClean="0"/>
              <a:t>  need exit passports</a:t>
            </a:r>
          </a:p>
          <a:p>
            <a:pPr>
              <a:buFont typeface="Arial" pitchFamily="34" charset="0"/>
              <a:buChar char="•"/>
            </a:pPr>
            <a:r>
              <a:rPr lang="en-US" sz="3200" b="1" dirty="0" smtClean="0"/>
              <a:t>  2 ships </a:t>
            </a:r>
            <a:r>
              <a:rPr lang="en-US" sz="2400" b="1" dirty="0" smtClean="0"/>
              <a:t>(</a:t>
            </a:r>
            <a:r>
              <a:rPr lang="en-US" sz="2400" b="1" dirty="0" err="1" smtClean="0"/>
              <a:t>Ga</a:t>
            </a:r>
            <a:r>
              <a:rPr lang="en-US" sz="2400" b="1" dirty="0" smtClean="0"/>
              <a:t> &amp; SC)</a:t>
            </a:r>
          </a:p>
          <a:p>
            <a:pPr>
              <a:buFont typeface="Arial" pitchFamily="34" charset="0"/>
              <a:buChar char="•"/>
            </a:pPr>
            <a:r>
              <a:rPr lang="en-US" sz="3200" b="1" dirty="0" smtClean="0"/>
              <a:t>  overland </a:t>
            </a:r>
            <a:r>
              <a:rPr lang="en-US" sz="2400" b="1" dirty="0" smtClean="0"/>
              <a:t>(PA,NY,MA,CT) </a:t>
            </a:r>
          </a:p>
          <a:p>
            <a:pPr>
              <a:buFont typeface="Arial" pitchFamily="34" charset="0"/>
              <a:buChar char="•"/>
            </a:pPr>
            <a:r>
              <a:rPr lang="en-US" sz="3200" b="1" dirty="0" smtClean="0"/>
              <a:t>  &gt;1000 </a:t>
            </a:r>
            <a:r>
              <a:rPr lang="en-US" sz="3200" b="1" dirty="0" err="1" smtClean="0"/>
              <a:t>Acadiens</a:t>
            </a:r>
            <a:endParaRPr lang="en-US" sz="3200" b="1" dirty="0" smtClean="0"/>
          </a:p>
        </p:txBody>
      </p:sp>
      <p:grpSp>
        <p:nvGrpSpPr>
          <p:cNvPr id="85" name="Group 84"/>
          <p:cNvGrpSpPr/>
          <p:nvPr/>
        </p:nvGrpSpPr>
        <p:grpSpPr>
          <a:xfrm>
            <a:off x="4281301" y="2902523"/>
            <a:ext cx="2349964" cy="517938"/>
            <a:chOff x="4181023" y="2822929"/>
            <a:chExt cx="2349964" cy="517938"/>
          </a:xfrm>
        </p:grpSpPr>
        <p:pic>
          <p:nvPicPr>
            <p:cNvPr id="81" name="Picture 2"/>
            <p:cNvPicPr>
              <a:picLocks noChangeAspect="1" noChangeArrowheads="1"/>
            </p:cNvPicPr>
            <p:nvPr/>
          </p:nvPicPr>
          <p:blipFill>
            <a:blip r:embed="rId3"/>
            <a:srcRect l="3070" t="30769" r="90790" b="43590"/>
            <a:stretch>
              <a:fillRect/>
            </a:stretch>
          </p:blipFill>
          <p:spPr bwMode="auto">
            <a:xfrm rot="5730009">
              <a:off x="5022940" y="1981012"/>
              <a:ext cx="394043" cy="2077878"/>
            </a:xfrm>
            <a:prstGeom prst="rect">
              <a:avLst/>
            </a:prstGeom>
            <a:noFill/>
            <a:ln w="76200">
              <a:noFill/>
              <a:miter lim="800000"/>
              <a:headEnd/>
              <a:tailEnd/>
            </a:ln>
            <a:effectLst/>
          </p:spPr>
        </p:pic>
        <p:sp>
          <p:nvSpPr>
            <p:cNvPr id="74" name="TextBox 73"/>
            <p:cNvSpPr txBox="1"/>
            <p:nvPr/>
          </p:nvSpPr>
          <p:spPr>
            <a:xfrm rot="445442">
              <a:off x="4343400" y="2879202"/>
              <a:ext cx="2187587" cy="461665"/>
            </a:xfrm>
            <a:prstGeom prst="rect">
              <a:avLst/>
            </a:prstGeom>
            <a:noFill/>
          </p:spPr>
          <p:txBody>
            <a:bodyPr wrap="none" rtlCol="0">
              <a:spAutoFit/>
            </a:bodyPr>
            <a:lstStyle/>
            <a:p>
              <a:r>
                <a:rPr lang="en-US" sz="2400" b="1" dirty="0" smtClean="0">
                  <a:solidFill>
                    <a:srgbClr val="00863D"/>
                  </a:solidFill>
                  <a:effectLst>
                    <a:outerShdw dist="38100" dir="7200000" algn="ctr" rotWithShape="0">
                      <a:schemeClr val="tx1"/>
                    </a:outerShdw>
                  </a:effectLst>
                </a:rPr>
                <a:t>PA, NY, MA, CT </a:t>
              </a:r>
              <a:endParaRPr lang="en-US" sz="2400" b="1" dirty="0">
                <a:solidFill>
                  <a:srgbClr val="00863D"/>
                </a:solidFill>
                <a:effectLst>
                  <a:outerShdw dist="38100" dir="7200000" algn="ctr" rotWithShape="0">
                    <a:schemeClr val="tx1"/>
                  </a:outerShdw>
                </a:effectLst>
              </a:endParaRPr>
            </a:p>
          </p:txBody>
        </p:sp>
      </p:grpSp>
      <p:sp>
        <p:nvSpPr>
          <p:cNvPr id="76" name="TextBox 75"/>
          <p:cNvSpPr txBox="1"/>
          <p:nvPr/>
        </p:nvSpPr>
        <p:spPr>
          <a:xfrm>
            <a:off x="76200" y="3811012"/>
            <a:ext cx="4038600" cy="3046988"/>
          </a:xfrm>
          <a:prstGeom prst="rect">
            <a:avLst/>
          </a:prstGeom>
          <a:noFill/>
          <a:ln w="50800">
            <a:noFill/>
          </a:ln>
        </p:spPr>
        <p:txBody>
          <a:bodyPr wrap="square" rtlCol="0">
            <a:spAutoFit/>
          </a:bodyPr>
          <a:lstStyle/>
          <a:p>
            <a:pPr algn="ctr"/>
            <a:r>
              <a:rPr lang="en-US" sz="3200" b="1" dirty="0" smtClean="0">
                <a:solidFill>
                  <a:srgbClr val="FF0000"/>
                </a:solidFill>
                <a:effectLst>
                  <a:outerShdw dist="50800" dir="7200000" algn="ctr" rotWithShape="0">
                    <a:schemeClr val="tx1"/>
                  </a:outerShdw>
                </a:effectLst>
              </a:rPr>
              <a:t>1755-1758 </a:t>
            </a:r>
          </a:p>
          <a:p>
            <a:pPr algn="ctr"/>
            <a:r>
              <a:rPr lang="en-US" sz="3200" b="1" dirty="0" smtClean="0">
                <a:solidFill>
                  <a:srgbClr val="FF0000"/>
                </a:solidFill>
                <a:effectLst>
                  <a:outerShdw dist="50800" dir="7200000" algn="ctr" rotWithShape="0">
                    <a:schemeClr val="tx1"/>
                  </a:outerShdw>
                </a:effectLst>
              </a:rPr>
              <a:t>ACADIAN FLIGHT</a:t>
            </a:r>
          </a:p>
          <a:p>
            <a:pPr>
              <a:buFont typeface="Arial" pitchFamily="34" charset="0"/>
              <a:buChar char="•"/>
            </a:pPr>
            <a:r>
              <a:rPr lang="en-US" sz="3200" b="1" dirty="0" smtClean="0"/>
              <a:t> to New France</a:t>
            </a:r>
          </a:p>
          <a:p>
            <a:pPr>
              <a:buFont typeface="Arial" pitchFamily="34" charset="0"/>
              <a:buChar char="•"/>
            </a:pPr>
            <a:r>
              <a:rPr lang="en-US" sz="3200" b="1" dirty="0" smtClean="0"/>
              <a:t> to </a:t>
            </a:r>
            <a:r>
              <a:rPr lang="en-US" sz="3200" b="1" dirty="0" err="1" smtClean="0"/>
              <a:t>Gaspé</a:t>
            </a:r>
            <a:r>
              <a:rPr lang="en-US" sz="3200" b="1" dirty="0" smtClean="0"/>
              <a:t> Peninsula</a:t>
            </a:r>
            <a:endParaRPr lang="en-US" sz="2400" b="1" dirty="0" smtClean="0"/>
          </a:p>
          <a:p>
            <a:pPr>
              <a:buFont typeface="Arial" pitchFamily="34" charset="0"/>
              <a:buChar char="•"/>
            </a:pPr>
            <a:r>
              <a:rPr lang="en-US" sz="3200" b="1" dirty="0" smtClean="0"/>
              <a:t> to </a:t>
            </a:r>
            <a:r>
              <a:rPr lang="en-US" sz="3200" b="1" dirty="0" err="1" smtClean="0"/>
              <a:t>Île</a:t>
            </a:r>
            <a:r>
              <a:rPr lang="en-US" sz="3200" b="1" dirty="0" smtClean="0"/>
              <a:t> Saint-Jean</a:t>
            </a:r>
          </a:p>
          <a:p>
            <a:pPr>
              <a:buFont typeface="Arial" pitchFamily="34" charset="0"/>
              <a:buChar char="•"/>
            </a:pPr>
            <a:r>
              <a:rPr lang="en-US" sz="3200" b="1" dirty="0" smtClean="0"/>
              <a:t> ~4000 </a:t>
            </a:r>
            <a:r>
              <a:rPr lang="en-US" sz="3200" b="1" dirty="0" err="1" smtClean="0"/>
              <a:t>Acadiens</a:t>
            </a:r>
            <a:endParaRPr lang="en-US" sz="3200" b="1" dirty="0" smtClean="0"/>
          </a:p>
        </p:txBody>
      </p:sp>
      <p:sp>
        <p:nvSpPr>
          <p:cNvPr id="77" name="Rounded Rectangle 76"/>
          <p:cNvSpPr/>
          <p:nvPr/>
        </p:nvSpPr>
        <p:spPr>
          <a:xfrm rot="1038600">
            <a:off x="7086600" y="1219200"/>
            <a:ext cx="1828800" cy="1219200"/>
          </a:xfrm>
          <a:prstGeom prst="roundRect">
            <a:avLst/>
          </a:prstGeom>
          <a:noFill/>
          <a:ln w="762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a:off x="7543800" y="1828800"/>
            <a:ext cx="648844" cy="365326"/>
          </a:xfrm>
          <a:custGeom>
            <a:avLst/>
            <a:gdLst>
              <a:gd name="connsiteX0" fmla="*/ 581891 w 678873"/>
              <a:gd name="connsiteY0" fmla="*/ 365760 h 365760"/>
              <a:gd name="connsiteX1" fmla="*/ 581891 w 678873"/>
              <a:gd name="connsiteY1" fmla="*/ 299258 h 365760"/>
              <a:gd name="connsiteX2" fmla="*/ 0 w 678873"/>
              <a:gd name="connsiteY2" fmla="*/ 0 h 365760"/>
              <a:gd name="connsiteX0" fmla="*/ 581891 w 581891"/>
              <a:gd name="connsiteY0" fmla="*/ 299258 h 299258"/>
              <a:gd name="connsiteX1" fmla="*/ 0 w 581891"/>
              <a:gd name="connsiteY1" fmla="*/ 0 h 299258"/>
              <a:gd name="connsiteX0" fmla="*/ 581891 w 581891"/>
              <a:gd name="connsiteY0" fmla="*/ 299258 h 441526"/>
              <a:gd name="connsiteX1" fmla="*/ 572644 w 581891"/>
              <a:gd name="connsiteY1" fmla="*/ 441526 h 441526"/>
              <a:gd name="connsiteX2" fmla="*/ 0 w 581891"/>
              <a:gd name="connsiteY2" fmla="*/ 0 h 441526"/>
              <a:gd name="connsiteX0" fmla="*/ 581891 w 581891"/>
              <a:gd name="connsiteY0" fmla="*/ 299258 h 441526"/>
              <a:gd name="connsiteX1" fmla="*/ 572644 w 581891"/>
              <a:gd name="connsiteY1" fmla="*/ 441526 h 441526"/>
              <a:gd name="connsiteX2" fmla="*/ 0 w 581891"/>
              <a:gd name="connsiteY2" fmla="*/ 0 h 441526"/>
              <a:gd name="connsiteX0" fmla="*/ 581891 w 657337"/>
              <a:gd name="connsiteY0" fmla="*/ 299258 h 441526"/>
              <a:gd name="connsiteX1" fmla="*/ 572644 w 657337"/>
              <a:gd name="connsiteY1" fmla="*/ 441526 h 441526"/>
              <a:gd name="connsiteX2" fmla="*/ 0 w 657337"/>
              <a:gd name="connsiteY2" fmla="*/ 0 h 441526"/>
              <a:gd name="connsiteX0" fmla="*/ 658091 w 733537"/>
              <a:gd name="connsiteY0" fmla="*/ 299258 h 441526"/>
              <a:gd name="connsiteX1" fmla="*/ 648844 w 733537"/>
              <a:gd name="connsiteY1" fmla="*/ 441526 h 441526"/>
              <a:gd name="connsiteX2" fmla="*/ 0 w 733537"/>
              <a:gd name="connsiteY2" fmla="*/ 0 h 441526"/>
              <a:gd name="connsiteX0" fmla="*/ 658091 w 733537"/>
              <a:gd name="connsiteY0" fmla="*/ 299258 h 441526"/>
              <a:gd name="connsiteX1" fmla="*/ 648844 w 733537"/>
              <a:gd name="connsiteY1" fmla="*/ 441526 h 441526"/>
              <a:gd name="connsiteX2" fmla="*/ 0 w 733537"/>
              <a:gd name="connsiteY2" fmla="*/ 0 h 441526"/>
              <a:gd name="connsiteX0" fmla="*/ 581891 w 657337"/>
              <a:gd name="connsiteY0" fmla="*/ 299258 h 441526"/>
              <a:gd name="connsiteX1" fmla="*/ 572644 w 657337"/>
              <a:gd name="connsiteY1" fmla="*/ 441526 h 441526"/>
              <a:gd name="connsiteX2" fmla="*/ 0 w 657337"/>
              <a:gd name="connsiteY2" fmla="*/ 0 h 441526"/>
              <a:gd name="connsiteX0" fmla="*/ 658091 w 733537"/>
              <a:gd name="connsiteY0" fmla="*/ 223058 h 365326"/>
              <a:gd name="connsiteX1" fmla="*/ 648844 w 733537"/>
              <a:gd name="connsiteY1" fmla="*/ 365326 h 365326"/>
              <a:gd name="connsiteX2" fmla="*/ 0 w 733537"/>
              <a:gd name="connsiteY2" fmla="*/ 0 h 365326"/>
              <a:gd name="connsiteX0" fmla="*/ 658091 w 733537"/>
              <a:gd name="connsiteY0" fmla="*/ 223058 h 365326"/>
              <a:gd name="connsiteX1" fmla="*/ 648844 w 733537"/>
              <a:gd name="connsiteY1" fmla="*/ 365326 h 365326"/>
              <a:gd name="connsiteX2" fmla="*/ 0 w 733537"/>
              <a:gd name="connsiteY2" fmla="*/ 0 h 365326"/>
              <a:gd name="connsiteX0" fmla="*/ 648844 w 648844"/>
              <a:gd name="connsiteY0" fmla="*/ 365326 h 365326"/>
              <a:gd name="connsiteX1" fmla="*/ 0 w 648844"/>
              <a:gd name="connsiteY1" fmla="*/ 0 h 365326"/>
            </a:gdLst>
            <a:ahLst/>
            <a:cxnLst>
              <a:cxn ang="0">
                <a:pos x="connsiteX0" y="connsiteY0"/>
              </a:cxn>
              <a:cxn ang="0">
                <a:pos x="connsiteX1" y="connsiteY1"/>
              </a:cxn>
            </a:cxnLst>
            <a:rect l="l" t="t" r="r" b="b"/>
            <a:pathLst>
              <a:path w="648844" h="365326">
                <a:moveTo>
                  <a:pt x="648844" y="365326"/>
                </a:moveTo>
                <a:cubicBezTo>
                  <a:pt x="643171" y="177428"/>
                  <a:pt x="322827" y="11289"/>
                  <a:pt x="0" y="0"/>
                </a:cubicBezTo>
              </a:path>
            </a:pathLst>
          </a:custGeom>
          <a:ln w="101600">
            <a:solidFill>
              <a:srgbClr val="FF0000"/>
            </a:solidFill>
            <a:tailEnd type="triangle" w="med" len="med"/>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chemeClr val="tx1"/>
                </a:solidFill>
              </a:ln>
            </a:endParaRPr>
          </a:p>
        </p:txBody>
      </p:sp>
      <p:sp>
        <p:nvSpPr>
          <p:cNvPr id="82" name="Freeform 81"/>
          <p:cNvSpPr/>
          <p:nvPr/>
        </p:nvSpPr>
        <p:spPr>
          <a:xfrm>
            <a:off x="8060575" y="1499479"/>
            <a:ext cx="452119" cy="528825"/>
          </a:xfrm>
          <a:custGeom>
            <a:avLst/>
            <a:gdLst>
              <a:gd name="connsiteX0" fmla="*/ 149629 w 274319"/>
              <a:gd name="connsiteY0" fmla="*/ 482138 h 482138"/>
              <a:gd name="connsiteX1" fmla="*/ 249381 w 274319"/>
              <a:gd name="connsiteY1" fmla="*/ 166255 h 482138"/>
              <a:gd name="connsiteX2" fmla="*/ 0 w 274319"/>
              <a:gd name="connsiteY2" fmla="*/ 0 h 482138"/>
              <a:gd name="connsiteX0" fmla="*/ 302029 w 452119"/>
              <a:gd name="connsiteY0" fmla="*/ 405938 h 405938"/>
              <a:gd name="connsiteX1" fmla="*/ 401781 w 452119"/>
              <a:gd name="connsiteY1" fmla="*/ 90055 h 405938"/>
              <a:gd name="connsiteX2" fmla="*/ 0 w 452119"/>
              <a:gd name="connsiteY2" fmla="*/ 0 h 405938"/>
              <a:gd name="connsiteX0" fmla="*/ 302029 w 452119"/>
              <a:gd name="connsiteY0" fmla="*/ 528825 h 528825"/>
              <a:gd name="connsiteX1" fmla="*/ 401781 w 452119"/>
              <a:gd name="connsiteY1" fmla="*/ 212942 h 528825"/>
              <a:gd name="connsiteX2" fmla="*/ 0 w 452119"/>
              <a:gd name="connsiteY2" fmla="*/ 122887 h 528825"/>
              <a:gd name="connsiteX0" fmla="*/ 302029 w 452119"/>
              <a:gd name="connsiteY0" fmla="*/ 528825 h 528825"/>
              <a:gd name="connsiteX1" fmla="*/ 401781 w 452119"/>
              <a:gd name="connsiteY1" fmla="*/ 212942 h 528825"/>
              <a:gd name="connsiteX2" fmla="*/ 0 w 452119"/>
              <a:gd name="connsiteY2" fmla="*/ 122887 h 528825"/>
            </a:gdLst>
            <a:ahLst/>
            <a:cxnLst>
              <a:cxn ang="0">
                <a:pos x="connsiteX0" y="connsiteY0"/>
              </a:cxn>
              <a:cxn ang="0">
                <a:pos x="connsiteX1" y="connsiteY1"/>
              </a:cxn>
              <a:cxn ang="0">
                <a:pos x="connsiteX2" y="connsiteY2"/>
              </a:cxn>
            </a:cxnLst>
            <a:rect l="l" t="t" r="r" b="b"/>
            <a:pathLst>
              <a:path w="452119" h="528825">
                <a:moveTo>
                  <a:pt x="302029" y="528825"/>
                </a:moveTo>
                <a:cubicBezTo>
                  <a:pt x="364374" y="411061"/>
                  <a:pt x="452119" y="280598"/>
                  <a:pt x="401781" y="212942"/>
                </a:cubicBezTo>
                <a:cubicBezTo>
                  <a:pt x="350541" y="59617"/>
                  <a:pt x="181888" y="0"/>
                  <a:pt x="0" y="122887"/>
                </a:cubicBezTo>
              </a:path>
            </a:pathLst>
          </a:custGeom>
          <a:ln w="76200">
            <a:solidFill>
              <a:srgbClr val="FF0000"/>
            </a:solidFill>
            <a:tailEnd type="triangle"/>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4" name="Straight Connector 83"/>
          <p:cNvCxnSpPr/>
          <p:nvPr/>
        </p:nvCxnSpPr>
        <p:spPr>
          <a:xfrm rot="5400000" flipH="1" flipV="1">
            <a:off x="8267700" y="2095500"/>
            <a:ext cx="381000" cy="152400"/>
          </a:xfrm>
          <a:prstGeom prst="line">
            <a:avLst/>
          </a:prstGeom>
          <a:ln w="76200">
            <a:solidFill>
              <a:srgbClr val="FF0000"/>
            </a:solidFill>
            <a:tailEnd type="triangle" w="lg" len="med"/>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 calcmode="lin" valueType="num">
                                      <p:cBhvr>
                                        <p:cTn id="7" dur="1000" fill="hold"/>
                                        <p:tgtEl>
                                          <p:spTgt spid="4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6">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46">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46">
                                            <p:txEl>
                                              <p:pRg st="1" end="1"/>
                                            </p:txEl>
                                          </p:spTgt>
                                        </p:tgtEl>
                                        <p:attrNameLst>
                                          <p:attrName>style.visibility</p:attrName>
                                        </p:attrNameLst>
                                      </p:cBhvr>
                                      <p:to>
                                        <p:strVal val="visible"/>
                                      </p:to>
                                    </p:set>
                                    <p:anim calcmode="lin" valueType="num">
                                      <p:cBhvr>
                                        <p:cTn id="12" dur="1000" fill="hold"/>
                                        <p:tgtEl>
                                          <p:spTgt spid="46">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46">
                                            <p:txEl>
                                              <p:pRg st="1" end="1"/>
                                            </p:txEl>
                                          </p:spTgt>
                                        </p:tgtEl>
                                        <p:attrNameLst>
                                          <p:attrName>ppt_h</p:attrName>
                                        </p:attrNameLst>
                                      </p:cBhvr>
                                      <p:tavLst>
                                        <p:tav tm="0">
                                          <p:val>
                                            <p:fltVal val="0"/>
                                          </p:val>
                                        </p:tav>
                                        <p:tav tm="100000">
                                          <p:val>
                                            <p:strVal val="#ppt_h"/>
                                          </p:val>
                                        </p:tav>
                                      </p:tavLst>
                                    </p:anim>
                                    <p:animEffect transition="in" filter="fade">
                                      <p:cBhvr>
                                        <p:cTn id="14" dur="1000"/>
                                        <p:tgtEl>
                                          <p:spTgt spid="46">
                                            <p:txEl>
                                              <p:pRg st="1" end="1"/>
                                            </p:txEl>
                                          </p:spTgt>
                                        </p:tgtEl>
                                      </p:cBhvr>
                                    </p:animEffect>
                                  </p:childTnLst>
                                </p:cTn>
                              </p:par>
                            </p:childTnLst>
                          </p:cTn>
                        </p:par>
                        <p:par>
                          <p:cTn id="15" fill="hold">
                            <p:stCondLst>
                              <p:cond delay="1000"/>
                            </p:stCondLst>
                            <p:childTnLst>
                              <p:par>
                                <p:cTn id="16" presetID="22" presetClass="exit" presetSubtype="2" fill="hold" nodeType="afterEffect">
                                  <p:stCondLst>
                                    <p:cond delay="0"/>
                                  </p:stCondLst>
                                  <p:childTnLst>
                                    <p:animEffect transition="out" filter="wipe(right)">
                                      <p:cBhvr>
                                        <p:cTn id="17" dur="1000"/>
                                        <p:tgtEl>
                                          <p:spTgt spid="79"/>
                                        </p:tgtEl>
                                      </p:cBhvr>
                                    </p:animEffect>
                                    <p:set>
                                      <p:cBhvr>
                                        <p:cTn id="18" dur="1" fill="hold">
                                          <p:stCondLst>
                                            <p:cond delay="999"/>
                                          </p:stCondLst>
                                        </p:cTn>
                                        <p:tgtEl>
                                          <p:spTgt spid="7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6">
                                            <p:txEl>
                                              <p:pRg st="2" end="2"/>
                                            </p:txEl>
                                          </p:spTgt>
                                        </p:tgtEl>
                                        <p:attrNameLst>
                                          <p:attrName>style.visibility</p:attrName>
                                        </p:attrNameLst>
                                      </p:cBhvr>
                                      <p:to>
                                        <p:strVal val="visible"/>
                                      </p:to>
                                    </p:set>
                                    <p:animEffect transition="in" filter="fade">
                                      <p:cBhvr>
                                        <p:cTn id="23" dur="1000"/>
                                        <p:tgtEl>
                                          <p:spTgt spid="4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6">
                                            <p:txEl>
                                              <p:pRg st="3" end="3"/>
                                            </p:txEl>
                                          </p:spTgt>
                                        </p:tgtEl>
                                        <p:attrNameLst>
                                          <p:attrName>style.visibility</p:attrName>
                                        </p:attrNameLst>
                                      </p:cBhvr>
                                      <p:to>
                                        <p:strVal val="visible"/>
                                      </p:to>
                                    </p:set>
                                    <p:animEffect transition="in" filter="fade">
                                      <p:cBhvr>
                                        <p:cTn id="28" dur="1000"/>
                                        <p:tgtEl>
                                          <p:spTgt spid="4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1000"/>
                                        <p:tgtEl>
                                          <p:spTgt spid="52"/>
                                        </p:tgtEl>
                                      </p:cBhvr>
                                    </p:animEffect>
                                  </p:childTnLst>
                                </p:cTn>
                              </p:par>
                              <p:par>
                                <p:cTn id="34" presetID="10" presetClass="entr" presetSubtype="0"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1000"/>
                                        <p:tgtEl>
                                          <p:spTgt spid="47"/>
                                        </p:tgtEl>
                                      </p:cBhvr>
                                    </p:animEffec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childTnLst>
                                </p:cTn>
                              </p:par>
                            </p:childTnLst>
                          </p:cTn>
                        </p:par>
                        <p:par>
                          <p:cTn id="40" fill="hold">
                            <p:stCondLst>
                              <p:cond delay="1000"/>
                            </p:stCondLst>
                            <p:childTnLst>
                              <p:par>
                                <p:cTn id="41" presetID="22" presetClass="entr" presetSubtype="4"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20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6">
                                            <p:txEl>
                                              <p:pRg st="4" end="4"/>
                                            </p:txEl>
                                          </p:spTgt>
                                        </p:tgtEl>
                                        <p:attrNameLst>
                                          <p:attrName>style.visibility</p:attrName>
                                        </p:attrNameLst>
                                      </p:cBhvr>
                                      <p:to>
                                        <p:strVal val="visible"/>
                                      </p:to>
                                    </p:set>
                                    <p:animEffect transition="in" filter="fade">
                                      <p:cBhvr>
                                        <p:cTn id="48" dur="1000"/>
                                        <p:tgtEl>
                                          <p:spTgt spid="46">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85"/>
                                        </p:tgtEl>
                                        <p:attrNameLst>
                                          <p:attrName>style.visibility</p:attrName>
                                        </p:attrNameLst>
                                      </p:cBhvr>
                                      <p:to>
                                        <p:strVal val="visible"/>
                                      </p:to>
                                    </p:set>
                                    <p:animEffect transition="in" filter="fade">
                                      <p:cBhvr>
                                        <p:cTn id="53" dur="1000"/>
                                        <p:tgtEl>
                                          <p:spTgt spid="85"/>
                                        </p:tgtEl>
                                      </p:cBhvr>
                                    </p:animEffect>
                                  </p:childTnLst>
                                </p:cTn>
                              </p:par>
                            </p:childTnLst>
                          </p:cTn>
                        </p:par>
                        <p:par>
                          <p:cTn id="54" fill="hold">
                            <p:stCondLst>
                              <p:cond delay="1000"/>
                            </p:stCondLst>
                            <p:childTnLst>
                              <p:par>
                                <p:cTn id="55" presetID="22" presetClass="entr" presetSubtype="4" fill="hold"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down)">
                                      <p:cBhvr>
                                        <p:cTn id="57" dur="20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6">
                                            <p:txEl>
                                              <p:pRg st="5" end="5"/>
                                            </p:txEl>
                                          </p:spTgt>
                                        </p:tgtEl>
                                        <p:attrNameLst>
                                          <p:attrName>style.visibility</p:attrName>
                                        </p:attrNameLst>
                                      </p:cBhvr>
                                      <p:to>
                                        <p:strVal val="visible"/>
                                      </p:to>
                                    </p:set>
                                    <p:animEffect transition="in" filter="fade">
                                      <p:cBhvr>
                                        <p:cTn id="62" dur="1000"/>
                                        <p:tgtEl>
                                          <p:spTgt spid="46">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xit" presetSubtype="1" fill="hold" grpId="0" nodeType="clickEffect">
                                  <p:stCondLst>
                                    <p:cond delay="0"/>
                                  </p:stCondLst>
                                  <p:childTnLst>
                                    <p:animEffect transition="out" filter="wipe(up)">
                                      <p:cBhvr>
                                        <p:cTn id="66" dur="1000"/>
                                        <p:tgtEl>
                                          <p:spTgt spid="80"/>
                                        </p:tgtEl>
                                      </p:cBhvr>
                                    </p:animEffect>
                                    <p:set>
                                      <p:cBhvr>
                                        <p:cTn id="67" dur="1" fill="hold">
                                          <p:stCondLst>
                                            <p:cond delay="999"/>
                                          </p:stCondLst>
                                        </p:cTn>
                                        <p:tgtEl>
                                          <p:spTgt spid="80"/>
                                        </p:tgtEl>
                                        <p:attrNameLst>
                                          <p:attrName>style.visibility</p:attrName>
                                        </p:attrNameLst>
                                      </p:cBhvr>
                                      <p:to>
                                        <p:strVal val="hidden"/>
                                      </p:to>
                                    </p:set>
                                  </p:childTnLst>
                                </p:cTn>
                              </p:par>
                              <p:par>
                                <p:cTn id="68" presetID="53" presetClass="entr" presetSubtype="0" fill="hold" nodeType="withEffect">
                                  <p:stCondLst>
                                    <p:cond delay="0"/>
                                  </p:stCondLst>
                                  <p:childTnLst>
                                    <p:set>
                                      <p:cBhvr>
                                        <p:cTn id="69" dur="1" fill="hold">
                                          <p:stCondLst>
                                            <p:cond delay="0"/>
                                          </p:stCondLst>
                                        </p:cTn>
                                        <p:tgtEl>
                                          <p:spTgt spid="76">
                                            <p:txEl>
                                              <p:pRg st="0" end="0"/>
                                            </p:txEl>
                                          </p:spTgt>
                                        </p:tgtEl>
                                        <p:attrNameLst>
                                          <p:attrName>style.visibility</p:attrName>
                                        </p:attrNameLst>
                                      </p:cBhvr>
                                      <p:to>
                                        <p:strVal val="visible"/>
                                      </p:to>
                                    </p:set>
                                    <p:anim calcmode="lin" valueType="num">
                                      <p:cBhvr>
                                        <p:cTn id="70" dur="1000" fill="hold"/>
                                        <p:tgtEl>
                                          <p:spTgt spid="76">
                                            <p:txEl>
                                              <p:pRg st="0" end="0"/>
                                            </p:txEl>
                                          </p:spTgt>
                                        </p:tgtEl>
                                        <p:attrNameLst>
                                          <p:attrName>ppt_w</p:attrName>
                                        </p:attrNameLst>
                                      </p:cBhvr>
                                      <p:tavLst>
                                        <p:tav tm="0">
                                          <p:val>
                                            <p:fltVal val="0"/>
                                          </p:val>
                                        </p:tav>
                                        <p:tav tm="100000">
                                          <p:val>
                                            <p:strVal val="#ppt_w"/>
                                          </p:val>
                                        </p:tav>
                                      </p:tavLst>
                                    </p:anim>
                                    <p:anim calcmode="lin" valueType="num">
                                      <p:cBhvr>
                                        <p:cTn id="71" dur="1000" fill="hold"/>
                                        <p:tgtEl>
                                          <p:spTgt spid="76">
                                            <p:txEl>
                                              <p:pRg st="0" end="0"/>
                                            </p:txEl>
                                          </p:spTgt>
                                        </p:tgtEl>
                                        <p:attrNameLst>
                                          <p:attrName>ppt_h</p:attrName>
                                        </p:attrNameLst>
                                      </p:cBhvr>
                                      <p:tavLst>
                                        <p:tav tm="0">
                                          <p:val>
                                            <p:fltVal val="0"/>
                                          </p:val>
                                        </p:tav>
                                        <p:tav tm="100000">
                                          <p:val>
                                            <p:strVal val="#ppt_h"/>
                                          </p:val>
                                        </p:tav>
                                      </p:tavLst>
                                    </p:anim>
                                    <p:animEffect transition="in" filter="fade">
                                      <p:cBhvr>
                                        <p:cTn id="72" dur="1000"/>
                                        <p:tgtEl>
                                          <p:spTgt spid="76">
                                            <p:txEl>
                                              <p:pRg st="0" end="0"/>
                                            </p:txEl>
                                          </p:spTgt>
                                        </p:tgtEl>
                                      </p:cBhvr>
                                    </p:animEffect>
                                  </p:childTnLst>
                                </p:cTn>
                              </p:par>
                              <p:par>
                                <p:cTn id="73" presetID="53" presetClass="entr" presetSubtype="0" fill="hold" nodeType="withEffect">
                                  <p:stCondLst>
                                    <p:cond delay="0"/>
                                  </p:stCondLst>
                                  <p:childTnLst>
                                    <p:set>
                                      <p:cBhvr>
                                        <p:cTn id="74" dur="1" fill="hold">
                                          <p:stCondLst>
                                            <p:cond delay="0"/>
                                          </p:stCondLst>
                                        </p:cTn>
                                        <p:tgtEl>
                                          <p:spTgt spid="76">
                                            <p:txEl>
                                              <p:pRg st="1" end="1"/>
                                            </p:txEl>
                                          </p:spTgt>
                                        </p:tgtEl>
                                        <p:attrNameLst>
                                          <p:attrName>style.visibility</p:attrName>
                                        </p:attrNameLst>
                                      </p:cBhvr>
                                      <p:to>
                                        <p:strVal val="visible"/>
                                      </p:to>
                                    </p:set>
                                    <p:anim calcmode="lin" valueType="num">
                                      <p:cBhvr>
                                        <p:cTn id="75" dur="1000" fill="hold"/>
                                        <p:tgtEl>
                                          <p:spTgt spid="76">
                                            <p:txEl>
                                              <p:pRg st="1" end="1"/>
                                            </p:txEl>
                                          </p:spTgt>
                                        </p:tgtEl>
                                        <p:attrNameLst>
                                          <p:attrName>ppt_w</p:attrName>
                                        </p:attrNameLst>
                                      </p:cBhvr>
                                      <p:tavLst>
                                        <p:tav tm="0">
                                          <p:val>
                                            <p:fltVal val="0"/>
                                          </p:val>
                                        </p:tav>
                                        <p:tav tm="100000">
                                          <p:val>
                                            <p:strVal val="#ppt_w"/>
                                          </p:val>
                                        </p:tav>
                                      </p:tavLst>
                                    </p:anim>
                                    <p:anim calcmode="lin" valueType="num">
                                      <p:cBhvr>
                                        <p:cTn id="76" dur="1000" fill="hold"/>
                                        <p:tgtEl>
                                          <p:spTgt spid="76">
                                            <p:txEl>
                                              <p:pRg st="1" end="1"/>
                                            </p:txEl>
                                          </p:spTgt>
                                        </p:tgtEl>
                                        <p:attrNameLst>
                                          <p:attrName>ppt_h</p:attrName>
                                        </p:attrNameLst>
                                      </p:cBhvr>
                                      <p:tavLst>
                                        <p:tav tm="0">
                                          <p:val>
                                            <p:fltVal val="0"/>
                                          </p:val>
                                        </p:tav>
                                        <p:tav tm="100000">
                                          <p:val>
                                            <p:strVal val="#ppt_h"/>
                                          </p:val>
                                        </p:tav>
                                      </p:tavLst>
                                    </p:anim>
                                    <p:animEffect transition="in" filter="fade">
                                      <p:cBhvr>
                                        <p:cTn id="77" dur="1000"/>
                                        <p:tgtEl>
                                          <p:spTgt spid="76">
                                            <p:txEl>
                                              <p:pRg st="1" end="1"/>
                                            </p:txEl>
                                          </p:spTgt>
                                        </p:tgtEl>
                                      </p:cBhvr>
                                    </p:animEffect>
                                  </p:childTnLst>
                                </p:cTn>
                              </p:par>
                            </p:childTnLst>
                          </p:cTn>
                        </p:par>
                        <p:par>
                          <p:cTn id="78" fill="hold">
                            <p:stCondLst>
                              <p:cond delay="1000"/>
                            </p:stCondLst>
                            <p:childTnLst>
                              <p:par>
                                <p:cTn id="79" presetID="22" presetClass="entr" presetSubtype="8" fill="hold" grpId="0" nodeType="afterEffect">
                                  <p:stCondLst>
                                    <p:cond delay="0"/>
                                  </p:stCondLst>
                                  <p:childTnLst>
                                    <p:set>
                                      <p:cBhvr>
                                        <p:cTn id="80" dur="1" fill="hold">
                                          <p:stCondLst>
                                            <p:cond delay="0"/>
                                          </p:stCondLst>
                                        </p:cTn>
                                        <p:tgtEl>
                                          <p:spTgt spid="77"/>
                                        </p:tgtEl>
                                        <p:attrNameLst>
                                          <p:attrName>style.visibility</p:attrName>
                                        </p:attrNameLst>
                                      </p:cBhvr>
                                      <p:to>
                                        <p:strVal val="visible"/>
                                      </p:to>
                                    </p:set>
                                    <p:animEffect transition="in" filter="wipe(left)">
                                      <p:cBhvr>
                                        <p:cTn id="81" dur="1000"/>
                                        <p:tgtEl>
                                          <p:spTgt spid="77"/>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76">
                                            <p:txEl>
                                              <p:pRg st="2" end="2"/>
                                            </p:txEl>
                                          </p:spTgt>
                                        </p:tgtEl>
                                        <p:attrNameLst>
                                          <p:attrName>style.visibility</p:attrName>
                                        </p:attrNameLst>
                                      </p:cBhvr>
                                      <p:to>
                                        <p:strVal val="visible"/>
                                      </p:to>
                                    </p:set>
                                    <p:animEffect transition="in" filter="fade">
                                      <p:cBhvr>
                                        <p:cTn id="86" dur="1000"/>
                                        <p:tgtEl>
                                          <p:spTgt spid="76">
                                            <p:txEl>
                                              <p:pRg st="2" end="2"/>
                                            </p:txEl>
                                          </p:spTgt>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78"/>
                                        </p:tgtEl>
                                        <p:attrNameLst>
                                          <p:attrName>style.visibility</p:attrName>
                                        </p:attrNameLst>
                                      </p:cBhvr>
                                      <p:to>
                                        <p:strVal val="visible"/>
                                      </p:to>
                                    </p:set>
                                    <p:animEffect transition="in" filter="wipe(down)">
                                      <p:cBhvr>
                                        <p:cTn id="89" dur="1000"/>
                                        <p:tgtEl>
                                          <p:spTgt spid="78"/>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76">
                                            <p:txEl>
                                              <p:pRg st="3" end="3"/>
                                            </p:txEl>
                                          </p:spTgt>
                                        </p:tgtEl>
                                        <p:attrNameLst>
                                          <p:attrName>style.visibility</p:attrName>
                                        </p:attrNameLst>
                                      </p:cBhvr>
                                      <p:to>
                                        <p:strVal val="visible"/>
                                      </p:to>
                                    </p:set>
                                    <p:animEffect transition="in" filter="fade">
                                      <p:cBhvr>
                                        <p:cTn id="94" dur="1000"/>
                                        <p:tgtEl>
                                          <p:spTgt spid="76">
                                            <p:txEl>
                                              <p:pRg st="3" end="3"/>
                                            </p:txEl>
                                          </p:spTgt>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82"/>
                                        </p:tgtEl>
                                        <p:attrNameLst>
                                          <p:attrName>style.visibility</p:attrName>
                                        </p:attrNameLst>
                                      </p:cBhvr>
                                      <p:to>
                                        <p:strVal val="visible"/>
                                      </p:to>
                                    </p:set>
                                    <p:animEffect transition="in" filter="wipe(down)">
                                      <p:cBhvr>
                                        <p:cTn id="97" dur="1000"/>
                                        <p:tgtEl>
                                          <p:spTgt spid="82"/>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76">
                                            <p:txEl>
                                              <p:pRg st="4" end="4"/>
                                            </p:txEl>
                                          </p:spTgt>
                                        </p:tgtEl>
                                        <p:attrNameLst>
                                          <p:attrName>style.visibility</p:attrName>
                                        </p:attrNameLst>
                                      </p:cBhvr>
                                      <p:to>
                                        <p:strVal val="visible"/>
                                      </p:to>
                                    </p:set>
                                    <p:animEffect transition="in" filter="fade">
                                      <p:cBhvr>
                                        <p:cTn id="102" dur="1000"/>
                                        <p:tgtEl>
                                          <p:spTgt spid="76">
                                            <p:txEl>
                                              <p:pRg st="4" end="4"/>
                                            </p:txEl>
                                          </p:spTgt>
                                        </p:tgtEl>
                                      </p:cBhvr>
                                    </p:animEffect>
                                  </p:childTnLst>
                                </p:cTn>
                              </p:par>
                              <p:par>
                                <p:cTn id="103" presetID="22" presetClass="entr" presetSubtype="4" fill="hold" nodeType="withEffect">
                                  <p:stCondLst>
                                    <p:cond delay="0"/>
                                  </p:stCondLst>
                                  <p:childTnLst>
                                    <p:set>
                                      <p:cBhvr>
                                        <p:cTn id="104" dur="1" fill="hold">
                                          <p:stCondLst>
                                            <p:cond delay="0"/>
                                          </p:stCondLst>
                                        </p:cTn>
                                        <p:tgtEl>
                                          <p:spTgt spid="84"/>
                                        </p:tgtEl>
                                        <p:attrNameLst>
                                          <p:attrName>style.visibility</p:attrName>
                                        </p:attrNameLst>
                                      </p:cBhvr>
                                      <p:to>
                                        <p:strVal val="visible"/>
                                      </p:to>
                                    </p:set>
                                    <p:animEffect transition="in" filter="wipe(down)">
                                      <p:cBhvr>
                                        <p:cTn id="105" dur="1000"/>
                                        <p:tgtEl>
                                          <p:spTgt spid="84"/>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76">
                                            <p:txEl>
                                              <p:pRg st="5" end="5"/>
                                            </p:txEl>
                                          </p:spTgt>
                                        </p:tgtEl>
                                        <p:attrNameLst>
                                          <p:attrName>style.visibility</p:attrName>
                                        </p:attrNameLst>
                                      </p:cBhvr>
                                      <p:to>
                                        <p:strVal val="visible"/>
                                      </p:to>
                                    </p:set>
                                    <p:animEffect transition="in" filter="fade">
                                      <p:cBhvr>
                                        <p:cTn id="110" dur="1000"/>
                                        <p:tgtEl>
                                          <p:spTgt spid="7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77" grpId="0" animBg="1"/>
      <p:bldP spid="78" grpId="0" animBg="1"/>
      <p:bldP spid="82"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46331"/>
          </a:xfrm>
          <a:prstGeom prst="rect">
            <a:avLst/>
          </a:prstGeom>
        </p:spPr>
        <p:txBody>
          <a:bodyPr wrap="square">
            <a:spAutoFit/>
          </a:bodyPr>
          <a:lstStyle/>
          <a:p>
            <a:r>
              <a:rPr lang="en-US" dirty="0" smtClean="0">
                <a:hlinkClick r:id="rId2"/>
              </a:rPr>
              <a:t>http://www.acadian-home.org/Paul-Delaney-Chronology.html</a:t>
            </a:r>
            <a:endParaRPr lang="en-US" dirty="0" smtClean="0"/>
          </a:p>
          <a:p>
            <a:r>
              <a:rPr lang="en-US" dirty="0" smtClean="0"/>
              <a:t>	</a:t>
            </a:r>
            <a:endParaRPr lang="en-US" dirty="0"/>
          </a:p>
        </p:txBody>
      </p:sp>
      <p:pic>
        <p:nvPicPr>
          <p:cNvPr id="2051" name="Picture 3"/>
          <p:cNvPicPr>
            <a:picLocks noChangeAspect="1" noChangeArrowheads="1"/>
          </p:cNvPicPr>
          <p:nvPr/>
        </p:nvPicPr>
        <p:blipFill>
          <a:blip r:embed="rId3"/>
          <a:srcRect l="3441" t="17188" r="4319" b="29687"/>
          <a:stretch>
            <a:fillRect/>
          </a:stretch>
        </p:blipFill>
        <p:spPr bwMode="auto">
          <a:xfrm>
            <a:off x="0" y="685800"/>
            <a:ext cx="9177618" cy="29718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4801314"/>
          </a:xfrm>
          <a:prstGeom prst="rect">
            <a:avLst/>
          </a:prstGeom>
        </p:spPr>
        <p:txBody>
          <a:bodyPr wrap="square">
            <a:spAutoFit/>
          </a:bodyPr>
          <a:lstStyle/>
          <a:p>
            <a:r>
              <a:rPr lang="en-US" dirty="0" smtClean="0">
                <a:hlinkClick r:id="rId2"/>
              </a:rPr>
              <a:t>https://en.wikipedia.org/wiki/History_of_the_Acadians</a:t>
            </a:r>
            <a:endParaRPr lang="en-US" dirty="0" smtClean="0"/>
          </a:p>
          <a:p>
            <a:r>
              <a:rPr lang="en-US" dirty="0" smtClean="0"/>
              <a:t>	Some Acadians escaped into the woods and lived with the </a:t>
            </a:r>
            <a:r>
              <a:rPr lang="en-US" dirty="0" err="1" smtClean="0"/>
              <a:t>Mi'kmaq</a:t>
            </a:r>
            <a:r>
              <a:rPr lang="en-US" dirty="0" smtClean="0"/>
              <a:t>; some bands of partisans fought the British, including a group led by Joseph Broussard, known as "</a:t>
            </a:r>
            <a:r>
              <a:rPr lang="en-US" dirty="0" err="1" smtClean="0"/>
              <a:t>Beausoleil</a:t>
            </a:r>
            <a:r>
              <a:rPr lang="en-US" dirty="0" smtClean="0"/>
              <a:t>", along the </a:t>
            </a:r>
            <a:r>
              <a:rPr lang="en-US" dirty="0" err="1" smtClean="0"/>
              <a:t>Petitcodiac</a:t>
            </a:r>
            <a:r>
              <a:rPr lang="en-US" dirty="0" smtClean="0"/>
              <a:t> River of New Brunswick. Some followed the coast northward, facing famine and disease. Some were recaptured, facing deportation or imprisonment at Fort </a:t>
            </a:r>
            <a:r>
              <a:rPr lang="en-US" dirty="0" err="1" smtClean="0"/>
              <a:t>Beausejour</a:t>
            </a:r>
            <a:r>
              <a:rPr lang="en-US" dirty="0" smtClean="0"/>
              <a:t> (renamed Fort Cumberland) until 1763.</a:t>
            </a:r>
          </a:p>
          <a:p>
            <a:r>
              <a:rPr lang="en-US" dirty="0" smtClean="0"/>
              <a:t>	Some Acadians became indentured servants in the British colonies. Massachusetts passed a law in November 1755 placing the Acadians under the custody of "justices of the peace and overseers of the poor"; Pennsylvania, Maryland, and Connecticut adopted similar laws. The Province of Virginia under Robert Dinwiddie initially agreed to resettle about one thousand Acadians who arrived in the colony but later ordered most deported to England, writing that the "French people" were "intestine enemies" that were "murdering and scalping our frontier Settlers".</a:t>
            </a:r>
          </a:p>
          <a:p>
            <a:r>
              <a:rPr lang="en-US" dirty="0" smtClean="0"/>
              <a:t>	In 1758, after the fall of </a:t>
            </a:r>
            <a:r>
              <a:rPr lang="en-US" dirty="0" err="1" smtClean="0"/>
              <a:t>Louisbourg</a:t>
            </a:r>
            <a:r>
              <a:rPr lang="en-US" dirty="0" smtClean="0"/>
              <a:t>, over 3,000 Acadians were deported to northern France. Resettlement attempts were tried in </a:t>
            </a:r>
            <a:r>
              <a:rPr lang="en-US" dirty="0" err="1" smtClean="0"/>
              <a:t>Châtellerault</a:t>
            </a:r>
            <a:r>
              <a:rPr lang="en-US" dirty="0" smtClean="0"/>
              <a:t>, Nantes, and Belle </a:t>
            </a:r>
            <a:r>
              <a:rPr lang="en-US" dirty="0" err="1" smtClean="0"/>
              <a:t>Île</a:t>
            </a:r>
            <a:r>
              <a:rPr lang="en-US" dirty="0" smtClean="0"/>
              <a:t> off Brittany. The French islands of St. Pierre and Miquelon near Newfoundland became a safe harbor for many Acadian families until they were once again deported by the British in 1778 and 1793</a:t>
            </a:r>
            <a:endParaRPr lang="en-US" dirty="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3970318"/>
          </a:xfrm>
          <a:prstGeom prst="rect">
            <a:avLst/>
          </a:prstGeom>
        </p:spPr>
        <p:txBody>
          <a:bodyPr wrap="square">
            <a:spAutoFit/>
          </a:bodyPr>
          <a:lstStyle/>
          <a:p>
            <a:r>
              <a:rPr lang="en-US" dirty="0" smtClean="0">
                <a:hlinkClick r:id="rId2"/>
              </a:rPr>
              <a:t>https://en.wikipedia.org/wiki/Expulsion_of_the_Acadians</a:t>
            </a:r>
            <a:endParaRPr lang="en-US" dirty="0" smtClean="0"/>
          </a:p>
          <a:p>
            <a:r>
              <a:rPr lang="en-US" dirty="0" smtClean="0"/>
              <a:t>		Because the British believed their policy of sending the Acadians to the Thirteen Colonies had failed, they deported the Acadians to France during the second wave of the Expulsion.</a:t>
            </a:r>
          </a:p>
          <a:p>
            <a:r>
              <a:rPr lang="en-US" dirty="0" smtClean="0"/>
              <a:t>	The second wave of the expulsion began with the French defeat at the Siege of </a:t>
            </a:r>
            <a:r>
              <a:rPr lang="en-US" dirty="0" err="1" smtClean="0"/>
              <a:t>Louisbourg</a:t>
            </a:r>
            <a:r>
              <a:rPr lang="en-US" dirty="0" smtClean="0"/>
              <a:t> (1758). Thousands of Acadians were deported from </a:t>
            </a:r>
            <a:r>
              <a:rPr lang="en-US" dirty="0" err="1" smtClean="0"/>
              <a:t>Île</a:t>
            </a:r>
            <a:r>
              <a:rPr lang="en-US" dirty="0" smtClean="0"/>
              <a:t> Saint-Jean (Prince Edward Island) and </a:t>
            </a:r>
            <a:r>
              <a:rPr lang="en-US" dirty="0" err="1" smtClean="0"/>
              <a:t>Île</a:t>
            </a:r>
            <a:r>
              <a:rPr lang="en-US" dirty="0" smtClean="0"/>
              <a:t> Royale (Cape Breton Island). The </a:t>
            </a:r>
            <a:r>
              <a:rPr lang="en-US" dirty="0" err="1" smtClean="0"/>
              <a:t>Île</a:t>
            </a:r>
            <a:r>
              <a:rPr lang="en-US" dirty="0" smtClean="0"/>
              <a:t> Saint-Jean Campaign resulted in the largest percentage of deaths of the deported Acadians. The sinking of the ships Violet (with about 280 persons aboard) and Duke William (with over 360 persons aboard) marked the highest numbers of fatalities during the expulsion.  By the time the second wave of the expulsion had begun, the British had discarded their policy of relocating the Acadians to the Thirteen Colonies, and had begun deporting them directly to France. In 1758, hundreds of </a:t>
            </a:r>
            <a:r>
              <a:rPr lang="en-US" dirty="0" err="1" smtClean="0"/>
              <a:t>Île</a:t>
            </a:r>
            <a:r>
              <a:rPr lang="en-US" dirty="0" smtClean="0"/>
              <a:t> Royale Acadians fled to one of </a:t>
            </a:r>
            <a:r>
              <a:rPr lang="en-US" dirty="0" err="1" smtClean="0"/>
              <a:t>Boishebert's</a:t>
            </a:r>
            <a:r>
              <a:rPr lang="en-US" dirty="0" smtClean="0"/>
              <a:t> refugee camps south of </a:t>
            </a:r>
            <a:r>
              <a:rPr lang="en-US" dirty="0" err="1" smtClean="0"/>
              <a:t>Baie</a:t>
            </a:r>
            <a:r>
              <a:rPr lang="en-US" dirty="0" smtClean="0"/>
              <a:t> des </a:t>
            </a:r>
            <a:r>
              <a:rPr lang="en-US" dirty="0" err="1" smtClean="0"/>
              <a:t>Chaleurs</a:t>
            </a:r>
            <a:r>
              <a:rPr lang="en-US" dirty="0" smtClean="0"/>
              <a:t>.</a:t>
            </a:r>
          </a:p>
          <a:p>
            <a:endParaRPr lang="en-US" dirty="0" smtClean="0"/>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64"/>
          <p:cNvGrpSpPr/>
          <p:nvPr/>
        </p:nvGrpSpPr>
        <p:grpSpPr>
          <a:xfrm>
            <a:off x="1981200" y="5303520"/>
            <a:ext cx="914400" cy="211183"/>
            <a:chOff x="1981200" y="5304609"/>
            <a:chExt cx="914400" cy="211183"/>
          </a:xfrm>
        </p:grpSpPr>
        <p:pic>
          <p:nvPicPr>
            <p:cNvPr id="71" name="Picture 2"/>
            <p:cNvPicPr preferRelativeResize="0">
              <a:picLocks noChangeArrowheads="1"/>
            </p:cNvPicPr>
            <p:nvPr/>
          </p:nvPicPr>
          <p:blipFill>
            <a:blip r:embed="rId2"/>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72" name="Freeform 7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53"/>
          <p:cNvGrpSpPr/>
          <p:nvPr/>
        </p:nvGrpSpPr>
        <p:grpSpPr>
          <a:xfrm>
            <a:off x="0" y="838200"/>
            <a:ext cx="9144000" cy="6096000"/>
            <a:chOff x="0" y="838200"/>
            <a:chExt cx="9144000" cy="6096000"/>
          </a:xfrm>
        </p:grpSpPr>
        <p:grpSp>
          <p:nvGrpSpPr>
            <p:cNvPr id="5" name="Group 69"/>
            <p:cNvGrpSpPr/>
            <p:nvPr/>
          </p:nvGrpSpPr>
          <p:grpSpPr>
            <a:xfrm>
              <a:off x="0" y="838200"/>
              <a:ext cx="9144000" cy="6096000"/>
              <a:chOff x="0" y="838200"/>
              <a:chExt cx="9144000" cy="6096000"/>
            </a:xfrm>
          </p:grpSpPr>
          <p:pic>
            <p:nvPicPr>
              <p:cNvPr id="2" name="Picture 2"/>
              <p:cNvPicPr>
                <a:picLocks noChangeAspect="1" noChangeArrowheads="1"/>
              </p:cNvPicPr>
              <p:nvPr/>
            </p:nvPicPr>
            <p:blipFill>
              <a:blip r:embed="rId3"/>
              <a:srcRect t="6504" r="139" b="6775"/>
              <a:stretch>
                <a:fillRect/>
              </a:stretch>
            </p:blipFill>
            <p:spPr bwMode="auto">
              <a:xfrm>
                <a:off x="0" y="838200"/>
                <a:ext cx="9144000" cy="6096000"/>
              </a:xfrm>
              <a:prstGeom prst="rect">
                <a:avLst/>
              </a:prstGeom>
              <a:noFill/>
              <a:ln w="9525">
                <a:noFill/>
                <a:miter lim="800000"/>
                <a:headEnd/>
                <a:tailEnd/>
              </a:ln>
              <a:effectLst/>
            </p:spPr>
          </p:pic>
          <p:sp>
            <p:nvSpPr>
              <p:cNvPr id="78" name="Freeform 77"/>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3"/>
              <a:srcRect l="49098" t="42276" r="45909" b="54472"/>
              <a:stretch>
                <a:fillRect/>
              </a:stretch>
            </p:blipFill>
            <p:spPr bwMode="auto">
              <a:xfrm>
                <a:off x="5181600" y="6265950"/>
                <a:ext cx="1066800" cy="533400"/>
              </a:xfrm>
              <a:prstGeom prst="rect">
                <a:avLst/>
              </a:prstGeom>
              <a:noFill/>
              <a:ln w="9525">
                <a:noFill/>
                <a:miter lim="800000"/>
                <a:headEnd/>
                <a:tailEnd/>
              </a:ln>
              <a:effectLst/>
            </p:spPr>
          </p:pic>
          <p:grpSp>
            <p:nvGrpSpPr>
              <p:cNvPr id="6" name="Group 24"/>
              <p:cNvGrpSpPr/>
              <p:nvPr/>
            </p:nvGrpSpPr>
            <p:grpSpPr>
              <a:xfrm>
                <a:off x="6071616" y="987552"/>
                <a:ext cx="588264" cy="1139952"/>
                <a:chOff x="6019800" y="990600"/>
                <a:chExt cx="588264" cy="1139952"/>
              </a:xfrm>
            </p:grpSpPr>
            <p:pic>
              <p:nvPicPr>
                <p:cNvPr id="26" name="Picture 2"/>
                <p:cNvPicPr preferRelativeResize="0">
                  <a:picLocks noChangeArrowheads="1"/>
                </p:cNvPicPr>
                <p:nvPr/>
              </p:nvPicPr>
              <p:blipFill>
                <a:blip r:embed="rId3"/>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3"/>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28" name="Picture 2"/>
                <p:cNvPicPr preferRelativeResize="0">
                  <a:picLocks noChangeArrowheads="1"/>
                </p:cNvPicPr>
                <p:nvPr/>
              </p:nvPicPr>
              <p:blipFill>
                <a:blip r:embed="rId3"/>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29" name="Picture 2"/>
                <p:cNvPicPr preferRelativeResize="0">
                  <a:picLocks noChangeArrowheads="1"/>
                </p:cNvPicPr>
                <p:nvPr/>
              </p:nvPicPr>
              <p:blipFill>
                <a:blip r:embed="rId3"/>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30" name="Picture 2"/>
                <p:cNvPicPr preferRelativeResize="0">
                  <a:picLocks noChangeArrowheads="1"/>
                </p:cNvPicPr>
                <p:nvPr/>
              </p:nvPicPr>
              <p:blipFill>
                <a:blip r:embed="rId4"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3"/>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7" name="Group 31"/>
              <p:cNvGrpSpPr/>
              <p:nvPr/>
            </p:nvGrpSpPr>
            <p:grpSpPr>
              <a:xfrm>
                <a:off x="4663440" y="2551176"/>
                <a:ext cx="763857" cy="719328"/>
                <a:chOff x="4724400" y="2551176"/>
                <a:chExt cx="763857" cy="719328"/>
              </a:xfrm>
            </p:grpSpPr>
            <p:pic>
              <p:nvPicPr>
                <p:cNvPr id="33" name="Picture 2"/>
                <p:cNvPicPr preferRelativeResize="0">
                  <a:picLocks noChangeArrowheads="1"/>
                </p:cNvPicPr>
                <p:nvPr/>
              </p:nvPicPr>
              <p:blipFill>
                <a:blip r:embed="rId3"/>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34" name="Picture 2"/>
                <p:cNvPicPr preferRelativeResize="0">
                  <a:picLocks noChangeArrowheads="1"/>
                </p:cNvPicPr>
                <p:nvPr/>
              </p:nvPicPr>
              <p:blipFill>
                <a:blip r:embed="rId3"/>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35" name="Picture 2"/>
                <p:cNvPicPr preferRelativeResize="0">
                  <a:picLocks noChangeArrowheads="1"/>
                </p:cNvPicPr>
                <p:nvPr/>
              </p:nvPicPr>
              <p:blipFill>
                <a:blip r:embed="rId3"/>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36" name="Picture 2"/>
                <p:cNvPicPr preferRelativeResize="0">
                  <a:picLocks noChangeArrowheads="1"/>
                </p:cNvPicPr>
                <p:nvPr/>
              </p:nvPicPr>
              <p:blipFill>
                <a:blip r:embed="rId3"/>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8" name="Group 36"/>
              <p:cNvGrpSpPr/>
              <p:nvPr/>
            </p:nvGrpSpPr>
            <p:grpSpPr>
              <a:xfrm>
                <a:off x="4271689" y="3851670"/>
                <a:ext cx="2052911" cy="2320530"/>
                <a:chOff x="4271689" y="3851670"/>
                <a:chExt cx="2052911" cy="2320530"/>
              </a:xfrm>
            </p:grpSpPr>
            <p:pic>
              <p:nvPicPr>
                <p:cNvPr id="38" name="Picture 2"/>
                <p:cNvPicPr>
                  <a:picLocks noChangeAspect="1" noChangeArrowheads="1"/>
                </p:cNvPicPr>
                <p:nvPr/>
              </p:nvPicPr>
              <p:blipFill>
                <a:blip r:embed="rId3"/>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9" name="Picture 2"/>
                <p:cNvPicPr>
                  <a:picLocks noChangeAspect="1" noChangeArrowheads="1"/>
                </p:cNvPicPr>
                <p:nvPr/>
              </p:nvPicPr>
              <p:blipFill>
                <a:blip r:embed="rId3"/>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9" name="Group 116"/>
                <p:cNvGrpSpPr/>
                <p:nvPr/>
              </p:nvGrpSpPr>
              <p:grpSpPr>
                <a:xfrm>
                  <a:off x="5441077" y="5637760"/>
                  <a:ext cx="883523" cy="534440"/>
                  <a:chOff x="5441077" y="5637760"/>
                  <a:chExt cx="883523" cy="534440"/>
                </a:xfrm>
              </p:grpSpPr>
              <p:pic>
                <p:nvPicPr>
                  <p:cNvPr id="41" name="Picture 2"/>
                  <p:cNvPicPr>
                    <a:picLocks noChangeAspect="1" noChangeArrowheads="1"/>
                  </p:cNvPicPr>
                  <p:nvPr/>
                </p:nvPicPr>
                <p:blipFill>
                  <a:blip r:embed="rId3"/>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2" name="Picture 2"/>
                  <p:cNvPicPr>
                    <a:picLocks noChangeAspect="1" noChangeArrowheads="1"/>
                  </p:cNvPicPr>
                  <p:nvPr/>
                </p:nvPicPr>
                <p:blipFill>
                  <a:blip r:embed="rId3"/>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3" name="Picture 2"/>
                  <p:cNvPicPr>
                    <a:picLocks noChangeAspect="1" noChangeArrowheads="1"/>
                  </p:cNvPicPr>
                  <p:nvPr/>
                </p:nvPicPr>
                <p:blipFill>
                  <a:blip r:embed="rId3"/>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5" name="Picture 3"/>
              <p:cNvPicPr>
                <a:picLocks noChangeAspect="1" noChangeArrowheads="1"/>
              </p:cNvPicPr>
              <p:nvPr/>
            </p:nvPicPr>
            <p:blipFill>
              <a:blip r:embed="rId5"/>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10" name="Group 45"/>
              <p:cNvGrpSpPr/>
              <p:nvPr/>
            </p:nvGrpSpPr>
            <p:grpSpPr>
              <a:xfrm>
                <a:off x="1600200" y="3822192"/>
                <a:ext cx="2197608" cy="521208"/>
                <a:chOff x="1600200" y="3822192"/>
                <a:chExt cx="2197608" cy="521208"/>
              </a:xfrm>
            </p:grpSpPr>
            <p:pic>
              <p:nvPicPr>
                <p:cNvPr id="47" name="Picture 2"/>
                <p:cNvPicPr>
                  <a:picLocks noChangeAspect="1" noChangeArrowheads="1"/>
                </p:cNvPicPr>
                <p:nvPr/>
              </p:nvPicPr>
              <p:blipFill>
                <a:blip r:embed="rId3"/>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48" name="Picture 2"/>
                <p:cNvPicPr>
                  <a:picLocks noChangeAspect="1" noChangeArrowheads="1"/>
                </p:cNvPicPr>
                <p:nvPr/>
              </p:nvPicPr>
              <p:blipFill>
                <a:blip r:embed="rId3"/>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49" name="Picture 2"/>
                <p:cNvPicPr>
                  <a:picLocks noChangeAspect="1" noChangeArrowheads="1"/>
                </p:cNvPicPr>
                <p:nvPr/>
              </p:nvPicPr>
              <p:blipFill>
                <a:blip r:embed="rId3"/>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0" name="Picture 2"/>
                <p:cNvPicPr>
                  <a:picLocks noChangeAspect="1" noChangeArrowheads="1"/>
                </p:cNvPicPr>
                <p:nvPr/>
              </p:nvPicPr>
              <p:blipFill>
                <a:blip r:embed="rId3"/>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51" name="Picture 2"/>
                <p:cNvPicPr>
                  <a:picLocks noChangeAspect="1" noChangeArrowheads="1"/>
                </p:cNvPicPr>
                <p:nvPr/>
              </p:nvPicPr>
              <p:blipFill>
                <a:blip r:embed="rId3"/>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52" name="Picture 2"/>
                <p:cNvPicPr>
                  <a:picLocks noChangeAspect="1" noChangeArrowheads="1"/>
                </p:cNvPicPr>
                <p:nvPr/>
              </p:nvPicPr>
              <p:blipFill>
                <a:blip r:embed="rId3"/>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3" name="Picture 3"/>
              <p:cNvPicPr>
                <a:picLocks noChangeAspect="1" noChangeArrowheads="1"/>
              </p:cNvPicPr>
              <p:nvPr/>
            </p:nvPicPr>
            <p:blipFill>
              <a:blip r:embed="rId5"/>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1" name="Group 58"/>
              <p:cNvGrpSpPr/>
              <p:nvPr/>
            </p:nvGrpSpPr>
            <p:grpSpPr>
              <a:xfrm>
                <a:off x="1096733" y="5440680"/>
                <a:ext cx="776455" cy="249906"/>
                <a:chOff x="1096733" y="5440680"/>
                <a:chExt cx="776455" cy="249906"/>
              </a:xfrm>
            </p:grpSpPr>
            <p:sp>
              <p:nvSpPr>
                <p:cNvPr id="56" name="Freeform 5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64" name="Straight Connector 63"/>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59"/>
          <p:cNvGrpSpPr/>
          <p:nvPr/>
        </p:nvGrpSpPr>
        <p:grpSpPr>
          <a:xfrm>
            <a:off x="1981200" y="5304609"/>
            <a:ext cx="914400" cy="211183"/>
            <a:chOff x="1981200" y="5304609"/>
            <a:chExt cx="914400" cy="211183"/>
          </a:xfrm>
        </p:grpSpPr>
        <p:pic>
          <p:nvPicPr>
            <p:cNvPr id="61" name="Picture 2"/>
            <p:cNvPicPr preferRelativeResize="0">
              <a:picLocks noChangeArrowheads="1"/>
            </p:cNvPicPr>
            <p:nvPr/>
          </p:nvPicPr>
          <p:blipFill>
            <a:blip r:embed="rId2"/>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2" name="Freeform 6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Rectangle 66"/>
          <p:cNvSpPr/>
          <p:nvPr/>
        </p:nvSpPr>
        <p:spPr>
          <a:xfrm>
            <a:off x="0" y="838200"/>
            <a:ext cx="9144000" cy="6019800"/>
          </a:xfrm>
          <a:prstGeom prst="rect">
            <a:avLst/>
          </a:prstGeom>
          <a:solidFill>
            <a:schemeClr val="tx2">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Seven Years’ War		The Pariahs</a:t>
            </a:r>
          </a:p>
        </p:txBody>
      </p:sp>
      <p:sp>
        <p:nvSpPr>
          <p:cNvPr id="68" name="TextBox 67"/>
          <p:cNvSpPr txBox="1"/>
          <p:nvPr/>
        </p:nvSpPr>
        <p:spPr>
          <a:xfrm>
            <a:off x="9192" y="840968"/>
            <a:ext cx="9134808" cy="2785378"/>
          </a:xfrm>
          <a:prstGeom prst="rect">
            <a:avLst/>
          </a:prstGeom>
          <a:noFill/>
          <a:effectLst/>
        </p:spPr>
        <p:txBody>
          <a:bodyPr wrap="square" rtlCol="0">
            <a:spAutoFit/>
          </a:bodyPr>
          <a:lstStyle/>
          <a:p>
            <a:pPr>
              <a:lnSpc>
                <a:spcPts val="4200"/>
              </a:lnSpc>
            </a:pPr>
            <a:r>
              <a:rPr lang="en-US" sz="3200" b="1" dirty="0" smtClean="0">
                <a:effectLst>
                  <a:outerShdw dist="50800" dir="5400000" algn="ctr" rotWithShape="0">
                    <a:schemeClr val="bg1"/>
                  </a:outerShdw>
                </a:effectLst>
              </a:rPr>
              <a:t>     </a:t>
            </a:r>
            <a:r>
              <a:rPr lang="en-US" sz="3200" b="1" u="sng" dirty="0" smtClean="0">
                <a:effectLst>
                  <a:outerShdw dist="50800" dir="5400000" algn="ctr" rotWithShape="0">
                    <a:schemeClr val="bg1"/>
                  </a:outerShdw>
                </a:effectLst>
              </a:rPr>
              <a:t>    WORLD		</a:t>
            </a:r>
            <a:r>
              <a:rPr lang="en-US" sz="3200" b="1" dirty="0" smtClean="0">
                <a:effectLst>
                  <a:outerShdw dist="50800" dir="5400000" algn="ctr" rotWithShape="0">
                    <a:schemeClr val="bg1"/>
                  </a:outerShdw>
                </a:effectLst>
              </a:rPr>
              <a:t>	  </a:t>
            </a:r>
            <a:r>
              <a:rPr lang="en-US" sz="3200" b="1" u="sng" dirty="0" smtClean="0">
                <a:effectLst>
                  <a:outerShdw dist="50800" dir="5400000" algn="ctr" rotWithShape="0">
                    <a:schemeClr val="bg1"/>
                  </a:outerShdw>
                </a:effectLst>
              </a:rPr>
              <a:t>	 ACADIENS           </a:t>
            </a:r>
            <a:r>
              <a:rPr lang="en-US" sz="800" b="1" u="sng" dirty="0" smtClean="0">
                <a:effectLst>
                  <a:outerShdw dist="50800" dir="5400000" algn="ctr" rotWithShape="0">
                    <a:schemeClr val="bg1"/>
                  </a:outerShdw>
                </a:effectLst>
              </a:rPr>
              <a:t>.</a:t>
            </a:r>
            <a:r>
              <a:rPr lang="en-US" sz="3200" b="1" u="sng" dirty="0" smtClean="0">
                <a:effectLst>
                  <a:outerShdw dist="50800" dir="5400000" algn="ctr" rotWithShape="0">
                    <a:schemeClr val="bg1"/>
                  </a:outerShdw>
                </a:effectLst>
              </a:rPr>
              <a:t> </a:t>
            </a:r>
          </a:p>
          <a:p>
            <a:pPr>
              <a:lnSpc>
                <a:spcPts val="4200"/>
              </a:lnSpc>
            </a:pPr>
            <a:r>
              <a:rPr lang="en-US" sz="3200" b="1" dirty="0" smtClean="0">
                <a:effectLst>
                  <a:outerShdw dist="50800" dir="5400000" algn="ctr" rotWithShape="0">
                    <a:schemeClr val="bg1"/>
                  </a:outerShdw>
                </a:effectLst>
              </a:rPr>
              <a:t>     Seven Years’ War 		  The Pariahs	</a:t>
            </a:r>
          </a:p>
          <a:p>
            <a:pPr>
              <a:lnSpc>
                <a:spcPts val="4200"/>
              </a:lnSpc>
            </a:pPr>
            <a:r>
              <a:rPr lang="en-US" sz="3200" b="1" dirty="0" smtClean="0">
                <a:effectLst>
                  <a:outerShdw dist="50800" dir="5400000" algn="ctr" rotWithShape="0">
                    <a:schemeClr val="bg1"/>
                  </a:outerShdw>
                </a:effectLst>
              </a:rPr>
              <a:t>			  		      - American Colonies</a:t>
            </a:r>
          </a:p>
          <a:p>
            <a:pPr>
              <a:lnSpc>
                <a:spcPts val="4200"/>
              </a:lnSpc>
            </a:pPr>
            <a:r>
              <a:rPr lang="en-US" sz="3200" b="1" dirty="0" smtClean="0">
                <a:effectLst>
                  <a:outerShdw dist="50800" dir="5400000" algn="ctr" rotWithShape="0">
                    <a:schemeClr val="bg1"/>
                  </a:outerShdw>
                </a:effectLst>
              </a:rPr>
              <a:t>					      - Great Britain</a:t>
            </a:r>
          </a:p>
          <a:p>
            <a:pPr>
              <a:lnSpc>
                <a:spcPts val="4200"/>
              </a:lnSpc>
            </a:pPr>
            <a:r>
              <a:rPr lang="en-US" sz="3200" b="1" dirty="0" smtClean="0">
                <a:effectLst>
                  <a:outerShdw dist="50800" dir="5400000" algn="ctr" rotWithShape="0">
                    <a:schemeClr val="bg1"/>
                  </a:outerShdw>
                </a:effectLst>
              </a:rPr>
              <a:t>					      - French </a:t>
            </a:r>
            <a:r>
              <a:rPr lang="en-US" sz="3200" b="1" dirty="0" err="1" smtClean="0">
                <a:effectLst>
                  <a:outerShdw dist="50800" dir="5400000" algn="ctr" rotWithShape="0">
                    <a:schemeClr val="bg1"/>
                  </a:outerShdw>
                </a:effectLst>
              </a:rPr>
              <a:t>Acadie</a:t>
            </a:r>
            <a:endParaRPr lang="en-US" sz="3200" b="1" dirty="0" smtClean="0">
              <a:effectLst>
                <a:outerShdw dist="50800" dir="5400000" algn="ctr" rotWithShape="0">
                  <a:schemeClr val="bg1"/>
                </a:outerShdw>
              </a:effectLst>
            </a:endParaRPr>
          </a:p>
        </p:txBody>
      </p:sp>
      <p:sp>
        <p:nvSpPr>
          <p:cNvPr id="54" name="Rectangle 53"/>
          <p:cNvSpPr/>
          <p:nvPr/>
        </p:nvSpPr>
        <p:spPr>
          <a:xfrm>
            <a:off x="0" y="6150114"/>
            <a:ext cx="9144000" cy="707886"/>
          </a:xfrm>
          <a:prstGeom prst="rect">
            <a:avLst/>
          </a:prstGeom>
          <a:solidFill>
            <a:schemeClr val="accent1">
              <a:lumMod val="20000"/>
              <a:lumOff val="80000"/>
              <a:alpha val="77000"/>
            </a:schemeClr>
          </a:solidFill>
          <a:ln w="76200">
            <a:noFill/>
          </a:ln>
        </p:spPr>
        <p:txBody>
          <a:bodyPr wrap="square">
            <a:spAutoFit/>
          </a:bodyPr>
          <a:lstStyle/>
          <a:p>
            <a:pPr algn="ctr"/>
            <a:r>
              <a:rPr lang="en-US" sz="4000" b="1" dirty="0" smtClean="0">
                <a:solidFill>
                  <a:srgbClr val="FF0000"/>
                </a:solidFill>
                <a:effectLst>
                  <a:outerShdw dist="50800" dir="7200000" algn="ctr" rotWithShape="0">
                    <a:schemeClr val="tx1"/>
                  </a:outerShdw>
                </a:effectLst>
              </a:rPr>
              <a:t>The British will deport the </a:t>
            </a:r>
            <a:r>
              <a:rPr lang="en-US" sz="4000" b="1" dirty="0" err="1" smtClean="0">
                <a:solidFill>
                  <a:srgbClr val="FF0000"/>
                </a:solidFill>
                <a:effectLst>
                  <a:outerShdw dist="50800" dir="7200000" algn="ctr" rotWithShape="0">
                    <a:schemeClr val="tx1"/>
                  </a:outerShdw>
                </a:effectLst>
              </a:rPr>
              <a:t>Acadiens</a:t>
            </a:r>
            <a:endParaRPr lang="en-US" sz="4000" b="1" dirty="0">
              <a:solidFill>
                <a:srgbClr val="FF0000"/>
              </a:solidFill>
              <a:effectLst>
                <a:outerShdw dist="50800" dir="7200000" algn="ctr" rotWithShape="0">
                  <a:schemeClr val="tx1"/>
                </a:outerShdw>
              </a:effectLst>
            </a:endParaRPr>
          </a:p>
        </p:txBody>
      </p:sp>
      <p:grpSp>
        <p:nvGrpSpPr>
          <p:cNvPr id="60" name="Group 59"/>
          <p:cNvGrpSpPr/>
          <p:nvPr/>
        </p:nvGrpSpPr>
        <p:grpSpPr>
          <a:xfrm>
            <a:off x="3962400" y="2057400"/>
            <a:ext cx="1600200" cy="4800600"/>
            <a:chOff x="3962400" y="2057400"/>
            <a:chExt cx="1600200" cy="4800600"/>
          </a:xfrm>
        </p:grpSpPr>
        <p:sp>
          <p:nvSpPr>
            <p:cNvPr id="55" name="Rounded Rectangle 54"/>
            <p:cNvSpPr/>
            <p:nvPr/>
          </p:nvSpPr>
          <p:spPr>
            <a:xfrm>
              <a:off x="3962400" y="6248400"/>
              <a:ext cx="1600200" cy="60960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Bent Arrow 58"/>
            <p:cNvSpPr/>
            <p:nvPr/>
          </p:nvSpPr>
          <p:spPr>
            <a:xfrm>
              <a:off x="4267200" y="2057400"/>
              <a:ext cx="762000" cy="4191000"/>
            </a:xfrm>
            <a:prstGeom prst="bentArrow">
              <a:avLst>
                <a:gd name="adj1" fmla="val 17066"/>
                <a:gd name="adj2" fmla="val 38785"/>
                <a:gd name="adj3" fmla="val 39545"/>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5" name="Rounded Rectangle 64"/>
          <p:cNvSpPr/>
          <p:nvPr/>
        </p:nvSpPr>
        <p:spPr>
          <a:xfrm>
            <a:off x="5029200" y="1905000"/>
            <a:ext cx="3657600" cy="106680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4648200" y="3657600"/>
            <a:ext cx="4495800" cy="2062103"/>
          </a:xfrm>
          <a:prstGeom prst="rect">
            <a:avLst/>
          </a:prstGeom>
          <a:noFill/>
          <a:ln w="50800">
            <a:noFill/>
          </a:ln>
        </p:spPr>
        <p:txBody>
          <a:bodyPr wrap="square" rtlCol="0">
            <a:spAutoFit/>
          </a:bodyPr>
          <a:lstStyle/>
          <a:p>
            <a:pPr marL="233363" indent="-233363"/>
            <a:r>
              <a:rPr lang="en-US" sz="3200" i="1" dirty="0" err="1" smtClean="0">
                <a:solidFill>
                  <a:srgbClr val="2F0AB6"/>
                </a:solidFill>
                <a:effectLst>
                  <a:outerShdw dist="50800" dir="7200000" algn="ctr" rotWithShape="0">
                    <a:schemeClr val="tx1"/>
                  </a:outerShdw>
                </a:effectLst>
              </a:rPr>
              <a:t>Acadiens</a:t>
            </a:r>
            <a:r>
              <a:rPr lang="en-US" sz="3200" i="1" dirty="0" smtClean="0">
                <a:solidFill>
                  <a:srgbClr val="2F0AB6"/>
                </a:solidFill>
                <a:effectLst>
                  <a:outerShdw dist="50800" dir="7200000" algn="ctr" rotWithShape="0">
                    <a:schemeClr val="tx1"/>
                  </a:outerShdw>
                </a:effectLst>
              </a:rPr>
              <a:t> are unwelcome</a:t>
            </a:r>
          </a:p>
          <a:p>
            <a:pPr marL="233363" indent="-233363">
              <a:buFont typeface="Arial" pitchFamily="34" charset="0"/>
              <a:buChar char="•"/>
            </a:pPr>
            <a:r>
              <a:rPr lang="en-US" sz="3200" i="1" dirty="0" smtClean="0">
                <a:solidFill>
                  <a:srgbClr val="2F0AB6"/>
                </a:solidFill>
                <a:effectLst>
                  <a:outerShdw dist="50800" dir="7200000" algn="ctr" rotWithShape="0">
                    <a:schemeClr val="tx1"/>
                  </a:outerShdw>
                </a:effectLst>
              </a:rPr>
              <a:t>long history of conflict</a:t>
            </a:r>
          </a:p>
          <a:p>
            <a:pPr marL="233363" indent="-233363">
              <a:buFont typeface="Arial" pitchFamily="34" charset="0"/>
              <a:buChar char="•"/>
            </a:pPr>
            <a:r>
              <a:rPr lang="en-US" sz="3200" i="1" dirty="0" smtClean="0">
                <a:solidFill>
                  <a:srgbClr val="2F0AB6"/>
                </a:solidFill>
                <a:effectLst>
                  <a:outerShdw dist="50800" dir="7200000" algn="ctr" rotWithShape="0">
                    <a:schemeClr val="tx1"/>
                  </a:outerShdw>
                </a:effectLst>
              </a:rPr>
              <a:t>Catholics </a:t>
            </a:r>
            <a:r>
              <a:rPr lang="en-US" sz="3200" i="1" dirty="0" err="1" smtClean="0">
                <a:solidFill>
                  <a:srgbClr val="2F0AB6"/>
                </a:solidFill>
                <a:effectLst>
                  <a:outerShdw dist="50800" dir="7200000" algn="ctr" rotWithShape="0">
                    <a:schemeClr val="tx1"/>
                  </a:outerShdw>
                </a:effectLst>
              </a:rPr>
              <a:t>vs</a:t>
            </a:r>
            <a:r>
              <a:rPr lang="en-US" sz="3200" i="1" dirty="0" smtClean="0">
                <a:solidFill>
                  <a:srgbClr val="2F0AB6"/>
                </a:solidFill>
                <a:effectLst>
                  <a:outerShdw dist="50800" dir="7200000" algn="ctr" rotWithShape="0">
                    <a:schemeClr val="tx1"/>
                  </a:outerShdw>
                </a:effectLst>
              </a:rPr>
              <a:t> Protestant</a:t>
            </a:r>
          </a:p>
          <a:p>
            <a:pPr marL="233363" indent="-233363">
              <a:buFont typeface="Arial" pitchFamily="34" charset="0"/>
              <a:buChar char="•"/>
            </a:pPr>
            <a:r>
              <a:rPr lang="en-US" sz="3200" i="1" dirty="0" smtClean="0">
                <a:solidFill>
                  <a:srgbClr val="2F0AB6"/>
                </a:solidFill>
                <a:effectLst>
                  <a:outerShdw dist="50800" dir="7200000" algn="ctr" rotWithShape="0">
                    <a:schemeClr val="tx1"/>
                  </a:outerShdw>
                </a:effectLst>
              </a:rPr>
              <a:t>competition for work</a:t>
            </a:r>
          </a:p>
        </p:txBody>
      </p:sp>
      <p:sp>
        <p:nvSpPr>
          <p:cNvPr id="70" name="TextBox 69"/>
          <p:cNvSpPr txBox="1"/>
          <p:nvPr/>
        </p:nvSpPr>
        <p:spPr>
          <a:xfrm>
            <a:off x="0" y="1981200"/>
            <a:ext cx="4419600" cy="2062103"/>
          </a:xfrm>
          <a:prstGeom prst="rect">
            <a:avLst/>
          </a:prstGeom>
          <a:noFill/>
          <a:ln w="50800">
            <a:noFill/>
          </a:ln>
          <a:effectLst/>
        </p:spPr>
        <p:txBody>
          <a:bodyPr wrap="square" rtlCol="0">
            <a:spAutoFit/>
          </a:bodyPr>
          <a:lstStyle/>
          <a:p>
            <a:pPr marL="233363" indent="-233363">
              <a:buFont typeface="Arial" pitchFamily="34" charset="0"/>
              <a:buChar char="•"/>
            </a:pPr>
            <a:r>
              <a:rPr lang="en-US" sz="3200" i="1" dirty="0" smtClean="0">
                <a:solidFill>
                  <a:srgbClr val="2F0AB6"/>
                </a:solidFill>
                <a:effectLst>
                  <a:outerShdw dist="50800" dir="7200000" algn="ctr" rotWithShape="0">
                    <a:schemeClr val="tx1"/>
                  </a:outerShdw>
                </a:effectLst>
              </a:rPr>
              <a:t>1763 - France loses war &amp; most of empire   </a:t>
            </a:r>
          </a:p>
          <a:p>
            <a:pPr marL="233363" indent="-233363">
              <a:buFont typeface="Arial" pitchFamily="34" charset="0"/>
              <a:buChar char="•"/>
            </a:pPr>
            <a:r>
              <a:rPr lang="en-US" sz="3200" i="1" dirty="0" smtClean="0">
                <a:solidFill>
                  <a:srgbClr val="2F0AB6"/>
                </a:solidFill>
                <a:effectLst>
                  <a:outerShdw dist="50800" dir="7200000" algn="ctr" rotWithShape="0">
                    <a:schemeClr val="tx1"/>
                  </a:outerShdw>
                </a:effectLst>
              </a:rPr>
              <a:t>countries devastated</a:t>
            </a:r>
          </a:p>
          <a:p>
            <a:pPr marL="233363" indent="-233363">
              <a:buFont typeface="Arial" pitchFamily="34" charset="0"/>
              <a:buChar char="•"/>
            </a:pPr>
            <a:r>
              <a:rPr lang="en-US" sz="3200" i="1" dirty="0" smtClean="0">
                <a:solidFill>
                  <a:srgbClr val="2F0AB6"/>
                </a:solidFill>
                <a:effectLst>
                  <a:outerShdw dist="50800" dir="7200000" algn="ctr" rotWithShape="0">
                    <a:schemeClr val="tx1"/>
                  </a:outerShdw>
                </a:effectLst>
              </a:rPr>
              <a:t>huge debts</a:t>
            </a:r>
          </a:p>
        </p:txBody>
      </p:sp>
      <p:sp>
        <p:nvSpPr>
          <p:cNvPr id="73" name="Rounded Rectangle 72"/>
          <p:cNvSpPr/>
          <p:nvPr/>
        </p:nvSpPr>
        <p:spPr>
          <a:xfrm>
            <a:off x="5029200" y="1905000"/>
            <a:ext cx="3657600" cy="175260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5105400" y="2990088"/>
            <a:ext cx="3604256" cy="584775"/>
          </a:xfrm>
          <a:prstGeom prst="rect">
            <a:avLst/>
          </a:prstGeom>
          <a:noFill/>
        </p:spPr>
        <p:txBody>
          <a:bodyPr wrap="none" rtlCol="0">
            <a:spAutoFit/>
          </a:bodyPr>
          <a:lstStyle/>
          <a:p>
            <a:r>
              <a:rPr lang="en-US" sz="3200" b="1" dirty="0" smtClean="0">
                <a:effectLst>
                  <a:outerShdw dist="50800" dir="5400000" algn="ctr" rotWithShape="0">
                    <a:schemeClr val="bg1"/>
                  </a:outerShdw>
                </a:effectLst>
              </a:rPr>
              <a:t>- British Nova Scotia</a:t>
            </a:r>
            <a:endParaRPr lang="en-US" sz="3200" b="1" dirty="0">
              <a:effectLst>
                <a:outerShdw dist="50800" dir="5400000" algn="ctr" rotWithShape="0">
                  <a:schemeClr val="bg1"/>
                </a:outerShdw>
              </a:effectLst>
            </a:endParaRPr>
          </a:p>
        </p:txBody>
      </p:sp>
      <p:pic>
        <p:nvPicPr>
          <p:cNvPr id="1026" name="Picture 2" descr="C:\Users\Sandra\AppData\Local\Microsoft\Windows\INetCache\IE\U3FRR2B4\S43Qy[1].png"/>
          <p:cNvPicPr>
            <a:picLocks noChangeAspect="1" noChangeArrowheads="1"/>
          </p:cNvPicPr>
          <p:nvPr/>
        </p:nvPicPr>
        <p:blipFill>
          <a:blip r:embed="rId6"/>
          <a:srcRect/>
          <a:stretch>
            <a:fillRect/>
          </a:stretch>
        </p:blipFill>
        <p:spPr bwMode="auto">
          <a:xfrm>
            <a:off x="5334000" y="2971800"/>
            <a:ext cx="2057400" cy="762000"/>
          </a:xfrm>
          <a:prstGeom prst="rect">
            <a:avLst/>
          </a:prstGeom>
          <a:noFill/>
        </p:spPr>
      </p:pic>
      <p:sp useBgFill="1">
        <p:nvSpPr>
          <p:cNvPr id="75" name="Rectangle 74"/>
          <p:cNvSpPr/>
          <p:nvPr/>
        </p:nvSpPr>
        <p:spPr>
          <a:xfrm>
            <a:off x="0" y="0"/>
            <a:ext cx="9144000" cy="707886"/>
          </a:xfrm>
          <a:prstGeom prst="rect">
            <a:avLst/>
          </a:prstGeom>
          <a:ln w="76200">
            <a:noFill/>
          </a:ln>
        </p:spPr>
        <p:txBody>
          <a:bodyPr wrap="square">
            <a:spAutoFit/>
          </a:bodyPr>
          <a:lstStyle/>
          <a:p>
            <a:pPr algn="ctr"/>
            <a:r>
              <a:rPr lang="en-US" sz="4000" b="1" dirty="0" smtClean="0">
                <a:solidFill>
                  <a:srgbClr val="2F0AB6"/>
                </a:solidFill>
                <a:effectLst>
                  <a:outerShdw dist="50800" dir="7200000" algn="ctr" rotWithShape="0">
                    <a:schemeClr val="tx1"/>
                  </a:outerShdw>
                </a:effectLst>
                <a:latin typeface="Tempus Sans ITC" pitchFamily="82" charset="0"/>
              </a:rPr>
              <a:t>Where will the </a:t>
            </a:r>
            <a:r>
              <a:rPr lang="en-US" sz="4000" b="1" dirty="0" err="1" smtClean="0">
                <a:solidFill>
                  <a:srgbClr val="2F0AB6"/>
                </a:solidFill>
                <a:effectLst>
                  <a:outerShdw dist="50800" dir="7200000" algn="ctr" rotWithShape="0">
                    <a:schemeClr val="tx1"/>
                  </a:outerShdw>
                </a:effectLst>
                <a:latin typeface="Tempus Sans ITC" pitchFamily="82" charset="0"/>
              </a:rPr>
              <a:t>Acadiens</a:t>
            </a:r>
            <a:r>
              <a:rPr lang="en-US" sz="4000" b="1" dirty="0" smtClean="0">
                <a:solidFill>
                  <a:srgbClr val="2F0AB6"/>
                </a:solidFill>
                <a:effectLst>
                  <a:outerShdw dist="50800" dir="7200000" algn="ctr" rotWithShape="0">
                    <a:schemeClr val="tx1"/>
                  </a:outerShdw>
                </a:effectLst>
                <a:latin typeface="Tempus Sans ITC" pitchFamily="82" charset="0"/>
              </a:rPr>
              <a:t> go?</a:t>
            </a:r>
            <a:endParaRPr lang="en-US" sz="4000" b="1" dirty="0">
              <a:solidFill>
                <a:srgbClr val="2F0AB6"/>
              </a:solidFill>
              <a:effectLst>
                <a:outerShdw dist="50800" dir="7200000" algn="ctr" rotWithShape="0">
                  <a:schemeClr val="tx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animEffect transition="in" filter="fade">
                                      <p:cBhvr>
                                        <p:cTn id="7" dur="1000"/>
                                        <p:tgtEl>
                                          <p:spTgt spid="6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8">
                                            <p:txEl>
                                              <p:pRg st="1" end="1"/>
                                            </p:txEl>
                                          </p:spTgt>
                                        </p:tgtEl>
                                        <p:attrNameLst>
                                          <p:attrName>style.visibility</p:attrName>
                                        </p:attrNameLst>
                                      </p:cBhvr>
                                      <p:to>
                                        <p:strVal val="visible"/>
                                      </p:to>
                                    </p:set>
                                    <p:animEffect transition="in" filter="fade">
                                      <p:cBhvr>
                                        <p:cTn id="10" dur="1000"/>
                                        <p:tgtEl>
                                          <p:spTgt spid="6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8">
                                            <p:txEl>
                                              <p:pRg st="2" end="2"/>
                                            </p:txEl>
                                          </p:spTgt>
                                        </p:tgtEl>
                                        <p:attrNameLst>
                                          <p:attrName>style.visibility</p:attrName>
                                        </p:attrNameLst>
                                      </p:cBhvr>
                                      <p:to>
                                        <p:strVal val="visible"/>
                                      </p:to>
                                    </p:set>
                                    <p:animEffect transition="in" filter="fade">
                                      <p:cBhvr>
                                        <p:cTn id="13" dur="1000"/>
                                        <p:tgtEl>
                                          <p:spTgt spid="6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8">
                                            <p:txEl>
                                              <p:pRg st="3" end="3"/>
                                            </p:txEl>
                                          </p:spTgt>
                                        </p:tgtEl>
                                        <p:attrNameLst>
                                          <p:attrName>style.visibility</p:attrName>
                                        </p:attrNameLst>
                                      </p:cBhvr>
                                      <p:to>
                                        <p:strVal val="visible"/>
                                      </p:to>
                                    </p:set>
                                    <p:animEffect transition="in" filter="fade">
                                      <p:cBhvr>
                                        <p:cTn id="16" dur="1000"/>
                                        <p:tgtEl>
                                          <p:spTgt spid="6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1000"/>
                                        <p:tgtEl>
                                          <p:spTgt spid="5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0">
                                            <p:txEl>
                                              <p:pRg st="0" end="0"/>
                                            </p:txEl>
                                          </p:spTgt>
                                        </p:tgtEl>
                                        <p:attrNameLst>
                                          <p:attrName>style.visibility</p:attrName>
                                        </p:attrNameLst>
                                      </p:cBhvr>
                                      <p:to>
                                        <p:strVal val="visible"/>
                                      </p:to>
                                    </p:set>
                                    <p:animEffect transition="in" filter="fade">
                                      <p:cBhvr>
                                        <p:cTn id="24" dur="1000"/>
                                        <p:tgtEl>
                                          <p:spTgt spid="7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0">
                                            <p:txEl>
                                              <p:pRg st="1" end="1"/>
                                            </p:txEl>
                                          </p:spTgt>
                                        </p:tgtEl>
                                        <p:attrNameLst>
                                          <p:attrName>style.visibility</p:attrName>
                                        </p:attrNameLst>
                                      </p:cBhvr>
                                      <p:to>
                                        <p:strVal val="visible"/>
                                      </p:to>
                                    </p:set>
                                    <p:animEffect transition="in" filter="fade">
                                      <p:cBhvr>
                                        <p:cTn id="29" dur="1000"/>
                                        <p:tgtEl>
                                          <p:spTgt spid="70">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0">
                                            <p:txEl>
                                              <p:pRg st="2" end="2"/>
                                            </p:txEl>
                                          </p:spTgt>
                                        </p:tgtEl>
                                        <p:attrNameLst>
                                          <p:attrName>style.visibility</p:attrName>
                                        </p:attrNameLst>
                                      </p:cBhvr>
                                      <p:to>
                                        <p:strVal val="visible"/>
                                      </p:to>
                                    </p:set>
                                    <p:animEffect transition="in" filter="fade">
                                      <p:cBhvr>
                                        <p:cTn id="34" dur="1000"/>
                                        <p:tgtEl>
                                          <p:spTgt spid="70">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down)">
                                      <p:cBhvr>
                                        <p:cTn id="39" dur="1000"/>
                                        <p:tgtEl>
                                          <p:spTgt spid="60"/>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wipe(left)">
                                      <p:cBhvr>
                                        <p:cTn id="43" dur="1000"/>
                                        <p:tgtEl>
                                          <p:spTgt spid="6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1000"/>
                                        <p:tgtEl>
                                          <p:spTgt spid="54"/>
                                        </p:tgtEl>
                                      </p:cBhvr>
                                    </p:animEffect>
                                    <p:set>
                                      <p:cBhvr>
                                        <p:cTn id="48" dur="1" fill="hold">
                                          <p:stCondLst>
                                            <p:cond delay="999"/>
                                          </p:stCondLst>
                                        </p:cTn>
                                        <p:tgtEl>
                                          <p:spTgt spid="54"/>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1000"/>
                                        <p:tgtEl>
                                          <p:spTgt spid="60"/>
                                        </p:tgtEl>
                                      </p:cBhvr>
                                    </p:animEffect>
                                    <p:set>
                                      <p:cBhvr>
                                        <p:cTn id="51" dur="1" fill="hold">
                                          <p:stCondLst>
                                            <p:cond delay="999"/>
                                          </p:stCondLst>
                                        </p:cTn>
                                        <p:tgtEl>
                                          <p:spTgt spid="60"/>
                                        </p:tgtEl>
                                        <p:attrNameLst>
                                          <p:attrName>style.visibility</p:attrName>
                                        </p:attrNameLst>
                                      </p:cBhvr>
                                      <p:to>
                                        <p:strVal val="hidden"/>
                                      </p:to>
                                    </p:set>
                                  </p:childTnLst>
                                </p:cTn>
                              </p:par>
                              <p:par>
                                <p:cTn id="52" presetID="22" presetClass="entr" presetSubtype="1" fill="hold" grpId="0" nodeType="withEffect">
                                  <p:stCondLst>
                                    <p:cond delay="0"/>
                                  </p:stCondLst>
                                  <p:childTnLst>
                                    <p:set>
                                      <p:cBhvr>
                                        <p:cTn id="53" dur="1" fill="hold">
                                          <p:stCondLst>
                                            <p:cond delay="0"/>
                                          </p:stCondLst>
                                        </p:cTn>
                                        <p:tgtEl>
                                          <p:spTgt spid="73"/>
                                        </p:tgtEl>
                                        <p:attrNameLst>
                                          <p:attrName>style.visibility</p:attrName>
                                        </p:attrNameLst>
                                      </p:cBhvr>
                                      <p:to>
                                        <p:strVal val="visible"/>
                                      </p:to>
                                    </p:set>
                                    <p:animEffect transition="in" filter="wipe(up)">
                                      <p:cBhvr>
                                        <p:cTn id="54" dur="1000"/>
                                        <p:tgtEl>
                                          <p:spTgt spid="73"/>
                                        </p:tgtEl>
                                      </p:cBhvr>
                                    </p:animEffect>
                                  </p:childTnLst>
                                </p:cTn>
                              </p:par>
                              <p:par>
                                <p:cTn id="55" presetID="10" presetClass="exit" presetSubtype="0" fill="hold" grpId="1" nodeType="withEffect">
                                  <p:stCondLst>
                                    <p:cond delay="0"/>
                                  </p:stCondLst>
                                  <p:childTnLst>
                                    <p:animEffect transition="out" filter="fade">
                                      <p:cBhvr>
                                        <p:cTn id="56" dur="2000"/>
                                        <p:tgtEl>
                                          <p:spTgt spid="65"/>
                                        </p:tgtEl>
                                      </p:cBhvr>
                                    </p:animEffect>
                                    <p:set>
                                      <p:cBhvr>
                                        <p:cTn id="57" dur="1" fill="hold">
                                          <p:stCondLst>
                                            <p:cond delay="1999"/>
                                          </p:stCondLst>
                                        </p:cTn>
                                        <p:tgtEl>
                                          <p:spTgt spid="65"/>
                                        </p:tgtEl>
                                        <p:attrNameLst>
                                          <p:attrName>style.visibility</p:attrName>
                                        </p:attrNameLst>
                                      </p:cBhvr>
                                      <p:to>
                                        <p:strVal val="hidden"/>
                                      </p:to>
                                    </p:set>
                                  </p:childTnLst>
                                </p:cTn>
                              </p:par>
                            </p:childTnLst>
                          </p:cTn>
                        </p:par>
                        <p:par>
                          <p:cTn id="58" fill="hold">
                            <p:stCondLst>
                              <p:cond delay="2000"/>
                            </p:stCondLst>
                            <p:childTnLst>
                              <p:par>
                                <p:cTn id="59" presetID="22" presetClass="entr" presetSubtype="8" fill="hold" nodeType="afterEffect">
                                  <p:stCondLst>
                                    <p:cond delay="0"/>
                                  </p:stCondLst>
                                  <p:childTnLst>
                                    <p:set>
                                      <p:cBhvr>
                                        <p:cTn id="60" dur="1" fill="hold">
                                          <p:stCondLst>
                                            <p:cond delay="0"/>
                                          </p:stCondLst>
                                        </p:cTn>
                                        <p:tgtEl>
                                          <p:spTgt spid="68">
                                            <p:txEl>
                                              <p:pRg st="4" end="4"/>
                                            </p:txEl>
                                          </p:spTgt>
                                        </p:tgtEl>
                                        <p:attrNameLst>
                                          <p:attrName>style.visibility</p:attrName>
                                        </p:attrNameLst>
                                      </p:cBhvr>
                                      <p:to>
                                        <p:strVal val="visible"/>
                                      </p:to>
                                    </p:set>
                                    <p:animEffect transition="in" filter="wipe(left)">
                                      <p:cBhvr>
                                        <p:cTn id="61" dur="1000"/>
                                        <p:tgtEl>
                                          <p:spTgt spid="68">
                                            <p:txEl>
                                              <p:pRg st="4" end="4"/>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026"/>
                                        </p:tgtEl>
                                        <p:attrNameLst>
                                          <p:attrName>style.visibility</p:attrName>
                                        </p:attrNameLst>
                                      </p:cBhvr>
                                      <p:to>
                                        <p:strVal val="visible"/>
                                      </p:to>
                                    </p:set>
                                    <p:animEffect transition="in" filter="wipe(left)">
                                      <p:cBhvr>
                                        <p:cTn id="66" dur="1000"/>
                                        <p:tgtEl>
                                          <p:spTgt spid="1026"/>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xit" presetSubtype="0" fill="hold" nodeType="clickEffect">
                                  <p:stCondLst>
                                    <p:cond delay="0"/>
                                  </p:stCondLst>
                                  <p:childTnLst>
                                    <p:anim calcmode="lin" valueType="num">
                                      <p:cBhvr>
                                        <p:cTn id="70" dur="500"/>
                                        <p:tgtEl>
                                          <p:spTgt spid="68">
                                            <p:txEl>
                                              <p:pRg st="4" end="4"/>
                                            </p:txEl>
                                          </p:spTgt>
                                        </p:tgtEl>
                                        <p:attrNameLst>
                                          <p:attrName>ppt_w</p:attrName>
                                        </p:attrNameLst>
                                      </p:cBhvr>
                                      <p:tavLst>
                                        <p:tav tm="0">
                                          <p:val>
                                            <p:strVal val="ppt_w"/>
                                          </p:val>
                                        </p:tav>
                                        <p:tav tm="100000">
                                          <p:val>
                                            <p:fltVal val="0"/>
                                          </p:val>
                                        </p:tav>
                                      </p:tavLst>
                                    </p:anim>
                                    <p:anim calcmode="lin" valueType="num">
                                      <p:cBhvr>
                                        <p:cTn id="71" dur="500"/>
                                        <p:tgtEl>
                                          <p:spTgt spid="68">
                                            <p:txEl>
                                              <p:pRg st="4" end="4"/>
                                            </p:txEl>
                                          </p:spTgt>
                                        </p:tgtEl>
                                        <p:attrNameLst>
                                          <p:attrName>ppt_h</p:attrName>
                                        </p:attrNameLst>
                                      </p:cBhvr>
                                      <p:tavLst>
                                        <p:tav tm="0">
                                          <p:val>
                                            <p:strVal val="ppt_h"/>
                                          </p:val>
                                        </p:tav>
                                        <p:tav tm="100000">
                                          <p:val>
                                            <p:fltVal val="0"/>
                                          </p:val>
                                        </p:tav>
                                      </p:tavLst>
                                    </p:anim>
                                    <p:animEffect transition="out" filter="fade">
                                      <p:cBhvr>
                                        <p:cTn id="72" dur="500"/>
                                        <p:tgtEl>
                                          <p:spTgt spid="68">
                                            <p:txEl>
                                              <p:pRg st="4" end="4"/>
                                            </p:txEl>
                                          </p:spTgt>
                                        </p:tgtEl>
                                      </p:cBhvr>
                                    </p:animEffect>
                                    <p:set>
                                      <p:cBhvr>
                                        <p:cTn id="73" dur="1" fill="hold">
                                          <p:stCondLst>
                                            <p:cond delay="499"/>
                                          </p:stCondLst>
                                        </p:cTn>
                                        <p:tgtEl>
                                          <p:spTgt spid="68">
                                            <p:txEl>
                                              <p:pRg st="4" end="4"/>
                                            </p:txEl>
                                          </p:spTgt>
                                        </p:tgtEl>
                                        <p:attrNameLst>
                                          <p:attrName>style.visibility</p:attrName>
                                        </p:attrNameLst>
                                      </p:cBhvr>
                                      <p:to>
                                        <p:strVal val="hidden"/>
                                      </p:to>
                                    </p:set>
                                  </p:childTnLst>
                                </p:cTn>
                              </p:par>
                              <p:par>
                                <p:cTn id="74" presetID="53" presetClass="entr" presetSubtype="0" fill="hold" grpId="0" nodeType="withEffect">
                                  <p:stCondLst>
                                    <p:cond delay="0"/>
                                  </p:stCondLst>
                                  <p:childTnLst>
                                    <p:set>
                                      <p:cBhvr>
                                        <p:cTn id="75" dur="1" fill="hold">
                                          <p:stCondLst>
                                            <p:cond delay="0"/>
                                          </p:stCondLst>
                                        </p:cTn>
                                        <p:tgtEl>
                                          <p:spTgt spid="74"/>
                                        </p:tgtEl>
                                        <p:attrNameLst>
                                          <p:attrName>style.visibility</p:attrName>
                                        </p:attrNameLst>
                                      </p:cBhvr>
                                      <p:to>
                                        <p:strVal val="visible"/>
                                      </p:to>
                                    </p:set>
                                    <p:anim calcmode="lin" valueType="num">
                                      <p:cBhvr>
                                        <p:cTn id="76" dur="1000" fill="hold"/>
                                        <p:tgtEl>
                                          <p:spTgt spid="74"/>
                                        </p:tgtEl>
                                        <p:attrNameLst>
                                          <p:attrName>ppt_w</p:attrName>
                                        </p:attrNameLst>
                                      </p:cBhvr>
                                      <p:tavLst>
                                        <p:tav tm="0">
                                          <p:val>
                                            <p:fltVal val="0"/>
                                          </p:val>
                                        </p:tav>
                                        <p:tav tm="100000">
                                          <p:val>
                                            <p:strVal val="#ppt_w"/>
                                          </p:val>
                                        </p:tav>
                                      </p:tavLst>
                                    </p:anim>
                                    <p:anim calcmode="lin" valueType="num">
                                      <p:cBhvr>
                                        <p:cTn id="77" dur="1000" fill="hold"/>
                                        <p:tgtEl>
                                          <p:spTgt spid="74"/>
                                        </p:tgtEl>
                                        <p:attrNameLst>
                                          <p:attrName>ppt_h</p:attrName>
                                        </p:attrNameLst>
                                      </p:cBhvr>
                                      <p:tavLst>
                                        <p:tav tm="0">
                                          <p:val>
                                            <p:fltVal val="0"/>
                                          </p:val>
                                        </p:tav>
                                        <p:tav tm="100000">
                                          <p:val>
                                            <p:strVal val="#ppt_h"/>
                                          </p:val>
                                        </p:tav>
                                      </p:tavLst>
                                    </p:anim>
                                    <p:animEffect transition="in" filter="fade">
                                      <p:cBhvr>
                                        <p:cTn id="78" dur="1000"/>
                                        <p:tgtEl>
                                          <p:spTgt spid="74"/>
                                        </p:tgtEl>
                                      </p:cBhvr>
                                    </p:animEffect>
                                  </p:childTnLst>
                                </p:cTn>
                              </p:par>
                              <p:par>
                                <p:cTn id="79" presetID="10" presetClass="exit" presetSubtype="0" fill="hold" nodeType="withEffect">
                                  <p:stCondLst>
                                    <p:cond delay="0"/>
                                  </p:stCondLst>
                                  <p:childTnLst>
                                    <p:animEffect transition="out" filter="fade">
                                      <p:cBhvr>
                                        <p:cTn id="80" dur="1000"/>
                                        <p:tgtEl>
                                          <p:spTgt spid="1026"/>
                                        </p:tgtEl>
                                      </p:cBhvr>
                                    </p:animEffect>
                                    <p:set>
                                      <p:cBhvr>
                                        <p:cTn id="81" dur="1" fill="hold">
                                          <p:stCondLst>
                                            <p:cond delay="999"/>
                                          </p:stCondLst>
                                        </p:cTn>
                                        <p:tgtEl>
                                          <p:spTgt spid="1026"/>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69">
                                            <p:txEl>
                                              <p:pRg st="0" end="0"/>
                                            </p:txEl>
                                          </p:spTgt>
                                        </p:tgtEl>
                                        <p:attrNameLst>
                                          <p:attrName>style.visibility</p:attrName>
                                        </p:attrNameLst>
                                      </p:cBhvr>
                                      <p:to>
                                        <p:strVal val="visible"/>
                                      </p:to>
                                    </p:set>
                                    <p:animEffect transition="in" filter="fade">
                                      <p:cBhvr>
                                        <p:cTn id="86" dur="1000"/>
                                        <p:tgtEl>
                                          <p:spTgt spid="69">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69">
                                            <p:txEl>
                                              <p:pRg st="1" end="1"/>
                                            </p:txEl>
                                          </p:spTgt>
                                        </p:tgtEl>
                                        <p:attrNameLst>
                                          <p:attrName>style.visibility</p:attrName>
                                        </p:attrNameLst>
                                      </p:cBhvr>
                                      <p:to>
                                        <p:strVal val="visible"/>
                                      </p:to>
                                    </p:set>
                                    <p:animEffect transition="in" filter="fade">
                                      <p:cBhvr>
                                        <p:cTn id="91" dur="1000"/>
                                        <p:tgtEl>
                                          <p:spTgt spid="69">
                                            <p:txEl>
                                              <p:pRg st="1" end="1"/>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69">
                                            <p:txEl>
                                              <p:pRg st="2" end="2"/>
                                            </p:txEl>
                                          </p:spTgt>
                                        </p:tgtEl>
                                        <p:attrNameLst>
                                          <p:attrName>style.visibility</p:attrName>
                                        </p:attrNameLst>
                                      </p:cBhvr>
                                      <p:to>
                                        <p:strVal val="visible"/>
                                      </p:to>
                                    </p:set>
                                    <p:animEffect transition="in" filter="fade">
                                      <p:cBhvr>
                                        <p:cTn id="96" dur="1000"/>
                                        <p:tgtEl>
                                          <p:spTgt spid="69">
                                            <p:txEl>
                                              <p:pRg st="2" end="2"/>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69">
                                            <p:txEl>
                                              <p:pRg st="3" end="3"/>
                                            </p:txEl>
                                          </p:spTgt>
                                        </p:tgtEl>
                                        <p:attrNameLst>
                                          <p:attrName>style.visibility</p:attrName>
                                        </p:attrNameLst>
                                      </p:cBhvr>
                                      <p:to>
                                        <p:strVal val="visible"/>
                                      </p:to>
                                    </p:set>
                                    <p:animEffect transition="in" filter="fade">
                                      <p:cBhvr>
                                        <p:cTn id="101" dur="1000"/>
                                        <p:tgtEl>
                                          <p:spTgt spid="69">
                                            <p:txEl>
                                              <p:pRg st="3" end="3"/>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1000"/>
                                        <p:tgtEl>
                                          <p:spTgt spid="69">
                                            <p:txEl>
                                              <p:pRg st="0" end="0"/>
                                            </p:txEl>
                                          </p:spTgt>
                                        </p:tgtEl>
                                      </p:cBhvr>
                                    </p:animEffect>
                                    <p:set>
                                      <p:cBhvr>
                                        <p:cTn id="106" dur="1" fill="hold">
                                          <p:stCondLst>
                                            <p:cond delay="999"/>
                                          </p:stCondLst>
                                        </p:cTn>
                                        <p:tgtEl>
                                          <p:spTgt spid="69">
                                            <p:txEl>
                                              <p:pRg st="0" end="0"/>
                                            </p:txEl>
                                          </p:spTgt>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1000"/>
                                        <p:tgtEl>
                                          <p:spTgt spid="69">
                                            <p:txEl>
                                              <p:pRg st="1" end="1"/>
                                            </p:txEl>
                                          </p:spTgt>
                                        </p:tgtEl>
                                      </p:cBhvr>
                                    </p:animEffect>
                                    <p:set>
                                      <p:cBhvr>
                                        <p:cTn id="109" dur="1" fill="hold">
                                          <p:stCondLst>
                                            <p:cond delay="999"/>
                                          </p:stCondLst>
                                        </p:cTn>
                                        <p:tgtEl>
                                          <p:spTgt spid="69">
                                            <p:txEl>
                                              <p:pRg st="1" end="1"/>
                                            </p:txEl>
                                          </p:spTgt>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1000"/>
                                        <p:tgtEl>
                                          <p:spTgt spid="69">
                                            <p:txEl>
                                              <p:pRg st="2" end="2"/>
                                            </p:txEl>
                                          </p:spTgt>
                                        </p:tgtEl>
                                      </p:cBhvr>
                                    </p:animEffect>
                                    <p:set>
                                      <p:cBhvr>
                                        <p:cTn id="112" dur="1" fill="hold">
                                          <p:stCondLst>
                                            <p:cond delay="999"/>
                                          </p:stCondLst>
                                        </p:cTn>
                                        <p:tgtEl>
                                          <p:spTgt spid="69">
                                            <p:txEl>
                                              <p:pRg st="2" end="2"/>
                                            </p:txEl>
                                          </p:spTgt>
                                        </p:tgtEl>
                                        <p:attrNameLst>
                                          <p:attrName>style.visibility</p:attrName>
                                        </p:attrNameLst>
                                      </p:cBhvr>
                                      <p:to>
                                        <p:strVal val="hidden"/>
                                      </p:to>
                                    </p:set>
                                  </p:childTnLst>
                                </p:cTn>
                              </p:par>
                              <p:par>
                                <p:cTn id="113" presetID="10" presetClass="exit" presetSubtype="0" fill="hold" grpId="0" nodeType="withEffect">
                                  <p:stCondLst>
                                    <p:cond delay="0"/>
                                  </p:stCondLst>
                                  <p:childTnLst>
                                    <p:animEffect transition="out" filter="fade">
                                      <p:cBhvr>
                                        <p:cTn id="114" dur="1000"/>
                                        <p:tgtEl>
                                          <p:spTgt spid="69">
                                            <p:txEl>
                                              <p:pRg st="3" end="3"/>
                                            </p:txEl>
                                          </p:spTgt>
                                        </p:tgtEl>
                                      </p:cBhvr>
                                    </p:animEffect>
                                    <p:set>
                                      <p:cBhvr>
                                        <p:cTn id="115" dur="1" fill="hold">
                                          <p:stCondLst>
                                            <p:cond delay="999"/>
                                          </p:stCondLst>
                                        </p:cTn>
                                        <p:tgtEl>
                                          <p:spTgt spid="69">
                                            <p:txEl>
                                              <p:pRg st="3" end="3"/>
                                            </p:txEl>
                                          </p:spTgt>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1000"/>
                                        <p:tgtEl>
                                          <p:spTgt spid="73"/>
                                        </p:tgtEl>
                                      </p:cBhvr>
                                    </p:animEffect>
                                    <p:set>
                                      <p:cBhvr>
                                        <p:cTn id="118" dur="1" fill="hold">
                                          <p:stCondLst>
                                            <p:cond delay="999"/>
                                          </p:stCondLst>
                                        </p:cTn>
                                        <p:tgtEl>
                                          <p:spTgt spid="73"/>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1000"/>
                                        <p:tgtEl>
                                          <p:spTgt spid="70">
                                            <p:txEl>
                                              <p:pRg st="0" end="0"/>
                                            </p:txEl>
                                          </p:spTgt>
                                        </p:tgtEl>
                                      </p:cBhvr>
                                    </p:animEffect>
                                    <p:set>
                                      <p:cBhvr>
                                        <p:cTn id="121" dur="1" fill="hold">
                                          <p:stCondLst>
                                            <p:cond delay="999"/>
                                          </p:stCondLst>
                                        </p:cTn>
                                        <p:tgtEl>
                                          <p:spTgt spid="70">
                                            <p:txEl>
                                              <p:pRg st="0" end="0"/>
                                            </p:txEl>
                                          </p:spTgt>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1000"/>
                                        <p:tgtEl>
                                          <p:spTgt spid="70">
                                            <p:txEl>
                                              <p:pRg st="1" end="1"/>
                                            </p:txEl>
                                          </p:spTgt>
                                        </p:tgtEl>
                                      </p:cBhvr>
                                    </p:animEffect>
                                    <p:set>
                                      <p:cBhvr>
                                        <p:cTn id="124" dur="1" fill="hold">
                                          <p:stCondLst>
                                            <p:cond delay="999"/>
                                          </p:stCondLst>
                                        </p:cTn>
                                        <p:tgtEl>
                                          <p:spTgt spid="70">
                                            <p:txEl>
                                              <p:pRg st="1" end="1"/>
                                            </p:txEl>
                                          </p:spTgt>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1000"/>
                                        <p:tgtEl>
                                          <p:spTgt spid="70">
                                            <p:txEl>
                                              <p:pRg st="2" end="2"/>
                                            </p:txEl>
                                          </p:spTgt>
                                        </p:tgtEl>
                                      </p:cBhvr>
                                    </p:animEffect>
                                    <p:set>
                                      <p:cBhvr>
                                        <p:cTn id="127" dur="1" fill="hold">
                                          <p:stCondLst>
                                            <p:cond delay="999"/>
                                          </p:stCondLst>
                                        </p:cTn>
                                        <p:tgtEl>
                                          <p:spTgt spid="70">
                                            <p:txEl>
                                              <p:pRg st="2" end="2"/>
                                            </p:txEl>
                                          </p:spTgt>
                                        </p:tgtEl>
                                        <p:attrNameLst>
                                          <p:attrName>style.visibility</p:attrName>
                                        </p:attrNameLst>
                                      </p:cBhvr>
                                      <p:to>
                                        <p:strVal val="hidden"/>
                                      </p:to>
                                    </p:set>
                                  </p:childTnLst>
                                </p:cTn>
                              </p:par>
                            </p:childTnLst>
                          </p:cTn>
                        </p:par>
                        <p:par>
                          <p:cTn id="128" fill="hold">
                            <p:stCondLst>
                              <p:cond delay="1000"/>
                            </p:stCondLst>
                            <p:childTnLst>
                              <p:par>
                                <p:cTn id="129" presetID="10" presetClass="exit" presetSubtype="0" fill="hold" grpId="0" nodeType="afterEffect">
                                  <p:stCondLst>
                                    <p:cond delay="0"/>
                                  </p:stCondLst>
                                  <p:childTnLst>
                                    <p:animEffect transition="out" filter="fade">
                                      <p:cBhvr>
                                        <p:cTn id="130" dur="1000"/>
                                        <p:tgtEl>
                                          <p:spTgt spid="63"/>
                                        </p:tgtEl>
                                      </p:cBhvr>
                                    </p:animEffect>
                                    <p:set>
                                      <p:cBhvr>
                                        <p:cTn id="131" dur="1" fill="hold">
                                          <p:stCondLst>
                                            <p:cond delay="999"/>
                                          </p:stCondLst>
                                        </p:cTn>
                                        <p:tgtEl>
                                          <p:spTgt spid="63"/>
                                        </p:tgtEl>
                                        <p:attrNameLst>
                                          <p:attrName>style.visibility</p:attrName>
                                        </p:attrNameLst>
                                      </p:cBhvr>
                                      <p:to>
                                        <p:strVal val="hidden"/>
                                      </p:to>
                                    </p:set>
                                  </p:childTnLst>
                                </p:cTn>
                              </p:par>
                              <p:par>
                                <p:cTn id="132" presetID="22" presetClass="entr" presetSubtype="8" fill="hold" grpId="0" nodeType="withEffect">
                                  <p:stCondLst>
                                    <p:cond delay="0"/>
                                  </p:stCondLst>
                                  <p:childTnLst>
                                    <p:set>
                                      <p:cBhvr>
                                        <p:cTn id="133" dur="1" fill="hold">
                                          <p:stCondLst>
                                            <p:cond delay="0"/>
                                          </p:stCondLst>
                                        </p:cTn>
                                        <p:tgtEl>
                                          <p:spTgt spid="75"/>
                                        </p:tgtEl>
                                        <p:attrNameLst>
                                          <p:attrName>style.visibility</p:attrName>
                                        </p:attrNameLst>
                                      </p:cBhvr>
                                      <p:to>
                                        <p:strVal val="visible"/>
                                      </p:to>
                                    </p:set>
                                    <p:animEffect transition="in" filter="wipe(left)">
                                      <p:cBhvr>
                                        <p:cTn id="134"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8" grpId="0" uiExpand="1" build="allAtOnce"/>
      <p:bldP spid="54" grpId="0" animBg="1"/>
      <p:bldP spid="65" grpId="0" animBg="1"/>
      <p:bldP spid="65" grpId="1" animBg="1"/>
      <p:bldP spid="69" grpId="0" uiExpand="1" build="allAtOnce"/>
      <p:bldP spid="70" grpId="0" uiExpand="1" build="allAtOnce"/>
      <p:bldP spid="73" grpId="0" animBg="1"/>
      <p:bldP spid="73" grpId="1" animBg="1"/>
      <p:bldP spid="74" grpId="0"/>
      <p:bldP spid="7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4" name="Rectangle 53"/>
          <p:cNvSpPr/>
          <p:nvPr/>
        </p:nvSpPr>
        <p:spPr>
          <a:xfrm>
            <a:off x="0" y="0"/>
            <a:ext cx="9144000" cy="707886"/>
          </a:xfrm>
          <a:prstGeom prst="rect">
            <a:avLst/>
          </a:prstGeom>
          <a:ln w="76200">
            <a:noFill/>
          </a:ln>
        </p:spPr>
        <p:txBody>
          <a:bodyPr wrap="square">
            <a:spAutoFit/>
          </a:bodyPr>
          <a:lstStyle/>
          <a:p>
            <a:pPr algn="ctr"/>
            <a:r>
              <a:rPr lang="en-US" sz="4000" b="1" dirty="0" smtClean="0">
                <a:solidFill>
                  <a:srgbClr val="2F0AB6"/>
                </a:solidFill>
                <a:effectLst>
                  <a:outerShdw dist="50800" dir="7200000" algn="ctr" rotWithShape="0">
                    <a:schemeClr val="tx1"/>
                  </a:outerShdw>
                </a:effectLst>
                <a:latin typeface="Tempus Sans ITC" pitchFamily="82" charset="0"/>
              </a:rPr>
              <a:t>Where will the </a:t>
            </a:r>
            <a:r>
              <a:rPr lang="en-US" sz="4000" b="1" dirty="0" err="1" smtClean="0">
                <a:solidFill>
                  <a:srgbClr val="2F0AB6"/>
                </a:solidFill>
                <a:effectLst>
                  <a:outerShdw dist="50800" dir="7200000" algn="ctr" rotWithShape="0">
                    <a:schemeClr val="tx1"/>
                  </a:outerShdw>
                </a:effectLst>
                <a:latin typeface="Tempus Sans ITC" pitchFamily="82" charset="0"/>
              </a:rPr>
              <a:t>Acadiens</a:t>
            </a:r>
            <a:r>
              <a:rPr lang="en-US" sz="4000" b="1" dirty="0" smtClean="0">
                <a:solidFill>
                  <a:srgbClr val="2F0AB6"/>
                </a:solidFill>
                <a:effectLst>
                  <a:outerShdw dist="50800" dir="7200000" algn="ctr" rotWithShape="0">
                    <a:schemeClr val="tx1"/>
                  </a:outerShdw>
                </a:effectLst>
                <a:latin typeface="Tempus Sans ITC" pitchFamily="82" charset="0"/>
              </a:rPr>
              <a:t> go?</a:t>
            </a:r>
            <a:endParaRPr lang="en-US" sz="4000" b="1" dirty="0">
              <a:solidFill>
                <a:srgbClr val="2F0AB6"/>
              </a:solidFill>
              <a:effectLst>
                <a:outerShdw dist="50800" dir="7200000" algn="ctr" rotWithShape="0">
                  <a:schemeClr val="tx1"/>
                </a:outerShdw>
              </a:effectLst>
              <a:latin typeface="Tempus Sans ITC" pitchFamily="82" charset="0"/>
            </a:endParaRPr>
          </a:p>
        </p:txBody>
      </p:sp>
      <p:sp useBgFill="1">
        <p:nvSpPr>
          <p:cNvPr id="63" name="TextBox 62"/>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grpSp>
        <p:nvGrpSpPr>
          <p:cNvPr id="3" name="Group 59"/>
          <p:cNvGrpSpPr/>
          <p:nvPr/>
        </p:nvGrpSpPr>
        <p:grpSpPr>
          <a:xfrm>
            <a:off x="1981200" y="5304609"/>
            <a:ext cx="914400" cy="211183"/>
            <a:chOff x="1981200" y="5304609"/>
            <a:chExt cx="914400" cy="211183"/>
          </a:xfrm>
        </p:grpSpPr>
        <p:pic>
          <p:nvPicPr>
            <p:cNvPr id="61" name="Picture 2"/>
            <p:cNvPicPr preferRelativeResize="0">
              <a:picLocks noChangeArrowheads="1"/>
            </p:cNvPicPr>
            <p:nvPr/>
          </p:nvPicPr>
          <p:blipFill>
            <a:blip r:embed="rId2"/>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2" name="Freeform 6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53"/>
          <p:cNvGrpSpPr/>
          <p:nvPr/>
        </p:nvGrpSpPr>
        <p:grpSpPr>
          <a:xfrm>
            <a:off x="0" y="838200"/>
            <a:ext cx="9144000" cy="6096000"/>
            <a:chOff x="0" y="838200"/>
            <a:chExt cx="9144000" cy="6096000"/>
          </a:xfrm>
        </p:grpSpPr>
        <p:grpSp>
          <p:nvGrpSpPr>
            <p:cNvPr id="5" name="Group 69"/>
            <p:cNvGrpSpPr/>
            <p:nvPr/>
          </p:nvGrpSpPr>
          <p:grpSpPr>
            <a:xfrm>
              <a:off x="0" y="838200"/>
              <a:ext cx="9144000" cy="6096000"/>
              <a:chOff x="0" y="838200"/>
              <a:chExt cx="9144000" cy="6096000"/>
            </a:xfrm>
          </p:grpSpPr>
          <p:pic>
            <p:nvPicPr>
              <p:cNvPr id="2" name="Picture 2"/>
              <p:cNvPicPr>
                <a:picLocks noChangeAspect="1" noChangeArrowheads="1"/>
              </p:cNvPicPr>
              <p:nvPr/>
            </p:nvPicPr>
            <p:blipFill>
              <a:blip r:embed="rId3"/>
              <a:srcRect t="6504" r="139" b="6775"/>
              <a:stretch>
                <a:fillRect/>
              </a:stretch>
            </p:blipFill>
            <p:spPr bwMode="auto">
              <a:xfrm>
                <a:off x="0" y="838200"/>
                <a:ext cx="9144000" cy="6096000"/>
              </a:xfrm>
              <a:prstGeom prst="rect">
                <a:avLst/>
              </a:prstGeom>
              <a:noFill/>
              <a:ln w="9525">
                <a:noFill/>
                <a:miter lim="800000"/>
                <a:headEnd/>
                <a:tailEnd/>
              </a:ln>
              <a:effectLst/>
            </p:spPr>
          </p:pic>
          <p:sp>
            <p:nvSpPr>
              <p:cNvPr id="78" name="Freeform 77"/>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3"/>
              <a:srcRect l="49098" t="42276" r="45909" b="54472"/>
              <a:stretch>
                <a:fillRect/>
              </a:stretch>
            </p:blipFill>
            <p:spPr bwMode="auto">
              <a:xfrm>
                <a:off x="5181600" y="6265950"/>
                <a:ext cx="1066800" cy="533400"/>
              </a:xfrm>
              <a:prstGeom prst="rect">
                <a:avLst/>
              </a:prstGeom>
              <a:noFill/>
              <a:ln w="9525">
                <a:noFill/>
                <a:miter lim="800000"/>
                <a:headEnd/>
                <a:tailEnd/>
              </a:ln>
              <a:effectLst/>
            </p:spPr>
          </p:pic>
          <p:grpSp>
            <p:nvGrpSpPr>
              <p:cNvPr id="6" name="Group 24"/>
              <p:cNvGrpSpPr/>
              <p:nvPr/>
            </p:nvGrpSpPr>
            <p:grpSpPr>
              <a:xfrm>
                <a:off x="6071616" y="987552"/>
                <a:ext cx="588264" cy="1139952"/>
                <a:chOff x="6019800" y="990600"/>
                <a:chExt cx="588264" cy="1139952"/>
              </a:xfrm>
            </p:grpSpPr>
            <p:pic>
              <p:nvPicPr>
                <p:cNvPr id="26" name="Picture 2"/>
                <p:cNvPicPr preferRelativeResize="0">
                  <a:picLocks noChangeArrowheads="1"/>
                </p:cNvPicPr>
                <p:nvPr/>
              </p:nvPicPr>
              <p:blipFill>
                <a:blip r:embed="rId3"/>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3"/>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28" name="Picture 2"/>
                <p:cNvPicPr preferRelativeResize="0">
                  <a:picLocks noChangeArrowheads="1"/>
                </p:cNvPicPr>
                <p:nvPr/>
              </p:nvPicPr>
              <p:blipFill>
                <a:blip r:embed="rId3"/>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29" name="Picture 2"/>
                <p:cNvPicPr preferRelativeResize="0">
                  <a:picLocks noChangeArrowheads="1"/>
                </p:cNvPicPr>
                <p:nvPr/>
              </p:nvPicPr>
              <p:blipFill>
                <a:blip r:embed="rId3"/>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30" name="Picture 2"/>
                <p:cNvPicPr preferRelativeResize="0">
                  <a:picLocks noChangeArrowheads="1"/>
                </p:cNvPicPr>
                <p:nvPr/>
              </p:nvPicPr>
              <p:blipFill>
                <a:blip r:embed="rId4"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3"/>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7" name="Group 31"/>
              <p:cNvGrpSpPr/>
              <p:nvPr/>
            </p:nvGrpSpPr>
            <p:grpSpPr>
              <a:xfrm>
                <a:off x="4663440" y="2551176"/>
                <a:ext cx="763857" cy="719328"/>
                <a:chOff x="4724400" y="2551176"/>
                <a:chExt cx="763857" cy="719328"/>
              </a:xfrm>
            </p:grpSpPr>
            <p:pic>
              <p:nvPicPr>
                <p:cNvPr id="33" name="Picture 2"/>
                <p:cNvPicPr preferRelativeResize="0">
                  <a:picLocks noChangeArrowheads="1"/>
                </p:cNvPicPr>
                <p:nvPr/>
              </p:nvPicPr>
              <p:blipFill>
                <a:blip r:embed="rId3"/>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34" name="Picture 2"/>
                <p:cNvPicPr preferRelativeResize="0">
                  <a:picLocks noChangeArrowheads="1"/>
                </p:cNvPicPr>
                <p:nvPr/>
              </p:nvPicPr>
              <p:blipFill>
                <a:blip r:embed="rId3"/>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35" name="Picture 2"/>
                <p:cNvPicPr preferRelativeResize="0">
                  <a:picLocks noChangeArrowheads="1"/>
                </p:cNvPicPr>
                <p:nvPr/>
              </p:nvPicPr>
              <p:blipFill>
                <a:blip r:embed="rId3"/>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36" name="Picture 2"/>
                <p:cNvPicPr preferRelativeResize="0">
                  <a:picLocks noChangeArrowheads="1"/>
                </p:cNvPicPr>
                <p:nvPr/>
              </p:nvPicPr>
              <p:blipFill>
                <a:blip r:embed="rId3"/>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8" name="Group 36"/>
              <p:cNvGrpSpPr/>
              <p:nvPr/>
            </p:nvGrpSpPr>
            <p:grpSpPr>
              <a:xfrm>
                <a:off x="4271689" y="3851670"/>
                <a:ext cx="2052911" cy="2320530"/>
                <a:chOff x="4271689" y="3851670"/>
                <a:chExt cx="2052911" cy="2320530"/>
              </a:xfrm>
            </p:grpSpPr>
            <p:pic>
              <p:nvPicPr>
                <p:cNvPr id="38" name="Picture 2"/>
                <p:cNvPicPr>
                  <a:picLocks noChangeAspect="1" noChangeArrowheads="1"/>
                </p:cNvPicPr>
                <p:nvPr/>
              </p:nvPicPr>
              <p:blipFill>
                <a:blip r:embed="rId3"/>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9" name="Picture 2"/>
                <p:cNvPicPr>
                  <a:picLocks noChangeAspect="1" noChangeArrowheads="1"/>
                </p:cNvPicPr>
                <p:nvPr/>
              </p:nvPicPr>
              <p:blipFill>
                <a:blip r:embed="rId3"/>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9" name="Group 116"/>
                <p:cNvGrpSpPr/>
                <p:nvPr/>
              </p:nvGrpSpPr>
              <p:grpSpPr>
                <a:xfrm>
                  <a:off x="5441077" y="5637760"/>
                  <a:ext cx="883523" cy="534440"/>
                  <a:chOff x="5441077" y="5637760"/>
                  <a:chExt cx="883523" cy="534440"/>
                </a:xfrm>
              </p:grpSpPr>
              <p:pic>
                <p:nvPicPr>
                  <p:cNvPr id="41" name="Picture 2"/>
                  <p:cNvPicPr>
                    <a:picLocks noChangeAspect="1" noChangeArrowheads="1"/>
                  </p:cNvPicPr>
                  <p:nvPr/>
                </p:nvPicPr>
                <p:blipFill>
                  <a:blip r:embed="rId3"/>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2" name="Picture 2"/>
                  <p:cNvPicPr>
                    <a:picLocks noChangeAspect="1" noChangeArrowheads="1"/>
                  </p:cNvPicPr>
                  <p:nvPr/>
                </p:nvPicPr>
                <p:blipFill>
                  <a:blip r:embed="rId3"/>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3" name="Picture 2"/>
                  <p:cNvPicPr>
                    <a:picLocks noChangeAspect="1" noChangeArrowheads="1"/>
                  </p:cNvPicPr>
                  <p:nvPr/>
                </p:nvPicPr>
                <p:blipFill>
                  <a:blip r:embed="rId3"/>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5" name="Picture 3"/>
              <p:cNvPicPr>
                <a:picLocks noChangeAspect="1" noChangeArrowheads="1"/>
              </p:cNvPicPr>
              <p:nvPr/>
            </p:nvPicPr>
            <p:blipFill>
              <a:blip r:embed="rId5"/>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10" name="Group 45"/>
              <p:cNvGrpSpPr/>
              <p:nvPr/>
            </p:nvGrpSpPr>
            <p:grpSpPr>
              <a:xfrm>
                <a:off x="1600200" y="3822192"/>
                <a:ext cx="2197608" cy="521208"/>
                <a:chOff x="1600200" y="3822192"/>
                <a:chExt cx="2197608" cy="521208"/>
              </a:xfrm>
            </p:grpSpPr>
            <p:pic>
              <p:nvPicPr>
                <p:cNvPr id="47" name="Picture 2"/>
                <p:cNvPicPr>
                  <a:picLocks noChangeAspect="1" noChangeArrowheads="1"/>
                </p:cNvPicPr>
                <p:nvPr/>
              </p:nvPicPr>
              <p:blipFill>
                <a:blip r:embed="rId3"/>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48" name="Picture 2"/>
                <p:cNvPicPr>
                  <a:picLocks noChangeAspect="1" noChangeArrowheads="1"/>
                </p:cNvPicPr>
                <p:nvPr/>
              </p:nvPicPr>
              <p:blipFill>
                <a:blip r:embed="rId3"/>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49" name="Picture 2"/>
                <p:cNvPicPr>
                  <a:picLocks noChangeAspect="1" noChangeArrowheads="1"/>
                </p:cNvPicPr>
                <p:nvPr/>
              </p:nvPicPr>
              <p:blipFill>
                <a:blip r:embed="rId3"/>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0" name="Picture 2"/>
                <p:cNvPicPr>
                  <a:picLocks noChangeAspect="1" noChangeArrowheads="1"/>
                </p:cNvPicPr>
                <p:nvPr/>
              </p:nvPicPr>
              <p:blipFill>
                <a:blip r:embed="rId3"/>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51" name="Picture 2"/>
                <p:cNvPicPr>
                  <a:picLocks noChangeAspect="1" noChangeArrowheads="1"/>
                </p:cNvPicPr>
                <p:nvPr/>
              </p:nvPicPr>
              <p:blipFill>
                <a:blip r:embed="rId3"/>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52" name="Picture 2"/>
                <p:cNvPicPr>
                  <a:picLocks noChangeAspect="1" noChangeArrowheads="1"/>
                </p:cNvPicPr>
                <p:nvPr/>
              </p:nvPicPr>
              <p:blipFill>
                <a:blip r:embed="rId3"/>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3" name="Picture 3"/>
              <p:cNvPicPr>
                <a:picLocks noChangeAspect="1" noChangeArrowheads="1"/>
              </p:cNvPicPr>
              <p:nvPr/>
            </p:nvPicPr>
            <p:blipFill>
              <a:blip r:embed="rId5"/>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1" name="Group 58"/>
              <p:cNvGrpSpPr/>
              <p:nvPr/>
            </p:nvGrpSpPr>
            <p:grpSpPr>
              <a:xfrm>
                <a:off x="1096733" y="5440680"/>
                <a:ext cx="776455" cy="249906"/>
                <a:chOff x="1096733" y="5440680"/>
                <a:chExt cx="776455" cy="249906"/>
              </a:xfrm>
            </p:grpSpPr>
            <p:sp>
              <p:nvSpPr>
                <p:cNvPr id="56" name="Freeform 5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64" name="Straight Connector 63"/>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64"/>
          <p:cNvGrpSpPr/>
          <p:nvPr/>
        </p:nvGrpSpPr>
        <p:grpSpPr>
          <a:xfrm>
            <a:off x="1981200" y="5303520"/>
            <a:ext cx="914400" cy="211183"/>
            <a:chOff x="1981200" y="5304609"/>
            <a:chExt cx="914400" cy="211183"/>
          </a:xfrm>
        </p:grpSpPr>
        <p:pic>
          <p:nvPicPr>
            <p:cNvPr id="71" name="Picture 2"/>
            <p:cNvPicPr preferRelativeResize="0">
              <a:picLocks noChangeArrowheads="1"/>
            </p:cNvPicPr>
            <p:nvPr/>
          </p:nvPicPr>
          <p:blipFill>
            <a:blip r:embed="rId2"/>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72" name="Freeform 7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Rectangle 66"/>
          <p:cNvSpPr/>
          <p:nvPr/>
        </p:nvSpPr>
        <p:spPr>
          <a:xfrm>
            <a:off x="0" y="838200"/>
            <a:ext cx="9144000" cy="6019800"/>
          </a:xfrm>
          <a:prstGeom prst="rect">
            <a:avLst/>
          </a:prstGeom>
          <a:solidFill>
            <a:schemeClr val="tx2">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9192" y="840968"/>
            <a:ext cx="9134808" cy="4939814"/>
          </a:xfrm>
          <a:prstGeom prst="rect">
            <a:avLst/>
          </a:prstGeom>
          <a:noFill/>
          <a:effectLst/>
        </p:spPr>
        <p:txBody>
          <a:bodyPr wrap="square" rtlCol="0">
            <a:spAutoFit/>
          </a:bodyPr>
          <a:lstStyle/>
          <a:p>
            <a:pPr>
              <a:lnSpc>
                <a:spcPts val="4200"/>
              </a:lnSpc>
            </a:pPr>
            <a:r>
              <a:rPr lang="en-US" sz="3200" b="1" dirty="0" smtClean="0">
                <a:effectLst>
                  <a:outerShdw dist="50800" dir="5400000" algn="ctr" rotWithShape="0">
                    <a:schemeClr val="bg1"/>
                  </a:outerShdw>
                </a:effectLst>
              </a:rPr>
              <a:t>     </a:t>
            </a:r>
            <a:r>
              <a:rPr lang="en-US" sz="3200" b="1" u="sng" dirty="0" smtClean="0">
                <a:effectLst>
                  <a:outerShdw dist="50800" dir="5400000" algn="ctr" rotWithShape="0">
                    <a:schemeClr val="bg1"/>
                  </a:outerShdw>
                </a:effectLst>
              </a:rPr>
              <a:t>    WORLD		</a:t>
            </a:r>
            <a:r>
              <a:rPr lang="en-US" sz="3200" b="1" dirty="0" smtClean="0">
                <a:effectLst>
                  <a:outerShdw dist="50800" dir="5400000" algn="ctr" rotWithShape="0">
                    <a:schemeClr val="bg1"/>
                  </a:outerShdw>
                </a:effectLst>
              </a:rPr>
              <a:t>	  </a:t>
            </a:r>
            <a:r>
              <a:rPr lang="en-US" sz="3200" b="1" u="sng" dirty="0" smtClean="0">
                <a:effectLst>
                  <a:outerShdw dist="50800" dir="5400000" algn="ctr" rotWithShape="0">
                    <a:schemeClr val="bg1"/>
                  </a:outerShdw>
                </a:effectLst>
              </a:rPr>
              <a:t>	 ACADIENS           </a:t>
            </a:r>
            <a:r>
              <a:rPr lang="en-US" sz="800" b="1" u="sng" dirty="0" smtClean="0">
                <a:effectLst>
                  <a:outerShdw dist="50800" dir="5400000" algn="ctr" rotWithShape="0">
                    <a:schemeClr val="bg1"/>
                  </a:outerShdw>
                </a:effectLst>
              </a:rPr>
              <a:t>.</a:t>
            </a:r>
            <a:r>
              <a:rPr lang="en-US" sz="3200" b="1" u="sng" dirty="0" smtClean="0">
                <a:effectLst>
                  <a:outerShdw dist="50800" dir="5400000" algn="ctr" rotWithShape="0">
                    <a:schemeClr val="bg1"/>
                  </a:outerShdw>
                </a:effectLst>
              </a:rPr>
              <a:t> </a:t>
            </a:r>
          </a:p>
          <a:p>
            <a:pPr>
              <a:lnSpc>
                <a:spcPts val="4200"/>
              </a:lnSpc>
            </a:pPr>
            <a:r>
              <a:rPr lang="en-US" sz="3200" b="1" dirty="0" smtClean="0">
                <a:effectLst>
                  <a:outerShdw dist="50800" dir="5400000" algn="ctr" rotWithShape="0">
                    <a:schemeClr val="bg1"/>
                  </a:outerShdw>
                </a:effectLst>
              </a:rPr>
              <a:t>     Seven Years’ War 		  The Pariahs	</a:t>
            </a:r>
          </a:p>
          <a:p>
            <a:pPr>
              <a:lnSpc>
                <a:spcPts val="4200"/>
              </a:lnSpc>
            </a:pPr>
            <a:r>
              <a:rPr lang="en-US" sz="3200" b="1" dirty="0" smtClean="0">
                <a:effectLst>
                  <a:outerShdw dist="50800" dir="5400000" algn="ctr" rotWithShape="0">
                    <a:schemeClr val="bg1"/>
                  </a:outerShdw>
                </a:effectLst>
              </a:rPr>
              <a:t>			  		      - American Colonies</a:t>
            </a:r>
          </a:p>
          <a:p>
            <a:pPr>
              <a:lnSpc>
                <a:spcPts val="4200"/>
              </a:lnSpc>
            </a:pPr>
            <a:r>
              <a:rPr lang="en-US" sz="3200" b="1" dirty="0" smtClean="0">
                <a:effectLst>
                  <a:outerShdw dist="50800" dir="5400000" algn="ctr" rotWithShape="0">
                    <a:schemeClr val="bg1"/>
                  </a:outerShdw>
                </a:effectLst>
              </a:rPr>
              <a:t>					      - Great Britain</a:t>
            </a:r>
          </a:p>
          <a:p>
            <a:pPr>
              <a:lnSpc>
                <a:spcPts val="4200"/>
              </a:lnSpc>
            </a:pPr>
            <a:r>
              <a:rPr lang="en-US" sz="3200" b="1" dirty="0" smtClean="0">
                <a:effectLst>
                  <a:outerShdw dist="50800" dir="5400000" algn="ctr" rotWithShape="0">
                    <a:schemeClr val="bg1"/>
                  </a:outerShdw>
                </a:effectLst>
              </a:rPr>
              <a:t>					      - British Nova Scotia</a:t>
            </a:r>
          </a:p>
          <a:p>
            <a:pPr>
              <a:lnSpc>
                <a:spcPts val="4200"/>
              </a:lnSpc>
            </a:pPr>
            <a:r>
              <a:rPr lang="en-US" sz="3200" b="1" dirty="0" smtClean="0">
                <a:effectLst>
                  <a:outerShdw dist="50800" dir="5400000" algn="ctr" rotWithShape="0">
                    <a:schemeClr val="bg1"/>
                  </a:outerShdw>
                </a:effectLst>
              </a:rPr>
              <a:t>     Post-War Imperialism 	 The Migrants</a:t>
            </a:r>
          </a:p>
          <a:p>
            <a:pPr>
              <a:lnSpc>
                <a:spcPts val="4200"/>
              </a:lnSpc>
            </a:pPr>
            <a:r>
              <a:rPr lang="en-US" sz="3200" b="1" dirty="0" smtClean="0">
                <a:effectLst>
                  <a:outerShdw dist="50800" dir="5400000" algn="ctr" rotWithShape="0">
                    <a:schemeClr val="bg1"/>
                  </a:outerShdw>
                </a:effectLst>
              </a:rPr>
              <a:t>					      - France</a:t>
            </a:r>
          </a:p>
          <a:p>
            <a:pPr>
              <a:lnSpc>
                <a:spcPts val="4200"/>
              </a:lnSpc>
            </a:pPr>
            <a:r>
              <a:rPr lang="en-US" sz="3200" b="1" dirty="0" smtClean="0">
                <a:effectLst>
                  <a:outerShdw dist="50800" dir="5400000" algn="ctr" rotWithShape="0">
                    <a:schemeClr val="bg1"/>
                  </a:outerShdw>
                </a:effectLst>
              </a:rPr>
              <a:t>					      - Tropics</a:t>
            </a:r>
          </a:p>
          <a:p>
            <a:pPr>
              <a:lnSpc>
                <a:spcPts val="4200"/>
              </a:lnSpc>
            </a:pPr>
            <a:r>
              <a:rPr lang="en-US" sz="3200" b="1" dirty="0" smtClean="0">
                <a:effectLst>
                  <a:outerShdw dist="50800" dir="5400000" algn="ctr" rotWithShape="0">
                    <a:schemeClr val="bg1"/>
                  </a:outerShdw>
                </a:effectLst>
              </a:rPr>
              <a:t>					      - Falkland Islands</a:t>
            </a:r>
          </a:p>
        </p:txBody>
      </p:sp>
      <p:sp>
        <p:nvSpPr>
          <p:cNvPr id="69" name="Rectangle 68"/>
          <p:cNvSpPr/>
          <p:nvPr/>
        </p:nvSpPr>
        <p:spPr>
          <a:xfrm>
            <a:off x="123694" y="3530025"/>
            <a:ext cx="7039106" cy="584775"/>
          </a:xfrm>
          <a:prstGeom prst="rect">
            <a:avLst/>
          </a:prstGeom>
          <a:effectLst/>
        </p:spPr>
        <p:txBody>
          <a:bodyPr wrap="none">
            <a:spAutoFit/>
          </a:bodyPr>
          <a:lstStyle/>
          <a:p>
            <a:r>
              <a:rPr lang="en-US" sz="3200" b="1" dirty="0" smtClean="0">
                <a:effectLst>
                  <a:outerShdw dist="50800" dir="5400000" algn="ctr" rotWithShape="0">
                    <a:schemeClr val="bg1"/>
                  </a:outerShdw>
                </a:effectLst>
              </a:rPr>
              <a:t>    Post-war Imperialism	The Migrants</a:t>
            </a:r>
            <a:endParaRPr lang="en-US" sz="3200" b="1" dirty="0">
              <a:effectLst>
                <a:outerShdw dist="50800" dir="5400000" algn="ctr" rotWithShape="0">
                  <a:schemeClr val="bg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8">
                                            <p:txEl>
                                              <p:pRg st="5" end="5"/>
                                            </p:txEl>
                                          </p:spTgt>
                                        </p:tgtEl>
                                        <p:attrNameLst>
                                          <p:attrName>style.visibility</p:attrName>
                                        </p:attrNameLst>
                                      </p:cBhvr>
                                      <p:to>
                                        <p:strVal val="visible"/>
                                      </p:to>
                                    </p:set>
                                    <p:animEffect transition="in" filter="wipe(left)">
                                      <p:cBhvr>
                                        <p:cTn id="7" dur="1000"/>
                                        <p:tgtEl>
                                          <p:spTgt spid="68">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6" end="6"/>
                                            </p:txEl>
                                          </p:spTgt>
                                        </p:tgtEl>
                                        <p:attrNameLst>
                                          <p:attrName>style.visibility</p:attrName>
                                        </p:attrNameLst>
                                      </p:cBhvr>
                                      <p:to>
                                        <p:strVal val="visible"/>
                                      </p:to>
                                    </p:set>
                                    <p:animEffect transition="in" filter="fade">
                                      <p:cBhvr>
                                        <p:cTn id="12" dur="1000"/>
                                        <p:tgtEl>
                                          <p:spTgt spid="68">
                                            <p:txEl>
                                              <p:pRg st="6" end="6"/>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8">
                                            <p:txEl>
                                              <p:pRg st="7" end="7"/>
                                            </p:txEl>
                                          </p:spTgt>
                                        </p:tgtEl>
                                        <p:attrNameLst>
                                          <p:attrName>style.visibility</p:attrName>
                                        </p:attrNameLst>
                                      </p:cBhvr>
                                      <p:to>
                                        <p:strVal val="visible"/>
                                      </p:to>
                                    </p:set>
                                    <p:animEffect transition="in" filter="fade">
                                      <p:cBhvr>
                                        <p:cTn id="16" dur="1000"/>
                                        <p:tgtEl>
                                          <p:spTgt spid="68">
                                            <p:txEl>
                                              <p:pRg st="7" end="7"/>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68">
                                            <p:txEl>
                                              <p:pRg st="8" end="8"/>
                                            </p:txEl>
                                          </p:spTgt>
                                        </p:tgtEl>
                                        <p:attrNameLst>
                                          <p:attrName>style.visibility</p:attrName>
                                        </p:attrNameLst>
                                      </p:cBhvr>
                                      <p:to>
                                        <p:strVal val="visible"/>
                                      </p:to>
                                    </p:set>
                                    <p:animEffect transition="in" filter="fade">
                                      <p:cBhvr>
                                        <p:cTn id="20" dur="1000"/>
                                        <p:tgtEl>
                                          <p:spTgt spid="68">
                                            <p:txEl>
                                              <p:pRg st="8" end="8"/>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1000"/>
                                        <p:tgtEl>
                                          <p:spTgt spid="68">
                                            <p:txEl>
                                              <p:pRg st="0" end="0"/>
                                            </p:txEl>
                                          </p:spTgt>
                                        </p:tgtEl>
                                      </p:cBhvr>
                                    </p:animEffect>
                                    <p:set>
                                      <p:cBhvr>
                                        <p:cTn id="25" dur="1" fill="hold">
                                          <p:stCondLst>
                                            <p:cond delay="999"/>
                                          </p:stCondLst>
                                        </p:cTn>
                                        <p:tgtEl>
                                          <p:spTgt spid="68">
                                            <p:txEl>
                                              <p:pRg st="0" end="0"/>
                                            </p:tx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00"/>
                                        <p:tgtEl>
                                          <p:spTgt spid="68">
                                            <p:txEl>
                                              <p:pRg st="1" end="1"/>
                                            </p:txEl>
                                          </p:spTgt>
                                        </p:tgtEl>
                                      </p:cBhvr>
                                    </p:animEffect>
                                    <p:set>
                                      <p:cBhvr>
                                        <p:cTn id="28" dur="1" fill="hold">
                                          <p:stCondLst>
                                            <p:cond delay="999"/>
                                          </p:stCondLst>
                                        </p:cTn>
                                        <p:tgtEl>
                                          <p:spTgt spid="68">
                                            <p:txEl>
                                              <p:pRg st="1" end="1"/>
                                            </p:tx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1000"/>
                                        <p:tgtEl>
                                          <p:spTgt spid="68">
                                            <p:txEl>
                                              <p:pRg st="2" end="2"/>
                                            </p:txEl>
                                          </p:spTgt>
                                        </p:tgtEl>
                                      </p:cBhvr>
                                    </p:animEffect>
                                    <p:set>
                                      <p:cBhvr>
                                        <p:cTn id="31" dur="1" fill="hold">
                                          <p:stCondLst>
                                            <p:cond delay="999"/>
                                          </p:stCondLst>
                                        </p:cTn>
                                        <p:tgtEl>
                                          <p:spTgt spid="68">
                                            <p:txEl>
                                              <p:pRg st="2" end="2"/>
                                            </p:tx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1000"/>
                                        <p:tgtEl>
                                          <p:spTgt spid="68">
                                            <p:txEl>
                                              <p:pRg st="3" end="3"/>
                                            </p:txEl>
                                          </p:spTgt>
                                        </p:tgtEl>
                                      </p:cBhvr>
                                    </p:animEffect>
                                    <p:set>
                                      <p:cBhvr>
                                        <p:cTn id="34" dur="1" fill="hold">
                                          <p:stCondLst>
                                            <p:cond delay="999"/>
                                          </p:stCondLst>
                                        </p:cTn>
                                        <p:tgtEl>
                                          <p:spTgt spid="68">
                                            <p:txEl>
                                              <p:pRg st="3" end="3"/>
                                            </p:txEl>
                                          </p:spTgt>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1000"/>
                                        <p:tgtEl>
                                          <p:spTgt spid="68">
                                            <p:txEl>
                                              <p:pRg st="4" end="4"/>
                                            </p:txEl>
                                          </p:spTgt>
                                        </p:tgtEl>
                                      </p:cBhvr>
                                    </p:animEffect>
                                    <p:set>
                                      <p:cBhvr>
                                        <p:cTn id="37" dur="1" fill="hold">
                                          <p:stCondLst>
                                            <p:cond delay="999"/>
                                          </p:stCondLst>
                                        </p:cTn>
                                        <p:tgtEl>
                                          <p:spTgt spid="68">
                                            <p:txEl>
                                              <p:pRg st="4" end="4"/>
                                            </p:txEl>
                                          </p:spTgt>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00"/>
                                        <p:tgtEl>
                                          <p:spTgt spid="68">
                                            <p:txEl>
                                              <p:pRg st="5" end="5"/>
                                            </p:txEl>
                                          </p:spTgt>
                                        </p:tgtEl>
                                      </p:cBhvr>
                                    </p:animEffect>
                                    <p:set>
                                      <p:cBhvr>
                                        <p:cTn id="40" dur="1" fill="hold">
                                          <p:stCondLst>
                                            <p:cond delay="999"/>
                                          </p:stCondLst>
                                        </p:cTn>
                                        <p:tgtEl>
                                          <p:spTgt spid="68">
                                            <p:txEl>
                                              <p:pRg st="5" end="5"/>
                                            </p:txEl>
                                          </p:spTgt>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1000"/>
                                        <p:tgtEl>
                                          <p:spTgt spid="68">
                                            <p:txEl>
                                              <p:pRg st="6" end="6"/>
                                            </p:txEl>
                                          </p:spTgt>
                                        </p:tgtEl>
                                      </p:cBhvr>
                                    </p:animEffect>
                                    <p:set>
                                      <p:cBhvr>
                                        <p:cTn id="43" dur="1" fill="hold">
                                          <p:stCondLst>
                                            <p:cond delay="999"/>
                                          </p:stCondLst>
                                        </p:cTn>
                                        <p:tgtEl>
                                          <p:spTgt spid="68">
                                            <p:txEl>
                                              <p:pRg st="6" end="6"/>
                                            </p:txEl>
                                          </p:spTgt>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1000"/>
                                        <p:tgtEl>
                                          <p:spTgt spid="68">
                                            <p:txEl>
                                              <p:pRg st="7" end="7"/>
                                            </p:txEl>
                                          </p:spTgt>
                                        </p:tgtEl>
                                      </p:cBhvr>
                                    </p:animEffect>
                                    <p:set>
                                      <p:cBhvr>
                                        <p:cTn id="46" dur="1" fill="hold">
                                          <p:stCondLst>
                                            <p:cond delay="999"/>
                                          </p:stCondLst>
                                        </p:cTn>
                                        <p:tgtEl>
                                          <p:spTgt spid="68">
                                            <p:txEl>
                                              <p:pRg st="7" end="7"/>
                                            </p:txEl>
                                          </p:spTgt>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1000"/>
                                        <p:tgtEl>
                                          <p:spTgt spid="68">
                                            <p:txEl>
                                              <p:pRg st="8" end="8"/>
                                            </p:txEl>
                                          </p:spTgt>
                                        </p:tgtEl>
                                      </p:cBhvr>
                                    </p:animEffect>
                                    <p:set>
                                      <p:cBhvr>
                                        <p:cTn id="49" dur="1" fill="hold">
                                          <p:stCondLst>
                                            <p:cond delay="999"/>
                                          </p:stCondLst>
                                        </p:cTn>
                                        <p:tgtEl>
                                          <p:spTgt spid="68">
                                            <p:txEl>
                                              <p:pRg st="8" end="8"/>
                                            </p:txEl>
                                          </p:spTgt>
                                        </p:tgtEl>
                                        <p:attrNameLst>
                                          <p:attrName>style.visibility</p:attrName>
                                        </p:attrNameLst>
                                      </p:cBhvr>
                                      <p:to>
                                        <p:strVal val="hidden"/>
                                      </p:to>
                                    </p:set>
                                  </p:childTnLst>
                                </p:cTn>
                              </p:par>
                              <p:par>
                                <p:cTn id="50" presetID="1" presetClass="entr" presetSubtype="0" fill="hold" grpId="0" nodeType="withEffect">
                                  <p:stCondLst>
                                    <p:cond delay="0"/>
                                  </p:stCondLst>
                                  <p:childTnLst>
                                    <p:set>
                                      <p:cBhvr>
                                        <p:cTn id="51" dur="1" fill="hold">
                                          <p:stCondLst>
                                            <p:cond delay="0"/>
                                          </p:stCondLst>
                                        </p:cTn>
                                        <p:tgtEl>
                                          <p:spTgt spid="69"/>
                                        </p:tgtEl>
                                        <p:attrNameLst>
                                          <p:attrName>style.visibility</p:attrName>
                                        </p:attrNameLst>
                                      </p:cBhvr>
                                      <p:to>
                                        <p:strVal val="visible"/>
                                      </p:to>
                                    </p:set>
                                  </p:childTnLst>
                                </p:cTn>
                              </p:par>
                              <p:par>
                                <p:cTn id="52" presetID="64" presetClass="path" presetSubtype="0" accel="50000" decel="50000" fill="hold" grpId="1" nodeType="withEffect">
                                  <p:stCondLst>
                                    <p:cond delay="0"/>
                                  </p:stCondLst>
                                  <p:childTnLst>
                                    <p:animMotion origin="layout" path="M 2.5E-6 -3.00578E-6 L 0.06823 -0.51237 " pathEditMode="relative" rAng="0" ptsTypes="AA">
                                      <p:cBhvr>
                                        <p:cTn id="53" dur="1000" fill="hold"/>
                                        <p:tgtEl>
                                          <p:spTgt spid="69"/>
                                        </p:tgtEl>
                                        <p:attrNameLst>
                                          <p:attrName>ppt_x</p:attrName>
                                          <p:attrName>ppt_y</p:attrName>
                                        </p:attrNameLst>
                                      </p:cBhvr>
                                      <p:rCtr x="34" y="-256"/>
                                    </p:animMotion>
                                  </p:childTnLst>
                                </p:cTn>
                              </p:par>
                              <p:par>
                                <p:cTn id="54" presetID="6" presetClass="emph" presetSubtype="0" fill="hold" grpId="2" nodeType="withEffect">
                                  <p:stCondLst>
                                    <p:cond delay="0"/>
                                  </p:stCondLst>
                                  <p:childTnLst>
                                    <p:animScale>
                                      <p:cBhvr>
                                        <p:cTn id="55" dur="1000" fill="hold"/>
                                        <p:tgtEl>
                                          <p:spTgt spid="69"/>
                                        </p:tgtEl>
                                      </p:cBhvr>
                                      <p:by x="120000" y="120000"/>
                                    </p:animScale>
                                  </p:childTnLst>
                                </p:cTn>
                              </p:par>
                              <p:par>
                                <p:cTn id="56" presetID="10" presetClass="exit" presetSubtype="0" fill="hold" grpId="3" nodeType="withEffect">
                                  <p:stCondLst>
                                    <p:cond delay="500"/>
                                  </p:stCondLst>
                                  <p:childTnLst>
                                    <p:animEffect transition="out" filter="fade">
                                      <p:cBhvr>
                                        <p:cTn id="57" dur="1000"/>
                                        <p:tgtEl>
                                          <p:spTgt spid="69"/>
                                        </p:tgtEl>
                                      </p:cBhvr>
                                    </p:animEffect>
                                    <p:set>
                                      <p:cBhvr>
                                        <p:cTn id="58" dur="1" fill="hold">
                                          <p:stCondLst>
                                            <p:cond delay="999"/>
                                          </p:stCondLst>
                                        </p:cTn>
                                        <p:tgtEl>
                                          <p:spTgt spid="69"/>
                                        </p:tgtEl>
                                        <p:attrNameLst>
                                          <p:attrName>style.visibility</p:attrName>
                                        </p:attrNameLst>
                                      </p:cBhvr>
                                      <p:to>
                                        <p:strVal val="hidden"/>
                                      </p:to>
                                    </p:set>
                                  </p:childTnLst>
                                </p:cTn>
                              </p:par>
                              <p:par>
                                <p:cTn id="59" presetID="10" presetClass="entr" presetSubtype="0" fill="hold" grpId="0" nodeType="withEffect">
                                  <p:stCondLst>
                                    <p:cond delay="500"/>
                                  </p:stCondLst>
                                  <p:childTnLst>
                                    <p:set>
                                      <p:cBhvr>
                                        <p:cTn id="60" dur="1" fill="hold">
                                          <p:stCondLst>
                                            <p:cond delay="0"/>
                                          </p:stCondLst>
                                        </p:cTn>
                                        <p:tgtEl>
                                          <p:spTgt spid="63"/>
                                        </p:tgtEl>
                                        <p:attrNameLst>
                                          <p:attrName>style.visibility</p:attrName>
                                        </p:attrNameLst>
                                      </p:cBhvr>
                                      <p:to>
                                        <p:strVal val="visible"/>
                                      </p:to>
                                    </p:set>
                                    <p:animEffect transition="in" filter="fade">
                                      <p:cBhvr>
                                        <p:cTn id="61" dur="1000"/>
                                        <p:tgtEl>
                                          <p:spTgt spid="63"/>
                                        </p:tgtEl>
                                      </p:cBhvr>
                                    </p:animEffect>
                                  </p:childTnLst>
                                </p:cTn>
                              </p:par>
                              <p:par>
                                <p:cTn id="62" presetID="10" presetClass="exit" presetSubtype="0" fill="hold" grpId="0" nodeType="withEffect">
                                  <p:stCondLst>
                                    <p:cond delay="500"/>
                                  </p:stCondLst>
                                  <p:childTnLst>
                                    <p:animEffect transition="out" filter="fade">
                                      <p:cBhvr>
                                        <p:cTn id="63" dur="1000"/>
                                        <p:tgtEl>
                                          <p:spTgt spid="54"/>
                                        </p:tgtEl>
                                      </p:cBhvr>
                                    </p:animEffect>
                                    <p:set>
                                      <p:cBhvr>
                                        <p:cTn id="64" dur="1" fill="hold">
                                          <p:stCondLst>
                                            <p:cond delay="9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63" grpId="0" animBg="1"/>
      <p:bldP spid="68" grpId="0" build="allAtOnce"/>
      <p:bldP spid="69" grpId="0"/>
      <p:bldP spid="69" grpId="1"/>
      <p:bldP spid="69" grpId="2"/>
      <p:bldP spid="69" grpId="3"/>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3139321"/>
          </a:xfrm>
          <a:prstGeom prst="rect">
            <a:avLst/>
          </a:prstGeom>
        </p:spPr>
        <p:txBody>
          <a:bodyPr wrap="square">
            <a:spAutoFit/>
          </a:bodyPr>
          <a:lstStyle/>
          <a:p>
            <a:r>
              <a:rPr lang="en-US" dirty="0" smtClean="0">
                <a:hlinkClick r:id="rId2"/>
              </a:rPr>
              <a:t>https://www.wikiwand.com/en/French_colonial_empire#/overview</a:t>
            </a:r>
            <a:endParaRPr lang="en-US" dirty="0" smtClean="0"/>
          </a:p>
          <a:p>
            <a:r>
              <a:rPr lang="en-US" dirty="0" smtClean="0"/>
              <a:t>	The French colonial empire constituted the overseas colonies, protectorates and mandate territories that came under French rule from the 16th century onward. A distinction is generally made between the "first colonial empire," that existed until 1814, by which time most of it had been lost, and the "second colonial empire", which began with the conquest of Algiers in 1830. The second colonial empire came to an end after the loss in later wars of Indochina (1954) and Algeria (1962), and relatively peaceful de-</a:t>
            </a:r>
            <a:r>
              <a:rPr lang="en-US" dirty="0" err="1" smtClean="0"/>
              <a:t>colonizations</a:t>
            </a:r>
            <a:r>
              <a:rPr lang="en-US" dirty="0" smtClean="0"/>
              <a:t> elsewhere after 1960.</a:t>
            </a:r>
          </a:p>
          <a:p>
            <a:r>
              <a:rPr lang="en-US" dirty="0" smtClean="0"/>
              <a:t>	The main competition included Spain, Portugal, the Dutch United Provinces and later Kingdom of Britain . France began to establish colonies in North America, the Caribbean and India in the 17th century. A series of wars with Britain and others resulted in France losing nearly all of its conquests by 1814.</a:t>
            </a:r>
            <a:endParaRPr lang="en-US" dirty="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7820263"/>
          </a:xfrm>
          <a:prstGeom prst="rect">
            <a:avLst/>
          </a:prstGeom>
        </p:spPr>
        <p:txBody>
          <a:bodyPr wrap="square">
            <a:spAutoFit/>
          </a:bodyPr>
          <a:lstStyle/>
          <a:p>
            <a:r>
              <a:rPr lang="en-US" dirty="0" smtClean="0">
                <a:hlinkClick r:id="rId2"/>
              </a:rPr>
              <a:t>https://history.state.gov/milestones/1750-1775/treaty-of-paris</a:t>
            </a:r>
            <a:endParaRPr lang="en-US" dirty="0" smtClean="0"/>
          </a:p>
          <a:p>
            <a:r>
              <a:rPr lang="en-US" dirty="0" smtClean="0"/>
              <a:t>	The Treaty of Paris of 1763 ended the French and Indian War/Seven Years’ War between Great Britain and France, as well as their respective allies. In the terms of the treaty, France gave up all its territories in mainland North America, effectively ending any foreign military threat to the British colonies there.</a:t>
            </a:r>
          </a:p>
          <a:p>
            <a:r>
              <a:rPr lang="en-US" dirty="0" smtClean="0"/>
              <a:t>	During the war, British forces had scored important overseas victories against France: not only had the British conquered French Canada, they also won victories in India, and captured French island colonies in the Caribbean. In March of 1762, French King Louis XV issued a formal call for peace talks.</a:t>
            </a:r>
          </a:p>
          <a:p>
            <a:r>
              <a:rPr lang="en-US" dirty="0" smtClean="0"/>
              <a:t>	The British Government was also interested in ending the war. The Seven Years’ War had been enormously expensive, and the Government had to finance the war with debt. Creditors were beginning to doubt Great Britain’s ability to pay back the loans it had floated on financial markets. In addition, British King George II had died in 1760, and his successor George III was more amenable to ending the war.</a:t>
            </a:r>
          </a:p>
          <a:p>
            <a:r>
              <a:rPr lang="en-US" dirty="0" smtClean="0"/>
              <a:t>	Initial attempts at negotiating a peace settlement failed, and instead French and Spanish diplomats signed the Family Compact, a treaty that brought Spain into the war against Britain. British Prime Minister Lord </a:t>
            </a:r>
            <a:r>
              <a:rPr lang="en-US" dirty="0" err="1" smtClean="0"/>
              <a:t>Bute</a:t>
            </a:r>
            <a:r>
              <a:rPr lang="en-US" dirty="0" smtClean="0"/>
              <a:t> continued secret and informal talks with French diplomat </a:t>
            </a:r>
            <a:r>
              <a:rPr lang="en-US" dirty="0" err="1" smtClean="0"/>
              <a:t>Étienne</a:t>
            </a:r>
            <a:r>
              <a:rPr lang="en-US" dirty="0" smtClean="0"/>
              <a:t>-François de </a:t>
            </a:r>
            <a:r>
              <a:rPr lang="en-US" dirty="0" err="1" smtClean="0"/>
              <a:t>Stainville</a:t>
            </a:r>
            <a:r>
              <a:rPr lang="en-US" dirty="0" smtClean="0"/>
              <a:t>, </a:t>
            </a:r>
            <a:r>
              <a:rPr lang="en-US" dirty="0" err="1" smtClean="0"/>
              <a:t>duc</a:t>
            </a:r>
            <a:r>
              <a:rPr lang="en-US" dirty="0" smtClean="0"/>
              <a:t> de Choiseul, and they came to an unofficial agreement in June, 1762. </a:t>
            </a:r>
            <a:r>
              <a:rPr lang="en-US" dirty="0" err="1" smtClean="0"/>
              <a:t>Bute</a:t>
            </a:r>
            <a:r>
              <a:rPr lang="en-US" dirty="0" smtClean="0"/>
              <a:t> promised fairly generous terms, and the two countries agreed to an exchange of ambassadors in September.</a:t>
            </a:r>
          </a:p>
          <a:p>
            <a:r>
              <a:rPr lang="en-US" dirty="0" smtClean="0"/>
              <a:t>	By the time the formal negotiations began, the situation had changed. News had reached Europe of the British capture of Havana, and with it the Spanish colony of Cuba. Spanish King Charles III refused to agree to a treaty that would require Spain to cede Cuba, but the British Parliament would never ratify a treaty that did not reflect British territorial gains made during the war.</a:t>
            </a:r>
          </a:p>
          <a:p>
            <a:r>
              <a:rPr lang="en-US" dirty="0" smtClean="0"/>
              <a:t>	Facing this dilemma, French negotiator Choiseul proposed a solution that redistributed American territory between France, Spain and Great Britain. Under Choiseul’s plan, Britain would gain all French territory east of the Mississippi, while Spain would retain Cuba in exchange for handing Florida over to Great Britain. French territories west of the Mississippi would become Spanish, along with the port of New Orleans. In return for these cessions, along with territory in India, Africa, and the Mediterranean island of Minorca, France would regain the Caribbean islands that British forces had captured during the war. The British Government also promised to allow French Canadians to freely practice Catholicism and provided for French fishing rights off Newfoundland.</a:t>
            </a:r>
          </a:p>
          <a:p>
            <a:r>
              <a:rPr lang="en-US" dirty="0" smtClean="0"/>
              <a:t>	Choiseul preferred to keep the small Caribbean islands of Martinique, Guadeloupe, and St. Lucia rather than hold on to the vast territory stretching from Louisiana to Canada. This decision was motivated by the fact that the islands’ sugar industry was enormously profitable. In contrast, Canada had been a drain on the French treasury. The loss of Canada, while lamentable to French officials, made sense from a mercantile perspective.</a:t>
            </a:r>
          </a:p>
          <a:p>
            <a:r>
              <a:rPr lang="en-US" dirty="0" smtClean="0"/>
              <a:t>	The diplomats completed their negotiations and signed the preliminary Treaty of Paris on November 3, 1762. Spanish and French negotiators also signed the Treaty of San Ildefonso at the same time, which confirmed the cession of French Louisiana to Spain.</a:t>
            </a:r>
          </a:p>
          <a:p>
            <a:r>
              <a:rPr lang="en-US" dirty="0" smtClean="0"/>
              <a:t>	Although British King George III and his ministers were in favor of the treaty, it was unpopular with the British public. However, the treaty contained enough concessions to war hawks that the British Parliament ratified the Treaty of Paris by a majority of 319 to 64, and the treaty went into effect on February 10, 1763.</a:t>
            </a:r>
          </a:p>
          <a:p>
            <a:r>
              <a:rPr lang="en-US" dirty="0" smtClean="0"/>
              <a:t>	For Anglo-American colonists, the treaty was a theoretical success. By confirming the conquest of Canada and extending British possessions to the Mississippi, the colonists no longer had to worry about the threat of a French invasion. For the American Indians in what had been frontier territory, the treaty proved disastrous. They could no longer pursue what had been a largely effective strategy of playing the French and British against each other to extract the most favorable terms of alliance and preserve their lands against encroachment by Anglo-American colonists.</a:t>
            </a:r>
          </a:p>
          <a:p>
            <a:r>
              <a:rPr lang="en-US" dirty="0" smtClean="0"/>
              <a:t>	Despite what seemed like a success, the Treaty of Paris ultimately encouraged dissension between Anglo-American colonists and the British Government because their interests in North America no longer coincided. The British Government no longer wanted to maintain an expensive military presence, and its attempts to manage a post-treaty frontier policy that would balance colonists’ and Indians’ interests would prove ineffective and even counterproductive. Coupled with differences between the imperial government and colonists on how to levy taxes to pay for debts on wartime expenses, the Treaty of Paris ultimately set the colonists on the path towards seeking independence, even as it seemed to make the British Empire stronger than ever. </a:t>
            </a:r>
            <a:endParaRPr lang="en-US" dirty="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3693319"/>
          </a:xfrm>
          <a:prstGeom prst="rect">
            <a:avLst/>
          </a:prstGeom>
        </p:spPr>
        <p:txBody>
          <a:bodyPr wrap="square">
            <a:spAutoFit/>
          </a:bodyPr>
          <a:lstStyle/>
          <a:p>
            <a:r>
              <a:rPr lang="en-US" dirty="0" smtClean="0">
                <a:hlinkClick r:id="rId2"/>
              </a:rPr>
              <a:t>http://www.acadian-cajun.com/exga.htm</a:t>
            </a:r>
            <a:endParaRPr lang="en-US" dirty="0" smtClean="0"/>
          </a:p>
          <a:p>
            <a:r>
              <a:rPr lang="en-US" dirty="0" smtClean="0"/>
              <a:t>	When the war ended, the 1763 treaty offered an 18 month period during which they could resettle to French territory.  Most of the Acadians left in Georgia at this time migrated seem to have gone to South Carolina and sailed for Saint </a:t>
            </a:r>
            <a:r>
              <a:rPr lang="en-US" dirty="0" err="1" smtClean="0"/>
              <a:t>Domingue</a:t>
            </a:r>
            <a:r>
              <a:rPr lang="en-US" dirty="0" smtClean="0"/>
              <a:t>. A list was made on Aug. 23, 1763 listing the Acadians in South Carolina, and a letter with the list noted they were from Savannah, GA. Of the 400 </a:t>
            </a:r>
            <a:r>
              <a:rPr lang="en-US" dirty="0" err="1" smtClean="0"/>
              <a:t>acadians</a:t>
            </a:r>
            <a:r>
              <a:rPr lang="en-US" dirty="0" smtClean="0"/>
              <a:t> that arrived there, 185 were left at that time.</a:t>
            </a:r>
          </a:p>
          <a:p>
            <a:r>
              <a:rPr lang="en-US" dirty="0" smtClean="0"/>
              <a:t>     An August 25, 1763, the Georgia Gazette had an article that noted the Acadians had boarded a sloop headed for Monte </a:t>
            </a:r>
            <a:r>
              <a:rPr lang="en-US" dirty="0" err="1" smtClean="0"/>
              <a:t>Cristi</a:t>
            </a:r>
            <a:r>
              <a:rPr lang="en-US" dirty="0" smtClean="0"/>
              <a:t>, St. </a:t>
            </a:r>
            <a:r>
              <a:rPr lang="en-US" dirty="0" err="1" smtClean="0"/>
              <a:t>Domingue</a:t>
            </a:r>
            <a:r>
              <a:rPr lang="en-US" dirty="0" smtClean="0"/>
              <a:t>. About 21 more Acadians left on Dec. 21 in the sloop Savannah Packet for New Orleans (via Mobile). We know they were in Mobile on Jan. 22, 1764 because the marriage of Jean POIRIER &amp; Madeleine RICHARD was blessed on that day.</a:t>
            </a:r>
          </a:p>
          <a:p>
            <a:r>
              <a:rPr lang="en-US" dirty="0" smtClean="0"/>
              <a:t>    The last of these Acadians (44 of them) left the second week of January 1764 on the Polly and Deborah and sailed to Cap Francois, St. </a:t>
            </a:r>
            <a:r>
              <a:rPr lang="en-US" dirty="0" err="1" smtClean="0"/>
              <a:t>Domingue</a:t>
            </a:r>
            <a:r>
              <a:rPr lang="en-US" dirty="0" smtClean="0"/>
              <a:t>.   Some of those seem to have joined other Acadians in going to Louisiana.</a:t>
            </a:r>
            <a:endParaRPr lang="en-US"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838200"/>
            <a:ext cx="9144000" cy="6096000"/>
            <a:chOff x="0" y="838200"/>
            <a:chExt cx="9144000" cy="6096000"/>
          </a:xfrm>
        </p:grpSpPr>
        <p:pic>
          <p:nvPicPr>
            <p:cNvPr id="32" name="Picture 2"/>
            <p:cNvPicPr>
              <a:picLocks noChangeAspect="1" noChangeArrowheads="1"/>
            </p:cNvPicPr>
            <p:nvPr/>
          </p:nvPicPr>
          <p:blipFill>
            <a:blip r:embed="rId3"/>
            <a:srcRect t="6504" r="139" b="6775"/>
            <a:stretch>
              <a:fillRect/>
            </a:stretch>
          </p:blipFill>
          <p:spPr bwMode="auto">
            <a:xfrm>
              <a:off x="0" y="838200"/>
              <a:ext cx="9144000" cy="6096000"/>
            </a:xfrm>
            <a:prstGeom prst="rect">
              <a:avLst/>
            </a:prstGeom>
            <a:noFill/>
            <a:ln w="9525">
              <a:noFill/>
              <a:miter lim="800000"/>
              <a:headEnd/>
              <a:tailEnd/>
            </a:ln>
            <a:effectLst/>
          </p:spPr>
        </p:pic>
        <p:pic>
          <p:nvPicPr>
            <p:cNvPr id="33" name="Picture 3"/>
            <p:cNvPicPr>
              <a:picLocks noChangeAspect="1" noChangeArrowheads="1"/>
            </p:cNvPicPr>
            <p:nvPr/>
          </p:nvPicPr>
          <p:blipFill>
            <a:blip r:embed="rId4"/>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34" name="Group 21"/>
            <p:cNvGrpSpPr/>
            <p:nvPr/>
          </p:nvGrpSpPr>
          <p:grpSpPr>
            <a:xfrm>
              <a:off x="1981200" y="5304609"/>
              <a:ext cx="914400" cy="211183"/>
              <a:chOff x="1981200" y="5304609"/>
              <a:chExt cx="914400" cy="211183"/>
            </a:xfrm>
          </p:grpSpPr>
          <p:pic>
            <p:nvPicPr>
              <p:cNvPr id="35" name="Picture 2"/>
              <p:cNvPicPr preferRelativeResize="0">
                <a:picLocks noChangeArrowheads="1"/>
              </p:cNvPicPr>
              <p:nvPr/>
            </p:nvPicPr>
            <p:blipFill>
              <a:blip r:embed="rId5"/>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36" name="Freeform 35"/>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 name="Group 10"/>
          <p:cNvGrpSpPr/>
          <p:nvPr/>
        </p:nvGrpSpPr>
        <p:grpSpPr>
          <a:xfrm>
            <a:off x="0" y="803274"/>
            <a:ext cx="9144000" cy="6109884"/>
            <a:chOff x="0" y="803274"/>
            <a:chExt cx="9144000" cy="6109884"/>
          </a:xfrm>
        </p:grpSpPr>
        <p:pic>
          <p:nvPicPr>
            <p:cNvPr id="4" name="Picture 1"/>
            <p:cNvPicPr>
              <a:picLocks noChangeAspect="1" noChangeArrowheads="1"/>
            </p:cNvPicPr>
            <p:nvPr/>
          </p:nvPicPr>
          <p:blipFill>
            <a:blip r:embed="rId6"/>
            <a:srcRect/>
            <a:stretch>
              <a:fillRect/>
            </a:stretch>
          </p:blipFill>
          <p:spPr bwMode="auto">
            <a:xfrm>
              <a:off x="0" y="803274"/>
              <a:ext cx="9144000" cy="6109884"/>
            </a:xfrm>
            <a:prstGeom prst="rect">
              <a:avLst/>
            </a:prstGeom>
            <a:noFill/>
            <a:ln w="9525">
              <a:noFill/>
              <a:miter lim="800000"/>
              <a:headEnd/>
              <a:tailEnd/>
            </a:ln>
            <a:effectLst/>
          </p:spPr>
        </p:pic>
        <p:grpSp>
          <p:nvGrpSpPr>
            <p:cNvPr id="9" name="Group 8"/>
            <p:cNvGrpSpPr/>
            <p:nvPr/>
          </p:nvGrpSpPr>
          <p:grpSpPr>
            <a:xfrm>
              <a:off x="2779776" y="2907792"/>
              <a:ext cx="4723845" cy="3648456"/>
              <a:chOff x="2779776" y="2907792"/>
              <a:chExt cx="4723845" cy="3648456"/>
            </a:xfrm>
          </p:grpSpPr>
          <p:sp>
            <p:nvSpPr>
              <p:cNvPr id="5" name="Freeform 4"/>
              <p:cNvSpPr/>
              <p:nvPr/>
            </p:nvSpPr>
            <p:spPr>
              <a:xfrm>
                <a:off x="6248400" y="2907792"/>
                <a:ext cx="1255221" cy="847898"/>
              </a:xfrm>
              <a:custGeom>
                <a:avLst/>
                <a:gdLst>
                  <a:gd name="connsiteX0" fmla="*/ 13854 w 1255221"/>
                  <a:gd name="connsiteY0" fmla="*/ 99753 h 847898"/>
                  <a:gd name="connsiteX1" fmla="*/ 163483 w 1255221"/>
                  <a:gd name="connsiteY1" fmla="*/ 149629 h 847898"/>
                  <a:gd name="connsiteX2" fmla="*/ 146857 w 1255221"/>
                  <a:gd name="connsiteY2" fmla="*/ 315884 h 847898"/>
                  <a:gd name="connsiteX3" fmla="*/ 213359 w 1255221"/>
                  <a:gd name="connsiteY3" fmla="*/ 432262 h 847898"/>
                  <a:gd name="connsiteX4" fmla="*/ 313112 w 1255221"/>
                  <a:gd name="connsiteY4" fmla="*/ 515389 h 847898"/>
                  <a:gd name="connsiteX5" fmla="*/ 362988 w 1255221"/>
                  <a:gd name="connsiteY5" fmla="*/ 498764 h 847898"/>
                  <a:gd name="connsiteX6" fmla="*/ 529243 w 1255221"/>
                  <a:gd name="connsiteY6" fmla="*/ 515389 h 847898"/>
                  <a:gd name="connsiteX7" fmla="*/ 595745 w 1255221"/>
                  <a:gd name="connsiteY7" fmla="*/ 432262 h 847898"/>
                  <a:gd name="connsiteX8" fmla="*/ 778625 w 1255221"/>
                  <a:gd name="connsiteY8" fmla="*/ 498764 h 847898"/>
                  <a:gd name="connsiteX9" fmla="*/ 612370 w 1255221"/>
                  <a:gd name="connsiteY9" fmla="*/ 548640 h 847898"/>
                  <a:gd name="connsiteX10" fmla="*/ 495992 w 1255221"/>
                  <a:gd name="connsiteY10" fmla="*/ 615142 h 847898"/>
                  <a:gd name="connsiteX11" fmla="*/ 479367 w 1255221"/>
                  <a:gd name="connsiteY11" fmla="*/ 731520 h 847898"/>
                  <a:gd name="connsiteX12" fmla="*/ 562494 w 1255221"/>
                  <a:gd name="connsiteY12" fmla="*/ 847898 h 847898"/>
                  <a:gd name="connsiteX13" fmla="*/ 695497 w 1255221"/>
                  <a:gd name="connsiteY13" fmla="*/ 731520 h 847898"/>
                  <a:gd name="connsiteX14" fmla="*/ 845127 w 1255221"/>
                  <a:gd name="connsiteY14" fmla="*/ 631767 h 847898"/>
                  <a:gd name="connsiteX15" fmla="*/ 961505 w 1255221"/>
                  <a:gd name="connsiteY15" fmla="*/ 598517 h 847898"/>
                  <a:gd name="connsiteX16" fmla="*/ 1094508 w 1255221"/>
                  <a:gd name="connsiteY16" fmla="*/ 498764 h 847898"/>
                  <a:gd name="connsiteX17" fmla="*/ 1210887 w 1255221"/>
                  <a:gd name="connsiteY17" fmla="*/ 432262 h 847898"/>
                  <a:gd name="connsiteX18" fmla="*/ 1244137 w 1255221"/>
                  <a:gd name="connsiteY18" fmla="*/ 332509 h 847898"/>
                  <a:gd name="connsiteX19" fmla="*/ 1144385 w 1255221"/>
                  <a:gd name="connsiteY19" fmla="*/ 315884 h 847898"/>
                  <a:gd name="connsiteX20" fmla="*/ 1177636 w 1255221"/>
                  <a:gd name="connsiteY20" fmla="*/ 199506 h 847898"/>
                  <a:gd name="connsiteX21" fmla="*/ 1127759 w 1255221"/>
                  <a:gd name="connsiteY21" fmla="*/ 199506 h 847898"/>
                  <a:gd name="connsiteX22" fmla="*/ 1094508 w 1255221"/>
                  <a:gd name="connsiteY22" fmla="*/ 332509 h 847898"/>
                  <a:gd name="connsiteX23" fmla="*/ 978130 w 1255221"/>
                  <a:gd name="connsiteY23" fmla="*/ 415637 h 847898"/>
                  <a:gd name="connsiteX24" fmla="*/ 878377 w 1255221"/>
                  <a:gd name="connsiteY24" fmla="*/ 399011 h 847898"/>
                  <a:gd name="connsiteX25" fmla="*/ 778625 w 1255221"/>
                  <a:gd name="connsiteY25" fmla="*/ 382386 h 847898"/>
                  <a:gd name="connsiteX26" fmla="*/ 612370 w 1255221"/>
                  <a:gd name="connsiteY26" fmla="*/ 315884 h 847898"/>
                  <a:gd name="connsiteX27" fmla="*/ 529243 w 1255221"/>
                  <a:gd name="connsiteY27" fmla="*/ 232757 h 847898"/>
                  <a:gd name="connsiteX28" fmla="*/ 495992 w 1255221"/>
                  <a:gd name="connsiteY28" fmla="*/ 182880 h 847898"/>
                  <a:gd name="connsiteX29" fmla="*/ 545868 w 1255221"/>
                  <a:gd name="connsiteY29" fmla="*/ 49877 h 847898"/>
                  <a:gd name="connsiteX30" fmla="*/ 495992 w 1255221"/>
                  <a:gd name="connsiteY30" fmla="*/ 49877 h 847898"/>
                  <a:gd name="connsiteX31" fmla="*/ 379614 w 1255221"/>
                  <a:gd name="connsiteY31" fmla="*/ 16626 h 847898"/>
                  <a:gd name="connsiteX32" fmla="*/ 329737 w 1255221"/>
                  <a:gd name="connsiteY32" fmla="*/ 0 h 847898"/>
                  <a:gd name="connsiteX33" fmla="*/ 246610 w 1255221"/>
                  <a:gd name="connsiteY33" fmla="*/ 16626 h 847898"/>
                  <a:gd name="connsiteX34" fmla="*/ 96981 w 1255221"/>
                  <a:gd name="connsiteY34" fmla="*/ 33251 h 847898"/>
                  <a:gd name="connsiteX35" fmla="*/ 80356 w 1255221"/>
                  <a:gd name="connsiteY35" fmla="*/ 16626 h 847898"/>
                  <a:gd name="connsiteX36" fmla="*/ 13854 w 1255221"/>
                  <a:gd name="connsiteY36" fmla="*/ 99753 h 84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5221" h="847898">
                    <a:moveTo>
                      <a:pt x="13854" y="99753"/>
                    </a:moveTo>
                    <a:cubicBezTo>
                      <a:pt x="27708" y="121920"/>
                      <a:pt x="141316" y="113607"/>
                      <a:pt x="163483" y="149629"/>
                    </a:cubicBezTo>
                    <a:cubicBezTo>
                      <a:pt x="185650" y="185651"/>
                      <a:pt x="138544" y="268779"/>
                      <a:pt x="146857" y="315884"/>
                    </a:cubicBezTo>
                    <a:cubicBezTo>
                      <a:pt x="155170" y="362989"/>
                      <a:pt x="185650" y="399011"/>
                      <a:pt x="213359" y="432262"/>
                    </a:cubicBezTo>
                    <a:cubicBezTo>
                      <a:pt x="241068" y="465513"/>
                      <a:pt x="288174" y="504305"/>
                      <a:pt x="313112" y="515389"/>
                    </a:cubicBezTo>
                    <a:cubicBezTo>
                      <a:pt x="338050" y="526473"/>
                      <a:pt x="326966" y="498764"/>
                      <a:pt x="362988" y="498764"/>
                    </a:cubicBezTo>
                    <a:cubicBezTo>
                      <a:pt x="399010" y="498764"/>
                      <a:pt x="490450" y="526473"/>
                      <a:pt x="529243" y="515389"/>
                    </a:cubicBezTo>
                    <a:cubicBezTo>
                      <a:pt x="568036" y="504305"/>
                      <a:pt x="554181" y="435033"/>
                      <a:pt x="595745" y="432262"/>
                    </a:cubicBezTo>
                    <a:cubicBezTo>
                      <a:pt x="637309" y="429491"/>
                      <a:pt x="775854" y="479368"/>
                      <a:pt x="778625" y="498764"/>
                    </a:cubicBezTo>
                    <a:cubicBezTo>
                      <a:pt x="781396" y="518160"/>
                      <a:pt x="659475" y="529244"/>
                      <a:pt x="612370" y="548640"/>
                    </a:cubicBezTo>
                    <a:cubicBezTo>
                      <a:pt x="565265" y="568036"/>
                      <a:pt x="518159" y="584662"/>
                      <a:pt x="495992" y="615142"/>
                    </a:cubicBezTo>
                    <a:cubicBezTo>
                      <a:pt x="473825" y="645622"/>
                      <a:pt x="468283" y="692727"/>
                      <a:pt x="479367" y="731520"/>
                    </a:cubicBezTo>
                    <a:cubicBezTo>
                      <a:pt x="490451" y="770313"/>
                      <a:pt x="526472" y="847898"/>
                      <a:pt x="562494" y="847898"/>
                    </a:cubicBezTo>
                    <a:cubicBezTo>
                      <a:pt x="598516" y="847898"/>
                      <a:pt x="648392" y="767542"/>
                      <a:pt x="695497" y="731520"/>
                    </a:cubicBezTo>
                    <a:cubicBezTo>
                      <a:pt x="742602" y="695498"/>
                      <a:pt x="800792" y="653934"/>
                      <a:pt x="845127" y="631767"/>
                    </a:cubicBezTo>
                    <a:cubicBezTo>
                      <a:pt x="889462" y="609600"/>
                      <a:pt x="919942" y="620684"/>
                      <a:pt x="961505" y="598517"/>
                    </a:cubicBezTo>
                    <a:cubicBezTo>
                      <a:pt x="1003068" y="576350"/>
                      <a:pt x="1052944" y="526473"/>
                      <a:pt x="1094508" y="498764"/>
                    </a:cubicBezTo>
                    <a:cubicBezTo>
                      <a:pt x="1136072" y="471055"/>
                      <a:pt x="1185949" y="459971"/>
                      <a:pt x="1210887" y="432262"/>
                    </a:cubicBezTo>
                    <a:cubicBezTo>
                      <a:pt x="1235825" y="404553"/>
                      <a:pt x="1255221" y="351905"/>
                      <a:pt x="1244137" y="332509"/>
                    </a:cubicBezTo>
                    <a:cubicBezTo>
                      <a:pt x="1233053" y="313113"/>
                      <a:pt x="1155468" y="338051"/>
                      <a:pt x="1144385" y="315884"/>
                    </a:cubicBezTo>
                    <a:cubicBezTo>
                      <a:pt x="1133302" y="293717"/>
                      <a:pt x="1180407" y="218902"/>
                      <a:pt x="1177636" y="199506"/>
                    </a:cubicBezTo>
                    <a:cubicBezTo>
                      <a:pt x="1174865" y="180110"/>
                      <a:pt x="1141614" y="177339"/>
                      <a:pt x="1127759" y="199506"/>
                    </a:cubicBezTo>
                    <a:cubicBezTo>
                      <a:pt x="1113904" y="221673"/>
                      <a:pt x="1119446" y="296487"/>
                      <a:pt x="1094508" y="332509"/>
                    </a:cubicBezTo>
                    <a:cubicBezTo>
                      <a:pt x="1069570" y="368531"/>
                      <a:pt x="1014152" y="404553"/>
                      <a:pt x="978130" y="415637"/>
                    </a:cubicBezTo>
                    <a:cubicBezTo>
                      <a:pt x="942108" y="426721"/>
                      <a:pt x="878377" y="399011"/>
                      <a:pt x="878377" y="399011"/>
                    </a:cubicBezTo>
                    <a:cubicBezTo>
                      <a:pt x="845126" y="393469"/>
                      <a:pt x="822960" y="396241"/>
                      <a:pt x="778625" y="382386"/>
                    </a:cubicBezTo>
                    <a:cubicBezTo>
                      <a:pt x="734291" y="368532"/>
                      <a:pt x="653934" y="340822"/>
                      <a:pt x="612370" y="315884"/>
                    </a:cubicBezTo>
                    <a:cubicBezTo>
                      <a:pt x="570806" y="290946"/>
                      <a:pt x="548639" y="254924"/>
                      <a:pt x="529243" y="232757"/>
                    </a:cubicBezTo>
                    <a:cubicBezTo>
                      <a:pt x="509847" y="210590"/>
                      <a:pt x="493221" y="213360"/>
                      <a:pt x="495992" y="182880"/>
                    </a:cubicBezTo>
                    <a:cubicBezTo>
                      <a:pt x="498763" y="152400"/>
                      <a:pt x="545868" y="72044"/>
                      <a:pt x="545868" y="49877"/>
                    </a:cubicBezTo>
                    <a:cubicBezTo>
                      <a:pt x="545868" y="27710"/>
                      <a:pt x="523701" y="55419"/>
                      <a:pt x="495992" y="49877"/>
                    </a:cubicBezTo>
                    <a:cubicBezTo>
                      <a:pt x="468283" y="44335"/>
                      <a:pt x="407323" y="24939"/>
                      <a:pt x="379614" y="16626"/>
                    </a:cubicBezTo>
                    <a:cubicBezTo>
                      <a:pt x="351905" y="8313"/>
                      <a:pt x="351904" y="0"/>
                      <a:pt x="329737" y="0"/>
                    </a:cubicBezTo>
                    <a:cubicBezTo>
                      <a:pt x="307570" y="0"/>
                      <a:pt x="285403" y="11084"/>
                      <a:pt x="246610" y="16626"/>
                    </a:cubicBezTo>
                    <a:cubicBezTo>
                      <a:pt x="207817" y="22168"/>
                      <a:pt x="124690" y="33251"/>
                      <a:pt x="96981" y="33251"/>
                    </a:cubicBezTo>
                    <a:cubicBezTo>
                      <a:pt x="69272" y="33251"/>
                      <a:pt x="88669" y="8313"/>
                      <a:pt x="80356" y="16626"/>
                    </a:cubicBezTo>
                    <a:cubicBezTo>
                      <a:pt x="72043" y="24939"/>
                      <a:pt x="0" y="77586"/>
                      <a:pt x="13854" y="99753"/>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70C0"/>
                  </a:solidFill>
                </a:endParaRPr>
              </a:p>
            </p:txBody>
          </p:sp>
          <p:sp>
            <p:nvSpPr>
              <p:cNvPr id="6" name="Freeform 5"/>
              <p:cNvSpPr/>
              <p:nvPr/>
            </p:nvSpPr>
            <p:spPr>
              <a:xfrm>
                <a:off x="2779776" y="6030468"/>
                <a:ext cx="774192" cy="525780"/>
              </a:xfrm>
              <a:custGeom>
                <a:avLst/>
                <a:gdLst>
                  <a:gd name="connsiteX0" fmla="*/ 9144 w 774192"/>
                  <a:gd name="connsiteY0" fmla="*/ 324612 h 525780"/>
                  <a:gd name="connsiteX1" fmla="*/ 36576 w 774192"/>
                  <a:gd name="connsiteY1" fmla="*/ 187452 h 525780"/>
                  <a:gd name="connsiteX2" fmla="*/ 18288 w 774192"/>
                  <a:gd name="connsiteY2" fmla="*/ 68580 h 525780"/>
                  <a:gd name="connsiteX3" fmla="*/ 137160 w 774192"/>
                  <a:gd name="connsiteY3" fmla="*/ 4572 h 525780"/>
                  <a:gd name="connsiteX4" fmla="*/ 301752 w 774192"/>
                  <a:gd name="connsiteY4" fmla="*/ 96012 h 525780"/>
                  <a:gd name="connsiteX5" fmla="*/ 448056 w 774192"/>
                  <a:gd name="connsiteY5" fmla="*/ 141732 h 525780"/>
                  <a:gd name="connsiteX6" fmla="*/ 530352 w 774192"/>
                  <a:gd name="connsiteY6" fmla="*/ 242316 h 525780"/>
                  <a:gd name="connsiteX7" fmla="*/ 612648 w 774192"/>
                  <a:gd name="connsiteY7" fmla="*/ 306324 h 525780"/>
                  <a:gd name="connsiteX8" fmla="*/ 676656 w 774192"/>
                  <a:gd name="connsiteY8" fmla="*/ 315468 h 525780"/>
                  <a:gd name="connsiteX9" fmla="*/ 649224 w 774192"/>
                  <a:gd name="connsiteY9" fmla="*/ 370332 h 525780"/>
                  <a:gd name="connsiteX10" fmla="*/ 758952 w 774192"/>
                  <a:gd name="connsiteY10" fmla="*/ 443484 h 525780"/>
                  <a:gd name="connsiteX11" fmla="*/ 740664 w 774192"/>
                  <a:gd name="connsiteY11" fmla="*/ 525780 h 525780"/>
                  <a:gd name="connsiteX12" fmla="*/ 640080 w 774192"/>
                  <a:gd name="connsiteY12" fmla="*/ 443484 h 525780"/>
                  <a:gd name="connsiteX13" fmla="*/ 576072 w 774192"/>
                  <a:gd name="connsiteY13" fmla="*/ 489204 h 525780"/>
                  <a:gd name="connsiteX14" fmla="*/ 402336 w 774192"/>
                  <a:gd name="connsiteY14" fmla="*/ 489204 h 525780"/>
                  <a:gd name="connsiteX15" fmla="*/ 320040 w 774192"/>
                  <a:gd name="connsiteY15" fmla="*/ 361188 h 525780"/>
                  <a:gd name="connsiteX16" fmla="*/ 192024 w 774192"/>
                  <a:gd name="connsiteY16" fmla="*/ 379476 h 525780"/>
                  <a:gd name="connsiteX17" fmla="*/ 91440 w 774192"/>
                  <a:gd name="connsiteY17" fmla="*/ 379476 h 525780"/>
                  <a:gd name="connsiteX18" fmla="*/ 9144 w 774192"/>
                  <a:gd name="connsiteY18" fmla="*/ 324612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4192" h="525780">
                    <a:moveTo>
                      <a:pt x="9144" y="324612"/>
                    </a:moveTo>
                    <a:cubicBezTo>
                      <a:pt x="0" y="292608"/>
                      <a:pt x="35052" y="230124"/>
                      <a:pt x="36576" y="187452"/>
                    </a:cubicBezTo>
                    <a:cubicBezTo>
                      <a:pt x="38100" y="144780"/>
                      <a:pt x="1524" y="99060"/>
                      <a:pt x="18288" y="68580"/>
                    </a:cubicBezTo>
                    <a:cubicBezTo>
                      <a:pt x="35052" y="38100"/>
                      <a:pt x="89916" y="0"/>
                      <a:pt x="137160" y="4572"/>
                    </a:cubicBezTo>
                    <a:cubicBezTo>
                      <a:pt x="184404" y="9144"/>
                      <a:pt x="249936" y="73152"/>
                      <a:pt x="301752" y="96012"/>
                    </a:cubicBezTo>
                    <a:cubicBezTo>
                      <a:pt x="353568" y="118872"/>
                      <a:pt x="409956" y="117348"/>
                      <a:pt x="448056" y="141732"/>
                    </a:cubicBezTo>
                    <a:cubicBezTo>
                      <a:pt x="486156" y="166116"/>
                      <a:pt x="502920" y="214884"/>
                      <a:pt x="530352" y="242316"/>
                    </a:cubicBezTo>
                    <a:cubicBezTo>
                      <a:pt x="557784" y="269748"/>
                      <a:pt x="588264" y="294132"/>
                      <a:pt x="612648" y="306324"/>
                    </a:cubicBezTo>
                    <a:cubicBezTo>
                      <a:pt x="637032" y="318516"/>
                      <a:pt x="670560" y="304800"/>
                      <a:pt x="676656" y="315468"/>
                    </a:cubicBezTo>
                    <a:cubicBezTo>
                      <a:pt x="682752" y="326136"/>
                      <a:pt x="635508" y="348996"/>
                      <a:pt x="649224" y="370332"/>
                    </a:cubicBezTo>
                    <a:cubicBezTo>
                      <a:pt x="662940" y="391668"/>
                      <a:pt x="743712" y="417576"/>
                      <a:pt x="758952" y="443484"/>
                    </a:cubicBezTo>
                    <a:cubicBezTo>
                      <a:pt x="774192" y="469392"/>
                      <a:pt x="760476" y="525780"/>
                      <a:pt x="740664" y="525780"/>
                    </a:cubicBezTo>
                    <a:cubicBezTo>
                      <a:pt x="720852" y="525780"/>
                      <a:pt x="667512" y="449580"/>
                      <a:pt x="640080" y="443484"/>
                    </a:cubicBezTo>
                    <a:cubicBezTo>
                      <a:pt x="612648" y="437388"/>
                      <a:pt x="615696" y="481584"/>
                      <a:pt x="576072" y="489204"/>
                    </a:cubicBezTo>
                    <a:cubicBezTo>
                      <a:pt x="536448" y="496824"/>
                      <a:pt x="445008" y="510540"/>
                      <a:pt x="402336" y="489204"/>
                    </a:cubicBezTo>
                    <a:cubicBezTo>
                      <a:pt x="359664" y="467868"/>
                      <a:pt x="355092" y="379476"/>
                      <a:pt x="320040" y="361188"/>
                    </a:cubicBezTo>
                    <a:cubicBezTo>
                      <a:pt x="284988" y="342900"/>
                      <a:pt x="230124" y="376428"/>
                      <a:pt x="192024" y="379476"/>
                    </a:cubicBezTo>
                    <a:cubicBezTo>
                      <a:pt x="153924" y="382524"/>
                      <a:pt x="120396" y="384048"/>
                      <a:pt x="91440" y="379476"/>
                    </a:cubicBezTo>
                    <a:cubicBezTo>
                      <a:pt x="62484" y="374904"/>
                      <a:pt x="18288" y="356616"/>
                      <a:pt x="9144" y="324612"/>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70C0"/>
                  </a:solidFill>
                </a:endParaRPr>
              </a:p>
            </p:txBody>
          </p:sp>
        </p:grpSp>
      </p:grpSp>
      <p:sp useBgFill="1">
        <p:nvSpPr>
          <p:cNvPr id="13" name="TextBox 12"/>
          <p:cNvSpPr txBox="1"/>
          <p:nvPr/>
        </p:nvSpPr>
        <p:spPr>
          <a:xfrm>
            <a:off x="0" y="0"/>
            <a:ext cx="9144000" cy="769441"/>
          </a:xfrm>
          <a:prstGeom prst="rect">
            <a:avLst/>
          </a:prstGeom>
        </p:spPr>
        <p:txBody>
          <a:bodyPr wrap="square" rtlCol="0">
            <a:spAutoFit/>
          </a:bodyPr>
          <a:lstStyle/>
          <a:p>
            <a:r>
              <a:rPr lang="en-US" sz="4400" b="1" dirty="0" smtClean="0">
                <a:solidFill>
                  <a:srgbClr val="002060"/>
                </a:solidFill>
              </a:rPr>
              <a:t>	The </a:t>
            </a:r>
            <a:r>
              <a:rPr lang="en-US" sz="4400" b="1" dirty="0" err="1" smtClean="0">
                <a:solidFill>
                  <a:srgbClr val="002060"/>
                </a:solidFill>
              </a:rPr>
              <a:t>Acadien</a:t>
            </a:r>
            <a:r>
              <a:rPr lang="en-US" sz="4400" b="1" dirty="0" smtClean="0">
                <a:solidFill>
                  <a:srgbClr val="002060"/>
                </a:solidFill>
              </a:rPr>
              <a:t> Diaspora</a:t>
            </a:r>
          </a:p>
        </p:txBody>
      </p:sp>
      <p:grpSp>
        <p:nvGrpSpPr>
          <p:cNvPr id="27" name="Group 26"/>
          <p:cNvGrpSpPr/>
          <p:nvPr/>
        </p:nvGrpSpPr>
        <p:grpSpPr>
          <a:xfrm>
            <a:off x="6913843" y="3276600"/>
            <a:ext cx="1668396" cy="1962329"/>
            <a:chOff x="6913843" y="3276600"/>
            <a:chExt cx="1668396" cy="1962329"/>
          </a:xfrm>
        </p:grpSpPr>
        <p:sp>
          <p:nvSpPr>
            <p:cNvPr id="28" name="TextBox 27"/>
            <p:cNvSpPr txBox="1"/>
            <p:nvPr/>
          </p:nvSpPr>
          <p:spPr>
            <a:xfrm>
              <a:off x="7391400" y="3276600"/>
              <a:ext cx="1190839" cy="523220"/>
            </a:xfrm>
            <a:prstGeom prst="rect">
              <a:avLst/>
            </a:prstGeom>
            <a:noFill/>
          </p:spPr>
          <p:txBody>
            <a:bodyPr wrap="none" rtlCol="0">
              <a:spAutoFit/>
            </a:bodyPr>
            <a:lstStyle/>
            <a:p>
              <a:r>
                <a:rPr lang="en-US" sz="2800" b="1" dirty="0" err="1" smtClean="0"/>
                <a:t>Acadie</a:t>
              </a:r>
              <a:endParaRPr lang="en-US" sz="2800" b="1" dirty="0"/>
            </a:p>
          </p:txBody>
        </p:sp>
        <p:sp>
          <p:nvSpPr>
            <p:cNvPr id="29" name="Right Arrow 28"/>
            <p:cNvSpPr/>
            <p:nvPr/>
          </p:nvSpPr>
          <p:spPr>
            <a:xfrm rot="3185411">
              <a:off x="6719449" y="3523532"/>
              <a:ext cx="1226987" cy="838200"/>
            </a:xfrm>
            <a:prstGeom prst="rightArrow">
              <a:avLst/>
            </a:prstGeom>
            <a:solidFill>
              <a:srgbClr val="D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7848600" y="4038600"/>
              <a:ext cx="612668" cy="1200329"/>
            </a:xfrm>
            <a:prstGeom prst="rect">
              <a:avLst/>
            </a:prstGeom>
            <a:noFill/>
          </p:spPr>
          <p:txBody>
            <a:bodyPr wrap="none" rtlCol="0">
              <a:spAutoFit/>
            </a:bodyPr>
            <a:lstStyle/>
            <a:p>
              <a:r>
                <a:rPr lang="en-US" sz="7200" b="1" dirty="0" smtClean="0">
                  <a:ln>
                    <a:solidFill>
                      <a:srgbClr val="FF0000"/>
                    </a:solidFill>
                  </a:ln>
                  <a:solidFill>
                    <a:srgbClr val="DE0000"/>
                  </a:solidFill>
                  <a:effectLst>
                    <a:outerShdw dist="50800" dir="7200000" algn="ctr" rotWithShape="0">
                      <a:schemeClr val="tx1"/>
                    </a:outerShdw>
                  </a:effectLst>
                </a:rPr>
                <a:t>?</a:t>
              </a:r>
              <a:endParaRPr lang="en-US" sz="7200" b="1" dirty="0">
                <a:ln>
                  <a:solidFill>
                    <a:srgbClr val="FF0000"/>
                  </a:solidFill>
                </a:ln>
                <a:solidFill>
                  <a:srgbClr val="DE0000"/>
                </a:solidFill>
                <a:effectLst>
                  <a:outerShdw dist="50800" dir="7200000" algn="ctr" rotWithShape="0">
                    <a:schemeClr val="tx1"/>
                  </a:outerShdw>
                </a:effectLst>
              </a:endParaRPr>
            </a:p>
          </p:txBody>
        </p:sp>
      </p:grpSp>
      <p:sp>
        <p:nvSpPr>
          <p:cNvPr id="37" name="TextBox 36"/>
          <p:cNvSpPr txBox="1"/>
          <p:nvPr/>
        </p:nvSpPr>
        <p:spPr>
          <a:xfrm>
            <a:off x="0" y="2133600"/>
            <a:ext cx="4953000" cy="969496"/>
          </a:xfrm>
          <a:prstGeom prst="rect">
            <a:avLst/>
          </a:prstGeom>
          <a:solidFill>
            <a:schemeClr val="bg1">
              <a:alpha val="50000"/>
            </a:schemeClr>
          </a:solidFill>
        </p:spPr>
        <p:txBody>
          <a:bodyPr wrap="square" rtlCol="0">
            <a:spAutoFit/>
          </a:bodyPr>
          <a:lstStyle/>
          <a:p>
            <a:pPr>
              <a:lnSpc>
                <a:spcPct val="150000"/>
              </a:lnSpc>
            </a:pPr>
            <a:r>
              <a:rPr lang="en-US" sz="3800" b="1" dirty="0" smtClean="0">
                <a:solidFill>
                  <a:srgbClr val="0070C0"/>
                </a:solidFill>
                <a:effectLst>
                  <a:outerShdw dist="50800" dir="5400000" algn="ctr" rotWithShape="0">
                    <a:schemeClr val="tx1"/>
                  </a:outerShdw>
                </a:effectLst>
              </a:rPr>
              <a:t>   When do they leave?</a:t>
            </a:r>
          </a:p>
        </p:txBody>
      </p:sp>
      <p:sp>
        <p:nvSpPr>
          <p:cNvPr id="40" name="TextBox 39"/>
          <p:cNvSpPr txBox="1"/>
          <p:nvPr/>
        </p:nvSpPr>
        <p:spPr>
          <a:xfrm>
            <a:off x="0" y="3108960"/>
            <a:ext cx="5358384" cy="969496"/>
          </a:xfrm>
          <a:prstGeom prst="rect">
            <a:avLst/>
          </a:prstGeom>
          <a:solidFill>
            <a:schemeClr val="bg1">
              <a:alpha val="50000"/>
            </a:schemeClr>
          </a:solidFill>
        </p:spPr>
        <p:txBody>
          <a:bodyPr wrap="square" rtlCol="0">
            <a:spAutoFit/>
          </a:bodyPr>
          <a:lstStyle/>
          <a:p>
            <a:pPr>
              <a:lnSpc>
                <a:spcPct val="150000"/>
              </a:lnSpc>
            </a:pPr>
            <a:r>
              <a:rPr lang="en-US" sz="3800" b="1" dirty="0" smtClean="0">
                <a:solidFill>
                  <a:srgbClr val="0070C0"/>
                </a:solidFill>
                <a:effectLst>
                  <a:outerShdw dist="50800" dir="5400000" algn="ctr" rotWithShape="0">
                    <a:schemeClr val="tx1"/>
                  </a:outerShdw>
                </a:effectLst>
              </a:rPr>
              <a:t>   How many will migrate?</a:t>
            </a:r>
          </a:p>
        </p:txBody>
      </p:sp>
      <p:sp>
        <p:nvSpPr>
          <p:cNvPr id="41" name="TextBox 40"/>
          <p:cNvSpPr txBox="1"/>
          <p:nvPr/>
        </p:nvSpPr>
        <p:spPr>
          <a:xfrm>
            <a:off x="0" y="5065776"/>
            <a:ext cx="4724400" cy="969496"/>
          </a:xfrm>
          <a:prstGeom prst="rect">
            <a:avLst/>
          </a:prstGeom>
          <a:solidFill>
            <a:schemeClr val="bg1">
              <a:alpha val="50000"/>
            </a:schemeClr>
          </a:solidFill>
        </p:spPr>
        <p:txBody>
          <a:bodyPr wrap="square" rtlCol="0">
            <a:spAutoFit/>
          </a:bodyPr>
          <a:lstStyle/>
          <a:p>
            <a:pPr>
              <a:lnSpc>
                <a:spcPct val="150000"/>
              </a:lnSpc>
            </a:pPr>
            <a:r>
              <a:rPr lang="en-US" sz="3800" b="1" dirty="0" smtClean="0">
                <a:solidFill>
                  <a:srgbClr val="0070C0"/>
                </a:solidFill>
                <a:effectLst>
                  <a:outerShdw dist="50800" dir="5400000" algn="ctr" rotWithShape="0">
                    <a:schemeClr val="tx1"/>
                  </a:outerShdw>
                </a:effectLst>
              </a:rPr>
              <a:t>   What will they find?</a:t>
            </a:r>
          </a:p>
        </p:txBody>
      </p:sp>
      <p:sp>
        <p:nvSpPr>
          <p:cNvPr id="42" name="Freeform 41"/>
          <p:cNvSpPr/>
          <p:nvPr/>
        </p:nvSpPr>
        <p:spPr>
          <a:xfrm>
            <a:off x="3886200" y="665019"/>
            <a:ext cx="1371600" cy="935181"/>
          </a:xfrm>
          <a:custGeom>
            <a:avLst/>
            <a:gdLst>
              <a:gd name="connsiteX0" fmla="*/ 2726575 w 2726575"/>
              <a:gd name="connsiteY0" fmla="*/ 0 h 1487979"/>
              <a:gd name="connsiteX1" fmla="*/ 2094807 w 2726575"/>
              <a:gd name="connsiteY1" fmla="*/ 1296786 h 1487979"/>
              <a:gd name="connsiteX2" fmla="*/ 0 w 2726575"/>
              <a:gd name="connsiteY2" fmla="*/ 1147157 h 1487979"/>
              <a:gd name="connsiteX0" fmla="*/ 2726575 w 2726575"/>
              <a:gd name="connsiteY0" fmla="*/ 0 h 1183179"/>
              <a:gd name="connsiteX1" fmla="*/ 2094807 w 2726575"/>
              <a:gd name="connsiteY1" fmla="*/ 991986 h 1183179"/>
              <a:gd name="connsiteX2" fmla="*/ 0 w 2726575"/>
              <a:gd name="connsiteY2" fmla="*/ 1147157 h 1183179"/>
            </a:gdLst>
            <a:ahLst/>
            <a:cxnLst>
              <a:cxn ang="0">
                <a:pos x="connsiteX0" y="connsiteY0"/>
              </a:cxn>
              <a:cxn ang="0">
                <a:pos x="connsiteX1" y="connsiteY1"/>
              </a:cxn>
              <a:cxn ang="0">
                <a:pos x="connsiteX2" y="connsiteY2"/>
              </a:cxn>
            </a:cxnLst>
            <a:rect l="l" t="t" r="r" b="b"/>
            <a:pathLst>
              <a:path w="2726575" h="1183179">
                <a:moveTo>
                  <a:pt x="2726575" y="0"/>
                </a:moveTo>
                <a:cubicBezTo>
                  <a:pt x="2637905" y="552796"/>
                  <a:pt x="2549236" y="800793"/>
                  <a:pt x="2094807" y="991986"/>
                </a:cubicBezTo>
                <a:cubicBezTo>
                  <a:pt x="1640378" y="1183179"/>
                  <a:pt x="382385" y="1166554"/>
                  <a:pt x="0" y="1147157"/>
                </a:cubicBezTo>
              </a:path>
            </a:pathLst>
          </a:cu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3" name="Group 42"/>
          <p:cNvGrpSpPr/>
          <p:nvPr/>
        </p:nvGrpSpPr>
        <p:grpSpPr>
          <a:xfrm>
            <a:off x="148613" y="877824"/>
            <a:ext cx="3661387" cy="1219200"/>
            <a:chOff x="-3787" y="838200"/>
            <a:chExt cx="3661387" cy="1219200"/>
          </a:xfrm>
        </p:grpSpPr>
        <p:pic>
          <p:nvPicPr>
            <p:cNvPr id="44" name="Picture 1"/>
            <p:cNvPicPr>
              <a:picLocks noChangeAspect="1" noChangeArrowheads="1"/>
            </p:cNvPicPr>
            <p:nvPr/>
          </p:nvPicPr>
          <p:blipFill>
            <a:blip r:embed="rId6"/>
            <a:srcRect l="2500" t="2722" r="90000" b="84807"/>
            <a:stretch>
              <a:fillRect/>
            </a:stretch>
          </p:blipFill>
          <p:spPr bwMode="auto">
            <a:xfrm>
              <a:off x="0" y="838200"/>
              <a:ext cx="3657600" cy="1219200"/>
            </a:xfrm>
            <a:prstGeom prst="rect">
              <a:avLst/>
            </a:prstGeom>
            <a:noFill/>
            <a:ln w="63500">
              <a:solidFill>
                <a:srgbClr val="FF0000"/>
              </a:solidFill>
              <a:miter lim="800000"/>
              <a:headEnd/>
              <a:tailEnd/>
            </a:ln>
            <a:effectLst/>
          </p:spPr>
        </p:pic>
        <p:sp>
          <p:nvSpPr>
            <p:cNvPr id="45" name="TextBox 44"/>
            <p:cNvSpPr txBox="1"/>
            <p:nvPr/>
          </p:nvSpPr>
          <p:spPr>
            <a:xfrm>
              <a:off x="-3787" y="903982"/>
              <a:ext cx="3661387" cy="1077218"/>
            </a:xfrm>
            <a:prstGeom prst="rect">
              <a:avLst/>
            </a:prstGeom>
            <a:noFill/>
          </p:spPr>
          <p:txBody>
            <a:bodyPr wrap="none" rtlCol="0">
              <a:spAutoFit/>
            </a:bodyPr>
            <a:lstStyle/>
            <a:p>
              <a:pPr algn="ctr"/>
              <a:r>
                <a:rPr lang="en-US" sz="3200" dirty="0" smtClean="0"/>
                <a:t>scattering of people</a:t>
              </a:r>
            </a:p>
            <a:p>
              <a:pPr algn="ctr"/>
              <a:r>
                <a:rPr lang="en-US" sz="3200" dirty="0" smtClean="0"/>
                <a:t>from their homeland</a:t>
              </a:r>
              <a:endParaRPr lang="en-US" sz="3200" dirty="0"/>
            </a:p>
          </p:txBody>
        </p:sp>
      </p:grpSp>
      <p:grpSp>
        <p:nvGrpSpPr>
          <p:cNvPr id="46" name="Group 45"/>
          <p:cNvGrpSpPr/>
          <p:nvPr/>
        </p:nvGrpSpPr>
        <p:grpSpPr>
          <a:xfrm>
            <a:off x="3886200" y="0"/>
            <a:ext cx="2514600" cy="769441"/>
            <a:chOff x="4953000" y="0"/>
            <a:chExt cx="2514600" cy="769441"/>
          </a:xfrm>
        </p:grpSpPr>
        <p:sp>
          <p:nvSpPr>
            <p:cNvPr id="47" name="Rectangle 46"/>
            <p:cNvSpPr/>
            <p:nvPr/>
          </p:nvSpPr>
          <p:spPr>
            <a:xfrm>
              <a:off x="4953000" y="76200"/>
              <a:ext cx="25146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7010400" y="0"/>
              <a:ext cx="445956" cy="769441"/>
            </a:xfrm>
            <a:prstGeom prst="rect">
              <a:avLst/>
            </a:prstGeom>
            <a:noFill/>
          </p:spPr>
          <p:txBody>
            <a:bodyPr wrap="none" rtlCol="0">
              <a:spAutoFit/>
            </a:bodyPr>
            <a:lstStyle/>
            <a:p>
              <a:r>
                <a:rPr lang="en-US" sz="4400" b="1" dirty="0" smtClean="0">
                  <a:solidFill>
                    <a:srgbClr val="FF0000"/>
                  </a:solidFill>
                  <a:effectLst>
                    <a:outerShdw dist="50800" dir="7200000" algn="ctr" rotWithShape="0">
                      <a:schemeClr val="tx1"/>
                    </a:outerShdw>
                  </a:effectLst>
                </a:rPr>
                <a:t>?</a:t>
              </a:r>
              <a:endParaRPr lang="en-US" sz="4400" b="1" dirty="0">
                <a:solidFill>
                  <a:srgbClr val="FF0000"/>
                </a:solidFill>
                <a:effectLst>
                  <a:outerShdw dist="50800" dir="7200000" algn="ctr" rotWithShape="0">
                    <a:schemeClr val="tx1"/>
                  </a:outerShdw>
                </a:effectLst>
              </a:endParaRPr>
            </a:p>
          </p:txBody>
        </p:sp>
      </p:grpSp>
      <p:sp>
        <p:nvSpPr>
          <p:cNvPr id="38" name="TextBox 37"/>
          <p:cNvSpPr txBox="1"/>
          <p:nvPr/>
        </p:nvSpPr>
        <p:spPr>
          <a:xfrm>
            <a:off x="0" y="4087368"/>
            <a:ext cx="5029200" cy="969496"/>
          </a:xfrm>
          <a:prstGeom prst="rect">
            <a:avLst/>
          </a:prstGeom>
          <a:solidFill>
            <a:schemeClr val="bg1">
              <a:alpha val="50000"/>
            </a:schemeClr>
          </a:solidFill>
        </p:spPr>
        <p:txBody>
          <a:bodyPr wrap="square" rtlCol="0">
            <a:spAutoFit/>
          </a:bodyPr>
          <a:lstStyle/>
          <a:p>
            <a:pPr>
              <a:lnSpc>
                <a:spcPct val="150000"/>
              </a:lnSpc>
            </a:pPr>
            <a:r>
              <a:rPr lang="en-US" sz="3800" b="1" dirty="0" smtClean="0">
                <a:solidFill>
                  <a:srgbClr val="0070C0"/>
                </a:solidFill>
                <a:effectLst>
                  <a:outerShdw dist="50800" dir="5400000" algn="ctr" rotWithShape="0">
                    <a:schemeClr val="tx1"/>
                  </a:outerShdw>
                </a:effectLst>
              </a:rPr>
              <a:t>   Where will they go?</a:t>
            </a:r>
          </a:p>
        </p:txBody>
      </p:sp>
      <p:sp>
        <p:nvSpPr>
          <p:cNvPr id="39" name="TextBox 38"/>
          <p:cNvSpPr txBox="1"/>
          <p:nvPr/>
        </p:nvSpPr>
        <p:spPr>
          <a:xfrm>
            <a:off x="228600" y="838200"/>
            <a:ext cx="1905000" cy="769441"/>
          </a:xfrm>
          <a:prstGeom prst="rect">
            <a:avLst/>
          </a:prstGeom>
          <a:noFill/>
        </p:spPr>
        <p:txBody>
          <a:bodyPr wrap="square" rtlCol="0">
            <a:spAutoFit/>
          </a:bodyPr>
          <a:lstStyle/>
          <a:p>
            <a:r>
              <a:rPr lang="en-US" sz="4400" b="1" dirty="0" smtClean="0">
                <a:solidFill>
                  <a:srgbClr val="002060"/>
                </a:solidFill>
              </a:rPr>
              <a:t> WHEN</a:t>
            </a:r>
          </a:p>
        </p:txBody>
      </p:sp>
      <p:sp>
        <p:nvSpPr>
          <p:cNvPr id="49" name="TextBox 48"/>
          <p:cNvSpPr txBox="1"/>
          <p:nvPr/>
        </p:nvSpPr>
        <p:spPr>
          <a:xfrm>
            <a:off x="533400" y="3276600"/>
            <a:ext cx="1828800" cy="769441"/>
          </a:xfrm>
          <a:prstGeom prst="rect">
            <a:avLst/>
          </a:prstGeom>
          <a:noFill/>
        </p:spPr>
        <p:txBody>
          <a:bodyPr wrap="square" rtlCol="0">
            <a:spAutoFit/>
          </a:bodyPr>
          <a:lstStyle/>
          <a:p>
            <a:r>
              <a:rPr lang="en-US" sz="4400" b="1" dirty="0" smtClean="0">
                <a:solidFill>
                  <a:srgbClr val="0070C0"/>
                </a:solidFill>
                <a:effectLst>
                  <a:outerShdw dist="50800" dir="5400000" algn="ctr" rotWithShape="0">
                    <a:schemeClr val="tx1"/>
                  </a:outerShdw>
                </a:effectLst>
              </a:rPr>
              <a:t>When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right)">
                                      <p:cBhvr>
                                        <p:cTn id="7" dur="1000"/>
                                        <p:tgtEl>
                                          <p:spTgt spid="4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10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left)">
                                      <p:cBhvr>
                                        <p:cTn id="21" dur="10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left)">
                                      <p:cBhvr>
                                        <p:cTn id="26" dur="10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left)">
                                      <p:cBhvr>
                                        <p:cTn id="31" dur="10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1000"/>
                                        <p:tgtEl>
                                          <p:spTgt spid="40"/>
                                        </p:tgtEl>
                                      </p:cBhvr>
                                    </p:animEffect>
                                    <p:set>
                                      <p:cBhvr>
                                        <p:cTn id="36" dur="1" fill="hold">
                                          <p:stCondLst>
                                            <p:cond delay="999"/>
                                          </p:stCondLst>
                                        </p:cTn>
                                        <p:tgtEl>
                                          <p:spTgt spid="40"/>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41"/>
                                        </p:tgtEl>
                                      </p:cBhvr>
                                    </p:animEffect>
                                    <p:set>
                                      <p:cBhvr>
                                        <p:cTn id="39" dur="1" fill="hold">
                                          <p:stCondLst>
                                            <p:cond delay="999"/>
                                          </p:stCondLst>
                                        </p:cTn>
                                        <p:tgtEl>
                                          <p:spTgt spid="41"/>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42"/>
                                        </p:tgtEl>
                                      </p:cBhvr>
                                    </p:animEffect>
                                    <p:set>
                                      <p:cBhvr>
                                        <p:cTn id="42" dur="1" fill="hold">
                                          <p:stCondLst>
                                            <p:cond delay="999"/>
                                          </p:stCondLst>
                                        </p:cTn>
                                        <p:tgtEl>
                                          <p:spTgt spid="42"/>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
                                        <p:tgtEl>
                                          <p:spTgt spid="46"/>
                                        </p:tgtEl>
                                      </p:cBhvr>
                                    </p:animEffect>
                                    <p:set>
                                      <p:cBhvr>
                                        <p:cTn id="45" dur="1" fill="hold">
                                          <p:stCondLst>
                                            <p:cond delay="999"/>
                                          </p:stCondLst>
                                        </p:cTn>
                                        <p:tgtEl>
                                          <p:spTgt spid="46"/>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1000"/>
                                        <p:tgtEl>
                                          <p:spTgt spid="43"/>
                                        </p:tgtEl>
                                      </p:cBhvr>
                                    </p:animEffect>
                                    <p:set>
                                      <p:cBhvr>
                                        <p:cTn id="48" dur="1" fill="hold">
                                          <p:stCondLst>
                                            <p:cond delay="999"/>
                                          </p:stCondLst>
                                        </p:cTn>
                                        <p:tgtEl>
                                          <p:spTgt spid="4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1000"/>
                                        <p:tgtEl>
                                          <p:spTgt spid="38"/>
                                        </p:tgtEl>
                                      </p:cBhvr>
                                    </p:animEffect>
                                    <p:set>
                                      <p:cBhvr>
                                        <p:cTn id="51" dur="1" fill="hold">
                                          <p:stCondLst>
                                            <p:cond delay="999"/>
                                          </p:stCondLst>
                                        </p:cTn>
                                        <p:tgtEl>
                                          <p:spTgt spid="38"/>
                                        </p:tgtEl>
                                        <p:attrNameLst>
                                          <p:attrName>style.visibility</p:attrName>
                                        </p:attrNameLst>
                                      </p:cBhvr>
                                      <p:to>
                                        <p:strVal val="hidden"/>
                                      </p:to>
                                    </p:set>
                                  </p:childTnLst>
                                </p:cTn>
                              </p:par>
                            </p:childTnLst>
                          </p:cTn>
                        </p:par>
                        <p:par>
                          <p:cTn id="52" fill="hold">
                            <p:stCondLst>
                              <p:cond delay="1000"/>
                            </p:stCondLst>
                            <p:childTnLst>
                              <p:par>
                                <p:cTn id="53" presetID="6" presetClass="emph" presetSubtype="0" fill="hold" grpId="2" nodeType="afterEffect">
                                  <p:stCondLst>
                                    <p:cond delay="0"/>
                                  </p:stCondLst>
                                  <p:childTnLst>
                                    <p:animScale>
                                      <p:cBhvr>
                                        <p:cTn id="54" dur="1000" fill="hold"/>
                                        <p:tgtEl>
                                          <p:spTgt spid="37"/>
                                        </p:tgtEl>
                                      </p:cBhvr>
                                      <p:by x="120000" y="120000"/>
                                    </p:animScale>
                                  </p:childTnLst>
                                </p:cTn>
                              </p:par>
                              <p:par>
                                <p:cTn id="55" presetID="63" presetClass="path" presetSubtype="0" accel="50000" decel="50000" fill="hold" grpId="3" nodeType="withEffect">
                                  <p:stCondLst>
                                    <p:cond delay="0"/>
                                  </p:stCondLst>
                                  <p:childTnLst>
                                    <p:animMotion origin="layout" path="M -3.33333E-6 1.93153E-6 L 0.05417 0.12931 " pathEditMode="relative" rAng="0" ptsTypes="AA">
                                      <p:cBhvr>
                                        <p:cTn id="56" dur="1000" fill="hold"/>
                                        <p:tgtEl>
                                          <p:spTgt spid="37"/>
                                        </p:tgtEl>
                                        <p:attrNameLst>
                                          <p:attrName>ppt_x</p:attrName>
                                          <p:attrName>ppt_y</p:attrName>
                                        </p:attrNameLst>
                                      </p:cBhvr>
                                      <p:rCtr x="27" y="65"/>
                                    </p:animMotion>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1000"/>
                                        <p:tgtEl>
                                          <p:spTgt spid="27"/>
                                        </p:tgtEl>
                                      </p:cBhvr>
                                    </p:animEffect>
                                    <p:set>
                                      <p:cBhvr>
                                        <p:cTn id="61" dur="1" fill="hold">
                                          <p:stCondLst>
                                            <p:cond delay="999"/>
                                          </p:stCondLst>
                                        </p:cTn>
                                        <p:tgtEl>
                                          <p:spTgt spid="27"/>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000"/>
                                        <p:tgtEl>
                                          <p:spTgt spid="37"/>
                                        </p:tgtEl>
                                      </p:cBhvr>
                                    </p:animEffect>
                                    <p:set>
                                      <p:cBhvr>
                                        <p:cTn id="64" dur="1" fill="hold">
                                          <p:stCondLst>
                                            <p:cond delay="999"/>
                                          </p:stCondLst>
                                        </p:cTn>
                                        <p:tgtEl>
                                          <p:spTgt spid="37"/>
                                        </p:tgtEl>
                                        <p:attrNameLst>
                                          <p:attrName>style.visibility</p:attrName>
                                        </p:attrNameLst>
                                      </p:cBhvr>
                                      <p:to>
                                        <p:strVal val="hidden"/>
                                      </p:to>
                                    </p:set>
                                  </p:childTnLst>
                                </p:cTn>
                              </p:par>
                              <p:par>
                                <p:cTn id="65" presetID="10" presetClass="entr" presetSubtype="0" fill="hold" grpId="0" nodeType="with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fade">
                                      <p:cBhvr>
                                        <p:cTn id="67" dur="1000"/>
                                        <p:tgtEl>
                                          <p:spTgt spid="49"/>
                                        </p:tgtEl>
                                      </p:cBhvr>
                                    </p:animEffect>
                                  </p:childTnLst>
                                </p:cTn>
                              </p:par>
                              <p:par>
                                <p:cTn id="68" presetID="64" presetClass="path" presetSubtype="0" accel="50000" decel="50000" fill="hold" grpId="1" nodeType="withEffect">
                                  <p:stCondLst>
                                    <p:cond delay="0"/>
                                  </p:stCondLst>
                                  <p:childTnLst>
                                    <p:animMotion origin="layout" path="M -3.33333E-6 8.09249E-7 L -0.01666 -0.35561 " pathEditMode="relative" rAng="0" ptsTypes="AA">
                                      <p:cBhvr>
                                        <p:cTn id="69" dur="1000" fill="hold"/>
                                        <p:tgtEl>
                                          <p:spTgt spid="49"/>
                                        </p:tgtEl>
                                        <p:attrNameLst>
                                          <p:attrName>ppt_x</p:attrName>
                                          <p:attrName>ppt_y</p:attrName>
                                        </p:attrNameLst>
                                      </p:cBhvr>
                                      <p:rCtr x="-8" y="-178"/>
                                    </p:animMotion>
                                  </p:childTnLst>
                                </p:cTn>
                              </p:par>
                              <p:par>
                                <p:cTn id="70" presetID="3" presetClass="emph" presetSubtype="2" fill="hold" grpId="2" nodeType="withEffect">
                                  <p:stCondLst>
                                    <p:cond delay="0"/>
                                  </p:stCondLst>
                                  <p:childTnLst>
                                    <p:animClr clrSpc="rgb">
                                      <p:cBhvr override="childStyle">
                                        <p:cTn id="71" dur="1000" fill="hold"/>
                                        <p:tgtEl>
                                          <p:spTgt spid="49"/>
                                        </p:tgtEl>
                                        <p:attrNameLst>
                                          <p:attrName>style.color</p:attrName>
                                        </p:attrNameLst>
                                      </p:cBhvr>
                                      <p:to>
                                        <a:srgbClr val="FF0000"/>
                                      </p:to>
                                    </p:animClr>
                                  </p:childTnLst>
                                </p:cTn>
                              </p:par>
                              <p:par>
                                <p:cTn id="72" presetID="10" presetClass="exit" presetSubtype="0" fill="hold" grpId="3" nodeType="withEffect">
                                  <p:stCondLst>
                                    <p:cond delay="500"/>
                                  </p:stCondLst>
                                  <p:childTnLst>
                                    <p:animEffect transition="out" filter="fade">
                                      <p:cBhvr>
                                        <p:cTn id="73" dur="1000"/>
                                        <p:tgtEl>
                                          <p:spTgt spid="49"/>
                                        </p:tgtEl>
                                      </p:cBhvr>
                                    </p:animEffect>
                                    <p:set>
                                      <p:cBhvr>
                                        <p:cTn id="74" dur="1" fill="hold">
                                          <p:stCondLst>
                                            <p:cond delay="999"/>
                                          </p:stCondLst>
                                        </p:cTn>
                                        <p:tgtEl>
                                          <p:spTgt spid="49"/>
                                        </p:tgtEl>
                                        <p:attrNameLst>
                                          <p:attrName>style.visibility</p:attrName>
                                        </p:attrNameLst>
                                      </p:cBhvr>
                                      <p:to>
                                        <p:strVal val="hidden"/>
                                      </p:to>
                                    </p:set>
                                  </p:childTnLst>
                                </p:cTn>
                              </p:par>
                              <p:par>
                                <p:cTn id="75" presetID="10" presetClass="entr" presetSubtype="0" fill="hold" grpId="0" nodeType="withEffect">
                                  <p:stCondLst>
                                    <p:cond delay="500"/>
                                  </p:stCondLst>
                                  <p:childTnLst>
                                    <p:set>
                                      <p:cBhvr>
                                        <p:cTn id="76" dur="1" fill="hold">
                                          <p:stCondLst>
                                            <p:cond delay="0"/>
                                          </p:stCondLst>
                                        </p:cTn>
                                        <p:tgtEl>
                                          <p:spTgt spid="39"/>
                                        </p:tgtEl>
                                        <p:attrNameLst>
                                          <p:attrName>style.visibility</p:attrName>
                                        </p:attrNameLst>
                                      </p:cBhvr>
                                      <p:to>
                                        <p:strVal val="visible"/>
                                      </p:to>
                                    </p:set>
                                    <p:animEffect transition="in" filter="fade">
                                      <p:cBhvr>
                                        <p:cTn id="77" dur="1000"/>
                                        <p:tgtEl>
                                          <p:spTgt spid="39"/>
                                        </p:tgtEl>
                                      </p:cBhvr>
                                    </p:animEffect>
                                  </p:childTnLst>
                                </p:cTn>
                              </p:par>
                              <p:par>
                                <p:cTn id="78" presetID="29" presetClass="exit" presetSubtype="0" fill="hold" nodeType="withEffect">
                                  <p:stCondLst>
                                    <p:cond delay="1000"/>
                                  </p:stCondLst>
                                  <p:childTnLst>
                                    <p:anim calcmode="lin" valueType="num">
                                      <p:cBhvr>
                                        <p:cTn id="79" dur="1000"/>
                                        <p:tgtEl>
                                          <p:spTgt spid="8"/>
                                        </p:tgtEl>
                                        <p:attrNameLst>
                                          <p:attrName>ppt_x</p:attrName>
                                        </p:attrNameLst>
                                      </p:cBhvr>
                                      <p:tavLst>
                                        <p:tav tm="0">
                                          <p:val>
                                            <p:strVal val="ppt_x"/>
                                          </p:val>
                                        </p:tav>
                                        <p:tav tm="100000">
                                          <p:val>
                                            <p:strVal val="ppt_x-.2"/>
                                          </p:val>
                                        </p:tav>
                                      </p:tavLst>
                                    </p:anim>
                                    <p:anim calcmode="lin" valueType="num">
                                      <p:cBhvr>
                                        <p:cTn id="80" dur="1000"/>
                                        <p:tgtEl>
                                          <p:spTgt spid="8"/>
                                        </p:tgtEl>
                                        <p:attrNameLst>
                                          <p:attrName>ppt_y</p:attrName>
                                        </p:attrNameLst>
                                      </p:cBhvr>
                                      <p:tavLst>
                                        <p:tav tm="0">
                                          <p:val>
                                            <p:strVal val="ppt_y"/>
                                          </p:val>
                                        </p:tav>
                                        <p:tav tm="100000">
                                          <p:val>
                                            <p:strVal val="ppt_y"/>
                                          </p:val>
                                        </p:tav>
                                      </p:tavLst>
                                    </p:anim>
                                    <p:animEffect transition="out" filter="fade">
                                      <p:cBhvr>
                                        <p:cTn id="81" dur="1000"/>
                                        <p:tgtEl>
                                          <p:spTgt spid="8"/>
                                        </p:tgtEl>
                                      </p:cBhvr>
                                    </p:animEffect>
                                    <p:set>
                                      <p:cBhvr>
                                        <p:cTn id="82" dur="1" fill="hold">
                                          <p:stCondLst>
                                            <p:cond delay="999"/>
                                          </p:stCondLst>
                                        </p:cTn>
                                        <p:tgtEl>
                                          <p:spTgt spid="8"/>
                                        </p:tgtEl>
                                        <p:attrNameLst>
                                          <p:attrName>style.visibility</p:attrName>
                                        </p:attrNameLst>
                                      </p:cBhvr>
                                      <p:to>
                                        <p:strVal val="hidden"/>
                                      </p:to>
                                    </p:set>
                                  </p:childTnLst>
                                </p:cTn>
                              </p:par>
                              <p:par>
                                <p:cTn id="83" presetID="10" presetClass="entr" presetSubtype="0" fill="hold" nodeType="withEffect">
                                  <p:stCondLst>
                                    <p:cond delay="100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7" grpId="2" animBg="1"/>
      <p:bldP spid="37" grpId="3" animBg="1"/>
      <p:bldP spid="40" grpId="0" animBg="1"/>
      <p:bldP spid="40" grpId="1" animBg="1"/>
      <p:bldP spid="41" grpId="0" animBg="1"/>
      <p:bldP spid="41" grpId="1" animBg="1"/>
      <p:bldP spid="42" grpId="0" animBg="1"/>
      <p:bldP spid="42" grpId="1" animBg="1"/>
      <p:bldP spid="38" grpId="0" animBg="1"/>
      <p:bldP spid="38" grpId="1" animBg="1"/>
      <p:bldP spid="39" grpId="0"/>
      <p:bldP spid="49" grpId="0"/>
      <p:bldP spid="49" grpId="1"/>
      <p:bldP spid="49" grpId="2"/>
      <p:bldP spid="49" grpId="3"/>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5" name="TextBox 64"/>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grpSp>
        <p:nvGrpSpPr>
          <p:cNvPr id="3" name="Group 53"/>
          <p:cNvGrpSpPr/>
          <p:nvPr/>
        </p:nvGrpSpPr>
        <p:grpSpPr>
          <a:xfrm>
            <a:off x="0" y="838200"/>
            <a:ext cx="9144000" cy="6096000"/>
            <a:chOff x="0" y="838200"/>
            <a:chExt cx="9144000" cy="6096000"/>
          </a:xfrm>
        </p:grpSpPr>
        <p:grpSp>
          <p:nvGrpSpPr>
            <p:cNvPr id="4" name="Group 69"/>
            <p:cNvGrpSpPr/>
            <p:nvPr/>
          </p:nvGrpSpPr>
          <p:grpSpPr>
            <a:xfrm>
              <a:off x="0" y="838200"/>
              <a:ext cx="9144000" cy="6096000"/>
              <a:chOff x="0" y="838200"/>
              <a:chExt cx="9144000" cy="609600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9525">
                <a:noFill/>
                <a:miter lim="800000"/>
                <a:headEnd/>
                <a:tailEnd/>
              </a:ln>
              <a:effectLst/>
            </p:spPr>
          </p:pic>
          <p:sp>
            <p:nvSpPr>
              <p:cNvPr id="78" name="Freeform 77"/>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2"/>
              <a:srcRect l="49098" t="42276" r="45909" b="54472"/>
              <a:stretch>
                <a:fillRect/>
              </a:stretch>
            </p:blipFill>
            <p:spPr bwMode="auto">
              <a:xfrm>
                <a:off x="5181600" y="6265950"/>
                <a:ext cx="1066800" cy="533400"/>
              </a:xfrm>
              <a:prstGeom prst="rect">
                <a:avLst/>
              </a:prstGeom>
              <a:noFill/>
              <a:ln w="9525">
                <a:noFill/>
                <a:miter lim="800000"/>
                <a:headEnd/>
                <a:tailEnd/>
              </a:ln>
              <a:effectLst/>
            </p:spPr>
          </p:pic>
          <p:grpSp>
            <p:nvGrpSpPr>
              <p:cNvPr id="5" name="Group 24"/>
              <p:cNvGrpSpPr/>
              <p:nvPr/>
            </p:nvGrpSpPr>
            <p:grpSpPr>
              <a:xfrm>
                <a:off x="6071616" y="987552"/>
                <a:ext cx="588264" cy="1139952"/>
                <a:chOff x="6019800" y="990600"/>
                <a:chExt cx="588264" cy="1139952"/>
              </a:xfrm>
            </p:grpSpPr>
            <p:pic>
              <p:nvPicPr>
                <p:cNvPr id="26"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28"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29"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30"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6" name="Group 31"/>
              <p:cNvGrpSpPr/>
              <p:nvPr/>
            </p:nvGrpSpPr>
            <p:grpSpPr>
              <a:xfrm>
                <a:off x="4663440" y="2551176"/>
                <a:ext cx="763857" cy="719328"/>
                <a:chOff x="4724400" y="2551176"/>
                <a:chExt cx="763857" cy="719328"/>
              </a:xfrm>
            </p:grpSpPr>
            <p:pic>
              <p:nvPicPr>
                <p:cNvPr id="33"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34"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35"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36"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7" name="Group 36"/>
              <p:cNvGrpSpPr/>
              <p:nvPr/>
            </p:nvGrpSpPr>
            <p:grpSpPr>
              <a:xfrm>
                <a:off x="4271689" y="3851670"/>
                <a:ext cx="2052911" cy="2320530"/>
                <a:chOff x="4271689" y="3851670"/>
                <a:chExt cx="2052911" cy="2320530"/>
              </a:xfrm>
            </p:grpSpPr>
            <p:pic>
              <p:nvPicPr>
                <p:cNvPr id="38"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9"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8" name="Group 116"/>
                <p:cNvGrpSpPr/>
                <p:nvPr/>
              </p:nvGrpSpPr>
              <p:grpSpPr>
                <a:xfrm>
                  <a:off x="5441077" y="5637760"/>
                  <a:ext cx="883523" cy="534440"/>
                  <a:chOff x="5441077" y="5637760"/>
                  <a:chExt cx="883523" cy="534440"/>
                </a:xfrm>
              </p:grpSpPr>
              <p:pic>
                <p:nvPicPr>
                  <p:cNvPr id="41"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2"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3"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5" name="Picture 3"/>
              <p:cNvPicPr>
                <a:picLocks noChangeAspect="1" noChangeArrowheads="1"/>
              </p:cNvPicPr>
              <p:nvPr/>
            </p:nvPicPr>
            <p:blipFill>
              <a:blip r:embed="rId4"/>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9" name="Group 45"/>
              <p:cNvGrpSpPr/>
              <p:nvPr/>
            </p:nvGrpSpPr>
            <p:grpSpPr>
              <a:xfrm>
                <a:off x="1600200" y="3822192"/>
                <a:ext cx="2197608" cy="521208"/>
                <a:chOff x="1600200" y="3822192"/>
                <a:chExt cx="2197608" cy="521208"/>
              </a:xfrm>
            </p:grpSpPr>
            <p:pic>
              <p:nvPicPr>
                <p:cNvPr id="47"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48"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49"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0"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51"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52"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3" name="Picture 3"/>
              <p:cNvPicPr>
                <a:picLocks noChangeAspect="1" noChangeArrowheads="1"/>
              </p:cNvPicPr>
              <p:nvPr/>
            </p:nvPicPr>
            <p:blipFill>
              <a:blip r:embed="rId4"/>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0" name="Group 58"/>
              <p:cNvGrpSpPr/>
              <p:nvPr/>
            </p:nvGrpSpPr>
            <p:grpSpPr>
              <a:xfrm>
                <a:off x="1096733" y="5440680"/>
                <a:ext cx="776455" cy="249906"/>
                <a:chOff x="1096733" y="5440680"/>
                <a:chExt cx="776455" cy="249906"/>
              </a:xfrm>
            </p:grpSpPr>
            <p:sp>
              <p:nvSpPr>
                <p:cNvPr id="56" name="Freeform 5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64" name="Straight Connector 63"/>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59"/>
          <p:cNvGrpSpPr/>
          <p:nvPr/>
        </p:nvGrpSpPr>
        <p:grpSpPr>
          <a:xfrm>
            <a:off x="1981200" y="5304609"/>
            <a:ext cx="914400" cy="211183"/>
            <a:chOff x="1981200" y="5304609"/>
            <a:chExt cx="914400" cy="211183"/>
          </a:xfrm>
        </p:grpSpPr>
        <p:pic>
          <p:nvPicPr>
            <p:cNvPr id="61" name="Picture 2"/>
            <p:cNvPicPr preferRelativeResize="0">
              <a:picLocks noChangeArrowheads="1"/>
            </p:cNvPicPr>
            <p:nvPr/>
          </p:nvPicPr>
          <p:blipFill>
            <a:blip r:embed="rId5"/>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2" name="Freeform 6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0" y="838200"/>
            <a:ext cx="9144000" cy="6019800"/>
          </a:xfrm>
          <a:prstGeom prst="rect">
            <a:avLst/>
          </a:prstGeom>
          <a:solidFill>
            <a:schemeClr val="tx2">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79"/>
          <p:cNvGrpSpPr/>
          <p:nvPr/>
        </p:nvGrpSpPr>
        <p:grpSpPr>
          <a:xfrm>
            <a:off x="304800" y="109728"/>
            <a:ext cx="4572000" cy="1719072"/>
            <a:chOff x="304800" y="109728"/>
            <a:chExt cx="4572000" cy="1719072"/>
          </a:xfrm>
        </p:grpSpPr>
        <p:sp>
          <p:nvSpPr>
            <p:cNvPr id="77" name="Rounded Rectangle 76"/>
            <p:cNvSpPr/>
            <p:nvPr/>
          </p:nvSpPr>
          <p:spPr>
            <a:xfrm>
              <a:off x="304800" y="109728"/>
              <a:ext cx="45720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306943" y="690465"/>
              <a:ext cx="226457" cy="1138335"/>
            </a:xfrm>
            <a:custGeom>
              <a:avLst/>
              <a:gdLst>
                <a:gd name="connsiteX0" fmla="*/ 95955 w 874888"/>
                <a:gd name="connsiteY0" fmla="*/ 0 h 1072445"/>
                <a:gd name="connsiteX1" fmla="*/ 129822 w 874888"/>
                <a:gd name="connsiteY1" fmla="*/ 897467 h 1072445"/>
                <a:gd name="connsiteX2" fmla="*/ 874888 w 874888"/>
                <a:gd name="connsiteY2" fmla="*/ 1049867 h 1072445"/>
                <a:gd name="connsiteX0" fmla="*/ 95955 w 874888"/>
                <a:gd name="connsiteY0" fmla="*/ 0 h 1072445"/>
                <a:gd name="connsiteX1" fmla="*/ 129822 w 874888"/>
                <a:gd name="connsiteY1" fmla="*/ 897467 h 1072445"/>
                <a:gd name="connsiteX2" fmla="*/ 874888 w 874888"/>
                <a:gd name="connsiteY2" fmla="*/ 1049867 h 1072445"/>
                <a:gd name="connsiteX0" fmla="*/ 95955 w 874888"/>
                <a:gd name="connsiteY0" fmla="*/ 0 h 1072445"/>
                <a:gd name="connsiteX1" fmla="*/ 129822 w 874888"/>
                <a:gd name="connsiteY1" fmla="*/ 897467 h 1072445"/>
                <a:gd name="connsiteX2" fmla="*/ 874888 w 874888"/>
                <a:gd name="connsiteY2" fmla="*/ 1049867 h 1072445"/>
                <a:gd name="connsiteX0" fmla="*/ 52751 w 831684"/>
                <a:gd name="connsiteY0" fmla="*/ 0 h 1072445"/>
                <a:gd name="connsiteX1" fmla="*/ 86618 w 831684"/>
                <a:gd name="connsiteY1" fmla="*/ 897467 h 1072445"/>
                <a:gd name="connsiteX2" fmla="*/ 831684 w 831684"/>
                <a:gd name="connsiteY2" fmla="*/ 1049867 h 1072445"/>
                <a:gd name="connsiteX0" fmla="*/ 0 w 778933"/>
                <a:gd name="connsiteY0" fmla="*/ 0 h 1072445"/>
                <a:gd name="connsiteX1" fmla="*/ 33867 w 778933"/>
                <a:gd name="connsiteY1" fmla="*/ 897467 h 1072445"/>
                <a:gd name="connsiteX2" fmla="*/ 778933 w 778933"/>
                <a:gd name="connsiteY2" fmla="*/ 1049867 h 1072445"/>
                <a:gd name="connsiteX0" fmla="*/ 0 w 778933"/>
                <a:gd name="connsiteY0" fmla="*/ 0 h 1072445"/>
                <a:gd name="connsiteX1" fmla="*/ 33867 w 778933"/>
                <a:gd name="connsiteY1" fmla="*/ 897467 h 1072445"/>
                <a:gd name="connsiteX2" fmla="*/ 778933 w 778933"/>
                <a:gd name="connsiteY2" fmla="*/ 1049867 h 1072445"/>
                <a:gd name="connsiteX0" fmla="*/ 0 w 778933"/>
                <a:gd name="connsiteY0" fmla="*/ 0 h 1310766"/>
                <a:gd name="connsiteX1" fmla="*/ 33867 w 778933"/>
                <a:gd name="connsiteY1" fmla="*/ 1135788 h 1310766"/>
                <a:gd name="connsiteX2" fmla="*/ 778933 w 778933"/>
                <a:gd name="connsiteY2" fmla="*/ 1288188 h 1310766"/>
                <a:gd name="connsiteX0" fmla="*/ 0 w 778933"/>
                <a:gd name="connsiteY0" fmla="*/ 0 h 1310766"/>
                <a:gd name="connsiteX1" fmla="*/ 33867 w 778933"/>
                <a:gd name="connsiteY1" fmla="*/ 1135788 h 1310766"/>
                <a:gd name="connsiteX2" fmla="*/ 778933 w 778933"/>
                <a:gd name="connsiteY2" fmla="*/ 1288188 h 1310766"/>
                <a:gd name="connsiteX0" fmla="*/ 94656 w 873589"/>
                <a:gd name="connsiteY0" fmla="*/ 182003 h 1492769"/>
                <a:gd name="connsiteX1" fmla="*/ 5644 w 873589"/>
                <a:gd name="connsiteY1" fmla="*/ 189298 h 1492769"/>
                <a:gd name="connsiteX2" fmla="*/ 128523 w 873589"/>
                <a:gd name="connsiteY2" fmla="*/ 1317791 h 1492769"/>
                <a:gd name="connsiteX3" fmla="*/ 873589 w 873589"/>
                <a:gd name="connsiteY3" fmla="*/ 1470191 h 1492769"/>
                <a:gd name="connsiteX0" fmla="*/ 5577 w 873522"/>
                <a:gd name="connsiteY0" fmla="*/ 0 h 1303471"/>
                <a:gd name="connsiteX1" fmla="*/ 128456 w 873522"/>
                <a:gd name="connsiteY1" fmla="*/ 1128493 h 1303471"/>
                <a:gd name="connsiteX2" fmla="*/ 873522 w 873522"/>
                <a:gd name="connsiteY2" fmla="*/ 1280893 h 1303471"/>
              </a:gdLst>
              <a:ahLst/>
              <a:cxnLst>
                <a:cxn ang="0">
                  <a:pos x="connsiteX0" y="connsiteY0"/>
                </a:cxn>
                <a:cxn ang="0">
                  <a:pos x="connsiteX1" y="connsiteY1"/>
                </a:cxn>
                <a:cxn ang="0">
                  <a:pos x="connsiteX2" y="connsiteY2"/>
                </a:cxn>
              </a:cxnLst>
              <a:rect l="l" t="t" r="r" b="b"/>
              <a:pathLst>
                <a:path w="873522" h="1303471">
                  <a:moveTo>
                    <a:pt x="5577" y="0"/>
                  </a:moveTo>
                  <a:cubicBezTo>
                    <a:pt x="11221" y="189298"/>
                    <a:pt x="0" y="915011"/>
                    <a:pt x="128456" y="1128493"/>
                  </a:cubicBezTo>
                  <a:cubicBezTo>
                    <a:pt x="258278" y="1303471"/>
                    <a:pt x="831189" y="1283715"/>
                    <a:pt x="873522" y="1280893"/>
                  </a:cubicBezTo>
                </a:path>
              </a:pathLst>
            </a:custGeom>
            <a:ln w="76200">
              <a:solidFill>
                <a:srgbClr val="FF000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6" name="TextBox 85"/>
          <p:cNvSpPr txBox="1"/>
          <p:nvPr/>
        </p:nvSpPr>
        <p:spPr>
          <a:xfrm>
            <a:off x="533400" y="838200"/>
            <a:ext cx="1326004" cy="769441"/>
          </a:xfrm>
          <a:prstGeom prst="rect">
            <a:avLst/>
          </a:prstGeom>
          <a:noFill/>
        </p:spPr>
        <p:txBody>
          <a:bodyPr wrap="none" rtlCol="0">
            <a:spAutoFit/>
          </a:bodyPr>
          <a:lstStyle/>
          <a:p>
            <a:r>
              <a:rPr lang="en-US" sz="4400" b="1" dirty="0" smtClean="0">
                <a:solidFill>
                  <a:srgbClr val="002060"/>
                </a:solidFill>
              </a:rPr>
              <a:t>1763</a:t>
            </a:r>
            <a:endParaRPr lang="en-US" sz="4400" b="1" dirty="0">
              <a:solidFill>
                <a:srgbClr val="002060"/>
              </a:solidFill>
            </a:endParaRPr>
          </a:p>
        </p:txBody>
      </p:sp>
      <p:sp>
        <p:nvSpPr>
          <p:cNvPr id="76" name="Rectangle 75"/>
          <p:cNvSpPr/>
          <p:nvPr/>
        </p:nvSpPr>
        <p:spPr>
          <a:xfrm>
            <a:off x="533400" y="1828800"/>
            <a:ext cx="7315200" cy="1815882"/>
          </a:xfrm>
          <a:prstGeom prst="rect">
            <a:avLst/>
          </a:prstGeom>
          <a:ln w="76200">
            <a:solidFill>
              <a:srgbClr val="FF0000"/>
            </a:solidFill>
          </a:ln>
        </p:spPr>
        <p:txBody>
          <a:bodyPr wrap="square">
            <a:spAutoFit/>
          </a:bodyPr>
          <a:lstStyle/>
          <a:p>
            <a:r>
              <a:rPr lang="en-US" sz="3600" dirty="0" smtClean="0"/>
              <a:t>	</a:t>
            </a:r>
            <a:r>
              <a:rPr lang="en-US" sz="3600" b="1" dirty="0" smtClean="0">
                <a:solidFill>
                  <a:srgbClr val="002060"/>
                </a:solidFill>
              </a:rPr>
              <a:t>France must . . . .</a:t>
            </a:r>
          </a:p>
          <a:p>
            <a:pPr>
              <a:lnSpc>
                <a:spcPts val="4800"/>
              </a:lnSpc>
              <a:buFontTx/>
              <a:buChar char="-"/>
            </a:pPr>
            <a:r>
              <a:rPr lang="en-US" sz="3600" dirty="0" smtClean="0"/>
              <a:t> return </a:t>
            </a:r>
            <a:r>
              <a:rPr lang="en-US" sz="3600" dirty="0" err="1" smtClean="0"/>
              <a:t>Acadiens</a:t>
            </a:r>
            <a:r>
              <a:rPr lang="en-US" sz="3600" dirty="0" smtClean="0"/>
              <a:t> in England to France</a:t>
            </a:r>
          </a:p>
          <a:p>
            <a:pPr>
              <a:buFontTx/>
              <a:buChar char="-"/>
            </a:pPr>
            <a:r>
              <a:rPr lang="en-US" sz="3600" dirty="0" smtClean="0"/>
              <a:t> revive French colonies for economy</a:t>
            </a:r>
          </a:p>
        </p:txBody>
      </p:sp>
      <p:sp>
        <p:nvSpPr>
          <p:cNvPr id="91" name="Rectangle 90"/>
          <p:cNvSpPr/>
          <p:nvPr/>
        </p:nvSpPr>
        <p:spPr>
          <a:xfrm>
            <a:off x="1600200" y="4101882"/>
            <a:ext cx="6400800" cy="1754326"/>
          </a:xfrm>
          <a:prstGeom prst="rect">
            <a:avLst/>
          </a:prstGeom>
          <a:solidFill>
            <a:schemeClr val="tx2">
              <a:lumMod val="20000"/>
              <a:lumOff val="80000"/>
              <a:alpha val="42000"/>
            </a:schemeClr>
          </a:solidFill>
          <a:ln w="76200">
            <a:solidFill>
              <a:srgbClr val="FF0000"/>
            </a:solidFill>
          </a:ln>
        </p:spPr>
        <p:txBody>
          <a:bodyPr wrap="square">
            <a:spAutoFit/>
          </a:bodyPr>
          <a:lstStyle/>
          <a:p>
            <a:r>
              <a:rPr lang="en-US" sz="3600" b="1" dirty="0" smtClean="0">
                <a:solidFill>
                  <a:srgbClr val="002060"/>
                </a:solidFill>
              </a:rPr>
              <a:t>     </a:t>
            </a:r>
            <a:r>
              <a:rPr lang="en-US" sz="3600" b="1" dirty="0" err="1" smtClean="0">
                <a:solidFill>
                  <a:srgbClr val="002060"/>
                </a:solidFill>
              </a:rPr>
              <a:t>Acadiens</a:t>
            </a:r>
            <a:r>
              <a:rPr lang="en-US" sz="3600" b="1" dirty="0" smtClean="0">
                <a:solidFill>
                  <a:srgbClr val="002060"/>
                </a:solidFill>
              </a:rPr>
              <a:t> must  . . . .</a:t>
            </a:r>
          </a:p>
          <a:p>
            <a:pPr marL="50800"/>
            <a:r>
              <a:rPr lang="en-US" sz="3600" dirty="0" smtClean="0"/>
              <a:t>- escape British oppression</a:t>
            </a:r>
          </a:p>
          <a:p>
            <a:pPr marL="50800"/>
            <a:r>
              <a:rPr lang="en-US" sz="3600" dirty="0" smtClean="0"/>
              <a:t>- reunite scattered communities</a:t>
            </a:r>
          </a:p>
        </p:txBody>
      </p:sp>
      <p:grpSp>
        <p:nvGrpSpPr>
          <p:cNvPr id="70" name="Group 69"/>
          <p:cNvGrpSpPr/>
          <p:nvPr/>
        </p:nvGrpSpPr>
        <p:grpSpPr>
          <a:xfrm>
            <a:off x="5334000" y="109728"/>
            <a:ext cx="3581400" cy="4005072"/>
            <a:chOff x="5334000" y="109728"/>
            <a:chExt cx="3581400" cy="4005072"/>
          </a:xfrm>
        </p:grpSpPr>
        <p:sp>
          <p:nvSpPr>
            <p:cNvPr id="89" name="Rounded Rectangle 88"/>
            <p:cNvSpPr/>
            <p:nvPr/>
          </p:nvSpPr>
          <p:spPr>
            <a:xfrm>
              <a:off x="5334000" y="109728"/>
              <a:ext cx="30480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ight Bracket 66"/>
            <p:cNvSpPr/>
            <p:nvPr/>
          </p:nvSpPr>
          <p:spPr>
            <a:xfrm>
              <a:off x="7696200" y="713232"/>
              <a:ext cx="1219200" cy="3401568"/>
            </a:xfrm>
            <a:prstGeom prst="rightBracke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TextBox 68"/>
          <p:cNvSpPr txBox="1"/>
          <p:nvPr/>
        </p:nvSpPr>
        <p:spPr>
          <a:xfrm>
            <a:off x="1907869" y="838200"/>
            <a:ext cx="6321731" cy="769441"/>
          </a:xfrm>
          <a:prstGeom prst="rect">
            <a:avLst/>
          </a:prstGeom>
          <a:noFill/>
        </p:spPr>
        <p:txBody>
          <a:bodyPr wrap="none" rtlCol="0">
            <a:spAutoFit/>
          </a:bodyPr>
          <a:lstStyle/>
          <a:p>
            <a:r>
              <a:rPr lang="en-US" sz="4400" b="1" dirty="0" smtClean="0">
                <a:solidFill>
                  <a:srgbClr val="002060"/>
                </a:solidFill>
              </a:rPr>
              <a:t>– to recover from the war:</a:t>
            </a:r>
            <a:endParaRPr lang="en-US" sz="4400" b="1" dirty="0">
              <a:solidFill>
                <a:srgbClr val="002060"/>
              </a:solidFill>
            </a:endParaRPr>
          </a:p>
        </p:txBody>
      </p:sp>
      <p:sp>
        <p:nvSpPr>
          <p:cNvPr id="71" name="TextBox 70"/>
          <p:cNvSpPr txBox="1"/>
          <p:nvPr/>
        </p:nvSpPr>
        <p:spPr>
          <a:xfrm>
            <a:off x="1676400" y="838200"/>
            <a:ext cx="7000443" cy="738664"/>
          </a:xfrm>
          <a:prstGeom prst="rect">
            <a:avLst/>
          </a:prstGeom>
          <a:noFill/>
        </p:spPr>
        <p:txBody>
          <a:bodyPr wrap="none" rtlCol="0">
            <a:spAutoFit/>
          </a:bodyPr>
          <a:lstStyle/>
          <a:p>
            <a:r>
              <a:rPr lang="en-US" sz="4200" b="1" dirty="0" smtClean="0">
                <a:solidFill>
                  <a:srgbClr val="002060"/>
                </a:solidFill>
              </a:rPr>
              <a:t> Where are the Acadians now?</a:t>
            </a:r>
            <a:endParaRPr lang="en-US" sz="42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1000" fill="hold"/>
                                        <p:tgtEl>
                                          <p:spTgt spid="86"/>
                                        </p:tgtEl>
                                        <p:attrNameLst>
                                          <p:attrName>ppt_w</p:attrName>
                                        </p:attrNameLst>
                                      </p:cBhvr>
                                      <p:tavLst>
                                        <p:tav tm="0">
                                          <p:val>
                                            <p:fltVal val="0"/>
                                          </p:val>
                                        </p:tav>
                                        <p:tav tm="100000">
                                          <p:val>
                                            <p:strVal val="#ppt_w"/>
                                          </p:val>
                                        </p:tav>
                                      </p:tavLst>
                                    </p:anim>
                                    <p:anim calcmode="lin" valueType="num">
                                      <p:cBhvr>
                                        <p:cTn id="8" dur="1000" fill="hold"/>
                                        <p:tgtEl>
                                          <p:spTgt spid="86"/>
                                        </p:tgtEl>
                                        <p:attrNameLst>
                                          <p:attrName>ppt_h</p:attrName>
                                        </p:attrNameLst>
                                      </p:cBhvr>
                                      <p:tavLst>
                                        <p:tav tm="0">
                                          <p:val>
                                            <p:fltVal val="0"/>
                                          </p:val>
                                        </p:tav>
                                        <p:tav tm="100000">
                                          <p:val>
                                            <p:strVal val="#ppt_h"/>
                                          </p:val>
                                        </p:tav>
                                      </p:tavLst>
                                    </p:anim>
                                    <p:anim calcmode="lin" valueType="num">
                                      <p:cBhvr>
                                        <p:cTn id="9" dur="1000" fill="hold"/>
                                        <p:tgtEl>
                                          <p:spTgt spid="86"/>
                                        </p:tgtEl>
                                        <p:attrNameLst>
                                          <p:attrName>style.rotation</p:attrName>
                                        </p:attrNameLst>
                                      </p:cBhvr>
                                      <p:tavLst>
                                        <p:tav tm="0">
                                          <p:val>
                                            <p:fltVal val="360"/>
                                          </p:val>
                                        </p:tav>
                                        <p:tav tm="100000">
                                          <p:val>
                                            <p:fltVal val="0"/>
                                          </p:val>
                                        </p:tav>
                                      </p:tavLst>
                                    </p:anim>
                                    <p:animEffect transition="in" filter="fade">
                                      <p:cBhvr>
                                        <p:cTn id="10" dur="1000"/>
                                        <p:tgtEl>
                                          <p:spTgt spid="86"/>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69"/>
                                        </p:tgtEl>
                                        <p:attrNameLst>
                                          <p:attrName>style.visibility</p:attrName>
                                        </p:attrNameLst>
                                      </p:cBhvr>
                                      <p:to>
                                        <p:strVal val="visible"/>
                                      </p:to>
                                    </p:set>
                                    <p:animEffect transition="in" filter="wipe(left)">
                                      <p:cBhvr>
                                        <p:cTn id="14" dur="1000"/>
                                        <p:tgtEl>
                                          <p:spTgt spid="6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1000"/>
                                        <p:tgtEl>
                                          <p:spTgt spid="12"/>
                                        </p:tgtEl>
                                      </p:cBhvr>
                                    </p:animEffect>
                                  </p:childTnLst>
                                </p:cTn>
                              </p:par>
                            </p:childTnLst>
                          </p:cTn>
                        </p:par>
                        <p:par>
                          <p:cTn id="20" fill="hold">
                            <p:stCondLst>
                              <p:cond delay="1000"/>
                            </p:stCondLst>
                            <p:childTnLst>
                              <p:par>
                                <p:cTn id="21" presetID="10" presetClass="entr" presetSubtype="0" fill="hold" grpId="1" nodeType="afterEffect">
                                  <p:stCondLst>
                                    <p:cond delay="0"/>
                                  </p:stCondLst>
                                  <p:childTnLst>
                                    <p:set>
                                      <p:cBhvr>
                                        <p:cTn id="22" dur="1" fill="hold">
                                          <p:stCondLst>
                                            <p:cond delay="0"/>
                                          </p:stCondLst>
                                        </p:cTn>
                                        <p:tgtEl>
                                          <p:spTgt spid="76">
                                            <p:bg/>
                                          </p:spTgt>
                                        </p:tgtEl>
                                        <p:attrNameLst>
                                          <p:attrName>style.visibility</p:attrName>
                                        </p:attrNameLst>
                                      </p:cBhvr>
                                      <p:to>
                                        <p:strVal val="visible"/>
                                      </p:to>
                                    </p:set>
                                    <p:animEffect transition="in" filter="fade">
                                      <p:cBhvr>
                                        <p:cTn id="23" dur="2000"/>
                                        <p:tgtEl>
                                          <p:spTgt spid="76">
                                            <p:bg/>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6">
                                            <p:txEl>
                                              <p:pRg st="0" end="0"/>
                                            </p:txEl>
                                          </p:spTgt>
                                        </p:tgtEl>
                                        <p:attrNameLst>
                                          <p:attrName>style.visibility</p:attrName>
                                        </p:attrNameLst>
                                      </p:cBhvr>
                                      <p:to>
                                        <p:strVal val="visible"/>
                                      </p:to>
                                    </p:set>
                                    <p:animEffect transition="in" filter="fade">
                                      <p:cBhvr>
                                        <p:cTn id="26" dur="1000"/>
                                        <p:tgtEl>
                                          <p:spTgt spid="76">
                                            <p:txEl>
                                              <p:pRg st="0" end="0"/>
                                            </p:txEl>
                                          </p:spTgt>
                                        </p:tgtEl>
                                      </p:cBhvr>
                                    </p:animEffect>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76">
                                            <p:txEl>
                                              <p:pRg st="1" end="1"/>
                                            </p:txEl>
                                          </p:spTgt>
                                        </p:tgtEl>
                                        <p:attrNameLst>
                                          <p:attrName>style.visibility</p:attrName>
                                        </p:attrNameLst>
                                      </p:cBhvr>
                                      <p:to>
                                        <p:strVal val="visible"/>
                                      </p:to>
                                    </p:set>
                                    <p:animEffect transition="in" filter="fade">
                                      <p:cBhvr>
                                        <p:cTn id="30" dur="1000"/>
                                        <p:tgtEl>
                                          <p:spTgt spid="7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6">
                                            <p:txEl>
                                              <p:pRg st="2" end="2"/>
                                            </p:txEl>
                                          </p:spTgt>
                                        </p:tgtEl>
                                        <p:attrNameLst>
                                          <p:attrName>style.visibility</p:attrName>
                                        </p:attrNameLst>
                                      </p:cBhvr>
                                      <p:to>
                                        <p:strVal val="visible"/>
                                      </p:to>
                                    </p:set>
                                    <p:animEffect transition="in" filter="fade">
                                      <p:cBhvr>
                                        <p:cTn id="35" dur="1000"/>
                                        <p:tgtEl>
                                          <p:spTgt spid="7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1000"/>
                                        <p:tgtEl>
                                          <p:spTgt spid="76">
                                            <p:txEl>
                                              <p:pRg st="0" end="0"/>
                                            </p:txEl>
                                          </p:spTgt>
                                        </p:tgtEl>
                                      </p:cBhvr>
                                    </p:animEffect>
                                    <p:set>
                                      <p:cBhvr>
                                        <p:cTn id="40" dur="1" fill="hold">
                                          <p:stCondLst>
                                            <p:cond delay="999"/>
                                          </p:stCondLst>
                                        </p:cTn>
                                        <p:tgtEl>
                                          <p:spTgt spid="76">
                                            <p:txEl>
                                              <p:pRg st="0" end="0"/>
                                            </p:txEl>
                                          </p:spTgt>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1000"/>
                                        <p:tgtEl>
                                          <p:spTgt spid="76">
                                            <p:txEl>
                                              <p:pRg st="1" end="1"/>
                                            </p:txEl>
                                          </p:spTgt>
                                        </p:tgtEl>
                                      </p:cBhvr>
                                    </p:animEffect>
                                    <p:set>
                                      <p:cBhvr>
                                        <p:cTn id="43" dur="1" fill="hold">
                                          <p:stCondLst>
                                            <p:cond delay="999"/>
                                          </p:stCondLst>
                                        </p:cTn>
                                        <p:tgtEl>
                                          <p:spTgt spid="76">
                                            <p:txEl>
                                              <p:pRg st="1" end="1"/>
                                            </p:txEl>
                                          </p:spTgt>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1000"/>
                                        <p:tgtEl>
                                          <p:spTgt spid="76">
                                            <p:txEl>
                                              <p:pRg st="2" end="2"/>
                                            </p:txEl>
                                          </p:spTgt>
                                        </p:tgtEl>
                                      </p:cBhvr>
                                    </p:animEffect>
                                    <p:set>
                                      <p:cBhvr>
                                        <p:cTn id="46" dur="1" fill="hold">
                                          <p:stCondLst>
                                            <p:cond delay="999"/>
                                          </p:stCondLst>
                                        </p:cTn>
                                        <p:tgtEl>
                                          <p:spTgt spid="76">
                                            <p:txEl>
                                              <p:pRg st="2" end="2"/>
                                            </p:txEl>
                                          </p:spTgt>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1000"/>
                                        <p:tgtEl>
                                          <p:spTgt spid="76">
                                            <p:bg/>
                                          </p:spTgt>
                                        </p:tgtEl>
                                      </p:cBhvr>
                                    </p:animEffect>
                                    <p:set>
                                      <p:cBhvr>
                                        <p:cTn id="49" dur="1" fill="hold">
                                          <p:stCondLst>
                                            <p:cond delay="999"/>
                                          </p:stCondLst>
                                        </p:cTn>
                                        <p:tgtEl>
                                          <p:spTgt spid="76">
                                            <p:bg/>
                                          </p:spTgt>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000"/>
                                        <p:tgtEl>
                                          <p:spTgt spid="12"/>
                                        </p:tgtEl>
                                      </p:cBhvr>
                                    </p:animEffect>
                                    <p:set>
                                      <p:cBhvr>
                                        <p:cTn id="52" dur="1" fill="hold">
                                          <p:stCondLst>
                                            <p:cond delay="999"/>
                                          </p:stCondLst>
                                        </p:cTn>
                                        <p:tgtEl>
                                          <p:spTgt spid="12"/>
                                        </p:tgtEl>
                                        <p:attrNameLst>
                                          <p:attrName>style.visibility</p:attrName>
                                        </p:attrNameLst>
                                      </p:cBhvr>
                                      <p:to>
                                        <p:strVal val="hidden"/>
                                      </p:to>
                                    </p:set>
                                  </p:childTnLst>
                                </p:cTn>
                              </p:par>
                            </p:childTnLst>
                          </p:cTn>
                        </p:par>
                        <p:par>
                          <p:cTn id="53" fill="hold">
                            <p:stCondLst>
                              <p:cond delay="1000"/>
                            </p:stCondLst>
                            <p:childTnLst>
                              <p:par>
                                <p:cTn id="54" presetID="22" presetClass="entr" presetSubtype="1" fill="hold" nodeType="afterEffect">
                                  <p:stCondLst>
                                    <p:cond delay="0"/>
                                  </p:stCondLst>
                                  <p:childTnLst>
                                    <p:set>
                                      <p:cBhvr>
                                        <p:cTn id="55" dur="1" fill="hold">
                                          <p:stCondLst>
                                            <p:cond delay="0"/>
                                          </p:stCondLst>
                                        </p:cTn>
                                        <p:tgtEl>
                                          <p:spTgt spid="70"/>
                                        </p:tgtEl>
                                        <p:attrNameLst>
                                          <p:attrName>style.visibility</p:attrName>
                                        </p:attrNameLst>
                                      </p:cBhvr>
                                      <p:to>
                                        <p:strVal val="visible"/>
                                      </p:to>
                                    </p:set>
                                    <p:animEffect transition="in" filter="wipe(up)">
                                      <p:cBhvr>
                                        <p:cTn id="56" dur="1000"/>
                                        <p:tgtEl>
                                          <p:spTgt spid="70"/>
                                        </p:tgtEl>
                                      </p:cBhvr>
                                    </p:animEffect>
                                  </p:childTnLst>
                                </p:cTn>
                              </p:par>
                            </p:childTnLst>
                          </p:cTn>
                        </p:par>
                        <p:par>
                          <p:cTn id="57" fill="hold">
                            <p:stCondLst>
                              <p:cond delay="2000"/>
                            </p:stCondLst>
                            <p:childTnLst>
                              <p:par>
                                <p:cTn id="58" presetID="10" presetClass="entr" presetSubtype="0" fill="hold" grpId="0" nodeType="afterEffect">
                                  <p:stCondLst>
                                    <p:cond delay="0"/>
                                  </p:stCondLst>
                                  <p:childTnLst>
                                    <p:set>
                                      <p:cBhvr>
                                        <p:cTn id="59" dur="1" fill="hold">
                                          <p:stCondLst>
                                            <p:cond delay="0"/>
                                          </p:stCondLst>
                                        </p:cTn>
                                        <p:tgtEl>
                                          <p:spTgt spid="91">
                                            <p:bg/>
                                          </p:spTgt>
                                        </p:tgtEl>
                                        <p:attrNameLst>
                                          <p:attrName>style.visibility</p:attrName>
                                        </p:attrNameLst>
                                      </p:cBhvr>
                                      <p:to>
                                        <p:strVal val="visible"/>
                                      </p:to>
                                    </p:set>
                                    <p:animEffect transition="in" filter="fade">
                                      <p:cBhvr>
                                        <p:cTn id="60" dur="1000"/>
                                        <p:tgtEl>
                                          <p:spTgt spid="91">
                                            <p:bg/>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91">
                                            <p:txEl>
                                              <p:pRg st="0" end="0"/>
                                            </p:txEl>
                                          </p:spTgt>
                                        </p:tgtEl>
                                        <p:attrNameLst>
                                          <p:attrName>style.visibility</p:attrName>
                                        </p:attrNameLst>
                                      </p:cBhvr>
                                      <p:to>
                                        <p:strVal val="visible"/>
                                      </p:to>
                                    </p:set>
                                    <p:animEffect transition="in" filter="fade">
                                      <p:cBhvr>
                                        <p:cTn id="63" dur="1000"/>
                                        <p:tgtEl>
                                          <p:spTgt spid="91">
                                            <p:txEl>
                                              <p:pRg st="0" end="0"/>
                                            </p:txEl>
                                          </p:spTgt>
                                        </p:tgtEl>
                                      </p:cBhvr>
                                    </p:animEffect>
                                  </p:childTnLst>
                                </p:cTn>
                              </p:par>
                            </p:childTnLst>
                          </p:cTn>
                        </p:par>
                        <p:par>
                          <p:cTn id="64" fill="hold">
                            <p:stCondLst>
                              <p:cond delay="3000"/>
                            </p:stCondLst>
                            <p:childTnLst>
                              <p:par>
                                <p:cTn id="65" presetID="10" presetClass="entr" presetSubtype="0" fill="hold" grpId="0" nodeType="afterEffect">
                                  <p:stCondLst>
                                    <p:cond delay="0"/>
                                  </p:stCondLst>
                                  <p:childTnLst>
                                    <p:set>
                                      <p:cBhvr>
                                        <p:cTn id="66" dur="1" fill="hold">
                                          <p:stCondLst>
                                            <p:cond delay="0"/>
                                          </p:stCondLst>
                                        </p:cTn>
                                        <p:tgtEl>
                                          <p:spTgt spid="91">
                                            <p:txEl>
                                              <p:pRg st="1" end="1"/>
                                            </p:txEl>
                                          </p:spTgt>
                                        </p:tgtEl>
                                        <p:attrNameLst>
                                          <p:attrName>style.visibility</p:attrName>
                                        </p:attrNameLst>
                                      </p:cBhvr>
                                      <p:to>
                                        <p:strVal val="visible"/>
                                      </p:to>
                                    </p:set>
                                    <p:animEffect transition="in" filter="fade">
                                      <p:cBhvr>
                                        <p:cTn id="67" dur="1000"/>
                                        <p:tgtEl>
                                          <p:spTgt spid="91">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91">
                                            <p:txEl>
                                              <p:pRg st="2" end="2"/>
                                            </p:txEl>
                                          </p:spTgt>
                                        </p:tgtEl>
                                        <p:attrNameLst>
                                          <p:attrName>style.visibility</p:attrName>
                                        </p:attrNameLst>
                                      </p:cBhvr>
                                      <p:to>
                                        <p:strVal val="visible"/>
                                      </p:to>
                                    </p:set>
                                    <p:animEffect transition="in" filter="fade">
                                      <p:cBhvr>
                                        <p:cTn id="72" dur="1000"/>
                                        <p:tgtEl>
                                          <p:spTgt spid="91">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1000"/>
                                        <p:tgtEl>
                                          <p:spTgt spid="91">
                                            <p:txEl>
                                              <p:pRg st="0" end="0"/>
                                            </p:txEl>
                                          </p:spTgt>
                                        </p:tgtEl>
                                      </p:cBhvr>
                                    </p:animEffect>
                                    <p:set>
                                      <p:cBhvr>
                                        <p:cTn id="77" dur="1" fill="hold">
                                          <p:stCondLst>
                                            <p:cond delay="999"/>
                                          </p:stCondLst>
                                        </p:cTn>
                                        <p:tgtEl>
                                          <p:spTgt spid="91">
                                            <p:txEl>
                                              <p:pRg st="0" end="0"/>
                                            </p:txEl>
                                          </p:spTgt>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91">
                                            <p:txEl>
                                              <p:pRg st="1" end="1"/>
                                            </p:txEl>
                                          </p:spTgt>
                                        </p:tgtEl>
                                      </p:cBhvr>
                                    </p:animEffect>
                                    <p:set>
                                      <p:cBhvr>
                                        <p:cTn id="80" dur="1" fill="hold">
                                          <p:stCondLst>
                                            <p:cond delay="999"/>
                                          </p:stCondLst>
                                        </p:cTn>
                                        <p:tgtEl>
                                          <p:spTgt spid="91">
                                            <p:txEl>
                                              <p:pRg st="1" end="1"/>
                                            </p:txEl>
                                          </p:spTgt>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1000"/>
                                        <p:tgtEl>
                                          <p:spTgt spid="91">
                                            <p:txEl>
                                              <p:pRg st="2" end="2"/>
                                            </p:txEl>
                                          </p:spTgt>
                                        </p:tgtEl>
                                      </p:cBhvr>
                                    </p:animEffect>
                                    <p:set>
                                      <p:cBhvr>
                                        <p:cTn id="83" dur="1" fill="hold">
                                          <p:stCondLst>
                                            <p:cond delay="999"/>
                                          </p:stCondLst>
                                        </p:cTn>
                                        <p:tgtEl>
                                          <p:spTgt spid="91">
                                            <p:txEl>
                                              <p:pRg st="2" end="2"/>
                                            </p:txEl>
                                          </p:spTgt>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1000"/>
                                        <p:tgtEl>
                                          <p:spTgt spid="91">
                                            <p:bg/>
                                          </p:spTgt>
                                        </p:tgtEl>
                                      </p:cBhvr>
                                    </p:animEffect>
                                    <p:set>
                                      <p:cBhvr>
                                        <p:cTn id="86" dur="1" fill="hold">
                                          <p:stCondLst>
                                            <p:cond delay="999"/>
                                          </p:stCondLst>
                                        </p:cTn>
                                        <p:tgtEl>
                                          <p:spTgt spid="91">
                                            <p:bg/>
                                          </p:spTgt>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000"/>
                                        <p:tgtEl>
                                          <p:spTgt spid="69"/>
                                        </p:tgtEl>
                                      </p:cBhvr>
                                    </p:animEffect>
                                    <p:set>
                                      <p:cBhvr>
                                        <p:cTn id="89" dur="1" fill="hold">
                                          <p:stCondLst>
                                            <p:cond delay="999"/>
                                          </p:stCondLst>
                                        </p:cTn>
                                        <p:tgtEl>
                                          <p:spTgt spid="69"/>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1000"/>
                                        <p:tgtEl>
                                          <p:spTgt spid="70"/>
                                        </p:tgtEl>
                                      </p:cBhvr>
                                    </p:animEffect>
                                    <p:set>
                                      <p:cBhvr>
                                        <p:cTn id="92" dur="1" fill="hold">
                                          <p:stCondLst>
                                            <p:cond delay="999"/>
                                          </p:stCondLst>
                                        </p:cTn>
                                        <p:tgtEl>
                                          <p:spTgt spid="70"/>
                                        </p:tgtEl>
                                        <p:attrNameLst>
                                          <p:attrName>style.visibility</p:attrName>
                                        </p:attrNameLst>
                                      </p:cBhvr>
                                      <p:to>
                                        <p:strVal val="hidden"/>
                                      </p:to>
                                    </p:set>
                                  </p:childTnLst>
                                </p:cTn>
                              </p:par>
                            </p:childTnLst>
                          </p:cTn>
                        </p:par>
                        <p:par>
                          <p:cTn id="93" fill="hold">
                            <p:stCondLst>
                              <p:cond delay="1000"/>
                            </p:stCondLst>
                            <p:childTnLst>
                              <p:par>
                                <p:cTn id="94" presetID="8" presetClass="emph" presetSubtype="0" fill="hold" grpId="1" nodeType="afterEffect">
                                  <p:stCondLst>
                                    <p:cond delay="0"/>
                                  </p:stCondLst>
                                  <p:childTnLst>
                                    <p:animRot by="21600000">
                                      <p:cBhvr>
                                        <p:cTn id="95" dur="1000" fill="hold"/>
                                        <p:tgtEl>
                                          <p:spTgt spid="86"/>
                                        </p:tgtEl>
                                        <p:attrNameLst>
                                          <p:attrName>r</p:attrName>
                                        </p:attrNameLst>
                                      </p:cBhvr>
                                    </p:animRot>
                                  </p:childTnLst>
                                </p:cTn>
                              </p:par>
                            </p:childTnLst>
                          </p:cTn>
                        </p:par>
                        <p:par>
                          <p:cTn id="96" fill="hold">
                            <p:stCondLst>
                              <p:cond delay="2000"/>
                            </p:stCondLst>
                            <p:childTnLst>
                              <p:par>
                                <p:cTn id="97" presetID="22" presetClass="entr" presetSubtype="8" fill="hold" grpId="0" nodeType="afterEffect">
                                  <p:stCondLst>
                                    <p:cond delay="0"/>
                                  </p:stCondLst>
                                  <p:childTnLst>
                                    <p:set>
                                      <p:cBhvr>
                                        <p:cTn id="98" dur="1" fill="hold">
                                          <p:stCondLst>
                                            <p:cond delay="0"/>
                                          </p:stCondLst>
                                        </p:cTn>
                                        <p:tgtEl>
                                          <p:spTgt spid="71"/>
                                        </p:tgtEl>
                                        <p:attrNameLst>
                                          <p:attrName>style.visibility</p:attrName>
                                        </p:attrNameLst>
                                      </p:cBhvr>
                                      <p:to>
                                        <p:strVal val="visible"/>
                                      </p:to>
                                    </p:set>
                                    <p:animEffect transition="in" filter="wipe(left)">
                                      <p:cBhvr>
                                        <p:cTn id="99" dur="1000"/>
                                        <p:tgtEl>
                                          <p:spTgt spid="7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2000"/>
                                        <p:tgtEl>
                                          <p:spTgt spid="71"/>
                                        </p:tgtEl>
                                      </p:cBhvr>
                                    </p:animEffect>
                                    <p:set>
                                      <p:cBhvr>
                                        <p:cTn id="104" dur="1" fill="hold">
                                          <p:stCondLst>
                                            <p:cond delay="1999"/>
                                          </p:stCondLst>
                                        </p:cTn>
                                        <p:tgtEl>
                                          <p:spTgt spid="71"/>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2000"/>
                                        <p:tgtEl>
                                          <p:spTgt spid="75"/>
                                        </p:tgtEl>
                                      </p:cBhvr>
                                    </p:animEffect>
                                    <p:set>
                                      <p:cBhvr>
                                        <p:cTn id="107" dur="1" fill="hold">
                                          <p:stCondLst>
                                            <p:cond delay="1999"/>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86" grpId="0"/>
      <p:bldP spid="86" grpId="1"/>
      <p:bldP spid="76" grpId="0" uiExpand="1" build="allAtOnce" animBg="1"/>
      <p:bldP spid="76" grpId="1" uiExpand="1" build="allAtOnce" animBg="1"/>
      <p:bldP spid="91" grpId="0" uiExpand="1" build="allAtOnce" animBg="1"/>
      <p:bldP spid="91" grpId="1" build="allAtOnce" animBg="1"/>
      <p:bldP spid="69" grpId="0"/>
      <p:bldP spid="69" grpId="1"/>
      <p:bldP spid="71" grpId="0"/>
      <p:bldP spid="71" grpId="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0618291"/>
          </a:xfrm>
          <a:prstGeom prst="rect">
            <a:avLst/>
          </a:prstGeom>
        </p:spPr>
        <p:txBody>
          <a:bodyPr wrap="square">
            <a:spAutoFit/>
          </a:bodyPr>
          <a:lstStyle/>
          <a:p>
            <a:r>
              <a:rPr lang="en-US" dirty="0" smtClean="0">
                <a:hlinkClick r:id="rId2"/>
              </a:rPr>
              <a:t>https://en.wikipedia.org/wiki/Expulsion_of_the_Acadians</a:t>
            </a:r>
            <a:endParaRPr lang="en-US" dirty="0" smtClean="0"/>
          </a:p>
          <a:p>
            <a:r>
              <a:rPr lang="en-US" dirty="0" smtClean="0"/>
              <a:t>	After the Siege of </a:t>
            </a:r>
            <a:r>
              <a:rPr lang="en-US" dirty="0" err="1" smtClean="0"/>
              <a:t>Louisbourg</a:t>
            </a:r>
            <a:r>
              <a:rPr lang="en-US" dirty="0" smtClean="0"/>
              <a:t> (1758), the British began to deport the Acadians directly to France rather than to the British colonies. Some Acadians deported to France never reached their destination. Almost 1,000 died when the transport ships Duke William, Violet, and Ruby sank in 1758 en route from </a:t>
            </a:r>
            <a:r>
              <a:rPr lang="en-US" dirty="0" err="1" smtClean="0"/>
              <a:t>Île</a:t>
            </a:r>
            <a:r>
              <a:rPr lang="en-US" dirty="0" smtClean="0"/>
              <a:t> Saint-Jean (Prince Edward Island) to France. About 3,000 Acadian refugees eventually gathered in France's port cities and went to Nantes.[citation needed] Many Acadians who were sent to Britain were housed in crowded warehouses and subject to plagues due to the close conditions, while others were allowed to join communities and live normal lives.[94] In France, 78 Acadian families were repatriated to Belle-</a:t>
            </a:r>
            <a:r>
              <a:rPr lang="en-US" dirty="0" err="1" smtClean="0"/>
              <a:t>Île</a:t>
            </a:r>
            <a:r>
              <a:rPr lang="en-US" dirty="0" smtClean="0"/>
              <a:t>-en-</a:t>
            </a:r>
            <a:r>
              <a:rPr lang="en-US" dirty="0" err="1" smtClean="0"/>
              <a:t>Mer</a:t>
            </a:r>
            <a:r>
              <a:rPr lang="en-US" dirty="0" smtClean="0"/>
              <a:t> off the western coast of Brittany after the Treaty of Paris. The most serious resettlement attempt was made by Louis XV, who offered 2 acres (8,100 m2) of land in the Poitou province to 626 Acadian families each, where they lived close together in a region they called La Grande </a:t>
            </a:r>
            <a:r>
              <a:rPr lang="en-US" dirty="0" err="1" smtClean="0"/>
              <a:t>Ligne</a:t>
            </a:r>
            <a:r>
              <a:rPr lang="en-US" dirty="0" smtClean="0"/>
              <a:t> ("The Great Road", also known as "the King's Highway"). About 1,500 Acadians accepted the offer, but the land turned out to be infertile, and by the end of 1775, most of them abandoned the province.</a:t>
            </a:r>
          </a:p>
          <a:p>
            <a:r>
              <a:rPr lang="en-US" dirty="0" smtClean="0"/>
              <a:t>	Acadians left France, under the influence of Henri </a:t>
            </a:r>
            <a:r>
              <a:rPr lang="en-US" dirty="0" err="1" smtClean="0"/>
              <a:t>Peyroux</a:t>
            </a:r>
            <a:r>
              <a:rPr lang="en-US" dirty="0" smtClean="0"/>
              <a:t> de la </a:t>
            </a:r>
            <a:r>
              <a:rPr lang="en-US" dirty="0" err="1" smtClean="0"/>
              <a:t>Coudreniere</a:t>
            </a:r>
            <a:r>
              <a:rPr lang="en-US" dirty="0" smtClean="0"/>
              <a:t>, to settle in Louisiana, which was then a colony of Spain. The British did not deport Acadians to Louisiana.</a:t>
            </a:r>
          </a:p>
          <a:p>
            <a:r>
              <a:rPr lang="en-US" dirty="0" smtClean="0"/>
              <a:t>	Louisiana was transferred to the Spanish government in 1762.  Because of the good relations between France and Spain, and their common Catholic religion, some Acadians chose to take oaths of allegiance to the Spanish government.   Soon the Acadians comprised the largest ethnic group in Louisiana. They settled first in areas along the Mississippi River, then later in the Atchafalaya Basin, and in the prairie lands to the west—a region later renamed </a:t>
            </a:r>
            <a:r>
              <a:rPr lang="en-US" dirty="0" err="1" smtClean="0"/>
              <a:t>Acadiana</a:t>
            </a:r>
            <a:r>
              <a:rPr lang="en-US" dirty="0" smtClean="0"/>
              <a:t>.</a:t>
            </a:r>
          </a:p>
          <a:p>
            <a:r>
              <a:rPr lang="en-US" dirty="0" smtClean="0"/>
              <a:t>	Some were sent to colonize places as diverse as French Guiana and the Falkland Islands under the direction of Louis Antoine de Bougainville; these latter efforts were unsuccessful.  Others migrated to places like Saint-</a:t>
            </a:r>
            <a:r>
              <a:rPr lang="en-US" dirty="0" err="1" smtClean="0"/>
              <a:t>Domingue</a:t>
            </a:r>
            <a:r>
              <a:rPr lang="en-US" dirty="0" smtClean="0"/>
              <a:t>, and fled to New Orleans after the Haitian Revolution. The Louisiana population contributed to the founding of the modern Cajun population. (The French word "</a:t>
            </a:r>
            <a:r>
              <a:rPr lang="en-US" dirty="0" err="1" smtClean="0"/>
              <a:t>Acadien</a:t>
            </a:r>
            <a:r>
              <a:rPr lang="en-US" dirty="0" smtClean="0"/>
              <a:t>" evolved to "</a:t>
            </a:r>
            <a:r>
              <a:rPr lang="en-US" dirty="0" err="1" smtClean="0"/>
              <a:t>Cadien</a:t>
            </a:r>
            <a:r>
              <a:rPr lang="en-US" dirty="0" smtClean="0"/>
              <a:t>", then was anglicized as "Cajun".)</a:t>
            </a:r>
          </a:p>
          <a:p>
            <a:r>
              <a:rPr lang="en-US" dirty="0" smtClean="0"/>
              <a:t>	On July 11, 1764, the British government passed an order-in-council to permit Acadians to legally return to British territories, provided that they take an unqualified oath of allegiance.  Some Acadians returned to Nova Scotia (which included present-day New Brunswick). Under the deportation orders, Acadian land tenure had been forfeited to the British crown and the returning Acadians no longer owned land. Beginning in 1760 much of their former land was distributed under grant to the New England Planters. The lack of available farmland compelled many Acadians to seek out a new livelihood as fishermen on the west coast of Nova Scotia, known as the French Shore.[103] The British authorities scattered other Acadians in small groups along the shores of the Atlantic Ocean and the Gulf of Saint Lawrence. It was not until the 1930s, with the advent of the Acadian co-operative movements, that the Acadians became less economically disadvantaged.[</a:t>
            </a:r>
            <a:endParaRPr lang="en-US" dirty="0"/>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3"/>
          <p:cNvGrpSpPr/>
          <p:nvPr/>
        </p:nvGrpSpPr>
        <p:grpSpPr>
          <a:xfrm>
            <a:off x="0" y="838200"/>
            <a:ext cx="9144000" cy="6096000"/>
            <a:chOff x="0" y="838200"/>
            <a:chExt cx="9144000" cy="6096000"/>
          </a:xfrm>
        </p:grpSpPr>
        <p:grpSp>
          <p:nvGrpSpPr>
            <p:cNvPr id="4" name="Group 69"/>
            <p:cNvGrpSpPr/>
            <p:nvPr/>
          </p:nvGrpSpPr>
          <p:grpSpPr>
            <a:xfrm>
              <a:off x="0" y="838200"/>
              <a:ext cx="9144000" cy="6096000"/>
              <a:chOff x="0" y="838200"/>
              <a:chExt cx="9144000" cy="609600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9525">
                <a:noFill/>
                <a:miter lim="800000"/>
                <a:headEnd/>
                <a:tailEnd/>
              </a:ln>
              <a:effectLst/>
            </p:spPr>
          </p:pic>
          <p:sp>
            <p:nvSpPr>
              <p:cNvPr id="78" name="Freeform 77"/>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24"/>
              <p:cNvGrpSpPr/>
              <p:nvPr/>
            </p:nvGrpSpPr>
            <p:grpSpPr>
              <a:xfrm>
                <a:off x="6071616" y="987552"/>
                <a:ext cx="588264" cy="1139952"/>
                <a:chOff x="6019800" y="990600"/>
                <a:chExt cx="588264" cy="1139952"/>
              </a:xfrm>
            </p:grpSpPr>
            <p:pic>
              <p:nvPicPr>
                <p:cNvPr id="26"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28"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29"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30"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6" name="Group 31"/>
              <p:cNvGrpSpPr/>
              <p:nvPr/>
            </p:nvGrpSpPr>
            <p:grpSpPr>
              <a:xfrm>
                <a:off x="4663440" y="2551176"/>
                <a:ext cx="763857" cy="719328"/>
                <a:chOff x="4724400" y="2551176"/>
                <a:chExt cx="763857" cy="719328"/>
              </a:xfrm>
            </p:grpSpPr>
            <p:pic>
              <p:nvPicPr>
                <p:cNvPr id="33"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34"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35"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36"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7" name="Group 36"/>
              <p:cNvGrpSpPr/>
              <p:nvPr/>
            </p:nvGrpSpPr>
            <p:grpSpPr>
              <a:xfrm>
                <a:off x="4271689" y="3851670"/>
                <a:ext cx="2052911" cy="2320530"/>
                <a:chOff x="4271689" y="3851670"/>
                <a:chExt cx="2052911" cy="2320530"/>
              </a:xfrm>
            </p:grpSpPr>
            <p:pic>
              <p:nvPicPr>
                <p:cNvPr id="38"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9"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8" name="Group 116"/>
                <p:cNvGrpSpPr/>
                <p:nvPr/>
              </p:nvGrpSpPr>
              <p:grpSpPr>
                <a:xfrm>
                  <a:off x="5441077" y="5637760"/>
                  <a:ext cx="883523" cy="534440"/>
                  <a:chOff x="5441077" y="5637760"/>
                  <a:chExt cx="883523" cy="534440"/>
                </a:xfrm>
              </p:grpSpPr>
              <p:pic>
                <p:nvPicPr>
                  <p:cNvPr id="41"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2"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3"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5" name="Picture 3"/>
              <p:cNvPicPr>
                <a:picLocks noChangeAspect="1" noChangeArrowheads="1"/>
              </p:cNvPicPr>
              <p:nvPr/>
            </p:nvPicPr>
            <p:blipFill>
              <a:blip r:embed="rId4"/>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9" name="Group 45"/>
              <p:cNvGrpSpPr/>
              <p:nvPr/>
            </p:nvGrpSpPr>
            <p:grpSpPr>
              <a:xfrm>
                <a:off x="1600200" y="3822192"/>
                <a:ext cx="2197608" cy="521208"/>
                <a:chOff x="1600200" y="3822192"/>
                <a:chExt cx="2197608" cy="521208"/>
              </a:xfrm>
            </p:grpSpPr>
            <p:pic>
              <p:nvPicPr>
                <p:cNvPr id="47"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48"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49"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0"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51"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52"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3" name="Picture 3"/>
              <p:cNvPicPr>
                <a:picLocks noChangeAspect="1" noChangeArrowheads="1"/>
              </p:cNvPicPr>
              <p:nvPr/>
            </p:nvPicPr>
            <p:blipFill>
              <a:blip r:embed="rId4"/>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0" name="Group 58"/>
              <p:cNvGrpSpPr/>
              <p:nvPr/>
            </p:nvGrpSpPr>
            <p:grpSpPr>
              <a:xfrm>
                <a:off x="1096733" y="5440680"/>
                <a:ext cx="776455" cy="249906"/>
                <a:chOff x="1096733" y="5440680"/>
                <a:chExt cx="776455" cy="249906"/>
              </a:xfrm>
            </p:grpSpPr>
            <p:sp>
              <p:nvSpPr>
                <p:cNvPr id="56" name="Freeform 5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64" name="Straight Connector 63"/>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59"/>
          <p:cNvGrpSpPr/>
          <p:nvPr/>
        </p:nvGrpSpPr>
        <p:grpSpPr>
          <a:xfrm>
            <a:off x="1981200" y="5304609"/>
            <a:ext cx="914400" cy="211183"/>
            <a:chOff x="1981200" y="5304609"/>
            <a:chExt cx="914400" cy="211183"/>
          </a:xfrm>
        </p:grpSpPr>
        <p:pic>
          <p:nvPicPr>
            <p:cNvPr id="61" name="Picture 2"/>
            <p:cNvPicPr preferRelativeResize="0">
              <a:picLocks noChangeArrowheads="1"/>
            </p:cNvPicPr>
            <p:nvPr/>
          </p:nvPicPr>
          <p:blipFill>
            <a:blip r:embed="rId5"/>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2" name="Freeform 6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54" name="TextBox 53"/>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sp>
        <p:nvSpPr>
          <p:cNvPr id="55" name="Freeform 54"/>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01600">
            <a:solidFill>
              <a:srgbClr val="FF0000">
                <a:alpha val="69000"/>
              </a:srgbClr>
            </a:solidFill>
          </a:ln>
          <a:effectLst>
            <a:outerShdw blurRad="190500" dist="38100" dir="11400000" sx="110000" sy="11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Freeform 58"/>
          <p:cNvSpPr/>
          <p:nvPr/>
        </p:nvSpPr>
        <p:spPr>
          <a:xfrm>
            <a:off x="7844444" y="1102821"/>
            <a:ext cx="678872" cy="762001"/>
          </a:xfrm>
          <a:custGeom>
            <a:avLst/>
            <a:gdLst>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4433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2909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8872" h="762001">
                <a:moveTo>
                  <a:pt x="318654" y="11084"/>
                </a:moveTo>
                <a:cubicBezTo>
                  <a:pt x="376843" y="22168"/>
                  <a:pt x="454429" y="121921"/>
                  <a:pt x="468283" y="177339"/>
                </a:cubicBezTo>
                <a:cubicBezTo>
                  <a:pt x="482138" y="232757"/>
                  <a:pt x="371301" y="324660"/>
                  <a:pt x="401781" y="343594"/>
                </a:cubicBezTo>
                <a:cubicBezTo>
                  <a:pt x="432261" y="362528"/>
                  <a:pt x="623454" y="254924"/>
                  <a:pt x="651163" y="290946"/>
                </a:cubicBezTo>
                <a:cubicBezTo>
                  <a:pt x="678872" y="326968"/>
                  <a:pt x="612370" y="514928"/>
                  <a:pt x="568036" y="559724"/>
                </a:cubicBezTo>
                <a:cubicBezTo>
                  <a:pt x="523702" y="604520"/>
                  <a:pt x="443345" y="540327"/>
                  <a:pt x="385156" y="559724"/>
                </a:cubicBezTo>
                <a:cubicBezTo>
                  <a:pt x="326967" y="579121"/>
                  <a:pt x="279861" y="645623"/>
                  <a:pt x="218901" y="676103"/>
                </a:cubicBezTo>
                <a:cubicBezTo>
                  <a:pt x="157941" y="706583"/>
                  <a:pt x="38792" y="762001"/>
                  <a:pt x="19396" y="742604"/>
                </a:cubicBezTo>
                <a:cubicBezTo>
                  <a:pt x="0" y="723208"/>
                  <a:pt x="99752" y="592975"/>
                  <a:pt x="102523" y="559724"/>
                </a:cubicBezTo>
                <a:cubicBezTo>
                  <a:pt x="105294" y="526473"/>
                  <a:pt x="36021" y="587433"/>
                  <a:pt x="36021" y="543099"/>
                </a:cubicBezTo>
                <a:cubicBezTo>
                  <a:pt x="36021" y="498765"/>
                  <a:pt x="88668" y="357448"/>
                  <a:pt x="102523" y="293717"/>
                </a:cubicBezTo>
                <a:cubicBezTo>
                  <a:pt x="116378" y="229986"/>
                  <a:pt x="116378" y="191194"/>
                  <a:pt x="119149" y="160714"/>
                </a:cubicBezTo>
                <a:cubicBezTo>
                  <a:pt x="121920" y="130234"/>
                  <a:pt x="88669" y="130233"/>
                  <a:pt x="119149" y="110837"/>
                </a:cubicBezTo>
                <a:cubicBezTo>
                  <a:pt x="149629" y="91441"/>
                  <a:pt x="260465" y="0"/>
                  <a:pt x="318654" y="11084"/>
                </a:cubicBezTo>
                <a:close/>
              </a:path>
            </a:pathLst>
          </a:custGeom>
          <a:solidFill>
            <a:srgbClr val="FF0000">
              <a:alpha val="64000"/>
            </a:srgbClr>
          </a:solidFill>
          <a:ln w="12700">
            <a:noFill/>
          </a:ln>
          <a:effectLst>
            <a:outerShdw blurRad="190500" dist="38100" dir="11400000" sx="131000" sy="13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2811087" y="2286000"/>
            <a:ext cx="541713" cy="397625"/>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95" h="418407">
                <a:moveTo>
                  <a:pt x="277091" y="112222"/>
                </a:moveTo>
                <a:cubicBezTo>
                  <a:pt x="328122" y="99522"/>
                  <a:pt x="451658" y="5542"/>
                  <a:pt x="493222" y="2771"/>
                </a:cubicBezTo>
                <a:cubicBezTo>
                  <a:pt x="534786" y="0"/>
                  <a:pt x="562495" y="46875"/>
                  <a:pt x="526473" y="95597"/>
                </a:cubicBezTo>
                <a:cubicBezTo>
                  <a:pt x="490451" y="144319"/>
                  <a:pt x="338051" y="241300"/>
                  <a:pt x="277091" y="295102"/>
                </a:cubicBezTo>
                <a:cubicBezTo>
                  <a:pt x="216131" y="348904"/>
                  <a:pt x="186118" y="284450"/>
                  <a:pt x="160713" y="418407"/>
                </a:cubicBezTo>
                <a:cubicBezTo>
                  <a:pt x="32898" y="413069"/>
                  <a:pt x="22168" y="329507"/>
                  <a:pt x="11084" y="295102"/>
                </a:cubicBezTo>
                <a:cubicBezTo>
                  <a:pt x="0" y="260697"/>
                  <a:pt x="64886" y="247997"/>
                  <a:pt x="94211" y="211975"/>
                </a:cubicBezTo>
                <a:cubicBezTo>
                  <a:pt x="123536" y="175953"/>
                  <a:pt x="156557" y="95596"/>
                  <a:pt x="187037" y="78971"/>
                </a:cubicBezTo>
                <a:cubicBezTo>
                  <a:pt x="217517" y="62346"/>
                  <a:pt x="226060" y="124922"/>
                  <a:pt x="277091" y="112222"/>
                </a:cubicBezTo>
                <a:close/>
              </a:path>
            </a:pathLst>
          </a:custGeom>
          <a:solidFill>
            <a:srgbClr val="FF0000">
              <a:alpha val="73000"/>
            </a:srgbClr>
          </a:solidFill>
          <a:ln>
            <a:noFill/>
          </a:ln>
          <a:effectLst>
            <a:outerShdw blurRad="177800" dist="50800" dir="12000000" sx="115000" sy="115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TextBox 64"/>
          <p:cNvSpPr txBox="1"/>
          <p:nvPr/>
        </p:nvSpPr>
        <p:spPr>
          <a:xfrm>
            <a:off x="1828800" y="1981200"/>
            <a:ext cx="1045286" cy="385170"/>
          </a:xfrm>
          <a:prstGeom prst="rect">
            <a:avLst/>
          </a:prstGeom>
          <a:noFill/>
        </p:spPr>
        <p:txBody>
          <a:bodyPr wrap="none" rtlCol="0">
            <a:spAutoFit/>
          </a:bodyPr>
          <a:lstStyle/>
          <a:p>
            <a:pPr algn="ctr">
              <a:lnSpc>
                <a:spcPts val="2200"/>
              </a:lnSpc>
            </a:pPr>
            <a:r>
              <a:rPr lang="en-US" sz="2400" b="1" dirty="0" err="1" smtClean="0">
                <a:solidFill>
                  <a:srgbClr val="FF0000"/>
                </a:solidFill>
                <a:effectLst>
                  <a:outerShdw dist="38100" dir="7200000" algn="ctr" rotWithShape="0">
                    <a:schemeClr val="tx1"/>
                  </a:outerShdw>
                </a:effectLst>
              </a:rPr>
              <a:t>Acadie</a:t>
            </a:r>
            <a:endParaRPr lang="en-US" sz="2400" b="1" dirty="0">
              <a:solidFill>
                <a:srgbClr val="FF0000"/>
              </a:solidFill>
              <a:effectLst>
                <a:outerShdw dist="38100" dir="7200000" algn="ctr" rotWithShape="0">
                  <a:schemeClr val="tx1"/>
                </a:outerShdw>
              </a:effectLst>
            </a:endParaRPr>
          </a:p>
        </p:txBody>
      </p:sp>
      <p:sp>
        <p:nvSpPr>
          <p:cNvPr id="67" name="TextBox 66"/>
          <p:cNvSpPr txBox="1"/>
          <p:nvPr/>
        </p:nvSpPr>
        <p:spPr>
          <a:xfrm>
            <a:off x="567798" y="3146321"/>
            <a:ext cx="1317291" cy="656590"/>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British Colonies</a:t>
            </a:r>
            <a:endParaRPr lang="en-US" sz="2400" b="1" dirty="0">
              <a:solidFill>
                <a:srgbClr val="FF0000"/>
              </a:solidFill>
              <a:effectLst>
                <a:outerShdw dist="38100" dir="7200000" algn="ctr" rotWithShape="0">
                  <a:schemeClr val="tx1"/>
                </a:outerShdw>
              </a:effectLst>
            </a:endParaRPr>
          </a:p>
        </p:txBody>
      </p:sp>
      <p:sp>
        <p:nvSpPr>
          <p:cNvPr id="68" name="TextBox 67"/>
          <p:cNvSpPr txBox="1"/>
          <p:nvPr/>
        </p:nvSpPr>
        <p:spPr>
          <a:xfrm>
            <a:off x="8001000" y="609600"/>
            <a:ext cx="1295400" cy="656590"/>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Great Britain</a:t>
            </a:r>
          </a:p>
        </p:txBody>
      </p:sp>
      <p:grpSp>
        <p:nvGrpSpPr>
          <p:cNvPr id="73" name="Group 72"/>
          <p:cNvGrpSpPr/>
          <p:nvPr/>
        </p:nvGrpSpPr>
        <p:grpSpPr>
          <a:xfrm>
            <a:off x="0" y="6172200"/>
            <a:ext cx="9144000" cy="759946"/>
            <a:chOff x="0" y="6172200"/>
            <a:chExt cx="9144000" cy="759946"/>
          </a:xfrm>
        </p:grpSpPr>
        <p:pic>
          <p:nvPicPr>
            <p:cNvPr id="72" name="Picture 2"/>
            <p:cNvPicPr>
              <a:picLocks noChangeAspect="1" noChangeArrowheads="1"/>
            </p:cNvPicPr>
            <p:nvPr/>
          </p:nvPicPr>
          <p:blipFill>
            <a:blip r:embed="rId2"/>
            <a:srcRect l="39113" t="41192" r="45076" b="51220"/>
            <a:stretch>
              <a:fillRect/>
            </a:stretch>
          </p:blipFill>
          <p:spPr bwMode="auto">
            <a:xfrm>
              <a:off x="0" y="6324600"/>
              <a:ext cx="9144000" cy="607546"/>
            </a:xfrm>
            <a:prstGeom prst="rect">
              <a:avLst/>
            </a:prstGeom>
            <a:noFill/>
            <a:ln w="9525">
              <a:noFill/>
              <a:miter lim="800000"/>
              <a:headEnd/>
              <a:tailEnd/>
            </a:ln>
            <a:effectLst/>
          </p:spPr>
        </p:pic>
        <p:sp>
          <p:nvSpPr>
            <p:cNvPr id="70" name="Rectangle 69"/>
            <p:cNvSpPr/>
            <p:nvPr/>
          </p:nvSpPr>
          <p:spPr>
            <a:xfrm>
              <a:off x="0" y="6172200"/>
              <a:ext cx="9144000" cy="707886"/>
            </a:xfrm>
            <a:prstGeom prst="rect">
              <a:avLst/>
            </a:prstGeom>
            <a:noFill/>
            <a:ln w="76200">
              <a:noFill/>
            </a:ln>
          </p:spPr>
          <p:txBody>
            <a:bodyPr wrap="square">
              <a:spAutoFit/>
            </a:bodyPr>
            <a:lstStyle/>
            <a:p>
              <a:pPr algn="ctr"/>
              <a:r>
                <a:rPr lang="en-US" sz="4000" b="1" dirty="0" err="1" smtClean="0">
                  <a:solidFill>
                    <a:srgbClr val="2F0AB6"/>
                  </a:solidFill>
                  <a:effectLst>
                    <a:outerShdw dist="50800" dir="7200000" algn="ctr" rotWithShape="0">
                      <a:schemeClr val="tx1"/>
                    </a:outerShdw>
                  </a:effectLst>
                </a:rPr>
                <a:t>Acadiens</a:t>
              </a:r>
              <a:r>
                <a:rPr lang="en-US" sz="4000" b="1" dirty="0" smtClean="0">
                  <a:solidFill>
                    <a:srgbClr val="2F0AB6"/>
                  </a:solidFill>
                  <a:effectLst>
                    <a:outerShdw dist="50800" dir="7200000" algn="ctr" rotWithShape="0">
                      <a:schemeClr val="tx1"/>
                    </a:outerShdw>
                  </a:effectLst>
                </a:rPr>
                <a:t> will migrate to French lands</a:t>
              </a:r>
              <a:endParaRPr lang="en-US" sz="4000" b="1" dirty="0">
                <a:solidFill>
                  <a:srgbClr val="2F0AB6"/>
                </a:solidFill>
                <a:effectLst>
                  <a:outerShdw dist="50800" dir="7200000" algn="ctr" rotWithShape="0">
                    <a:schemeClr val="tx1"/>
                  </a:outerShdw>
                </a:effectLst>
              </a:endParaRPr>
            </a:p>
          </p:txBody>
        </p:sp>
      </p:grpSp>
      <p:sp>
        <p:nvSpPr>
          <p:cNvPr id="74" name="Rounded Rectangle 73"/>
          <p:cNvSpPr/>
          <p:nvPr/>
        </p:nvSpPr>
        <p:spPr>
          <a:xfrm>
            <a:off x="5715000" y="6281928"/>
            <a:ext cx="2819400" cy="57607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8007665" y="4907340"/>
            <a:ext cx="755335" cy="1569660"/>
          </a:xfrm>
          <a:prstGeom prst="rect">
            <a:avLst/>
          </a:prstGeom>
          <a:noFill/>
        </p:spPr>
        <p:txBody>
          <a:bodyPr wrap="none" rtlCol="0">
            <a:spAutoFit/>
          </a:bodyPr>
          <a:lstStyle/>
          <a:p>
            <a:r>
              <a:rPr lang="en-US" sz="9600" b="1" dirty="0" smtClean="0"/>
              <a:t>?</a:t>
            </a:r>
            <a:endParaRPr lang="en-US" sz="9600" b="1" dirty="0"/>
          </a:p>
        </p:txBody>
      </p:sp>
      <p:sp>
        <p:nvSpPr>
          <p:cNvPr id="63" name="TextBox 62"/>
          <p:cNvSpPr txBox="1"/>
          <p:nvPr/>
        </p:nvSpPr>
        <p:spPr>
          <a:xfrm>
            <a:off x="533400" y="841248"/>
            <a:ext cx="1326004" cy="769441"/>
          </a:xfrm>
          <a:prstGeom prst="rect">
            <a:avLst/>
          </a:prstGeom>
          <a:noFill/>
        </p:spPr>
        <p:txBody>
          <a:bodyPr wrap="none" rtlCol="0">
            <a:spAutoFit/>
          </a:bodyPr>
          <a:lstStyle/>
          <a:p>
            <a:r>
              <a:rPr lang="en-US" sz="4400" b="1" dirty="0" smtClean="0">
                <a:solidFill>
                  <a:srgbClr val="002060"/>
                </a:solidFill>
              </a:rPr>
              <a:t>1763</a:t>
            </a:r>
            <a:endParaRPr lang="en-US" sz="4400" b="1" dirty="0">
              <a:solidFill>
                <a:srgbClr val="002060"/>
              </a:solidFill>
            </a:endParaRPr>
          </a:p>
        </p:txBody>
      </p:sp>
      <p:sp>
        <p:nvSpPr>
          <p:cNvPr id="71" name="TextBox 70"/>
          <p:cNvSpPr txBox="1"/>
          <p:nvPr/>
        </p:nvSpPr>
        <p:spPr>
          <a:xfrm>
            <a:off x="1361769" y="1771101"/>
            <a:ext cx="1686231" cy="667299"/>
          </a:xfrm>
          <a:prstGeom prst="rect">
            <a:avLst/>
          </a:prstGeom>
          <a:noFill/>
        </p:spPr>
        <p:txBody>
          <a:bodyPr wrap="non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British</a:t>
            </a:r>
          </a:p>
          <a:p>
            <a:pPr algn="ctr">
              <a:lnSpc>
                <a:spcPts val="2200"/>
              </a:lnSpc>
            </a:pPr>
            <a:r>
              <a:rPr lang="en-US" sz="2400" b="1" dirty="0" smtClean="0">
                <a:solidFill>
                  <a:srgbClr val="FF0000"/>
                </a:solidFill>
                <a:effectLst>
                  <a:outerShdw dist="38100" dir="7200000" algn="ctr" rotWithShape="0">
                    <a:schemeClr val="tx1"/>
                  </a:outerShdw>
                </a:effectLst>
              </a:rPr>
              <a:t>Nova Scotia</a:t>
            </a:r>
            <a:endParaRPr lang="en-US" sz="2400" b="1" dirty="0">
              <a:solidFill>
                <a:srgbClr val="FF0000"/>
              </a:solidFill>
              <a:effectLst>
                <a:outerShdw dist="38100" dir="7200000" algn="ctr" rotWithShape="0">
                  <a:schemeClr val="tx1"/>
                </a:outerShdw>
              </a:effectLst>
            </a:endParaRPr>
          </a:p>
        </p:txBody>
      </p:sp>
      <p:pic>
        <p:nvPicPr>
          <p:cNvPr id="16385" name="Picture 1" descr="C:\Users\Sandra\AppData\Local\Microsoft\Windows\INetCache\IE\XTNHX9F4\S43Qy[1].png"/>
          <p:cNvPicPr>
            <a:picLocks noChangeAspect="1" noChangeArrowheads="1"/>
          </p:cNvPicPr>
          <p:nvPr/>
        </p:nvPicPr>
        <p:blipFill>
          <a:blip r:embed="rId6"/>
          <a:srcRect/>
          <a:stretch>
            <a:fillRect/>
          </a:stretch>
        </p:blipFill>
        <p:spPr bwMode="auto">
          <a:xfrm>
            <a:off x="1828800" y="1905000"/>
            <a:ext cx="975360" cy="6705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800" decel="100000"/>
                                        <p:tgtEl>
                                          <p:spTgt spid="55"/>
                                        </p:tgtEl>
                                      </p:cBhvr>
                                    </p:animEffect>
                                    <p:anim calcmode="lin" valueType="num">
                                      <p:cBhvr>
                                        <p:cTn id="8" dur="800" decel="100000" fill="hold"/>
                                        <p:tgtEl>
                                          <p:spTgt spid="55"/>
                                        </p:tgtEl>
                                        <p:attrNameLst>
                                          <p:attrName>style.rotation</p:attrName>
                                        </p:attrNameLst>
                                      </p:cBhvr>
                                      <p:tavLst>
                                        <p:tav tm="0">
                                          <p:val>
                                            <p:fltVal val="-90"/>
                                          </p:val>
                                        </p:tav>
                                        <p:tav tm="100000">
                                          <p:val>
                                            <p:fltVal val="0"/>
                                          </p:val>
                                        </p:tav>
                                      </p:tavLst>
                                    </p:anim>
                                    <p:anim calcmode="lin" valueType="num">
                                      <p:cBhvr>
                                        <p:cTn id="9" dur="800" decel="100000" fill="hold"/>
                                        <p:tgtEl>
                                          <p:spTgt spid="55"/>
                                        </p:tgtEl>
                                        <p:attrNameLst>
                                          <p:attrName>ppt_x</p:attrName>
                                        </p:attrNameLst>
                                      </p:cBhvr>
                                      <p:tavLst>
                                        <p:tav tm="0">
                                          <p:val>
                                            <p:strVal val="#ppt_x+0.4"/>
                                          </p:val>
                                        </p:tav>
                                        <p:tav tm="100000">
                                          <p:val>
                                            <p:strVal val="#ppt_x-0.05"/>
                                          </p:val>
                                        </p:tav>
                                      </p:tavLst>
                                    </p:anim>
                                    <p:anim calcmode="lin" valueType="num">
                                      <p:cBhvr>
                                        <p:cTn id="10" dur="800" decel="100000" fill="hold"/>
                                        <p:tgtEl>
                                          <p:spTgt spid="5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5"/>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10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grpId="0" nodeType="click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800" decel="100000"/>
                                        <p:tgtEl>
                                          <p:spTgt spid="59"/>
                                        </p:tgtEl>
                                      </p:cBhvr>
                                    </p:animEffect>
                                    <p:anim calcmode="lin" valueType="num">
                                      <p:cBhvr>
                                        <p:cTn id="22" dur="800" decel="100000" fill="hold"/>
                                        <p:tgtEl>
                                          <p:spTgt spid="59"/>
                                        </p:tgtEl>
                                        <p:attrNameLst>
                                          <p:attrName>style.rotation</p:attrName>
                                        </p:attrNameLst>
                                      </p:cBhvr>
                                      <p:tavLst>
                                        <p:tav tm="0">
                                          <p:val>
                                            <p:fltVal val="-90"/>
                                          </p:val>
                                        </p:tav>
                                        <p:tav tm="100000">
                                          <p:val>
                                            <p:fltVal val="0"/>
                                          </p:val>
                                        </p:tav>
                                      </p:tavLst>
                                    </p:anim>
                                    <p:anim calcmode="lin" valueType="num">
                                      <p:cBhvr>
                                        <p:cTn id="23" dur="800" decel="100000" fill="hold"/>
                                        <p:tgtEl>
                                          <p:spTgt spid="59"/>
                                        </p:tgtEl>
                                        <p:attrNameLst>
                                          <p:attrName>ppt_x</p:attrName>
                                        </p:attrNameLst>
                                      </p:cBhvr>
                                      <p:tavLst>
                                        <p:tav tm="0">
                                          <p:val>
                                            <p:strVal val="#ppt_x+0.4"/>
                                          </p:val>
                                        </p:tav>
                                        <p:tav tm="100000">
                                          <p:val>
                                            <p:strVal val="#ppt_x-0.05"/>
                                          </p:val>
                                        </p:tav>
                                      </p:tavLst>
                                    </p:anim>
                                    <p:anim calcmode="lin" valueType="num">
                                      <p:cBhvr>
                                        <p:cTn id="24" dur="800" decel="100000" fill="hold"/>
                                        <p:tgtEl>
                                          <p:spTgt spid="59"/>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59"/>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59"/>
                                        </p:tgtEl>
                                        <p:attrNameLst>
                                          <p:attrName>ppt_y</p:attrName>
                                        </p:attrNameLst>
                                      </p:cBhvr>
                                      <p:tavLst>
                                        <p:tav tm="0">
                                          <p:val>
                                            <p:strVal val="#ppt_y+0.1"/>
                                          </p:val>
                                        </p:tav>
                                        <p:tav tm="100000">
                                          <p:val>
                                            <p:strVal val="#ppt_y"/>
                                          </p:val>
                                        </p:tav>
                                      </p:tavLst>
                                    </p:anim>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fade">
                                      <p:cBhvr>
                                        <p:cTn id="30" dur="1000"/>
                                        <p:tgtEl>
                                          <p:spTgt spid="68"/>
                                        </p:tgtEl>
                                      </p:cBhvr>
                                    </p:animEffect>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800" decel="100000"/>
                                        <p:tgtEl>
                                          <p:spTgt spid="60"/>
                                        </p:tgtEl>
                                      </p:cBhvr>
                                    </p:animEffect>
                                    <p:anim calcmode="lin" valueType="num">
                                      <p:cBhvr>
                                        <p:cTn id="36" dur="800" decel="100000" fill="hold"/>
                                        <p:tgtEl>
                                          <p:spTgt spid="60"/>
                                        </p:tgtEl>
                                        <p:attrNameLst>
                                          <p:attrName>style.rotation</p:attrName>
                                        </p:attrNameLst>
                                      </p:cBhvr>
                                      <p:tavLst>
                                        <p:tav tm="0">
                                          <p:val>
                                            <p:fltVal val="-90"/>
                                          </p:val>
                                        </p:tav>
                                        <p:tav tm="100000">
                                          <p:val>
                                            <p:fltVal val="0"/>
                                          </p:val>
                                        </p:tav>
                                      </p:tavLst>
                                    </p:anim>
                                    <p:anim calcmode="lin" valueType="num">
                                      <p:cBhvr>
                                        <p:cTn id="37" dur="800" decel="100000" fill="hold"/>
                                        <p:tgtEl>
                                          <p:spTgt spid="60"/>
                                        </p:tgtEl>
                                        <p:attrNameLst>
                                          <p:attrName>ppt_x</p:attrName>
                                        </p:attrNameLst>
                                      </p:cBhvr>
                                      <p:tavLst>
                                        <p:tav tm="0">
                                          <p:val>
                                            <p:strVal val="#ppt_x+0.4"/>
                                          </p:val>
                                        </p:tav>
                                        <p:tav tm="100000">
                                          <p:val>
                                            <p:strVal val="#ppt_x-0.05"/>
                                          </p:val>
                                        </p:tav>
                                      </p:tavLst>
                                    </p:anim>
                                    <p:anim calcmode="lin" valueType="num">
                                      <p:cBhvr>
                                        <p:cTn id="38" dur="800" decel="100000" fill="hold"/>
                                        <p:tgtEl>
                                          <p:spTgt spid="60"/>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60"/>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60"/>
                                        </p:tgtEl>
                                        <p:attrNameLst>
                                          <p:attrName>ppt_y</p:attrName>
                                        </p:attrNameLst>
                                      </p:cBhvr>
                                      <p:tavLst>
                                        <p:tav tm="0">
                                          <p:val>
                                            <p:strVal val="#ppt_y+0.1"/>
                                          </p:val>
                                        </p:tav>
                                        <p:tav tm="100000">
                                          <p:val>
                                            <p:strVal val="#ppt_y"/>
                                          </p:val>
                                        </p:tav>
                                      </p:tavLst>
                                    </p:anim>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fade">
                                      <p:cBhvr>
                                        <p:cTn id="44" dur="1000"/>
                                        <p:tgtEl>
                                          <p:spTgt spid="6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6385"/>
                                        </p:tgtEl>
                                        <p:attrNameLst>
                                          <p:attrName>style.visibility</p:attrName>
                                        </p:attrNameLst>
                                      </p:cBhvr>
                                      <p:to>
                                        <p:strVal val="visible"/>
                                      </p:to>
                                    </p:set>
                                    <p:animEffect transition="in" filter="wipe(left)">
                                      <p:cBhvr>
                                        <p:cTn id="49" dur="1000"/>
                                        <p:tgtEl>
                                          <p:spTgt spid="1638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0" fill="hold" grpId="0" nodeType="clickEffect">
                                  <p:stCondLst>
                                    <p:cond delay="0"/>
                                  </p:stCondLst>
                                  <p:childTnLst>
                                    <p:set>
                                      <p:cBhvr>
                                        <p:cTn id="53" dur="1" fill="hold">
                                          <p:stCondLst>
                                            <p:cond delay="0"/>
                                          </p:stCondLst>
                                        </p:cTn>
                                        <p:tgtEl>
                                          <p:spTgt spid="71"/>
                                        </p:tgtEl>
                                        <p:attrNameLst>
                                          <p:attrName>style.visibility</p:attrName>
                                        </p:attrNameLst>
                                      </p:cBhvr>
                                      <p:to>
                                        <p:strVal val="visible"/>
                                      </p:to>
                                    </p:set>
                                    <p:anim calcmode="lin" valueType="num">
                                      <p:cBhvr>
                                        <p:cTn id="54" dur="1000" fill="hold"/>
                                        <p:tgtEl>
                                          <p:spTgt spid="71"/>
                                        </p:tgtEl>
                                        <p:attrNameLst>
                                          <p:attrName>ppt_w</p:attrName>
                                        </p:attrNameLst>
                                      </p:cBhvr>
                                      <p:tavLst>
                                        <p:tav tm="0">
                                          <p:val>
                                            <p:fltVal val="0"/>
                                          </p:val>
                                        </p:tav>
                                        <p:tav tm="100000">
                                          <p:val>
                                            <p:strVal val="#ppt_w"/>
                                          </p:val>
                                        </p:tav>
                                      </p:tavLst>
                                    </p:anim>
                                    <p:anim calcmode="lin" valueType="num">
                                      <p:cBhvr>
                                        <p:cTn id="55" dur="1000" fill="hold"/>
                                        <p:tgtEl>
                                          <p:spTgt spid="71"/>
                                        </p:tgtEl>
                                        <p:attrNameLst>
                                          <p:attrName>ppt_h</p:attrName>
                                        </p:attrNameLst>
                                      </p:cBhvr>
                                      <p:tavLst>
                                        <p:tav tm="0">
                                          <p:val>
                                            <p:fltVal val="0"/>
                                          </p:val>
                                        </p:tav>
                                        <p:tav tm="100000">
                                          <p:val>
                                            <p:strVal val="#ppt_h"/>
                                          </p:val>
                                        </p:tav>
                                      </p:tavLst>
                                    </p:anim>
                                    <p:animEffect transition="in" filter="fade">
                                      <p:cBhvr>
                                        <p:cTn id="56" dur="1000"/>
                                        <p:tgtEl>
                                          <p:spTgt spid="71"/>
                                        </p:tgtEl>
                                      </p:cBhvr>
                                    </p:animEffect>
                                  </p:childTnLst>
                                </p:cTn>
                              </p:par>
                              <p:par>
                                <p:cTn id="57" presetID="10" presetClass="exit" presetSubtype="0" fill="hold" grpId="1" nodeType="withEffect">
                                  <p:stCondLst>
                                    <p:cond delay="0"/>
                                  </p:stCondLst>
                                  <p:childTnLst>
                                    <p:animEffect transition="out" filter="fade">
                                      <p:cBhvr>
                                        <p:cTn id="58" dur="1000"/>
                                        <p:tgtEl>
                                          <p:spTgt spid="65"/>
                                        </p:tgtEl>
                                      </p:cBhvr>
                                    </p:animEffect>
                                    <p:set>
                                      <p:cBhvr>
                                        <p:cTn id="59" dur="1" fill="hold">
                                          <p:stCondLst>
                                            <p:cond delay="999"/>
                                          </p:stCondLst>
                                        </p:cTn>
                                        <p:tgtEl>
                                          <p:spTgt spid="65"/>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16385"/>
                                        </p:tgtEl>
                                      </p:cBhvr>
                                    </p:animEffect>
                                    <p:set>
                                      <p:cBhvr>
                                        <p:cTn id="62" dur="1" fill="hold">
                                          <p:stCondLst>
                                            <p:cond delay="999"/>
                                          </p:stCondLst>
                                        </p:cTn>
                                        <p:tgtEl>
                                          <p:spTgt spid="1638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wipe(left)">
                                      <p:cBhvr>
                                        <p:cTn id="67" dur="1000"/>
                                        <p:tgtEl>
                                          <p:spTgt spid="7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4"/>
                                        </p:tgtEl>
                                        <p:attrNameLst>
                                          <p:attrName>style.visibility</p:attrName>
                                        </p:attrNameLst>
                                      </p:cBhvr>
                                      <p:to>
                                        <p:strVal val="visible"/>
                                      </p:to>
                                    </p:set>
                                    <p:animEffect transition="in" filter="wipe(left)">
                                      <p:cBhvr>
                                        <p:cTn id="72" dur="1000"/>
                                        <p:tgtEl>
                                          <p:spTgt spid="74"/>
                                        </p:tgtEl>
                                      </p:cBhvr>
                                    </p:animEffect>
                                  </p:childTnLst>
                                </p:cTn>
                              </p:par>
                            </p:childTnLst>
                          </p:cTn>
                        </p:par>
                        <p:par>
                          <p:cTn id="73" fill="hold">
                            <p:stCondLst>
                              <p:cond delay="1000"/>
                            </p:stCondLst>
                            <p:childTnLst>
                              <p:par>
                                <p:cTn id="74" presetID="53" presetClass="entr" presetSubtype="0" fill="hold" grpId="0" nodeType="afterEffect">
                                  <p:stCondLst>
                                    <p:cond delay="0"/>
                                  </p:stCondLst>
                                  <p:childTnLst>
                                    <p:set>
                                      <p:cBhvr>
                                        <p:cTn id="75" dur="1" fill="hold">
                                          <p:stCondLst>
                                            <p:cond delay="0"/>
                                          </p:stCondLst>
                                        </p:cTn>
                                        <p:tgtEl>
                                          <p:spTgt spid="76"/>
                                        </p:tgtEl>
                                        <p:attrNameLst>
                                          <p:attrName>style.visibility</p:attrName>
                                        </p:attrNameLst>
                                      </p:cBhvr>
                                      <p:to>
                                        <p:strVal val="visible"/>
                                      </p:to>
                                    </p:set>
                                    <p:anim calcmode="lin" valueType="num">
                                      <p:cBhvr>
                                        <p:cTn id="76" dur="1000" fill="hold"/>
                                        <p:tgtEl>
                                          <p:spTgt spid="76"/>
                                        </p:tgtEl>
                                        <p:attrNameLst>
                                          <p:attrName>ppt_w</p:attrName>
                                        </p:attrNameLst>
                                      </p:cBhvr>
                                      <p:tavLst>
                                        <p:tav tm="0">
                                          <p:val>
                                            <p:fltVal val="0"/>
                                          </p:val>
                                        </p:tav>
                                        <p:tav tm="100000">
                                          <p:val>
                                            <p:strVal val="#ppt_w"/>
                                          </p:val>
                                        </p:tav>
                                      </p:tavLst>
                                    </p:anim>
                                    <p:anim calcmode="lin" valueType="num">
                                      <p:cBhvr>
                                        <p:cTn id="77" dur="1000" fill="hold"/>
                                        <p:tgtEl>
                                          <p:spTgt spid="76"/>
                                        </p:tgtEl>
                                        <p:attrNameLst>
                                          <p:attrName>ppt_h</p:attrName>
                                        </p:attrNameLst>
                                      </p:cBhvr>
                                      <p:tavLst>
                                        <p:tav tm="0">
                                          <p:val>
                                            <p:fltVal val="0"/>
                                          </p:val>
                                        </p:tav>
                                        <p:tav tm="100000">
                                          <p:val>
                                            <p:strVal val="#ppt_h"/>
                                          </p:val>
                                        </p:tav>
                                      </p:tavLst>
                                    </p:anim>
                                    <p:animEffect transition="in" filter="fade">
                                      <p:cBhvr>
                                        <p:cTn id="78" dur="1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9" grpId="0" animBg="1"/>
      <p:bldP spid="60" grpId="0" animBg="1"/>
      <p:bldP spid="65" grpId="0"/>
      <p:bldP spid="65" grpId="1"/>
      <p:bldP spid="67" grpId="0"/>
      <p:bldP spid="68" grpId="0"/>
      <p:bldP spid="74" grpId="0" animBg="1"/>
      <p:bldP spid="76" grpId="0"/>
      <p:bldP spid="7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p:cNvGrpSpPr/>
          <p:nvPr/>
        </p:nvGrpSpPr>
        <p:grpSpPr>
          <a:xfrm>
            <a:off x="0" y="0"/>
            <a:ext cx="9296400" cy="6934200"/>
            <a:chOff x="0" y="0"/>
            <a:chExt cx="9296400" cy="6934200"/>
          </a:xfrm>
        </p:grpSpPr>
        <p:grpSp>
          <p:nvGrpSpPr>
            <p:cNvPr id="60" name="Group 59"/>
            <p:cNvGrpSpPr/>
            <p:nvPr/>
          </p:nvGrpSpPr>
          <p:grpSpPr>
            <a:xfrm>
              <a:off x="0" y="0"/>
              <a:ext cx="9296400" cy="6934200"/>
              <a:chOff x="0" y="0"/>
              <a:chExt cx="9296400" cy="6934200"/>
            </a:xfrm>
          </p:grpSpPr>
          <p:grpSp>
            <p:nvGrpSpPr>
              <p:cNvPr id="12" name="Group 53"/>
              <p:cNvGrpSpPr/>
              <p:nvPr/>
            </p:nvGrpSpPr>
            <p:grpSpPr>
              <a:xfrm>
                <a:off x="0" y="838200"/>
                <a:ext cx="9144000" cy="6096000"/>
                <a:chOff x="0" y="838200"/>
                <a:chExt cx="9144000" cy="6096000"/>
              </a:xfrm>
            </p:grpSpPr>
            <p:grpSp>
              <p:nvGrpSpPr>
                <p:cNvPr id="13" name="Group 69"/>
                <p:cNvGrpSpPr/>
                <p:nvPr/>
              </p:nvGrpSpPr>
              <p:grpSpPr>
                <a:xfrm>
                  <a:off x="0" y="838200"/>
                  <a:ext cx="9144000" cy="6096000"/>
                  <a:chOff x="0" y="838200"/>
                  <a:chExt cx="9144000" cy="6096000"/>
                </a:xfrm>
              </p:grpSpPr>
              <p:pic>
                <p:nvPicPr>
                  <p:cNvPr id="16"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9525">
                    <a:noFill/>
                    <a:miter lim="800000"/>
                    <a:headEnd/>
                    <a:tailEnd/>
                  </a:ln>
                  <a:effectLst/>
                </p:spPr>
              </p:pic>
              <p:sp>
                <p:nvSpPr>
                  <p:cNvPr id="17" name="Freeform 16"/>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24"/>
                  <p:cNvGrpSpPr/>
                  <p:nvPr/>
                </p:nvGrpSpPr>
                <p:grpSpPr>
                  <a:xfrm>
                    <a:off x="6071616" y="987552"/>
                    <a:ext cx="588264" cy="1139952"/>
                    <a:chOff x="6019800" y="990600"/>
                    <a:chExt cx="588264" cy="1139952"/>
                  </a:xfrm>
                </p:grpSpPr>
                <p:pic>
                  <p:nvPicPr>
                    <p:cNvPr id="45"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46"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47"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48"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49"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50"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20" name="Group 31"/>
                  <p:cNvGrpSpPr/>
                  <p:nvPr/>
                </p:nvGrpSpPr>
                <p:grpSpPr>
                  <a:xfrm>
                    <a:off x="4663440" y="2551176"/>
                    <a:ext cx="763857" cy="719328"/>
                    <a:chOff x="4724400" y="2551176"/>
                    <a:chExt cx="763857" cy="719328"/>
                  </a:xfrm>
                </p:grpSpPr>
                <p:pic>
                  <p:nvPicPr>
                    <p:cNvPr id="41"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42"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43"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44"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21" name="Group 36"/>
                  <p:cNvGrpSpPr/>
                  <p:nvPr/>
                </p:nvGrpSpPr>
                <p:grpSpPr>
                  <a:xfrm>
                    <a:off x="4271689" y="3851670"/>
                    <a:ext cx="2052911" cy="2320530"/>
                    <a:chOff x="4271689" y="3851670"/>
                    <a:chExt cx="2052911" cy="2320530"/>
                  </a:xfrm>
                </p:grpSpPr>
                <p:pic>
                  <p:nvPicPr>
                    <p:cNvPr id="35"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6"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37" name="Group 116"/>
                    <p:cNvGrpSpPr/>
                    <p:nvPr/>
                  </p:nvGrpSpPr>
                  <p:grpSpPr>
                    <a:xfrm>
                      <a:off x="5441077" y="5637760"/>
                      <a:ext cx="883523" cy="534440"/>
                      <a:chOff x="5441077" y="5637760"/>
                      <a:chExt cx="883523" cy="534440"/>
                    </a:xfrm>
                  </p:grpSpPr>
                  <p:pic>
                    <p:nvPicPr>
                      <p:cNvPr id="38"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39"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0"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22" name="Picture 3"/>
                  <p:cNvPicPr>
                    <a:picLocks noChangeAspect="1" noChangeArrowheads="1"/>
                  </p:cNvPicPr>
                  <p:nvPr/>
                </p:nvPicPr>
                <p:blipFill>
                  <a:blip r:embed="rId4"/>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23" name="Group 45"/>
                  <p:cNvGrpSpPr/>
                  <p:nvPr/>
                </p:nvGrpSpPr>
                <p:grpSpPr>
                  <a:xfrm>
                    <a:off x="1600200" y="3822192"/>
                    <a:ext cx="2197608" cy="521208"/>
                    <a:chOff x="1600200" y="3822192"/>
                    <a:chExt cx="2197608" cy="521208"/>
                  </a:xfrm>
                </p:grpSpPr>
                <p:pic>
                  <p:nvPicPr>
                    <p:cNvPr id="29"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30"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31"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32"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33"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34"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24" name="Picture 3"/>
                  <p:cNvPicPr>
                    <a:picLocks noChangeAspect="1" noChangeArrowheads="1"/>
                  </p:cNvPicPr>
                  <p:nvPr/>
                </p:nvPicPr>
                <p:blipFill>
                  <a:blip r:embed="rId4"/>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25" name="Group 58"/>
                  <p:cNvGrpSpPr/>
                  <p:nvPr/>
                </p:nvGrpSpPr>
                <p:grpSpPr>
                  <a:xfrm>
                    <a:off x="1096733" y="5440680"/>
                    <a:ext cx="776455" cy="249906"/>
                    <a:chOff x="1096733" y="5440680"/>
                    <a:chExt cx="776455" cy="249906"/>
                  </a:xfrm>
                </p:grpSpPr>
                <p:sp>
                  <p:nvSpPr>
                    <p:cNvPr id="26" name="Freeform 2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14" name="Straight Connector 13"/>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51" name="TextBox 50"/>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sp>
            <p:nvSpPr>
              <p:cNvPr id="52" name="Freeform 51"/>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01600">
                <a:solidFill>
                  <a:srgbClr val="FF0000">
                    <a:alpha val="69000"/>
                  </a:srgbClr>
                </a:solidFill>
              </a:ln>
              <a:effectLst>
                <a:outerShdw blurRad="190500" dist="38100" dir="11400000" sx="110000" sy="11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7844444" y="1102821"/>
                <a:ext cx="678872" cy="762001"/>
              </a:xfrm>
              <a:custGeom>
                <a:avLst/>
                <a:gdLst>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4433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2909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8872" h="762001">
                    <a:moveTo>
                      <a:pt x="318654" y="11084"/>
                    </a:moveTo>
                    <a:cubicBezTo>
                      <a:pt x="376843" y="22168"/>
                      <a:pt x="454429" y="121921"/>
                      <a:pt x="468283" y="177339"/>
                    </a:cubicBezTo>
                    <a:cubicBezTo>
                      <a:pt x="482138" y="232757"/>
                      <a:pt x="371301" y="324660"/>
                      <a:pt x="401781" y="343594"/>
                    </a:cubicBezTo>
                    <a:cubicBezTo>
                      <a:pt x="432261" y="362528"/>
                      <a:pt x="623454" y="254924"/>
                      <a:pt x="651163" y="290946"/>
                    </a:cubicBezTo>
                    <a:cubicBezTo>
                      <a:pt x="678872" y="326968"/>
                      <a:pt x="612370" y="514928"/>
                      <a:pt x="568036" y="559724"/>
                    </a:cubicBezTo>
                    <a:cubicBezTo>
                      <a:pt x="523702" y="604520"/>
                      <a:pt x="443345" y="540327"/>
                      <a:pt x="385156" y="559724"/>
                    </a:cubicBezTo>
                    <a:cubicBezTo>
                      <a:pt x="326967" y="579121"/>
                      <a:pt x="279861" y="645623"/>
                      <a:pt x="218901" y="676103"/>
                    </a:cubicBezTo>
                    <a:cubicBezTo>
                      <a:pt x="157941" y="706583"/>
                      <a:pt x="38792" y="762001"/>
                      <a:pt x="19396" y="742604"/>
                    </a:cubicBezTo>
                    <a:cubicBezTo>
                      <a:pt x="0" y="723208"/>
                      <a:pt x="99752" y="592975"/>
                      <a:pt x="102523" y="559724"/>
                    </a:cubicBezTo>
                    <a:cubicBezTo>
                      <a:pt x="105294" y="526473"/>
                      <a:pt x="36021" y="587433"/>
                      <a:pt x="36021" y="543099"/>
                    </a:cubicBezTo>
                    <a:cubicBezTo>
                      <a:pt x="36021" y="498765"/>
                      <a:pt x="88668" y="357448"/>
                      <a:pt x="102523" y="293717"/>
                    </a:cubicBezTo>
                    <a:cubicBezTo>
                      <a:pt x="116378" y="229986"/>
                      <a:pt x="116378" y="191194"/>
                      <a:pt x="119149" y="160714"/>
                    </a:cubicBezTo>
                    <a:cubicBezTo>
                      <a:pt x="121920" y="130234"/>
                      <a:pt x="88669" y="130233"/>
                      <a:pt x="119149" y="110837"/>
                    </a:cubicBezTo>
                    <a:cubicBezTo>
                      <a:pt x="149629" y="91441"/>
                      <a:pt x="260465" y="0"/>
                      <a:pt x="318654" y="11084"/>
                    </a:cubicBezTo>
                    <a:close/>
                  </a:path>
                </a:pathLst>
              </a:custGeom>
              <a:solidFill>
                <a:srgbClr val="FF0000">
                  <a:alpha val="64000"/>
                </a:srgbClr>
              </a:solidFill>
              <a:ln w="12700">
                <a:noFill/>
              </a:ln>
              <a:effectLst>
                <a:outerShdw blurRad="190500" dist="38100" dir="11400000" sx="131000" sy="13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2811087" y="2286000"/>
                <a:ext cx="541713" cy="397625"/>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95" h="418407">
                    <a:moveTo>
                      <a:pt x="277091" y="112222"/>
                    </a:moveTo>
                    <a:cubicBezTo>
                      <a:pt x="328122" y="99522"/>
                      <a:pt x="451658" y="5542"/>
                      <a:pt x="493222" y="2771"/>
                    </a:cubicBezTo>
                    <a:cubicBezTo>
                      <a:pt x="534786" y="0"/>
                      <a:pt x="562495" y="46875"/>
                      <a:pt x="526473" y="95597"/>
                    </a:cubicBezTo>
                    <a:cubicBezTo>
                      <a:pt x="490451" y="144319"/>
                      <a:pt x="338051" y="241300"/>
                      <a:pt x="277091" y="295102"/>
                    </a:cubicBezTo>
                    <a:cubicBezTo>
                      <a:pt x="216131" y="348904"/>
                      <a:pt x="186118" y="284450"/>
                      <a:pt x="160713" y="418407"/>
                    </a:cubicBezTo>
                    <a:cubicBezTo>
                      <a:pt x="32898" y="413069"/>
                      <a:pt x="22168" y="329507"/>
                      <a:pt x="11084" y="295102"/>
                    </a:cubicBezTo>
                    <a:cubicBezTo>
                      <a:pt x="0" y="260697"/>
                      <a:pt x="64886" y="247997"/>
                      <a:pt x="94211" y="211975"/>
                    </a:cubicBezTo>
                    <a:cubicBezTo>
                      <a:pt x="123536" y="175953"/>
                      <a:pt x="156557" y="95596"/>
                      <a:pt x="187037" y="78971"/>
                    </a:cubicBezTo>
                    <a:cubicBezTo>
                      <a:pt x="217517" y="62346"/>
                      <a:pt x="226060" y="124922"/>
                      <a:pt x="277091" y="112222"/>
                    </a:cubicBezTo>
                    <a:close/>
                  </a:path>
                </a:pathLst>
              </a:custGeom>
              <a:solidFill>
                <a:srgbClr val="FF0000">
                  <a:alpha val="73000"/>
                </a:srgbClr>
              </a:solidFill>
              <a:ln>
                <a:noFill/>
              </a:ln>
              <a:effectLst>
                <a:outerShdw blurRad="177800" dist="50800" dir="12000000" sx="115000" sy="115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1371600" y="1752600"/>
                <a:ext cx="1686231" cy="667299"/>
              </a:xfrm>
              <a:prstGeom prst="rect">
                <a:avLst/>
              </a:prstGeom>
              <a:noFill/>
            </p:spPr>
            <p:txBody>
              <a:bodyPr wrap="non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British</a:t>
                </a:r>
              </a:p>
              <a:p>
                <a:pPr algn="ctr">
                  <a:lnSpc>
                    <a:spcPts val="2200"/>
                  </a:lnSpc>
                </a:pPr>
                <a:r>
                  <a:rPr lang="en-US" sz="2400" b="1" dirty="0" smtClean="0">
                    <a:solidFill>
                      <a:srgbClr val="FF0000"/>
                    </a:solidFill>
                    <a:effectLst>
                      <a:outerShdw dist="38100" dir="7200000" algn="ctr" rotWithShape="0">
                        <a:schemeClr val="tx1"/>
                      </a:outerShdw>
                    </a:effectLst>
                  </a:rPr>
                  <a:t>Nova Scotia</a:t>
                </a:r>
                <a:endParaRPr lang="en-US" sz="2400" b="1" dirty="0">
                  <a:solidFill>
                    <a:srgbClr val="FF0000"/>
                  </a:solidFill>
                  <a:effectLst>
                    <a:outerShdw dist="38100" dir="7200000" algn="ctr" rotWithShape="0">
                      <a:schemeClr val="tx1"/>
                    </a:outerShdw>
                  </a:effectLst>
                </a:endParaRPr>
              </a:p>
            </p:txBody>
          </p:sp>
          <p:sp>
            <p:nvSpPr>
              <p:cNvPr id="56" name="TextBox 55"/>
              <p:cNvSpPr txBox="1"/>
              <p:nvPr/>
            </p:nvSpPr>
            <p:spPr>
              <a:xfrm>
                <a:off x="567798" y="3146321"/>
                <a:ext cx="1317291" cy="656590"/>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British Colonies</a:t>
                </a:r>
                <a:endParaRPr lang="en-US" sz="2400" b="1" dirty="0">
                  <a:solidFill>
                    <a:srgbClr val="FF0000"/>
                  </a:solidFill>
                  <a:effectLst>
                    <a:outerShdw dist="38100" dir="7200000" algn="ctr" rotWithShape="0">
                      <a:schemeClr val="tx1"/>
                    </a:outerShdw>
                  </a:effectLst>
                </a:endParaRPr>
              </a:p>
            </p:txBody>
          </p:sp>
          <p:sp>
            <p:nvSpPr>
              <p:cNvPr id="57" name="TextBox 56"/>
              <p:cNvSpPr txBox="1"/>
              <p:nvPr/>
            </p:nvSpPr>
            <p:spPr>
              <a:xfrm>
                <a:off x="8001000" y="609600"/>
                <a:ext cx="1295400" cy="656590"/>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Great Britain</a:t>
                </a:r>
              </a:p>
            </p:txBody>
          </p:sp>
          <p:sp>
            <p:nvSpPr>
              <p:cNvPr id="58" name="TextBox 57"/>
              <p:cNvSpPr txBox="1"/>
              <p:nvPr/>
            </p:nvSpPr>
            <p:spPr>
              <a:xfrm>
                <a:off x="533400" y="838200"/>
                <a:ext cx="1326004" cy="769441"/>
              </a:xfrm>
              <a:prstGeom prst="rect">
                <a:avLst/>
              </a:prstGeom>
              <a:noFill/>
            </p:spPr>
            <p:txBody>
              <a:bodyPr wrap="none" rtlCol="0">
                <a:spAutoFit/>
              </a:bodyPr>
              <a:lstStyle/>
              <a:p>
                <a:r>
                  <a:rPr lang="en-US" sz="4400" b="1" dirty="0" smtClean="0">
                    <a:solidFill>
                      <a:srgbClr val="002060"/>
                    </a:solidFill>
                  </a:rPr>
                  <a:t>1763</a:t>
                </a:r>
                <a:endParaRPr lang="en-US" sz="4400" b="1" dirty="0">
                  <a:solidFill>
                    <a:srgbClr val="002060"/>
                  </a:solidFill>
                </a:endParaRPr>
              </a:p>
            </p:txBody>
          </p:sp>
          <p:sp>
            <p:nvSpPr>
              <p:cNvPr id="59" name="TextBox 58"/>
              <p:cNvSpPr txBox="1"/>
              <p:nvPr/>
            </p:nvSpPr>
            <p:spPr>
              <a:xfrm>
                <a:off x="8007665" y="4907340"/>
                <a:ext cx="755335" cy="1569660"/>
              </a:xfrm>
              <a:prstGeom prst="rect">
                <a:avLst/>
              </a:prstGeom>
              <a:noFill/>
            </p:spPr>
            <p:txBody>
              <a:bodyPr wrap="none" rtlCol="0">
                <a:spAutoFit/>
              </a:bodyPr>
              <a:lstStyle/>
              <a:p>
                <a:r>
                  <a:rPr lang="en-US" sz="9600" b="1" dirty="0" smtClean="0"/>
                  <a:t>?</a:t>
                </a:r>
                <a:endParaRPr lang="en-US" sz="9600" b="1" dirty="0"/>
              </a:p>
            </p:txBody>
          </p:sp>
        </p:grpSp>
        <p:grpSp>
          <p:nvGrpSpPr>
            <p:cNvPr id="61" name="Group 59"/>
            <p:cNvGrpSpPr/>
            <p:nvPr/>
          </p:nvGrpSpPr>
          <p:grpSpPr>
            <a:xfrm>
              <a:off x="1981200" y="5304609"/>
              <a:ext cx="914400" cy="211183"/>
              <a:chOff x="1981200" y="5304609"/>
              <a:chExt cx="914400" cy="211183"/>
            </a:xfrm>
          </p:grpSpPr>
          <p:pic>
            <p:nvPicPr>
              <p:cNvPr id="62" name="Picture 2"/>
              <p:cNvPicPr preferRelativeResize="0">
                <a:picLocks noChangeArrowheads="1"/>
              </p:cNvPicPr>
              <p:nvPr/>
            </p:nvPicPr>
            <p:blipFill>
              <a:blip r:embed="rId5"/>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3" name="Freeform 62"/>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 name="Picture 1"/>
          <p:cNvPicPr preferRelativeResize="0">
            <a:picLocks noChangeAspect="1" noChangeArrowheads="1"/>
          </p:cNvPicPr>
          <p:nvPr/>
        </p:nvPicPr>
        <p:blipFill>
          <a:blip r:embed="rId6"/>
          <a:srcRect t="421" r="29691" b="9435"/>
          <a:stretch>
            <a:fillRect/>
          </a:stretch>
        </p:blipFill>
        <p:spPr bwMode="auto">
          <a:xfrm>
            <a:off x="131049" y="-76200"/>
            <a:ext cx="8839200" cy="6389783"/>
          </a:xfrm>
          <a:prstGeom prst="rect">
            <a:avLst/>
          </a:prstGeom>
          <a:noFill/>
          <a:ln w="203200">
            <a:solidFill>
              <a:schemeClr val="tx1"/>
            </a:solidFill>
            <a:miter lim="800000"/>
            <a:headEnd/>
            <a:tailEnd/>
          </a:ln>
          <a:effectLst/>
        </p:spPr>
      </p:pic>
      <p:grpSp>
        <p:nvGrpSpPr>
          <p:cNvPr id="9" name="Group 8"/>
          <p:cNvGrpSpPr/>
          <p:nvPr/>
        </p:nvGrpSpPr>
        <p:grpSpPr>
          <a:xfrm>
            <a:off x="0" y="6172200"/>
            <a:ext cx="9144000" cy="759946"/>
            <a:chOff x="0" y="6172200"/>
            <a:chExt cx="9144000" cy="759946"/>
          </a:xfrm>
        </p:grpSpPr>
        <p:pic>
          <p:nvPicPr>
            <p:cNvPr id="10" name="Picture 2"/>
            <p:cNvPicPr>
              <a:picLocks noChangeAspect="1" noChangeArrowheads="1"/>
            </p:cNvPicPr>
            <p:nvPr/>
          </p:nvPicPr>
          <p:blipFill>
            <a:blip r:embed="rId2"/>
            <a:srcRect l="39113" t="41192" r="45076" b="51220"/>
            <a:stretch>
              <a:fillRect/>
            </a:stretch>
          </p:blipFill>
          <p:spPr bwMode="auto">
            <a:xfrm>
              <a:off x="0" y="6324600"/>
              <a:ext cx="9144000" cy="607546"/>
            </a:xfrm>
            <a:prstGeom prst="rect">
              <a:avLst/>
            </a:prstGeom>
            <a:noFill/>
            <a:ln w="9525">
              <a:noFill/>
              <a:miter lim="800000"/>
              <a:headEnd/>
              <a:tailEnd/>
            </a:ln>
            <a:effectLst/>
          </p:spPr>
        </p:pic>
        <p:sp>
          <p:nvSpPr>
            <p:cNvPr id="11" name="Rectangle 10"/>
            <p:cNvSpPr/>
            <p:nvPr/>
          </p:nvSpPr>
          <p:spPr>
            <a:xfrm>
              <a:off x="0" y="6172200"/>
              <a:ext cx="9144000" cy="707886"/>
            </a:xfrm>
            <a:prstGeom prst="rect">
              <a:avLst/>
            </a:prstGeom>
            <a:noFill/>
            <a:ln w="76200">
              <a:noFill/>
            </a:ln>
          </p:spPr>
          <p:txBody>
            <a:bodyPr wrap="square">
              <a:spAutoFit/>
            </a:bodyPr>
            <a:lstStyle/>
            <a:p>
              <a:pPr algn="ctr"/>
              <a:r>
                <a:rPr lang="en-US" sz="4000" b="1" dirty="0" err="1" smtClean="0">
                  <a:solidFill>
                    <a:srgbClr val="2F0AB6"/>
                  </a:solidFill>
                  <a:effectLst>
                    <a:outerShdw dist="50800" dir="7200000" algn="ctr" rotWithShape="0">
                      <a:schemeClr val="tx1"/>
                    </a:outerShdw>
                  </a:effectLst>
                </a:rPr>
                <a:t>Acadiens</a:t>
              </a:r>
              <a:r>
                <a:rPr lang="en-US" sz="4000" b="1" dirty="0" smtClean="0">
                  <a:solidFill>
                    <a:srgbClr val="2F0AB6"/>
                  </a:solidFill>
                  <a:effectLst>
                    <a:outerShdw dist="50800" dir="7200000" algn="ctr" rotWithShape="0">
                      <a:schemeClr val="tx1"/>
                    </a:outerShdw>
                  </a:effectLst>
                </a:rPr>
                <a:t> will migrate to French lands</a:t>
              </a:r>
              <a:endParaRPr lang="en-US" sz="4000" b="1" dirty="0">
                <a:solidFill>
                  <a:srgbClr val="2F0AB6"/>
                </a:solidFill>
                <a:effectLst>
                  <a:outerShdw dist="50800" dir="7200000" algn="ctr" rotWithShape="0">
                    <a:schemeClr val="tx1"/>
                  </a:outerShdw>
                </a:effectLst>
              </a:endParaRPr>
            </a:p>
          </p:txBody>
        </p:sp>
      </p:grpSp>
      <p:sp>
        <p:nvSpPr>
          <p:cNvPr id="66" name="Oval 65"/>
          <p:cNvSpPr/>
          <p:nvPr/>
        </p:nvSpPr>
        <p:spPr>
          <a:xfrm>
            <a:off x="4953000" y="1447800"/>
            <a:ext cx="762000" cy="685800"/>
          </a:xfrm>
          <a:prstGeom prst="ellipse">
            <a:avLst/>
          </a:prstGeom>
          <a:noFill/>
          <a:ln w="76200">
            <a:solidFill>
              <a:srgbClr val="2F0AB6"/>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2743200" y="3276600"/>
            <a:ext cx="304800" cy="228600"/>
          </a:xfrm>
          <a:prstGeom prst="ellipse">
            <a:avLst/>
          </a:prstGeom>
          <a:noFill/>
          <a:ln w="38100">
            <a:solidFill>
              <a:srgbClr val="2F0AB6"/>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rot="1805164">
            <a:off x="3002400" y="3446865"/>
            <a:ext cx="457200" cy="304800"/>
          </a:xfrm>
          <a:prstGeom prst="ellipse">
            <a:avLst/>
          </a:prstGeom>
          <a:noFill/>
          <a:ln w="38100">
            <a:solidFill>
              <a:srgbClr val="2F0AB6"/>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7772400" y="2438400"/>
            <a:ext cx="914400" cy="1143000"/>
          </a:xfrm>
          <a:prstGeom prst="ellipse">
            <a:avLst/>
          </a:prstGeom>
          <a:noFill/>
          <a:ln w="76200">
            <a:solidFill>
              <a:srgbClr val="2F0AB6"/>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1271847" y="1152698"/>
            <a:ext cx="2324792" cy="1460270"/>
          </a:xfrm>
          <a:custGeom>
            <a:avLst/>
            <a:gdLst>
              <a:gd name="connsiteX0" fmla="*/ 124691 w 2324792"/>
              <a:gd name="connsiteY0" fmla="*/ 576349 h 1460270"/>
              <a:gd name="connsiteX1" fmla="*/ 806335 w 2324792"/>
              <a:gd name="connsiteY1" fmla="*/ 459971 h 1460270"/>
              <a:gd name="connsiteX2" fmla="*/ 1487978 w 2324792"/>
              <a:gd name="connsiteY2" fmla="*/ 277091 h 1460270"/>
              <a:gd name="connsiteX3" fmla="*/ 2003368 w 2324792"/>
              <a:gd name="connsiteY3" fmla="*/ 27709 h 1460270"/>
              <a:gd name="connsiteX4" fmla="*/ 2236124 w 2324792"/>
              <a:gd name="connsiteY4" fmla="*/ 110837 h 1460270"/>
              <a:gd name="connsiteX5" fmla="*/ 2219498 w 2324792"/>
              <a:gd name="connsiteY5" fmla="*/ 642851 h 1460270"/>
              <a:gd name="connsiteX6" fmla="*/ 1604357 w 2324792"/>
              <a:gd name="connsiteY6" fmla="*/ 742604 h 1460270"/>
              <a:gd name="connsiteX7" fmla="*/ 1255222 w 2324792"/>
              <a:gd name="connsiteY7" fmla="*/ 908858 h 1460270"/>
              <a:gd name="connsiteX8" fmla="*/ 1072342 w 2324792"/>
              <a:gd name="connsiteY8" fmla="*/ 1191491 h 1460270"/>
              <a:gd name="connsiteX9" fmla="*/ 972589 w 2324792"/>
              <a:gd name="connsiteY9" fmla="*/ 1307869 h 1460270"/>
              <a:gd name="connsiteX10" fmla="*/ 673331 w 2324792"/>
              <a:gd name="connsiteY10" fmla="*/ 1440873 h 1460270"/>
              <a:gd name="connsiteX11" fmla="*/ 290946 w 2324792"/>
              <a:gd name="connsiteY11" fmla="*/ 1390997 h 1460270"/>
              <a:gd name="connsiteX12" fmla="*/ 74815 w 2324792"/>
              <a:gd name="connsiteY12" fmla="*/ 1025237 h 1460270"/>
              <a:gd name="connsiteX13" fmla="*/ 58189 w 2324792"/>
              <a:gd name="connsiteY13" fmla="*/ 676102 h 1460270"/>
              <a:gd name="connsiteX14" fmla="*/ 124691 w 2324792"/>
              <a:gd name="connsiteY14" fmla="*/ 576349 h 146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24792" h="1460270">
                <a:moveTo>
                  <a:pt x="124691" y="576349"/>
                </a:moveTo>
                <a:cubicBezTo>
                  <a:pt x="249382" y="540327"/>
                  <a:pt x="579121" y="509847"/>
                  <a:pt x="806335" y="459971"/>
                </a:cubicBezTo>
                <a:cubicBezTo>
                  <a:pt x="1033549" y="410095"/>
                  <a:pt x="1288473" y="349135"/>
                  <a:pt x="1487978" y="277091"/>
                </a:cubicBezTo>
                <a:cubicBezTo>
                  <a:pt x="1687483" y="205047"/>
                  <a:pt x="1878677" y="55418"/>
                  <a:pt x="2003368" y="27709"/>
                </a:cubicBezTo>
                <a:cubicBezTo>
                  <a:pt x="2128059" y="0"/>
                  <a:pt x="2200102" y="8313"/>
                  <a:pt x="2236124" y="110837"/>
                </a:cubicBezTo>
                <a:cubicBezTo>
                  <a:pt x="2272146" y="213361"/>
                  <a:pt x="2324792" y="537557"/>
                  <a:pt x="2219498" y="642851"/>
                </a:cubicBezTo>
                <a:cubicBezTo>
                  <a:pt x="2114204" y="748145"/>
                  <a:pt x="1765070" y="698270"/>
                  <a:pt x="1604357" y="742604"/>
                </a:cubicBezTo>
                <a:cubicBezTo>
                  <a:pt x="1443644" y="786938"/>
                  <a:pt x="1343891" y="834044"/>
                  <a:pt x="1255222" y="908858"/>
                </a:cubicBezTo>
                <a:cubicBezTo>
                  <a:pt x="1166553" y="983673"/>
                  <a:pt x="1119448" y="1124989"/>
                  <a:pt x="1072342" y="1191491"/>
                </a:cubicBezTo>
                <a:cubicBezTo>
                  <a:pt x="1025237" y="1257993"/>
                  <a:pt x="1039091" y="1266305"/>
                  <a:pt x="972589" y="1307869"/>
                </a:cubicBezTo>
                <a:cubicBezTo>
                  <a:pt x="906087" y="1349433"/>
                  <a:pt x="786938" y="1427018"/>
                  <a:pt x="673331" y="1440873"/>
                </a:cubicBezTo>
                <a:cubicBezTo>
                  <a:pt x="559724" y="1454728"/>
                  <a:pt x="390699" y="1460270"/>
                  <a:pt x="290946" y="1390997"/>
                </a:cubicBezTo>
                <a:cubicBezTo>
                  <a:pt x="191193" y="1321724"/>
                  <a:pt x="113608" y="1144386"/>
                  <a:pt x="74815" y="1025237"/>
                </a:cubicBezTo>
                <a:cubicBezTo>
                  <a:pt x="36022" y="906088"/>
                  <a:pt x="55418" y="753687"/>
                  <a:pt x="58189" y="676102"/>
                </a:cubicBezTo>
                <a:cubicBezTo>
                  <a:pt x="60960" y="598517"/>
                  <a:pt x="0" y="612371"/>
                  <a:pt x="124691" y="576349"/>
                </a:cubicBezTo>
                <a:close/>
              </a:path>
            </a:pathLst>
          </a:custGeom>
          <a:noFill/>
          <a:ln w="76200">
            <a:solidFill>
              <a:srgbClr val="2F0AB6"/>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rot="737073">
            <a:off x="2289668" y="2828331"/>
            <a:ext cx="426590" cy="299150"/>
          </a:xfrm>
          <a:prstGeom prst="ellipse">
            <a:avLst/>
          </a:prstGeom>
          <a:noFill/>
          <a:ln w="38100">
            <a:solidFill>
              <a:srgbClr val="2F0AB6"/>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p:cNvGrpSpPr/>
          <p:nvPr/>
        </p:nvGrpSpPr>
        <p:grpSpPr>
          <a:xfrm>
            <a:off x="4790639" y="5257800"/>
            <a:ext cx="3810146" cy="1015663"/>
            <a:chOff x="4790639" y="5257800"/>
            <a:chExt cx="3810146" cy="1015663"/>
          </a:xfrm>
        </p:grpSpPr>
        <p:sp>
          <p:nvSpPr>
            <p:cNvPr id="65" name="TextBox 64"/>
            <p:cNvSpPr txBox="1"/>
            <p:nvPr/>
          </p:nvSpPr>
          <p:spPr>
            <a:xfrm>
              <a:off x="6858000" y="5257800"/>
              <a:ext cx="1742785" cy="1015663"/>
            </a:xfrm>
            <a:prstGeom prst="rect">
              <a:avLst/>
            </a:prstGeom>
            <a:noFill/>
          </p:spPr>
          <p:txBody>
            <a:bodyPr wrap="none" rtlCol="0">
              <a:spAutoFit/>
            </a:bodyPr>
            <a:lstStyle/>
            <a:p>
              <a:r>
                <a:rPr lang="en-US" sz="6000" b="1" dirty="0" smtClean="0">
                  <a:solidFill>
                    <a:srgbClr val="2F0AB6"/>
                  </a:solidFill>
                  <a:effectLst>
                    <a:outerShdw blurRad="50800" dist="50800" dir="5400000" algn="ctr" rotWithShape="0">
                      <a:schemeClr val="bg1"/>
                    </a:outerShdw>
                  </a:effectLst>
                </a:rPr>
                <a:t>1755</a:t>
              </a:r>
              <a:endParaRPr lang="en-US" sz="6000" b="1" dirty="0">
                <a:solidFill>
                  <a:srgbClr val="2F0AB6"/>
                </a:solidFill>
                <a:effectLst>
                  <a:outerShdw blurRad="50800" dist="50800" dir="5400000" algn="ctr" rotWithShape="0">
                    <a:schemeClr val="bg1"/>
                  </a:outerShdw>
                </a:effectLst>
              </a:endParaRPr>
            </a:p>
          </p:txBody>
        </p:sp>
        <p:sp>
          <p:nvSpPr>
            <p:cNvPr id="70" name="TextBox 69"/>
            <p:cNvSpPr txBox="1"/>
            <p:nvPr/>
          </p:nvSpPr>
          <p:spPr>
            <a:xfrm>
              <a:off x="4790639" y="5334000"/>
              <a:ext cx="2067361" cy="923330"/>
            </a:xfrm>
            <a:prstGeom prst="rect">
              <a:avLst/>
            </a:prstGeom>
            <a:noFill/>
          </p:spPr>
          <p:txBody>
            <a:bodyPr wrap="none" rtlCol="0">
              <a:spAutoFit/>
            </a:bodyPr>
            <a:lstStyle/>
            <a:p>
              <a:r>
                <a:rPr lang="en-US" sz="5400" b="1" dirty="0" smtClean="0">
                  <a:solidFill>
                    <a:srgbClr val="2F0AB6"/>
                  </a:solidFill>
                  <a:effectLst>
                    <a:outerShdw blurRad="50800" dist="50800" dir="5400000" algn="ctr" rotWithShape="0">
                      <a:schemeClr val="bg1"/>
                    </a:outerShdw>
                  </a:effectLst>
                </a:rPr>
                <a:t>before</a:t>
              </a:r>
              <a:endParaRPr lang="en-US" sz="5400" b="1" dirty="0">
                <a:solidFill>
                  <a:srgbClr val="2F0AB6"/>
                </a:solidFill>
                <a:effectLst>
                  <a:outerShdw blurRad="50800" dist="50800" dir="5400000" algn="ctr" rotWithShape="0">
                    <a:schemeClr val="bg1"/>
                  </a:outerShdw>
                </a:effectLst>
              </a:endParaRPr>
            </a:p>
          </p:txBody>
        </p:sp>
      </p:grpSp>
      <p:sp>
        <p:nvSpPr>
          <p:cNvPr id="74" name="Oval 73"/>
          <p:cNvSpPr/>
          <p:nvPr/>
        </p:nvSpPr>
        <p:spPr>
          <a:xfrm>
            <a:off x="2819400" y="2971800"/>
            <a:ext cx="304800" cy="304800"/>
          </a:xfrm>
          <a:prstGeom prst="ellipse">
            <a:avLst/>
          </a:prstGeom>
          <a:noFill/>
          <a:ln w="38100">
            <a:solidFill>
              <a:srgbClr val="2F0AB6"/>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a:off x="5715000" y="6281928"/>
            <a:ext cx="2819400" cy="57607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wipe(left)">
                                      <p:cBhvr>
                                        <p:cTn id="11" dur="1000"/>
                                        <p:tgtEl>
                                          <p:spTgt spid="75"/>
                                        </p:tgtEl>
                                      </p:cBhvr>
                                    </p:animEffect>
                                  </p:childTnLst>
                                </p:cTn>
                              </p:par>
                              <p:par>
                                <p:cTn id="12" presetID="53" presetClass="exit" presetSubtype="0" fill="hold" nodeType="withEffect">
                                  <p:stCondLst>
                                    <p:cond delay="0"/>
                                  </p:stCondLst>
                                  <p:childTnLst>
                                    <p:anim calcmode="lin" valueType="num">
                                      <p:cBhvr>
                                        <p:cTn id="13" dur="1000"/>
                                        <p:tgtEl>
                                          <p:spTgt spid="64"/>
                                        </p:tgtEl>
                                        <p:attrNameLst>
                                          <p:attrName>ppt_w</p:attrName>
                                        </p:attrNameLst>
                                      </p:cBhvr>
                                      <p:tavLst>
                                        <p:tav tm="0">
                                          <p:val>
                                            <p:strVal val="ppt_w"/>
                                          </p:val>
                                        </p:tav>
                                        <p:tav tm="100000">
                                          <p:val>
                                            <p:fltVal val="0"/>
                                          </p:val>
                                        </p:tav>
                                      </p:tavLst>
                                    </p:anim>
                                    <p:anim calcmode="lin" valueType="num">
                                      <p:cBhvr>
                                        <p:cTn id="14" dur="1000"/>
                                        <p:tgtEl>
                                          <p:spTgt spid="64"/>
                                        </p:tgtEl>
                                        <p:attrNameLst>
                                          <p:attrName>ppt_h</p:attrName>
                                        </p:attrNameLst>
                                      </p:cBhvr>
                                      <p:tavLst>
                                        <p:tav tm="0">
                                          <p:val>
                                            <p:strVal val="ppt_h"/>
                                          </p:val>
                                        </p:tav>
                                        <p:tav tm="100000">
                                          <p:val>
                                            <p:fltVal val="0"/>
                                          </p:val>
                                        </p:tav>
                                      </p:tavLst>
                                    </p:anim>
                                    <p:animEffect transition="out" filter="fade">
                                      <p:cBhvr>
                                        <p:cTn id="15" dur="1000"/>
                                        <p:tgtEl>
                                          <p:spTgt spid="64"/>
                                        </p:tgtEl>
                                      </p:cBhvr>
                                    </p:animEffect>
                                    <p:set>
                                      <p:cBhvr>
                                        <p:cTn id="16" dur="1" fill="hold">
                                          <p:stCondLst>
                                            <p:cond delay="999"/>
                                          </p:stCondLst>
                                        </p:cTn>
                                        <p:tgtEl>
                                          <p:spTgt spid="64"/>
                                        </p:tgtEl>
                                        <p:attrNameLst>
                                          <p:attrName>style.visibility</p:attrName>
                                        </p:attrNameLst>
                                      </p:cBhvr>
                                      <p:to>
                                        <p:strVal val="hidden"/>
                                      </p:to>
                                    </p:set>
                                  </p:childTnLst>
                                </p:cTn>
                              </p:par>
                              <p:par>
                                <p:cTn id="17" presetID="64" presetClass="path" presetSubtype="0" accel="50000" decel="50000" fill="hold" nodeType="withEffect">
                                  <p:stCondLst>
                                    <p:cond delay="0"/>
                                  </p:stCondLst>
                                  <p:childTnLst>
                                    <p:animMotion origin="layout" path="M -3.33333E-6 -1.09827E-6 L -0.11666 -0.26081 " pathEditMode="relative" rAng="0" ptsTypes="AA">
                                      <p:cBhvr>
                                        <p:cTn id="18" dur="1000" fill="hold"/>
                                        <p:tgtEl>
                                          <p:spTgt spid="64"/>
                                        </p:tgtEl>
                                        <p:attrNameLst>
                                          <p:attrName>ppt_x</p:attrName>
                                          <p:attrName>ppt_y</p:attrName>
                                        </p:attrNameLst>
                                      </p:cBhvr>
                                      <p:rCtr x="-58" y="-130"/>
                                    </p:animMotion>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wipe(left)">
                                      <p:cBhvr>
                                        <p:cTn id="23" dur="1000"/>
                                        <p:tgtEl>
                                          <p:spTgt spid="6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wipe(left)">
                                      <p:cBhvr>
                                        <p:cTn id="28" dur="1000"/>
                                        <p:tgtEl>
                                          <p:spTgt spid="6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left)">
                                      <p:cBhvr>
                                        <p:cTn id="33" dur="10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3"/>
                                        </p:tgtEl>
                                        <p:attrNameLst>
                                          <p:attrName>style.visibility</p:attrName>
                                        </p:attrNameLst>
                                      </p:cBhvr>
                                      <p:to>
                                        <p:strVal val="visible"/>
                                      </p:to>
                                    </p:set>
                                    <p:animEffect transition="in" filter="wipe(left)">
                                      <p:cBhvr>
                                        <p:cTn id="38" dur="1000"/>
                                        <p:tgtEl>
                                          <p:spTgt spid="7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wipe(left)">
                                      <p:cBhvr>
                                        <p:cTn id="43" dur="1000"/>
                                        <p:tgtEl>
                                          <p:spTgt spid="7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wipe(left)">
                                      <p:cBhvr>
                                        <p:cTn id="48" dur="1000"/>
                                        <p:tgtEl>
                                          <p:spTgt spid="6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wipe(left)">
                                      <p:cBhvr>
                                        <p:cTn id="53"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2" grpId="0" animBg="1"/>
      <p:bldP spid="73" grpId="0" animBg="1"/>
      <p:bldP spid="74"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preferRelativeResize="0">
            <a:picLocks noChangeAspect="1" noChangeArrowheads="1"/>
          </p:cNvPicPr>
          <p:nvPr/>
        </p:nvPicPr>
        <p:blipFill>
          <a:blip r:embed="rId2"/>
          <a:srcRect t="421" r="29691" b="9435"/>
          <a:stretch>
            <a:fillRect/>
          </a:stretch>
        </p:blipFill>
        <p:spPr bwMode="auto">
          <a:xfrm>
            <a:off x="131049" y="457200"/>
            <a:ext cx="8839200" cy="6389783"/>
          </a:xfrm>
          <a:prstGeom prst="rect">
            <a:avLst/>
          </a:prstGeom>
          <a:noFill/>
          <a:ln w="9525">
            <a:noFill/>
            <a:miter lim="800000"/>
            <a:headEnd/>
            <a:tailEnd/>
          </a:ln>
          <a:effectLst/>
        </p:spPr>
      </p:pic>
      <p:sp>
        <p:nvSpPr>
          <p:cNvPr id="5" name="Rectangle 4"/>
          <p:cNvSpPr/>
          <p:nvPr/>
        </p:nvSpPr>
        <p:spPr>
          <a:xfrm>
            <a:off x="0" y="0"/>
            <a:ext cx="9144000" cy="369332"/>
          </a:xfrm>
          <a:prstGeom prst="rect">
            <a:avLst/>
          </a:prstGeom>
        </p:spPr>
        <p:txBody>
          <a:bodyPr wrap="square">
            <a:spAutoFit/>
          </a:bodyPr>
          <a:lstStyle/>
          <a:p>
            <a:r>
              <a:rPr lang="en-US" dirty="0" smtClean="0">
                <a:hlinkClick r:id="rId3"/>
              </a:rPr>
              <a:t>https://www.youtube.com/watch?v=DqcRau1dntg&amp;feature=youtu.be</a:t>
            </a:r>
            <a:endParaRPr lang="en-US" dirty="0"/>
          </a:p>
        </p:txBody>
      </p:sp>
      <p:grpSp>
        <p:nvGrpSpPr>
          <p:cNvPr id="8" name="Group 7"/>
          <p:cNvGrpSpPr/>
          <p:nvPr/>
        </p:nvGrpSpPr>
        <p:grpSpPr>
          <a:xfrm>
            <a:off x="131048" y="1435608"/>
            <a:ext cx="8860552" cy="5411375"/>
            <a:chOff x="131048" y="1435608"/>
            <a:chExt cx="8860552" cy="5411375"/>
          </a:xfrm>
        </p:grpSpPr>
        <p:pic>
          <p:nvPicPr>
            <p:cNvPr id="6146" name="Picture 2"/>
            <p:cNvPicPr>
              <a:picLocks noChangeAspect="1" noChangeArrowheads="1"/>
            </p:cNvPicPr>
            <p:nvPr/>
          </p:nvPicPr>
          <p:blipFill>
            <a:blip r:embed="rId4"/>
            <a:srcRect t="14137" r="29517" b="10341"/>
            <a:stretch>
              <a:fillRect/>
            </a:stretch>
          </p:blipFill>
          <p:spPr bwMode="auto">
            <a:xfrm>
              <a:off x="131048" y="1435608"/>
              <a:ext cx="8860552" cy="5337681"/>
            </a:xfrm>
            <a:prstGeom prst="rect">
              <a:avLst/>
            </a:prstGeom>
            <a:noFill/>
            <a:ln w="9525">
              <a:noFill/>
              <a:miter lim="800000"/>
              <a:headEnd/>
              <a:tailEnd/>
            </a:ln>
            <a:effectLst/>
          </p:spPr>
        </p:pic>
        <p:pic>
          <p:nvPicPr>
            <p:cNvPr id="7" name="Picture 6"/>
            <p:cNvPicPr preferRelativeResize="0">
              <a:picLocks noChangeAspect="1" noChangeArrowheads="1"/>
            </p:cNvPicPr>
            <p:nvPr/>
          </p:nvPicPr>
          <p:blipFill>
            <a:blip r:embed="rId2"/>
            <a:srcRect t="74596" r="80435" b="9435"/>
            <a:stretch>
              <a:fillRect/>
            </a:stretch>
          </p:blipFill>
          <p:spPr bwMode="auto">
            <a:xfrm>
              <a:off x="131049" y="5715000"/>
              <a:ext cx="2459751" cy="1131983"/>
            </a:xfrm>
            <a:prstGeom prst="rect">
              <a:avLst/>
            </a:prstGeom>
            <a:noFill/>
            <a:ln w="9525">
              <a:noFill/>
              <a:miter lim="800000"/>
              <a:headEnd/>
              <a:tailEnd/>
            </a:ln>
            <a:effectLst/>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referRelativeResize="0">
            <a:picLocks noChangeAspect="1" noChangeArrowheads="1"/>
          </p:cNvPicPr>
          <p:nvPr/>
        </p:nvPicPr>
        <p:blipFill>
          <a:blip r:embed="rId3"/>
          <a:srcRect t="421" r="29691" b="9435"/>
          <a:stretch>
            <a:fillRect/>
          </a:stretch>
        </p:blipFill>
        <p:spPr bwMode="auto">
          <a:xfrm>
            <a:off x="131049" y="-76200"/>
            <a:ext cx="8839200" cy="6389783"/>
          </a:xfrm>
          <a:prstGeom prst="rect">
            <a:avLst/>
          </a:prstGeom>
          <a:noFill/>
          <a:ln w="203200">
            <a:solidFill>
              <a:schemeClr val="tx1"/>
            </a:solidFill>
            <a:miter lim="800000"/>
            <a:headEnd/>
            <a:tailEnd/>
          </a:ln>
          <a:effectLst/>
        </p:spPr>
      </p:pic>
      <p:grpSp>
        <p:nvGrpSpPr>
          <p:cNvPr id="23" name="Group 2"/>
          <p:cNvGrpSpPr/>
          <p:nvPr/>
        </p:nvGrpSpPr>
        <p:grpSpPr>
          <a:xfrm>
            <a:off x="131048" y="902208"/>
            <a:ext cx="8860552" cy="5411375"/>
            <a:chOff x="131048" y="1435608"/>
            <a:chExt cx="8860552" cy="5411375"/>
          </a:xfrm>
        </p:grpSpPr>
        <p:pic>
          <p:nvPicPr>
            <p:cNvPr id="4" name="Picture 2"/>
            <p:cNvPicPr>
              <a:picLocks noChangeAspect="1" noChangeArrowheads="1"/>
            </p:cNvPicPr>
            <p:nvPr/>
          </p:nvPicPr>
          <p:blipFill>
            <a:blip r:embed="rId4"/>
            <a:srcRect t="14137" r="29517" b="10341"/>
            <a:stretch>
              <a:fillRect/>
            </a:stretch>
          </p:blipFill>
          <p:spPr bwMode="auto">
            <a:xfrm>
              <a:off x="131048" y="1435608"/>
              <a:ext cx="8860552" cy="5337681"/>
            </a:xfrm>
            <a:prstGeom prst="rect">
              <a:avLst/>
            </a:prstGeom>
            <a:noFill/>
            <a:ln w="9525">
              <a:noFill/>
              <a:miter lim="800000"/>
              <a:headEnd/>
              <a:tailEnd/>
            </a:ln>
            <a:effectLst/>
          </p:spPr>
        </p:pic>
        <p:pic>
          <p:nvPicPr>
            <p:cNvPr id="5" name="Picture 4"/>
            <p:cNvPicPr preferRelativeResize="0">
              <a:picLocks noChangeAspect="1" noChangeArrowheads="1"/>
            </p:cNvPicPr>
            <p:nvPr/>
          </p:nvPicPr>
          <p:blipFill>
            <a:blip r:embed="rId3"/>
            <a:srcRect t="74596" r="80435" b="9435"/>
            <a:stretch>
              <a:fillRect/>
            </a:stretch>
          </p:blipFill>
          <p:spPr bwMode="auto">
            <a:xfrm>
              <a:off x="131049" y="5715000"/>
              <a:ext cx="2459751" cy="1131983"/>
            </a:xfrm>
            <a:prstGeom prst="rect">
              <a:avLst/>
            </a:prstGeom>
            <a:noFill/>
            <a:ln w="9525">
              <a:noFill/>
              <a:miter lim="800000"/>
              <a:headEnd/>
              <a:tailEnd/>
            </a:ln>
            <a:effectLst/>
          </p:spPr>
        </p:pic>
      </p:grpSp>
      <p:grpSp>
        <p:nvGrpSpPr>
          <p:cNvPr id="25" name="Group 8"/>
          <p:cNvGrpSpPr/>
          <p:nvPr/>
        </p:nvGrpSpPr>
        <p:grpSpPr>
          <a:xfrm>
            <a:off x="0" y="6172200"/>
            <a:ext cx="9144000" cy="759946"/>
            <a:chOff x="0" y="6172200"/>
            <a:chExt cx="9144000" cy="759946"/>
          </a:xfrm>
        </p:grpSpPr>
        <p:pic>
          <p:nvPicPr>
            <p:cNvPr id="10" name="Picture 2"/>
            <p:cNvPicPr>
              <a:picLocks noChangeAspect="1" noChangeArrowheads="1"/>
            </p:cNvPicPr>
            <p:nvPr/>
          </p:nvPicPr>
          <p:blipFill>
            <a:blip r:embed="rId5"/>
            <a:srcRect l="39113" t="41192" r="45076" b="51220"/>
            <a:stretch>
              <a:fillRect/>
            </a:stretch>
          </p:blipFill>
          <p:spPr bwMode="auto">
            <a:xfrm>
              <a:off x="0" y="6324600"/>
              <a:ext cx="9144000" cy="607546"/>
            </a:xfrm>
            <a:prstGeom prst="rect">
              <a:avLst/>
            </a:prstGeom>
            <a:noFill/>
            <a:ln w="9525">
              <a:noFill/>
              <a:miter lim="800000"/>
              <a:headEnd/>
              <a:tailEnd/>
            </a:ln>
            <a:effectLst/>
          </p:spPr>
        </p:pic>
        <p:sp>
          <p:nvSpPr>
            <p:cNvPr id="11" name="Rectangle 10"/>
            <p:cNvSpPr/>
            <p:nvPr/>
          </p:nvSpPr>
          <p:spPr>
            <a:xfrm>
              <a:off x="0" y="6172200"/>
              <a:ext cx="9144000" cy="707886"/>
            </a:xfrm>
            <a:prstGeom prst="rect">
              <a:avLst/>
            </a:prstGeom>
            <a:noFill/>
            <a:ln w="76200">
              <a:noFill/>
            </a:ln>
          </p:spPr>
          <p:txBody>
            <a:bodyPr wrap="square">
              <a:spAutoFit/>
            </a:bodyPr>
            <a:lstStyle/>
            <a:p>
              <a:pPr algn="ctr"/>
              <a:r>
                <a:rPr lang="en-US" sz="4000" b="1" dirty="0" err="1" smtClean="0">
                  <a:solidFill>
                    <a:srgbClr val="2F0AB6"/>
                  </a:solidFill>
                  <a:effectLst>
                    <a:outerShdw dist="50800" dir="7200000" algn="ctr" rotWithShape="0">
                      <a:schemeClr val="tx1"/>
                    </a:outerShdw>
                  </a:effectLst>
                </a:rPr>
                <a:t>Acadiens</a:t>
              </a:r>
              <a:r>
                <a:rPr lang="en-US" sz="4000" b="1" dirty="0" smtClean="0">
                  <a:solidFill>
                    <a:srgbClr val="2F0AB6"/>
                  </a:solidFill>
                  <a:effectLst>
                    <a:outerShdw dist="50800" dir="7200000" algn="ctr" rotWithShape="0">
                      <a:schemeClr val="tx1"/>
                    </a:outerShdw>
                  </a:effectLst>
                </a:rPr>
                <a:t> will migrate to French lands</a:t>
              </a:r>
              <a:endParaRPr lang="en-US" sz="4000" b="1" dirty="0">
                <a:solidFill>
                  <a:srgbClr val="2F0AB6"/>
                </a:solidFill>
                <a:effectLst>
                  <a:outerShdw dist="50800" dir="7200000" algn="ctr" rotWithShape="0">
                    <a:schemeClr val="tx1"/>
                  </a:outerShdw>
                </a:effectLst>
              </a:endParaRPr>
            </a:p>
          </p:txBody>
        </p:sp>
      </p:grpSp>
      <p:sp>
        <p:nvSpPr>
          <p:cNvPr id="62" name="Oval 61"/>
          <p:cNvSpPr/>
          <p:nvPr/>
        </p:nvSpPr>
        <p:spPr>
          <a:xfrm>
            <a:off x="4953000" y="1447800"/>
            <a:ext cx="762000" cy="685800"/>
          </a:xfrm>
          <a:prstGeom prst="ellipse">
            <a:avLst/>
          </a:prstGeom>
          <a:noFill/>
          <a:ln w="76200">
            <a:solidFill>
              <a:srgbClr val="2F0AB6"/>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2819400" y="2971800"/>
            <a:ext cx="304800" cy="304800"/>
          </a:xfrm>
          <a:prstGeom prst="ellipse">
            <a:avLst/>
          </a:prstGeom>
          <a:noFill/>
          <a:ln w="38100">
            <a:solidFill>
              <a:srgbClr val="2F0AB6"/>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rot="1805164">
            <a:off x="3002400" y="3446865"/>
            <a:ext cx="457200" cy="304800"/>
          </a:xfrm>
          <a:prstGeom prst="ellipse">
            <a:avLst/>
          </a:prstGeom>
          <a:noFill/>
          <a:ln w="38100">
            <a:solidFill>
              <a:srgbClr val="2F0AB6"/>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7772400" y="2438400"/>
            <a:ext cx="914400" cy="1143000"/>
          </a:xfrm>
          <a:prstGeom prst="ellipse">
            <a:avLst/>
          </a:prstGeom>
          <a:noFill/>
          <a:ln w="76200">
            <a:solidFill>
              <a:srgbClr val="2F0AB6"/>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1271847" y="1152698"/>
            <a:ext cx="2324792" cy="1460270"/>
          </a:xfrm>
          <a:custGeom>
            <a:avLst/>
            <a:gdLst>
              <a:gd name="connsiteX0" fmla="*/ 124691 w 2324792"/>
              <a:gd name="connsiteY0" fmla="*/ 576349 h 1460270"/>
              <a:gd name="connsiteX1" fmla="*/ 806335 w 2324792"/>
              <a:gd name="connsiteY1" fmla="*/ 459971 h 1460270"/>
              <a:gd name="connsiteX2" fmla="*/ 1487978 w 2324792"/>
              <a:gd name="connsiteY2" fmla="*/ 277091 h 1460270"/>
              <a:gd name="connsiteX3" fmla="*/ 2003368 w 2324792"/>
              <a:gd name="connsiteY3" fmla="*/ 27709 h 1460270"/>
              <a:gd name="connsiteX4" fmla="*/ 2236124 w 2324792"/>
              <a:gd name="connsiteY4" fmla="*/ 110837 h 1460270"/>
              <a:gd name="connsiteX5" fmla="*/ 2219498 w 2324792"/>
              <a:gd name="connsiteY5" fmla="*/ 642851 h 1460270"/>
              <a:gd name="connsiteX6" fmla="*/ 1604357 w 2324792"/>
              <a:gd name="connsiteY6" fmla="*/ 742604 h 1460270"/>
              <a:gd name="connsiteX7" fmla="*/ 1255222 w 2324792"/>
              <a:gd name="connsiteY7" fmla="*/ 908858 h 1460270"/>
              <a:gd name="connsiteX8" fmla="*/ 1072342 w 2324792"/>
              <a:gd name="connsiteY8" fmla="*/ 1191491 h 1460270"/>
              <a:gd name="connsiteX9" fmla="*/ 972589 w 2324792"/>
              <a:gd name="connsiteY9" fmla="*/ 1307869 h 1460270"/>
              <a:gd name="connsiteX10" fmla="*/ 673331 w 2324792"/>
              <a:gd name="connsiteY10" fmla="*/ 1440873 h 1460270"/>
              <a:gd name="connsiteX11" fmla="*/ 290946 w 2324792"/>
              <a:gd name="connsiteY11" fmla="*/ 1390997 h 1460270"/>
              <a:gd name="connsiteX12" fmla="*/ 74815 w 2324792"/>
              <a:gd name="connsiteY12" fmla="*/ 1025237 h 1460270"/>
              <a:gd name="connsiteX13" fmla="*/ 58189 w 2324792"/>
              <a:gd name="connsiteY13" fmla="*/ 676102 h 1460270"/>
              <a:gd name="connsiteX14" fmla="*/ 124691 w 2324792"/>
              <a:gd name="connsiteY14" fmla="*/ 576349 h 146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24792" h="1460270">
                <a:moveTo>
                  <a:pt x="124691" y="576349"/>
                </a:moveTo>
                <a:cubicBezTo>
                  <a:pt x="249382" y="540327"/>
                  <a:pt x="579121" y="509847"/>
                  <a:pt x="806335" y="459971"/>
                </a:cubicBezTo>
                <a:cubicBezTo>
                  <a:pt x="1033549" y="410095"/>
                  <a:pt x="1288473" y="349135"/>
                  <a:pt x="1487978" y="277091"/>
                </a:cubicBezTo>
                <a:cubicBezTo>
                  <a:pt x="1687483" y="205047"/>
                  <a:pt x="1878677" y="55418"/>
                  <a:pt x="2003368" y="27709"/>
                </a:cubicBezTo>
                <a:cubicBezTo>
                  <a:pt x="2128059" y="0"/>
                  <a:pt x="2200102" y="8313"/>
                  <a:pt x="2236124" y="110837"/>
                </a:cubicBezTo>
                <a:cubicBezTo>
                  <a:pt x="2272146" y="213361"/>
                  <a:pt x="2324792" y="537557"/>
                  <a:pt x="2219498" y="642851"/>
                </a:cubicBezTo>
                <a:cubicBezTo>
                  <a:pt x="2114204" y="748145"/>
                  <a:pt x="1765070" y="698270"/>
                  <a:pt x="1604357" y="742604"/>
                </a:cubicBezTo>
                <a:cubicBezTo>
                  <a:pt x="1443644" y="786938"/>
                  <a:pt x="1343891" y="834044"/>
                  <a:pt x="1255222" y="908858"/>
                </a:cubicBezTo>
                <a:cubicBezTo>
                  <a:pt x="1166553" y="983673"/>
                  <a:pt x="1119448" y="1124989"/>
                  <a:pt x="1072342" y="1191491"/>
                </a:cubicBezTo>
                <a:cubicBezTo>
                  <a:pt x="1025237" y="1257993"/>
                  <a:pt x="1039091" y="1266305"/>
                  <a:pt x="972589" y="1307869"/>
                </a:cubicBezTo>
                <a:cubicBezTo>
                  <a:pt x="906087" y="1349433"/>
                  <a:pt x="786938" y="1427018"/>
                  <a:pt x="673331" y="1440873"/>
                </a:cubicBezTo>
                <a:cubicBezTo>
                  <a:pt x="559724" y="1454728"/>
                  <a:pt x="390699" y="1460270"/>
                  <a:pt x="290946" y="1390997"/>
                </a:cubicBezTo>
                <a:cubicBezTo>
                  <a:pt x="191193" y="1321724"/>
                  <a:pt x="113608" y="1144386"/>
                  <a:pt x="74815" y="1025237"/>
                </a:cubicBezTo>
                <a:cubicBezTo>
                  <a:pt x="36022" y="906088"/>
                  <a:pt x="55418" y="753687"/>
                  <a:pt x="58189" y="676102"/>
                </a:cubicBezTo>
                <a:cubicBezTo>
                  <a:pt x="60960" y="598517"/>
                  <a:pt x="0" y="612371"/>
                  <a:pt x="124691" y="576349"/>
                </a:cubicBezTo>
                <a:close/>
              </a:path>
            </a:pathLst>
          </a:custGeom>
          <a:noFill/>
          <a:ln w="76200">
            <a:solidFill>
              <a:srgbClr val="2F0AB6"/>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3200400" y="5867400"/>
            <a:ext cx="304800" cy="304800"/>
          </a:xfrm>
          <a:prstGeom prst="ellipse">
            <a:avLst/>
          </a:prstGeom>
          <a:noFill/>
          <a:ln w="38100">
            <a:solidFill>
              <a:srgbClr val="2F0AB6"/>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4790639" y="5257800"/>
            <a:ext cx="3810146" cy="1015663"/>
            <a:chOff x="4790639" y="5257800"/>
            <a:chExt cx="3810146" cy="1015663"/>
          </a:xfrm>
        </p:grpSpPr>
        <p:sp>
          <p:nvSpPr>
            <p:cNvPr id="60" name="TextBox 59"/>
            <p:cNvSpPr txBox="1"/>
            <p:nvPr/>
          </p:nvSpPr>
          <p:spPr>
            <a:xfrm>
              <a:off x="6858000" y="5257800"/>
              <a:ext cx="1742785" cy="1015663"/>
            </a:xfrm>
            <a:prstGeom prst="rect">
              <a:avLst/>
            </a:prstGeom>
            <a:noFill/>
          </p:spPr>
          <p:txBody>
            <a:bodyPr wrap="none" rtlCol="0">
              <a:spAutoFit/>
            </a:bodyPr>
            <a:lstStyle/>
            <a:p>
              <a:r>
                <a:rPr lang="en-US" sz="6000" b="1" dirty="0" smtClean="0">
                  <a:solidFill>
                    <a:srgbClr val="2F0AB6"/>
                  </a:solidFill>
                  <a:effectLst>
                    <a:outerShdw blurRad="50800" dist="50800" dir="5400000" algn="ctr" rotWithShape="0">
                      <a:schemeClr val="bg1"/>
                    </a:outerShdw>
                  </a:effectLst>
                </a:rPr>
                <a:t>1755</a:t>
              </a:r>
              <a:endParaRPr lang="en-US" sz="6000" b="1" dirty="0">
                <a:solidFill>
                  <a:srgbClr val="2F0AB6"/>
                </a:solidFill>
                <a:effectLst>
                  <a:outerShdw blurRad="50800" dist="50800" dir="5400000" algn="ctr" rotWithShape="0">
                    <a:schemeClr val="bg1"/>
                  </a:outerShdw>
                </a:effectLst>
              </a:endParaRPr>
            </a:p>
          </p:txBody>
        </p:sp>
        <p:sp>
          <p:nvSpPr>
            <p:cNvPr id="19" name="TextBox 18"/>
            <p:cNvSpPr txBox="1"/>
            <p:nvPr/>
          </p:nvSpPr>
          <p:spPr>
            <a:xfrm>
              <a:off x="4790639" y="5334000"/>
              <a:ext cx="2067361" cy="923330"/>
            </a:xfrm>
            <a:prstGeom prst="rect">
              <a:avLst/>
            </a:prstGeom>
            <a:noFill/>
          </p:spPr>
          <p:txBody>
            <a:bodyPr wrap="none" rtlCol="0">
              <a:spAutoFit/>
            </a:bodyPr>
            <a:lstStyle/>
            <a:p>
              <a:r>
                <a:rPr lang="en-US" sz="5400" b="1" dirty="0" smtClean="0">
                  <a:solidFill>
                    <a:srgbClr val="2F0AB6"/>
                  </a:solidFill>
                  <a:effectLst>
                    <a:outerShdw blurRad="50800" dist="50800" dir="5400000" algn="ctr" rotWithShape="0">
                      <a:schemeClr val="bg1"/>
                    </a:outerShdw>
                  </a:effectLst>
                </a:rPr>
                <a:t>before</a:t>
              </a:r>
              <a:endParaRPr lang="en-US" sz="5400" b="1" dirty="0">
                <a:solidFill>
                  <a:srgbClr val="2F0AB6"/>
                </a:solidFill>
                <a:effectLst>
                  <a:outerShdw blurRad="50800" dist="50800" dir="5400000" algn="ctr" rotWithShape="0">
                    <a:schemeClr val="bg1"/>
                  </a:outerShdw>
                </a:effectLst>
              </a:endParaRPr>
            </a:p>
          </p:txBody>
        </p:sp>
      </p:grpSp>
      <p:grpSp>
        <p:nvGrpSpPr>
          <p:cNvPr id="21" name="Group 20"/>
          <p:cNvGrpSpPr/>
          <p:nvPr/>
        </p:nvGrpSpPr>
        <p:grpSpPr>
          <a:xfrm>
            <a:off x="5213101" y="5232737"/>
            <a:ext cx="3387684" cy="1015663"/>
            <a:chOff x="5213101" y="5257800"/>
            <a:chExt cx="3387684" cy="1015663"/>
          </a:xfrm>
        </p:grpSpPr>
        <p:sp>
          <p:nvSpPr>
            <p:cNvPr id="61" name="TextBox 60"/>
            <p:cNvSpPr txBox="1"/>
            <p:nvPr/>
          </p:nvSpPr>
          <p:spPr>
            <a:xfrm>
              <a:off x="6858000" y="5257800"/>
              <a:ext cx="1742785" cy="1015663"/>
            </a:xfrm>
            <a:prstGeom prst="rect">
              <a:avLst/>
            </a:prstGeom>
            <a:noFill/>
          </p:spPr>
          <p:txBody>
            <a:bodyPr wrap="none" rtlCol="0">
              <a:spAutoFit/>
            </a:bodyPr>
            <a:lstStyle/>
            <a:p>
              <a:r>
                <a:rPr lang="en-US" sz="6000" b="1" dirty="0" smtClean="0">
                  <a:solidFill>
                    <a:srgbClr val="2F0AB6"/>
                  </a:solidFill>
                  <a:effectLst>
                    <a:outerShdw blurRad="50800" dist="50800" dir="5400000" algn="ctr" rotWithShape="0">
                      <a:schemeClr val="bg1"/>
                    </a:outerShdw>
                  </a:effectLst>
                </a:rPr>
                <a:t>1763</a:t>
              </a:r>
              <a:endParaRPr lang="en-US" sz="6000" b="1" dirty="0">
                <a:solidFill>
                  <a:srgbClr val="2F0AB6"/>
                </a:solidFill>
                <a:effectLst>
                  <a:outerShdw blurRad="50800" dist="50800" dir="5400000" algn="ctr" rotWithShape="0">
                    <a:schemeClr val="bg1"/>
                  </a:outerShdw>
                </a:effectLst>
              </a:endParaRPr>
            </a:p>
          </p:txBody>
        </p:sp>
        <p:sp>
          <p:nvSpPr>
            <p:cNvPr id="20" name="TextBox 19"/>
            <p:cNvSpPr txBox="1"/>
            <p:nvPr/>
          </p:nvSpPr>
          <p:spPr>
            <a:xfrm>
              <a:off x="5213101" y="5334000"/>
              <a:ext cx="1568699" cy="923330"/>
            </a:xfrm>
            <a:prstGeom prst="rect">
              <a:avLst/>
            </a:prstGeom>
            <a:noFill/>
          </p:spPr>
          <p:txBody>
            <a:bodyPr wrap="none" rtlCol="0">
              <a:spAutoFit/>
            </a:bodyPr>
            <a:lstStyle/>
            <a:p>
              <a:r>
                <a:rPr lang="en-US" sz="5400" b="1" dirty="0" smtClean="0">
                  <a:solidFill>
                    <a:srgbClr val="2F0AB6"/>
                  </a:solidFill>
                  <a:effectLst>
                    <a:outerShdw blurRad="50800" dist="50800" dir="5400000" algn="ctr" rotWithShape="0">
                      <a:schemeClr val="bg1"/>
                    </a:outerShdw>
                  </a:effectLst>
                </a:rPr>
                <a:t>after</a:t>
              </a:r>
              <a:endParaRPr lang="en-US" sz="5400" b="1" dirty="0">
                <a:solidFill>
                  <a:srgbClr val="2F0AB6"/>
                </a:solidFill>
                <a:effectLst>
                  <a:outerShdw blurRad="50800" dist="50800" dir="5400000" algn="ctr" rotWithShape="0">
                    <a:schemeClr val="bg1"/>
                  </a:outerShdw>
                </a:effectLst>
              </a:endParaRPr>
            </a:p>
          </p:txBody>
        </p:sp>
      </p:grpSp>
      <p:sp>
        <p:nvSpPr>
          <p:cNvPr id="24" name="TextBox 23"/>
          <p:cNvSpPr txBox="1"/>
          <p:nvPr/>
        </p:nvSpPr>
        <p:spPr>
          <a:xfrm rot="19200296">
            <a:off x="3094861" y="5032658"/>
            <a:ext cx="2219724" cy="385170"/>
          </a:xfrm>
          <a:prstGeom prst="rect">
            <a:avLst/>
          </a:prstGeom>
          <a:noFill/>
        </p:spPr>
        <p:txBody>
          <a:bodyPr wrap="square" rtlCol="0">
            <a:spAutoFit/>
          </a:bodyPr>
          <a:lstStyle/>
          <a:p>
            <a:pPr algn="ctr">
              <a:lnSpc>
                <a:spcPts val="2200"/>
              </a:lnSpc>
            </a:pPr>
            <a:r>
              <a:rPr lang="en-US" sz="2400" dirty="0" smtClean="0">
                <a:solidFill>
                  <a:srgbClr val="2F0AB6"/>
                </a:solidFill>
                <a:effectLst>
                  <a:outerShdw dist="38100" dir="7200000" algn="ctr" rotWithShape="0">
                    <a:schemeClr val="tx1"/>
                  </a:outerShdw>
                </a:effectLst>
              </a:rPr>
              <a:t>Falkland Islands</a:t>
            </a:r>
            <a:endParaRPr lang="en-US" sz="2400" dirty="0">
              <a:solidFill>
                <a:srgbClr val="2F0AB6"/>
              </a:solidFill>
              <a:effectLst>
                <a:outerShdw dist="38100" dir="7200000" algn="ctr" rotWithShape="0">
                  <a:schemeClr val="tx1"/>
                </a:outerShdw>
              </a:effectLst>
            </a:endParaRPr>
          </a:p>
        </p:txBody>
      </p:sp>
      <p:sp>
        <p:nvSpPr>
          <p:cNvPr id="26" name="TextBox 25"/>
          <p:cNvSpPr txBox="1"/>
          <p:nvPr/>
        </p:nvSpPr>
        <p:spPr>
          <a:xfrm rot="19200296">
            <a:off x="3002874" y="2820798"/>
            <a:ext cx="2095807" cy="374461"/>
          </a:xfrm>
          <a:prstGeom prst="rect">
            <a:avLst/>
          </a:prstGeom>
          <a:noFill/>
        </p:spPr>
        <p:txBody>
          <a:bodyPr wrap="square" rtlCol="0">
            <a:spAutoFit/>
          </a:bodyPr>
          <a:lstStyle/>
          <a:p>
            <a:pPr algn="ctr">
              <a:lnSpc>
                <a:spcPts val="2200"/>
              </a:lnSpc>
            </a:pPr>
            <a:r>
              <a:rPr lang="en-US" sz="2400" dirty="0" smtClean="0">
                <a:solidFill>
                  <a:srgbClr val="2F0AB6"/>
                </a:solidFill>
                <a:effectLst>
                  <a:outerShdw dist="38100" dir="7200000" algn="ctr" rotWithShape="0">
                    <a:schemeClr val="tx1"/>
                  </a:outerShdw>
                </a:effectLst>
              </a:rPr>
              <a:t>French Guiana</a:t>
            </a:r>
            <a:endParaRPr lang="en-US" sz="2400" dirty="0">
              <a:solidFill>
                <a:srgbClr val="2F0AB6"/>
              </a:solidFill>
              <a:effectLst>
                <a:outerShdw dist="38100" dir="7200000" algn="ctr" rotWithShape="0">
                  <a:schemeClr val="tx1"/>
                </a:outerShdw>
              </a:effectLst>
            </a:endParaRPr>
          </a:p>
        </p:txBody>
      </p:sp>
      <p:sp>
        <p:nvSpPr>
          <p:cNvPr id="27" name="TextBox 26"/>
          <p:cNvSpPr txBox="1"/>
          <p:nvPr/>
        </p:nvSpPr>
        <p:spPr>
          <a:xfrm rot="19200296">
            <a:off x="2839672" y="2198687"/>
            <a:ext cx="1864181" cy="656590"/>
          </a:xfrm>
          <a:prstGeom prst="rect">
            <a:avLst/>
          </a:prstGeom>
          <a:noFill/>
        </p:spPr>
        <p:txBody>
          <a:bodyPr wrap="square" rtlCol="0">
            <a:spAutoFit/>
          </a:bodyPr>
          <a:lstStyle/>
          <a:p>
            <a:pPr algn="ctr">
              <a:lnSpc>
                <a:spcPts val="2200"/>
              </a:lnSpc>
            </a:pPr>
            <a:r>
              <a:rPr lang="en-US" sz="2400" dirty="0" smtClean="0">
                <a:solidFill>
                  <a:srgbClr val="2F0AB6"/>
                </a:solidFill>
                <a:effectLst>
                  <a:outerShdw dist="38100" dir="7200000" algn="ctr" rotWithShape="0">
                    <a:schemeClr val="tx1"/>
                  </a:outerShdw>
                </a:effectLst>
              </a:rPr>
              <a:t>Martinique</a:t>
            </a:r>
          </a:p>
          <a:p>
            <a:pPr algn="ctr">
              <a:lnSpc>
                <a:spcPts val="2200"/>
              </a:lnSpc>
            </a:pPr>
            <a:r>
              <a:rPr lang="en-US" sz="2400" dirty="0" smtClean="0">
                <a:solidFill>
                  <a:srgbClr val="2F0AB6"/>
                </a:solidFill>
                <a:effectLst>
                  <a:outerShdw dist="38100" dir="7200000" algn="ctr" rotWithShape="0">
                    <a:schemeClr val="tx1"/>
                  </a:outerShdw>
                </a:effectLst>
              </a:rPr>
              <a:t>&amp; </a:t>
            </a:r>
            <a:r>
              <a:rPr lang="en-US" sz="2400" dirty="0" err="1" smtClean="0">
                <a:solidFill>
                  <a:srgbClr val="2F0AB6"/>
                </a:solidFill>
                <a:effectLst>
                  <a:outerShdw dist="38100" dir="7200000" algn="ctr" rotWithShape="0">
                    <a:schemeClr val="tx1"/>
                  </a:outerShdw>
                </a:effectLst>
              </a:rPr>
              <a:t>Guadelupe</a:t>
            </a:r>
            <a:endParaRPr lang="en-US" sz="2400" dirty="0">
              <a:solidFill>
                <a:srgbClr val="2F0AB6"/>
              </a:solidFill>
              <a:effectLst>
                <a:outerShdw dist="38100" dir="7200000" algn="ctr" rotWithShape="0">
                  <a:schemeClr val="tx1"/>
                </a:outerShdw>
              </a:effectLst>
            </a:endParaRPr>
          </a:p>
        </p:txBody>
      </p:sp>
      <p:sp>
        <p:nvSpPr>
          <p:cNvPr id="28" name="TextBox 27"/>
          <p:cNvSpPr txBox="1"/>
          <p:nvPr/>
        </p:nvSpPr>
        <p:spPr>
          <a:xfrm rot="19200296">
            <a:off x="2163011" y="2094027"/>
            <a:ext cx="2080603" cy="374461"/>
          </a:xfrm>
          <a:prstGeom prst="rect">
            <a:avLst/>
          </a:prstGeom>
          <a:noFill/>
        </p:spPr>
        <p:txBody>
          <a:bodyPr wrap="square" rtlCol="0">
            <a:spAutoFit/>
          </a:bodyPr>
          <a:lstStyle/>
          <a:p>
            <a:pPr algn="ctr">
              <a:lnSpc>
                <a:spcPts val="2200"/>
              </a:lnSpc>
            </a:pPr>
            <a:r>
              <a:rPr lang="en-US" sz="2400" dirty="0" smtClean="0">
                <a:solidFill>
                  <a:srgbClr val="2F0AB6"/>
                </a:solidFill>
                <a:effectLst>
                  <a:outerShdw dist="38100" dir="7200000" algn="ctr" rotWithShape="0">
                    <a:schemeClr val="tx1"/>
                  </a:outerShdw>
                </a:effectLst>
              </a:rPr>
              <a:t>St. </a:t>
            </a:r>
            <a:r>
              <a:rPr lang="en-US" sz="2400" dirty="0" err="1" smtClean="0">
                <a:solidFill>
                  <a:srgbClr val="2F0AB6"/>
                </a:solidFill>
                <a:effectLst>
                  <a:outerShdw dist="38100" dir="7200000" algn="ctr" rotWithShape="0">
                    <a:schemeClr val="tx1"/>
                  </a:outerShdw>
                </a:effectLst>
              </a:rPr>
              <a:t>Domingue</a:t>
            </a:r>
            <a:endParaRPr lang="en-US" sz="2400" dirty="0">
              <a:solidFill>
                <a:srgbClr val="2F0AB6"/>
              </a:solidFill>
              <a:effectLst>
                <a:outerShdw dist="38100" dir="7200000" algn="ctr" rotWithShape="0">
                  <a:schemeClr val="tx1"/>
                </a:outerShdw>
              </a:effectLst>
            </a:endParaRPr>
          </a:p>
        </p:txBody>
      </p:sp>
      <p:sp>
        <p:nvSpPr>
          <p:cNvPr id="29" name="TextBox 28"/>
          <p:cNvSpPr txBox="1"/>
          <p:nvPr/>
        </p:nvSpPr>
        <p:spPr>
          <a:xfrm>
            <a:off x="5717934" y="1447800"/>
            <a:ext cx="1216266" cy="374461"/>
          </a:xfrm>
          <a:prstGeom prst="rect">
            <a:avLst/>
          </a:prstGeom>
          <a:noFill/>
        </p:spPr>
        <p:txBody>
          <a:bodyPr wrap="square" rtlCol="0">
            <a:spAutoFit/>
          </a:bodyPr>
          <a:lstStyle/>
          <a:p>
            <a:pPr algn="ctr">
              <a:lnSpc>
                <a:spcPts val="2200"/>
              </a:lnSpc>
            </a:pPr>
            <a:r>
              <a:rPr lang="en-US" sz="2400" dirty="0" smtClean="0">
                <a:solidFill>
                  <a:srgbClr val="2F0AB6"/>
                </a:solidFill>
                <a:effectLst>
                  <a:outerShdw dist="38100" dir="7200000" algn="ctr" rotWithShape="0">
                    <a:schemeClr val="tx1"/>
                  </a:outerShdw>
                </a:effectLst>
              </a:rPr>
              <a:t>FRANCE</a:t>
            </a:r>
            <a:endParaRPr lang="en-US" sz="2400" dirty="0">
              <a:solidFill>
                <a:srgbClr val="2F0AB6"/>
              </a:solidFill>
              <a:effectLst>
                <a:outerShdw dist="38100" dir="7200000" algn="ctr" rotWithShape="0">
                  <a:schemeClr val="tx1"/>
                </a:outerShdw>
              </a:effectLst>
            </a:endParaRPr>
          </a:p>
        </p:txBody>
      </p:sp>
      <p:sp>
        <p:nvSpPr>
          <p:cNvPr id="30" name="5-Point Star 29"/>
          <p:cNvSpPr/>
          <p:nvPr/>
        </p:nvSpPr>
        <p:spPr>
          <a:xfrm>
            <a:off x="5105400" y="1524000"/>
            <a:ext cx="457200" cy="457200"/>
          </a:xfrm>
          <a:prstGeom prst="star5">
            <a:avLst/>
          </a:prstGeom>
          <a:solidFill>
            <a:srgbClr val="2F0A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p:cNvSpPr/>
          <p:nvPr/>
        </p:nvSpPr>
        <p:spPr>
          <a:xfrm>
            <a:off x="2209800" y="2743200"/>
            <a:ext cx="457200" cy="457200"/>
          </a:xfrm>
          <a:prstGeom prst="star5">
            <a:avLst/>
          </a:prstGeom>
          <a:solidFill>
            <a:srgbClr val="2F0A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2667000" y="2895600"/>
            <a:ext cx="457200" cy="457200"/>
          </a:xfrm>
          <a:prstGeom prst="star5">
            <a:avLst/>
          </a:prstGeom>
          <a:solidFill>
            <a:srgbClr val="2F0A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p:cNvSpPr/>
          <p:nvPr/>
        </p:nvSpPr>
        <p:spPr>
          <a:xfrm>
            <a:off x="2895600" y="3429000"/>
            <a:ext cx="457200" cy="457200"/>
          </a:xfrm>
          <a:prstGeom prst="star5">
            <a:avLst/>
          </a:prstGeom>
          <a:solidFill>
            <a:srgbClr val="2F0A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5-Point Star 33"/>
          <p:cNvSpPr/>
          <p:nvPr/>
        </p:nvSpPr>
        <p:spPr>
          <a:xfrm>
            <a:off x="3124200" y="5715000"/>
            <a:ext cx="457200" cy="457200"/>
          </a:xfrm>
          <a:prstGeom prst="star5">
            <a:avLst/>
          </a:prstGeom>
          <a:solidFill>
            <a:srgbClr val="2F0A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743200" y="3276600"/>
            <a:ext cx="304800" cy="228600"/>
          </a:xfrm>
          <a:prstGeom prst="ellipse">
            <a:avLst/>
          </a:prstGeom>
          <a:noFill/>
          <a:ln w="38100">
            <a:solidFill>
              <a:srgbClr val="2F0AB6"/>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737073">
            <a:off x="2289668" y="2828331"/>
            <a:ext cx="426590" cy="299150"/>
          </a:xfrm>
          <a:prstGeom prst="ellipse">
            <a:avLst/>
          </a:prstGeom>
          <a:noFill/>
          <a:ln w="38100">
            <a:solidFill>
              <a:srgbClr val="2F0AB6"/>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029200" y="1295400"/>
            <a:ext cx="533400" cy="685800"/>
          </a:xfrm>
          <a:prstGeom prst="rect">
            <a:avLst/>
          </a:prstGeom>
          <a:noFill/>
          <a:ln w="508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5715000" y="6281928"/>
            <a:ext cx="2819400" cy="57607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Effect transition="in" filter="fade">
                                      <p:cBhvr>
                                        <p:cTn id="9" dur="1000"/>
                                        <p:tgtEl>
                                          <p:spTgt spid="21"/>
                                        </p:tgtEl>
                                      </p:cBhvr>
                                    </p:animEffect>
                                  </p:childTnLst>
                                </p:cTn>
                              </p:par>
                              <p:par>
                                <p:cTn id="10" presetID="53" presetClass="exit" presetSubtype="0" fill="hold" nodeType="withEffect">
                                  <p:stCondLst>
                                    <p:cond delay="0"/>
                                  </p:stCondLst>
                                  <p:childTnLst>
                                    <p:anim calcmode="lin" valueType="num">
                                      <p:cBhvr>
                                        <p:cTn id="11" dur="1000"/>
                                        <p:tgtEl>
                                          <p:spTgt spid="22"/>
                                        </p:tgtEl>
                                        <p:attrNameLst>
                                          <p:attrName>ppt_w</p:attrName>
                                        </p:attrNameLst>
                                      </p:cBhvr>
                                      <p:tavLst>
                                        <p:tav tm="0">
                                          <p:val>
                                            <p:strVal val="ppt_w"/>
                                          </p:val>
                                        </p:tav>
                                        <p:tav tm="100000">
                                          <p:val>
                                            <p:fltVal val="0"/>
                                          </p:val>
                                        </p:tav>
                                      </p:tavLst>
                                    </p:anim>
                                    <p:anim calcmode="lin" valueType="num">
                                      <p:cBhvr>
                                        <p:cTn id="12" dur="1000"/>
                                        <p:tgtEl>
                                          <p:spTgt spid="22"/>
                                        </p:tgtEl>
                                        <p:attrNameLst>
                                          <p:attrName>ppt_h</p:attrName>
                                        </p:attrNameLst>
                                      </p:cBhvr>
                                      <p:tavLst>
                                        <p:tav tm="0">
                                          <p:val>
                                            <p:strVal val="ppt_h"/>
                                          </p:val>
                                        </p:tav>
                                        <p:tav tm="100000">
                                          <p:val>
                                            <p:fltVal val="0"/>
                                          </p:val>
                                        </p:tav>
                                      </p:tavLst>
                                    </p:anim>
                                    <p:animEffect transition="out" filter="fade">
                                      <p:cBhvr>
                                        <p:cTn id="13" dur="1000"/>
                                        <p:tgtEl>
                                          <p:spTgt spid="22"/>
                                        </p:tgtEl>
                                      </p:cBhvr>
                                    </p:animEffect>
                                    <p:set>
                                      <p:cBhvr>
                                        <p:cTn id="14" dur="1" fill="hold">
                                          <p:stCondLst>
                                            <p:cond delay="999"/>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30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mph" presetSubtype="0" fill="hold" grpId="1" nodeType="clickEffect">
                                  <p:stCondLst>
                                    <p:cond delay="0"/>
                                  </p:stCondLst>
                                  <p:childTnLst>
                                    <p:animRot by="21600000">
                                      <p:cBhvr>
                                        <p:cTn id="23" dur="1000" fill="hold"/>
                                        <p:tgtEl>
                                          <p:spTgt spid="65"/>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grpId="2" nodeType="clickEffect">
                                  <p:stCondLst>
                                    <p:cond delay="0"/>
                                  </p:stCondLst>
                                  <p:childTnLst>
                                    <p:animRot by="21600000">
                                      <p:cBhvr>
                                        <p:cTn id="27" dur="1000" fill="hold"/>
                                        <p:tgtEl>
                                          <p:spTgt spid="35"/>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8" presetClass="emph" presetSubtype="0" fill="hold" grpId="1" nodeType="clickEffect">
                                  <p:stCondLst>
                                    <p:cond delay="0"/>
                                  </p:stCondLst>
                                  <p:childTnLst>
                                    <p:animRot by="21600000">
                                      <p:cBhvr>
                                        <p:cTn id="31" dur="1000" fill="hold"/>
                                        <p:tgtEl>
                                          <p:spTgt spid="67"/>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1000"/>
                                        <p:tgtEl>
                                          <p:spTgt spid="23"/>
                                        </p:tgtEl>
                                      </p:cBhvr>
                                    </p:animEffect>
                                    <p:set>
                                      <p:cBhvr>
                                        <p:cTn id="36" dur="1" fill="hold">
                                          <p:stCondLst>
                                            <p:cond delay="999"/>
                                          </p:stCondLst>
                                        </p:cTn>
                                        <p:tgtEl>
                                          <p:spTgt spid="23"/>
                                        </p:tgtEl>
                                        <p:attrNameLst>
                                          <p:attrName>style.visibility</p:attrName>
                                        </p:attrNameLst>
                                      </p:cBhvr>
                                      <p:to>
                                        <p:strVal val="hidden"/>
                                      </p:to>
                                    </p:set>
                                  </p:childTnLst>
                                </p:cTn>
                              </p:par>
                              <p:par>
                                <p:cTn id="37" presetID="53"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par>
                                <p:cTn id="42" presetID="53" presetClass="exit" presetSubtype="0" fill="hold" nodeType="withEffect">
                                  <p:stCondLst>
                                    <p:cond delay="0"/>
                                  </p:stCondLst>
                                  <p:childTnLst>
                                    <p:anim calcmode="lin" valueType="num">
                                      <p:cBhvr>
                                        <p:cTn id="43" dur="1000"/>
                                        <p:tgtEl>
                                          <p:spTgt spid="21"/>
                                        </p:tgtEl>
                                        <p:attrNameLst>
                                          <p:attrName>ppt_w</p:attrName>
                                        </p:attrNameLst>
                                      </p:cBhvr>
                                      <p:tavLst>
                                        <p:tav tm="0">
                                          <p:val>
                                            <p:strVal val="ppt_w"/>
                                          </p:val>
                                        </p:tav>
                                        <p:tav tm="100000">
                                          <p:val>
                                            <p:fltVal val="0"/>
                                          </p:val>
                                        </p:tav>
                                      </p:tavLst>
                                    </p:anim>
                                    <p:anim calcmode="lin" valueType="num">
                                      <p:cBhvr>
                                        <p:cTn id="44" dur="1000"/>
                                        <p:tgtEl>
                                          <p:spTgt spid="21"/>
                                        </p:tgtEl>
                                        <p:attrNameLst>
                                          <p:attrName>ppt_h</p:attrName>
                                        </p:attrNameLst>
                                      </p:cBhvr>
                                      <p:tavLst>
                                        <p:tav tm="0">
                                          <p:val>
                                            <p:strVal val="ppt_h"/>
                                          </p:val>
                                        </p:tav>
                                        <p:tav tm="100000">
                                          <p:val>
                                            <p:fltVal val="0"/>
                                          </p:val>
                                        </p:tav>
                                      </p:tavLst>
                                    </p:anim>
                                    <p:animEffect transition="out" filter="fade">
                                      <p:cBhvr>
                                        <p:cTn id="45" dur="1000"/>
                                        <p:tgtEl>
                                          <p:spTgt spid="21"/>
                                        </p:tgtEl>
                                      </p:cBhvr>
                                    </p:animEffect>
                                    <p:set>
                                      <p:cBhvr>
                                        <p:cTn id="46" dur="1" fill="hold">
                                          <p:stCondLst>
                                            <p:cond delay="999"/>
                                          </p:stCondLst>
                                        </p:cTn>
                                        <p:tgtEl>
                                          <p:spTgt spid="2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53" presetClass="exit" presetSubtype="0" fill="hold" nodeType="clickEffect">
                                  <p:stCondLst>
                                    <p:cond delay="0"/>
                                  </p:stCondLst>
                                  <p:childTnLst>
                                    <p:anim calcmode="lin" valueType="num">
                                      <p:cBhvr>
                                        <p:cTn id="50" dur="500"/>
                                        <p:tgtEl>
                                          <p:spTgt spid="22"/>
                                        </p:tgtEl>
                                        <p:attrNameLst>
                                          <p:attrName>ppt_w</p:attrName>
                                        </p:attrNameLst>
                                      </p:cBhvr>
                                      <p:tavLst>
                                        <p:tav tm="0">
                                          <p:val>
                                            <p:strVal val="ppt_w"/>
                                          </p:val>
                                        </p:tav>
                                        <p:tav tm="100000">
                                          <p:val>
                                            <p:fltVal val="0"/>
                                          </p:val>
                                        </p:tav>
                                      </p:tavLst>
                                    </p:anim>
                                    <p:anim calcmode="lin" valueType="num">
                                      <p:cBhvr>
                                        <p:cTn id="51" dur="500"/>
                                        <p:tgtEl>
                                          <p:spTgt spid="22"/>
                                        </p:tgtEl>
                                        <p:attrNameLst>
                                          <p:attrName>ppt_h</p:attrName>
                                        </p:attrNameLst>
                                      </p:cBhvr>
                                      <p:tavLst>
                                        <p:tav tm="0">
                                          <p:val>
                                            <p:strVal val="ppt_h"/>
                                          </p:val>
                                        </p:tav>
                                        <p:tav tm="100000">
                                          <p:val>
                                            <p:fltVal val="0"/>
                                          </p:val>
                                        </p:tav>
                                      </p:tavLst>
                                    </p:anim>
                                    <p:animEffect transition="out" filter="fade">
                                      <p:cBhvr>
                                        <p:cTn id="52" dur="500"/>
                                        <p:tgtEl>
                                          <p:spTgt spid="22"/>
                                        </p:tgtEl>
                                      </p:cBhvr>
                                    </p:animEffect>
                                    <p:set>
                                      <p:cBhvr>
                                        <p:cTn id="53" dur="1" fill="hold">
                                          <p:stCondLst>
                                            <p:cond delay="499"/>
                                          </p:stCondLst>
                                        </p:cTn>
                                        <p:tgtEl>
                                          <p:spTgt spid="22"/>
                                        </p:tgtEl>
                                        <p:attrNameLst>
                                          <p:attrName>style.visibility</p:attrName>
                                        </p:attrNameLst>
                                      </p:cBhvr>
                                      <p:to>
                                        <p:strVal val="hidden"/>
                                      </p:to>
                                    </p:set>
                                  </p:childTnLst>
                                </p:cTn>
                              </p:par>
                              <p:par>
                                <p:cTn id="54" presetID="53"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p:cTn id="56" dur="1000" fill="hold"/>
                                        <p:tgtEl>
                                          <p:spTgt spid="21"/>
                                        </p:tgtEl>
                                        <p:attrNameLst>
                                          <p:attrName>ppt_w</p:attrName>
                                        </p:attrNameLst>
                                      </p:cBhvr>
                                      <p:tavLst>
                                        <p:tav tm="0">
                                          <p:val>
                                            <p:fltVal val="0"/>
                                          </p:val>
                                        </p:tav>
                                        <p:tav tm="100000">
                                          <p:val>
                                            <p:strVal val="#ppt_w"/>
                                          </p:val>
                                        </p:tav>
                                      </p:tavLst>
                                    </p:anim>
                                    <p:anim calcmode="lin" valueType="num">
                                      <p:cBhvr>
                                        <p:cTn id="57" dur="1000" fill="hold"/>
                                        <p:tgtEl>
                                          <p:spTgt spid="21"/>
                                        </p:tgtEl>
                                        <p:attrNameLst>
                                          <p:attrName>ppt_h</p:attrName>
                                        </p:attrNameLst>
                                      </p:cBhvr>
                                      <p:tavLst>
                                        <p:tav tm="0">
                                          <p:val>
                                            <p:fltVal val="0"/>
                                          </p:val>
                                        </p:tav>
                                        <p:tav tm="100000">
                                          <p:val>
                                            <p:strVal val="#ppt_h"/>
                                          </p:val>
                                        </p:tav>
                                      </p:tavLst>
                                    </p:anim>
                                    <p:animEffect transition="in" filter="fade">
                                      <p:cBhvr>
                                        <p:cTn id="58" dur="1000"/>
                                        <p:tgtEl>
                                          <p:spTgt spid="21"/>
                                        </p:tgtEl>
                                      </p:cBhvr>
                                    </p:animEffect>
                                  </p:childTnLst>
                                </p:cTn>
                              </p:par>
                            </p:childTnLst>
                          </p:cTn>
                        </p:par>
                        <p:par>
                          <p:cTn id="59" fill="hold">
                            <p:stCondLst>
                              <p:cond delay="1000"/>
                            </p:stCondLst>
                            <p:childTnLst>
                              <p:par>
                                <p:cTn id="60" presetID="10" presetClass="entr" presetSubtype="0" fill="hold"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10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30" presetClass="exit" presetSubtype="0" fill="hold" grpId="0" nodeType="clickEffect">
                                  <p:stCondLst>
                                    <p:cond delay="0"/>
                                  </p:stCondLst>
                                  <p:childTnLst>
                                    <p:animEffect transition="out" filter="fade">
                                      <p:cBhvr>
                                        <p:cTn id="66" dur="800" accel="100000">
                                          <p:stCondLst>
                                            <p:cond delay="200"/>
                                          </p:stCondLst>
                                        </p:cTn>
                                        <p:tgtEl>
                                          <p:spTgt spid="65"/>
                                        </p:tgtEl>
                                      </p:cBhvr>
                                    </p:animEffect>
                                    <p:anim calcmode="lin" valueType="num">
                                      <p:cBhvr>
                                        <p:cTn id="67" dur="800" accel="100000">
                                          <p:stCondLst>
                                            <p:cond delay="200"/>
                                          </p:stCondLst>
                                        </p:cTn>
                                        <p:tgtEl>
                                          <p:spTgt spid="65"/>
                                        </p:tgtEl>
                                        <p:attrNameLst>
                                          <p:attrName>style.rotation</p:attrName>
                                        </p:attrNameLst>
                                      </p:cBhvr>
                                      <p:tavLst>
                                        <p:tav tm="0">
                                          <p:val>
                                            <p:fltVal val="0"/>
                                          </p:val>
                                        </p:tav>
                                        <p:tav tm="100000">
                                          <p:val>
                                            <p:fltVal val="-90"/>
                                          </p:val>
                                        </p:tav>
                                      </p:tavLst>
                                    </p:anim>
                                    <p:anim calcmode="lin" valueType="num">
                                      <p:cBhvr>
                                        <p:cTn id="68" dur="200" decel="100000"/>
                                        <p:tgtEl>
                                          <p:spTgt spid="65"/>
                                        </p:tgtEl>
                                        <p:attrNameLst>
                                          <p:attrName>ppt_x</p:attrName>
                                        </p:attrNameLst>
                                      </p:cBhvr>
                                      <p:tavLst>
                                        <p:tav tm="0">
                                          <p:val>
                                            <p:strVal val="ppt_x"/>
                                          </p:val>
                                        </p:tav>
                                        <p:tav tm="100000">
                                          <p:val>
                                            <p:strVal val="ppt_x-0.05"/>
                                          </p:val>
                                        </p:tav>
                                      </p:tavLst>
                                    </p:anim>
                                    <p:anim calcmode="lin" valueType="num">
                                      <p:cBhvr>
                                        <p:cTn id="69" dur="200" decel="100000"/>
                                        <p:tgtEl>
                                          <p:spTgt spid="65"/>
                                        </p:tgtEl>
                                        <p:attrNameLst>
                                          <p:attrName>ppt_y</p:attrName>
                                        </p:attrNameLst>
                                      </p:cBhvr>
                                      <p:tavLst>
                                        <p:tav tm="0">
                                          <p:val>
                                            <p:strVal val="ppt_y"/>
                                          </p:val>
                                        </p:tav>
                                        <p:tav tm="100000">
                                          <p:val>
                                            <p:strVal val="ppt_y+0.1"/>
                                          </p:val>
                                        </p:tav>
                                      </p:tavLst>
                                    </p:anim>
                                    <p:anim calcmode="lin" valueType="num">
                                      <p:cBhvr>
                                        <p:cTn id="70" dur="800" accel="100000">
                                          <p:stCondLst>
                                            <p:cond delay="200"/>
                                          </p:stCondLst>
                                        </p:cTn>
                                        <p:tgtEl>
                                          <p:spTgt spid="65"/>
                                        </p:tgtEl>
                                        <p:attrNameLst>
                                          <p:attrName>ppt_x</p:attrName>
                                        </p:attrNameLst>
                                      </p:cBhvr>
                                      <p:tavLst>
                                        <p:tav tm="0">
                                          <p:val>
                                            <p:strVal val="ppt_x"/>
                                          </p:val>
                                        </p:tav>
                                        <p:tav tm="100000">
                                          <p:val>
                                            <p:strVal val="ppt_x+0.4+0.05"/>
                                          </p:val>
                                        </p:tav>
                                      </p:tavLst>
                                    </p:anim>
                                    <p:anim calcmode="lin" valueType="num">
                                      <p:cBhvr>
                                        <p:cTn id="71" dur="800" accel="100000">
                                          <p:stCondLst>
                                            <p:cond delay="200"/>
                                          </p:stCondLst>
                                        </p:cTn>
                                        <p:tgtEl>
                                          <p:spTgt spid="65"/>
                                        </p:tgtEl>
                                        <p:attrNameLst>
                                          <p:attrName>ppt_y</p:attrName>
                                        </p:attrNameLst>
                                      </p:cBhvr>
                                      <p:tavLst>
                                        <p:tav tm="0">
                                          <p:val>
                                            <p:strVal val="ppt_y"/>
                                          </p:val>
                                        </p:tav>
                                        <p:tav tm="100000">
                                          <p:val>
                                            <p:strVal val="ppt_y-0.4-0.1"/>
                                          </p:val>
                                        </p:tav>
                                      </p:tavLst>
                                    </p:anim>
                                    <p:set>
                                      <p:cBhvr>
                                        <p:cTn id="72" dur="1" fill="hold">
                                          <p:stCondLst>
                                            <p:cond delay="999"/>
                                          </p:stCondLst>
                                        </p:cTn>
                                        <p:tgtEl>
                                          <p:spTgt spid="6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30" presetClass="exit" presetSubtype="0" fill="hold" grpId="1" nodeType="clickEffect">
                                  <p:stCondLst>
                                    <p:cond delay="0"/>
                                  </p:stCondLst>
                                  <p:childTnLst>
                                    <p:animEffect transition="out" filter="fade">
                                      <p:cBhvr>
                                        <p:cTn id="76" dur="800" accel="100000">
                                          <p:stCondLst>
                                            <p:cond delay="200"/>
                                          </p:stCondLst>
                                        </p:cTn>
                                        <p:tgtEl>
                                          <p:spTgt spid="35"/>
                                        </p:tgtEl>
                                      </p:cBhvr>
                                    </p:animEffect>
                                    <p:anim calcmode="lin" valueType="num">
                                      <p:cBhvr>
                                        <p:cTn id="77" dur="800" accel="100000">
                                          <p:stCondLst>
                                            <p:cond delay="200"/>
                                          </p:stCondLst>
                                        </p:cTn>
                                        <p:tgtEl>
                                          <p:spTgt spid="35"/>
                                        </p:tgtEl>
                                        <p:attrNameLst>
                                          <p:attrName>style.rotation</p:attrName>
                                        </p:attrNameLst>
                                      </p:cBhvr>
                                      <p:tavLst>
                                        <p:tav tm="0">
                                          <p:val>
                                            <p:fltVal val="0"/>
                                          </p:val>
                                        </p:tav>
                                        <p:tav tm="100000">
                                          <p:val>
                                            <p:fltVal val="-90"/>
                                          </p:val>
                                        </p:tav>
                                      </p:tavLst>
                                    </p:anim>
                                    <p:anim calcmode="lin" valueType="num">
                                      <p:cBhvr>
                                        <p:cTn id="78" dur="200" decel="100000"/>
                                        <p:tgtEl>
                                          <p:spTgt spid="35"/>
                                        </p:tgtEl>
                                        <p:attrNameLst>
                                          <p:attrName>ppt_x</p:attrName>
                                        </p:attrNameLst>
                                      </p:cBhvr>
                                      <p:tavLst>
                                        <p:tav tm="0">
                                          <p:val>
                                            <p:strVal val="ppt_x"/>
                                          </p:val>
                                        </p:tav>
                                        <p:tav tm="100000">
                                          <p:val>
                                            <p:strVal val="ppt_x-0.05"/>
                                          </p:val>
                                        </p:tav>
                                      </p:tavLst>
                                    </p:anim>
                                    <p:anim calcmode="lin" valueType="num">
                                      <p:cBhvr>
                                        <p:cTn id="79" dur="200" decel="100000"/>
                                        <p:tgtEl>
                                          <p:spTgt spid="35"/>
                                        </p:tgtEl>
                                        <p:attrNameLst>
                                          <p:attrName>ppt_y</p:attrName>
                                        </p:attrNameLst>
                                      </p:cBhvr>
                                      <p:tavLst>
                                        <p:tav tm="0">
                                          <p:val>
                                            <p:strVal val="ppt_y"/>
                                          </p:val>
                                        </p:tav>
                                        <p:tav tm="100000">
                                          <p:val>
                                            <p:strVal val="ppt_y+0.1"/>
                                          </p:val>
                                        </p:tav>
                                      </p:tavLst>
                                    </p:anim>
                                    <p:anim calcmode="lin" valueType="num">
                                      <p:cBhvr>
                                        <p:cTn id="80" dur="800" accel="100000">
                                          <p:stCondLst>
                                            <p:cond delay="200"/>
                                          </p:stCondLst>
                                        </p:cTn>
                                        <p:tgtEl>
                                          <p:spTgt spid="35"/>
                                        </p:tgtEl>
                                        <p:attrNameLst>
                                          <p:attrName>ppt_x</p:attrName>
                                        </p:attrNameLst>
                                      </p:cBhvr>
                                      <p:tavLst>
                                        <p:tav tm="0">
                                          <p:val>
                                            <p:strVal val="ppt_x"/>
                                          </p:val>
                                        </p:tav>
                                        <p:tav tm="100000">
                                          <p:val>
                                            <p:strVal val="ppt_x+0.4+0.05"/>
                                          </p:val>
                                        </p:tav>
                                      </p:tavLst>
                                    </p:anim>
                                    <p:anim calcmode="lin" valueType="num">
                                      <p:cBhvr>
                                        <p:cTn id="81" dur="800" accel="100000">
                                          <p:stCondLst>
                                            <p:cond delay="200"/>
                                          </p:stCondLst>
                                        </p:cTn>
                                        <p:tgtEl>
                                          <p:spTgt spid="35"/>
                                        </p:tgtEl>
                                        <p:attrNameLst>
                                          <p:attrName>ppt_y</p:attrName>
                                        </p:attrNameLst>
                                      </p:cBhvr>
                                      <p:tavLst>
                                        <p:tav tm="0">
                                          <p:val>
                                            <p:strVal val="ppt_y"/>
                                          </p:val>
                                        </p:tav>
                                        <p:tav tm="100000">
                                          <p:val>
                                            <p:strVal val="ppt_y-0.4-0.1"/>
                                          </p:val>
                                        </p:tav>
                                      </p:tavLst>
                                    </p:anim>
                                    <p:set>
                                      <p:cBhvr>
                                        <p:cTn id="82" dur="1" fill="hold">
                                          <p:stCondLst>
                                            <p:cond delay="999"/>
                                          </p:stCondLst>
                                        </p:cTn>
                                        <p:tgtEl>
                                          <p:spTgt spid="3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30" presetClass="exit" presetSubtype="0" fill="hold" grpId="0" nodeType="clickEffect">
                                  <p:stCondLst>
                                    <p:cond delay="0"/>
                                  </p:stCondLst>
                                  <p:childTnLst>
                                    <p:animEffect transition="out" filter="fade">
                                      <p:cBhvr>
                                        <p:cTn id="86" dur="800" accel="100000">
                                          <p:stCondLst>
                                            <p:cond delay="200"/>
                                          </p:stCondLst>
                                        </p:cTn>
                                        <p:tgtEl>
                                          <p:spTgt spid="67"/>
                                        </p:tgtEl>
                                      </p:cBhvr>
                                    </p:animEffect>
                                    <p:anim calcmode="lin" valueType="num">
                                      <p:cBhvr>
                                        <p:cTn id="87" dur="800" accel="100000">
                                          <p:stCondLst>
                                            <p:cond delay="200"/>
                                          </p:stCondLst>
                                        </p:cTn>
                                        <p:tgtEl>
                                          <p:spTgt spid="67"/>
                                        </p:tgtEl>
                                        <p:attrNameLst>
                                          <p:attrName>style.rotation</p:attrName>
                                        </p:attrNameLst>
                                      </p:cBhvr>
                                      <p:tavLst>
                                        <p:tav tm="0">
                                          <p:val>
                                            <p:fltVal val="0"/>
                                          </p:val>
                                        </p:tav>
                                        <p:tav tm="100000">
                                          <p:val>
                                            <p:fltVal val="-90"/>
                                          </p:val>
                                        </p:tav>
                                      </p:tavLst>
                                    </p:anim>
                                    <p:anim calcmode="lin" valueType="num">
                                      <p:cBhvr>
                                        <p:cTn id="88" dur="200" decel="100000"/>
                                        <p:tgtEl>
                                          <p:spTgt spid="67"/>
                                        </p:tgtEl>
                                        <p:attrNameLst>
                                          <p:attrName>ppt_x</p:attrName>
                                        </p:attrNameLst>
                                      </p:cBhvr>
                                      <p:tavLst>
                                        <p:tav tm="0">
                                          <p:val>
                                            <p:strVal val="ppt_x"/>
                                          </p:val>
                                        </p:tav>
                                        <p:tav tm="100000">
                                          <p:val>
                                            <p:strVal val="ppt_x-0.05"/>
                                          </p:val>
                                        </p:tav>
                                      </p:tavLst>
                                    </p:anim>
                                    <p:anim calcmode="lin" valueType="num">
                                      <p:cBhvr>
                                        <p:cTn id="89" dur="200" decel="100000"/>
                                        <p:tgtEl>
                                          <p:spTgt spid="67"/>
                                        </p:tgtEl>
                                        <p:attrNameLst>
                                          <p:attrName>ppt_y</p:attrName>
                                        </p:attrNameLst>
                                      </p:cBhvr>
                                      <p:tavLst>
                                        <p:tav tm="0">
                                          <p:val>
                                            <p:strVal val="ppt_y"/>
                                          </p:val>
                                        </p:tav>
                                        <p:tav tm="100000">
                                          <p:val>
                                            <p:strVal val="ppt_y+0.1"/>
                                          </p:val>
                                        </p:tav>
                                      </p:tavLst>
                                    </p:anim>
                                    <p:anim calcmode="lin" valueType="num">
                                      <p:cBhvr>
                                        <p:cTn id="90" dur="800" accel="100000">
                                          <p:stCondLst>
                                            <p:cond delay="200"/>
                                          </p:stCondLst>
                                        </p:cTn>
                                        <p:tgtEl>
                                          <p:spTgt spid="67"/>
                                        </p:tgtEl>
                                        <p:attrNameLst>
                                          <p:attrName>ppt_x</p:attrName>
                                        </p:attrNameLst>
                                      </p:cBhvr>
                                      <p:tavLst>
                                        <p:tav tm="0">
                                          <p:val>
                                            <p:strVal val="ppt_x"/>
                                          </p:val>
                                        </p:tav>
                                        <p:tav tm="100000">
                                          <p:val>
                                            <p:strVal val="ppt_x+0.4+0.05"/>
                                          </p:val>
                                        </p:tav>
                                      </p:tavLst>
                                    </p:anim>
                                    <p:anim calcmode="lin" valueType="num">
                                      <p:cBhvr>
                                        <p:cTn id="91" dur="800" accel="100000">
                                          <p:stCondLst>
                                            <p:cond delay="200"/>
                                          </p:stCondLst>
                                        </p:cTn>
                                        <p:tgtEl>
                                          <p:spTgt spid="67"/>
                                        </p:tgtEl>
                                        <p:attrNameLst>
                                          <p:attrName>ppt_y</p:attrName>
                                        </p:attrNameLst>
                                      </p:cBhvr>
                                      <p:tavLst>
                                        <p:tav tm="0">
                                          <p:val>
                                            <p:strVal val="ppt_y"/>
                                          </p:val>
                                        </p:tav>
                                        <p:tav tm="100000">
                                          <p:val>
                                            <p:strVal val="ppt_y-0.4-0.1"/>
                                          </p:val>
                                        </p:tav>
                                      </p:tavLst>
                                    </p:anim>
                                    <p:set>
                                      <p:cBhvr>
                                        <p:cTn id="92" dur="1" fill="hold">
                                          <p:stCondLst>
                                            <p:cond delay="999"/>
                                          </p:stCondLst>
                                        </p:cTn>
                                        <p:tgtEl>
                                          <p:spTgt spid="6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8" presetClass="emph" presetSubtype="0" fill="hold" grpId="0" nodeType="clickEffect">
                                  <p:stCondLst>
                                    <p:cond delay="0"/>
                                  </p:stCondLst>
                                  <p:childTnLst>
                                    <p:animRot by="21600000">
                                      <p:cBhvr>
                                        <p:cTn id="96" dur="1000" fill="hold"/>
                                        <p:tgtEl>
                                          <p:spTgt spid="64"/>
                                        </p:tgtEl>
                                        <p:attrNameLst>
                                          <p:attrName>r</p:attrName>
                                        </p:attrNameLst>
                                      </p:cBhvr>
                                    </p:animRot>
                                  </p:childTnLst>
                                </p:cTn>
                              </p:par>
                              <p:par>
                                <p:cTn id="97" presetID="8" presetClass="emph" presetSubtype="0" fill="hold" grpId="0" nodeType="withEffect">
                                  <p:stCondLst>
                                    <p:cond delay="0"/>
                                  </p:stCondLst>
                                  <p:childTnLst>
                                    <p:animRot by="21600000">
                                      <p:cBhvr>
                                        <p:cTn id="98" dur="1000" fill="hold"/>
                                        <p:tgtEl>
                                          <p:spTgt spid="63"/>
                                        </p:tgtEl>
                                        <p:attrNameLst>
                                          <p:attrName>r</p:attrName>
                                        </p:attrNameLst>
                                      </p:cBhvr>
                                    </p:animRot>
                                  </p:childTnLst>
                                </p:cTn>
                              </p:par>
                              <p:par>
                                <p:cTn id="99" presetID="8" presetClass="emph" presetSubtype="0" fill="hold" grpId="0" nodeType="withEffect">
                                  <p:stCondLst>
                                    <p:cond delay="0"/>
                                  </p:stCondLst>
                                  <p:childTnLst>
                                    <p:animRot by="21600000">
                                      <p:cBhvr>
                                        <p:cTn id="100" dur="1000" fill="hold"/>
                                        <p:tgtEl>
                                          <p:spTgt spid="35"/>
                                        </p:tgtEl>
                                        <p:attrNameLst>
                                          <p:attrName>r</p:attrName>
                                        </p:attrNameLst>
                                      </p:cBhvr>
                                    </p:animRot>
                                  </p:childTnLst>
                                </p:cTn>
                              </p:par>
                              <p:par>
                                <p:cTn id="101" presetID="8" presetClass="emph" presetSubtype="0" fill="hold" grpId="0" nodeType="withEffect">
                                  <p:stCondLst>
                                    <p:cond delay="0"/>
                                  </p:stCondLst>
                                  <p:childTnLst>
                                    <p:animRot by="21600000">
                                      <p:cBhvr>
                                        <p:cTn id="102" dur="1000" fill="hold"/>
                                        <p:tgtEl>
                                          <p:spTgt spid="36"/>
                                        </p:tgtEl>
                                        <p:attrNameLst>
                                          <p:attrName>r</p:attrName>
                                        </p:attrNameLst>
                                      </p:cBhvr>
                                    </p:animRot>
                                  </p:childTnLst>
                                </p:cTn>
                              </p:par>
                            </p:childTnLst>
                          </p:cTn>
                        </p:par>
                      </p:childTnLst>
                    </p:cTn>
                  </p:par>
                  <p:par>
                    <p:cTn id="103" fill="hold">
                      <p:stCondLst>
                        <p:cond delay="indefinite"/>
                      </p:stCondLst>
                      <p:childTnLst>
                        <p:par>
                          <p:cTn id="104" fill="hold">
                            <p:stCondLst>
                              <p:cond delay="0"/>
                            </p:stCondLst>
                            <p:childTnLst>
                              <p:par>
                                <p:cTn id="105" presetID="26" presetClass="entr" presetSubtype="0" fill="hold" grpId="0" nodeType="clickEffect">
                                  <p:stCondLst>
                                    <p:cond delay="0"/>
                                  </p:stCondLst>
                                  <p:childTnLst>
                                    <p:set>
                                      <p:cBhvr>
                                        <p:cTn id="106" dur="1" fill="hold">
                                          <p:stCondLst>
                                            <p:cond delay="0"/>
                                          </p:stCondLst>
                                        </p:cTn>
                                        <p:tgtEl>
                                          <p:spTgt spid="68"/>
                                        </p:tgtEl>
                                        <p:attrNameLst>
                                          <p:attrName>style.visibility</p:attrName>
                                        </p:attrNameLst>
                                      </p:cBhvr>
                                      <p:to>
                                        <p:strVal val="visible"/>
                                      </p:to>
                                    </p:set>
                                    <p:animEffect transition="in" filter="wipe(down)">
                                      <p:cBhvr>
                                        <p:cTn id="107" dur="290">
                                          <p:stCondLst>
                                            <p:cond delay="0"/>
                                          </p:stCondLst>
                                        </p:cTn>
                                        <p:tgtEl>
                                          <p:spTgt spid="68"/>
                                        </p:tgtEl>
                                      </p:cBhvr>
                                    </p:animEffect>
                                    <p:anim calcmode="lin" valueType="num">
                                      <p:cBhvr>
                                        <p:cTn id="108" dur="911"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109" dur="332"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110" dur="332" tmFilter="0, 0; 0.125,0.2665; 0.25,0.4; 0.375,0.465; 0.5,0.5;  0.625,0.535; 0.75,0.6; 0.875,0.7335; 1,1">
                                          <p:stCondLst>
                                            <p:cond delay="332"/>
                                          </p:stCondLst>
                                        </p:cTn>
                                        <p:tgtEl>
                                          <p:spTgt spid="68"/>
                                        </p:tgtEl>
                                        <p:attrNameLst>
                                          <p:attrName>ppt_y</p:attrName>
                                        </p:attrNameLst>
                                      </p:cBhvr>
                                      <p:tavLst>
                                        <p:tav tm="0" fmla="#ppt_y-sin(pi*$)/9">
                                          <p:val>
                                            <p:fltVal val="0"/>
                                          </p:val>
                                        </p:tav>
                                        <p:tav tm="100000">
                                          <p:val>
                                            <p:fltVal val="1"/>
                                          </p:val>
                                        </p:tav>
                                      </p:tavLst>
                                    </p:anim>
                                    <p:anim calcmode="lin" valueType="num">
                                      <p:cBhvr>
                                        <p:cTn id="111" dur="166" tmFilter="0, 0; 0.125,0.2665; 0.25,0.4; 0.375,0.465; 0.5,0.5;  0.625,0.535; 0.75,0.6; 0.875,0.7335; 1,1">
                                          <p:stCondLst>
                                            <p:cond delay="662"/>
                                          </p:stCondLst>
                                        </p:cTn>
                                        <p:tgtEl>
                                          <p:spTgt spid="68"/>
                                        </p:tgtEl>
                                        <p:attrNameLst>
                                          <p:attrName>ppt_y</p:attrName>
                                        </p:attrNameLst>
                                      </p:cBhvr>
                                      <p:tavLst>
                                        <p:tav tm="0" fmla="#ppt_y-sin(pi*$)/27">
                                          <p:val>
                                            <p:fltVal val="0"/>
                                          </p:val>
                                        </p:tav>
                                        <p:tav tm="100000">
                                          <p:val>
                                            <p:fltVal val="1"/>
                                          </p:val>
                                        </p:tav>
                                      </p:tavLst>
                                    </p:anim>
                                    <p:anim calcmode="lin" valueType="num">
                                      <p:cBhvr>
                                        <p:cTn id="112" dur="82" tmFilter="0, 0; 0.125,0.2665; 0.25,0.4; 0.375,0.465; 0.5,0.5;  0.625,0.535; 0.75,0.6; 0.875,0.7335; 1,1">
                                          <p:stCondLst>
                                            <p:cond delay="828"/>
                                          </p:stCondLst>
                                        </p:cTn>
                                        <p:tgtEl>
                                          <p:spTgt spid="68"/>
                                        </p:tgtEl>
                                        <p:attrNameLst>
                                          <p:attrName>ppt_y</p:attrName>
                                        </p:attrNameLst>
                                      </p:cBhvr>
                                      <p:tavLst>
                                        <p:tav tm="0" fmla="#ppt_y-sin(pi*$)/81">
                                          <p:val>
                                            <p:fltVal val="0"/>
                                          </p:val>
                                        </p:tav>
                                        <p:tav tm="100000">
                                          <p:val>
                                            <p:fltVal val="1"/>
                                          </p:val>
                                        </p:tav>
                                      </p:tavLst>
                                    </p:anim>
                                    <p:animScale>
                                      <p:cBhvr>
                                        <p:cTn id="113" dur="13">
                                          <p:stCondLst>
                                            <p:cond delay="325"/>
                                          </p:stCondLst>
                                        </p:cTn>
                                        <p:tgtEl>
                                          <p:spTgt spid="68"/>
                                        </p:tgtEl>
                                      </p:cBhvr>
                                      <p:to x="100000" y="60000"/>
                                    </p:animScale>
                                    <p:animScale>
                                      <p:cBhvr>
                                        <p:cTn id="114" dur="83" decel="50000">
                                          <p:stCondLst>
                                            <p:cond delay="338"/>
                                          </p:stCondLst>
                                        </p:cTn>
                                        <p:tgtEl>
                                          <p:spTgt spid="68"/>
                                        </p:tgtEl>
                                      </p:cBhvr>
                                      <p:to x="100000" y="100000"/>
                                    </p:animScale>
                                    <p:animScale>
                                      <p:cBhvr>
                                        <p:cTn id="115" dur="13">
                                          <p:stCondLst>
                                            <p:cond delay="656"/>
                                          </p:stCondLst>
                                        </p:cTn>
                                        <p:tgtEl>
                                          <p:spTgt spid="68"/>
                                        </p:tgtEl>
                                      </p:cBhvr>
                                      <p:to x="100000" y="80000"/>
                                    </p:animScale>
                                    <p:animScale>
                                      <p:cBhvr>
                                        <p:cTn id="116" dur="83" decel="50000">
                                          <p:stCondLst>
                                            <p:cond delay="669"/>
                                          </p:stCondLst>
                                        </p:cTn>
                                        <p:tgtEl>
                                          <p:spTgt spid="68"/>
                                        </p:tgtEl>
                                      </p:cBhvr>
                                      <p:to x="100000" y="100000"/>
                                    </p:animScale>
                                    <p:animScale>
                                      <p:cBhvr>
                                        <p:cTn id="117" dur="13">
                                          <p:stCondLst>
                                            <p:cond delay="821"/>
                                          </p:stCondLst>
                                        </p:cTn>
                                        <p:tgtEl>
                                          <p:spTgt spid="68"/>
                                        </p:tgtEl>
                                      </p:cBhvr>
                                      <p:to x="100000" y="90000"/>
                                    </p:animScale>
                                    <p:animScale>
                                      <p:cBhvr>
                                        <p:cTn id="118" dur="83" decel="50000">
                                          <p:stCondLst>
                                            <p:cond delay="834"/>
                                          </p:stCondLst>
                                        </p:cTn>
                                        <p:tgtEl>
                                          <p:spTgt spid="68"/>
                                        </p:tgtEl>
                                      </p:cBhvr>
                                      <p:to x="100000" y="100000"/>
                                    </p:animScale>
                                    <p:animScale>
                                      <p:cBhvr>
                                        <p:cTn id="119" dur="13">
                                          <p:stCondLst>
                                            <p:cond delay="904"/>
                                          </p:stCondLst>
                                        </p:cTn>
                                        <p:tgtEl>
                                          <p:spTgt spid="68"/>
                                        </p:tgtEl>
                                      </p:cBhvr>
                                      <p:to x="100000" y="95000"/>
                                    </p:animScale>
                                    <p:animScale>
                                      <p:cBhvr>
                                        <p:cTn id="120" dur="83" decel="50000">
                                          <p:stCondLst>
                                            <p:cond delay="917"/>
                                          </p:stCondLst>
                                        </p:cTn>
                                        <p:tgtEl>
                                          <p:spTgt spid="68"/>
                                        </p:tgtEl>
                                      </p:cBhvr>
                                      <p:to x="100000" y="100000"/>
                                    </p:animScale>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grpId="0" nodeType="clickEffect">
                                  <p:stCondLst>
                                    <p:cond delay="0"/>
                                  </p:stCondLst>
                                  <p:childTnLst>
                                    <p:animEffect transition="out" filter="fade">
                                      <p:cBhvr>
                                        <p:cTn id="124" dur="1000"/>
                                        <p:tgtEl>
                                          <p:spTgt spid="62"/>
                                        </p:tgtEl>
                                      </p:cBhvr>
                                    </p:animEffect>
                                    <p:set>
                                      <p:cBhvr>
                                        <p:cTn id="125" dur="1" fill="hold">
                                          <p:stCondLst>
                                            <p:cond delay="999"/>
                                          </p:stCondLst>
                                        </p:cTn>
                                        <p:tgtEl>
                                          <p:spTgt spid="62"/>
                                        </p:tgtEl>
                                        <p:attrNameLst>
                                          <p:attrName>style.visibility</p:attrName>
                                        </p:attrNameLst>
                                      </p:cBhvr>
                                      <p:to>
                                        <p:strVal val="hidden"/>
                                      </p:to>
                                    </p:set>
                                  </p:childTnLst>
                                </p:cTn>
                              </p:par>
                              <p:par>
                                <p:cTn id="126" presetID="49" presetClass="entr" presetSubtype="0" decel="100000" fill="hold" grpId="0" nodeType="withEffect">
                                  <p:stCondLst>
                                    <p:cond delay="0"/>
                                  </p:stCondLst>
                                  <p:childTnLst>
                                    <p:set>
                                      <p:cBhvr>
                                        <p:cTn id="127" dur="1" fill="hold">
                                          <p:stCondLst>
                                            <p:cond delay="0"/>
                                          </p:stCondLst>
                                        </p:cTn>
                                        <p:tgtEl>
                                          <p:spTgt spid="30"/>
                                        </p:tgtEl>
                                        <p:attrNameLst>
                                          <p:attrName>style.visibility</p:attrName>
                                        </p:attrNameLst>
                                      </p:cBhvr>
                                      <p:to>
                                        <p:strVal val="visible"/>
                                      </p:to>
                                    </p:set>
                                    <p:anim calcmode="lin" valueType="num">
                                      <p:cBhvr>
                                        <p:cTn id="128" dur="1000" fill="hold"/>
                                        <p:tgtEl>
                                          <p:spTgt spid="30"/>
                                        </p:tgtEl>
                                        <p:attrNameLst>
                                          <p:attrName>ppt_w</p:attrName>
                                        </p:attrNameLst>
                                      </p:cBhvr>
                                      <p:tavLst>
                                        <p:tav tm="0">
                                          <p:val>
                                            <p:fltVal val="0"/>
                                          </p:val>
                                        </p:tav>
                                        <p:tav tm="100000">
                                          <p:val>
                                            <p:strVal val="#ppt_w"/>
                                          </p:val>
                                        </p:tav>
                                      </p:tavLst>
                                    </p:anim>
                                    <p:anim calcmode="lin" valueType="num">
                                      <p:cBhvr>
                                        <p:cTn id="129" dur="1000" fill="hold"/>
                                        <p:tgtEl>
                                          <p:spTgt spid="30"/>
                                        </p:tgtEl>
                                        <p:attrNameLst>
                                          <p:attrName>ppt_h</p:attrName>
                                        </p:attrNameLst>
                                      </p:cBhvr>
                                      <p:tavLst>
                                        <p:tav tm="0">
                                          <p:val>
                                            <p:fltVal val="0"/>
                                          </p:val>
                                        </p:tav>
                                        <p:tav tm="100000">
                                          <p:val>
                                            <p:strVal val="#ppt_h"/>
                                          </p:val>
                                        </p:tav>
                                      </p:tavLst>
                                    </p:anim>
                                    <p:anim calcmode="lin" valueType="num">
                                      <p:cBhvr>
                                        <p:cTn id="130" dur="1000" fill="hold"/>
                                        <p:tgtEl>
                                          <p:spTgt spid="30"/>
                                        </p:tgtEl>
                                        <p:attrNameLst>
                                          <p:attrName>style.rotation</p:attrName>
                                        </p:attrNameLst>
                                      </p:cBhvr>
                                      <p:tavLst>
                                        <p:tav tm="0">
                                          <p:val>
                                            <p:fltVal val="360"/>
                                          </p:val>
                                        </p:tav>
                                        <p:tav tm="100000">
                                          <p:val>
                                            <p:fltVal val="0"/>
                                          </p:val>
                                        </p:tav>
                                      </p:tavLst>
                                    </p:anim>
                                    <p:animEffect transition="in" filter="fade">
                                      <p:cBhvr>
                                        <p:cTn id="131" dur="1000"/>
                                        <p:tgtEl>
                                          <p:spTgt spid="30"/>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29"/>
                                        </p:tgtEl>
                                        <p:attrNameLst>
                                          <p:attrName>style.visibility</p:attrName>
                                        </p:attrNameLst>
                                      </p:cBhvr>
                                      <p:to>
                                        <p:strVal val="visible"/>
                                      </p:to>
                                    </p:set>
                                    <p:animEffect transition="in" filter="fade">
                                      <p:cBhvr>
                                        <p:cTn id="134" dur="1000"/>
                                        <p:tgtEl>
                                          <p:spTgt spid="29"/>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xit" presetSubtype="0" fill="hold" grpId="1" nodeType="clickEffect">
                                  <p:stCondLst>
                                    <p:cond delay="0"/>
                                  </p:stCondLst>
                                  <p:childTnLst>
                                    <p:animEffect transition="out" filter="fade">
                                      <p:cBhvr>
                                        <p:cTn id="138" dur="1000"/>
                                        <p:tgtEl>
                                          <p:spTgt spid="36"/>
                                        </p:tgtEl>
                                      </p:cBhvr>
                                    </p:animEffect>
                                    <p:set>
                                      <p:cBhvr>
                                        <p:cTn id="139" dur="1" fill="hold">
                                          <p:stCondLst>
                                            <p:cond delay="999"/>
                                          </p:stCondLst>
                                        </p:cTn>
                                        <p:tgtEl>
                                          <p:spTgt spid="36"/>
                                        </p:tgtEl>
                                        <p:attrNameLst>
                                          <p:attrName>style.visibility</p:attrName>
                                        </p:attrNameLst>
                                      </p:cBhvr>
                                      <p:to>
                                        <p:strVal val="hidden"/>
                                      </p:to>
                                    </p:set>
                                  </p:childTnLst>
                                </p:cTn>
                              </p:par>
                              <p:par>
                                <p:cTn id="140" presetID="49" presetClass="entr" presetSubtype="0" decel="100000" fill="hold" grpId="0" nodeType="withEffect">
                                  <p:stCondLst>
                                    <p:cond delay="0"/>
                                  </p:stCondLst>
                                  <p:childTnLst>
                                    <p:set>
                                      <p:cBhvr>
                                        <p:cTn id="141" dur="1" fill="hold">
                                          <p:stCondLst>
                                            <p:cond delay="0"/>
                                          </p:stCondLst>
                                        </p:cTn>
                                        <p:tgtEl>
                                          <p:spTgt spid="31"/>
                                        </p:tgtEl>
                                        <p:attrNameLst>
                                          <p:attrName>style.visibility</p:attrName>
                                        </p:attrNameLst>
                                      </p:cBhvr>
                                      <p:to>
                                        <p:strVal val="visible"/>
                                      </p:to>
                                    </p:set>
                                    <p:anim calcmode="lin" valueType="num">
                                      <p:cBhvr>
                                        <p:cTn id="142" dur="1000" fill="hold"/>
                                        <p:tgtEl>
                                          <p:spTgt spid="31"/>
                                        </p:tgtEl>
                                        <p:attrNameLst>
                                          <p:attrName>ppt_w</p:attrName>
                                        </p:attrNameLst>
                                      </p:cBhvr>
                                      <p:tavLst>
                                        <p:tav tm="0">
                                          <p:val>
                                            <p:fltVal val="0"/>
                                          </p:val>
                                        </p:tav>
                                        <p:tav tm="100000">
                                          <p:val>
                                            <p:strVal val="#ppt_w"/>
                                          </p:val>
                                        </p:tav>
                                      </p:tavLst>
                                    </p:anim>
                                    <p:anim calcmode="lin" valueType="num">
                                      <p:cBhvr>
                                        <p:cTn id="143" dur="1000" fill="hold"/>
                                        <p:tgtEl>
                                          <p:spTgt spid="31"/>
                                        </p:tgtEl>
                                        <p:attrNameLst>
                                          <p:attrName>ppt_h</p:attrName>
                                        </p:attrNameLst>
                                      </p:cBhvr>
                                      <p:tavLst>
                                        <p:tav tm="0">
                                          <p:val>
                                            <p:fltVal val="0"/>
                                          </p:val>
                                        </p:tav>
                                        <p:tav tm="100000">
                                          <p:val>
                                            <p:strVal val="#ppt_h"/>
                                          </p:val>
                                        </p:tav>
                                      </p:tavLst>
                                    </p:anim>
                                    <p:anim calcmode="lin" valueType="num">
                                      <p:cBhvr>
                                        <p:cTn id="144" dur="1000" fill="hold"/>
                                        <p:tgtEl>
                                          <p:spTgt spid="31"/>
                                        </p:tgtEl>
                                        <p:attrNameLst>
                                          <p:attrName>style.rotation</p:attrName>
                                        </p:attrNameLst>
                                      </p:cBhvr>
                                      <p:tavLst>
                                        <p:tav tm="0">
                                          <p:val>
                                            <p:fltVal val="360"/>
                                          </p:val>
                                        </p:tav>
                                        <p:tav tm="100000">
                                          <p:val>
                                            <p:fltVal val="0"/>
                                          </p:val>
                                        </p:tav>
                                      </p:tavLst>
                                    </p:anim>
                                    <p:animEffect transition="in" filter="fade">
                                      <p:cBhvr>
                                        <p:cTn id="145" dur="1000"/>
                                        <p:tgtEl>
                                          <p:spTgt spid="31"/>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28"/>
                                        </p:tgtEl>
                                        <p:attrNameLst>
                                          <p:attrName>style.visibility</p:attrName>
                                        </p:attrNameLst>
                                      </p:cBhvr>
                                      <p:to>
                                        <p:strVal val="visible"/>
                                      </p:to>
                                    </p:set>
                                    <p:animEffect transition="in" filter="fade">
                                      <p:cBhvr>
                                        <p:cTn id="148" dur="1000"/>
                                        <p:tgtEl>
                                          <p:spTgt spid="28"/>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1000"/>
                                        <p:tgtEl>
                                          <p:spTgt spid="63"/>
                                        </p:tgtEl>
                                      </p:cBhvr>
                                    </p:animEffect>
                                    <p:set>
                                      <p:cBhvr>
                                        <p:cTn id="153" dur="1" fill="hold">
                                          <p:stCondLst>
                                            <p:cond delay="999"/>
                                          </p:stCondLst>
                                        </p:cTn>
                                        <p:tgtEl>
                                          <p:spTgt spid="63"/>
                                        </p:tgtEl>
                                        <p:attrNameLst>
                                          <p:attrName>style.visibility</p:attrName>
                                        </p:attrNameLst>
                                      </p:cBhvr>
                                      <p:to>
                                        <p:strVal val="hidden"/>
                                      </p:to>
                                    </p:set>
                                  </p:childTnLst>
                                </p:cTn>
                              </p:par>
                              <p:par>
                                <p:cTn id="154" presetID="49" presetClass="entr" presetSubtype="0" decel="100000" fill="hold" grpId="0" nodeType="withEffect">
                                  <p:stCondLst>
                                    <p:cond delay="0"/>
                                  </p:stCondLst>
                                  <p:childTnLst>
                                    <p:set>
                                      <p:cBhvr>
                                        <p:cTn id="155" dur="1" fill="hold">
                                          <p:stCondLst>
                                            <p:cond delay="0"/>
                                          </p:stCondLst>
                                        </p:cTn>
                                        <p:tgtEl>
                                          <p:spTgt spid="32"/>
                                        </p:tgtEl>
                                        <p:attrNameLst>
                                          <p:attrName>style.visibility</p:attrName>
                                        </p:attrNameLst>
                                      </p:cBhvr>
                                      <p:to>
                                        <p:strVal val="visible"/>
                                      </p:to>
                                    </p:set>
                                    <p:anim calcmode="lin" valueType="num">
                                      <p:cBhvr>
                                        <p:cTn id="156" dur="1000" fill="hold"/>
                                        <p:tgtEl>
                                          <p:spTgt spid="32"/>
                                        </p:tgtEl>
                                        <p:attrNameLst>
                                          <p:attrName>ppt_w</p:attrName>
                                        </p:attrNameLst>
                                      </p:cBhvr>
                                      <p:tavLst>
                                        <p:tav tm="0">
                                          <p:val>
                                            <p:fltVal val="0"/>
                                          </p:val>
                                        </p:tav>
                                        <p:tav tm="100000">
                                          <p:val>
                                            <p:strVal val="#ppt_w"/>
                                          </p:val>
                                        </p:tav>
                                      </p:tavLst>
                                    </p:anim>
                                    <p:anim calcmode="lin" valueType="num">
                                      <p:cBhvr>
                                        <p:cTn id="157" dur="1000" fill="hold"/>
                                        <p:tgtEl>
                                          <p:spTgt spid="32"/>
                                        </p:tgtEl>
                                        <p:attrNameLst>
                                          <p:attrName>ppt_h</p:attrName>
                                        </p:attrNameLst>
                                      </p:cBhvr>
                                      <p:tavLst>
                                        <p:tav tm="0">
                                          <p:val>
                                            <p:fltVal val="0"/>
                                          </p:val>
                                        </p:tav>
                                        <p:tav tm="100000">
                                          <p:val>
                                            <p:strVal val="#ppt_h"/>
                                          </p:val>
                                        </p:tav>
                                      </p:tavLst>
                                    </p:anim>
                                    <p:anim calcmode="lin" valueType="num">
                                      <p:cBhvr>
                                        <p:cTn id="158" dur="1000" fill="hold"/>
                                        <p:tgtEl>
                                          <p:spTgt spid="32"/>
                                        </p:tgtEl>
                                        <p:attrNameLst>
                                          <p:attrName>style.rotation</p:attrName>
                                        </p:attrNameLst>
                                      </p:cBhvr>
                                      <p:tavLst>
                                        <p:tav tm="0">
                                          <p:val>
                                            <p:fltVal val="360"/>
                                          </p:val>
                                        </p:tav>
                                        <p:tav tm="100000">
                                          <p:val>
                                            <p:fltVal val="0"/>
                                          </p:val>
                                        </p:tav>
                                      </p:tavLst>
                                    </p:anim>
                                    <p:animEffect transition="in" filter="fade">
                                      <p:cBhvr>
                                        <p:cTn id="159" dur="1000"/>
                                        <p:tgtEl>
                                          <p:spTgt spid="32"/>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27"/>
                                        </p:tgtEl>
                                        <p:attrNameLst>
                                          <p:attrName>style.visibility</p:attrName>
                                        </p:attrNameLst>
                                      </p:cBhvr>
                                      <p:to>
                                        <p:strVal val="visible"/>
                                      </p:to>
                                    </p:set>
                                    <p:animEffect transition="in" filter="fade">
                                      <p:cBhvr>
                                        <p:cTn id="162" dur="1000"/>
                                        <p:tgtEl>
                                          <p:spTgt spid="27"/>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xit" presetSubtype="0" fill="hold" grpId="1" nodeType="clickEffect">
                                  <p:stCondLst>
                                    <p:cond delay="0"/>
                                  </p:stCondLst>
                                  <p:childTnLst>
                                    <p:animEffect transition="out" filter="fade">
                                      <p:cBhvr>
                                        <p:cTn id="166" dur="1000"/>
                                        <p:tgtEl>
                                          <p:spTgt spid="64"/>
                                        </p:tgtEl>
                                      </p:cBhvr>
                                    </p:animEffect>
                                    <p:set>
                                      <p:cBhvr>
                                        <p:cTn id="167" dur="1" fill="hold">
                                          <p:stCondLst>
                                            <p:cond delay="999"/>
                                          </p:stCondLst>
                                        </p:cTn>
                                        <p:tgtEl>
                                          <p:spTgt spid="64"/>
                                        </p:tgtEl>
                                        <p:attrNameLst>
                                          <p:attrName>style.visibility</p:attrName>
                                        </p:attrNameLst>
                                      </p:cBhvr>
                                      <p:to>
                                        <p:strVal val="hidden"/>
                                      </p:to>
                                    </p:set>
                                  </p:childTnLst>
                                </p:cTn>
                              </p:par>
                              <p:par>
                                <p:cTn id="168" presetID="49" presetClass="entr" presetSubtype="0" decel="100000" fill="hold" grpId="0" nodeType="withEffect">
                                  <p:stCondLst>
                                    <p:cond delay="0"/>
                                  </p:stCondLst>
                                  <p:childTnLst>
                                    <p:set>
                                      <p:cBhvr>
                                        <p:cTn id="169" dur="1" fill="hold">
                                          <p:stCondLst>
                                            <p:cond delay="0"/>
                                          </p:stCondLst>
                                        </p:cTn>
                                        <p:tgtEl>
                                          <p:spTgt spid="33"/>
                                        </p:tgtEl>
                                        <p:attrNameLst>
                                          <p:attrName>style.visibility</p:attrName>
                                        </p:attrNameLst>
                                      </p:cBhvr>
                                      <p:to>
                                        <p:strVal val="visible"/>
                                      </p:to>
                                    </p:set>
                                    <p:anim calcmode="lin" valueType="num">
                                      <p:cBhvr>
                                        <p:cTn id="170" dur="1000" fill="hold"/>
                                        <p:tgtEl>
                                          <p:spTgt spid="33"/>
                                        </p:tgtEl>
                                        <p:attrNameLst>
                                          <p:attrName>ppt_w</p:attrName>
                                        </p:attrNameLst>
                                      </p:cBhvr>
                                      <p:tavLst>
                                        <p:tav tm="0">
                                          <p:val>
                                            <p:fltVal val="0"/>
                                          </p:val>
                                        </p:tav>
                                        <p:tav tm="100000">
                                          <p:val>
                                            <p:strVal val="#ppt_w"/>
                                          </p:val>
                                        </p:tav>
                                      </p:tavLst>
                                    </p:anim>
                                    <p:anim calcmode="lin" valueType="num">
                                      <p:cBhvr>
                                        <p:cTn id="171" dur="1000" fill="hold"/>
                                        <p:tgtEl>
                                          <p:spTgt spid="33"/>
                                        </p:tgtEl>
                                        <p:attrNameLst>
                                          <p:attrName>ppt_h</p:attrName>
                                        </p:attrNameLst>
                                      </p:cBhvr>
                                      <p:tavLst>
                                        <p:tav tm="0">
                                          <p:val>
                                            <p:fltVal val="0"/>
                                          </p:val>
                                        </p:tav>
                                        <p:tav tm="100000">
                                          <p:val>
                                            <p:strVal val="#ppt_h"/>
                                          </p:val>
                                        </p:tav>
                                      </p:tavLst>
                                    </p:anim>
                                    <p:anim calcmode="lin" valueType="num">
                                      <p:cBhvr>
                                        <p:cTn id="172" dur="1000" fill="hold"/>
                                        <p:tgtEl>
                                          <p:spTgt spid="33"/>
                                        </p:tgtEl>
                                        <p:attrNameLst>
                                          <p:attrName>style.rotation</p:attrName>
                                        </p:attrNameLst>
                                      </p:cBhvr>
                                      <p:tavLst>
                                        <p:tav tm="0">
                                          <p:val>
                                            <p:fltVal val="360"/>
                                          </p:val>
                                        </p:tav>
                                        <p:tav tm="100000">
                                          <p:val>
                                            <p:fltVal val="0"/>
                                          </p:val>
                                        </p:tav>
                                      </p:tavLst>
                                    </p:anim>
                                    <p:animEffect transition="in" filter="fade">
                                      <p:cBhvr>
                                        <p:cTn id="173" dur="1000"/>
                                        <p:tgtEl>
                                          <p:spTgt spid="33"/>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26"/>
                                        </p:tgtEl>
                                        <p:attrNameLst>
                                          <p:attrName>style.visibility</p:attrName>
                                        </p:attrNameLst>
                                      </p:cBhvr>
                                      <p:to>
                                        <p:strVal val="visible"/>
                                      </p:to>
                                    </p:set>
                                    <p:animEffect transition="in" filter="fade">
                                      <p:cBhvr>
                                        <p:cTn id="176" dur="1000"/>
                                        <p:tgtEl>
                                          <p:spTgt spid="26"/>
                                        </p:tgtEl>
                                      </p:cBhvr>
                                    </p:animEffect>
                                  </p:childTnLst>
                                </p:cTn>
                              </p:par>
                            </p:childTnLst>
                          </p:cTn>
                        </p:par>
                      </p:childTnLst>
                    </p:cTn>
                  </p:par>
                  <p:par>
                    <p:cTn id="177" fill="hold">
                      <p:stCondLst>
                        <p:cond delay="indefinite"/>
                      </p:stCondLst>
                      <p:childTnLst>
                        <p:par>
                          <p:cTn id="178" fill="hold">
                            <p:stCondLst>
                              <p:cond delay="0"/>
                            </p:stCondLst>
                            <p:childTnLst>
                              <p:par>
                                <p:cTn id="179" presetID="10" presetClass="exit" presetSubtype="0" fill="hold" grpId="1" nodeType="clickEffect">
                                  <p:stCondLst>
                                    <p:cond delay="0"/>
                                  </p:stCondLst>
                                  <p:childTnLst>
                                    <p:animEffect transition="out" filter="fade">
                                      <p:cBhvr>
                                        <p:cTn id="180" dur="1000"/>
                                        <p:tgtEl>
                                          <p:spTgt spid="68"/>
                                        </p:tgtEl>
                                      </p:cBhvr>
                                    </p:animEffect>
                                    <p:set>
                                      <p:cBhvr>
                                        <p:cTn id="181" dur="1" fill="hold">
                                          <p:stCondLst>
                                            <p:cond delay="999"/>
                                          </p:stCondLst>
                                        </p:cTn>
                                        <p:tgtEl>
                                          <p:spTgt spid="68"/>
                                        </p:tgtEl>
                                        <p:attrNameLst>
                                          <p:attrName>style.visibility</p:attrName>
                                        </p:attrNameLst>
                                      </p:cBhvr>
                                      <p:to>
                                        <p:strVal val="hidden"/>
                                      </p:to>
                                    </p:set>
                                  </p:childTnLst>
                                </p:cTn>
                              </p:par>
                              <p:par>
                                <p:cTn id="182" presetID="49" presetClass="entr" presetSubtype="0" decel="100000" fill="hold" grpId="0" nodeType="withEffect">
                                  <p:stCondLst>
                                    <p:cond delay="0"/>
                                  </p:stCondLst>
                                  <p:childTnLst>
                                    <p:set>
                                      <p:cBhvr>
                                        <p:cTn id="183" dur="1" fill="hold">
                                          <p:stCondLst>
                                            <p:cond delay="0"/>
                                          </p:stCondLst>
                                        </p:cTn>
                                        <p:tgtEl>
                                          <p:spTgt spid="34"/>
                                        </p:tgtEl>
                                        <p:attrNameLst>
                                          <p:attrName>style.visibility</p:attrName>
                                        </p:attrNameLst>
                                      </p:cBhvr>
                                      <p:to>
                                        <p:strVal val="visible"/>
                                      </p:to>
                                    </p:set>
                                    <p:anim calcmode="lin" valueType="num">
                                      <p:cBhvr>
                                        <p:cTn id="184" dur="1000" fill="hold"/>
                                        <p:tgtEl>
                                          <p:spTgt spid="34"/>
                                        </p:tgtEl>
                                        <p:attrNameLst>
                                          <p:attrName>ppt_w</p:attrName>
                                        </p:attrNameLst>
                                      </p:cBhvr>
                                      <p:tavLst>
                                        <p:tav tm="0">
                                          <p:val>
                                            <p:fltVal val="0"/>
                                          </p:val>
                                        </p:tav>
                                        <p:tav tm="100000">
                                          <p:val>
                                            <p:strVal val="#ppt_w"/>
                                          </p:val>
                                        </p:tav>
                                      </p:tavLst>
                                    </p:anim>
                                    <p:anim calcmode="lin" valueType="num">
                                      <p:cBhvr>
                                        <p:cTn id="185" dur="1000" fill="hold"/>
                                        <p:tgtEl>
                                          <p:spTgt spid="34"/>
                                        </p:tgtEl>
                                        <p:attrNameLst>
                                          <p:attrName>ppt_h</p:attrName>
                                        </p:attrNameLst>
                                      </p:cBhvr>
                                      <p:tavLst>
                                        <p:tav tm="0">
                                          <p:val>
                                            <p:fltVal val="0"/>
                                          </p:val>
                                        </p:tav>
                                        <p:tav tm="100000">
                                          <p:val>
                                            <p:strVal val="#ppt_h"/>
                                          </p:val>
                                        </p:tav>
                                      </p:tavLst>
                                    </p:anim>
                                    <p:anim calcmode="lin" valueType="num">
                                      <p:cBhvr>
                                        <p:cTn id="186" dur="1000" fill="hold"/>
                                        <p:tgtEl>
                                          <p:spTgt spid="34"/>
                                        </p:tgtEl>
                                        <p:attrNameLst>
                                          <p:attrName>style.rotation</p:attrName>
                                        </p:attrNameLst>
                                      </p:cBhvr>
                                      <p:tavLst>
                                        <p:tav tm="0">
                                          <p:val>
                                            <p:fltVal val="360"/>
                                          </p:val>
                                        </p:tav>
                                        <p:tav tm="100000">
                                          <p:val>
                                            <p:fltVal val="0"/>
                                          </p:val>
                                        </p:tav>
                                      </p:tavLst>
                                    </p:anim>
                                    <p:animEffect transition="in" filter="fade">
                                      <p:cBhvr>
                                        <p:cTn id="187" dur="1000"/>
                                        <p:tgtEl>
                                          <p:spTgt spid="34"/>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24"/>
                                        </p:tgtEl>
                                        <p:attrNameLst>
                                          <p:attrName>style.visibility</p:attrName>
                                        </p:attrNameLst>
                                      </p:cBhvr>
                                      <p:to>
                                        <p:strVal val="visible"/>
                                      </p:to>
                                    </p:set>
                                    <p:animEffect transition="in" filter="fade">
                                      <p:cBhvr>
                                        <p:cTn id="190" dur="1000"/>
                                        <p:tgtEl>
                                          <p:spTgt spid="24"/>
                                        </p:tgtEl>
                                      </p:cBhvr>
                                    </p:animEffect>
                                  </p:childTnLst>
                                </p:cTn>
                              </p:par>
                            </p:childTnLst>
                          </p:cTn>
                        </p:par>
                      </p:childTnLst>
                    </p:cTn>
                  </p:par>
                  <p:par>
                    <p:cTn id="191" fill="hold">
                      <p:stCondLst>
                        <p:cond delay="indefinite"/>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1000"/>
                                        <p:tgtEl>
                                          <p:spTgt spid="34"/>
                                        </p:tgtEl>
                                      </p:cBhvr>
                                    </p:animEffect>
                                    <p:set>
                                      <p:cBhvr>
                                        <p:cTn id="195" dur="1" fill="hold">
                                          <p:stCondLst>
                                            <p:cond delay="999"/>
                                          </p:stCondLst>
                                        </p:cTn>
                                        <p:tgtEl>
                                          <p:spTgt spid="34"/>
                                        </p:tgtEl>
                                        <p:attrNameLst>
                                          <p:attrName>style.visibility</p:attrName>
                                        </p:attrNameLst>
                                      </p:cBhvr>
                                      <p:to>
                                        <p:strVal val="hidden"/>
                                      </p:to>
                                    </p:set>
                                  </p:childTnLst>
                                </p:cTn>
                              </p:par>
                              <p:par>
                                <p:cTn id="196" presetID="10" presetClass="exit" presetSubtype="0" fill="hold" grpId="1" nodeType="withEffect">
                                  <p:stCondLst>
                                    <p:cond delay="0"/>
                                  </p:stCondLst>
                                  <p:childTnLst>
                                    <p:animEffect transition="out" filter="fade">
                                      <p:cBhvr>
                                        <p:cTn id="197" dur="1000"/>
                                        <p:tgtEl>
                                          <p:spTgt spid="24"/>
                                        </p:tgtEl>
                                      </p:cBhvr>
                                    </p:animEffect>
                                    <p:set>
                                      <p:cBhvr>
                                        <p:cTn id="198" dur="1" fill="hold">
                                          <p:stCondLst>
                                            <p:cond delay="999"/>
                                          </p:stCondLst>
                                        </p:cTn>
                                        <p:tgtEl>
                                          <p:spTgt spid="24"/>
                                        </p:tgtEl>
                                        <p:attrNameLst>
                                          <p:attrName>style.visibility</p:attrName>
                                        </p:attrNameLst>
                                      </p:cBhvr>
                                      <p:to>
                                        <p:strVal val="hidden"/>
                                      </p:to>
                                    </p:set>
                                  </p:childTnLst>
                                </p:cTn>
                              </p:par>
                              <p:par>
                                <p:cTn id="199" presetID="10" presetClass="exit" presetSubtype="0" fill="hold" grpId="1" nodeType="withEffect">
                                  <p:stCondLst>
                                    <p:cond delay="0"/>
                                  </p:stCondLst>
                                  <p:childTnLst>
                                    <p:animEffect transition="out" filter="fade">
                                      <p:cBhvr>
                                        <p:cTn id="200" dur="1000"/>
                                        <p:tgtEl>
                                          <p:spTgt spid="33"/>
                                        </p:tgtEl>
                                      </p:cBhvr>
                                    </p:animEffect>
                                    <p:set>
                                      <p:cBhvr>
                                        <p:cTn id="201" dur="1" fill="hold">
                                          <p:stCondLst>
                                            <p:cond delay="999"/>
                                          </p:stCondLst>
                                        </p:cTn>
                                        <p:tgtEl>
                                          <p:spTgt spid="33"/>
                                        </p:tgtEl>
                                        <p:attrNameLst>
                                          <p:attrName>style.visibility</p:attrName>
                                        </p:attrNameLst>
                                      </p:cBhvr>
                                      <p:to>
                                        <p:strVal val="hidden"/>
                                      </p:to>
                                    </p:set>
                                  </p:childTnLst>
                                </p:cTn>
                              </p:par>
                              <p:par>
                                <p:cTn id="202" presetID="10" presetClass="exit" presetSubtype="0" fill="hold" grpId="1" nodeType="withEffect">
                                  <p:stCondLst>
                                    <p:cond delay="0"/>
                                  </p:stCondLst>
                                  <p:childTnLst>
                                    <p:animEffect transition="out" filter="fade">
                                      <p:cBhvr>
                                        <p:cTn id="203" dur="1000"/>
                                        <p:tgtEl>
                                          <p:spTgt spid="31"/>
                                        </p:tgtEl>
                                      </p:cBhvr>
                                    </p:animEffect>
                                    <p:set>
                                      <p:cBhvr>
                                        <p:cTn id="204" dur="1" fill="hold">
                                          <p:stCondLst>
                                            <p:cond delay="999"/>
                                          </p:stCondLst>
                                        </p:cTn>
                                        <p:tgtEl>
                                          <p:spTgt spid="31"/>
                                        </p:tgtEl>
                                        <p:attrNameLst>
                                          <p:attrName>style.visibility</p:attrName>
                                        </p:attrNameLst>
                                      </p:cBhvr>
                                      <p:to>
                                        <p:strVal val="hidden"/>
                                      </p:to>
                                    </p:set>
                                  </p:childTnLst>
                                </p:cTn>
                              </p:par>
                              <p:par>
                                <p:cTn id="205" presetID="10" presetClass="exit" presetSubtype="0" fill="hold" grpId="1" nodeType="withEffect">
                                  <p:stCondLst>
                                    <p:cond delay="0"/>
                                  </p:stCondLst>
                                  <p:childTnLst>
                                    <p:animEffect transition="out" filter="fade">
                                      <p:cBhvr>
                                        <p:cTn id="206" dur="1000"/>
                                        <p:tgtEl>
                                          <p:spTgt spid="28"/>
                                        </p:tgtEl>
                                      </p:cBhvr>
                                    </p:animEffect>
                                    <p:set>
                                      <p:cBhvr>
                                        <p:cTn id="207" dur="1" fill="hold">
                                          <p:stCondLst>
                                            <p:cond delay="999"/>
                                          </p:stCondLst>
                                        </p:cTn>
                                        <p:tgtEl>
                                          <p:spTgt spid="28"/>
                                        </p:tgtEl>
                                        <p:attrNameLst>
                                          <p:attrName>style.visibility</p:attrName>
                                        </p:attrNameLst>
                                      </p:cBhvr>
                                      <p:to>
                                        <p:strVal val="hidden"/>
                                      </p:to>
                                    </p:set>
                                  </p:childTnLst>
                                </p:cTn>
                              </p:par>
                              <p:par>
                                <p:cTn id="208" presetID="10" presetClass="exit" presetSubtype="0" fill="hold" grpId="1" nodeType="withEffect">
                                  <p:stCondLst>
                                    <p:cond delay="0"/>
                                  </p:stCondLst>
                                  <p:childTnLst>
                                    <p:animEffect transition="out" filter="fade">
                                      <p:cBhvr>
                                        <p:cTn id="209" dur="1000"/>
                                        <p:tgtEl>
                                          <p:spTgt spid="26"/>
                                        </p:tgtEl>
                                      </p:cBhvr>
                                    </p:animEffect>
                                    <p:set>
                                      <p:cBhvr>
                                        <p:cTn id="210" dur="1" fill="hold">
                                          <p:stCondLst>
                                            <p:cond delay="999"/>
                                          </p:stCondLst>
                                        </p:cTn>
                                        <p:tgtEl>
                                          <p:spTgt spid="26"/>
                                        </p:tgtEl>
                                        <p:attrNameLst>
                                          <p:attrName>style.visibility</p:attrName>
                                        </p:attrNameLst>
                                      </p:cBhvr>
                                      <p:to>
                                        <p:strVal val="hidden"/>
                                      </p:to>
                                    </p:set>
                                  </p:childTnLst>
                                </p:cTn>
                              </p:par>
                              <p:par>
                                <p:cTn id="211" presetID="10" presetClass="exit" presetSubtype="0" fill="hold" grpId="1" nodeType="withEffect">
                                  <p:stCondLst>
                                    <p:cond delay="0"/>
                                  </p:stCondLst>
                                  <p:childTnLst>
                                    <p:animEffect transition="out" filter="fade">
                                      <p:cBhvr>
                                        <p:cTn id="212" dur="1000"/>
                                        <p:tgtEl>
                                          <p:spTgt spid="27"/>
                                        </p:tgtEl>
                                      </p:cBhvr>
                                    </p:animEffect>
                                    <p:set>
                                      <p:cBhvr>
                                        <p:cTn id="213" dur="1" fill="hold">
                                          <p:stCondLst>
                                            <p:cond delay="999"/>
                                          </p:stCondLst>
                                        </p:cTn>
                                        <p:tgtEl>
                                          <p:spTgt spid="27"/>
                                        </p:tgtEl>
                                        <p:attrNameLst>
                                          <p:attrName>style.visibility</p:attrName>
                                        </p:attrNameLst>
                                      </p:cBhvr>
                                      <p:to>
                                        <p:strVal val="hidden"/>
                                      </p:to>
                                    </p:set>
                                  </p:childTnLst>
                                </p:cTn>
                              </p:par>
                              <p:par>
                                <p:cTn id="214" presetID="10" presetClass="exit" presetSubtype="0" fill="hold" grpId="1" nodeType="withEffect">
                                  <p:stCondLst>
                                    <p:cond delay="0"/>
                                  </p:stCondLst>
                                  <p:childTnLst>
                                    <p:animEffect transition="out" filter="fade">
                                      <p:cBhvr>
                                        <p:cTn id="215" dur="1000"/>
                                        <p:tgtEl>
                                          <p:spTgt spid="32"/>
                                        </p:tgtEl>
                                      </p:cBhvr>
                                    </p:animEffect>
                                    <p:set>
                                      <p:cBhvr>
                                        <p:cTn id="216" dur="1" fill="hold">
                                          <p:stCondLst>
                                            <p:cond delay="999"/>
                                          </p:stCondLst>
                                        </p:cTn>
                                        <p:tgtEl>
                                          <p:spTgt spid="32"/>
                                        </p:tgtEl>
                                        <p:attrNameLst>
                                          <p:attrName>style.visibility</p:attrName>
                                        </p:attrNameLst>
                                      </p:cBhvr>
                                      <p:to>
                                        <p:strVal val="hidden"/>
                                      </p:to>
                                    </p:set>
                                  </p:childTnLst>
                                </p:cTn>
                              </p:par>
                            </p:childTnLst>
                          </p:cTn>
                        </p:par>
                        <p:par>
                          <p:cTn id="217" fill="hold">
                            <p:stCondLst>
                              <p:cond delay="1000"/>
                            </p:stCondLst>
                            <p:childTnLst>
                              <p:par>
                                <p:cTn id="218" presetID="6" presetClass="emph" presetSubtype="0" fill="hold" grpId="1" nodeType="afterEffect">
                                  <p:stCondLst>
                                    <p:cond delay="0"/>
                                  </p:stCondLst>
                                  <p:childTnLst>
                                    <p:animScale>
                                      <p:cBhvr>
                                        <p:cTn id="219" dur="1000" fill="hold"/>
                                        <p:tgtEl>
                                          <p:spTgt spid="30"/>
                                        </p:tgtEl>
                                      </p:cBhvr>
                                      <p:by x="150000" y="150000"/>
                                    </p:animScale>
                                  </p:childTnLst>
                                </p:cTn>
                              </p:par>
                              <p:par>
                                <p:cTn id="220" presetID="6" presetClass="emph" presetSubtype="0" fill="hold" grpId="1" nodeType="withEffect">
                                  <p:stCondLst>
                                    <p:cond delay="0"/>
                                  </p:stCondLst>
                                  <p:childTnLst>
                                    <p:animScale>
                                      <p:cBhvr>
                                        <p:cTn id="221" dur="1000" fill="hold"/>
                                        <p:tgtEl>
                                          <p:spTgt spid="29"/>
                                        </p:tgtEl>
                                      </p:cBhvr>
                                      <p:by x="150000" y="150000"/>
                                    </p:animScale>
                                  </p:childTnLst>
                                </p:cTn>
                              </p:par>
                            </p:childTnLst>
                          </p:cTn>
                        </p:par>
                      </p:childTnLst>
                    </p:cTn>
                  </p:par>
                  <p:par>
                    <p:cTn id="222" fill="hold">
                      <p:stCondLst>
                        <p:cond delay="indefinite"/>
                      </p:stCondLst>
                      <p:childTnLst>
                        <p:par>
                          <p:cTn id="223" fill="hold">
                            <p:stCondLst>
                              <p:cond delay="0"/>
                            </p:stCondLst>
                            <p:childTnLst>
                              <p:par>
                                <p:cTn id="224" presetID="10" presetClass="exit" presetSubtype="0" fill="hold" grpId="2" nodeType="clickEffect">
                                  <p:stCondLst>
                                    <p:cond delay="0"/>
                                  </p:stCondLst>
                                  <p:childTnLst>
                                    <p:animEffect transition="out" filter="fade">
                                      <p:cBhvr>
                                        <p:cTn id="225" dur="1000"/>
                                        <p:tgtEl>
                                          <p:spTgt spid="30"/>
                                        </p:tgtEl>
                                      </p:cBhvr>
                                    </p:animEffect>
                                    <p:set>
                                      <p:cBhvr>
                                        <p:cTn id="226" dur="1" fill="hold">
                                          <p:stCondLst>
                                            <p:cond delay="999"/>
                                          </p:stCondLst>
                                        </p:cTn>
                                        <p:tgtEl>
                                          <p:spTgt spid="30"/>
                                        </p:tgtEl>
                                        <p:attrNameLst>
                                          <p:attrName>style.visibility</p:attrName>
                                        </p:attrNameLst>
                                      </p:cBhvr>
                                      <p:to>
                                        <p:strVal val="hidden"/>
                                      </p:to>
                                    </p:set>
                                  </p:childTnLst>
                                </p:cTn>
                              </p:par>
                              <p:par>
                                <p:cTn id="227" presetID="10" presetClass="exit" presetSubtype="0" fill="hold" grpId="2" nodeType="withEffect">
                                  <p:stCondLst>
                                    <p:cond delay="0"/>
                                  </p:stCondLst>
                                  <p:childTnLst>
                                    <p:animEffect transition="out" filter="fade">
                                      <p:cBhvr>
                                        <p:cTn id="228" dur="1000"/>
                                        <p:tgtEl>
                                          <p:spTgt spid="29"/>
                                        </p:tgtEl>
                                      </p:cBhvr>
                                    </p:animEffect>
                                    <p:set>
                                      <p:cBhvr>
                                        <p:cTn id="229" dur="1" fill="hold">
                                          <p:stCondLst>
                                            <p:cond delay="999"/>
                                          </p:stCondLst>
                                        </p:cTn>
                                        <p:tgtEl>
                                          <p:spTgt spid="29"/>
                                        </p:tgtEl>
                                        <p:attrNameLst>
                                          <p:attrName>style.visibility</p:attrName>
                                        </p:attrNameLst>
                                      </p:cBhvr>
                                      <p:to>
                                        <p:strVal val="hidden"/>
                                      </p:to>
                                    </p:set>
                                  </p:childTnLst>
                                </p:cTn>
                              </p:par>
                            </p:childTnLst>
                          </p:cTn>
                        </p:par>
                        <p:par>
                          <p:cTn id="230" fill="hold">
                            <p:stCondLst>
                              <p:cond delay="1000"/>
                            </p:stCondLst>
                            <p:childTnLst>
                              <p:par>
                                <p:cTn id="231" presetID="22" presetClass="entr" presetSubtype="8" fill="hold" grpId="0" nodeType="afterEffect">
                                  <p:stCondLst>
                                    <p:cond delay="0"/>
                                  </p:stCondLst>
                                  <p:childTnLst>
                                    <p:set>
                                      <p:cBhvr>
                                        <p:cTn id="232" dur="1" fill="hold">
                                          <p:stCondLst>
                                            <p:cond delay="0"/>
                                          </p:stCondLst>
                                        </p:cTn>
                                        <p:tgtEl>
                                          <p:spTgt spid="37"/>
                                        </p:tgtEl>
                                        <p:attrNameLst>
                                          <p:attrName>style.visibility</p:attrName>
                                        </p:attrNameLst>
                                      </p:cBhvr>
                                      <p:to>
                                        <p:strVal val="visible"/>
                                      </p:to>
                                    </p:set>
                                    <p:animEffect transition="in" filter="wipe(left)">
                                      <p:cBhvr>
                                        <p:cTn id="2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3" grpId="1" animBg="1"/>
      <p:bldP spid="64" grpId="0" animBg="1"/>
      <p:bldP spid="64" grpId="1" animBg="1"/>
      <p:bldP spid="65" grpId="0" animBg="1"/>
      <p:bldP spid="65" grpId="1" animBg="1"/>
      <p:bldP spid="67" grpId="0" animBg="1"/>
      <p:bldP spid="67" grpId="1" animBg="1"/>
      <p:bldP spid="68" grpId="0" animBg="1"/>
      <p:bldP spid="68" grpId="1" animBg="1"/>
      <p:bldP spid="24" grpId="0"/>
      <p:bldP spid="24" grpId="1"/>
      <p:bldP spid="26" grpId="0"/>
      <p:bldP spid="26" grpId="1"/>
      <p:bldP spid="27" grpId="0"/>
      <p:bldP spid="27" grpId="1"/>
      <p:bldP spid="28" grpId="0"/>
      <p:bldP spid="28" grpId="1"/>
      <p:bldP spid="29" grpId="0"/>
      <p:bldP spid="29" grpId="1"/>
      <p:bldP spid="29" grpId="2"/>
      <p:bldP spid="30" grpId="0" animBg="1"/>
      <p:bldP spid="30" grpId="1" animBg="1"/>
      <p:bldP spid="30" grpId="2"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6" grpId="0" animBg="1"/>
      <p:bldP spid="36" grpId="1" animBg="1"/>
      <p:bldP spid="3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5" name="TextBox 54"/>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grpSp>
        <p:nvGrpSpPr>
          <p:cNvPr id="46" name="Group 45"/>
          <p:cNvGrpSpPr/>
          <p:nvPr/>
        </p:nvGrpSpPr>
        <p:grpSpPr>
          <a:xfrm>
            <a:off x="0" y="2133600"/>
            <a:ext cx="3686638" cy="4724400"/>
            <a:chOff x="0" y="2133600"/>
            <a:chExt cx="3686638" cy="4724400"/>
          </a:xfrm>
        </p:grpSpPr>
        <p:pic>
          <p:nvPicPr>
            <p:cNvPr id="47" name="Picture 3"/>
            <p:cNvPicPr>
              <a:picLocks noChangeAspect="1" noChangeArrowheads="1"/>
            </p:cNvPicPr>
            <p:nvPr/>
          </p:nvPicPr>
          <p:blipFill>
            <a:blip r:embed="rId2"/>
            <a:srcRect r="11067" b="26009"/>
            <a:stretch>
              <a:fillRect/>
            </a:stretch>
          </p:blipFill>
          <p:spPr bwMode="auto">
            <a:xfrm>
              <a:off x="54863" y="2133600"/>
              <a:ext cx="3631775" cy="4724400"/>
            </a:xfrm>
            <a:prstGeom prst="rect">
              <a:avLst/>
            </a:prstGeom>
            <a:noFill/>
            <a:ln w="38100">
              <a:solidFill>
                <a:schemeClr val="tx1">
                  <a:lumMod val="75000"/>
                  <a:lumOff val="25000"/>
                </a:schemeClr>
              </a:solidFill>
              <a:miter lim="800000"/>
              <a:headEnd/>
              <a:tailEnd/>
            </a:ln>
            <a:effectLst/>
          </p:spPr>
        </p:pic>
        <p:pic>
          <p:nvPicPr>
            <p:cNvPr id="48" name="Picture 3"/>
            <p:cNvPicPr>
              <a:picLocks noChangeAspect="1" noChangeArrowheads="1"/>
            </p:cNvPicPr>
            <p:nvPr/>
          </p:nvPicPr>
          <p:blipFill>
            <a:blip r:embed="rId2"/>
            <a:srcRect l="53174" t="95515" r="2654"/>
            <a:stretch>
              <a:fillRect/>
            </a:stretch>
          </p:blipFill>
          <p:spPr bwMode="auto">
            <a:xfrm>
              <a:off x="0" y="6019800"/>
              <a:ext cx="1600200" cy="254000"/>
            </a:xfrm>
            <a:prstGeom prst="rect">
              <a:avLst/>
            </a:prstGeom>
            <a:noFill/>
            <a:ln w="38100">
              <a:solidFill>
                <a:schemeClr val="tx1">
                  <a:lumMod val="75000"/>
                  <a:lumOff val="25000"/>
                </a:schemeClr>
              </a:solidFill>
              <a:miter lim="800000"/>
              <a:headEnd/>
              <a:tailEnd/>
            </a:ln>
            <a:effectLst/>
          </p:spPr>
        </p:pic>
      </p:grpSp>
      <p:grpSp>
        <p:nvGrpSpPr>
          <p:cNvPr id="49" name="Group 48"/>
          <p:cNvGrpSpPr>
            <a:grpSpLocks noChangeAspect="1"/>
          </p:cNvGrpSpPr>
          <p:nvPr/>
        </p:nvGrpSpPr>
        <p:grpSpPr>
          <a:xfrm rot="603772">
            <a:off x="1106961" y="2726634"/>
            <a:ext cx="1073334" cy="1304428"/>
            <a:chOff x="5987220" y="4495801"/>
            <a:chExt cx="1775929" cy="2158296"/>
          </a:xfrm>
        </p:grpSpPr>
        <p:sp>
          <p:nvSpPr>
            <p:cNvPr id="50" name="5-Point Star 49"/>
            <p:cNvSpPr>
              <a:spLocks noChangeAspect="1"/>
            </p:cNvSpPr>
            <p:nvPr/>
          </p:nvSpPr>
          <p:spPr>
            <a:xfrm>
              <a:off x="6781800" y="4495801"/>
              <a:ext cx="375214" cy="375214"/>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1" name="5-Point Star 50"/>
            <p:cNvSpPr>
              <a:spLocks noChangeAspect="1"/>
            </p:cNvSpPr>
            <p:nvPr/>
          </p:nvSpPr>
          <p:spPr>
            <a:xfrm>
              <a:off x="6400800" y="4572001"/>
              <a:ext cx="375214" cy="375214"/>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2" name="5-Point Star 51"/>
            <p:cNvSpPr>
              <a:spLocks noChangeAspect="1"/>
            </p:cNvSpPr>
            <p:nvPr/>
          </p:nvSpPr>
          <p:spPr>
            <a:xfrm>
              <a:off x="5987220" y="6278883"/>
              <a:ext cx="375214" cy="375214"/>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3" name="5-Point Star 52"/>
            <p:cNvSpPr>
              <a:spLocks noChangeAspect="1"/>
            </p:cNvSpPr>
            <p:nvPr/>
          </p:nvSpPr>
          <p:spPr>
            <a:xfrm>
              <a:off x="7387935" y="5948070"/>
              <a:ext cx="375214" cy="375214"/>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4" name="5-Point Star 53"/>
            <p:cNvSpPr>
              <a:spLocks noChangeAspect="1"/>
            </p:cNvSpPr>
            <p:nvPr/>
          </p:nvSpPr>
          <p:spPr>
            <a:xfrm>
              <a:off x="6857999" y="5562603"/>
              <a:ext cx="375214" cy="375214"/>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38" name="Group 37"/>
          <p:cNvGrpSpPr/>
          <p:nvPr/>
        </p:nvGrpSpPr>
        <p:grpSpPr>
          <a:xfrm>
            <a:off x="0" y="-76200"/>
            <a:ext cx="9144000" cy="7008346"/>
            <a:chOff x="0" y="-76200"/>
            <a:chExt cx="9144000" cy="7008346"/>
          </a:xfrm>
        </p:grpSpPr>
        <p:pic>
          <p:nvPicPr>
            <p:cNvPr id="2" name="Picture 1"/>
            <p:cNvPicPr preferRelativeResize="0">
              <a:picLocks noChangeAspect="1" noChangeArrowheads="1"/>
            </p:cNvPicPr>
            <p:nvPr/>
          </p:nvPicPr>
          <p:blipFill>
            <a:blip r:embed="rId3"/>
            <a:srcRect t="421" r="29691" b="9435"/>
            <a:stretch>
              <a:fillRect/>
            </a:stretch>
          </p:blipFill>
          <p:spPr bwMode="auto">
            <a:xfrm>
              <a:off x="131049" y="-76200"/>
              <a:ext cx="8839200" cy="6389783"/>
            </a:xfrm>
            <a:prstGeom prst="rect">
              <a:avLst/>
            </a:prstGeom>
            <a:noFill/>
            <a:ln w="203200">
              <a:solidFill>
                <a:schemeClr val="tx1"/>
              </a:solidFill>
              <a:miter lim="800000"/>
              <a:headEnd/>
              <a:tailEnd/>
            </a:ln>
            <a:effectLst/>
          </p:spPr>
        </p:pic>
        <p:grpSp>
          <p:nvGrpSpPr>
            <p:cNvPr id="3" name="Group 2"/>
            <p:cNvGrpSpPr/>
            <p:nvPr/>
          </p:nvGrpSpPr>
          <p:grpSpPr>
            <a:xfrm>
              <a:off x="131048" y="902208"/>
              <a:ext cx="8860552" cy="5411375"/>
              <a:chOff x="131048" y="1435608"/>
              <a:chExt cx="8860552" cy="5411375"/>
            </a:xfrm>
          </p:grpSpPr>
          <p:pic>
            <p:nvPicPr>
              <p:cNvPr id="4" name="Picture 2"/>
              <p:cNvPicPr>
                <a:picLocks noChangeAspect="1" noChangeArrowheads="1"/>
              </p:cNvPicPr>
              <p:nvPr/>
            </p:nvPicPr>
            <p:blipFill>
              <a:blip r:embed="rId4"/>
              <a:srcRect t="14137" r="29517" b="10341"/>
              <a:stretch>
                <a:fillRect/>
              </a:stretch>
            </p:blipFill>
            <p:spPr bwMode="auto">
              <a:xfrm>
                <a:off x="131048" y="1435608"/>
                <a:ext cx="8860552" cy="5337681"/>
              </a:xfrm>
              <a:prstGeom prst="rect">
                <a:avLst/>
              </a:prstGeom>
              <a:noFill/>
              <a:ln w="9525">
                <a:noFill/>
                <a:miter lim="800000"/>
                <a:headEnd/>
                <a:tailEnd/>
              </a:ln>
              <a:effectLst/>
            </p:spPr>
          </p:pic>
          <p:pic>
            <p:nvPicPr>
              <p:cNvPr id="5" name="Picture 4"/>
              <p:cNvPicPr preferRelativeResize="0">
                <a:picLocks noChangeAspect="1" noChangeArrowheads="1"/>
              </p:cNvPicPr>
              <p:nvPr/>
            </p:nvPicPr>
            <p:blipFill>
              <a:blip r:embed="rId3"/>
              <a:srcRect t="74596" r="80435" b="9435"/>
              <a:stretch>
                <a:fillRect/>
              </a:stretch>
            </p:blipFill>
            <p:spPr bwMode="auto">
              <a:xfrm>
                <a:off x="131049" y="5715000"/>
                <a:ext cx="2459751" cy="1131983"/>
              </a:xfrm>
              <a:prstGeom prst="rect">
                <a:avLst/>
              </a:prstGeom>
              <a:noFill/>
              <a:ln w="9525">
                <a:noFill/>
                <a:miter lim="800000"/>
                <a:headEnd/>
                <a:tailEnd/>
              </a:ln>
              <a:effectLst/>
            </p:spPr>
          </p:pic>
        </p:grpSp>
        <p:grpSp>
          <p:nvGrpSpPr>
            <p:cNvPr id="6" name="Group 8"/>
            <p:cNvGrpSpPr/>
            <p:nvPr/>
          </p:nvGrpSpPr>
          <p:grpSpPr>
            <a:xfrm>
              <a:off x="0" y="6172200"/>
              <a:ext cx="9144000" cy="759946"/>
              <a:chOff x="0" y="6172200"/>
              <a:chExt cx="9144000" cy="759946"/>
            </a:xfrm>
          </p:grpSpPr>
          <p:pic>
            <p:nvPicPr>
              <p:cNvPr id="10" name="Picture 2"/>
              <p:cNvPicPr>
                <a:picLocks noChangeAspect="1" noChangeArrowheads="1"/>
              </p:cNvPicPr>
              <p:nvPr/>
            </p:nvPicPr>
            <p:blipFill>
              <a:blip r:embed="rId5"/>
              <a:srcRect l="39113" t="41192" r="45076" b="51220"/>
              <a:stretch>
                <a:fillRect/>
              </a:stretch>
            </p:blipFill>
            <p:spPr bwMode="auto">
              <a:xfrm>
                <a:off x="0" y="6324600"/>
                <a:ext cx="9144000" cy="607546"/>
              </a:xfrm>
              <a:prstGeom prst="rect">
                <a:avLst/>
              </a:prstGeom>
              <a:noFill/>
              <a:ln w="9525">
                <a:noFill/>
                <a:miter lim="800000"/>
                <a:headEnd/>
                <a:tailEnd/>
              </a:ln>
              <a:effectLst/>
            </p:spPr>
          </p:pic>
          <p:sp>
            <p:nvSpPr>
              <p:cNvPr id="11" name="Rectangle 10"/>
              <p:cNvSpPr/>
              <p:nvPr/>
            </p:nvSpPr>
            <p:spPr>
              <a:xfrm>
                <a:off x="0" y="6172200"/>
                <a:ext cx="9144000" cy="707886"/>
              </a:xfrm>
              <a:prstGeom prst="rect">
                <a:avLst/>
              </a:prstGeom>
              <a:noFill/>
              <a:ln w="76200">
                <a:noFill/>
              </a:ln>
            </p:spPr>
            <p:txBody>
              <a:bodyPr wrap="square">
                <a:spAutoFit/>
              </a:bodyPr>
              <a:lstStyle/>
              <a:p>
                <a:pPr algn="ctr"/>
                <a:r>
                  <a:rPr lang="en-US" sz="4000" b="1" dirty="0" err="1" smtClean="0">
                    <a:solidFill>
                      <a:srgbClr val="2F0AB6"/>
                    </a:solidFill>
                    <a:effectLst>
                      <a:outerShdw dist="50800" dir="7200000" algn="ctr" rotWithShape="0">
                        <a:schemeClr val="tx1"/>
                      </a:outerShdw>
                    </a:effectLst>
                  </a:rPr>
                  <a:t>Acadiens</a:t>
                </a:r>
                <a:r>
                  <a:rPr lang="en-US" sz="4000" b="1" dirty="0" smtClean="0">
                    <a:solidFill>
                      <a:srgbClr val="2F0AB6"/>
                    </a:solidFill>
                    <a:effectLst>
                      <a:outerShdw dist="50800" dir="7200000" algn="ctr" rotWithShape="0">
                        <a:schemeClr val="tx1"/>
                      </a:outerShdw>
                    </a:effectLst>
                  </a:rPr>
                  <a:t> will migrate to French lands</a:t>
                </a:r>
                <a:endParaRPr lang="en-US" sz="4000" b="1" dirty="0">
                  <a:solidFill>
                    <a:srgbClr val="2F0AB6"/>
                  </a:solidFill>
                  <a:effectLst>
                    <a:outerShdw dist="50800" dir="7200000" algn="ctr" rotWithShape="0">
                      <a:schemeClr val="tx1"/>
                    </a:outerShdw>
                  </a:effectLst>
                </a:endParaRPr>
              </a:p>
            </p:txBody>
          </p:sp>
        </p:grpSp>
        <p:sp>
          <p:nvSpPr>
            <p:cNvPr id="7" name="Rounded Rectangle 6"/>
            <p:cNvSpPr/>
            <p:nvPr/>
          </p:nvSpPr>
          <p:spPr>
            <a:xfrm>
              <a:off x="5715000" y="6281928"/>
              <a:ext cx="2816352" cy="57906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20"/>
            <p:cNvGrpSpPr/>
            <p:nvPr/>
          </p:nvGrpSpPr>
          <p:grpSpPr>
            <a:xfrm>
              <a:off x="5213101" y="5232737"/>
              <a:ext cx="3387684" cy="1015663"/>
              <a:chOff x="5213101" y="5257800"/>
              <a:chExt cx="3387684" cy="1015663"/>
            </a:xfrm>
          </p:grpSpPr>
          <p:sp>
            <p:nvSpPr>
              <p:cNvPr id="61" name="TextBox 60"/>
              <p:cNvSpPr txBox="1"/>
              <p:nvPr/>
            </p:nvSpPr>
            <p:spPr>
              <a:xfrm>
                <a:off x="6858000" y="5257800"/>
                <a:ext cx="1742785" cy="1015663"/>
              </a:xfrm>
              <a:prstGeom prst="rect">
                <a:avLst/>
              </a:prstGeom>
              <a:noFill/>
            </p:spPr>
            <p:txBody>
              <a:bodyPr wrap="none" rtlCol="0">
                <a:spAutoFit/>
              </a:bodyPr>
              <a:lstStyle/>
              <a:p>
                <a:r>
                  <a:rPr lang="en-US" sz="6000" b="1" dirty="0" smtClean="0">
                    <a:solidFill>
                      <a:srgbClr val="2F0AB6"/>
                    </a:solidFill>
                    <a:effectLst>
                      <a:outerShdw blurRad="50800" dist="50800" dir="5400000" algn="ctr" rotWithShape="0">
                        <a:schemeClr val="bg1"/>
                      </a:outerShdw>
                    </a:effectLst>
                  </a:rPr>
                  <a:t>1763</a:t>
                </a:r>
                <a:endParaRPr lang="en-US" sz="6000" b="1" dirty="0">
                  <a:solidFill>
                    <a:srgbClr val="2F0AB6"/>
                  </a:solidFill>
                  <a:effectLst>
                    <a:outerShdw blurRad="50800" dist="50800" dir="5400000" algn="ctr" rotWithShape="0">
                      <a:schemeClr val="bg1"/>
                    </a:outerShdw>
                  </a:effectLst>
                </a:endParaRPr>
              </a:p>
            </p:txBody>
          </p:sp>
          <p:sp>
            <p:nvSpPr>
              <p:cNvPr id="20" name="TextBox 19"/>
              <p:cNvSpPr txBox="1"/>
              <p:nvPr/>
            </p:nvSpPr>
            <p:spPr>
              <a:xfrm>
                <a:off x="5213101" y="5334000"/>
                <a:ext cx="1568699" cy="923330"/>
              </a:xfrm>
              <a:prstGeom prst="rect">
                <a:avLst/>
              </a:prstGeom>
              <a:noFill/>
            </p:spPr>
            <p:txBody>
              <a:bodyPr wrap="none" rtlCol="0">
                <a:spAutoFit/>
              </a:bodyPr>
              <a:lstStyle/>
              <a:p>
                <a:r>
                  <a:rPr lang="en-US" sz="5400" b="1" dirty="0" smtClean="0">
                    <a:solidFill>
                      <a:srgbClr val="2F0AB6"/>
                    </a:solidFill>
                    <a:effectLst>
                      <a:outerShdw blurRad="50800" dist="50800" dir="5400000" algn="ctr" rotWithShape="0">
                        <a:schemeClr val="bg1"/>
                      </a:outerShdw>
                    </a:effectLst>
                  </a:rPr>
                  <a:t>after</a:t>
                </a:r>
                <a:endParaRPr lang="en-US" sz="5400" b="1" dirty="0">
                  <a:solidFill>
                    <a:srgbClr val="2F0AB6"/>
                  </a:solidFill>
                  <a:effectLst>
                    <a:outerShdw blurRad="50800" dist="50800" dir="5400000" algn="ctr" rotWithShape="0">
                      <a:schemeClr val="bg1"/>
                    </a:outerShdw>
                  </a:effectLst>
                </a:endParaRPr>
              </a:p>
            </p:txBody>
          </p:sp>
        </p:grpSp>
      </p:grpSp>
      <p:sp>
        <p:nvSpPr>
          <p:cNvPr id="37" name="Rectangle 36"/>
          <p:cNvSpPr/>
          <p:nvPr/>
        </p:nvSpPr>
        <p:spPr>
          <a:xfrm>
            <a:off x="5029200" y="1295400"/>
            <a:ext cx="533400" cy="685800"/>
          </a:xfrm>
          <a:prstGeom prst="rect">
            <a:avLst/>
          </a:prstGeom>
          <a:noFill/>
          <a:ln w="508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1000" fill="hold"/>
                                        <p:tgtEl>
                                          <p:spTgt spid="37"/>
                                        </p:tgtEl>
                                      </p:cBhvr>
                                      <p:by x="600000" y="600000"/>
                                    </p:animScale>
                                  </p:childTnLst>
                                </p:cTn>
                              </p:par>
                              <p:par>
                                <p:cTn id="7" presetID="35" presetClass="path" presetSubtype="0" accel="50000" decel="50000" fill="hold" grpId="1" nodeType="withEffect">
                                  <p:stCondLst>
                                    <p:cond delay="0"/>
                                  </p:stCondLst>
                                  <p:childTnLst>
                                    <p:animMotion origin="layout" path="M 3.33333E-6 -2.16709E-6 L -0.42084 0.41542 " pathEditMode="relative" rAng="0" ptsTypes="AA">
                                      <p:cBhvr>
                                        <p:cTn id="8" dur="1000" fill="hold"/>
                                        <p:tgtEl>
                                          <p:spTgt spid="37"/>
                                        </p:tgtEl>
                                        <p:attrNameLst>
                                          <p:attrName>ppt_x</p:attrName>
                                          <p:attrName>ppt_y</p:attrName>
                                        </p:attrNameLst>
                                      </p:cBhvr>
                                      <p:rCtr x="-210" y="208"/>
                                    </p:animMotion>
                                  </p:childTnLst>
                                </p:cTn>
                              </p:par>
                              <p:par>
                                <p:cTn id="9" presetID="10" presetClass="exit" presetSubtype="0" fill="hold" nodeType="withEffect">
                                  <p:stCondLst>
                                    <p:cond delay="500"/>
                                  </p:stCondLst>
                                  <p:childTnLst>
                                    <p:animEffect transition="out" filter="fade">
                                      <p:cBhvr>
                                        <p:cTn id="10" dur="1000"/>
                                        <p:tgtEl>
                                          <p:spTgt spid="38"/>
                                        </p:tgtEl>
                                      </p:cBhvr>
                                    </p:animEffect>
                                    <p:set>
                                      <p:cBhvr>
                                        <p:cTn id="11" dur="1" fill="hold">
                                          <p:stCondLst>
                                            <p:cond delay="999"/>
                                          </p:stCondLst>
                                        </p:cTn>
                                        <p:tgtEl>
                                          <p:spTgt spid="38"/>
                                        </p:tgtEl>
                                        <p:attrNameLst>
                                          <p:attrName>style.visibility</p:attrName>
                                        </p:attrNameLst>
                                      </p:cBhvr>
                                      <p:to>
                                        <p:strVal val="hidden"/>
                                      </p:to>
                                    </p:set>
                                  </p:childTnLst>
                                </p:cTn>
                              </p:par>
                              <p:par>
                                <p:cTn id="12" presetID="10" presetClass="exit" presetSubtype="0" fill="hold" grpId="2" nodeType="withEffect">
                                  <p:stCondLst>
                                    <p:cond delay="500"/>
                                  </p:stCondLst>
                                  <p:childTnLst>
                                    <p:animEffect transition="out" filter="fade">
                                      <p:cBhvr>
                                        <p:cTn id="13" dur="1000"/>
                                        <p:tgtEl>
                                          <p:spTgt spid="37"/>
                                        </p:tgtEl>
                                      </p:cBhvr>
                                    </p:animEffect>
                                    <p:set>
                                      <p:cBhvr>
                                        <p:cTn id="14" dur="1" fill="hold">
                                          <p:stCondLst>
                                            <p:cond delay="9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7" grpId="2"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6" descr="Related image"/>
          <p:cNvPicPr>
            <a:picLocks noChangeAspect="1" noChangeArrowheads="1"/>
          </p:cNvPicPr>
          <p:nvPr/>
        </p:nvPicPr>
        <p:blipFill>
          <a:blip r:embed="rId2">
            <a:grayscl/>
          </a:blip>
          <a:srcRect l="14426" t="7071" r="6061"/>
          <a:stretch>
            <a:fillRect/>
          </a:stretch>
        </p:blipFill>
        <p:spPr bwMode="auto">
          <a:xfrm>
            <a:off x="3810000" y="2249310"/>
            <a:ext cx="5257800" cy="4608690"/>
          </a:xfrm>
          <a:prstGeom prst="rect">
            <a:avLst/>
          </a:prstGeom>
          <a:noFill/>
          <a:ln w="25400">
            <a:solidFill>
              <a:schemeClr val="accent6">
                <a:lumMod val="50000"/>
              </a:schemeClr>
            </a:solidFill>
          </a:ln>
        </p:spPr>
      </p:pic>
      <p:grpSp>
        <p:nvGrpSpPr>
          <p:cNvPr id="36" name="Group 35"/>
          <p:cNvGrpSpPr/>
          <p:nvPr/>
        </p:nvGrpSpPr>
        <p:grpSpPr>
          <a:xfrm>
            <a:off x="0" y="2133600"/>
            <a:ext cx="3686638" cy="4724400"/>
            <a:chOff x="0" y="2133600"/>
            <a:chExt cx="3686638" cy="4724400"/>
          </a:xfrm>
        </p:grpSpPr>
        <p:pic>
          <p:nvPicPr>
            <p:cNvPr id="2051" name="Picture 3"/>
            <p:cNvPicPr>
              <a:picLocks noChangeAspect="1" noChangeArrowheads="1"/>
            </p:cNvPicPr>
            <p:nvPr/>
          </p:nvPicPr>
          <p:blipFill>
            <a:blip r:embed="rId3"/>
            <a:srcRect r="11067" b="26009"/>
            <a:stretch>
              <a:fillRect/>
            </a:stretch>
          </p:blipFill>
          <p:spPr bwMode="auto">
            <a:xfrm>
              <a:off x="54863" y="2133600"/>
              <a:ext cx="3631775" cy="4724400"/>
            </a:xfrm>
            <a:prstGeom prst="rect">
              <a:avLst/>
            </a:prstGeom>
            <a:noFill/>
            <a:ln w="38100">
              <a:solidFill>
                <a:schemeClr val="tx1">
                  <a:lumMod val="75000"/>
                  <a:lumOff val="25000"/>
                </a:schemeClr>
              </a:solidFill>
              <a:miter lim="800000"/>
              <a:headEnd/>
              <a:tailEnd/>
            </a:ln>
            <a:effectLst/>
          </p:spPr>
        </p:pic>
        <p:pic>
          <p:nvPicPr>
            <p:cNvPr id="35" name="Picture 3"/>
            <p:cNvPicPr>
              <a:picLocks noChangeAspect="1" noChangeArrowheads="1"/>
            </p:cNvPicPr>
            <p:nvPr/>
          </p:nvPicPr>
          <p:blipFill>
            <a:blip r:embed="rId3"/>
            <a:srcRect l="53174" t="95515" r="2654"/>
            <a:stretch>
              <a:fillRect/>
            </a:stretch>
          </p:blipFill>
          <p:spPr bwMode="auto">
            <a:xfrm>
              <a:off x="0" y="6019800"/>
              <a:ext cx="1600200" cy="254000"/>
            </a:xfrm>
            <a:prstGeom prst="rect">
              <a:avLst/>
            </a:prstGeom>
            <a:noFill/>
            <a:ln w="38100">
              <a:solidFill>
                <a:schemeClr val="tx1">
                  <a:lumMod val="75000"/>
                  <a:lumOff val="25000"/>
                </a:schemeClr>
              </a:solidFill>
              <a:miter lim="800000"/>
              <a:headEnd/>
              <a:tailEnd/>
            </a:ln>
            <a:effectLst/>
          </p:spPr>
        </p:pic>
      </p:grpSp>
      <p:sp>
        <p:nvSpPr>
          <p:cNvPr id="3" name="TextBox 2"/>
          <p:cNvSpPr txBox="1"/>
          <p:nvPr/>
        </p:nvSpPr>
        <p:spPr>
          <a:xfrm>
            <a:off x="3733800" y="3200400"/>
            <a:ext cx="5715000" cy="533400"/>
          </a:xfrm>
          <a:prstGeom prst="rect">
            <a:avLst/>
          </a:prstGeom>
          <a:noFill/>
        </p:spPr>
        <p:txBody>
          <a:bodyPr wrap="square" rtlCol="0">
            <a:spAutoFit/>
          </a:bodyPr>
          <a:lstStyle/>
          <a:p>
            <a:r>
              <a:rPr lang="en-US" sz="2800" dirty="0" smtClean="0"/>
              <a:t>- dispersed across northern France</a:t>
            </a:r>
          </a:p>
        </p:txBody>
      </p:sp>
      <p:sp>
        <p:nvSpPr>
          <p:cNvPr id="4" name="TextBox 3"/>
          <p:cNvSpPr txBox="1"/>
          <p:nvPr/>
        </p:nvSpPr>
        <p:spPr>
          <a:xfrm>
            <a:off x="1371600" y="1600200"/>
            <a:ext cx="7772400" cy="523220"/>
          </a:xfrm>
          <a:prstGeom prst="rect">
            <a:avLst/>
          </a:prstGeom>
          <a:noFill/>
        </p:spPr>
        <p:txBody>
          <a:bodyPr wrap="square" rtlCol="0">
            <a:spAutoFit/>
          </a:bodyPr>
          <a:lstStyle/>
          <a:p>
            <a:r>
              <a:rPr lang="en-US" sz="2800" dirty="0" smtClean="0"/>
              <a:t>- transported in wagon convoys to Southampton</a:t>
            </a:r>
          </a:p>
        </p:txBody>
      </p:sp>
      <p:sp>
        <p:nvSpPr>
          <p:cNvPr id="5" name="TextBox 4"/>
          <p:cNvSpPr txBox="1"/>
          <p:nvPr/>
        </p:nvSpPr>
        <p:spPr>
          <a:xfrm>
            <a:off x="3733800" y="2123420"/>
            <a:ext cx="5715000" cy="523220"/>
          </a:xfrm>
          <a:prstGeom prst="rect">
            <a:avLst/>
          </a:prstGeom>
          <a:noFill/>
        </p:spPr>
        <p:txBody>
          <a:bodyPr wrap="square" rtlCol="0">
            <a:spAutoFit/>
          </a:bodyPr>
          <a:lstStyle/>
          <a:p>
            <a:r>
              <a:rPr lang="en-US" sz="2800" dirty="0" smtClean="0"/>
              <a:t>- shipped across the Channel</a:t>
            </a:r>
          </a:p>
        </p:txBody>
      </p:sp>
      <p:sp useBgFill="1">
        <p:nvSpPr>
          <p:cNvPr id="6" name="TextBox 5"/>
          <p:cNvSpPr txBox="1"/>
          <p:nvPr/>
        </p:nvSpPr>
        <p:spPr>
          <a:xfrm>
            <a:off x="1371600" y="1103531"/>
            <a:ext cx="7513320" cy="523220"/>
          </a:xfrm>
          <a:prstGeom prst="rect">
            <a:avLst/>
          </a:prstGeom>
        </p:spPr>
        <p:txBody>
          <a:bodyPr wrap="square" rtlCol="0">
            <a:spAutoFit/>
          </a:bodyPr>
          <a:lstStyle/>
          <a:p>
            <a:r>
              <a:rPr lang="en-US" sz="2800" dirty="0" smtClean="0"/>
              <a:t>- gathered by the French Ambassador in London</a:t>
            </a:r>
            <a:endParaRPr lang="en-US" sz="2800" i="1" dirty="0" smtClean="0"/>
          </a:p>
        </p:txBody>
      </p:sp>
      <p:sp>
        <p:nvSpPr>
          <p:cNvPr id="7" name="TextBox 6"/>
          <p:cNvSpPr txBox="1"/>
          <p:nvPr/>
        </p:nvSpPr>
        <p:spPr>
          <a:xfrm>
            <a:off x="3733800" y="2667000"/>
            <a:ext cx="5715000" cy="533400"/>
          </a:xfrm>
          <a:prstGeom prst="rect">
            <a:avLst/>
          </a:prstGeom>
          <a:noFill/>
        </p:spPr>
        <p:txBody>
          <a:bodyPr wrap="square" rtlCol="0">
            <a:spAutoFit/>
          </a:bodyPr>
          <a:lstStyle/>
          <a:p>
            <a:r>
              <a:rPr lang="en-US" sz="2800" dirty="0" smtClean="0"/>
              <a:t>- housed in old barracks along coast</a:t>
            </a:r>
          </a:p>
        </p:txBody>
      </p:sp>
      <p:sp>
        <p:nvSpPr>
          <p:cNvPr id="8" name="TextBox 7"/>
          <p:cNvSpPr txBox="1"/>
          <p:nvPr/>
        </p:nvSpPr>
        <p:spPr>
          <a:xfrm>
            <a:off x="3733800" y="3733800"/>
            <a:ext cx="5334000" cy="523220"/>
          </a:xfrm>
          <a:prstGeom prst="rect">
            <a:avLst/>
          </a:prstGeom>
          <a:noFill/>
        </p:spPr>
        <p:txBody>
          <a:bodyPr wrap="square" rtlCol="0">
            <a:spAutoFit/>
          </a:bodyPr>
          <a:lstStyle/>
          <a:p>
            <a:r>
              <a:rPr lang="en-US" sz="2800" dirty="0" smtClean="0"/>
              <a:t>- provided monthly subsistence</a:t>
            </a:r>
          </a:p>
        </p:txBody>
      </p:sp>
      <p:sp useBgFill="1">
        <p:nvSpPr>
          <p:cNvPr id="9" name="TextBox 8"/>
          <p:cNvSpPr txBox="1"/>
          <p:nvPr/>
        </p:nvSpPr>
        <p:spPr>
          <a:xfrm>
            <a:off x="0" y="609600"/>
            <a:ext cx="9144000" cy="584775"/>
          </a:xfrm>
          <a:prstGeom prst="rect">
            <a:avLst/>
          </a:prstGeom>
        </p:spPr>
        <p:txBody>
          <a:bodyPr wrap="square" rtlCol="0">
            <a:spAutoFit/>
          </a:bodyPr>
          <a:lstStyle/>
          <a:p>
            <a:r>
              <a:rPr lang="en-US" sz="3200" dirty="0" smtClean="0"/>
              <a:t>  1763: </a:t>
            </a:r>
            <a:r>
              <a:rPr lang="en-US" sz="3200" dirty="0" err="1" smtClean="0"/>
              <a:t>Acadiens</a:t>
            </a:r>
            <a:r>
              <a:rPr lang="en-US" sz="3200" dirty="0" smtClean="0"/>
              <a:t> in England remove to France </a:t>
            </a:r>
            <a:endParaRPr lang="en-US" sz="3200" dirty="0"/>
          </a:p>
        </p:txBody>
      </p:sp>
      <p:sp useBgFill="1">
        <p:nvSpPr>
          <p:cNvPr id="19" name="TextBox 18"/>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grpSp>
        <p:nvGrpSpPr>
          <p:cNvPr id="34" name="Group 33"/>
          <p:cNvGrpSpPr>
            <a:grpSpLocks noChangeAspect="1"/>
          </p:cNvGrpSpPr>
          <p:nvPr/>
        </p:nvGrpSpPr>
        <p:grpSpPr>
          <a:xfrm rot="603772">
            <a:off x="1106961" y="2726634"/>
            <a:ext cx="1073334" cy="1304428"/>
            <a:chOff x="5987220" y="4495801"/>
            <a:chExt cx="1775929" cy="2158296"/>
          </a:xfrm>
        </p:grpSpPr>
        <p:sp>
          <p:nvSpPr>
            <p:cNvPr id="29" name="5-Point Star 28"/>
            <p:cNvSpPr>
              <a:spLocks noChangeAspect="1"/>
            </p:cNvSpPr>
            <p:nvPr/>
          </p:nvSpPr>
          <p:spPr>
            <a:xfrm>
              <a:off x="6781800" y="4495801"/>
              <a:ext cx="375214" cy="375214"/>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0" name="5-Point Star 29"/>
            <p:cNvSpPr>
              <a:spLocks noChangeAspect="1"/>
            </p:cNvSpPr>
            <p:nvPr/>
          </p:nvSpPr>
          <p:spPr>
            <a:xfrm>
              <a:off x="6400800" y="4572001"/>
              <a:ext cx="375214" cy="375214"/>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1" name="5-Point Star 30"/>
            <p:cNvSpPr>
              <a:spLocks noChangeAspect="1"/>
            </p:cNvSpPr>
            <p:nvPr/>
          </p:nvSpPr>
          <p:spPr>
            <a:xfrm>
              <a:off x="5987220" y="6278883"/>
              <a:ext cx="375214" cy="375214"/>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5-Point Star 31"/>
            <p:cNvSpPr>
              <a:spLocks noChangeAspect="1"/>
            </p:cNvSpPr>
            <p:nvPr/>
          </p:nvSpPr>
          <p:spPr>
            <a:xfrm>
              <a:off x="7387935" y="5948070"/>
              <a:ext cx="375214" cy="375214"/>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 name="5-Point Star 32"/>
            <p:cNvSpPr>
              <a:spLocks noChangeAspect="1"/>
            </p:cNvSpPr>
            <p:nvPr/>
          </p:nvSpPr>
          <p:spPr>
            <a:xfrm>
              <a:off x="6857999" y="5562603"/>
              <a:ext cx="375214" cy="375214"/>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38" name="5-Point Star 37"/>
          <p:cNvSpPr>
            <a:spLocks noChangeAspect="1"/>
          </p:cNvSpPr>
          <p:nvPr/>
        </p:nvSpPr>
        <p:spPr>
          <a:xfrm rot="603772">
            <a:off x="1710084" y="3538883"/>
            <a:ext cx="422780" cy="42278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1" name="Freeform 40"/>
          <p:cNvSpPr/>
          <p:nvPr/>
        </p:nvSpPr>
        <p:spPr>
          <a:xfrm rot="297739">
            <a:off x="1371600" y="3962400"/>
            <a:ext cx="2286000" cy="1524000"/>
          </a:xfrm>
          <a:custGeom>
            <a:avLst/>
            <a:gdLst>
              <a:gd name="connsiteX0" fmla="*/ 133004 w 2078182"/>
              <a:gd name="connsiteY0" fmla="*/ 1022466 h 1108364"/>
              <a:gd name="connsiteX1" fmla="*/ 33251 w 2078182"/>
              <a:gd name="connsiteY1" fmla="*/ 739833 h 1108364"/>
              <a:gd name="connsiteX2" fmla="*/ 66502 w 2078182"/>
              <a:gd name="connsiteY2" fmla="*/ 457201 h 1108364"/>
              <a:gd name="connsiteX3" fmla="*/ 432262 w 2078182"/>
              <a:gd name="connsiteY3" fmla="*/ 390699 h 1108364"/>
              <a:gd name="connsiteX4" fmla="*/ 598516 w 2078182"/>
              <a:gd name="connsiteY4" fmla="*/ 307571 h 1108364"/>
              <a:gd name="connsiteX5" fmla="*/ 980902 w 2078182"/>
              <a:gd name="connsiteY5" fmla="*/ 124691 h 1108364"/>
              <a:gd name="connsiteX6" fmla="*/ 1213658 w 2078182"/>
              <a:gd name="connsiteY6" fmla="*/ 8313 h 1108364"/>
              <a:gd name="connsiteX7" fmla="*/ 1463040 w 2078182"/>
              <a:gd name="connsiteY7" fmla="*/ 174568 h 1108364"/>
              <a:gd name="connsiteX8" fmla="*/ 1978429 w 2078182"/>
              <a:gd name="connsiteY8" fmla="*/ 274321 h 1108364"/>
              <a:gd name="connsiteX9" fmla="*/ 2061556 w 2078182"/>
              <a:gd name="connsiteY9" fmla="*/ 573579 h 1108364"/>
              <a:gd name="connsiteX10" fmla="*/ 1911927 w 2078182"/>
              <a:gd name="connsiteY10" fmla="*/ 706582 h 1108364"/>
              <a:gd name="connsiteX11" fmla="*/ 1263535 w 2078182"/>
              <a:gd name="connsiteY11" fmla="*/ 839586 h 1108364"/>
              <a:gd name="connsiteX12" fmla="*/ 864524 w 2078182"/>
              <a:gd name="connsiteY12" fmla="*/ 1022466 h 1108364"/>
              <a:gd name="connsiteX13" fmla="*/ 581891 w 2078182"/>
              <a:gd name="connsiteY13" fmla="*/ 1039091 h 1108364"/>
              <a:gd name="connsiteX14" fmla="*/ 399011 w 2078182"/>
              <a:gd name="connsiteY14" fmla="*/ 1105593 h 1108364"/>
              <a:gd name="connsiteX15" fmla="*/ 133004 w 2078182"/>
              <a:gd name="connsiteY15" fmla="*/ 1022466 h 110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8182" h="1108364">
                <a:moveTo>
                  <a:pt x="133004" y="1022466"/>
                </a:moveTo>
                <a:cubicBezTo>
                  <a:pt x="72044" y="961506"/>
                  <a:pt x="44335" y="834044"/>
                  <a:pt x="33251" y="739833"/>
                </a:cubicBezTo>
                <a:cubicBezTo>
                  <a:pt x="22167" y="645622"/>
                  <a:pt x="0" y="515390"/>
                  <a:pt x="66502" y="457201"/>
                </a:cubicBezTo>
                <a:cubicBezTo>
                  <a:pt x="133004" y="399012"/>
                  <a:pt x="343593" y="415637"/>
                  <a:pt x="432262" y="390699"/>
                </a:cubicBezTo>
                <a:cubicBezTo>
                  <a:pt x="520931" y="365761"/>
                  <a:pt x="598516" y="307571"/>
                  <a:pt x="598516" y="307571"/>
                </a:cubicBezTo>
                <a:lnTo>
                  <a:pt x="980902" y="124691"/>
                </a:lnTo>
                <a:cubicBezTo>
                  <a:pt x="1083426" y="74815"/>
                  <a:pt x="1133302" y="0"/>
                  <a:pt x="1213658" y="8313"/>
                </a:cubicBezTo>
                <a:cubicBezTo>
                  <a:pt x="1294014" y="16626"/>
                  <a:pt x="1335578" y="130233"/>
                  <a:pt x="1463040" y="174568"/>
                </a:cubicBezTo>
                <a:cubicBezTo>
                  <a:pt x="1590502" y="218903"/>
                  <a:pt x="1878676" y="207819"/>
                  <a:pt x="1978429" y="274321"/>
                </a:cubicBezTo>
                <a:cubicBezTo>
                  <a:pt x="2078182" y="340823"/>
                  <a:pt x="2072640" y="501536"/>
                  <a:pt x="2061556" y="573579"/>
                </a:cubicBezTo>
                <a:cubicBezTo>
                  <a:pt x="2050472" y="645622"/>
                  <a:pt x="2044930" y="662248"/>
                  <a:pt x="1911927" y="706582"/>
                </a:cubicBezTo>
                <a:cubicBezTo>
                  <a:pt x="1778924" y="750916"/>
                  <a:pt x="1438102" y="786939"/>
                  <a:pt x="1263535" y="839586"/>
                </a:cubicBezTo>
                <a:cubicBezTo>
                  <a:pt x="1088968" y="892233"/>
                  <a:pt x="978131" y="989215"/>
                  <a:pt x="864524" y="1022466"/>
                </a:cubicBezTo>
                <a:cubicBezTo>
                  <a:pt x="750917" y="1055717"/>
                  <a:pt x="659476" y="1025237"/>
                  <a:pt x="581891" y="1039091"/>
                </a:cubicBezTo>
                <a:cubicBezTo>
                  <a:pt x="504306" y="1052945"/>
                  <a:pt x="476596" y="1102822"/>
                  <a:pt x="399011" y="1105593"/>
                </a:cubicBezTo>
                <a:cubicBezTo>
                  <a:pt x="321426" y="1108364"/>
                  <a:pt x="193964" y="1083426"/>
                  <a:pt x="133004" y="1022466"/>
                </a:cubicBezTo>
                <a:close/>
              </a:path>
            </a:pathLst>
          </a:custGeom>
          <a:solidFill>
            <a:srgbClr val="FF0000">
              <a:alpha val="66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rot="21037519">
            <a:off x="1856654" y="4317487"/>
            <a:ext cx="1326004" cy="769441"/>
          </a:xfrm>
          <a:prstGeom prst="rect">
            <a:avLst/>
          </a:prstGeom>
          <a:noFill/>
        </p:spPr>
        <p:txBody>
          <a:bodyPr wrap="none" rtlCol="0">
            <a:spAutoFit/>
          </a:bodyPr>
          <a:lstStyle/>
          <a:p>
            <a:r>
              <a:rPr lang="en-US" sz="4400" b="1" dirty="0" smtClean="0">
                <a:ln>
                  <a:solidFill>
                    <a:schemeClr val="tx1"/>
                  </a:solidFill>
                </a:ln>
                <a:solidFill>
                  <a:schemeClr val="bg1"/>
                </a:solidFill>
              </a:rPr>
              <a:t>3000</a:t>
            </a:r>
            <a:endParaRPr lang="en-US" sz="4400" b="1" dirty="0">
              <a:ln>
                <a:solidFill>
                  <a:schemeClr val="tx1"/>
                </a:solidFill>
              </a:ln>
              <a:solidFill>
                <a:schemeClr val="bg1"/>
              </a:solidFill>
            </a:endParaRPr>
          </a:p>
        </p:txBody>
      </p:sp>
      <p:sp>
        <p:nvSpPr>
          <p:cNvPr id="43" name="TextBox 42"/>
          <p:cNvSpPr txBox="1"/>
          <p:nvPr/>
        </p:nvSpPr>
        <p:spPr>
          <a:xfrm>
            <a:off x="3733800" y="4267200"/>
            <a:ext cx="5410200" cy="954107"/>
          </a:xfrm>
          <a:prstGeom prst="rect">
            <a:avLst/>
          </a:prstGeom>
          <a:noFill/>
        </p:spPr>
        <p:txBody>
          <a:bodyPr wrap="square" rtlCol="0">
            <a:spAutoFit/>
          </a:bodyPr>
          <a:lstStyle/>
          <a:p>
            <a:pPr>
              <a:buFontTx/>
              <a:buChar char="-"/>
            </a:pPr>
            <a:r>
              <a:rPr lang="en-US" sz="2800" dirty="0" smtClean="0"/>
              <a:t> </a:t>
            </a:r>
            <a:r>
              <a:rPr lang="en-US" sz="2800" dirty="0" err="1" smtClean="0"/>
              <a:t>Acadien</a:t>
            </a:r>
            <a:r>
              <a:rPr lang="en-US" sz="2800" dirty="0" smtClean="0"/>
              <a:t> farm families marginalized</a:t>
            </a:r>
          </a:p>
          <a:p>
            <a:r>
              <a:rPr lang="en-US" sz="2800" dirty="0" smtClean="0"/>
              <a:t>  &amp; disenfranchised in urban cities</a:t>
            </a:r>
          </a:p>
        </p:txBody>
      </p:sp>
      <p:sp>
        <p:nvSpPr>
          <p:cNvPr id="44" name="TextBox 43"/>
          <p:cNvSpPr txBox="1"/>
          <p:nvPr/>
        </p:nvSpPr>
        <p:spPr>
          <a:xfrm>
            <a:off x="0" y="5334000"/>
            <a:ext cx="9144000" cy="646331"/>
          </a:xfrm>
          <a:prstGeom prst="rect">
            <a:avLst/>
          </a:prstGeom>
          <a:solidFill>
            <a:schemeClr val="tx2">
              <a:lumMod val="20000"/>
              <a:lumOff val="80000"/>
              <a:alpha val="60000"/>
            </a:schemeClr>
          </a:solidFill>
        </p:spPr>
        <p:txBody>
          <a:bodyPr wrap="square" rtlCol="0">
            <a:spAutoFit/>
          </a:bodyPr>
          <a:lstStyle/>
          <a:p>
            <a:pPr algn="ctr"/>
            <a:r>
              <a:rPr lang="en-US" sz="3600" b="1" dirty="0" smtClean="0">
                <a:latin typeface="Tempus Sans ITC" pitchFamily="82" charset="0"/>
              </a:rPr>
              <a:t>Where can these Acadians find new homes?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4"/>
                                        </p:tgtEl>
                                        <p:attrNameLst>
                                          <p:attrName>r</p:attrName>
                                        </p:attrNameLst>
                                      </p:cBhvr>
                                    </p:animRot>
                                  </p:childTnLst>
                                </p:cTn>
                              </p:par>
                            </p:childTnLst>
                          </p:cTn>
                        </p:par>
                        <p:par>
                          <p:cTn id="7" fill="hold">
                            <p:stCondLst>
                              <p:cond delay="1000"/>
                            </p:stCondLst>
                            <p:childTnLst>
                              <p:par>
                                <p:cTn id="8" presetID="22" presetClass="entr" presetSubtype="8"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par>
                                <p:cTn id="16" presetID="6" presetClass="emph" presetSubtype="0" fill="hold" nodeType="withEffect">
                                  <p:stCondLst>
                                    <p:cond delay="0"/>
                                  </p:stCondLst>
                                  <p:childTnLst>
                                    <p:animScale>
                                      <p:cBhvr>
                                        <p:cTn id="17" dur="1000" fill="hold"/>
                                        <p:tgtEl>
                                          <p:spTgt spid="34"/>
                                        </p:tgtEl>
                                      </p:cBhvr>
                                      <p:by x="25000" y="25000"/>
                                    </p:animScale>
                                  </p:childTnLst>
                                </p:cTn>
                              </p:par>
                            </p:childTnLst>
                          </p:cTn>
                        </p:par>
                        <p:par>
                          <p:cTn id="18" fill="hold">
                            <p:stCondLst>
                              <p:cond delay="1000"/>
                            </p:stCondLst>
                            <p:childTnLst>
                              <p:par>
                                <p:cTn id="19" presetID="42" presetClass="path" presetSubtype="0" accel="50000" decel="50000" fill="hold" nodeType="afterEffect">
                                  <p:stCondLst>
                                    <p:cond delay="0"/>
                                  </p:stCondLst>
                                  <p:childTnLst>
                                    <p:animMotion origin="layout" path="M 0 -2.31214E-7 L 0.03698 0.06289 " pathEditMode="relative" rAng="0" ptsTypes="AA">
                                      <p:cBhvr>
                                        <p:cTn id="20" dur="1000" fill="hold"/>
                                        <p:tgtEl>
                                          <p:spTgt spid="34"/>
                                        </p:tgtEl>
                                        <p:attrNameLst>
                                          <p:attrName>ppt_x</p:attrName>
                                          <p:attrName>ppt_y</p:attrName>
                                        </p:attrNameLst>
                                      </p:cBhvr>
                                      <p:rCtr x="18" y="31"/>
                                    </p:animMotion>
                                  </p:childTnLst>
                                </p:cTn>
                              </p:par>
                              <p:par>
                                <p:cTn id="21" presetID="49" presetClass="entr" presetSubtype="0" decel="10000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p:cTn id="23" dur="1000" fill="hold"/>
                                        <p:tgtEl>
                                          <p:spTgt spid="38"/>
                                        </p:tgtEl>
                                        <p:attrNameLst>
                                          <p:attrName>ppt_w</p:attrName>
                                        </p:attrNameLst>
                                      </p:cBhvr>
                                      <p:tavLst>
                                        <p:tav tm="0">
                                          <p:val>
                                            <p:fltVal val="0"/>
                                          </p:val>
                                        </p:tav>
                                        <p:tav tm="100000">
                                          <p:val>
                                            <p:strVal val="#ppt_w"/>
                                          </p:val>
                                        </p:tav>
                                      </p:tavLst>
                                    </p:anim>
                                    <p:anim calcmode="lin" valueType="num">
                                      <p:cBhvr>
                                        <p:cTn id="24" dur="1000" fill="hold"/>
                                        <p:tgtEl>
                                          <p:spTgt spid="38"/>
                                        </p:tgtEl>
                                        <p:attrNameLst>
                                          <p:attrName>ppt_h</p:attrName>
                                        </p:attrNameLst>
                                      </p:cBhvr>
                                      <p:tavLst>
                                        <p:tav tm="0">
                                          <p:val>
                                            <p:fltVal val="0"/>
                                          </p:val>
                                        </p:tav>
                                        <p:tav tm="100000">
                                          <p:val>
                                            <p:strVal val="#ppt_h"/>
                                          </p:val>
                                        </p:tav>
                                      </p:tavLst>
                                    </p:anim>
                                    <p:anim calcmode="lin" valueType="num">
                                      <p:cBhvr>
                                        <p:cTn id="25" dur="1000" fill="hold"/>
                                        <p:tgtEl>
                                          <p:spTgt spid="38"/>
                                        </p:tgtEl>
                                        <p:attrNameLst>
                                          <p:attrName>style.rotation</p:attrName>
                                        </p:attrNameLst>
                                      </p:cBhvr>
                                      <p:tavLst>
                                        <p:tav tm="0">
                                          <p:val>
                                            <p:fltVal val="360"/>
                                          </p:val>
                                        </p:tav>
                                        <p:tav tm="100000">
                                          <p:val>
                                            <p:fltVal val="0"/>
                                          </p:val>
                                        </p:tav>
                                      </p:tavLst>
                                    </p:anim>
                                    <p:animEffect transition="in" filter="fade">
                                      <p:cBhvr>
                                        <p:cTn id="26" dur="10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childTnLst>
                                </p:cTn>
                              </p:par>
                              <p:par>
                                <p:cTn id="32" presetID="10" presetClass="entr" presetSubtype="0"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10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00"/>
                                        <p:tgtEl>
                                          <p:spTgt spid="37"/>
                                        </p:tgtEl>
                                      </p:cBhvr>
                                    </p:animEffect>
                                    <p:set>
                                      <p:cBhvr>
                                        <p:cTn id="39" dur="1" fill="hold">
                                          <p:stCondLst>
                                            <p:cond delay="999"/>
                                          </p:stCondLst>
                                        </p:cTn>
                                        <p:tgtEl>
                                          <p:spTgt spid="37"/>
                                        </p:tgtEl>
                                        <p:attrNameLst>
                                          <p:attrName>style.visibility</p:attrName>
                                        </p:attrNameLst>
                                      </p:cBhvr>
                                      <p:to>
                                        <p:strVal val="hidden"/>
                                      </p:to>
                                    </p:se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childTnLst>
                                </p:cTn>
                              </p:par>
                              <p:par>
                                <p:cTn id="44" presetID="42" presetClass="path" presetSubtype="0" accel="50000" decel="50000" fill="hold" grpId="1" nodeType="withEffect">
                                  <p:stCondLst>
                                    <p:cond delay="0"/>
                                  </p:stCondLst>
                                  <p:childTnLst>
                                    <p:animMotion origin="layout" path="M 3.33333E-6 -3.2948E-6 L -0.06667 0.11099 " pathEditMode="relative" rAng="0" ptsTypes="AA">
                                      <p:cBhvr>
                                        <p:cTn id="45" dur="1000" fill="hold"/>
                                        <p:tgtEl>
                                          <p:spTgt spid="38"/>
                                        </p:tgtEl>
                                        <p:attrNameLst>
                                          <p:attrName>ppt_x</p:attrName>
                                          <p:attrName>ppt_y</p:attrName>
                                        </p:attrNameLst>
                                      </p:cBhvr>
                                      <p:rCtr x="-33" y="55"/>
                                    </p:animMotion>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10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1000"/>
                                        <p:tgtEl>
                                          <p:spTgt spid="3"/>
                                        </p:tgtEl>
                                      </p:cBhvr>
                                    </p:animEffect>
                                  </p:childTnLst>
                                </p:cTn>
                              </p:par>
                              <p:par>
                                <p:cTn id="56" presetID="6" presetClass="emph" presetSubtype="0" fill="hold" grpId="2" nodeType="withEffect">
                                  <p:stCondLst>
                                    <p:cond delay="0"/>
                                  </p:stCondLst>
                                  <p:childTnLst>
                                    <p:animScale>
                                      <p:cBhvr>
                                        <p:cTn id="57" dur="2000" fill="hold"/>
                                        <p:tgtEl>
                                          <p:spTgt spid="38"/>
                                        </p:tgtEl>
                                      </p:cBhvr>
                                      <p:by x="200000" y="200000"/>
                                    </p:animScale>
                                  </p:childTnLst>
                                </p:cTn>
                              </p:par>
                              <p:par>
                                <p:cTn id="58" presetID="63" presetClass="path" presetSubtype="0" accel="50000" decel="50000" fill="hold" grpId="4" nodeType="withEffect">
                                  <p:stCondLst>
                                    <p:cond delay="0"/>
                                  </p:stCondLst>
                                  <p:childTnLst>
                                    <p:animMotion origin="layout" path="M -0.06666 0.11099 L 0.06493 0.13087 " pathEditMode="relative" rAng="0" ptsTypes="AA">
                                      <p:cBhvr>
                                        <p:cTn id="59" dur="1000" fill="hold"/>
                                        <p:tgtEl>
                                          <p:spTgt spid="38"/>
                                        </p:tgtEl>
                                        <p:attrNameLst>
                                          <p:attrName>ppt_x</p:attrName>
                                          <p:attrName>ppt_y</p:attrName>
                                        </p:attrNameLst>
                                      </p:cBhvr>
                                      <p:rCtr x="66" y="10"/>
                                    </p:animMotion>
                                  </p:childTnLst>
                                </p:cTn>
                              </p:par>
                              <p:par>
                                <p:cTn id="60" presetID="10" presetClass="exit" presetSubtype="0" fill="hold" grpId="3" nodeType="withEffect">
                                  <p:stCondLst>
                                    <p:cond delay="0"/>
                                  </p:stCondLst>
                                  <p:childTnLst>
                                    <p:animEffect transition="out" filter="fade">
                                      <p:cBhvr>
                                        <p:cTn id="61" dur="1000"/>
                                        <p:tgtEl>
                                          <p:spTgt spid="38"/>
                                        </p:tgtEl>
                                      </p:cBhvr>
                                    </p:animEffect>
                                    <p:set>
                                      <p:cBhvr>
                                        <p:cTn id="62" dur="1" fill="hold">
                                          <p:stCondLst>
                                            <p:cond delay="999"/>
                                          </p:stCondLst>
                                        </p:cTn>
                                        <p:tgtEl>
                                          <p:spTgt spid="38"/>
                                        </p:tgtEl>
                                        <p:attrNameLst>
                                          <p:attrName>style.visibility</p:attrName>
                                        </p:attrNameLst>
                                      </p:cBhvr>
                                      <p:to>
                                        <p:strVal val="hidden"/>
                                      </p:to>
                                    </p:set>
                                  </p:childTnLst>
                                </p:cTn>
                              </p:par>
                              <p:par>
                                <p:cTn id="63" presetID="9" presetClass="entr" presetSubtype="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dissolve">
                                      <p:cBhvr>
                                        <p:cTn id="65" dur="1000"/>
                                        <p:tgtEl>
                                          <p:spTgt spid="41"/>
                                        </p:tgtEl>
                                      </p:cBhvr>
                                    </p:animEffect>
                                  </p:childTnLst>
                                </p:cTn>
                              </p:par>
                            </p:childTnLst>
                          </p:cTn>
                        </p:par>
                        <p:par>
                          <p:cTn id="66" fill="hold">
                            <p:stCondLst>
                              <p:cond delay="2000"/>
                            </p:stCondLst>
                            <p:childTnLst>
                              <p:par>
                                <p:cTn id="67" presetID="53" presetClass="entr" presetSubtype="0" fill="hold" grpId="0" nodeType="afterEffect">
                                  <p:stCondLst>
                                    <p:cond delay="0"/>
                                  </p:stCondLst>
                                  <p:childTnLst>
                                    <p:set>
                                      <p:cBhvr>
                                        <p:cTn id="68" dur="1" fill="hold">
                                          <p:stCondLst>
                                            <p:cond delay="0"/>
                                          </p:stCondLst>
                                        </p:cTn>
                                        <p:tgtEl>
                                          <p:spTgt spid="42"/>
                                        </p:tgtEl>
                                        <p:attrNameLst>
                                          <p:attrName>style.visibility</p:attrName>
                                        </p:attrNameLst>
                                      </p:cBhvr>
                                      <p:to>
                                        <p:strVal val="visible"/>
                                      </p:to>
                                    </p:set>
                                    <p:anim calcmode="lin" valueType="num">
                                      <p:cBhvr>
                                        <p:cTn id="69" dur="1000" fill="hold"/>
                                        <p:tgtEl>
                                          <p:spTgt spid="42"/>
                                        </p:tgtEl>
                                        <p:attrNameLst>
                                          <p:attrName>ppt_w</p:attrName>
                                        </p:attrNameLst>
                                      </p:cBhvr>
                                      <p:tavLst>
                                        <p:tav tm="0">
                                          <p:val>
                                            <p:fltVal val="0"/>
                                          </p:val>
                                        </p:tav>
                                        <p:tav tm="100000">
                                          <p:val>
                                            <p:strVal val="#ppt_w"/>
                                          </p:val>
                                        </p:tav>
                                      </p:tavLst>
                                    </p:anim>
                                    <p:anim calcmode="lin" valueType="num">
                                      <p:cBhvr>
                                        <p:cTn id="70" dur="1000" fill="hold"/>
                                        <p:tgtEl>
                                          <p:spTgt spid="42"/>
                                        </p:tgtEl>
                                        <p:attrNameLst>
                                          <p:attrName>ppt_h</p:attrName>
                                        </p:attrNameLst>
                                      </p:cBhvr>
                                      <p:tavLst>
                                        <p:tav tm="0">
                                          <p:val>
                                            <p:fltVal val="0"/>
                                          </p:val>
                                        </p:tav>
                                        <p:tav tm="100000">
                                          <p:val>
                                            <p:strVal val="#ppt_h"/>
                                          </p:val>
                                        </p:tav>
                                      </p:tavLst>
                                    </p:anim>
                                    <p:animEffect transition="in" filter="fade">
                                      <p:cBhvr>
                                        <p:cTn id="71" dur="1000"/>
                                        <p:tgtEl>
                                          <p:spTgt spid="4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fade">
                                      <p:cBhvr>
                                        <p:cTn id="76" dur="1000"/>
                                        <p:tgtEl>
                                          <p:spTgt spid="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fade">
                                      <p:cBhvr>
                                        <p:cTn id="81" dur="1000"/>
                                        <p:tgtEl>
                                          <p:spTgt spid="43"/>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44"/>
                                        </p:tgtEl>
                                        <p:attrNameLst>
                                          <p:attrName>style.visibility</p:attrName>
                                        </p:attrNameLst>
                                      </p:cBhvr>
                                      <p:to>
                                        <p:strVal val="visible"/>
                                      </p:to>
                                    </p:set>
                                    <p:animEffect transition="in" filter="wipe(left)">
                                      <p:cBhvr>
                                        <p:cTn id="86"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p:bldP spid="8" grpId="0"/>
      <p:bldP spid="9" grpId="0" animBg="1"/>
      <p:bldP spid="38" grpId="0" animBg="1"/>
      <p:bldP spid="38" grpId="1" animBg="1"/>
      <p:bldP spid="38" grpId="2" animBg="1"/>
      <p:bldP spid="38" grpId="3" animBg="1"/>
      <p:bldP spid="38" grpId="4" animBg="1"/>
      <p:bldP spid="41" grpId="0" animBg="1"/>
      <p:bldP spid="42" grpId="0"/>
      <p:bldP spid="43" grpId="0"/>
      <p:bldP spid="44"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609600"/>
            <a:ext cx="9144000" cy="6248400"/>
          </a:xfrm>
          <a:prstGeom prst="rect">
            <a:avLst/>
          </a:prstGeom>
          <a:noFill/>
          <a:ln w="9525">
            <a:noFill/>
            <a:miter lim="800000"/>
            <a:headEnd/>
            <a:tailEnd/>
          </a:ln>
          <a:effectLst/>
        </p:spPr>
      </p:pic>
      <p:sp>
        <p:nvSpPr>
          <p:cNvPr id="5" name="Rectangle 4"/>
          <p:cNvSpPr/>
          <p:nvPr/>
        </p:nvSpPr>
        <p:spPr>
          <a:xfrm>
            <a:off x="0" y="0"/>
            <a:ext cx="9144000" cy="369332"/>
          </a:xfrm>
          <a:prstGeom prst="rect">
            <a:avLst/>
          </a:prstGeom>
        </p:spPr>
        <p:txBody>
          <a:bodyPr wrap="square">
            <a:spAutoFit/>
          </a:bodyPr>
          <a:lstStyle/>
          <a:p>
            <a:r>
              <a:rPr lang="en-US" dirty="0" smtClean="0">
                <a:hlinkClick r:id="rId3"/>
              </a:rPr>
              <a:t>https://www.pinterest.com/pin/64457838393974681/</a:t>
            </a:r>
            <a:endParaRPr lang="en-US" dirty="0"/>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0" y="0"/>
            <a:ext cx="9144000" cy="6858000"/>
            <a:chOff x="0" y="0"/>
            <a:chExt cx="9144000" cy="6858000"/>
          </a:xfrm>
        </p:grpSpPr>
        <p:grpSp>
          <p:nvGrpSpPr>
            <p:cNvPr id="45" name="Group 7"/>
            <p:cNvGrpSpPr/>
            <p:nvPr/>
          </p:nvGrpSpPr>
          <p:grpSpPr>
            <a:xfrm>
              <a:off x="0" y="0"/>
              <a:ext cx="9144000" cy="6858000"/>
              <a:chOff x="0" y="0"/>
              <a:chExt cx="9144000" cy="6858000"/>
            </a:xfrm>
          </p:grpSpPr>
          <p:pic>
            <p:nvPicPr>
              <p:cNvPr id="47" name="Picture 3"/>
              <p:cNvPicPr>
                <a:picLocks noChangeAspect="1" noChangeArrowheads="1"/>
              </p:cNvPicPr>
              <p:nvPr/>
            </p:nvPicPr>
            <p:blipFill>
              <a:blip r:embed="rId2"/>
              <a:srcRect l="1354"/>
              <a:stretch>
                <a:fillRect/>
              </a:stretch>
            </p:blipFill>
            <p:spPr bwMode="auto">
              <a:xfrm>
                <a:off x="0" y="0"/>
                <a:ext cx="9144000" cy="6858000"/>
              </a:xfrm>
              <a:prstGeom prst="rect">
                <a:avLst/>
              </a:prstGeom>
              <a:noFill/>
              <a:ln w="9525">
                <a:noFill/>
                <a:miter lim="800000"/>
                <a:headEnd/>
                <a:tailEnd/>
              </a:ln>
              <a:effectLst/>
            </p:spPr>
          </p:pic>
          <p:sp>
            <p:nvSpPr>
              <p:cNvPr id="48" name="TextBox 47"/>
              <p:cNvSpPr txBox="1"/>
              <p:nvPr/>
            </p:nvSpPr>
            <p:spPr>
              <a:xfrm rot="-60000">
                <a:off x="6600398" y="1002268"/>
                <a:ext cx="1324402" cy="338554"/>
              </a:xfrm>
              <a:prstGeom prst="rect">
                <a:avLst/>
              </a:prstGeom>
              <a:noFill/>
            </p:spPr>
            <p:txBody>
              <a:bodyPr wrap="none" rtlCol="0">
                <a:spAutoFit/>
              </a:bodyPr>
              <a:lstStyle/>
              <a:p>
                <a:r>
                  <a:rPr lang="en-US" sz="1600" i="1" dirty="0" smtClean="0"/>
                  <a:t>A T L A N T I C</a:t>
                </a:r>
                <a:endParaRPr lang="en-US" sz="1600" i="1" dirty="0"/>
              </a:p>
            </p:txBody>
          </p:sp>
        </p:grpSp>
        <p:pic>
          <p:nvPicPr>
            <p:cNvPr id="46" name="Picture 3"/>
            <p:cNvPicPr>
              <a:picLocks noChangeAspect="1" noChangeArrowheads="1"/>
            </p:cNvPicPr>
            <p:nvPr/>
          </p:nvPicPr>
          <p:blipFill>
            <a:blip r:embed="rId2"/>
            <a:srcRect l="39168" t="3333" r="52611" b="86667"/>
            <a:stretch>
              <a:fillRect/>
            </a:stretch>
          </p:blipFill>
          <p:spPr bwMode="auto">
            <a:xfrm>
              <a:off x="3429000" y="685800"/>
              <a:ext cx="2667000" cy="533400"/>
            </a:xfrm>
            <a:prstGeom prst="rect">
              <a:avLst/>
            </a:prstGeom>
            <a:noFill/>
            <a:ln w="9525">
              <a:noFill/>
              <a:miter lim="800000"/>
              <a:headEnd/>
              <a:tailEnd/>
            </a:ln>
            <a:effectLst/>
          </p:spPr>
        </p:pic>
      </p:grpSp>
      <p:grpSp>
        <p:nvGrpSpPr>
          <p:cNvPr id="25" name="Group 24"/>
          <p:cNvGrpSpPr/>
          <p:nvPr/>
        </p:nvGrpSpPr>
        <p:grpSpPr>
          <a:xfrm>
            <a:off x="0" y="609600"/>
            <a:ext cx="9448800" cy="6248400"/>
            <a:chOff x="0" y="609600"/>
            <a:chExt cx="9448800" cy="6248400"/>
          </a:xfrm>
        </p:grpSpPr>
        <p:grpSp>
          <p:nvGrpSpPr>
            <p:cNvPr id="2" name="Group 35"/>
            <p:cNvGrpSpPr/>
            <p:nvPr/>
          </p:nvGrpSpPr>
          <p:grpSpPr>
            <a:xfrm>
              <a:off x="0" y="2133600"/>
              <a:ext cx="3686638" cy="4724400"/>
              <a:chOff x="0" y="2133600"/>
              <a:chExt cx="3686638" cy="4724400"/>
            </a:xfrm>
          </p:grpSpPr>
          <p:pic>
            <p:nvPicPr>
              <p:cNvPr id="2051" name="Picture 3"/>
              <p:cNvPicPr>
                <a:picLocks noChangeAspect="1" noChangeArrowheads="1"/>
              </p:cNvPicPr>
              <p:nvPr/>
            </p:nvPicPr>
            <p:blipFill>
              <a:blip r:embed="rId3"/>
              <a:srcRect r="11067" b="26009"/>
              <a:stretch>
                <a:fillRect/>
              </a:stretch>
            </p:blipFill>
            <p:spPr bwMode="auto">
              <a:xfrm>
                <a:off x="54863" y="2133600"/>
                <a:ext cx="3631775" cy="4724400"/>
              </a:xfrm>
              <a:prstGeom prst="rect">
                <a:avLst/>
              </a:prstGeom>
              <a:noFill/>
              <a:ln w="38100">
                <a:solidFill>
                  <a:schemeClr val="tx1">
                    <a:lumMod val="75000"/>
                    <a:lumOff val="25000"/>
                  </a:schemeClr>
                </a:solidFill>
                <a:miter lim="800000"/>
                <a:headEnd/>
                <a:tailEnd/>
              </a:ln>
              <a:effectLst/>
            </p:spPr>
          </p:pic>
          <p:pic>
            <p:nvPicPr>
              <p:cNvPr id="35" name="Picture 3"/>
              <p:cNvPicPr>
                <a:picLocks noChangeAspect="1" noChangeArrowheads="1"/>
              </p:cNvPicPr>
              <p:nvPr/>
            </p:nvPicPr>
            <p:blipFill>
              <a:blip r:embed="rId3"/>
              <a:srcRect l="53174" t="95515" r="2654"/>
              <a:stretch>
                <a:fillRect/>
              </a:stretch>
            </p:blipFill>
            <p:spPr bwMode="auto">
              <a:xfrm>
                <a:off x="0" y="6019800"/>
                <a:ext cx="1600200" cy="254000"/>
              </a:xfrm>
              <a:prstGeom prst="rect">
                <a:avLst/>
              </a:prstGeom>
              <a:noFill/>
              <a:ln w="38100">
                <a:solidFill>
                  <a:schemeClr val="tx1">
                    <a:lumMod val="75000"/>
                    <a:lumOff val="25000"/>
                  </a:schemeClr>
                </a:solidFill>
                <a:miter lim="800000"/>
                <a:headEnd/>
                <a:tailEnd/>
              </a:ln>
              <a:effectLst/>
            </p:spPr>
          </p:pic>
        </p:grpSp>
        <p:sp>
          <p:nvSpPr>
            <p:cNvPr id="3" name="TextBox 2"/>
            <p:cNvSpPr txBox="1"/>
            <p:nvPr/>
          </p:nvSpPr>
          <p:spPr>
            <a:xfrm>
              <a:off x="3733800" y="3200400"/>
              <a:ext cx="5715000" cy="533400"/>
            </a:xfrm>
            <a:prstGeom prst="rect">
              <a:avLst/>
            </a:prstGeom>
            <a:noFill/>
          </p:spPr>
          <p:txBody>
            <a:bodyPr wrap="square" rtlCol="0">
              <a:spAutoFit/>
            </a:bodyPr>
            <a:lstStyle/>
            <a:p>
              <a:r>
                <a:rPr lang="en-US" sz="2800" dirty="0" smtClean="0"/>
                <a:t>- dispersed across northern France</a:t>
              </a:r>
            </a:p>
          </p:txBody>
        </p:sp>
        <p:sp>
          <p:nvSpPr>
            <p:cNvPr id="4" name="TextBox 3"/>
            <p:cNvSpPr txBox="1"/>
            <p:nvPr/>
          </p:nvSpPr>
          <p:spPr>
            <a:xfrm>
              <a:off x="1371600" y="1600200"/>
              <a:ext cx="7772400" cy="523220"/>
            </a:xfrm>
            <a:prstGeom prst="rect">
              <a:avLst/>
            </a:prstGeom>
            <a:noFill/>
          </p:spPr>
          <p:txBody>
            <a:bodyPr wrap="square" rtlCol="0">
              <a:spAutoFit/>
            </a:bodyPr>
            <a:lstStyle/>
            <a:p>
              <a:r>
                <a:rPr lang="en-US" sz="2800" dirty="0" smtClean="0"/>
                <a:t>- transported in wagon convoys to Southampton</a:t>
              </a:r>
            </a:p>
          </p:txBody>
        </p:sp>
        <p:sp>
          <p:nvSpPr>
            <p:cNvPr id="5" name="TextBox 4"/>
            <p:cNvSpPr txBox="1"/>
            <p:nvPr/>
          </p:nvSpPr>
          <p:spPr>
            <a:xfrm>
              <a:off x="3733800" y="2123420"/>
              <a:ext cx="5715000" cy="523220"/>
            </a:xfrm>
            <a:prstGeom prst="rect">
              <a:avLst/>
            </a:prstGeom>
            <a:noFill/>
          </p:spPr>
          <p:txBody>
            <a:bodyPr wrap="square" rtlCol="0">
              <a:spAutoFit/>
            </a:bodyPr>
            <a:lstStyle/>
            <a:p>
              <a:r>
                <a:rPr lang="en-US" sz="2800" dirty="0" smtClean="0"/>
                <a:t>- shipped across the Channel</a:t>
              </a:r>
            </a:p>
          </p:txBody>
        </p:sp>
        <p:sp useBgFill="1">
          <p:nvSpPr>
            <p:cNvPr id="6" name="TextBox 5"/>
            <p:cNvSpPr txBox="1"/>
            <p:nvPr/>
          </p:nvSpPr>
          <p:spPr>
            <a:xfrm>
              <a:off x="1371600" y="1103531"/>
              <a:ext cx="7513320" cy="523220"/>
            </a:xfrm>
            <a:prstGeom prst="rect">
              <a:avLst/>
            </a:prstGeom>
          </p:spPr>
          <p:txBody>
            <a:bodyPr wrap="square" rtlCol="0">
              <a:spAutoFit/>
            </a:bodyPr>
            <a:lstStyle/>
            <a:p>
              <a:r>
                <a:rPr lang="en-US" sz="2800" dirty="0" smtClean="0"/>
                <a:t>- gathered by the French Ambassador in London</a:t>
              </a:r>
              <a:endParaRPr lang="en-US" sz="2800" i="1" dirty="0" smtClean="0"/>
            </a:p>
          </p:txBody>
        </p:sp>
        <p:sp>
          <p:nvSpPr>
            <p:cNvPr id="7" name="TextBox 6"/>
            <p:cNvSpPr txBox="1"/>
            <p:nvPr/>
          </p:nvSpPr>
          <p:spPr>
            <a:xfrm>
              <a:off x="3733800" y="2667000"/>
              <a:ext cx="5715000" cy="533400"/>
            </a:xfrm>
            <a:prstGeom prst="rect">
              <a:avLst/>
            </a:prstGeom>
            <a:noFill/>
          </p:spPr>
          <p:txBody>
            <a:bodyPr wrap="square" rtlCol="0">
              <a:spAutoFit/>
            </a:bodyPr>
            <a:lstStyle/>
            <a:p>
              <a:r>
                <a:rPr lang="en-US" sz="2800" dirty="0" smtClean="0"/>
                <a:t>- housed in old barracks along coast</a:t>
              </a:r>
            </a:p>
          </p:txBody>
        </p:sp>
        <p:sp>
          <p:nvSpPr>
            <p:cNvPr id="8" name="TextBox 7"/>
            <p:cNvSpPr txBox="1"/>
            <p:nvPr/>
          </p:nvSpPr>
          <p:spPr>
            <a:xfrm>
              <a:off x="3733800" y="3733800"/>
              <a:ext cx="5334000" cy="523220"/>
            </a:xfrm>
            <a:prstGeom prst="rect">
              <a:avLst/>
            </a:prstGeom>
            <a:noFill/>
          </p:spPr>
          <p:txBody>
            <a:bodyPr wrap="square" rtlCol="0">
              <a:spAutoFit/>
            </a:bodyPr>
            <a:lstStyle/>
            <a:p>
              <a:r>
                <a:rPr lang="en-US" sz="2800" dirty="0" smtClean="0"/>
                <a:t>- provided monthly subsistence</a:t>
              </a:r>
            </a:p>
          </p:txBody>
        </p:sp>
        <p:sp useBgFill="1">
          <p:nvSpPr>
            <p:cNvPr id="9" name="TextBox 8"/>
            <p:cNvSpPr txBox="1"/>
            <p:nvPr/>
          </p:nvSpPr>
          <p:spPr>
            <a:xfrm>
              <a:off x="0" y="609600"/>
              <a:ext cx="9144000" cy="584775"/>
            </a:xfrm>
            <a:prstGeom prst="rect">
              <a:avLst/>
            </a:prstGeom>
          </p:spPr>
          <p:txBody>
            <a:bodyPr wrap="square" rtlCol="0">
              <a:spAutoFit/>
            </a:bodyPr>
            <a:lstStyle/>
            <a:p>
              <a:r>
                <a:rPr lang="en-US" sz="3200" dirty="0" smtClean="0"/>
                <a:t>  1763: </a:t>
              </a:r>
              <a:r>
                <a:rPr lang="en-US" sz="3200" dirty="0" err="1" smtClean="0"/>
                <a:t>Acadiens</a:t>
              </a:r>
              <a:r>
                <a:rPr lang="en-US" sz="3200" dirty="0" smtClean="0"/>
                <a:t> in England remove to France </a:t>
              </a:r>
              <a:endParaRPr lang="en-US" sz="3200" dirty="0"/>
            </a:p>
          </p:txBody>
        </p:sp>
        <p:sp>
          <p:nvSpPr>
            <p:cNvPr id="41" name="Freeform 40"/>
            <p:cNvSpPr/>
            <p:nvPr/>
          </p:nvSpPr>
          <p:spPr>
            <a:xfrm rot="297739">
              <a:off x="1371600" y="3962400"/>
              <a:ext cx="2286000" cy="1524000"/>
            </a:xfrm>
            <a:custGeom>
              <a:avLst/>
              <a:gdLst>
                <a:gd name="connsiteX0" fmla="*/ 133004 w 2078182"/>
                <a:gd name="connsiteY0" fmla="*/ 1022466 h 1108364"/>
                <a:gd name="connsiteX1" fmla="*/ 33251 w 2078182"/>
                <a:gd name="connsiteY1" fmla="*/ 739833 h 1108364"/>
                <a:gd name="connsiteX2" fmla="*/ 66502 w 2078182"/>
                <a:gd name="connsiteY2" fmla="*/ 457201 h 1108364"/>
                <a:gd name="connsiteX3" fmla="*/ 432262 w 2078182"/>
                <a:gd name="connsiteY3" fmla="*/ 390699 h 1108364"/>
                <a:gd name="connsiteX4" fmla="*/ 598516 w 2078182"/>
                <a:gd name="connsiteY4" fmla="*/ 307571 h 1108364"/>
                <a:gd name="connsiteX5" fmla="*/ 980902 w 2078182"/>
                <a:gd name="connsiteY5" fmla="*/ 124691 h 1108364"/>
                <a:gd name="connsiteX6" fmla="*/ 1213658 w 2078182"/>
                <a:gd name="connsiteY6" fmla="*/ 8313 h 1108364"/>
                <a:gd name="connsiteX7" fmla="*/ 1463040 w 2078182"/>
                <a:gd name="connsiteY7" fmla="*/ 174568 h 1108364"/>
                <a:gd name="connsiteX8" fmla="*/ 1978429 w 2078182"/>
                <a:gd name="connsiteY8" fmla="*/ 274321 h 1108364"/>
                <a:gd name="connsiteX9" fmla="*/ 2061556 w 2078182"/>
                <a:gd name="connsiteY9" fmla="*/ 573579 h 1108364"/>
                <a:gd name="connsiteX10" fmla="*/ 1911927 w 2078182"/>
                <a:gd name="connsiteY10" fmla="*/ 706582 h 1108364"/>
                <a:gd name="connsiteX11" fmla="*/ 1263535 w 2078182"/>
                <a:gd name="connsiteY11" fmla="*/ 839586 h 1108364"/>
                <a:gd name="connsiteX12" fmla="*/ 864524 w 2078182"/>
                <a:gd name="connsiteY12" fmla="*/ 1022466 h 1108364"/>
                <a:gd name="connsiteX13" fmla="*/ 581891 w 2078182"/>
                <a:gd name="connsiteY13" fmla="*/ 1039091 h 1108364"/>
                <a:gd name="connsiteX14" fmla="*/ 399011 w 2078182"/>
                <a:gd name="connsiteY14" fmla="*/ 1105593 h 1108364"/>
                <a:gd name="connsiteX15" fmla="*/ 133004 w 2078182"/>
                <a:gd name="connsiteY15" fmla="*/ 1022466 h 110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8182" h="1108364">
                  <a:moveTo>
                    <a:pt x="133004" y="1022466"/>
                  </a:moveTo>
                  <a:cubicBezTo>
                    <a:pt x="72044" y="961506"/>
                    <a:pt x="44335" y="834044"/>
                    <a:pt x="33251" y="739833"/>
                  </a:cubicBezTo>
                  <a:cubicBezTo>
                    <a:pt x="22167" y="645622"/>
                    <a:pt x="0" y="515390"/>
                    <a:pt x="66502" y="457201"/>
                  </a:cubicBezTo>
                  <a:cubicBezTo>
                    <a:pt x="133004" y="399012"/>
                    <a:pt x="343593" y="415637"/>
                    <a:pt x="432262" y="390699"/>
                  </a:cubicBezTo>
                  <a:cubicBezTo>
                    <a:pt x="520931" y="365761"/>
                    <a:pt x="598516" y="307571"/>
                    <a:pt x="598516" y="307571"/>
                  </a:cubicBezTo>
                  <a:lnTo>
                    <a:pt x="980902" y="124691"/>
                  </a:lnTo>
                  <a:cubicBezTo>
                    <a:pt x="1083426" y="74815"/>
                    <a:pt x="1133302" y="0"/>
                    <a:pt x="1213658" y="8313"/>
                  </a:cubicBezTo>
                  <a:cubicBezTo>
                    <a:pt x="1294014" y="16626"/>
                    <a:pt x="1335578" y="130233"/>
                    <a:pt x="1463040" y="174568"/>
                  </a:cubicBezTo>
                  <a:cubicBezTo>
                    <a:pt x="1590502" y="218903"/>
                    <a:pt x="1878676" y="207819"/>
                    <a:pt x="1978429" y="274321"/>
                  </a:cubicBezTo>
                  <a:cubicBezTo>
                    <a:pt x="2078182" y="340823"/>
                    <a:pt x="2072640" y="501536"/>
                    <a:pt x="2061556" y="573579"/>
                  </a:cubicBezTo>
                  <a:cubicBezTo>
                    <a:pt x="2050472" y="645622"/>
                    <a:pt x="2044930" y="662248"/>
                    <a:pt x="1911927" y="706582"/>
                  </a:cubicBezTo>
                  <a:cubicBezTo>
                    <a:pt x="1778924" y="750916"/>
                    <a:pt x="1438102" y="786939"/>
                    <a:pt x="1263535" y="839586"/>
                  </a:cubicBezTo>
                  <a:cubicBezTo>
                    <a:pt x="1088968" y="892233"/>
                    <a:pt x="978131" y="989215"/>
                    <a:pt x="864524" y="1022466"/>
                  </a:cubicBezTo>
                  <a:cubicBezTo>
                    <a:pt x="750917" y="1055717"/>
                    <a:pt x="659476" y="1025237"/>
                    <a:pt x="581891" y="1039091"/>
                  </a:cubicBezTo>
                  <a:cubicBezTo>
                    <a:pt x="504306" y="1052945"/>
                    <a:pt x="476596" y="1102822"/>
                    <a:pt x="399011" y="1105593"/>
                  </a:cubicBezTo>
                  <a:cubicBezTo>
                    <a:pt x="321426" y="1108364"/>
                    <a:pt x="193964" y="1083426"/>
                    <a:pt x="133004" y="1022466"/>
                  </a:cubicBezTo>
                  <a:close/>
                </a:path>
              </a:pathLst>
            </a:custGeom>
            <a:solidFill>
              <a:srgbClr val="FF0000">
                <a:alpha val="66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rot="21037519">
              <a:off x="1856654" y="4317487"/>
              <a:ext cx="1326004" cy="769441"/>
            </a:xfrm>
            <a:prstGeom prst="rect">
              <a:avLst/>
            </a:prstGeom>
            <a:noFill/>
          </p:spPr>
          <p:txBody>
            <a:bodyPr wrap="none" rtlCol="0">
              <a:spAutoFit/>
            </a:bodyPr>
            <a:lstStyle/>
            <a:p>
              <a:r>
                <a:rPr lang="en-US" sz="4400" b="1" dirty="0" smtClean="0">
                  <a:ln>
                    <a:solidFill>
                      <a:schemeClr val="tx1"/>
                    </a:solidFill>
                  </a:ln>
                  <a:solidFill>
                    <a:schemeClr val="bg1"/>
                  </a:solidFill>
                </a:rPr>
                <a:t>3000</a:t>
              </a:r>
              <a:endParaRPr lang="en-US" sz="4400" b="1" dirty="0">
                <a:ln>
                  <a:solidFill>
                    <a:schemeClr val="tx1"/>
                  </a:solidFill>
                </a:ln>
                <a:solidFill>
                  <a:schemeClr val="bg1"/>
                </a:solidFill>
              </a:endParaRPr>
            </a:p>
          </p:txBody>
        </p:sp>
        <p:sp>
          <p:nvSpPr>
            <p:cNvPr id="43" name="TextBox 42"/>
            <p:cNvSpPr txBox="1"/>
            <p:nvPr/>
          </p:nvSpPr>
          <p:spPr>
            <a:xfrm>
              <a:off x="3733800" y="4267200"/>
              <a:ext cx="5410200" cy="954107"/>
            </a:xfrm>
            <a:prstGeom prst="rect">
              <a:avLst/>
            </a:prstGeom>
            <a:noFill/>
          </p:spPr>
          <p:txBody>
            <a:bodyPr wrap="square" rtlCol="0">
              <a:spAutoFit/>
            </a:bodyPr>
            <a:lstStyle/>
            <a:p>
              <a:pPr>
                <a:buFontTx/>
                <a:buChar char="-"/>
              </a:pPr>
              <a:r>
                <a:rPr lang="en-US" sz="2800" dirty="0" smtClean="0"/>
                <a:t> </a:t>
              </a:r>
              <a:r>
                <a:rPr lang="en-US" sz="2800" dirty="0" err="1" smtClean="0"/>
                <a:t>Acadien</a:t>
              </a:r>
              <a:r>
                <a:rPr lang="en-US" sz="2800" dirty="0" smtClean="0"/>
                <a:t> farm families marginalized</a:t>
              </a:r>
            </a:p>
            <a:p>
              <a:r>
                <a:rPr lang="en-US" sz="2800" dirty="0" smtClean="0"/>
                <a:t>  &amp; disenfranchised in urban cities</a:t>
              </a:r>
            </a:p>
          </p:txBody>
        </p:sp>
      </p:grpSp>
      <p:sp>
        <p:nvSpPr>
          <p:cNvPr id="44" name="TextBox 43"/>
          <p:cNvSpPr txBox="1"/>
          <p:nvPr/>
        </p:nvSpPr>
        <p:spPr>
          <a:xfrm>
            <a:off x="0" y="5334000"/>
            <a:ext cx="9144000" cy="646331"/>
          </a:xfrm>
          <a:prstGeom prst="rect">
            <a:avLst/>
          </a:prstGeom>
          <a:solidFill>
            <a:schemeClr val="tx2">
              <a:lumMod val="20000"/>
              <a:lumOff val="80000"/>
              <a:alpha val="60000"/>
            </a:schemeClr>
          </a:solidFill>
        </p:spPr>
        <p:txBody>
          <a:bodyPr wrap="square" rtlCol="0">
            <a:spAutoFit/>
          </a:bodyPr>
          <a:lstStyle/>
          <a:p>
            <a:pPr algn="ctr"/>
            <a:r>
              <a:rPr lang="en-US" sz="3600" b="1" dirty="0" smtClean="0">
                <a:latin typeface="Tempus Sans ITC" pitchFamily="82" charset="0"/>
              </a:rPr>
              <a:t>Where can these Acadians find new homes?</a:t>
            </a:r>
          </a:p>
        </p:txBody>
      </p:sp>
      <p:sp useBgFill="1">
        <p:nvSpPr>
          <p:cNvPr id="27" name="TextBox 26"/>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sp>
        <p:nvSpPr>
          <p:cNvPr id="39" name="TextBox 38"/>
          <p:cNvSpPr txBox="1"/>
          <p:nvPr/>
        </p:nvSpPr>
        <p:spPr>
          <a:xfrm>
            <a:off x="3505200" y="685800"/>
            <a:ext cx="2819400" cy="677108"/>
          </a:xfrm>
          <a:prstGeom prst="rect">
            <a:avLst/>
          </a:prstGeom>
          <a:noFill/>
        </p:spPr>
        <p:txBody>
          <a:bodyPr wrap="square" rtlCol="0">
            <a:spAutoFit/>
          </a:bodyPr>
          <a:lstStyle/>
          <a:p>
            <a:r>
              <a:rPr lang="en-US" sz="3800" b="1" dirty="0" smtClean="0">
                <a:solidFill>
                  <a:srgbClr val="2F0AB6"/>
                </a:solidFill>
                <a:effectLst>
                  <a:outerShdw dist="50800" dir="7200000" algn="ctr" rotWithShape="0">
                    <a:schemeClr val="tx1"/>
                  </a:outerShdw>
                </a:effectLst>
              </a:rPr>
              <a:t>THE TROPICS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5"/>
                                        </p:tgtEl>
                                      </p:cBhvr>
                                    </p:animEffect>
                                    <p:set>
                                      <p:cBhvr>
                                        <p:cTn id="7" dur="1" fill="hold">
                                          <p:stCondLst>
                                            <p:cond delay="999"/>
                                          </p:stCondLst>
                                        </p:cTn>
                                        <p:tgtEl>
                                          <p:spTgt spid="25"/>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1000"/>
                                        <p:tgtEl>
                                          <p:spTgt spid="3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1000"/>
                                        <p:tgtEl>
                                          <p:spTgt spid="40"/>
                                        </p:tgtEl>
                                      </p:cBhvr>
                                    </p:animEffect>
                                  </p:childTnLst>
                                </p:cTn>
                              </p:par>
                              <p:par>
                                <p:cTn id="16" presetID="10" presetClass="exit" presetSubtype="0" fill="hold" grpId="0" nodeType="withEffect">
                                  <p:stCondLst>
                                    <p:cond delay="0"/>
                                  </p:stCondLst>
                                  <p:childTnLst>
                                    <p:animEffect transition="out" filter="fade">
                                      <p:cBhvr>
                                        <p:cTn id="17" dur="1000"/>
                                        <p:tgtEl>
                                          <p:spTgt spid="44"/>
                                        </p:tgtEl>
                                      </p:cBhvr>
                                    </p:animEffect>
                                    <p:set>
                                      <p:cBhvr>
                                        <p:cTn id="18" dur="1" fill="hold">
                                          <p:stCondLst>
                                            <p:cond delay="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9525">
            <a:noFill/>
            <a:miter lim="800000"/>
            <a:headEnd/>
            <a:tailEnd/>
          </a:ln>
          <a:effectLst/>
        </p:spPr>
      </p:pic>
      <p:sp useBgFill="1">
        <p:nvSpPr>
          <p:cNvPr id="3" name="TextBox 2"/>
          <p:cNvSpPr txBox="1"/>
          <p:nvPr/>
        </p:nvSpPr>
        <p:spPr>
          <a:xfrm>
            <a:off x="0" y="0"/>
            <a:ext cx="9144000" cy="769441"/>
          </a:xfrm>
          <a:prstGeom prst="rect">
            <a:avLst/>
          </a:prstGeom>
        </p:spPr>
        <p:txBody>
          <a:bodyPr wrap="square" rtlCol="0">
            <a:spAutoFit/>
          </a:bodyPr>
          <a:lstStyle/>
          <a:p>
            <a:r>
              <a:rPr lang="en-US" sz="4400" b="1" dirty="0" smtClean="0">
                <a:solidFill>
                  <a:srgbClr val="002060"/>
                </a:solidFill>
              </a:rPr>
              <a:t>	The </a:t>
            </a:r>
            <a:r>
              <a:rPr lang="en-US" sz="4400" b="1" dirty="0" err="1" smtClean="0">
                <a:solidFill>
                  <a:srgbClr val="002060"/>
                </a:solidFill>
              </a:rPr>
              <a:t>Acadien</a:t>
            </a:r>
            <a:r>
              <a:rPr lang="en-US" sz="4400" b="1" dirty="0" smtClean="0">
                <a:solidFill>
                  <a:srgbClr val="002060"/>
                </a:solidFill>
              </a:rPr>
              <a:t> Diaspora</a:t>
            </a:r>
          </a:p>
        </p:txBody>
      </p:sp>
      <p:sp>
        <p:nvSpPr>
          <p:cNvPr id="16" name="Freeform 15"/>
          <p:cNvSpPr/>
          <p:nvPr/>
        </p:nvSpPr>
        <p:spPr>
          <a:xfrm>
            <a:off x="2802904" y="2226297"/>
            <a:ext cx="551467" cy="491765"/>
          </a:xfrm>
          <a:custGeom>
            <a:avLst/>
            <a:gdLst>
              <a:gd name="connsiteX0" fmla="*/ 175966 w 551467"/>
              <a:gd name="connsiteY0" fmla="*/ 252952 h 491765"/>
              <a:gd name="connsiteX1" fmla="*/ 91125 w 551467"/>
              <a:gd name="connsiteY1" fmla="*/ 205818 h 491765"/>
              <a:gd name="connsiteX2" fmla="*/ 213673 w 551467"/>
              <a:gd name="connsiteY2" fmla="*/ 177538 h 491765"/>
              <a:gd name="connsiteX3" fmla="*/ 345649 w 551467"/>
              <a:gd name="connsiteY3" fmla="*/ 205818 h 491765"/>
              <a:gd name="connsiteX4" fmla="*/ 402209 w 551467"/>
              <a:gd name="connsiteY4" fmla="*/ 73843 h 491765"/>
              <a:gd name="connsiteX5" fmla="*/ 421063 w 551467"/>
              <a:gd name="connsiteY5" fmla="*/ 7856 h 491765"/>
              <a:gd name="connsiteX6" fmla="*/ 487051 w 551467"/>
              <a:gd name="connsiteY6" fmla="*/ 120977 h 491765"/>
              <a:gd name="connsiteX7" fmla="*/ 543611 w 551467"/>
              <a:gd name="connsiteY7" fmla="*/ 158684 h 491765"/>
              <a:gd name="connsiteX8" fmla="*/ 439917 w 551467"/>
              <a:gd name="connsiteY8" fmla="*/ 215245 h 491765"/>
              <a:gd name="connsiteX9" fmla="*/ 336222 w 551467"/>
              <a:gd name="connsiteY9" fmla="*/ 300087 h 491765"/>
              <a:gd name="connsiteX10" fmla="*/ 241954 w 551467"/>
              <a:gd name="connsiteY10" fmla="*/ 347221 h 491765"/>
              <a:gd name="connsiteX11" fmla="*/ 119405 w 551467"/>
              <a:gd name="connsiteY11" fmla="*/ 469769 h 491765"/>
              <a:gd name="connsiteX12" fmla="*/ 81698 w 551467"/>
              <a:gd name="connsiteY12" fmla="*/ 479196 h 491765"/>
              <a:gd name="connsiteX13" fmla="*/ 6284 w 551467"/>
              <a:gd name="connsiteY13" fmla="*/ 422635 h 491765"/>
              <a:gd name="connsiteX14" fmla="*/ 43991 w 551467"/>
              <a:gd name="connsiteY14" fmla="*/ 318940 h 491765"/>
              <a:gd name="connsiteX15" fmla="*/ 175966 w 551467"/>
              <a:gd name="connsiteY15" fmla="*/ 252952 h 49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1467" h="491765">
                <a:moveTo>
                  <a:pt x="175966" y="252952"/>
                </a:moveTo>
                <a:cubicBezTo>
                  <a:pt x="183822" y="234098"/>
                  <a:pt x="84841" y="218387"/>
                  <a:pt x="91125" y="205818"/>
                </a:cubicBezTo>
                <a:cubicBezTo>
                  <a:pt x="97409" y="193249"/>
                  <a:pt x="171252" y="177538"/>
                  <a:pt x="213673" y="177538"/>
                </a:cubicBezTo>
                <a:cubicBezTo>
                  <a:pt x="256094" y="177538"/>
                  <a:pt x="314226" y="223101"/>
                  <a:pt x="345649" y="205818"/>
                </a:cubicBezTo>
                <a:cubicBezTo>
                  <a:pt x="377072" y="188535"/>
                  <a:pt x="389640" y="106837"/>
                  <a:pt x="402209" y="73843"/>
                </a:cubicBezTo>
                <a:cubicBezTo>
                  <a:pt x="414778" y="40849"/>
                  <a:pt x="406923" y="0"/>
                  <a:pt x="421063" y="7856"/>
                </a:cubicBezTo>
                <a:cubicBezTo>
                  <a:pt x="435203" y="15712"/>
                  <a:pt x="466626" y="95839"/>
                  <a:pt x="487051" y="120977"/>
                </a:cubicBezTo>
                <a:cubicBezTo>
                  <a:pt x="507476" y="146115"/>
                  <a:pt x="551467" y="142973"/>
                  <a:pt x="543611" y="158684"/>
                </a:cubicBezTo>
                <a:cubicBezTo>
                  <a:pt x="535755" y="174395"/>
                  <a:pt x="474482" y="191678"/>
                  <a:pt x="439917" y="215245"/>
                </a:cubicBezTo>
                <a:cubicBezTo>
                  <a:pt x="405352" y="238812"/>
                  <a:pt x="369216" y="278091"/>
                  <a:pt x="336222" y="300087"/>
                </a:cubicBezTo>
                <a:cubicBezTo>
                  <a:pt x="303228" y="322083"/>
                  <a:pt x="278090" y="318941"/>
                  <a:pt x="241954" y="347221"/>
                </a:cubicBezTo>
                <a:cubicBezTo>
                  <a:pt x="205818" y="375501"/>
                  <a:pt x="146114" y="447773"/>
                  <a:pt x="119405" y="469769"/>
                </a:cubicBezTo>
                <a:cubicBezTo>
                  <a:pt x="92696" y="491765"/>
                  <a:pt x="100551" y="487052"/>
                  <a:pt x="81698" y="479196"/>
                </a:cubicBezTo>
                <a:cubicBezTo>
                  <a:pt x="62845" y="471340"/>
                  <a:pt x="12568" y="449344"/>
                  <a:pt x="6284" y="422635"/>
                </a:cubicBezTo>
                <a:cubicBezTo>
                  <a:pt x="0" y="395926"/>
                  <a:pt x="21995" y="344078"/>
                  <a:pt x="43991" y="318940"/>
                </a:cubicBezTo>
                <a:cubicBezTo>
                  <a:pt x="65987" y="293802"/>
                  <a:pt x="168110" y="271806"/>
                  <a:pt x="175966" y="252952"/>
                </a:cubicBezTo>
                <a:close/>
              </a:path>
            </a:pathLst>
          </a:cu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TextBox 16"/>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1755</a:t>
            </a:r>
            <a:endParaRPr lang="en-US" sz="4800" b="1" dirty="0">
              <a:solidFill>
                <a:srgbClr val="002060"/>
              </a:solidFill>
            </a:endParaRPr>
          </a:p>
        </p:txBody>
      </p:sp>
      <p:sp>
        <p:nvSpPr>
          <p:cNvPr id="18" name="Freeform 17"/>
          <p:cNvSpPr/>
          <p:nvPr/>
        </p:nvSpPr>
        <p:spPr>
          <a:xfrm>
            <a:off x="2209801" y="2762839"/>
            <a:ext cx="740790" cy="402734"/>
          </a:xfrm>
          <a:custGeom>
            <a:avLst/>
            <a:gdLst>
              <a:gd name="connsiteX0" fmla="*/ 565609 w 565609"/>
              <a:gd name="connsiteY0" fmla="*/ 0 h 452487"/>
              <a:gd name="connsiteX1" fmla="*/ 348792 w 565609"/>
              <a:gd name="connsiteY1" fmla="*/ 301658 h 452487"/>
              <a:gd name="connsiteX2" fmla="*/ 0 w 565609"/>
              <a:gd name="connsiteY2" fmla="*/ 452487 h 452487"/>
              <a:gd name="connsiteX0" fmla="*/ 565609 w 565609"/>
              <a:gd name="connsiteY0" fmla="*/ 0 h 354702"/>
              <a:gd name="connsiteX1" fmla="*/ 348792 w 565609"/>
              <a:gd name="connsiteY1" fmla="*/ 301658 h 354702"/>
              <a:gd name="connsiteX2" fmla="*/ 0 w 565609"/>
              <a:gd name="connsiteY2" fmla="*/ 318263 h 354702"/>
            </a:gdLst>
            <a:ahLst/>
            <a:cxnLst>
              <a:cxn ang="0">
                <a:pos x="connsiteX0" y="connsiteY0"/>
              </a:cxn>
              <a:cxn ang="0">
                <a:pos x="connsiteX1" y="connsiteY1"/>
              </a:cxn>
              <a:cxn ang="0">
                <a:pos x="connsiteX2" y="connsiteY2"/>
              </a:cxn>
            </a:cxnLst>
            <a:rect l="l" t="t" r="r" b="b"/>
            <a:pathLst>
              <a:path w="565609" h="354702">
                <a:moveTo>
                  <a:pt x="565609" y="0"/>
                </a:moveTo>
                <a:cubicBezTo>
                  <a:pt x="504334" y="113122"/>
                  <a:pt x="443060" y="248614"/>
                  <a:pt x="348792" y="301658"/>
                </a:cubicBezTo>
                <a:cubicBezTo>
                  <a:pt x="254524" y="354702"/>
                  <a:pt x="127262" y="280555"/>
                  <a:pt x="0" y="318263"/>
                </a:cubicBezTo>
              </a:path>
            </a:pathLst>
          </a:custGeom>
          <a:ln w="152400">
            <a:solidFill>
              <a:srgbClr val="FF0000"/>
            </a:solidFill>
            <a:tailEnd type="triangle" w="sm" len="sm"/>
          </a:ln>
          <a:effectLst>
            <a:outerShdw dist="254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5" name="Picture 2"/>
          <p:cNvPicPr>
            <a:picLocks noChangeAspect="1" noChangeArrowheads="1"/>
          </p:cNvPicPr>
          <p:nvPr/>
        </p:nvPicPr>
        <p:blipFill>
          <a:blip r:embed="rId2"/>
          <a:srcRect l="39113" t="41192" r="45076" b="51220"/>
          <a:stretch>
            <a:fillRect/>
          </a:stretch>
        </p:blipFill>
        <p:spPr bwMode="auto">
          <a:xfrm>
            <a:off x="76200" y="5638800"/>
            <a:ext cx="6629400" cy="1293346"/>
          </a:xfrm>
          <a:prstGeom prst="rect">
            <a:avLst/>
          </a:prstGeom>
          <a:noFill/>
          <a:ln w="9525">
            <a:noFill/>
            <a:miter lim="800000"/>
            <a:headEnd/>
            <a:tailEnd/>
          </a:ln>
          <a:effectLst/>
        </p:spPr>
      </p:pic>
      <p:sp>
        <p:nvSpPr>
          <p:cNvPr id="34" name="TextBox 33"/>
          <p:cNvSpPr txBox="1"/>
          <p:nvPr/>
        </p:nvSpPr>
        <p:spPr>
          <a:xfrm>
            <a:off x="304800" y="6019800"/>
            <a:ext cx="5580489" cy="1051859"/>
          </a:xfrm>
          <a:prstGeom prst="rect">
            <a:avLst/>
          </a:prstGeom>
          <a:noFill/>
        </p:spPr>
        <p:txBody>
          <a:bodyPr wrap="none" rtlCol="0">
            <a:spAutoFit/>
          </a:bodyPr>
          <a:lstStyle/>
          <a:p>
            <a:pPr algn="ctr"/>
            <a:r>
              <a:rPr lang="en-US" sz="4000" b="1" dirty="0" smtClean="0">
                <a:ln>
                  <a:solidFill>
                    <a:schemeClr val="tx1"/>
                  </a:solidFill>
                </a:ln>
                <a:latin typeface="Tempus Sans ITC" pitchFamily="82" charset="0"/>
              </a:rPr>
              <a:t>Let’s watch it happen . . .</a:t>
            </a:r>
            <a:endParaRPr lang="en-US" sz="4000" b="1" dirty="0">
              <a:ln>
                <a:solidFill>
                  <a:schemeClr val="tx1"/>
                </a:solidFill>
              </a:ln>
              <a:latin typeface="Tempus Sans ITC" pitchFamily="82" charset="0"/>
            </a:endParaRPr>
          </a:p>
        </p:txBody>
      </p:sp>
      <p:pic>
        <p:nvPicPr>
          <p:cNvPr id="40" name="Picture 3"/>
          <p:cNvPicPr>
            <a:picLocks noChangeAspect="1" noChangeArrowheads="1"/>
          </p:cNvPicPr>
          <p:nvPr/>
        </p:nvPicPr>
        <p:blipFill>
          <a:blip r:embed="rId3"/>
          <a:srcRect l="5737" t="3326" r="80331" b="88912"/>
          <a:stretch>
            <a:fillRect/>
          </a:stretch>
        </p:blipFill>
        <p:spPr bwMode="auto">
          <a:xfrm>
            <a:off x="7391400" y="4876800"/>
            <a:ext cx="1295400" cy="533400"/>
          </a:xfrm>
          <a:prstGeom prst="rect">
            <a:avLst/>
          </a:prstGeom>
          <a:noFill/>
          <a:ln w="9525">
            <a:noFill/>
            <a:miter lim="800000"/>
            <a:headEnd/>
            <a:tailEnd/>
          </a:ln>
          <a:effectLst/>
        </p:spPr>
      </p:pic>
      <p:sp>
        <p:nvSpPr>
          <p:cNvPr id="47" name="Right Arrow 46"/>
          <p:cNvSpPr/>
          <p:nvPr/>
        </p:nvSpPr>
        <p:spPr>
          <a:xfrm>
            <a:off x="5638800" y="5867400"/>
            <a:ext cx="1295400" cy="457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01600">
            <a:solidFill>
              <a:srgbClr val="FF0000">
                <a:alpha val="69000"/>
              </a:srgbClr>
            </a:solidFill>
          </a:ln>
          <a:effectLst>
            <a:outerShdw blurRad="190500" dist="38100" dir="11400000" sx="110000" sy="11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oup 27"/>
          <p:cNvGrpSpPr/>
          <p:nvPr/>
        </p:nvGrpSpPr>
        <p:grpSpPr>
          <a:xfrm>
            <a:off x="1981200" y="5304609"/>
            <a:ext cx="914400" cy="211183"/>
            <a:chOff x="1981200" y="5304609"/>
            <a:chExt cx="914400" cy="211183"/>
          </a:xfrm>
        </p:grpSpPr>
        <p:pic>
          <p:nvPicPr>
            <p:cNvPr id="26" name="Picture 2"/>
            <p:cNvPicPr preferRelativeResize="0">
              <a:picLocks noChangeArrowheads="1"/>
            </p:cNvPicPr>
            <p:nvPr/>
          </p:nvPicPr>
          <p:blipFill>
            <a:blip r:embed="rId4"/>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27" name="Freeform 26"/>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7" name="Picture 3"/>
          <p:cNvPicPr>
            <a:picLocks noChangeAspect="1" noChangeArrowheads="1"/>
          </p:cNvPicPr>
          <p:nvPr/>
        </p:nvPicPr>
        <p:blipFill>
          <a:blip r:embed="rId5"/>
          <a:srcRect/>
          <a:stretch>
            <a:fillRect/>
          </a:stretch>
        </p:blipFill>
        <p:spPr bwMode="auto">
          <a:xfrm>
            <a:off x="6858000" y="5454472"/>
            <a:ext cx="1752600" cy="1479728"/>
          </a:xfrm>
          <a:prstGeom prst="rect">
            <a:avLst/>
          </a:prstGeom>
          <a:noFill/>
          <a:ln w="9525">
            <a:noFill/>
            <a:miter lim="800000"/>
            <a:headEnd/>
            <a:tailEnd/>
          </a:ln>
          <a:effectLst/>
        </p:spPr>
      </p:pic>
      <p:sp>
        <p:nvSpPr>
          <p:cNvPr id="22" name="TextBox 21"/>
          <p:cNvSpPr txBox="1"/>
          <p:nvPr/>
        </p:nvSpPr>
        <p:spPr>
          <a:xfrm>
            <a:off x="228600" y="838200"/>
            <a:ext cx="1905000" cy="769441"/>
          </a:xfrm>
          <a:prstGeom prst="rect">
            <a:avLst/>
          </a:prstGeom>
          <a:noFill/>
        </p:spPr>
        <p:txBody>
          <a:bodyPr wrap="square" rtlCol="0">
            <a:spAutoFit/>
          </a:bodyPr>
          <a:lstStyle/>
          <a:p>
            <a:r>
              <a:rPr lang="en-US" sz="4400" b="1" dirty="0" smtClean="0">
                <a:solidFill>
                  <a:srgbClr val="002060"/>
                </a:solidFill>
              </a:rPr>
              <a:t> WHEN</a:t>
            </a:r>
          </a:p>
        </p:txBody>
      </p:sp>
      <p:grpSp>
        <p:nvGrpSpPr>
          <p:cNvPr id="29" name="Group 28"/>
          <p:cNvGrpSpPr/>
          <p:nvPr/>
        </p:nvGrpSpPr>
        <p:grpSpPr>
          <a:xfrm>
            <a:off x="2773306" y="1981200"/>
            <a:ext cx="3703694" cy="3429000"/>
            <a:chOff x="2803411" y="1882782"/>
            <a:chExt cx="3703694" cy="3429000"/>
          </a:xfrm>
        </p:grpSpPr>
        <p:cxnSp>
          <p:nvCxnSpPr>
            <p:cNvPr id="25" name="Straight Connector 24"/>
            <p:cNvCxnSpPr/>
            <p:nvPr/>
          </p:nvCxnSpPr>
          <p:spPr>
            <a:xfrm rot="10800000">
              <a:off x="3276603" y="2590800"/>
              <a:ext cx="3230502" cy="2720982"/>
            </a:xfrm>
            <a:prstGeom prst="line">
              <a:avLst/>
            </a:prstGeom>
            <a:ln w="508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3" name="Oval 22"/>
            <p:cNvSpPr/>
            <p:nvPr/>
          </p:nvSpPr>
          <p:spPr>
            <a:xfrm rot="2445865">
              <a:off x="2803411" y="1882782"/>
              <a:ext cx="533400" cy="990600"/>
            </a:xfrm>
            <a:prstGeom prst="ellipse">
              <a:avLst/>
            </a:prstGeom>
            <a:noFill/>
            <a:ln w="762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1759466" y="2506982"/>
            <a:ext cx="4641334" cy="3970018"/>
            <a:chOff x="3161171" y="982982"/>
            <a:chExt cx="4641334" cy="3970018"/>
          </a:xfrm>
        </p:grpSpPr>
        <p:sp>
          <p:nvSpPr>
            <p:cNvPr id="31" name="Oval 30"/>
            <p:cNvSpPr/>
            <p:nvPr/>
          </p:nvSpPr>
          <p:spPr>
            <a:xfrm rot="2070564">
              <a:off x="3161171" y="982982"/>
              <a:ext cx="533400" cy="1803913"/>
            </a:xfrm>
            <a:prstGeom prst="ellipse">
              <a:avLst/>
            </a:prstGeom>
            <a:noFill/>
            <a:ln w="76200">
              <a:solidFill>
                <a:srgbClr val="FFFF00"/>
              </a:solidFill>
            </a:ln>
            <a:effectLst>
              <a:outerShdw dist="50800" dir="10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rot="10800000">
              <a:off x="3611505" y="2057402"/>
              <a:ext cx="4191000" cy="2895598"/>
            </a:xfrm>
            <a:prstGeom prst="line">
              <a:avLst/>
            </a:prstGeom>
            <a:ln w="50800">
              <a:solidFill>
                <a:srgbClr val="FFFF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6248400" y="4495800"/>
            <a:ext cx="2590800" cy="2236789"/>
            <a:chOff x="6553200" y="4977825"/>
            <a:chExt cx="2590800" cy="2236789"/>
          </a:xfrm>
        </p:grpSpPr>
        <p:sp>
          <p:nvSpPr>
            <p:cNvPr id="42" name="TextBox 41"/>
            <p:cNvSpPr txBox="1"/>
            <p:nvPr/>
          </p:nvSpPr>
          <p:spPr>
            <a:xfrm>
              <a:off x="6553200" y="6029385"/>
              <a:ext cx="2590800" cy="584775"/>
            </a:xfrm>
            <a:prstGeom prst="rect">
              <a:avLst/>
            </a:prstGeom>
            <a:solidFill>
              <a:srgbClr val="005024"/>
            </a:solidFill>
          </p:spPr>
          <p:txBody>
            <a:bodyPr wrap="square" rtlCol="0">
              <a:spAutoFit/>
            </a:bodyPr>
            <a:lstStyle/>
            <a:p>
              <a:r>
                <a:rPr lang="en-US" sz="3200" b="1" dirty="0" smtClean="0">
                  <a:solidFill>
                    <a:schemeClr val="bg1"/>
                  </a:solidFill>
                </a:rPr>
                <a:t>from Europe</a:t>
              </a:r>
              <a:endParaRPr lang="en-US" sz="3200" b="1" dirty="0">
                <a:solidFill>
                  <a:schemeClr val="bg1"/>
                </a:solidFill>
              </a:endParaRPr>
            </a:p>
          </p:txBody>
        </p:sp>
        <p:sp>
          <p:nvSpPr>
            <p:cNvPr id="43" name="TextBox 42"/>
            <p:cNvSpPr txBox="1"/>
            <p:nvPr/>
          </p:nvSpPr>
          <p:spPr>
            <a:xfrm>
              <a:off x="6553200" y="6617208"/>
              <a:ext cx="2590800" cy="584775"/>
            </a:xfrm>
            <a:prstGeom prst="rect">
              <a:avLst/>
            </a:prstGeom>
            <a:solidFill>
              <a:srgbClr val="FFFF00"/>
            </a:solidFill>
          </p:spPr>
          <p:txBody>
            <a:bodyPr wrap="square" rtlCol="0">
              <a:spAutoFit/>
            </a:bodyPr>
            <a:lstStyle/>
            <a:p>
              <a:r>
                <a:rPr lang="en-US" sz="3200" b="1" spc="-50" dirty="0" smtClean="0"/>
                <a:t>from Colonies</a:t>
              </a:r>
              <a:endParaRPr lang="en-US" sz="3200" b="1" spc="-50" dirty="0"/>
            </a:p>
          </p:txBody>
        </p:sp>
        <p:sp>
          <p:nvSpPr>
            <p:cNvPr id="44" name="TextBox 43"/>
            <p:cNvSpPr txBox="1"/>
            <p:nvPr/>
          </p:nvSpPr>
          <p:spPr>
            <a:xfrm>
              <a:off x="7315200" y="4977825"/>
              <a:ext cx="822661" cy="584775"/>
            </a:xfrm>
            <a:prstGeom prst="rect">
              <a:avLst/>
            </a:prstGeom>
            <a:noFill/>
            <a:ln w="38100">
              <a:solidFill>
                <a:schemeClr val="tx1"/>
              </a:solidFill>
            </a:ln>
          </p:spPr>
          <p:txBody>
            <a:bodyPr wrap="none" rtlCol="0">
              <a:spAutoFit/>
            </a:bodyPr>
            <a:lstStyle/>
            <a:p>
              <a:r>
                <a:rPr lang="en-US" sz="3200" b="1" dirty="0" smtClean="0"/>
                <a:t>KEY</a:t>
              </a:r>
              <a:endParaRPr lang="en-US" sz="3200" b="1" dirty="0"/>
            </a:p>
          </p:txBody>
        </p:sp>
        <p:sp>
          <p:nvSpPr>
            <p:cNvPr id="45" name="TextBox 44"/>
            <p:cNvSpPr txBox="1"/>
            <p:nvPr/>
          </p:nvSpPr>
          <p:spPr>
            <a:xfrm>
              <a:off x="6553200" y="5477697"/>
              <a:ext cx="2590800" cy="584775"/>
            </a:xfrm>
            <a:prstGeom prst="rect">
              <a:avLst/>
            </a:prstGeom>
            <a:solidFill>
              <a:srgbClr val="FF0000"/>
            </a:solidFill>
          </p:spPr>
          <p:txBody>
            <a:bodyPr wrap="square" rtlCol="0">
              <a:spAutoFit/>
            </a:bodyPr>
            <a:lstStyle/>
            <a:p>
              <a:r>
                <a:rPr lang="en-US" sz="3200" b="1" spc="-50" dirty="0" smtClean="0">
                  <a:solidFill>
                    <a:schemeClr val="bg1"/>
                  </a:solidFill>
                </a:rPr>
                <a:t>from </a:t>
              </a:r>
              <a:r>
                <a:rPr lang="en-US" sz="3200" b="1" spc="-50" dirty="0" err="1" smtClean="0">
                  <a:solidFill>
                    <a:schemeClr val="bg1"/>
                  </a:solidFill>
                </a:rPr>
                <a:t>Acadie</a:t>
              </a:r>
              <a:endParaRPr lang="en-US" sz="3200" b="1" spc="-50" dirty="0">
                <a:solidFill>
                  <a:schemeClr val="bg1"/>
                </a:solidFill>
              </a:endParaRPr>
            </a:p>
          </p:txBody>
        </p:sp>
        <p:sp>
          <p:nvSpPr>
            <p:cNvPr id="46" name="Rectangle 45"/>
            <p:cNvSpPr/>
            <p:nvPr/>
          </p:nvSpPr>
          <p:spPr>
            <a:xfrm>
              <a:off x="6553200" y="5486398"/>
              <a:ext cx="2590800" cy="172821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7922088" y="1618829"/>
            <a:ext cx="788374" cy="4173165"/>
            <a:chOff x="7769688" y="1466429"/>
            <a:chExt cx="788374" cy="4173165"/>
          </a:xfrm>
        </p:grpSpPr>
        <p:sp>
          <p:nvSpPr>
            <p:cNvPr id="37" name="Oval 36"/>
            <p:cNvSpPr/>
            <p:nvPr/>
          </p:nvSpPr>
          <p:spPr>
            <a:xfrm rot="19798151">
              <a:off x="7769688" y="1466429"/>
              <a:ext cx="788374" cy="986561"/>
            </a:xfrm>
            <a:prstGeom prst="ellipse">
              <a:avLst/>
            </a:prstGeom>
            <a:noFill/>
            <a:ln w="76200">
              <a:solidFill>
                <a:srgbClr val="008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a:endCxn id="37" idx="4"/>
            </p:cNvCxnSpPr>
            <p:nvPr/>
          </p:nvCxnSpPr>
          <p:spPr>
            <a:xfrm rot="16200000" flipV="1">
              <a:off x="6807664" y="3989851"/>
              <a:ext cx="3252824" cy="46661"/>
            </a:xfrm>
            <a:prstGeom prst="line">
              <a:avLst/>
            </a:prstGeom>
            <a:ln w="50800">
              <a:solidFill>
                <a:srgbClr val="008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left)">
                                      <p:cBhvr>
                                        <p:cTn id="10" dur="1000"/>
                                        <p:tgtEl>
                                          <p:spTgt spid="3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right)">
                                      <p:cBhvr>
                                        <p:cTn id="19" dur="10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1000"/>
                                        <p:tgtEl>
                                          <p:spTgt spid="29"/>
                                        </p:tgtEl>
                                      </p:cBhvr>
                                    </p:animEffect>
                                    <p:set>
                                      <p:cBhvr>
                                        <p:cTn id="24" dur="1" fill="hold">
                                          <p:stCondLst>
                                            <p:cond delay="999"/>
                                          </p:stCondLst>
                                        </p:cTn>
                                        <p:tgtEl>
                                          <p:spTgt spid="29"/>
                                        </p:tgtEl>
                                        <p:attrNameLst>
                                          <p:attrName>style.visibility</p:attrName>
                                        </p:attrNameLst>
                                      </p:cBhvr>
                                      <p:to>
                                        <p:strVal val="hidden"/>
                                      </p:to>
                                    </p:set>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down)">
                                      <p:cBhvr>
                                        <p:cTn id="28" dur="10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1000"/>
                                        <p:tgtEl>
                                          <p:spTgt spid="36"/>
                                        </p:tgtEl>
                                      </p:cBhvr>
                                    </p:animEffect>
                                    <p:set>
                                      <p:cBhvr>
                                        <p:cTn id="33" dur="1" fill="hold">
                                          <p:stCondLst>
                                            <p:cond delay="999"/>
                                          </p:stCondLst>
                                        </p:cTn>
                                        <p:tgtEl>
                                          <p:spTgt spid="36"/>
                                        </p:tgtEl>
                                        <p:attrNameLst>
                                          <p:attrName>style.visibility</p:attrName>
                                        </p:attrNameLst>
                                      </p:cBhvr>
                                      <p:to>
                                        <p:strVal val="hidden"/>
                                      </p:to>
                                    </p:set>
                                  </p:childTnLst>
                                </p:cTn>
                              </p:par>
                            </p:childTnLst>
                          </p:cTn>
                        </p:par>
                        <p:par>
                          <p:cTn id="34" fill="hold">
                            <p:stCondLst>
                              <p:cond delay="1000"/>
                            </p:stCondLst>
                            <p:childTnLst>
                              <p:par>
                                <p:cTn id="35" presetID="22" presetClass="entr" presetSubtype="2" fill="hold"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right)">
                                      <p:cBhvr>
                                        <p:cTn id="37" dur="10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00"/>
                                        <p:tgtEl>
                                          <p:spTgt spid="30"/>
                                        </p:tgtEl>
                                      </p:cBhvr>
                                    </p:animEffect>
                                    <p:set>
                                      <p:cBhvr>
                                        <p:cTn id="42" dur="1" fill="hold">
                                          <p:stCondLst>
                                            <p:cond delay="999"/>
                                          </p:stCondLst>
                                        </p:cTn>
                                        <p:tgtEl>
                                          <p:spTgt spid="30"/>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1000"/>
                                        <p:tgtEl>
                                          <p:spTgt spid="34"/>
                                        </p:tgtEl>
                                      </p:cBhvr>
                                    </p:animEffect>
                                    <p:set>
                                      <p:cBhvr>
                                        <p:cTn id="45" dur="1" fill="hold">
                                          <p:stCondLst>
                                            <p:cond delay="999"/>
                                          </p:stCondLst>
                                        </p:cTn>
                                        <p:tgtEl>
                                          <p:spTgt spid="34"/>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1000"/>
                                        <p:tgtEl>
                                          <p:spTgt spid="35"/>
                                        </p:tgtEl>
                                      </p:cBhvr>
                                    </p:animEffect>
                                    <p:set>
                                      <p:cBhvr>
                                        <p:cTn id="48" dur="1" fill="hold">
                                          <p:stCondLst>
                                            <p:cond delay="999"/>
                                          </p:stCondLst>
                                        </p:cTn>
                                        <p:tgtEl>
                                          <p:spTgt spid="35"/>
                                        </p:tgtEl>
                                        <p:attrNameLst>
                                          <p:attrName>style.visibility</p:attrName>
                                        </p:attrNameLst>
                                      </p:cBhvr>
                                      <p:to>
                                        <p:strVal val="hidden"/>
                                      </p:to>
                                    </p:set>
                                  </p:childTnLst>
                                </p:cTn>
                              </p:par>
                              <p:par>
                                <p:cTn id="49" presetID="53" presetClass="exit" presetSubtype="0" fill="hold" nodeType="withEffect">
                                  <p:stCondLst>
                                    <p:cond delay="0"/>
                                  </p:stCondLst>
                                  <p:childTnLst>
                                    <p:anim calcmode="lin" valueType="num">
                                      <p:cBhvr>
                                        <p:cTn id="50" dur="1000"/>
                                        <p:tgtEl>
                                          <p:spTgt spid="41"/>
                                        </p:tgtEl>
                                        <p:attrNameLst>
                                          <p:attrName>ppt_w</p:attrName>
                                        </p:attrNameLst>
                                      </p:cBhvr>
                                      <p:tavLst>
                                        <p:tav tm="0">
                                          <p:val>
                                            <p:strVal val="ppt_w"/>
                                          </p:val>
                                        </p:tav>
                                        <p:tav tm="100000">
                                          <p:val>
                                            <p:fltVal val="0"/>
                                          </p:val>
                                        </p:tav>
                                      </p:tavLst>
                                    </p:anim>
                                    <p:anim calcmode="lin" valueType="num">
                                      <p:cBhvr>
                                        <p:cTn id="51" dur="1000"/>
                                        <p:tgtEl>
                                          <p:spTgt spid="41"/>
                                        </p:tgtEl>
                                        <p:attrNameLst>
                                          <p:attrName>ppt_h</p:attrName>
                                        </p:attrNameLst>
                                      </p:cBhvr>
                                      <p:tavLst>
                                        <p:tav tm="0">
                                          <p:val>
                                            <p:strVal val="ppt_h"/>
                                          </p:val>
                                        </p:tav>
                                        <p:tav tm="100000">
                                          <p:val>
                                            <p:fltVal val="0"/>
                                          </p:val>
                                        </p:tav>
                                      </p:tavLst>
                                    </p:anim>
                                    <p:animEffect transition="out" filter="fade">
                                      <p:cBhvr>
                                        <p:cTn id="52" dur="1000"/>
                                        <p:tgtEl>
                                          <p:spTgt spid="41"/>
                                        </p:tgtEl>
                                      </p:cBhvr>
                                    </p:animEffect>
                                    <p:set>
                                      <p:cBhvr>
                                        <p:cTn id="53" dur="1" fill="hold">
                                          <p:stCondLst>
                                            <p:cond delay="999"/>
                                          </p:stCondLst>
                                        </p:cTn>
                                        <p:tgtEl>
                                          <p:spTgt spid="41"/>
                                        </p:tgtEl>
                                        <p:attrNameLst>
                                          <p:attrName>style.visibility</p:attrName>
                                        </p:attrNameLst>
                                      </p:cBhvr>
                                      <p:to>
                                        <p:strVal val="hidden"/>
                                      </p:to>
                                    </p:set>
                                  </p:childTnLst>
                                </p:cTn>
                              </p:par>
                              <p:par>
                                <p:cTn id="54" presetID="42" presetClass="path" presetSubtype="0" accel="50000" decel="50000" fill="hold" nodeType="withEffect">
                                  <p:stCondLst>
                                    <p:cond delay="0"/>
                                  </p:stCondLst>
                                  <p:childTnLst>
                                    <p:animMotion origin="layout" path="M 0 -4.44444E-6 L 0.06667 0.08149 " pathEditMode="relative" rAng="0" ptsTypes="AA">
                                      <p:cBhvr>
                                        <p:cTn id="55" dur="1000" fill="hold"/>
                                        <p:tgtEl>
                                          <p:spTgt spid="41"/>
                                        </p:tgtEl>
                                        <p:attrNameLst>
                                          <p:attrName>ppt_x</p:attrName>
                                          <p:attrName>ppt_y</p:attrName>
                                        </p:attrNameLst>
                                      </p:cBhvr>
                                      <p:rCtr x="33" y="41"/>
                                    </p:animMotion>
                                  </p:childTnLst>
                                </p:cTn>
                              </p:par>
                              <p:par>
                                <p:cTn id="56" presetID="10" presetClass="entr" presetSubtype="0" fill="hold" nodeType="withEffect">
                                  <p:stCondLst>
                                    <p:cond delay="0"/>
                                  </p:stCondLst>
                                  <p:childTnLst>
                                    <p:set>
                                      <p:cBhvr>
                                        <p:cTn id="57" dur="1" fill="hold">
                                          <p:stCondLst>
                                            <p:cond delay="0"/>
                                          </p:stCondLst>
                                        </p:cTn>
                                        <p:tgtEl>
                                          <p:spTgt spid="1027"/>
                                        </p:tgtEl>
                                        <p:attrNameLst>
                                          <p:attrName>style.visibility</p:attrName>
                                        </p:attrNameLst>
                                      </p:cBhvr>
                                      <p:to>
                                        <p:strVal val="visible"/>
                                      </p:to>
                                    </p:set>
                                    <p:animEffect transition="in" filter="fade">
                                      <p:cBhvr>
                                        <p:cTn id="58" dur="1000"/>
                                        <p:tgtEl>
                                          <p:spTgt spid="1027"/>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childTnLst>
                                </p:cTn>
                              </p:par>
                            </p:childTnLst>
                          </p:cTn>
                        </p:par>
                        <p:par>
                          <p:cTn id="63" fill="hold">
                            <p:stCondLst>
                              <p:cond delay="2000"/>
                            </p:stCondLst>
                            <p:childTnLst>
                              <p:par>
                                <p:cTn id="64" presetID="22" presetClass="entr" presetSubtype="8" fill="hold" grpId="0" nodeType="after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wipe(left)">
                                      <p:cBhvr>
                                        <p:cTn id="66" dur="1000"/>
                                        <p:tgtEl>
                                          <p:spTgt spid="47"/>
                                        </p:tgtEl>
                                      </p:cBhvr>
                                    </p:animEffect>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p:cTn id="71" dur="1000" fill="hold"/>
                                        <p:tgtEl>
                                          <p:spTgt spid="17"/>
                                        </p:tgtEl>
                                        <p:attrNameLst>
                                          <p:attrName>ppt_w</p:attrName>
                                        </p:attrNameLst>
                                      </p:cBhvr>
                                      <p:tavLst>
                                        <p:tav tm="0">
                                          <p:val>
                                            <p:fltVal val="0"/>
                                          </p:val>
                                        </p:tav>
                                        <p:tav tm="100000">
                                          <p:val>
                                            <p:strVal val="#ppt_w"/>
                                          </p:val>
                                        </p:tav>
                                      </p:tavLst>
                                    </p:anim>
                                    <p:anim calcmode="lin" valueType="num">
                                      <p:cBhvr>
                                        <p:cTn id="72" dur="1000" fill="hold"/>
                                        <p:tgtEl>
                                          <p:spTgt spid="17"/>
                                        </p:tgtEl>
                                        <p:attrNameLst>
                                          <p:attrName>ppt_h</p:attrName>
                                        </p:attrNameLst>
                                      </p:cBhvr>
                                      <p:tavLst>
                                        <p:tav tm="0">
                                          <p:val>
                                            <p:fltVal val="0"/>
                                          </p:val>
                                        </p:tav>
                                        <p:tav tm="100000">
                                          <p:val>
                                            <p:strVal val="#ppt_h"/>
                                          </p:val>
                                        </p:tav>
                                      </p:tavLst>
                                    </p:anim>
                                    <p:anim calcmode="lin" valueType="num">
                                      <p:cBhvr>
                                        <p:cTn id="73" dur="1000" fill="hold"/>
                                        <p:tgtEl>
                                          <p:spTgt spid="17"/>
                                        </p:tgtEl>
                                        <p:attrNameLst>
                                          <p:attrName>style.rotation</p:attrName>
                                        </p:attrNameLst>
                                      </p:cBhvr>
                                      <p:tavLst>
                                        <p:tav tm="0">
                                          <p:val>
                                            <p:fltVal val="360"/>
                                          </p:val>
                                        </p:tav>
                                        <p:tav tm="100000">
                                          <p:val>
                                            <p:fltVal val="0"/>
                                          </p:val>
                                        </p:tav>
                                      </p:tavLst>
                                    </p:anim>
                                    <p:animEffect transition="in" filter="fade">
                                      <p:cBhvr>
                                        <p:cTn id="74" dur="1000"/>
                                        <p:tgtEl>
                                          <p:spTgt spid="17"/>
                                        </p:tgtEl>
                                      </p:cBhvr>
                                    </p:animEffect>
                                  </p:childTnLst>
                                </p:cTn>
                              </p:par>
                            </p:childTnLst>
                          </p:cTn>
                        </p:par>
                        <p:par>
                          <p:cTn id="75" fill="hold">
                            <p:stCondLst>
                              <p:cond delay="1000"/>
                            </p:stCondLst>
                            <p:childTnLst>
                              <p:par>
                                <p:cTn id="76" presetID="22" presetClass="entr" presetSubtype="2" fill="hold" grpId="0" nodeType="after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wipe(right)">
                                      <p:cBhvr>
                                        <p:cTn id="78" dur="1000"/>
                                        <p:tgtEl>
                                          <p:spTgt spid="18"/>
                                        </p:tgtEl>
                                      </p:cBhvr>
                                    </p:animEffect>
                                  </p:childTnLst>
                                </p:cTn>
                              </p:par>
                              <p:par>
                                <p:cTn id="79" presetID="10" presetClass="entr" presetSubtype="0" fill="hold" grpId="0" nodeType="withEffect">
                                  <p:stCondLst>
                                    <p:cond delay="500"/>
                                  </p:stCondLst>
                                  <p:childTnLst>
                                    <p:set>
                                      <p:cBhvr>
                                        <p:cTn id="80" dur="1" fill="hold">
                                          <p:stCondLst>
                                            <p:cond delay="0"/>
                                          </p:stCondLst>
                                        </p:cTn>
                                        <p:tgtEl>
                                          <p:spTgt spid="48"/>
                                        </p:tgtEl>
                                        <p:attrNameLst>
                                          <p:attrName>style.visibility</p:attrName>
                                        </p:attrNameLst>
                                      </p:cBhvr>
                                      <p:to>
                                        <p:strVal val="visible"/>
                                      </p:to>
                                    </p:set>
                                    <p:animEffect transition="in" filter="fade">
                                      <p:cBhvr>
                                        <p:cTn id="81"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34" grpId="0"/>
      <p:bldP spid="34" grpId="1"/>
      <p:bldP spid="47" grpId="0" animBg="1"/>
      <p:bldP spid="4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0"/>
            <a:ext cx="9144000" cy="6858000"/>
            <a:chOff x="0" y="0"/>
            <a:chExt cx="9144000" cy="6858000"/>
          </a:xfrm>
        </p:grpSpPr>
        <p:grpSp>
          <p:nvGrpSpPr>
            <p:cNvPr id="8" name="Group 7"/>
            <p:cNvGrpSpPr/>
            <p:nvPr/>
          </p:nvGrpSpPr>
          <p:grpSpPr>
            <a:xfrm>
              <a:off x="0" y="0"/>
              <a:ext cx="9144000" cy="6858000"/>
              <a:chOff x="0" y="0"/>
              <a:chExt cx="9144000" cy="6858000"/>
            </a:xfrm>
          </p:grpSpPr>
          <p:pic>
            <p:nvPicPr>
              <p:cNvPr id="114691" name="Picture 3"/>
              <p:cNvPicPr>
                <a:picLocks noChangeAspect="1" noChangeArrowheads="1"/>
              </p:cNvPicPr>
              <p:nvPr/>
            </p:nvPicPr>
            <p:blipFill>
              <a:blip r:embed="rId2"/>
              <a:srcRect l="1354"/>
              <a:stretch>
                <a:fillRect/>
              </a:stretch>
            </p:blipFill>
            <p:spPr bwMode="auto">
              <a:xfrm>
                <a:off x="0" y="0"/>
                <a:ext cx="9144000" cy="6858000"/>
              </a:xfrm>
              <a:prstGeom prst="rect">
                <a:avLst/>
              </a:prstGeom>
              <a:noFill/>
              <a:ln w="9525">
                <a:noFill/>
                <a:miter lim="800000"/>
                <a:headEnd/>
                <a:tailEnd/>
              </a:ln>
              <a:effectLst/>
            </p:spPr>
          </p:pic>
          <p:sp>
            <p:nvSpPr>
              <p:cNvPr id="7" name="TextBox 6"/>
              <p:cNvSpPr txBox="1"/>
              <p:nvPr/>
            </p:nvSpPr>
            <p:spPr>
              <a:xfrm rot="-60000">
                <a:off x="6600398" y="1002268"/>
                <a:ext cx="1324402" cy="338554"/>
              </a:xfrm>
              <a:prstGeom prst="rect">
                <a:avLst/>
              </a:prstGeom>
              <a:noFill/>
            </p:spPr>
            <p:txBody>
              <a:bodyPr wrap="none" rtlCol="0">
                <a:spAutoFit/>
              </a:bodyPr>
              <a:lstStyle/>
              <a:p>
                <a:r>
                  <a:rPr lang="en-US" sz="1600" i="1" dirty="0" smtClean="0"/>
                  <a:t>A T L A N T I C</a:t>
                </a:r>
                <a:endParaRPr lang="en-US" sz="1600" i="1" dirty="0"/>
              </a:p>
            </p:txBody>
          </p:sp>
        </p:grpSp>
        <p:pic>
          <p:nvPicPr>
            <p:cNvPr id="10" name="Picture 3"/>
            <p:cNvPicPr>
              <a:picLocks noChangeAspect="1" noChangeArrowheads="1"/>
            </p:cNvPicPr>
            <p:nvPr/>
          </p:nvPicPr>
          <p:blipFill>
            <a:blip r:embed="rId2"/>
            <a:srcRect l="39168" t="3333" r="52611" b="86667"/>
            <a:stretch>
              <a:fillRect/>
            </a:stretch>
          </p:blipFill>
          <p:spPr bwMode="auto">
            <a:xfrm>
              <a:off x="3429000" y="685800"/>
              <a:ext cx="2667000" cy="533400"/>
            </a:xfrm>
            <a:prstGeom prst="rect">
              <a:avLst/>
            </a:prstGeom>
            <a:noFill/>
            <a:ln w="9525">
              <a:noFill/>
              <a:miter lim="800000"/>
              <a:headEnd/>
              <a:tailEnd/>
            </a:ln>
            <a:effectLst/>
          </p:spPr>
        </p:pic>
      </p:grpSp>
      <p:sp useBgFill="1">
        <p:nvSpPr>
          <p:cNvPr id="5" name="TextBox 4"/>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sp>
        <p:nvSpPr>
          <p:cNvPr id="9" name="TextBox 8"/>
          <p:cNvSpPr txBox="1"/>
          <p:nvPr/>
        </p:nvSpPr>
        <p:spPr>
          <a:xfrm>
            <a:off x="3505200" y="685800"/>
            <a:ext cx="2819400" cy="677108"/>
          </a:xfrm>
          <a:prstGeom prst="rect">
            <a:avLst/>
          </a:prstGeom>
          <a:noFill/>
        </p:spPr>
        <p:txBody>
          <a:bodyPr wrap="square" rtlCol="0">
            <a:spAutoFit/>
          </a:bodyPr>
          <a:lstStyle/>
          <a:p>
            <a:r>
              <a:rPr lang="en-US" sz="3800" b="1" dirty="0" smtClean="0">
                <a:solidFill>
                  <a:srgbClr val="2F0AB6"/>
                </a:solidFill>
                <a:effectLst>
                  <a:outerShdw dist="50800" dir="7200000" algn="ctr" rotWithShape="0">
                    <a:schemeClr val="tx1"/>
                  </a:outerShdw>
                </a:effectLst>
              </a:rPr>
              <a:t>THE TROPICS</a:t>
            </a:r>
          </a:p>
        </p:txBody>
      </p:sp>
      <p:sp>
        <p:nvSpPr>
          <p:cNvPr id="17" name="Freeform 16"/>
          <p:cNvSpPr/>
          <p:nvPr/>
        </p:nvSpPr>
        <p:spPr>
          <a:xfrm>
            <a:off x="7440613" y="5635625"/>
            <a:ext cx="1544637" cy="1304925"/>
          </a:xfrm>
          <a:custGeom>
            <a:avLst/>
            <a:gdLst>
              <a:gd name="connsiteX0" fmla="*/ 417512 w 1544637"/>
              <a:gd name="connsiteY0" fmla="*/ 12700 h 1304925"/>
              <a:gd name="connsiteX1" fmla="*/ 331787 w 1544637"/>
              <a:gd name="connsiteY1" fmla="*/ 50800 h 1304925"/>
              <a:gd name="connsiteX2" fmla="*/ 160337 w 1544637"/>
              <a:gd name="connsiteY2" fmla="*/ 231775 h 1304925"/>
              <a:gd name="connsiteX3" fmla="*/ 84137 w 1544637"/>
              <a:gd name="connsiteY3" fmla="*/ 555625 h 1304925"/>
              <a:gd name="connsiteX4" fmla="*/ 103187 w 1544637"/>
              <a:gd name="connsiteY4" fmla="*/ 889000 h 1304925"/>
              <a:gd name="connsiteX5" fmla="*/ 188912 w 1544637"/>
              <a:gd name="connsiteY5" fmla="*/ 955675 h 1304925"/>
              <a:gd name="connsiteX6" fmla="*/ 217487 w 1544637"/>
              <a:gd name="connsiteY6" fmla="*/ 1069975 h 1304925"/>
              <a:gd name="connsiteX7" fmla="*/ 55562 w 1544637"/>
              <a:gd name="connsiteY7" fmla="*/ 1155700 h 1304925"/>
              <a:gd name="connsiteX8" fmla="*/ 36512 w 1544637"/>
              <a:gd name="connsiteY8" fmla="*/ 1222375 h 1304925"/>
              <a:gd name="connsiteX9" fmla="*/ 274637 w 1544637"/>
              <a:gd name="connsiteY9" fmla="*/ 1260475 h 1304925"/>
              <a:gd name="connsiteX10" fmla="*/ 1265237 w 1544637"/>
              <a:gd name="connsiteY10" fmla="*/ 1289050 h 1304925"/>
              <a:gd name="connsiteX11" fmla="*/ 1370012 w 1544637"/>
              <a:gd name="connsiteY11" fmla="*/ 1165225 h 1304925"/>
              <a:gd name="connsiteX12" fmla="*/ 1465262 w 1544637"/>
              <a:gd name="connsiteY12" fmla="*/ 1069975 h 1304925"/>
              <a:gd name="connsiteX13" fmla="*/ 1465262 w 1544637"/>
              <a:gd name="connsiteY13" fmla="*/ 1003300 h 1304925"/>
              <a:gd name="connsiteX14" fmla="*/ 1541462 w 1544637"/>
              <a:gd name="connsiteY14" fmla="*/ 793750 h 1304925"/>
              <a:gd name="connsiteX15" fmla="*/ 1446212 w 1544637"/>
              <a:gd name="connsiteY15" fmla="*/ 793750 h 1304925"/>
              <a:gd name="connsiteX16" fmla="*/ 1446212 w 1544637"/>
              <a:gd name="connsiteY16" fmla="*/ 727075 h 1304925"/>
              <a:gd name="connsiteX17" fmla="*/ 1389062 w 1544637"/>
              <a:gd name="connsiteY17" fmla="*/ 736600 h 1304925"/>
              <a:gd name="connsiteX18" fmla="*/ 1331912 w 1544637"/>
              <a:gd name="connsiteY18" fmla="*/ 565150 h 1304925"/>
              <a:gd name="connsiteX19" fmla="*/ 1284287 w 1544637"/>
              <a:gd name="connsiteY19" fmla="*/ 403225 h 1304925"/>
              <a:gd name="connsiteX20" fmla="*/ 1055687 w 1544637"/>
              <a:gd name="connsiteY20" fmla="*/ 250825 h 1304925"/>
              <a:gd name="connsiteX21" fmla="*/ 912812 w 1544637"/>
              <a:gd name="connsiteY21" fmla="*/ 165100 h 1304925"/>
              <a:gd name="connsiteX22" fmla="*/ 798512 w 1544637"/>
              <a:gd name="connsiteY22" fmla="*/ 165100 h 1304925"/>
              <a:gd name="connsiteX23" fmla="*/ 646112 w 1544637"/>
              <a:gd name="connsiteY23" fmla="*/ 127000 h 1304925"/>
              <a:gd name="connsiteX24" fmla="*/ 417512 w 1544637"/>
              <a:gd name="connsiteY24" fmla="*/ 12700 h 130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4637" h="1304925">
                <a:moveTo>
                  <a:pt x="417512" y="12700"/>
                </a:moveTo>
                <a:cubicBezTo>
                  <a:pt x="365125" y="0"/>
                  <a:pt x="374650" y="14288"/>
                  <a:pt x="331787" y="50800"/>
                </a:cubicBezTo>
                <a:cubicBezTo>
                  <a:pt x="288925" y="87313"/>
                  <a:pt x="201612" y="147638"/>
                  <a:pt x="160337" y="231775"/>
                </a:cubicBezTo>
                <a:cubicBezTo>
                  <a:pt x="119062" y="315913"/>
                  <a:pt x="93662" y="446088"/>
                  <a:pt x="84137" y="555625"/>
                </a:cubicBezTo>
                <a:cubicBezTo>
                  <a:pt x="74612" y="665162"/>
                  <a:pt x="85725" y="822325"/>
                  <a:pt x="103187" y="889000"/>
                </a:cubicBezTo>
                <a:cubicBezTo>
                  <a:pt x="120649" y="955675"/>
                  <a:pt x="169862" y="925513"/>
                  <a:pt x="188912" y="955675"/>
                </a:cubicBezTo>
                <a:cubicBezTo>
                  <a:pt x="207962" y="985838"/>
                  <a:pt x="239712" y="1036638"/>
                  <a:pt x="217487" y="1069975"/>
                </a:cubicBezTo>
                <a:cubicBezTo>
                  <a:pt x="195262" y="1103312"/>
                  <a:pt x="85725" y="1130300"/>
                  <a:pt x="55562" y="1155700"/>
                </a:cubicBezTo>
                <a:cubicBezTo>
                  <a:pt x="25399" y="1181100"/>
                  <a:pt x="0" y="1204913"/>
                  <a:pt x="36512" y="1222375"/>
                </a:cubicBezTo>
                <a:cubicBezTo>
                  <a:pt x="73024" y="1239837"/>
                  <a:pt x="69850" y="1249363"/>
                  <a:pt x="274637" y="1260475"/>
                </a:cubicBezTo>
                <a:cubicBezTo>
                  <a:pt x="479425" y="1271588"/>
                  <a:pt x="1082675" y="1304925"/>
                  <a:pt x="1265237" y="1289050"/>
                </a:cubicBezTo>
                <a:cubicBezTo>
                  <a:pt x="1447799" y="1273175"/>
                  <a:pt x="1336675" y="1201738"/>
                  <a:pt x="1370012" y="1165225"/>
                </a:cubicBezTo>
                <a:cubicBezTo>
                  <a:pt x="1403350" y="1128713"/>
                  <a:pt x="1449387" y="1096963"/>
                  <a:pt x="1465262" y="1069975"/>
                </a:cubicBezTo>
                <a:cubicBezTo>
                  <a:pt x="1481137" y="1042988"/>
                  <a:pt x="1452562" y="1049337"/>
                  <a:pt x="1465262" y="1003300"/>
                </a:cubicBezTo>
                <a:cubicBezTo>
                  <a:pt x="1477962" y="957263"/>
                  <a:pt x="1544637" y="828675"/>
                  <a:pt x="1541462" y="793750"/>
                </a:cubicBezTo>
                <a:cubicBezTo>
                  <a:pt x="1538287" y="758825"/>
                  <a:pt x="1462087" y="804863"/>
                  <a:pt x="1446212" y="793750"/>
                </a:cubicBezTo>
                <a:cubicBezTo>
                  <a:pt x="1430337" y="782638"/>
                  <a:pt x="1455737" y="736600"/>
                  <a:pt x="1446212" y="727075"/>
                </a:cubicBezTo>
                <a:cubicBezTo>
                  <a:pt x="1436687" y="717550"/>
                  <a:pt x="1408112" y="763587"/>
                  <a:pt x="1389062" y="736600"/>
                </a:cubicBezTo>
                <a:cubicBezTo>
                  <a:pt x="1370012" y="709613"/>
                  <a:pt x="1349375" y="620713"/>
                  <a:pt x="1331912" y="565150"/>
                </a:cubicBezTo>
                <a:cubicBezTo>
                  <a:pt x="1314449" y="509587"/>
                  <a:pt x="1330324" y="455612"/>
                  <a:pt x="1284287" y="403225"/>
                </a:cubicBezTo>
                <a:cubicBezTo>
                  <a:pt x="1238250" y="350838"/>
                  <a:pt x="1117600" y="290513"/>
                  <a:pt x="1055687" y="250825"/>
                </a:cubicBezTo>
                <a:cubicBezTo>
                  <a:pt x="993774" y="211137"/>
                  <a:pt x="955674" y="179387"/>
                  <a:pt x="912812" y="165100"/>
                </a:cubicBezTo>
                <a:cubicBezTo>
                  <a:pt x="869950" y="150813"/>
                  <a:pt x="842962" y="171450"/>
                  <a:pt x="798512" y="165100"/>
                </a:cubicBezTo>
                <a:cubicBezTo>
                  <a:pt x="754062" y="158750"/>
                  <a:pt x="715962" y="153988"/>
                  <a:pt x="646112" y="127000"/>
                </a:cubicBezTo>
                <a:cubicBezTo>
                  <a:pt x="576262" y="100013"/>
                  <a:pt x="469900" y="25400"/>
                  <a:pt x="417512" y="12700"/>
                </a:cubicBezTo>
                <a:close/>
              </a:path>
            </a:pathLst>
          </a:custGeom>
          <a:solidFill>
            <a:srgbClr val="2F0AB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620001" y="6096000"/>
            <a:ext cx="1143000" cy="667299"/>
          </a:xfrm>
          <a:prstGeom prst="rect">
            <a:avLst/>
          </a:prstGeom>
          <a:noFill/>
        </p:spPr>
        <p:txBody>
          <a:bodyPr wrap="square" rtlCol="0">
            <a:spAutoFit/>
          </a:bodyPr>
          <a:lstStyle/>
          <a:p>
            <a:pPr algn="ctr">
              <a:lnSpc>
                <a:spcPts val="2200"/>
              </a:lnSpc>
            </a:pPr>
            <a:r>
              <a:rPr lang="en-US" sz="2400" b="1" spc="-100" dirty="0" smtClean="0">
                <a:solidFill>
                  <a:schemeClr val="bg1"/>
                </a:solidFill>
                <a:effectLst>
                  <a:outerShdw dist="38100" dir="7200000" algn="ctr" rotWithShape="0">
                    <a:schemeClr val="tx1"/>
                  </a:outerShdw>
                </a:effectLst>
              </a:rPr>
              <a:t>French </a:t>
            </a:r>
          </a:p>
          <a:p>
            <a:pPr algn="ctr">
              <a:lnSpc>
                <a:spcPts val="2200"/>
              </a:lnSpc>
            </a:pPr>
            <a:r>
              <a:rPr lang="en-US" sz="2400" b="1" spc="-100" dirty="0" smtClean="0">
                <a:solidFill>
                  <a:schemeClr val="bg1"/>
                </a:solidFill>
                <a:effectLst>
                  <a:outerShdw dist="38100" dir="7200000" algn="ctr" rotWithShape="0">
                    <a:schemeClr val="tx1"/>
                  </a:outerShdw>
                </a:effectLst>
              </a:rPr>
              <a:t>Guiana</a:t>
            </a:r>
            <a:endParaRPr lang="en-US" sz="2400" b="1" spc="-100" dirty="0">
              <a:solidFill>
                <a:schemeClr val="bg1"/>
              </a:solidFill>
              <a:effectLst>
                <a:outerShdw dist="38100" dir="7200000" algn="ctr" rotWithShape="0">
                  <a:schemeClr val="tx1"/>
                </a:outerShdw>
              </a:effectLst>
            </a:endParaRPr>
          </a:p>
        </p:txBody>
      </p:sp>
      <p:sp>
        <p:nvSpPr>
          <p:cNvPr id="19" name="TextBox 18"/>
          <p:cNvSpPr txBox="1"/>
          <p:nvPr/>
        </p:nvSpPr>
        <p:spPr>
          <a:xfrm>
            <a:off x="6096000" y="3596466"/>
            <a:ext cx="1490472" cy="365934"/>
          </a:xfrm>
          <a:prstGeom prst="rect">
            <a:avLst/>
          </a:prstGeom>
          <a:solidFill>
            <a:schemeClr val="bg1">
              <a:lumMod val="75000"/>
              <a:alpha val="85000"/>
            </a:schemeClr>
          </a:solidFill>
        </p:spPr>
        <p:txBody>
          <a:bodyPr wrap="square" rtlCol="0">
            <a:spAutoFit/>
          </a:bodyPr>
          <a:lstStyle/>
          <a:p>
            <a:pPr>
              <a:lnSpc>
                <a:spcPts val="2000"/>
              </a:lnSpc>
            </a:pPr>
            <a:r>
              <a:rPr lang="en-US" sz="2400" b="1" spc="-100" dirty="0" smtClean="0">
                <a:solidFill>
                  <a:srgbClr val="2F0AB6"/>
                </a:solidFill>
                <a:effectLst>
                  <a:outerShdw dist="38100" dir="7200000" algn="ctr" rotWithShape="0">
                    <a:schemeClr val="bg1"/>
                  </a:outerShdw>
                </a:effectLst>
              </a:rPr>
              <a:t>Martinique</a:t>
            </a:r>
          </a:p>
        </p:txBody>
      </p:sp>
      <p:sp>
        <p:nvSpPr>
          <p:cNvPr id="20" name="TextBox 19"/>
          <p:cNvSpPr txBox="1"/>
          <p:nvPr/>
        </p:nvSpPr>
        <p:spPr>
          <a:xfrm>
            <a:off x="2743200" y="3124200"/>
            <a:ext cx="1400212" cy="622414"/>
          </a:xfrm>
          <a:prstGeom prst="rect">
            <a:avLst/>
          </a:prstGeom>
          <a:solidFill>
            <a:schemeClr val="bg1">
              <a:lumMod val="75000"/>
              <a:alpha val="85000"/>
            </a:schemeClr>
          </a:solidFill>
        </p:spPr>
        <p:txBody>
          <a:bodyPr wrap="square" rtlCol="0">
            <a:spAutoFit/>
          </a:bodyPr>
          <a:lstStyle/>
          <a:p>
            <a:pPr algn="ctr">
              <a:lnSpc>
                <a:spcPts val="2000"/>
              </a:lnSpc>
            </a:pPr>
            <a:r>
              <a:rPr lang="en-US" sz="2400" b="1" spc="-100" dirty="0" smtClean="0">
                <a:solidFill>
                  <a:srgbClr val="2F0AB6"/>
                </a:solidFill>
                <a:effectLst>
                  <a:outerShdw dist="38100" dir="7200000" algn="ctr" rotWithShape="0">
                    <a:schemeClr val="bg1"/>
                  </a:outerShdw>
                </a:effectLst>
              </a:rPr>
              <a:t>Saint </a:t>
            </a:r>
            <a:r>
              <a:rPr lang="en-US" sz="2400" b="1" spc="-100" dirty="0" err="1" smtClean="0">
                <a:solidFill>
                  <a:srgbClr val="2F0AB6"/>
                </a:solidFill>
                <a:effectLst>
                  <a:outerShdw dist="38100" dir="7200000" algn="ctr" rotWithShape="0">
                    <a:schemeClr val="bg1"/>
                  </a:outerShdw>
                </a:effectLst>
              </a:rPr>
              <a:t>Domingue</a:t>
            </a:r>
            <a:endParaRPr lang="en-US" sz="2400" b="1" spc="-100" dirty="0">
              <a:solidFill>
                <a:srgbClr val="2F0AB6"/>
              </a:solidFill>
              <a:effectLst>
                <a:outerShdw dist="38100" dir="7200000" algn="ctr" rotWithShape="0">
                  <a:schemeClr val="bg1"/>
                </a:outerShdw>
              </a:effectLst>
            </a:endParaRPr>
          </a:p>
        </p:txBody>
      </p:sp>
      <p:sp>
        <p:nvSpPr>
          <p:cNvPr id="21" name="TextBox 20"/>
          <p:cNvSpPr txBox="1"/>
          <p:nvPr/>
        </p:nvSpPr>
        <p:spPr>
          <a:xfrm>
            <a:off x="4337304" y="3352800"/>
            <a:ext cx="1453896" cy="365934"/>
          </a:xfrm>
          <a:prstGeom prst="rect">
            <a:avLst/>
          </a:prstGeom>
          <a:solidFill>
            <a:schemeClr val="bg1">
              <a:lumMod val="75000"/>
              <a:alpha val="85000"/>
            </a:schemeClr>
          </a:solidFill>
        </p:spPr>
        <p:txBody>
          <a:bodyPr wrap="square" rtlCol="0">
            <a:spAutoFit/>
          </a:bodyPr>
          <a:lstStyle/>
          <a:p>
            <a:pPr>
              <a:lnSpc>
                <a:spcPts val="2000"/>
              </a:lnSpc>
            </a:pPr>
            <a:r>
              <a:rPr lang="en-US" sz="2400" b="1" spc="-100" dirty="0" smtClean="0">
                <a:solidFill>
                  <a:srgbClr val="2F0AB6"/>
                </a:solidFill>
                <a:effectLst>
                  <a:outerShdw dist="38100" dir="7200000" algn="ctr" rotWithShape="0">
                    <a:schemeClr val="bg1"/>
                  </a:outerShdw>
                </a:effectLst>
              </a:rPr>
              <a:t>Guadalupe</a:t>
            </a:r>
            <a:endParaRPr lang="en-US" sz="2400" b="1" spc="-100" dirty="0">
              <a:solidFill>
                <a:srgbClr val="2F0AB6"/>
              </a:solidFill>
              <a:effectLst>
                <a:outerShdw dist="38100" dir="7200000" algn="ctr" rotWithShape="0">
                  <a:schemeClr val="bg1"/>
                </a:outerShdw>
              </a:effectLst>
            </a:endParaRPr>
          </a:p>
        </p:txBody>
      </p:sp>
      <p:sp>
        <p:nvSpPr>
          <p:cNvPr id="13" name="Freeform 12"/>
          <p:cNvSpPr/>
          <p:nvPr/>
        </p:nvSpPr>
        <p:spPr>
          <a:xfrm>
            <a:off x="3017520" y="2660233"/>
            <a:ext cx="762000" cy="540167"/>
          </a:xfrm>
          <a:custGeom>
            <a:avLst/>
            <a:gdLst>
              <a:gd name="connsiteX0" fmla="*/ 712099 w 741770"/>
              <a:gd name="connsiteY0" fmla="*/ 43157 h 569139"/>
              <a:gd name="connsiteX1" fmla="*/ 639271 w 741770"/>
              <a:gd name="connsiteY1" fmla="*/ 107893 h 569139"/>
              <a:gd name="connsiteX2" fmla="*/ 590719 w 741770"/>
              <a:gd name="connsiteY2" fmla="*/ 132169 h 569139"/>
              <a:gd name="connsiteX3" fmla="*/ 679731 w 741770"/>
              <a:gd name="connsiteY3" fmla="*/ 310194 h 569139"/>
              <a:gd name="connsiteX4" fmla="*/ 736375 w 741770"/>
              <a:gd name="connsiteY4" fmla="*/ 544863 h 569139"/>
              <a:gd name="connsiteX5" fmla="*/ 647363 w 741770"/>
              <a:gd name="connsiteY5" fmla="*/ 455851 h 569139"/>
              <a:gd name="connsiteX6" fmla="*/ 590719 w 741770"/>
              <a:gd name="connsiteY6" fmla="*/ 423482 h 569139"/>
              <a:gd name="connsiteX7" fmla="*/ 436970 w 741770"/>
              <a:gd name="connsiteY7" fmla="*/ 415390 h 569139"/>
              <a:gd name="connsiteX8" fmla="*/ 347958 w 741770"/>
              <a:gd name="connsiteY8" fmla="*/ 415390 h 569139"/>
              <a:gd name="connsiteX9" fmla="*/ 267037 w 741770"/>
              <a:gd name="connsiteY9" fmla="*/ 383022 h 569139"/>
              <a:gd name="connsiteX10" fmla="*/ 194209 w 741770"/>
              <a:gd name="connsiteY10" fmla="*/ 407298 h 569139"/>
              <a:gd name="connsiteX11" fmla="*/ 258945 w 741770"/>
              <a:gd name="connsiteY11" fmla="*/ 512495 h 569139"/>
              <a:gd name="connsiteX12" fmla="*/ 121381 w 741770"/>
              <a:gd name="connsiteY12" fmla="*/ 488219 h 569139"/>
              <a:gd name="connsiteX13" fmla="*/ 40460 w 741770"/>
              <a:gd name="connsiteY13" fmla="*/ 447759 h 569139"/>
              <a:gd name="connsiteX14" fmla="*/ 32368 w 741770"/>
              <a:gd name="connsiteY14" fmla="*/ 326378 h 569139"/>
              <a:gd name="connsiteX15" fmla="*/ 234669 w 741770"/>
              <a:gd name="connsiteY15" fmla="*/ 326378 h 569139"/>
              <a:gd name="connsiteX16" fmla="*/ 380326 w 741770"/>
              <a:gd name="connsiteY16" fmla="*/ 294010 h 569139"/>
              <a:gd name="connsiteX17" fmla="*/ 485522 w 741770"/>
              <a:gd name="connsiteY17" fmla="*/ 294010 h 569139"/>
              <a:gd name="connsiteX18" fmla="*/ 477430 w 741770"/>
              <a:gd name="connsiteY18" fmla="*/ 213090 h 569139"/>
              <a:gd name="connsiteX19" fmla="*/ 412694 w 741770"/>
              <a:gd name="connsiteY19" fmla="*/ 164537 h 569139"/>
              <a:gd name="connsiteX20" fmla="*/ 420786 w 741770"/>
              <a:gd name="connsiteY20" fmla="*/ 75525 h 569139"/>
              <a:gd name="connsiteX21" fmla="*/ 291313 w 741770"/>
              <a:gd name="connsiteY21" fmla="*/ 75525 h 569139"/>
              <a:gd name="connsiteX22" fmla="*/ 275129 w 741770"/>
              <a:gd name="connsiteY22" fmla="*/ 18881 h 569139"/>
              <a:gd name="connsiteX23" fmla="*/ 428878 w 741770"/>
              <a:gd name="connsiteY23" fmla="*/ 2697 h 569139"/>
              <a:gd name="connsiteX24" fmla="*/ 517890 w 741770"/>
              <a:gd name="connsiteY24" fmla="*/ 35065 h 569139"/>
              <a:gd name="connsiteX25" fmla="*/ 590719 w 741770"/>
              <a:gd name="connsiteY25" fmla="*/ 26973 h 569139"/>
              <a:gd name="connsiteX26" fmla="*/ 712099 w 741770"/>
              <a:gd name="connsiteY26" fmla="*/ 43157 h 56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1770" h="569139">
                <a:moveTo>
                  <a:pt x="712099" y="43157"/>
                </a:moveTo>
                <a:cubicBezTo>
                  <a:pt x="720191" y="56644"/>
                  <a:pt x="659501" y="93058"/>
                  <a:pt x="639271" y="107893"/>
                </a:cubicBezTo>
                <a:cubicBezTo>
                  <a:pt x="619041" y="122728"/>
                  <a:pt x="583976" y="98452"/>
                  <a:pt x="590719" y="132169"/>
                </a:cubicBezTo>
                <a:cubicBezTo>
                  <a:pt x="597462" y="165886"/>
                  <a:pt x="655455" y="241412"/>
                  <a:pt x="679731" y="310194"/>
                </a:cubicBezTo>
                <a:cubicBezTo>
                  <a:pt x="704007" y="378976"/>
                  <a:pt x="741770" y="520587"/>
                  <a:pt x="736375" y="544863"/>
                </a:cubicBezTo>
                <a:cubicBezTo>
                  <a:pt x="730980" y="569139"/>
                  <a:pt x="671639" y="476081"/>
                  <a:pt x="647363" y="455851"/>
                </a:cubicBezTo>
                <a:cubicBezTo>
                  <a:pt x="623087" y="435621"/>
                  <a:pt x="625785" y="430226"/>
                  <a:pt x="590719" y="423482"/>
                </a:cubicBezTo>
                <a:cubicBezTo>
                  <a:pt x="555654" y="416739"/>
                  <a:pt x="477430" y="416739"/>
                  <a:pt x="436970" y="415390"/>
                </a:cubicBezTo>
                <a:cubicBezTo>
                  <a:pt x="396510" y="414041"/>
                  <a:pt x="376280" y="420785"/>
                  <a:pt x="347958" y="415390"/>
                </a:cubicBezTo>
                <a:cubicBezTo>
                  <a:pt x="319636" y="409995"/>
                  <a:pt x="292662" y="384371"/>
                  <a:pt x="267037" y="383022"/>
                </a:cubicBezTo>
                <a:cubicBezTo>
                  <a:pt x="241412" y="381673"/>
                  <a:pt x="195558" y="385719"/>
                  <a:pt x="194209" y="407298"/>
                </a:cubicBezTo>
                <a:cubicBezTo>
                  <a:pt x="192860" y="428877"/>
                  <a:pt x="271083" y="499008"/>
                  <a:pt x="258945" y="512495"/>
                </a:cubicBezTo>
                <a:cubicBezTo>
                  <a:pt x="246807" y="525982"/>
                  <a:pt x="157795" y="499008"/>
                  <a:pt x="121381" y="488219"/>
                </a:cubicBezTo>
                <a:cubicBezTo>
                  <a:pt x="84967" y="477430"/>
                  <a:pt x="55296" y="474733"/>
                  <a:pt x="40460" y="447759"/>
                </a:cubicBezTo>
                <a:cubicBezTo>
                  <a:pt x="25624" y="420785"/>
                  <a:pt x="0" y="346608"/>
                  <a:pt x="32368" y="326378"/>
                </a:cubicBezTo>
                <a:cubicBezTo>
                  <a:pt x="64736" y="306148"/>
                  <a:pt x="176676" y="331773"/>
                  <a:pt x="234669" y="326378"/>
                </a:cubicBezTo>
                <a:cubicBezTo>
                  <a:pt x="292662" y="320983"/>
                  <a:pt x="338517" y="299405"/>
                  <a:pt x="380326" y="294010"/>
                </a:cubicBezTo>
                <a:cubicBezTo>
                  <a:pt x="422135" y="288615"/>
                  <a:pt x="469338" y="307497"/>
                  <a:pt x="485522" y="294010"/>
                </a:cubicBezTo>
                <a:cubicBezTo>
                  <a:pt x="501706" y="280523"/>
                  <a:pt x="489568" y="234669"/>
                  <a:pt x="477430" y="213090"/>
                </a:cubicBezTo>
                <a:cubicBezTo>
                  <a:pt x="465292" y="191511"/>
                  <a:pt x="422135" y="187464"/>
                  <a:pt x="412694" y="164537"/>
                </a:cubicBezTo>
                <a:cubicBezTo>
                  <a:pt x="403253" y="141610"/>
                  <a:pt x="441016" y="90360"/>
                  <a:pt x="420786" y="75525"/>
                </a:cubicBezTo>
                <a:cubicBezTo>
                  <a:pt x="400556" y="60690"/>
                  <a:pt x="315589" y="84966"/>
                  <a:pt x="291313" y="75525"/>
                </a:cubicBezTo>
                <a:cubicBezTo>
                  <a:pt x="267037" y="66084"/>
                  <a:pt x="252202" y="31019"/>
                  <a:pt x="275129" y="18881"/>
                </a:cubicBezTo>
                <a:cubicBezTo>
                  <a:pt x="298056" y="6743"/>
                  <a:pt x="388418" y="0"/>
                  <a:pt x="428878" y="2697"/>
                </a:cubicBezTo>
                <a:cubicBezTo>
                  <a:pt x="469338" y="5394"/>
                  <a:pt x="490917" y="31019"/>
                  <a:pt x="517890" y="35065"/>
                </a:cubicBezTo>
                <a:cubicBezTo>
                  <a:pt x="544863" y="39111"/>
                  <a:pt x="561048" y="28322"/>
                  <a:pt x="590719" y="26973"/>
                </a:cubicBezTo>
                <a:cubicBezTo>
                  <a:pt x="620390" y="25624"/>
                  <a:pt x="704007" y="29670"/>
                  <a:pt x="712099" y="43157"/>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5" name="Freeform 14"/>
          <p:cNvSpPr/>
          <p:nvPr/>
        </p:nvSpPr>
        <p:spPr>
          <a:xfrm>
            <a:off x="5773667" y="3244906"/>
            <a:ext cx="233320" cy="218485"/>
          </a:xfrm>
          <a:custGeom>
            <a:avLst/>
            <a:gdLst>
              <a:gd name="connsiteX0" fmla="*/ 149703 w 233320"/>
              <a:gd name="connsiteY0" fmla="*/ 113289 h 218485"/>
              <a:gd name="connsiteX1" fmla="*/ 222531 w 233320"/>
              <a:gd name="connsiteY1" fmla="*/ 105197 h 218485"/>
              <a:gd name="connsiteX2" fmla="*/ 84967 w 233320"/>
              <a:gd name="connsiteY2" fmla="*/ 8092 h 218485"/>
              <a:gd name="connsiteX3" fmla="*/ 68783 w 233320"/>
              <a:gd name="connsiteY3" fmla="*/ 56644 h 218485"/>
              <a:gd name="connsiteX4" fmla="*/ 4046 w 233320"/>
              <a:gd name="connsiteY4" fmla="*/ 105197 h 218485"/>
              <a:gd name="connsiteX5" fmla="*/ 44506 w 233320"/>
              <a:gd name="connsiteY5" fmla="*/ 178025 h 218485"/>
              <a:gd name="connsiteX6" fmla="*/ 84967 w 233320"/>
              <a:gd name="connsiteY6" fmla="*/ 210393 h 218485"/>
              <a:gd name="connsiteX7" fmla="*/ 93059 w 233320"/>
              <a:gd name="connsiteY7" fmla="*/ 129473 h 218485"/>
              <a:gd name="connsiteX8" fmla="*/ 93059 w 233320"/>
              <a:gd name="connsiteY8" fmla="*/ 113289 h 218485"/>
              <a:gd name="connsiteX9" fmla="*/ 149703 w 233320"/>
              <a:gd name="connsiteY9" fmla="*/ 113289 h 21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320" h="218485">
                <a:moveTo>
                  <a:pt x="149703" y="113289"/>
                </a:moveTo>
                <a:cubicBezTo>
                  <a:pt x="171281" y="111940"/>
                  <a:pt x="233320" y="122730"/>
                  <a:pt x="222531" y="105197"/>
                </a:cubicBezTo>
                <a:cubicBezTo>
                  <a:pt x="211742" y="87664"/>
                  <a:pt x="110592" y="16184"/>
                  <a:pt x="84967" y="8092"/>
                </a:cubicBezTo>
                <a:cubicBezTo>
                  <a:pt x="59342" y="0"/>
                  <a:pt x="82270" y="40460"/>
                  <a:pt x="68783" y="56644"/>
                </a:cubicBezTo>
                <a:cubicBezTo>
                  <a:pt x="55296" y="72828"/>
                  <a:pt x="8092" y="84967"/>
                  <a:pt x="4046" y="105197"/>
                </a:cubicBezTo>
                <a:cubicBezTo>
                  <a:pt x="0" y="125427"/>
                  <a:pt x="31019" y="160492"/>
                  <a:pt x="44506" y="178025"/>
                </a:cubicBezTo>
                <a:cubicBezTo>
                  <a:pt x="57993" y="195558"/>
                  <a:pt x="76875" y="218485"/>
                  <a:pt x="84967" y="210393"/>
                </a:cubicBezTo>
                <a:cubicBezTo>
                  <a:pt x="93059" y="202301"/>
                  <a:pt x="91710" y="145657"/>
                  <a:pt x="93059" y="129473"/>
                </a:cubicBezTo>
                <a:cubicBezTo>
                  <a:pt x="94408" y="113289"/>
                  <a:pt x="83618" y="111940"/>
                  <a:pt x="93059" y="113289"/>
                </a:cubicBezTo>
                <a:cubicBezTo>
                  <a:pt x="102500" y="114638"/>
                  <a:pt x="128125" y="114638"/>
                  <a:pt x="149703" y="113289"/>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5935508" y="3681876"/>
            <a:ext cx="227926" cy="149703"/>
          </a:xfrm>
          <a:custGeom>
            <a:avLst/>
            <a:gdLst>
              <a:gd name="connsiteX0" fmla="*/ 133519 w 227926"/>
              <a:gd name="connsiteY0" fmla="*/ 16184 h 149703"/>
              <a:gd name="connsiteX1" fmla="*/ 222531 w 227926"/>
              <a:gd name="connsiteY1" fmla="*/ 113289 h 149703"/>
              <a:gd name="connsiteX2" fmla="*/ 165887 w 227926"/>
              <a:gd name="connsiteY2" fmla="*/ 145657 h 149703"/>
              <a:gd name="connsiteX3" fmla="*/ 76874 w 227926"/>
              <a:gd name="connsiteY3" fmla="*/ 137565 h 149703"/>
              <a:gd name="connsiteX4" fmla="*/ 12138 w 227926"/>
              <a:gd name="connsiteY4" fmla="*/ 97105 h 149703"/>
              <a:gd name="connsiteX5" fmla="*/ 4046 w 227926"/>
              <a:gd name="connsiteY5" fmla="*/ 48552 h 149703"/>
              <a:gd name="connsiteX6" fmla="*/ 28322 w 227926"/>
              <a:gd name="connsiteY6" fmla="*/ 16184 h 149703"/>
              <a:gd name="connsiteX7" fmla="*/ 133519 w 227926"/>
              <a:gd name="connsiteY7" fmla="*/ 16184 h 14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26" h="149703">
                <a:moveTo>
                  <a:pt x="133519" y="16184"/>
                </a:moveTo>
                <a:cubicBezTo>
                  <a:pt x="165887" y="32368"/>
                  <a:pt x="217136" y="91710"/>
                  <a:pt x="222531" y="113289"/>
                </a:cubicBezTo>
                <a:cubicBezTo>
                  <a:pt x="227926" y="134868"/>
                  <a:pt x="190163" y="141611"/>
                  <a:pt x="165887" y="145657"/>
                </a:cubicBezTo>
                <a:cubicBezTo>
                  <a:pt x="141611" y="149703"/>
                  <a:pt x="102499" y="145657"/>
                  <a:pt x="76874" y="137565"/>
                </a:cubicBezTo>
                <a:cubicBezTo>
                  <a:pt x="51249" y="129473"/>
                  <a:pt x="24276" y="111941"/>
                  <a:pt x="12138" y="97105"/>
                </a:cubicBezTo>
                <a:cubicBezTo>
                  <a:pt x="0" y="82270"/>
                  <a:pt x="1349" y="62039"/>
                  <a:pt x="4046" y="48552"/>
                </a:cubicBezTo>
                <a:cubicBezTo>
                  <a:pt x="6743" y="35065"/>
                  <a:pt x="6743" y="21579"/>
                  <a:pt x="28322" y="16184"/>
                </a:cubicBezTo>
                <a:cubicBezTo>
                  <a:pt x="49901" y="10789"/>
                  <a:pt x="101151" y="0"/>
                  <a:pt x="133519" y="16184"/>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533400" y="665019"/>
            <a:ext cx="1143000" cy="678872"/>
            <a:chOff x="533400" y="665019"/>
            <a:chExt cx="1143000" cy="678872"/>
          </a:xfrm>
        </p:grpSpPr>
        <p:sp>
          <p:nvSpPr>
            <p:cNvPr id="23" name="Freeform 22"/>
            <p:cNvSpPr/>
            <p:nvPr/>
          </p:nvSpPr>
          <p:spPr>
            <a:xfrm>
              <a:off x="972589" y="665019"/>
              <a:ext cx="613007" cy="678872"/>
            </a:xfrm>
            <a:custGeom>
              <a:avLst/>
              <a:gdLst>
                <a:gd name="connsiteX0" fmla="*/ 523702 w 606829"/>
                <a:gd name="connsiteY0" fmla="*/ 52647 h 731519"/>
                <a:gd name="connsiteX1" fmla="*/ 556953 w 606829"/>
                <a:gd name="connsiteY1" fmla="*/ 385156 h 731519"/>
                <a:gd name="connsiteX2" fmla="*/ 440575 w 606829"/>
                <a:gd name="connsiteY2" fmla="*/ 684414 h 731519"/>
                <a:gd name="connsiteX3" fmla="*/ 241069 w 606829"/>
                <a:gd name="connsiteY3" fmla="*/ 667789 h 731519"/>
                <a:gd name="connsiteX4" fmla="*/ 174567 w 606829"/>
                <a:gd name="connsiteY4" fmla="*/ 351905 h 731519"/>
                <a:gd name="connsiteX5" fmla="*/ 58189 w 606829"/>
                <a:gd name="connsiteY5" fmla="*/ 69273 h 731519"/>
                <a:gd name="connsiteX6" fmla="*/ 523702 w 606829"/>
                <a:gd name="connsiteY6" fmla="*/ 52647 h 731519"/>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13007"/>
                <a:gd name="connsiteY0" fmla="*/ 0 h 678872"/>
                <a:gd name="connsiteX1" fmla="*/ 556953 w 613007"/>
                <a:gd name="connsiteY1" fmla="*/ 332509 h 678872"/>
                <a:gd name="connsiteX2" fmla="*/ 440575 w 613007"/>
                <a:gd name="connsiteY2" fmla="*/ 631767 h 678872"/>
                <a:gd name="connsiteX3" fmla="*/ 241069 w 613007"/>
                <a:gd name="connsiteY3" fmla="*/ 615142 h 678872"/>
                <a:gd name="connsiteX4" fmla="*/ 174567 w 613007"/>
                <a:gd name="connsiteY4" fmla="*/ 299258 h 678872"/>
                <a:gd name="connsiteX5" fmla="*/ 58189 w 613007"/>
                <a:gd name="connsiteY5" fmla="*/ 16626 h 678872"/>
                <a:gd name="connsiteX6" fmla="*/ 523702 w 613007"/>
                <a:gd name="connsiteY6" fmla="*/ 0 h 67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007" h="678872">
                  <a:moveTo>
                    <a:pt x="523702" y="0"/>
                  </a:moveTo>
                  <a:cubicBezTo>
                    <a:pt x="606829" y="52647"/>
                    <a:pt x="570808" y="227215"/>
                    <a:pt x="556953" y="332509"/>
                  </a:cubicBezTo>
                  <a:cubicBezTo>
                    <a:pt x="613007" y="326650"/>
                    <a:pt x="555440" y="607033"/>
                    <a:pt x="440575" y="631767"/>
                  </a:cubicBezTo>
                  <a:cubicBezTo>
                    <a:pt x="387928" y="678872"/>
                    <a:pt x="285404" y="670560"/>
                    <a:pt x="241069" y="615142"/>
                  </a:cubicBezTo>
                  <a:cubicBezTo>
                    <a:pt x="135914" y="548539"/>
                    <a:pt x="144227" y="414391"/>
                    <a:pt x="174567" y="299258"/>
                  </a:cubicBezTo>
                  <a:cubicBezTo>
                    <a:pt x="144087" y="199505"/>
                    <a:pt x="0" y="60961"/>
                    <a:pt x="58189" y="16626"/>
                  </a:cubicBezTo>
                  <a:cubicBezTo>
                    <a:pt x="261788" y="26819"/>
                    <a:pt x="314766" y="15354"/>
                    <a:pt x="523702" y="0"/>
                  </a:cubicBezTo>
                  <a:close/>
                </a:path>
              </a:pathLst>
            </a:cu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33400" y="762000"/>
              <a:ext cx="1143000" cy="385170"/>
            </a:xfrm>
            <a:prstGeom prst="rect">
              <a:avLst/>
            </a:prstGeom>
            <a:noFill/>
          </p:spPr>
          <p:txBody>
            <a:bodyPr wrap="square" rtlCol="0">
              <a:spAutoFit/>
            </a:bodyPr>
            <a:lstStyle/>
            <a:p>
              <a:pPr algn="ctr">
                <a:lnSpc>
                  <a:spcPts val="2200"/>
                </a:lnSpc>
              </a:pPr>
              <a:r>
                <a:rPr lang="en-US" sz="2400" b="1" spc="-100" dirty="0" smtClean="0">
                  <a:solidFill>
                    <a:schemeClr val="bg1"/>
                  </a:solidFill>
                  <a:effectLst>
                    <a:outerShdw dist="38100" dir="7200000" algn="ctr" rotWithShape="0">
                      <a:schemeClr val="tx1"/>
                    </a:outerShdw>
                  </a:effectLst>
                </a:rPr>
                <a:t>Florida</a:t>
              </a:r>
              <a:endParaRPr lang="en-US" sz="2400" b="1" spc="-100" dirty="0">
                <a:solidFill>
                  <a:schemeClr val="bg1"/>
                </a:solidFill>
                <a:effectLst>
                  <a:outerShdw dist="38100" dir="7200000" algn="ctr" rotWithShape="0">
                    <a:schemeClr val="tx1"/>
                  </a:outerShdw>
                </a:effectLst>
              </a:endParaRPr>
            </a:p>
          </p:txBody>
        </p:sp>
      </p:grpSp>
      <p:grpSp>
        <p:nvGrpSpPr>
          <p:cNvPr id="30" name="Group 29"/>
          <p:cNvGrpSpPr/>
          <p:nvPr/>
        </p:nvGrpSpPr>
        <p:grpSpPr>
          <a:xfrm>
            <a:off x="-160713" y="2255520"/>
            <a:ext cx="9254837" cy="4644044"/>
            <a:chOff x="-160713" y="2255520"/>
            <a:chExt cx="9254837" cy="4644044"/>
          </a:xfrm>
        </p:grpSpPr>
        <p:sp>
          <p:nvSpPr>
            <p:cNvPr id="22" name="Rectangle 21"/>
            <p:cNvSpPr/>
            <p:nvPr/>
          </p:nvSpPr>
          <p:spPr>
            <a:xfrm>
              <a:off x="2971800" y="6096000"/>
              <a:ext cx="3886200" cy="457200"/>
            </a:xfrm>
            <a:prstGeom prst="rect">
              <a:avLst/>
            </a:prstGeom>
            <a:noFill/>
            <a:ln w="63500">
              <a:solidFill>
                <a:srgbClr val="0080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160713" y="2255520"/>
              <a:ext cx="9254837" cy="4644044"/>
              <a:chOff x="-160713" y="2255520"/>
              <a:chExt cx="9254837" cy="4644044"/>
            </a:xfrm>
          </p:grpSpPr>
          <p:sp>
            <p:nvSpPr>
              <p:cNvPr id="27" name="Freeform 26"/>
              <p:cNvSpPr/>
              <p:nvPr/>
            </p:nvSpPr>
            <p:spPr>
              <a:xfrm>
                <a:off x="-160713" y="2255520"/>
                <a:ext cx="9254837" cy="4644044"/>
              </a:xfrm>
              <a:custGeom>
                <a:avLst/>
                <a:gdLst>
                  <a:gd name="connsiteX0" fmla="*/ 110837 w 9254837"/>
                  <a:gd name="connsiteY0" fmla="*/ 22167 h 4644044"/>
                  <a:gd name="connsiteX1" fmla="*/ 260466 w 9254837"/>
                  <a:gd name="connsiteY1" fmla="*/ 55418 h 4644044"/>
                  <a:gd name="connsiteX2" fmla="*/ 260466 w 9254837"/>
                  <a:gd name="connsiteY2" fmla="*/ 354676 h 4644044"/>
                  <a:gd name="connsiteX3" fmla="*/ 193964 w 9254837"/>
                  <a:gd name="connsiteY3" fmla="*/ 387927 h 4644044"/>
                  <a:gd name="connsiteX4" fmla="*/ 60960 w 9254837"/>
                  <a:gd name="connsiteY4" fmla="*/ 1069571 h 4644044"/>
                  <a:gd name="connsiteX5" fmla="*/ 94211 w 9254837"/>
                  <a:gd name="connsiteY5" fmla="*/ 1435331 h 4644044"/>
                  <a:gd name="connsiteX6" fmla="*/ 626226 w 9254837"/>
                  <a:gd name="connsiteY6" fmla="*/ 1368829 h 4644044"/>
                  <a:gd name="connsiteX7" fmla="*/ 1208117 w 9254837"/>
                  <a:gd name="connsiteY7" fmla="*/ 1485207 h 4644044"/>
                  <a:gd name="connsiteX8" fmla="*/ 1357746 w 9254837"/>
                  <a:gd name="connsiteY8" fmla="*/ 1717964 h 4644044"/>
                  <a:gd name="connsiteX9" fmla="*/ 1274618 w 9254837"/>
                  <a:gd name="connsiteY9" fmla="*/ 2183476 h 4644044"/>
                  <a:gd name="connsiteX10" fmla="*/ 1341120 w 9254837"/>
                  <a:gd name="connsiteY10" fmla="*/ 2815244 h 4644044"/>
                  <a:gd name="connsiteX11" fmla="*/ 1573877 w 9254837"/>
                  <a:gd name="connsiteY11" fmla="*/ 3114502 h 4644044"/>
                  <a:gd name="connsiteX12" fmla="*/ 1989513 w 9254837"/>
                  <a:gd name="connsiteY12" fmla="*/ 2998124 h 4644044"/>
                  <a:gd name="connsiteX13" fmla="*/ 2405149 w 9254837"/>
                  <a:gd name="connsiteY13" fmla="*/ 3064625 h 4644044"/>
                  <a:gd name="connsiteX14" fmla="*/ 2588029 w 9254837"/>
                  <a:gd name="connsiteY14" fmla="*/ 3280756 h 4644044"/>
                  <a:gd name="connsiteX15" fmla="*/ 2804160 w 9254837"/>
                  <a:gd name="connsiteY15" fmla="*/ 3197629 h 4644044"/>
                  <a:gd name="connsiteX16" fmla="*/ 3003666 w 9254837"/>
                  <a:gd name="connsiteY16" fmla="*/ 2765367 h 4644044"/>
                  <a:gd name="connsiteX17" fmla="*/ 3203171 w 9254837"/>
                  <a:gd name="connsiteY17" fmla="*/ 2582487 h 4644044"/>
                  <a:gd name="connsiteX18" fmla="*/ 3419302 w 9254837"/>
                  <a:gd name="connsiteY18" fmla="*/ 2549236 h 4644044"/>
                  <a:gd name="connsiteX19" fmla="*/ 3502429 w 9254837"/>
                  <a:gd name="connsiteY19" fmla="*/ 2432858 h 4644044"/>
                  <a:gd name="connsiteX20" fmla="*/ 3951317 w 9254837"/>
                  <a:gd name="connsiteY20" fmla="*/ 2299855 h 4644044"/>
                  <a:gd name="connsiteX21" fmla="*/ 4017818 w 9254837"/>
                  <a:gd name="connsiteY21" fmla="*/ 2449484 h 4644044"/>
                  <a:gd name="connsiteX22" fmla="*/ 4017818 w 9254837"/>
                  <a:gd name="connsiteY22" fmla="*/ 2682240 h 4644044"/>
                  <a:gd name="connsiteX23" fmla="*/ 4217324 w 9254837"/>
                  <a:gd name="connsiteY23" fmla="*/ 2698865 h 4644044"/>
                  <a:gd name="connsiteX24" fmla="*/ 4317077 w 9254837"/>
                  <a:gd name="connsiteY24" fmla="*/ 2532611 h 4644044"/>
                  <a:gd name="connsiteX25" fmla="*/ 4416829 w 9254837"/>
                  <a:gd name="connsiteY25" fmla="*/ 2432858 h 4644044"/>
                  <a:gd name="connsiteX26" fmla="*/ 4516582 w 9254837"/>
                  <a:gd name="connsiteY26" fmla="*/ 2582487 h 4644044"/>
                  <a:gd name="connsiteX27" fmla="*/ 4699462 w 9254837"/>
                  <a:gd name="connsiteY27" fmla="*/ 2532611 h 4644044"/>
                  <a:gd name="connsiteX28" fmla="*/ 4716088 w 9254837"/>
                  <a:gd name="connsiteY28" fmla="*/ 2665615 h 4644044"/>
                  <a:gd name="connsiteX29" fmla="*/ 5231477 w 9254837"/>
                  <a:gd name="connsiteY29" fmla="*/ 2499360 h 4644044"/>
                  <a:gd name="connsiteX30" fmla="*/ 5414357 w 9254837"/>
                  <a:gd name="connsiteY30" fmla="*/ 2632364 h 4644044"/>
                  <a:gd name="connsiteX31" fmla="*/ 5613862 w 9254837"/>
                  <a:gd name="connsiteY31" fmla="*/ 2698865 h 4644044"/>
                  <a:gd name="connsiteX32" fmla="*/ 5746866 w 9254837"/>
                  <a:gd name="connsiteY32" fmla="*/ 2499360 h 4644044"/>
                  <a:gd name="connsiteX33" fmla="*/ 5863244 w 9254837"/>
                  <a:gd name="connsiteY33" fmla="*/ 2316480 h 4644044"/>
                  <a:gd name="connsiteX34" fmla="*/ 5929746 w 9254837"/>
                  <a:gd name="connsiteY34" fmla="*/ 2499360 h 4644044"/>
                  <a:gd name="connsiteX35" fmla="*/ 6145877 w 9254837"/>
                  <a:gd name="connsiteY35" fmla="*/ 2515985 h 4644044"/>
                  <a:gd name="connsiteX36" fmla="*/ 6179128 w 9254837"/>
                  <a:gd name="connsiteY36" fmla="*/ 2682240 h 4644044"/>
                  <a:gd name="connsiteX37" fmla="*/ 6312131 w 9254837"/>
                  <a:gd name="connsiteY37" fmla="*/ 2831869 h 4644044"/>
                  <a:gd name="connsiteX38" fmla="*/ 6810895 w 9254837"/>
                  <a:gd name="connsiteY38" fmla="*/ 3048000 h 4644044"/>
                  <a:gd name="connsiteX39" fmla="*/ 6993775 w 9254837"/>
                  <a:gd name="connsiteY39" fmla="*/ 3230880 h 4644044"/>
                  <a:gd name="connsiteX40" fmla="*/ 7110153 w 9254837"/>
                  <a:gd name="connsiteY40" fmla="*/ 3380509 h 4644044"/>
                  <a:gd name="connsiteX41" fmla="*/ 7309658 w 9254837"/>
                  <a:gd name="connsiteY41" fmla="*/ 3447011 h 4644044"/>
                  <a:gd name="connsiteX42" fmla="*/ 7658793 w 9254837"/>
                  <a:gd name="connsiteY42" fmla="*/ 3447011 h 4644044"/>
                  <a:gd name="connsiteX43" fmla="*/ 7991302 w 9254837"/>
                  <a:gd name="connsiteY43" fmla="*/ 3413760 h 4644044"/>
                  <a:gd name="connsiteX44" fmla="*/ 8240684 w 9254837"/>
                  <a:gd name="connsiteY44" fmla="*/ 3480262 h 4644044"/>
                  <a:gd name="connsiteX45" fmla="*/ 8623069 w 9254837"/>
                  <a:gd name="connsiteY45" fmla="*/ 3546764 h 4644044"/>
                  <a:gd name="connsiteX46" fmla="*/ 8972204 w 9254837"/>
                  <a:gd name="connsiteY46" fmla="*/ 3879273 h 4644044"/>
                  <a:gd name="connsiteX47" fmla="*/ 9005455 w 9254837"/>
                  <a:gd name="connsiteY47" fmla="*/ 4045527 h 4644044"/>
                  <a:gd name="connsiteX48" fmla="*/ 9204960 w 9254837"/>
                  <a:gd name="connsiteY48" fmla="*/ 4145280 h 4644044"/>
                  <a:gd name="connsiteX49" fmla="*/ 9071957 w 9254837"/>
                  <a:gd name="connsiteY49" fmla="*/ 4461164 h 4644044"/>
                  <a:gd name="connsiteX50" fmla="*/ 9254837 w 9254837"/>
                  <a:gd name="connsiteY50" fmla="*/ 4644044 h 464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254837" h="4644044">
                    <a:moveTo>
                      <a:pt x="110837" y="22167"/>
                    </a:moveTo>
                    <a:cubicBezTo>
                      <a:pt x="173182" y="11083"/>
                      <a:pt x="235528" y="0"/>
                      <a:pt x="260466" y="55418"/>
                    </a:cubicBezTo>
                    <a:cubicBezTo>
                      <a:pt x="285404" y="110836"/>
                      <a:pt x="271550" y="299258"/>
                      <a:pt x="260466" y="354676"/>
                    </a:cubicBezTo>
                    <a:cubicBezTo>
                      <a:pt x="249382" y="410094"/>
                      <a:pt x="227215" y="268778"/>
                      <a:pt x="193964" y="387927"/>
                    </a:cubicBezTo>
                    <a:cubicBezTo>
                      <a:pt x="160713" y="507076"/>
                      <a:pt x="77585" y="895004"/>
                      <a:pt x="60960" y="1069571"/>
                    </a:cubicBezTo>
                    <a:cubicBezTo>
                      <a:pt x="44335" y="1244138"/>
                      <a:pt x="0" y="1385455"/>
                      <a:pt x="94211" y="1435331"/>
                    </a:cubicBezTo>
                    <a:cubicBezTo>
                      <a:pt x="188422" y="1485207"/>
                      <a:pt x="440575" y="1360516"/>
                      <a:pt x="626226" y="1368829"/>
                    </a:cubicBezTo>
                    <a:cubicBezTo>
                      <a:pt x="811877" y="1377142"/>
                      <a:pt x="1086197" y="1427018"/>
                      <a:pt x="1208117" y="1485207"/>
                    </a:cubicBezTo>
                    <a:cubicBezTo>
                      <a:pt x="1330037" y="1543396"/>
                      <a:pt x="1346663" y="1601586"/>
                      <a:pt x="1357746" y="1717964"/>
                    </a:cubicBezTo>
                    <a:cubicBezTo>
                      <a:pt x="1368829" y="1834342"/>
                      <a:pt x="1277389" y="2000596"/>
                      <a:pt x="1274618" y="2183476"/>
                    </a:cubicBezTo>
                    <a:cubicBezTo>
                      <a:pt x="1271847" y="2366356"/>
                      <a:pt x="1291244" y="2660073"/>
                      <a:pt x="1341120" y="2815244"/>
                    </a:cubicBezTo>
                    <a:cubicBezTo>
                      <a:pt x="1390996" y="2970415"/>
                      <a:pt x="1465812" y="3084022"/>
                      <a:pt x="1573877" y="3114502"/>
                    </a:cubicBezTo>
                    <a:cubicBezTo>
                      <a:pt x="1681943" y="3144982"/>
                      <a:pt x="1850968" y="3006437"/>
                      <a:pt x="1989513" y="2998124"/>
                    </a:cubicBezTo>
                    <a:cubicBezTo>
                      <a:pt x="2128058" y="2989811"/>
                      <a:pt x="2305396" y="3017520"/>
                      <a:pt x="2405149" y="3064625"/>
                    </a:cubicBezTo>
                    <a:cubicBezTo>
                      <a:pt x="2504902" y="3111730"/>
                      <a:pt x="2521527" y="3258589"/>
                      <a:pt x="2588029" y="3280756"/>
                    </a:cubicBezTo>
                    <a:cubicBezTo>
                      <a:pt x="2654531" y="3302923"/>
                      <a:pt x="2734887" y="3283527"/>
                      <a:pt x="2804160" y="3197629"/>
                    </a:cubicBezTo>
                    <a:cubicBezTo>
                      <a:pt x="2873433" y="3111731"/>
                      <a:pt x="2937164" y="2867890"/>
                      <a:pt x="3003666" y="2765367"/>
                    </a:cubicBezTo>
                    <a:cubicBezTo>
                      <a:pt x="3070168" y="2662844"/>
                      <a:pt x="3133898" y="2618509"/>
                      <a:pt x="3203171" y="2582487"/>
                    </a:cubicBezTo>
                    <a:cubicBezTo>
                      <a:pt x="3272444" y="2546465"/>
                      <a:pt x="3369426" y="2574174"/>
                      <a:pt x="3419302" y="2549236"/>
                    </a:cubicBezTo>
                    <a:cubicBezTo>
                      <a:pt x="3469178" y="2524298"/>
                      <a:pt x="3413760" y="2474422"/>
                      <a:pt x="3502429" y="2432858"/>
                    </a:cubicBezTo>
                    <a:cubicBezTo>
                      <a:pt x="3591098" y="2391295"/>
                      <a:pt x="3865419" y="2297084"/>
                      <a:pt x="3951317" y="2299855"/>
                    </a:cubicBezTo>
                    <a:cubicBezTo>
                      <a:pt x="4037215" y="2302626"/>
                      <a:pt x="4006735" y="2385753"/>
                      <a:pt x="4017818" y="2449484"/>
                    </a:cubicBezTo>
                    <a:cubicBezTo>
                      <a:pt x="4028902" y="2513215"/>
                      <a:pt x="3984567" y="2640677"/>
                      <a:pt x="4017818" y="2682240"/>
                    </a:cubicBezTo>
                    <a:cubicBezTo>
                      <a:pt x="4051069" y="2723803"/>
                      <a:pt x="4167448" y="2723803"/>
                      <a:pt x="4217324" y="2698865"/>
                    </a:cubicBezTo>
                    <a:cubicBezTo>
                      <a:pt x="4267200" y="2673927"/>
                      <a:pt x="4283826" y="2576946"/>
                      <a:pt x="4317077" y="2532611"/>
                    </a:cubicBezTo>
                    <a:cubicBezTo>
                      <a:pt x="4350328" y="2488276"/>
                      <a:pt x="4383578" y="2424545"/>
                      <a:pt x="4416829" y="2432858"/>
                    </a:cubicBezTo>
                    <a:cubicBezTo>
                      <a:pt x="4450080" y="2441171"/>
                      <a:pt x="4469477" y="2565862"/>
                      <a:pt x="4516582" y="2582487"/>
                    </a:cubicBezTo>
                    <a:cubicBezTo>
                      <a:pt x="4563687" y="2599112"/>
                      <a:pt x="4666211" y="2518756"/>
                      <a:pt x="4699462" y="2532611"/>
                    </a:cubicBezTo>
                    <a:cubicBezTo>
                      <a:pt x="4732713" y="2546466"/>
                      <a:pt x="4627419" y="2671157"/>
                      <a:pt x="4716088" y="2665615"/>
                    </a:cubicBezTo>
                    <a:cubicBezTo>
                      <a:pt x="4804757" y="2660073"/>
                      <a:pt x="5115099" y="2504902"/>
                      <a:pt x="5231477" y="2499360"/>
                    </a:cubicBezTo>
                    <a:cubicBezTo>
                      <a:pt x="5347855" y="2493818"/>
                      <a:pt x="5350626" y="2599113"/>
                      <a:pt x="5414357" y="2632364"/>
                    </a:cubicBezTo>
                    <a:cubicBezTo>
                      <a:pt x="5478088" y="2665615"/>
                      <a:pt x="5558444" y="2721032"/>
                      <a:pt x="5613862" y="2698865"/>
                    </a:cubicBezTo>
                    <a:cubicBezTo>
                      <a:pt x="5669280" y="2676698"/>
                      <a:pt x="5705302" y="2563091"/>
                      <a:pt x="5746866" y="2499360"/>
                    </a:cubicBezTo>
                    <a:cubicBezTo>
                      <a:pt x="5788430" y="2435629"/>
                      <a:pt x="5832764" y="2316480"/>
                      <a:pt x="5863244" y="2316480"/>
                    </a:cubicBezTo>
                    <a:cubicBezTo>
                      <a:pt x="5893724" y="2316480"/>
                      <a:pt x="5882641" y="2466109"/>
                      <a:pt x="5929746" y="2499360"/>
                    </a:cubicBezTo>
                    <a:cubicBezTo>
                      <a:pt x="5976852" y="2532611"/>
                      <a:pt x="6104313" y="2485505"/>
                      <a:pt x="6145877" y="2515985"/>
                    </a:cubicBezTo>
                    <a:cubicBezTo>
                      <a:pt x="6187441" y="2546465"/>
                      <a:pt x="6151419" y="2629593"/>
                      <a:pt x="6179128" y="2682240"/>
                    </a:cubicBezTo>
                    <a:cubicBezTo>
                      <a:pt x="6206837" y="2734887"/>
                      <a:pt x="6206837" y="2770909"/>
                      <a:pt x="6312131" y="2831869"/>
                    </a:cubicBezTo>
                    <a:cubicBezTo>
                      <a:pt x="6417426" y="2892829"/>
                      <a:pt x="6697288" y="2981498"/>
                      <a:pt x="6810895" y="3048000"/>
                    </a:cubicBezTo>
                    <a:cubicBezTo>
                      <a:pt x="6924502" y="3114502"/>
                      <a:pt x="6943899" y="3175462"/>
                      <a:pt x="6993775" y="3230880"/>
                    </a:cubicBezTo>
                    <a:cubicBezTo>
                      <a:pt x="7043651" y="3286298"/>
                      <a:pt x="7057506" y="3344487"/>
                      <a:pt x="7110153" y="3380509"/>
                    </a:cubicBezTo>
                    <a:cubicBezTo>
                      <a:pt x="7162800" y="3416531"/>
                      <a:pt x="7218218" y="3435927"/>
                      <a:pt x="7309658" y="3447011"/>
                    </a:cubicBezTo>
                    <a:cubicBezTo>
                      <a:pt x="7401098" y="3458095"/>
                      <a:pt x="7545186" y="3452553"/>
                      <a:pt x="7658793" y="3447011"/>
                    </a:cubicBezTo>
                    <a:cubicBezTo>
                      <a:pt x="7772400" y="3441469"/>
                      <a:pt x="7894320" y="3408218"/>
                      <a:pt x="7991302" y="3413760"/>
                    </a:cubicBezTo>
                    <a:cubicBezTo>
                      <a:pt x="8088284" y="3419302"/>
                      <a:pt x="8135390" y="3458095"/>
                      <a:pt x="8240684" y="3480262"/>
                    </a:cubicBezTo>
                    <a:cubicBezTo>
                      <a:pt x="8345978" y="3502429"/>
                      <a:pt x="8501149" y="3480262"/>
                      <a:pt x="8623069" y="3546764"/>
                    </a:cubicBezTo>
                    <a:cubicBezTo>
                      <a:pt x="8744989" y="3613266"/>
                      <a:pt x="8908473" y="3796146"/>
                      <a:pt x="8972204" y="3879273"/>
                    </a:cubicBezTo>
                    <a:cubicBezTo>
                      <a:pt x="9035935" y="3962400"/>
                      <a:pt x="8966662" y="4001193"/>
                      <a:pt x="9005455" y="4045527"/>
                    </a:cubicBezTo>
                    <a:cubicBezTo>
                      <a:pt x="9044248" y="4089862"/>
                      <a:pt x="9193876" y="4076007"/>
                      <a:pt x="9204960" y="4145280"/>
                    </a:cubicBezTo>
                    <a:cubicBezTo>
                      <a:pt x="9216044" y="4214553"/>
                      <a:pt x="9063644" y="4378037"/>
                      <a:pt x="9071957" y="4461164"/>
                    </a:cubicBezTo>
                    <a:cubicBezTo>
                      <a:pt x="9080270" y="4544291"/>
                      <a:pt x="9235441" y="4613564"/>
                      <a:pt x="9254837" y="4644044"/>
                    </a:cubicBezTo>
                  </a:path>
                </a:pathLst>
              </a:custGeom>
              <a:ln w="76200">
                <a:solidFill>
                  <a:srgbClr val="008000"/>
                </a:solidFill>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33251" y="4572000"/>
                <a:ext cx="2438400" cy="2310938"/>
              </a:xfrm>
              <a:custGeom>
                <a:avLst/>
                <a:gdLst>
                  <a:gd name="connsiteX0" fmla="*/ 0 w 2438400"/>
                  <a:gd name="connsiteY0" fmla="*/ 0 h 2310938"/>
                  <a:gd name="connsiteX1" fmla="*/ 315884 w 2438400"/>
                  <a:gd name="connsiteY1" fmla="*/ 216131 h 2310938"/>
                  <a:gd name="connsiteX2" fmla="*/ 365760 w 2438400"/>
                  <a:gd name="connsiteY2" fmla="*/ 216131 h 2310938"/>
                  <a:gd name="connsiteX3" fmla="*/ 315884 w 2438400"/>
                  <a:gd name="connsiteY3" fmla="*/ 515389 h 2310938"/>
                  <a:gd name="connsiteX4" fmla="*/ 465513 w 2438400"/>
                  <a:gd name="connsiteY4" fmla="*/ 748145 h 2310938"/>
                  <a:gd name="connsiteX5" fmla="*/ 681644 w 2438400"/>
                  <a:gd name="connsiteY5" fmla="*/ 565265 h 2310938"/>
                  <a:gd name="connsiteX6" fmla="*/ 781396 w 2438400"/>
                  <a:gd name="connsiteY6" fmla="*/ 731520 h 2310938"/>
                  <a:gd name="connsiteX7" fmla="*/ 980902 w 2438400"/>
                  <a:gd name="connsiteY7" fmla="*/ 931025 h 2310938"/>
                  <a:gd name="connsiteX8" fmla="*/ 1396538 w 2438400"/>
                  <a:gd name="connsiteY8" fmla="*/ 1030778 h 2310938"/>
                  <a:gd name="connsiteX9" fmla="*/ 1446415 w 2438400"/>
                  <a:gd name="connsiteY9" fmla="*/ 1246909 h 2310938"/>
                  <a:gd name="connsiteX10" fmla="*/ 1645920 w 2438400"/>
                  <a:gd name="connsiteY10" fmla="*/ 1263535 h 2310938"/>
                  <a:gd name="connsiteX11" fmla="*/ 1662546 w 2438400"/>
                  <a:gd name="connsiteY11" fmla="*/ 1097280 h 2310938"/>
                  <a:gd name="connsiteX12" fmla="*/ 1795549 w 2438400"/>
                  <a:gd name="connsiteY12" fmla="*/ 1030778 h 2310938"/>
                  <a:gd name="connsiteX13" fmla="*/ 1878676 w 2438400"/>
                  <a:gd name="connsiteY13" fmla="*/ 947651 h 2310938"/>
                  <a:gd name="connsiteX14" fmla="*/ 2211186 w 2438400"/>
                  <a:gd name="connsiteY14" fmla="*/ 1014153 h 2310938"/>
                  <a:gd name="connsiteX15" fmla="*/ 2144684 w 2438400"/>
                  <a:gd name="connsiteY15" fmla="*/ 1163782 h 2310938"/>
                  <a:gd name="connsiteX16" fmla="*/ 2344189 w 2438400"/>
                  <a:gd name="connsiteY16" fmla="*/ 1496291 h 2310938"/>
                  <a:gd name="connsiteX17" fmla="*/ 2427316 w 2438400"/>
                  <a:gd name="connsiteY17" fmla="*/ 1762298 h 2310938"/>
                  <a:gd name="connsiteX18" fmla="*/ 2410691 w 2438400"/>
                  <a:gd name="connsiteY18" fmla="*/ 2044931 h 2310938"/>
                  <a:gd name="connsiteX19" fmla="*/ 2310938 w 2438400"/>
                  <a:gd name="connsiteY19" fmla="*/ 2310938 h 231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8400" h="2310938">
                    <a:moveTo>
                      <a:pt x="0" y="0"/>
                    </a:moveTo>
                    <a:cubicBezTo>
                      <a:pt x="127462" y="90054"/>
                      <a:pt x="254924" y="180109"/>
                      <a:pt x="315884" y="216131"/>
                    </a:cubicBezTo>
                    <a:cubicBezTo>
                      <a:pt x="376844" y="252153"/>
                      <a:pt x="365760" y="166255"/>
                      <a:pt x="365760" y="216131"/>
                    </a:cubicBezTo>
                    <a:cubicBezTo>
                      <a:pt x="365760" y="266007"/>
                      <a:pt x="299258" y="426720"/>
                      <a:pt x="315884" y="515389"/>
                    </a:cubicBezTo>
                    <a:cubicBezTo>
                      <a:pt x="332510" y="604058"/>
                      <a:pt x="404553" y="739832"/>
                      <a:pt x="465513" y="748145"/>
                    </a:cubicBezTo>
                    <a:cubicBezTo>
                      <a:pt x="526473" y="756458"/>
                      <a:pt x="628997" y="568036"/>
                      <a:pt x="681644" y="565265"/>
                    </a:cubicBezTo>
                    <a:cubicBezTo>
                      <a:pt x="734291" y="562494"/>
                      <a:pt x="731520" y="670560"/>
                      <a:pt x="781396" y="731520"/>
                    </a:cubicBezTo>
                    <a:cubicBezTo>
                      <a:pt x="831272" y="792480"/>
                      <a:pt x="878378" y="881149"/>
                      <a:pt x="980902" y="931025"/>
                    </a:cubicBezTo>
                    <a:cubicBezTo>
                      <a:pt x="1083426" y="980901"/>
                      <a:pt x="1318953" y="978131"/>
                      <a:pt x="1396538" y="1030778"/>
                    </a:cubicBezTo>
                    <a:cubicBezTo>
                      <a:pt x="1474124" y="1083425"/>
                      <a:pt x="1404851" y="1208116"/>
                      <a:pt x="1446415" y="1246909"/>
                    </a:cubicBezTo>
                    <a:cubicBezTo>
                      <a:pt x="1487979" y="1285702"/>
                      <a:pt x="1609898" y="1288473"/>
                      <a:pt x="1645920" y="1263535"/>
                    </a:cubicBezTo>
                    <a:cubicBezTo>
                      <a:pt x="1681942" y="1238597"/>
                      <a:pt x="1637608" y="1136073"/>
                      <a:pt x="1662546" y="1097280"/>
                    </a:cubicBezTo>
                    <a:cubicBezTo>
                      <a:pt x="1687484" y="1058487"/>
                      <a:pt x="1759527" y="1055716"/>
                      <a:pt x="1795549" y="1030778"/>
                    </a:cubicBezTo>
                    <a:cubicBezTo>
                      <a:pt x="1831571" y="1005840"/>
                      <a:pt x="1809403" y="950422"/>
                      <a:pt x="1878676" y="947651"/>
                    </a:cubicBezTo>
                    <a:cubicBezTo>
                      <a:pt x="1947949" y="944880"/>
                      <a:pt x="2166851" y="978131"/>
                      <a:pt x="2211186" y="1014153"/>
                    </a:cubicBezTo>
                    <a:cubicBezTo>
                      <a:pt x="2255521" y="1050175"/>
                      <a:pt x="2122517" y="1083426"/>
                      <a:pt x="2144684" y="1163782"/>
                    </a:cubicBezTo>
                    <a:cubicBezTo>
                      <a:pt x="2166851" y="1244138"/>
                      <a:pt x="2297084" y="1396538"/>
                      <a:pt x="2344189" y="1496291"/>
                    </a:cubicBezTo>
                    <a:cubicBezTo>
                      <a:pt x="2391294" y="1596044"/>
                      <a:pt x="2416232" y="1670858"/>
                      <a:pt x="2427316" y="1762298"/>
                    </a:cubicBezTo>
                    <a:cubicBezTo>
                      <a:pt x="2438400" y="1853738"/>
                      <a:pt x="2430087" y="1953491"/>
                      <a:pt x="2410691" y="2044931"/>
                    </a:cubicBezTo>
                    <a:cubicBezTo>
                      <a:pt x="2391295" y="2136371"/>
                      <a:pt x="2310938" y="2310938"/>
                      <a:pt x="2310938" y="2310938"/>
                    </a:cubicBezTo>
                  </a:path>
                </a:pathLst>
              </a:custGeom>
              <a:ln w="76200">
                <a:solidFill>
                  <a:srgbClr val="008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32" name="TextBox 31"/>
          <p:cNvSpPr txBox="1"/>
          <p:nvPr/>
        </p:nvSpPr>
        <p:spPr>
          <a:xfrm>
            <a:off x="0" y="4834128"/>
            <a:ext cx="7239000" cy="2246769"/>
          </a:xfrm>
          <a:prstGeom prst="rect">
            <a:avLst/>
          </a:prstGeom>
          <a:solidFill>
            <a:srgbClr val="D3D3D3"/>
          </a:solidFill>
        </p:spPr>
        <p:txBody>
          <a:bodyPr wrap="square" rtlCol="0">
            <a:spAutoFit/>
          </a:bodyPr>
          <a:lstStyle/>
          <a:p>
            <a:pPr>
              <a:buFontTx/>
              <a:buChar char="-"/>
            </a:pPr>
            <a:r>
              <a:rPr lang="en-US" sz="2800" dirty="0" smtClean="0"/>
              <a:t> colonized by France mid-1600s</a:t>
            </a:r>
          </a:p>
          <a:p>
            <a:endParaRPr lang="en-US" sz="2800" dirty="0" smtClean="0"/>
          </a:p>
          <a:p>
            <a:endParaRPr lang="en-US" sz="2800" dirty="0" smtClean="0"/>
          </a:p>
          <a:p>
            <a:endParaRPr lang="en-US" sz="2800" dirty="0" smtClean="0"/>
          </a:p>
          <a:p>
            <a:pPr>
              <a:buFontTx/>
              <a:buChar char="-"/>
            </a:pPr>
            <a:endParaRPr lang="en-US" sz="2800" dirty="0" smtClean="0"/>
          </a:p>
        </p:txBody>
      </p:sp>
      <p:sp>
        <p:nvSpPr>
          <p:cNvPr id="38" name="Rectangle 37"/>
          <p:cNvSpPr/>
          <p:nvPr/>
        </p:nvSpPr>
        <p:spPr>
          <a:xfrm>
            <a:off x="7391400" y="5334000"/>
            <a:ext cx="1752600" cy="1524000"/>
          </a:xfrm>
          <a:prstGeom prst="rect">
            <a:avLst/>
          </a:prstGeom>
          <a:noFill/>
          <a:ln w="635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0" y="5801380"/>
            <a:ext cx="7239000" cy="523220"/>
          </a:xfrm>
          <a:prstGeom prst="rect">
            <a:avLst/>
          </a:prstGeom>
          <a:solidFill>
            <a:srgbClr val="D3D3D3"/>
          </a:solidFill>
        </p:spPr>
        <p:txBody>
          <a:bodyPr wrap="square" rtlCol="0">
            <a:spAutoFit/>
          </a:bodyPr>
          <a:lstStyle/>
          <a:p>
            <a:r>
              <a:rPr lang="en-US" sz="2800" dirty="0" smtClean="0"/>
              <a:t>- cultivation depends on slavery</a:t>
            </a:r>
          </a:p>
        </p:txBody>
      </p:sp>
      <p:sp>
        <p:nvSpPr>
          <p:cNvPr id="33" name="TextBox 32"/>
          <p:cNvSpPr txBox="1"/>
          <p:nvPr/>
        </p:nvSpPr>
        <p:spPr>
          <a:xfrm>
            <a:off x="0" y="5344180"/>
            <a:ext cx="7239000" cy="523220"/>
          </a:xfrm>
          <a:prstGeom prst="rect">
            <a:avLst/>
          </a:prstGeom>
          <a:solidFill>
            <a:srgbClr val="D3D3D3"/>
          </a:solidFill>
        </p:spPr>
        <p:txBody>
          <a:bodyPr wrap="square" rtlCol="0">
            <a:spAutoFit/>
          </a:bodyPr>
          <a:lstStyle/>
          <a:p>
            <a:r>
              <a:rPr lang="en-US" sz="2800" dirty="0" smtClean="0"/>
              <a:t>- sugar, tobacco, indigo, &amp; cotton</a:t>
            </a:r>
          </a:p>
        </p:txBody>
      </p:sp>
      <p:sp>
        <p:nvSpPr>
          <p:cNvPr id="36" name="TextBox 35"/>
          <p:cNvSpPr txBox="1"/>
          <p:nvPr/>
        </p:nvSpPr>
        <p:spPr>
          <a:xfrm>
            <a:off x="-1" y="6324600"/>
            <a:ext cx="7239001" cy="523220"/>
          </a:xfrm>
          <a:prstGeom prst="rect">
            <a:avLst/>
          </a:prstGeom>
          <a:solidFill>
            <a:srgbClr val="D3D3D3"/>
          </a:solidFill>
        </p:spPr>
        <p:txBody>
          <a:bodyPr wrap="square" rtlCol="0">
            <a:spAutoFit/>
          </a:bodyPr>
          <a:lstStyle/>
          <a:p>
            <a:r>
              <a:rPr lang="en-US" sz="2800" dirty="0" smtClean="0"/>
              <a:t>- ongoing slave unrest/insurrection</a:t>
            </a:r>
          </a:p>
        </p:txBody>
      </p:sp>
      <p:pic>
        <p:nvPicPr>
          <p:cNvPr id="114695" name="Picture 7"/>
          <p:cNvPicPr>
            <a:picLocks noChangeAspect="1" noChangeArrowheads="1"/>
          </p:cNvPicPr>
          <p:nvPr/>
        </p:nvPicPr>
        <p:blipFill>
          <a:blip r:embed="rId3"/>
          <a:srcRect/>
          <a:stretch>
            <a:fillRect/>
          </a:stretch>
        </p:blipFill>
        <p:spPr bwMode="auto">
          <a:xfrm>
            <a:off x="5016500" y="1279525"/>
            <a:ext cx="4127500" cy="4359275"/>
          </a:xfrm>
          <a:prstGeom prst="rect">
            <a:avLst/>
          </a:prstGeom>
          <a:noFill/>
          <a:ln w="25400">
            <a:solidFill>
              <a:schemeClr val="tx1"/>
            </a:solidFill>
            <a:miter lim="800000"/>
            <a:headEnd/>
            <a:tailEnd/>
          </a:ln>
          <a:effectLst/>
        </p:spPr>
      </p:pic>
      <p:sp>
        <p:nvSpPr>
          <p:cNvPr id="34" name="TextBox 33"/>
          <p:cNvSpPr txBox="1"/>
          <p:nvPr/>
        </p:nvSpPr>
        <p:spPr>
          <a:xfrm>
            <a:off x="0" y="1295400"/>
            <a:ext cx="9144000" cy="1077218"/>
          </a:xfrm>
          <a:prstGeom prst="rect">
            <a:avLst/>
          </a:prstGeom>
          <a:solidFill>
            <a:schemeClr val="bg1">
              <a:lumMod val="75000"/>
            </a:schemeClr>
          </a:solidFill>
        </p:spPr>
        <p:txBody>
          <a:bodyPr wrap="square" rtlCol="0">
            <a:spAutoFit/>
          </a:bodyPr>
          <a:lstStyle/>
          <a:p>
            <a:pPr algn="ctr"/>
            <a:r>
              <a:rPr lang="en-US" sz="3200" dirty="0" smtClean="0">
                <a:effectLst>
                  <a:outerShdw dist="38100" dir="7200000" algn="ctr" rotWithShape="0">
                    <a:srgbClr val="FF0000"/>
                  </a:outerShdw>
                </a:effectLst>
              </a:rPr>
              <a:t>Plan of French foreign minister:</a:t>
            </a:r>
          </a:p>
          <a:p>
            <a:pPr algn="ctr"/>
            <a:r>
              <a:rPr lang="en-US" sz="3200" dirty="0" smtClean="0">
                <a:effectLst>
                  <a:outerShdw dist="38100" dir="7200000" algn="ctr" rotWithShape="0">
                    <a:srgbClr val="FF0000"/>
                  </a:outerShdw>
                </a:effectLst>
              </a:rPr>
              <a:t>conscript white colonists to minimize slavery</a:t>
            </a:r>
          </a:p>
        </p:txBody>
      </p:sp>
      <p:sp>
        <p:nvSpPr>
          <p:cNvPr id="41" name="TextBox 40"/>
          <p:cNvSpPr txBox="1"/>
          <p:nvPr/>
        </p:nvSpPr>
        <p:spPr>
          <a:xfrm>
            <a:off x="6629400" y="609600"/>
            <a:ext cx="1600200" cy="830997"/>
          </a:xfrm>
          <a:prstGeom prst="rect">
            <a:avLst/>
          </a:prstGeom>
          <a:noFill/>
        </p:spPr>
        <p:txBody>
          <a:bodyPr wrap="square" rtlCol="0">
            <a:spAutoFit/>
          </a:bodyPr>
          <a:lstStyle/>
          <a:p>
            <a:pPr algn="ctr"/>
            <a:r>
              <a:rPr lang="en-US" sz="4800" dirty="0" smtClean="0">
                <a:effectLst>
                  <a:outerShdw dist="38100" dir="7200000" algn="ctr" rotWithShape="0">
                    <a:srgbClr val="FF0000"/>
                  </a:outerShdw>
                </a:effectLst>
              </a:rPr>
              <a:t>1763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1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2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800" decel="100000"/>
                                        <p:tgtEl>
                                          <p:spTgt spid="13"/>
                                        </p:tgtEl>
                                      </p:cBhvr>
                                    </p:animEffect>
                                    <p:anim calcmode="lin" valueType="num">
                                      <p:cBhvr>
                                        <p:cTn id="18" dur="800" decel="100000" fill="hold"/>
                                        <p:tgtEl>
                                          <p:spTgt spid="13"/>
                                        </p:tgtEl>
                                        <p:attrNameLst>
                                          <p:attrName>style.rotation</p:attrName>
                                        </p:attrNameLst>
                                      </p:cBhvr>
                                      <p:tavLst>
                                        <p:tav tm="0">
                                          <p:val>
                                            <p:fltVal val="-90"/>
                                          </p:val>
                                        </p:tav>
                                        <p:tav tm="100000">
                                          <p:val>
                                            <p:fltVal val="0"/>
                                          </p:val>
                                        </p:tav>
                                      </p:tavLst>
                                    </p:anim>
                                    <p:anim calcmode="lin" valueType="num">
                                      <p:cBhvr>
                                        <p:cTn id="19" dur="800" decel="100000" fill="hold"/>
                                        <p:tgtEl>
                                          <p:spTgt spid="13"/>
                                        </p:tgtEl>
                                        <p:attrNameLst>
                                          <p:attrName>ppt_x</p:attrName>
                                        </p:attrNameLst>
                                      </p:cBhvr>
                                      <p:tavLst>
                                        <p:tav tm="0">
                                          <p:val>
                                            <p:strVal val="#ppt_x+0.4"/>
                                          </p:val>
                                        </p:tav>
                                        <p:tav tm="100000">
                                          <p:val>
                                            <p:strVal val="#ppt_x-0.05"/>
                                          </p:val>
                                        </p:tav>
                                      </p:tavLst>
                                    </p:anim>
                                    <p:anim calcmode="lin" valueType="num">
                                      <p:cBhvr>
                                        <p:cTn id="20" dur="800" decel="100000" fill="hold"/>
                                        <p:tgtEl>
                                          <p:spTgt spid="13"/>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3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800" decel="100000"/>
                                        <p:tgtEl>
                                          <p:spTgt spid="15"/>
                                        </p:tgtEl>
                                      </p:cBhvr>
                                    </p:animEffect>
                                    <p:anim calcmode="lin" valueType="num">
                                      <p:cBhvr>
                                        <p:cTn id="32" dur="800" decel="100000" fill="hold"/>
                                        <p:tgtEl>
                                          <p:spTgt spid="15"/>
                                        </p:tgtEl>
                                        <p:attrNameLst>
                                          <p:attrName>style.rotation</p:attrName>
                                        </p:attrNameLst>
                                      </p:cBhvr>
                                      <p:tavLst>
                                        <p:tav tm="0">
                                          <p:val>
                                            <p:fltVal val="-90"/>
                                          </p:val>
                                        </p:tav>
                                        <p:tav tm="100000">
                                          <p:val>
                                            <p:fltVal val="0"/>
                                          </p:val>
                                        </p:tav>
                                      </p:tavLst>
                                    </p:anim>
                                    <p:anim calcmode="lin" valueType="num">
                                      <p:cBhvr>
                                        <p:cTn id="33" dur="800" decel="100000" fill="hold"/>
                                        <p:tgtEl>
                                          <p:spTgt spid="15"/>
                                        </p:tgtEl>
                                        <p:attrNameLst>
                                          <p:attrName>ppt_x</p:attrName>
                                        </p:attrNameLst>
                                      </p:cBhvr>
                                      <p:tavLst>
                                        <p:tav tm="0">
                                          <p:val>
                                            <p:strVal val="#ppt_x+0.4"/>
                                          </p:val>
                                        </p:tav>
                                        <p:tav tm="100000">
                                          <p:val>
                                            <p:strVal val="#ppt_x-0.05"/>
                                          </p:val>
                                        </p:tav>
                                      </p:tavLst>
                                    </p:anim>
                                    <p:anim calcmode="lin" valueType="num">
                                      <p:cBhvr>
                                        <p:cTn id="34" dur="800" decel="100000" fill="hold"/>
                                        <p:tgtEl>
                                          <p:spTgt spid="15"/>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3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800" decel="100000"/>
                                        <p:tgtEl>
                                          <p:spTgt spid="14"/>
                                        </p:tgtEl>
                                      </p:cBhvr>
                                    </p:animEffect>
                                    <p:anim calcmode="lin" valueType="num">
                                      <p:cBhvr>
                                        <p:cTn id="46" dur="800" decel="100000" fill="hold"/>
                                        <p:tgtEl>
                                          <p:spTgt spid="14"/>
                                        </p:tgtEl>
                                        <p:attrNameLst>
                                          <p:attrName>style.rotation</p:attrName>
                                        </p:attrNameLst>
                                      </p:cBhvr>
                                      <p:tavLst>
                                        <p:tav tm="0">
                                          <p:val>
                                            <p:fltVal val="-90"/>
                                          </p:val>
                                        </p:tav>
                                        <p:tav tm="100000">
                                          <p:val>
                                            <p:fltVal val="0"/>
                                          </p:val>
                                        </p:tav>
                                      </p:tavLst>
                                    </p:anim>
                                    <p:anim calcmode="lin" valueType="num">
                                      <p:cBhvr>
                                        <p:cTn id="47" dur="800" decel="100000" fill="hold"/>
                                        <p:tgtEl>
                                          <p:spTgt spid="14"/>
                                        </p:tgtEl>
                                        <p:attrNameLst>
                                          <p:attrName>ppt_x</p:attrName>
                                        </p:attrNameLst>
                                      </p:cBhvr>
                                      <p:tavLst>
                                        <p:tav tm="0">
                                          <p:val>
                                            <p:strVal val="#ppt_x+0.4"/>
                                          </p:val>
                                        </p:tav>
                                        <p:tav tm="100000">
                                          <p:val>
                                            <p:strVal val="#ppt_x-0.05"/>
                                          </p:val>
                                        </p:tav>
                                      </p:tavLst>
                                    </p:anim>
                                    <p:anim calcmode="lin" valueType="num">
                                      <p:cBhvr>
                                        <p:cTn id="48" dur="800" decel="100000" fill="hold"/>
                                        <p:tgtEl>
                                          <p:spTgt spid="14"/>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30"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800" decel="100000"/>
                                        <p:tgtEl>
                                          <p:spTgt spid="17"/>
                                        </p:tgtEl>
                                      </p:cBhvr>
                                    </p:animEffect>
                                    <p:anim calcmode="lin" valueType="num">
                                      <p:cBhvr>
                                        <p:cTn id="60" dur="800" decel="100000" fill="hold"/>
                                        <p:tgtEl>
                                          <p:spTgt spid="17"/>
                                        </p:tgtEl>
                                        <p:attrNameLst>
                                          <p:attrName>style.rotation</p:attrName>
                                        </p:attrNameLst>
                                      </p:cBhvr>
                                      <p:tavLst>
                                        <p:tav tm="0">
                                          <p:val>
                                            <p:fltVal val="-90"/>
                                          </p:val>
                                        </p:tav>
                                        <p:tav tm="100000">
                                          <p:val>
                                            <p:fltVal val="0"/>
                                          </p:val>
                                        </p:tav>
                                      </p:tavLst>
                                    </p:anim>
                                    <p:anim calcmode="lin" valueType="num">
                                      <p:cBhvr>
                                        <p:cTn id="61" dur="800" decel="100000" fill="hold"/>
                                        <p:tgtEl>
                                          <p:spTgt spid="17"/>
                                        </p:tgtEl>
                                        <p:attrNameLst>
                                          <p:attrName>ppt_x</p:attrName>
                                        </p:attrNameLst>
                                      </p:cBhvr>
                                      <p:tavLst>
                                        <p:tav tm="0">
                                          <p:val>
                                            <p:strVal val="#ppt_x+0.4"/>
                                          </p:val>
                                        </p:tav>
                                        <p:tav tm="100000">
                                          <p:val>
                                            <p:strVal val="#ppt_x-0.05"/>
                                          </p:val>
                                        </p:tav>
                                      </p:tavLst>
                                    </p:anim>
                                    <p:anim calcmode="lin" valueType="num">
                                      <p:cBhvr>
                                        <p:cTn id="62" dur="800" decel="100000" fill="hold"/>
                                        <p:tgtEl>
                                          <p:spTgt spid="17"/>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par>
                                <p:cTn id="65" presetID="10" presetClass="entr" presetSubtype="0" fill="hold" grpId="0" nodeType="withEffect">
                                  <p:stCondLst>
                                    <p:cond delay="50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mph" presetSubtype="0" nodeType="clickEffect">
                                  <p:stCondLst>
                                    <p:cond delay="0"/>
                                  </p:stCondLst>
                                  <p:childTnLst>
                                    <p:set>
                                      <p:cBhvr rctx="PPT">
                                        <p:cTn id="71" dur="indefinite"/>
                                        <p:tgtEl>
                                          <p:spTgt spid="30"/>
                                        </p:tgtEl>
                                        <p:attrNameLst>
                                          <p:attrName>style.opacity</p:attrName>
                                        </p:attrNameLst>
                                      </p:cBhvr>
                                      <p:to>
                                        <p:strVal val="0.5"/>
                                      </p:to>
                                    </p:set>
                                    <p:animEffect filter="image" prLst="opacity: 0.5">
                                      <p:cBhvr rctx="IE">
                                        <p:cTn id="72" dur="indefinite"/>
                                        <p:tgtEl>
                                          <p:spTgt spid="3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1000"/>
                                        <p:tgtEl>
                                          <p:spTgt spid="3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fade">
                                      <p:cBhvr>
                                        <p:cTn id="80" dur="1000"/>
                                        <p:tgtEl>
                                          <p:spTgt spid="33"/>
                                        </p:tgtEl>
                                      </p:cBhvr>
                                    </p:animEffect>
                                  </p:childTnLst>
                                </p:cTn>
                              </p:par>
                              <p:par>
                                <p:cTn id="81" presetID="10" presetClass="entr" presetSubtype="0" fill="hold" nodeType="withEffect">
                                  <p:stCondLst>
                                    <p:cond delay="0"/>
                                  </p:stCondLst>
                                  <p:childTnLst>
                                    <p:set>
                                      <p:cBhvr>
                                        <p:cTn id="82" dur="1" fill="hold">
                                          <p:stCondLst>
                                            <p:cond delay="0"/>
                                          </p:stCondLst>
                                        </p:cTn>
                                        <p:tgtEl>
                                          <p:spTgt spid="114695"/>
                                        </p:tgtEl>
                                        <p:attrNameLst>
                                          <p:attrName>style.visibility</p:attrName>
                                        </p:attrNameLst>
                                      </p:cBhvr>
                                      <p:to>
                                        <p:strVal val="visible"/>
                                      </p:to>
                                    </p:set>
                                    <p:animEffect transition="in" filter="fade">
                                      <p:cBhvr>
                                        <p:cTn id="83" dur="1000"/>
                                        <p:tgtEl>
                                          <p:spTgt spid="114695"/>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10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fade">
                                      <p:cBhvr>
                                        <p:cTn id="93" dur="1000"/>
                                        <p:tgtEl>
                                          <p:spTgt spid="36"/>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1000"/>
                                        <p:tgtEl>
                                          <p:spTgt spid="114695"/>
                                        </p:tgtEl>
                                      </p:cBhvr>
                                    </p:animEffect>
                                    <p:set>
                                      <p:cBhvr>
                                        <p:cTn id="98" dur="1" fill="hold">
                                          <p:stCondLst>
                                            <p:cond delay="999"/>
                                          </p:stCondLst>
                                        </p:cTn>
                                        <p:tgtEl>
                                          <p:spTgt spid="114695"/>
                                        </p:tgtEl>
                                        <p:attrNameLst>
                                          <p:attrName>style.visibility</p:attrName>
                                        </p:attrNameLst>
                                      </p:cBhvr>
                                      <p:to>
                                        <p:strVal val="hidden"/>
                                      </p:to>
                                    </p:set>
                                  </p:childTnLst>
                                </p:cTn>
                              </p:par>
                            </p:childTnLst>
                          </p:cTn>
                        </p:par>
                        <p:par>
                          <p:cTn id="99" fill="hold">
                            <p:stCondLst>
                              <p:cond delay="1000"/>
                            </p:stCondLst>
                            <p:childTnLst>
                              <p:par>
                                <p:cTn id="100" presetID="49" presetClass="entr" presetSubtype="0" decel="100000" fill="hold" grpId="0" nodeType="afterEffect">
                                  <p:stCondLst>
                                    <p:cond delay="0"/>
                                  </p:stCondLst>
                                  <p:childTnLst>
                                    <p:set>
                                      <p:cBhvr>
                                        <p:cTn id="101" dur="1" fill="hold">
                                          <p:stCondLst>
                                            <p:cond delay="0"/>
                                          </p:stCondLst>
                                        </p:cTn>
                                        <p:tgtEl>
                                          <p:spTgt spid="41"/>
                                        </p:tgtEl>
                                        <p:attrNameLst>
                                          <p:attrName>style.visibility</p:attrName>
                                        </p:attrNameLst>
                                      </p:cBhvr>
                                      <p:to>
                                        <p:strVal val="visible"/>
                                      </p:to>
                                    </p:set>
                                    <p:anim calcmode="lin" valueType="num">
                                      <p:cBhvr>
                                        <p:cTn id="102" dur="1000" fill="hold"/>
                                        <p:tgtEl>
                                          <p:spTgt spid="41"/>
                                        </p:tgtEl>
                                        <p:attrNameLst>
                                          <p:attrName>ppt_w</p:attrName>
                                        </p:attrNameLst>
                                      </p:cBhvr>
                                      <p:tavLst>
                                        <p:tav tm="0">
                                          <p:val>
                                            <p:fltVal val="0"/>
                                          </p:val>
                                        </p:tav>
                                        <p:tav tm="100000">
                                          <p:val>
                                            <p:strVal val="#ppt_w"/>
                                          </p:val>
                                        </p:tav>
                                      </p:tavLst>
                                    </p:anim>
                                    <p:anim calcmode="lin" valueType="num">
                                      <p:cBhvr>
                                        <p:cTn id="103" dur="1000" fill="hold"/>
                                        <p:tgtEl>
                                          <p:spTgt spid="41"/>
                                        </p:tgtEl>
                                        <p:attrNameLst>
                                          <p:attrName>ppt_h</p:attrName>
                                        </p:attrNameLst>
                                      </p:cBhvr>
                                      <p:tavLst>
                                        <p:tav tm="0">
                                          <p:val>
                                            <p:fltVal val="0"/>
                                          </p:val>
                                        </p:tav>
                                        <p:tav tm="100000">
                                          <p:val>
                                            <p:strVal val="#ppt_h"/>
                                          </p:val>
                                        </p:tav>
                                      </p:tavLst>
                                    </p:anim>
                                    <p:anim calcmode="lin" valueType="num">
                                      <p:cBhvr>
                                        <p:cTn id="104" dur="1000" fill="hold"/>
                                        <p:tgtEl>
                                          <p:spTgt spid="41"/>
                                        </p:tgtEl>
                                        <p:attrNameLst>
                                          <p:attrName>style.rotation</p:attrName>
                                        </p:attrNameLst>
                                      </p:cBhvr>
                                      <p:tavLst>
                                        <p:tav tm="0">
                                          <p:val>
                                            <p:fltVal val="360"/>
                                          </p:val>
                                        </p:tav>
                                        <p:tav tm="100000">
                                          <p:val>
                                            <p:fltVal val="0"/>
                                          </p:val>
                                        </p:tav>
                                      </p:tavLst>
                                    </p:anim>
                                    <p:animEffect transition="in" filter="fade">
                                      <p:cBhvr>
                                        <p:cTn id="105" dur="1000"/>
                                        <p:tgtEl>
                                          <p:spTgt spid="41"/>
                                        </p:tgtEl>
                                      </p:cBhvr>
                                    </p:animEffect>
                                  </p:childTnLst>
                                </p:cTn>
                              </p:par>
                            </p:childTnLst>
                          </p:cTn>
                        </p:par>
                        <p:par>
                          <p:cTn id="106" fill="hold">
                            <p:stCondLst>
                              <p:cond delay="2000"/>
                            </p:stCondLst>
                            <p:childTnLst>
                              <p:par>
                                <p:cTn id="107" presetID="53" presetClass="entr" presetSubtype="0" fill="hold" grpId="0" nodeType="afterEffect">
                                  <p:stCondLst>
                                    <p:cond delay="0"/>
                                  </p:stCondLst>
                                  <p:childTnLst>
                                    <p:set>
                                      <p:cBhvr>
                                        <p:cTn id="108" dur="1" fill="hold">
                                          <p:stCondLst>
                                            <p:cond delay="0"/>
                                          </p:stCondLst>
                                        </p:cTn>
                                        <p:tgtEl>
                                          <p:spTgt spid="34"/>
                                        </p:tgtEl>
                                        <p:attrNameLst>
                                          <p:attrName>style.visibility</p:attrName>
                                        </p:attrNameLst>
                                      </p:cBhvr>
                                      <p:to>
                                        <p:strVal val="visible"/>
                                      </p:to>
                                    </p:set>
                                    <p:anim calcmode="lin" valueType="num">
                                      <p:cBhvr>
                                        <p:cTn id="109" dur="1000" fill="hold"/>
                                        <p:tgtEl>
                                          <p:spTgt spid="34"/>
                                        </p:tgtEl>
                                        <p:attrNameLst>
                                          <p:attrName>ppt_w</p:attrName>
                                        </p:attrNameLst>
                                      </p:cBhvr>
                                      <p:tavLst>
                                        <p:tav tm="0">
                                          <p:val>
                                            <p:fltVal val="0"/>
                                          </p:val>
                                        </p:tav>
                                        <p:tav tm="100000">
                                          <p:val>
                                            <p:strVal val="#ppt_w"/>
                                          </p:val>
                                        </p:tav>
                                      </p:tavLst>
                                    </p:anim>
                                    <p:anim calcmode="lin" valueType="num">
                                      <p:cBhvr>
                                        <p:cTn id="110" dur="1000" fill="hold"/>
                                        <p:tgtEl>
                                          <p:spTgt spid="34"/>
                                        </p:tgtEl>
                                        <p:attrNameLst>
                                          <p:attrName>ppt_h</p:attrName>
                                        </p:attrNameLst>
                                      </p:cBhvr>
                                      <p:tavLst>
                                        <p:tav tm="0">
                                          <p:val>
                                            <p:fltVal val="0"/>
                                          </p:val>
                                        </p:tav>
                                        <p:tav tm="100000">
                                          <p:val>
                                            <p:strVal val="#ppt_h"/>
                                          </p:val>
                                        </p:tav>
                                      </p:tavLst>
                                    </p:anim>
                                    <p:animEffect transition="in" filter="fade">
                                      <p:cBhvr>
                                        <p:cTn id="111" dur="1000"/>
                                        <p:tgtEl>
                                          <p:spTgt spid="34"/>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grpId="1" nodeType="clickEffect">
                                  <p:stCondLst>
                                    <p:cond delay="0"/>
                                  </p:stCondLst>
                                  <p:childTnLst>
                                    <p:animEffect transition="out" filter="fade">
                                      <p:cBhvr>
                                        <p:cTn id="115" dur="1000"/>
                                        <p:tgtEl>
                                          <p:spTgt spid="20"/>
                                        </p:tgtEl>
                                      </p:cBhvr>
                                    </p:animEffect>
                                    <p:set>
                                      <p:cBhvr>
                                        <p:cTn id="116" dur="1" fill="hold">
                                          <p:stCondLst>
                                            <p:cond delay="999"/>
                                          </p:stCondLst>
                                        </p:cTn>
                                        <p:tgtEl>
                                          <p:spTgt spid="20"/>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1000"/>
                                        <p:tgtEl>
                                          <p:spTgt spid="19"/>
                                        </p:tgtEl>
                                      </p:cBhvr>
                                    </p:animEffect>
                                    <p:set>
                                      <p:cBhvr>
                                        <p:cTn id="119" dur="1" fill="hold">
                                          <p:stCondLst>
                                            <p:cond delay="999"/>
                                          </p:stCondLst>
                                        </p:cTn>
                                        <p:tgtEl>
                                          <p:spTgt spid="19"/>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1000"/>
                                        <p:tgtEl>
                                          <p:spTgt spid="21"/>
                                        </p:tgtEl>
                                      </p:cBhvr>
                                    </p:animEffect>
                                    <p:set>
                                      <p:cBhvr>
                                        <p:cTn id="122" dur="1" fill="hold">
                                          <p:stCondLst>
                                            <p:cond delay="999"/>
                                          </p:stCondLst>
                                        </p:cTn>
                                        <p:tgtEl>
                                          <p:spTgt spid="21"/>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1000"/>
                                        <p:tgtEl>
                                          <p:spTgt spid="32"/>
                                        </p:tgtEl>
                                      </p:cBhvr>
                                    </p:animEffect>
                                    <p:set>
                                      <p:cBhvr>
                                        <p:cTn id="125" dur="1" fill="hold">
                                          <p:stCondLst>
                                            <p:cond delay="999"/>
                                          </p:stCondLst>
                                        </p:cTn>
                                        <p:tgtEl>
                                          <p:spTgt spid="32"/>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1000"/>
                                        <p:tgtEl>
                                          <p:spTgt spid="33"/>
                                        </p:tgtEl>
                                      </p:cBhvr>
                                    </p:animEffect>
                                    <p:set>
                                      <p:cBhvr>
                                        <p:cTn id="128" dur="1" fill="hold">
                                          <p:stCondLst>
                                            <p:cond delay="999"/>
                                          </p:stCondLst>
                                        </p:cTn>
                                        <p:tgtEl>
                                          <p:spTgt spid="33"/>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1000"/>
                                        <p:tgtEl>
                                          <p:spTgt spid="31"/>
                                        </p:tgtEl>
                                      </p:cBhvr>
                                    </p:animEffect>
                                    <p:set>
                                      <p:cBhvr>
                                        <p:cTn id="131" dur="1" fill="hold">
                                          <p:stCondLst>
                                            <p:cond delay="999"/>
                                          </p:stCondLst>
                                        </p:cTn>
                                        <p:tgtEl>
                                          <p:spTgt spid="31"/>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1000"/>
                                        <p:tgtEl>
                                          <p:spTgt spid="36"/>
                                        </p:tgtEl>
                                      </p:cBhvr>
                                    </p:animEffect>
                                    <p:set>
                                      <p:cBhvr>
                                        <p:cTn id="134" dur="1" fill="hold">
                                          <p:stCondLst>
                                            <p:cond delay="999"/>
                                          </p:stCondLst>
                                        </p:cTn>
                                        <p:tgtEl>
                                          <p:spTgt spid="36"/>
                                        </p:tgtEl>
                                        <p:attrNameLst>
                                          <p:attrName>style.visibility</p:attrName>
                                        </p:attrNameLst>
                                      </p:cBhvr>
                                      <p:to>
                                        <p:strVal val="hidden"/>
                                      </p:to>
                                    </p:set>
                                  </p:childTnLst>
                                </p:cTn>
                              </p:par>
                            </p:childTnLst>
                          </p:cTn>
                        </p:par>
                        <p:par>
                          <p:cTn id="135" fill="hold">
                            <p:stCondLst>
                              <p:cond delay="1000"/>
                            </p:stCondLst>
                            <p:childTnLst>
                              <p:par>
                                <p:cTn id="136" presetID="22" presetClass="entr" presetSubtype="8" fill="hold" nodeType="afterEffect">
                                  <p:stCondLst>
                                    <p:cond delay="0"/>
                                  </p:stCondLst>
                                  <p:childTnLst>
                                    <p:set>
                                      <p:cBhvr>
                                        <p:cTn id="137" dur="1" fill="hold">
                                          <p:stCondLst>
                                            <p:cond delay="0"/>
                                          </p:stCondLst>
                                        </p:cTn>
                                        <p:tgtEl>
                                          <p:spTgt spid="38"/>
                                        </p:tgtEl>
                                        <p:attrNameLst>
                                          <p:attrName>style.visibility</p:attrName>
                                        </p:attrNameLst>
                                      </p:cBhvr>
                                      <p:to>
                                        <p:strVal val="visible"/>
                                      </p:to>
                                    </p:set>
                                    <p:animEffect transition="in" filter="wipe(left)">
                                      <p:cBhvr>
                                        <p:cTn id="138"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animBg="1"/>
      <p:bldP spid="19" grpId="1" animBg="1"/>
      <p:bldP spid="20" grpId="0" animBg="1"/>
      <p:bldP spid="20" grpId="1" animBg="1"/>
      <p:bldP spid="21" grpId="0" animBg="1"/>
      <p:bldP spid="21" grpId="1" animBg="1"/>
      <p:bldP spid="13" grpId="0" animBg="1"/>
      <p:bldP spid="15" grpId="0" animBg="1"/>
      <p:bldP spid="14" grpId="0" animBg="1"/>
      <p:bldP spid="32" grpId="0" animBg="1"/>
      <p:bldP spid="32" grpId="1" animBg="1"/>
      <p:bldP spid="31" grpId="0" animBg="1"/>
      <p:bldP spid="31" grpId="1" animBg="1"/>
      <p:bldP spid="33" grpId="0" animBg="1"/>
      <p:bldP spid="33" grpId="1" animBg="1"/>
      <p:bldP spid="36" grpId="0" animBg="1"/>
      <p:bldP spid="36" grpId="1" animBg="1"/>
      <p:bldP spid="34" grpId="0" animBg="1"/>
      <p:bldP spid="41" grpId="0"/>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4" descr="http://www.sup.org/img/other/Schiebinger_20_1.jpg"/>
          <p:cNvPicPr>
            <a:picLocks noChangeAspect="1" noChangeArrowheads="1"/>
          </p:cNvPicPr>
          <p:nvPr/>
        </p:nvPicPr>
        <p:blipFill>
          <a:blip r:embed="rId2"/>
          <a:srcRect/>
          <a:stretch>
            <a:fillRect/>
          </a:stretch>
        </p:blipFill>
        <p:spPr bwMode="auto">
          <a:xfrm>
            <a:off x="838200" y="1905000"/>
            <a:ext cx="6582059" cy="4953000"/>
          </a:xfrm>
          <a:prstGeom prst="rect">
            <a:avLst/>
          </a:prstGeom>
          <a:noFill/>
        </p:spPr>
      </p:pic>
      <p:sp>
        <p:nvSpPr>
          <p:cNvPr id="2" name="Rectangle 1"/>
          <p:cNvSpPr/>
          <p:nvPr/>
        </p:nvSpPr>
        <p:spPr>
          <a:xfrm>
            <a:off x="0" y="0"/>
            <a:ext cx="9144000" cy="1754326"/>
          </a:xfrm>
          <a:prstGeom prst="rect">
            <a:avLst/>
          </a:prstGeom>
        </p:spPr>
        <p:txBody>
          <a:bodyPr wrap="square">
            <a:spAutoFit/>
          </a:bodyPr>
          <a:lstStyle/>
          <a:p>
            <a:r>
              <a:rPr lang="en-US" dirty="0" smtClean="0">
                <a:hlinkClick r:id="rId3"/>
              </a:rPr>
              <a:t>https://www.sup.org/books/extra/?id=27600&amp;i=Introduction.html</a:t>
            </a:r>
            <a:endParaRPr lang="en-US" i="1" dirty="0" smtClean="0"/>
          </a:p>
          <a:p>
            <a:r>
              <a:rPr lang="en-US" i="1" dirty="0" smtClean="0"/>
              <a:t>Figure 2</a:t>
            </a:r>
            <a:r>
              <a:rPr lang="en-US" dirty="0" smtClean="0"/>
              <a:t>. The West Indies circa 1774. This book focuses on British territories, including Jamaica, Grenada, and Saint Christopher, and French territories, including Saint-</a:t>
            </a:r>
            <a:r>
              <a:rPr lang="en-US" dirty="0" err="1" smtClean="0"/>
              <a:t>Domingue</a:t>
            </a:r>
            <a:r>
              <a:rPr lang="en-US" dirty="0" smtClean="0"/>
              <a:t> (renamed the Republic of Haiti in 1804), Guadeloupe, Martinique, and Cayenne in French Guiana. Jamaica and Saint-</a:t>
            </a:r>
            <a:r>
              <a:rPr lang="en-US" dirty="0" err="1" smtClean="0"/>
              <a:t>Domingue</a:t>
            </a:r>
            <a:r>
              <a:rPr lang="en-US" dirty="0" smtClean="0"/>
              <a:t> were the most valuable eighteenth-century sugar islands and, consequently, hubs of plantation medicine and experimentation.</a:t>
            </a:r>
            <a:endParaRPr lang="en-US" dirty="0"/>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160713" y="0"/>
            <a:ext cx="9304713" cy="6940550"/>
            <a:chOff x="-160713" y="0"/>
            <a:chExt cx="9304713" cy="6940550"/>
          </a:xfrm>
        </p:grpSpPr>
        <p:grpSp>
          <p:nvGrpSpPr>
            <p:cNvPr id="2" name="Group 11"/>
            <p:cNvGrpSpPr/>
            <p:nvPr/>
          </p:nvGrpSpPr>
          <p:grpSpPr>
            <a:xfrm>
              <a:off x="0" y="0"/>
              <a:ext cx="9144000" cy="6858000"/>
              <a:chOff x="0" y="0"/>
              <a:chExt cx="9144000" cy="6858000"/>
            </a:xfrm>
          </p:grpSpPr>
          <p:grpSp>
            <p:nvGrpSpPr>
              <p:cNvPr id="3" name="Group 7"/>
              <p:cNvGrpSpPr/>
              <p:nvPr/>
            </p:nvGrpSpPr>
            <p:grpSpPr>
              <a:xfrm>
                <a:off x="0" y="0"/>
                <a:ext cx="9144000" cy="6858000"/>
                <a:chOff x="0" y="0"/>
                <a:chExt cx="9144000" cy="6858000"/>
              </a:xfrm>
            </p:grpSpPr>
            <p:pic>
              <p:nvPicPr>
                <p:cNvPr id="114691" name="Picture 3"/>
                <p:cNvPicPr>
                  <a:picLocks noChangeAspect="1" noChangeArrowheads="1"/>
                </p:cNvPicPr>
                <p:nvPr/>
              </p:nvPicPr>
              <p:blipFill>
                <a:blip r:embed="rId2"/>
                <a:srcRect l="1354"/>
                <a:stretch>
                  <a:fillRect/>
                </a:stretch>
              </p:blipFill>
              <p:spPr bwMode="auto">
                <a:xfrm>
                  <a:off x="0" y="0"/>
                  <a:ext cx="9144000" cy="6858000"/>
                </a:xfrm>
                <a:prstGeom prst="rect">
                  <a:avLst/>
                </a:prstGeom>
                <a:noFill/>
                <a:ln w="9525">
                  <a:noFill/>
                  <a:miter lim="800000"/>
                  <a:headEnd/>
                  <a:tailEnd/>
                </a:ln>
                <a:effectLst/>
              </p:spPr>
            </p:pic>
            <p:sp>
              <p:nvSpPr>
                <p:cNvPr id="7" name="TextBox 6"/>
                <p:cNvSpPr txBox="1"/>
                <p:nvPr/>
              </p:nvSpPr>
              <p:spPr>
                <a:xfrm rot="-60000">
                  <a:off x="6600398" y="1002268"/>
                  <a:ext cx="1324402" cy="338554"/>
                </a:xfrm>
                <a:prstGeom prst="rect">
                  <a:avLst/>
                </a:prstGeom>
                <a:noFill/>
              </p:spPr>
              <p:txBody>
                <a:bodyPr wrap="none" rtlCol="0">
                  <a:spAutoFit/>
                </a:bodyPr>
                <a:lstStyle/>
                <a:p>
                  <a:r>
                    <a:rPr lang="en-US" sz="1600" i="1" dirty="0" smtClean="0"/>
                    <a:t>A T L A N T I C</a:t>
                  </a:r>
                  <a:endParaRPr lang="en-US" sz="1600" i="1" dirty="0"/>
                </a:p>
              </p:txBody>
            </p:sp>
          </p:grpSp>
          <p:pic>
            <p:nvPicPr>
              <p:cNvPr id="10" name="Picture 3"/>
              <p:cNvPicPr>
                <a:picLocks noChangeAspect="1" noChangeArrowheads="1"/>
              </p:cNvPicPr>
              <p:nvPr/>
            </p:nvPicPr>
            <p:blipFill>
              <a:blip r:embed="rId2"/>
              <a:srcRect l="39168" t="3333" r="52611" b="86667"/>
              <a:stretch>
                <a:fillRect/>
              </a:stretch>
            </p:blipFill>
            <p:spPr bwMode="auto">
              <a:xfrm>
                <a:off x="3429000" y="685800"/>
                <a:ext cx="2667000" cy="533400"/>
              </a:xfrm>
              <a:prstGeom prst="rect">
                <a:avLst/>
              </a:prstGeom>
              <a:noFill/>
              <a:ln w="9525">
                <a:noFill/>
                <a:miter lim="800000"/>
                <a:headEnd/>
                <a:tailEnd/>
              </a:ln>
              <a:effectLst/>
            </p:spPr>
          </p:pic>
        </p:grpSp>
        <p:sp>
          <p:nvSpPr>
            <p:cNvPr id="17" name="Freeform 16"/>
            <p:cNvSpPr/>
            <p:nvPr/>
          </p:nvSpPr>
          <p:spPr>
            <a:xfrm>
              <a:off x="7440613" y="5635625"/>
              <a:ext cx="1544637" cy="1304925"/>
            </a:xfrm>
            <a:custGeom>
              <a:avLst/>
              <a:gdLst>
                <a:gd name="connsiteX0" fmla="*/ 417512 w 1544637"/>
                <a:gd name="connsiteY0" fmla="*/ 12700 h 1304925"/>
                <a:gd name="connsiteX1" fmla="*/ 331787 w 1544637"/>
                <a:gd name="connsiteY1" fmla="*/ 50800 h 1304925"/>
                <a:gd name="connsiteX2" fmla="*/ 160337 w 1544637"/>
                <a:gd name="connsiteY2" fmla="*/ 231775 h 1304925"/>
                <a:gd name="connsiteX3" fmla="*/ 84137 w 1544637"/>
                <a:gd name="connsiteY3" fmla="*/ 555625 h 1304925"/>
                <a:gd name="connsiteX4" fmla="*/ 103187 w 1544637"/>
                <a:gd name="connsiteY4" fmla="*/ 889000 h 1304925"/>
                <a:gd name="connsiteX5" fmla="*/ 188912 w 1544637"/>
                <a:gd name="connsiteY5" fmla="*/ 955675 h 1304925"/>
                <a:gd name="connsiteX6" fmla="*/ 217487 w 1544637"/>
                <a:gd name="connsiteY6" fmla="*/ 1069975 h 1304925"/>
                <a:gd name="connsiteX7" fmla="*/ 55562 w 1544637"/>
                <a:gd name="connsiteY7" fmla="*/ 1155700 h 1304925"/>
                <a:gd name="connsiteX8" fmla="*/ 36512 w 1544637"/>
                <a:gd name="connsiteY8" fmla="*/ 1222375 h 1304925"/>
                <a:gd name="connsiteX9" fmla="*/ 274637 w 1544637"/>
                <a:gd name="connsiteY9" fmla="*/ 1260475 h 1304925"/>
                <a:gd name="connsiteX10" fmla="*/ 1265237 w 1544637"/>
                <a:gd name="connsiteY10" fmla="*/ 1289050 h 1304925"/>
                <a:gd name="connsiteX11" fmla="*/ 1370012 w 1544637"/>
                <a:gd name="connsiteY11" fmla="*/ 1165225 h 1304925"/>
                <a:gd name="connsiteX12" fmla="*/ 1465262 w 1544637"/>
                <a:gd name="connsiteY12" fmla="*/ 1069975 h 1304925"/>
                <a:gd name="connsiteX13" fmla="*/ 1465262 w 1544637"/>
                <a:gd name="connsiteY13" fmla="*/ 1003300 h 1304925"/>
                <a:gd name="connsiteX14" fmla="*/ 1541462 w 1544637"/>
                <a:gd name="connsiteY14" fmla="*/ 793750 h 1304925"/>
                <a:gd name="connsiteX15" fmla="*/ 1446212 w 1544637"/>
                <a:gd name="connsiteY15" fmla="*/ 793750 h 1304925"/>
                <a:gd name="connsiteX16" fmla="*/ 1446212 w 1544637"/>
                <a:gd name="connsiteY16" fmla="*/ 727075 h 1304925"/>
                <a:gd name="connsiteX17" fmla="*/ 1389062 w 1544637"/>
                <a:gd name="connsiteY17" fmla="*/ 736600 h 1304925"/>
                <a:gd name="connsiteX18" fmla="*/ 1331912 w 1544637"/>
                <a:gd name="connsiteY18" fmla="*/ 565150 h 1304925"/>
                <a:gd name="connsiteX19" fmla="*/ 1284287 w 1544637"/>
                <a:gd name="connsiteY19" fmla="*/ 403225 h 1304925"/>
                <a:gd name="connsiteX20" fmla="*/ 1055687 w 1544637"/>
                <a:gd name="connsiteY20" fmla="*/ 250825 h 1304925"/>
                <a:gd name="connsiteX21" fmla="*/ 912812 w 1544637"/>
                <a:gd name="connsiteY21" fmla="*/ 165100 h 1304925"/>
                <a:gd name="connsiteX22" fmla="*/ 798512 w 1544637"/>
                <a:gd name="connsiteY22" fmla="*/ 165100 h 1304925"/>
                <a:gd name="connsiteX23" fmla="*/ 646112 w 1544637"/>
                <a:gd name="connsiteY23" fmla="*/ 127000 h 1304925"/>
                <a:gd name="connsiteX24" fmla="*/ 417512 w 1544637"/>
                <a:gd name="connsiteY24" fmla="*/ 12700 h 130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4637" h="1304925">
                  <a:moveTo>
                    <a:pt x="417512" y="12700"/>
                  </a:moveTo>
                  <a:cubicBezTo>
                    <a:pt x="365125" y="0"/>
                    <a:pt x="374650" y="14288"/>
                    <a:pt x="331787" y="50800"/>
                  </a:cubicBezTo>
                  <a:cubicBezTo>
                    <a:pt x="288925" y="87313"/>
                    <a:pt x="201612" y="147638"/>
                    <a:pt x="160337" y="231775"/>
                  </a:cubicBezTo>
                  <a:cubicBezTo>
                    <a:pt x="119062" y="315913"/>
                    <a:pt x="93662" y="446088"/>
                    <a:pt x="84137" y="555625"/>
                  </a:cubicBezTo>
                  <a:cubicBezTo>
                    <a:pt x="74612" y="665162"/>
                    <a:pt x="85725" y="822325"/>
                    <a:pt x="103187" y="889000"/>
                  </a:cubicBezTo>
                  <a:cubicBezTo>
                    <a:pt x="120649" y="955675"/>
                    <a:pt x="169862" y="925513"/>
                    <a:pt x="188912" y="955675"/>
                  </a:cubicBezTo>
                  <a:cubicBezTo>
                    <a:pt x="207962" y="985838"/>
                    <a:pt x="239712" y="1036638"/>
                    <a:pt x="217487" y="1069975"/>
                  </a:cubicBezTo>
                  <a:cubicBezTo>
                    <a:pt x="195262" y="1103312"/>
                    <a:pt x="85725" y="1130300"/>
                    <a:pt x="55562" y="1155700"/>
                  </a:cubicBezTo>
                  <a:cubicBezTo>
                    <a:pt x="25399" y="1181100"/>
                    <a:pt x="0" y="1204913"/>
                    <a:pt x="36512" y="1222375"/>
                  </a:cubicBezTo>
                  <a:cubicBezTo>
                    <a:pt x="73024" y="1239837"/>
                    <a:pt x="69850" y="1249363"/>
                    <a:pt x="274637" y="1260475"/>
                  </a:cubicBezTo>
                  <a:cubicBezTo>
                    <a:pt x="479425" y="1271588"/>
                    <a:pt x="1082675" y="1304925"/>
                    <a:pt x="1265237" y="1289050"/>
                  </a:cubicBezTo>
                  <a:cubicBezTo>
                    <a:pt x="1447799" y="1273175"/>
                    <a:pt x="1336675" y="1201738"/>
                    <a:pt x="1370012" y="1165225"/>
                  </a:cubicBezTo>
                  <a:cubicBezTo>
                    <a:pt x="1403350" y="1128713"/>
                    <a:pt x="1449387" y="1096963"/>
                    <a:pt x="1465262" y="1069975"/>
                  </a:cubicBezTo>
                  <a:cubicBezTo>
                    <a:pt x="1481137" y="1042988"/>
                    <a:pt x="1452562" y="1049337"/>
                    <a:pt x="1465262" y="1003300"/>
                  </a:cubicBezTo>
                  <a:cubicBezTo>
                    <a:pt x="1477962" y="957263"/>
                    <a:pt x="1544637" y="828675"/>
                    <a:pt x="1541462" y="793750"/>
                  </a:cubicBezTo>
                  <a:cubicBezTo>
                    <a:pt x="1538287" y="758825"/>
                    <a:pt x="1462087" y="804863"/>
                    <a:pt x="1446212" y="793750"/>
                  </a:cubicBezTo>
                  <a:cubicBezTo>
                    <a:pt x="1430337" y="782638"/>
                    <a:pt x="1455737" y="736600"/>
                    <a:pt x="1446212" y="727075"/>
                  </a:cubicBezTo>
                  <a:cubicBezTo>
                    <a:pt x="1436687" y="717550"/>
                    <a:pt x="1408112" y="763587"/>
                    <a:pt x="1389062" y="736600"/>
                  </a:cubicBezTo>
                  <a:cubicBezTo>
                    <a:pt x="1370012" y="709613"/>
                    <a:pt x="1349375" y="620713"/>
                    <a:pt x="1331912" y="565150"/>
                  </a:cubicBezTo>
                  <a:cubicBezTo>
                    <a:pt x="1314449" y="509587"/>
                    <a:pt x="1330324" y="455612"/>
                    <a:pt x="1284287" y="403225"/>
                  </a:cubicBezTo>
                  <a:cubicBezTo>
                    <a:pt x="1238250" y="350838"/>
                    <a:pt x="1117600" y="290513"/>
                    <a:pt x="1055687" y="250825"/>
                  </a:cubicBezTo>
                  <a:cubicBezTo>
                    <a:pt x="993774" y="211137"/>
                    <a:pt x="955674" y="179387"/>
                    <a:pt x="912812" y="165100"/>
                  </a:cubicBezTo>
                  <a:cubicBezTo>
                    <a:pt x="869950" y="150813"/>
                    <a:pt x="842962" y="171450"/>
                    <a:pt x="798512" y="165100"/>
                  </a:cubicBezTo>
                  <a:cubicBezTo>
                    <a:pt x="754062" y="158750"/>
                    <a:pt x="715962" y="153988"/>
                    <a:pt x="646112" y="127000"/>
                  </a:cubicBezTo>
                  <a:cubicBezTo>
                    <a:pt x="576262" y="100013"/>
                    <a:pt x="469900" y="25400"/>
                    <a:pt x="417512" y="12700"/>
                  </a:cubicBezTo>
                  <a:close/>
                </a:path>
              </a:pathLst>
            </a:custGeom>
            <a:solidFill>
              <a:srgbClr val="2F0AB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620001" y="6096000"/>
              <a:ext cx="1143000" cy="667299"/>
            </a:xfrm>
            <a:prstGeom prst="rect">
              <a:avLst/>
            </a:prstGeom>
            <a:noFill/>
          </p:spPr>
          <p:txBody>
            <a:bodyPr wrap="square" rtlCol="0">
              <a:spAutoFit/>
            </a:bodyPr>
            <a:lstStyle/>
            <a:p>
              <a:pPr algn="ctr">
                <a:lnSpc>
                  <a:spcPts val="2200"/>
                </a:lnSpc>
              </a:pPr>
              <a:r>
                <a:rPr lang="en-US" sz="2400" b="1" spc="-100" dirty="0" smtClean="0">
                  <a:solidFill>
                    <a:schemeClr val="bg1"/>
                  </a:solidFill>
                  <a:effectLst>
                    <a:outerShdw dist="38100" dir="7200000" algn="ctr" rotWithShape="0">
                      <a:schemeClr val="tx1"/>
                    </a:outerShdw>
                  </a:effectLst>
                </a:rPr>
                <a:t>French </a:t>
              </a:r>
            </a:p>
            <a:p>
              <a:pPr algn="ctr">
                <a:lnSpc>
                  <a:spcPts val="2200"/>
                </a:lnSpc>
              </a:pPr>
              <a:r>
                <a:rPr lang="en-US" sz="2400" b="1" spc="-100" dirty="0" smtClean="0">
                  <a:solidFill>
                    <a:schemeClr val="bg1"/>
                  </a:solidFill>
                  <a:effectLst>
                    <a:outerShdw dist="38100" dir="7200000" algn="ctr" rotWithShape="0">
                      <a:schemeClr val="tx1"/>
                    </a:outerShdw>
                  </a:effectLst>
                </a:rPr>
                <a:t>Guiana</a:t>
              </a:r>
              <a:endParaRPr lang="en-US" sz="2400" b="1" spc="-100" dirty="0">
                <a:solidFill>
                  <a:schemeClr val="bg1"/>
                </a:solidFill>
                <a:effectLst>
                  <a:outerShdw dist="38100" dir="7200000" algn="ctr" rotWithShape="0">
                    <a:schemeClr val="tx1"/>
                  </a:outerShdw>
                </a:effectLst>
              </a:endParaRPr>
            </a:p>
          </p:txBody>
        </p:sp>
        <p:sp>
          <p:nvSpPr>
            <p:cNvPr id="13" name="Freeform 12"/>
            <p:cNvSpPr/>
            <p:nvPr/>
          </p:nvSpPr>
          <p:spPr>
            <a:xfrm>
              <a:off x="3017520" y="2660233"/>
              <a:ext cx="762000" cy="540167"/>
            </a:xfrm>
            <a:custGeom>
              <a:avLst/>
              <a:gdLst>
                <a:gd name="connsiteX0" fmla="*/ 712099 w 741770"/>
                <a:gd name="connsiteY0" fmla="*/ 43157 h 569139"/>
                <a:gd name="connsiteX1" fmla="*/ 639271 w 741770"/>
                <a:gd name="connsiteY1" fmla="*/ 107893 h 569139"/>
                <a:gd name="connsiteX2" fmla="*/ 590719 w 741770"/>
                <a:gd name="connsiteY2" fmla="*/ 132169 h 569139"/>
                <a:gd name="connsiteX3" fmla="*/ 679731 w 741770"/>
                <a:gd name="connsiteY3" fmla="*/ 310194 h 569139"/>
                <a:gd name="connsiteX4" fmla="*/ 736375 w 741770"/>
                <a:gd name="connsiteY4" fmla="*/ 544863 h 569139"/>
                <a:gd name="connsiteX5" fmla="*/ 647363 w 741770"/>
                <a:gd name="connsiteY5" fmla="*/ 455851 h 569139"/>
                <a:gd name="connsiteX6" fmla="*/ 590719 w 741770"/>
                <a:gd name="connsiteY6" fmla="*/ 423482 h 569139"/>
                <a:gd name="connsiteX7" fmla="*/ 436970 w 741770"/>
                <a:gd name="connsiteY7" fmla="*/ 415390 h 569139"/>
                <a:gd name="connsiteX8" fmla="*/ 347958 w 741770"/>
                <a:gd name="connsiteY8" fmla="*/ 415390 h 569139"/>
                <a:gd name="connsiteX9" fmla="*/ 267037 w 741770"/>
                <a:gd name="connsiteY9" fmla="*/ 383022 h 569139"/>
                <a:gd name="connsiteX10" fmla="*/ 194209 w 741770"/>
                <a:gd name="connsiteY10" fmla="*/ 407298 h 569139"/>
                <a:gd name="connsiteX11" fmla="*/ 258945 w 741770"/>
                <a:gd name="connsiteY11" fmla="*/ 512495 h 569139"/>
                <a:gd name="connsiteX12" fmla="*/ 121381 w 741770"/>
                <a:gd name="connsiteY12" fmla="*/ 488219 h 569139"/>
                <a:gd name="connsiteX13" fmla="*/ 40460 w 741770"/>
                <a:gd name="connsiteY13" fmla="*/ 447759 h 569139"/>
                <a:gd name="connsiteX14" fmla="*/ 32368 w 741770"/>
                <a:gd name="connsiteY14" fmla="*/ 326378 h 569139"/>
                <a:gd name="connsiteX15" fmla="*/ 234669 w 741770"/>
                <a:gd name="connsiteY15" fmla="*/ 326378 h 569139"/>
                <a:gd name="connsiteX16" fmla="*/ 380326 w 741770"/>
                <a:gd name="connsiteY16" fmla="*/ 294010 h 569139"/>
                <a:gd name="connsiteX17" fmla="*/ 485522 w 741770"/>
                <a:gd name="connsiteY17" fmla="*/ 294010 h 569139"/>
                <a:gd name="connsiteX18" fmla="*/ 477430 w 741770"/>
                <a:gd name="connsiteY18" fmla="*/ 213090 h 569139"/>
                <a:gd name="connsiteX19" fmla="*/ 412694 w 741770"/>
                <a:gd name="connsiteY19" fmla="*/ 164537 h 569139"/>
                <a:gd name="connsiteX20" fmla="*/ 420786 w 741770"/>
                <a:gd name="connsiteY20" fmla="*/ 75525 h 569139"/>
                <a:gd name="connsiteX21" fmla="*/ 291313 w 741770"/>
                <a:gd name="connsiteY21" fmla="*/ 75525 h 569139"/>
                <a:gd name="connsiteX22" fmla="*/ 275129 w 741770"/>
                <a:gd name="connsiteY22" fmla="*/ 18881 h 569139"/>
                <a:gd name="connsiteX23" fmla="*/ 428878 w 741770"/>
                <a:gd name="connsiteY23" fmla="*/ 2697 h 569139"/>
                <a:gd name="connsiteX24" fmla="*/ 517890 w 741770"/>
                <a:gd name="connsiteY24" fmla="*/ 35065 h 569139"/>
                <a:gd name="connsiteX25" fmla="*/ 590719 w 741770"/>
                <a:gd name="connsiteY25" fmla="*/ 26973 h 569139"/>
                <a:gd name="connsiteX26" fmla="*/ 712099 w 741770"/>
                <a:gd name="connsiteY26" fmla="*/ 43157 h 56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1770" h="569139">
                  <a:moveTo>
                    <a:pt x="712099" y="43157"/>
                  </a:moveTo>
                  <a:cubicBezTo>
                    <a:pt x="720191" y="56644"/>
                    <a:pt x="659501" y="93058"/>
                    <a:pt x="639271" y="107893"/>
                  </a:cubicBezTo>
                  <a:cubicBezTo>
                    <a:pt x="619041" y="122728"/>
                    <a:pt x="583976" y="98452"/>
                    <a:pt x="590719" y="132169"/>
                  </a:cubicBezTo>
                  <a:cubicBezTo>
                    <a:pt x="597462" y="165886"/>
                    <a:pt x="655455" y="241412"/>
                    <a:pt x="679731" y="310194"/>
                  </a:cubicBezTo>
                  <a:cubicBezTo>
                    <a:pt x="704007" y="378976"/>
                    <a:pt x="741770" y="520587"/>
                    <a:pt x="736375" y="544863"/>
                  </a:cubicBezTo>
                  <a:cubicBezTo>
                    <a:pt x="730980" y="569139"/>
                    <a:pt x="671639" y="476081"/>
                    <a:pt x="647363" y="455851"/>
                  </a:cubicBezTo>
                  <a:cubicBezTo>
                    <a:pt x="623087" y="435621"/>
                    <a:pt x="625785" y="430226"/>
                    <a:pt x="590719" y="423482"/>
                  </a:cubicBezTo>
                  <a:cubicBezTo>
                    <a:pt x="555654" y="416739"/>
                    <a:pt x="477430" y="416739"/>
                    <a:pt x="436970" y="415390"/>
                  </a:cubicBezTo>
                  <a:cubicBezTo>
                    <a:pt x="396510" y="414041"/>
                    <a:pt x="376280" y="420785"/>
                    <a:pt x="347958" y="415390"/>
                  </a:cubicBezTo>
                  <a:cubicBezTo>
                    <a:pt x="319636" y="409995"/>
                    <a:pt x="292662" y="384371"/>
                    <a:pt x="267037" y="383022"/>
                  </a:cubicBezTo>
                  <a:cubicBezTo>
                    <a:pt x="241412" y="381673"/>
                    <a:pt x="195558" y="385719"/>
                    <a:pt x="194209" y="407298"/>
                  </a:cubicBezTo>
                  <a:cubicBezTo>
                    <a:pt x="192860" y="428877"/>
                    <a:pt x="271083" y="499008"/>
                    <a:pt x="258945" y="512495"/>
                  </a:cubicBezTo>
                  <a:cubicBezTo>
                    <a:pt x="246807" y="525982"/>
                    <a:pt x="157795" y="499008"/>
                    <a:pt x="121381" y="488219"/>
                  </a:cubicBezTo>
                  <a:cubicBezTo>
                    <a:pt x="84967" y="477430"/>
                    <a:pt x="55296" y="474733"/>
                    <a:pt x="40460" y="447759"/>
                  </a:cubicBezTo>
                  <a:cubicBezTo>
                    <a:pt x="25624" y="420785"/>
                    <a:pt x="0" y="346608"/>
                    <a:pt x="32368" y="326378"/>
                  </a:cubicBezTo>
                  <a:cubicBezTo>
                    <a:pt x="64736" y="306148"/>
                    <a:pt x="176676" y="331773"/>
                    <a:pt x="234669" y="326378"/>
                  </a:cubicBezTo>
                  <a:cubicBezTo>
                    <a:pt x="292662" y="320983"/>
                    <a:pt x="338517" y="299405"/>
                    <a:pt x="380326" y="294010"/>
                  </a:cubicBezTo>
                  <a:cubicBezTo>
                    <a:pt x="422135" y="288615"/>
                    <a:pt x="469338" y="307497"/>
                    <a:pt x="485522" y="294010"/>
                  </a:cubicBezTo>
                  <a:cubicBezTo>
                    <a:pt x="501706" y="280523"/>
                    <a:pt x="489568" y="234669"/>
                    <a:pt x="477430" y="213090"/>
                  </a:cubicBezTo>
                  <a:cubicBezTo>
                    <a:pt x="465292" y="191511"/>
                    <a:pt x="422135" y="187464"/>
                    <a:pt x="412694" y="164537"/>
                  </a:cubicBezTo>
                  <a:cubicBezTo>
                    <a:pt x="403253" y="141610"/>
                    <a:pt x="441016" y="90360"/>
                    <a:pt x="420786" y="75525"/>
                  </a:cubicBezTo>
                  <a:cubicBezTo>
                    <a:pt x="400556" y="60690"/>
                    <a:pt x="315589" y="84966"/>
                    <a:pt x="291313" y="75525"/>
                  </a:cubicBezTo>
                  <a:cubicBezTo>
                    <a:pt x="267037" y="66084"/>
                    <a:pt x="252202" y="31019"/>
                    <a:pt x="275129" y="18881"/>
                  </a:cubicBezTo>
                  <a:cubicBezTo>
                    <a:pt x="298056" y="6743"/>
                    <a:pt x="388418" y="0"/>
                    <a:pt x="428878" y="2697"/>
                  </a:cubicBezTo>
                  <a:cubicBezTo>
                    <a:pt x="469338" y="5394"/>
                    <a:pt x="490917" y="31019"/>
                    <a:pt x="517890" y="35065"/>
                  </a:cubicBezTo>
                  <a:cubicBezTo>
                    <a:pt x="544863" y="39111"/>
                    <a:pt x="561048" y="28322"/>
                    <a:pt x="590719" y="26973"/>
                  </a:cubicBezTo>
                  <a:cubicBezTo>
                    <a:pt x="620390" y="25624"/>
                    <a:pt x="704007" y="29670"/>
                    <a:pt x="712099" y="43157"/>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5" name="Freeform 14"/>
            <p:cNvSpPr/>
            <p:nvPr/>
          </p:nvSpPr>
          <p:spPr>
            <a:xfrm>
              <a:off x="5773667" y="3244906"/>
              <a:ext cx="233320" cy="218485"/>
            </a:xfrm>
            <a:custGeom>
              <a:avLst/>
              <a:gdLst>
                <a:gd name="connsiteX0" fmla="*/ 149703 w 233320"/>
                <a:gd name="connsiteY0" fmla="*/ 113289 h 218485"/>
                <a:gd name="connsiteX1" fmla="*/ 222531 w 233320"/>
                <a:gd name="connsiteY1" fmla="*/ 105197 h 218485"/>
                <a:gd name="connsiteX2" fmla="*/ 84967 w 233320"/>
                <a:gd name="connsiteY2" fmla="*/ 8092 h 218485"/>
                <a:gd name="connsiteX3" fmla="*/ 68783 w 233320"/>
                <a:gd name="connsiteY3" fmla="*/ 56644 h 218485"/>
                <a:gd name="connsiteX4" fmla="*/ 4046 w 233320"/>
                <a:gd name="connsiteY4" fmla="*/ 105197 h 218485"/>
                <a:gd name="connsiteX5" fmla="*/ 44506 w 233320"/>
                <a:gd name="connsiteY5" fmla="*/ 178025 h 218485"/>
                <a:gd name="connsiteX6" fmla="*/ 84967 w 233320"/>
                <a:gd name="connsiteY6" fmla="*/ 210393 h 218485"/>
                <a:gd name="connsiteX7" fmla="*/ 93059 w 233320"/>
                <a:gd name="connsiteY7" fmla="*/ 129473 h 218485"/>
                <a:gd name="connsiteX8" fmla="*/ 93059 w 233320"/>
                <a:gd name="connsiteY8" fmla="*/ 113289 h 218485"/>
                <a:gd name="connsiteX9" fmla="*/ 149703 w 233320"/>
                <a:gd name="connsiteY9" fmla="*/ 113289 h 21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320" h="218485">
                  <a:moveTo>
                    <a:pt x="149703" y="113289"/>
                  </a:moveTo>
                  <a:cubicBezTo>
                    <a:pt x="171281" y="111940"/>
                    <a:pt x="233320" y="122730"/>
                    <a:pt x="222531" y="105197"/>
                  </a:cubicBezTo>
                  <a:cubicBezTo>
                    <a:pt x="211742" y="87664"/>
                    <a:pt x="110592" y="16184"/>
                    <a:pt x="84967" y="8092"/>
                  </a:cubicBezTo>
                  <a:cubicBezTo>
                    <a:pt x="59342" y="0"/>
                    <a:pt x="82270" y="40460"/>
                    <a:pt x="68783" y="56644"/>
                  </a:cubicBezTo>
                  <a:cubicBezTo>
                    <a:pt x="55296" y="72828"/>
                    <a:pt x="8092" y="84967"/>
                    <a:pt x="4046" y="105197"/>
                  </a:cubicBezTo>
                  <a:cubicBezTo>
                    <a:pt x="0" y="125427"/>
                    <a:pt x="31019" y="160492"/>
                    <a:pt x="44506" y="178025"/>
                  </a:cubicBezTo>
                  <a:cubicBezTo>
                    <a:pt x="57993" y="195558"/>
                    <a:pt x="76875" y="218485"/>
                    <a:pt x="84967" y="210393"/>
                  </a:cubicBezTo>
                  <a:cubicBezTo>
                    <a:pt x="93059" y="202301"/>
                    <a:pt x="91710" y="145657"/>
                    <a:pt x="93059" y="129473"/>
                  </a:cubicBezTo>
                  <a:cubicBezTo>
                    <a:pt x="94408" y="113289"/>
                    <a:pt x="83618" y="111940"/>
                    <a:pt x="93059" y="113289"/>
                  </a:cubicBezTo>
                  <a:cubicBezTo>
                    <a:pt x="102500" y="114638"/>
                    <a:pt x="128125" y="114638"/>
                    <a:pt x="149703" y="113289"/>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5935508" y="3681876"/>
              <a:ext cx="227926" cy="149703"/>
            </a:xfrm>
            <a:custGeom>
              <a:avLst/>
              <a:gdLst>
                <a:gd name="connsiteX0" fmla="*/ 133519 w 227926"/>
                <a:gd name="connsiteY0" fmla="*/ 16184 h 149703"/>
                <a:gd name="connsiteX1" fmla="*/ 222531 w 227926"/>
                <a:gd name="connsiteY1" fmla="*/ 113289 h 149703"/>
                <a:gd name="connsiteX2" fmla="*/ 165887 w 227926"/>
                <a:gd name="connsiteY2" fmla="*/ 145657 h 149703"/>
                <a:gd name="connsiteX3" fmla="*/ 76874 w 227926"/>
                <a:gd name="connsiteY3" fmla="*/ 137565 h 149703"/>
                <a:gd name="connsiteX4" fmla="*/ 12138 w 227926"/>
                <a:gd name="connsiteY4" fmla="*/ 97105 h 149703"/>
                <a:gd name="connsiteX5" fmla="*/ 4046 w 227926"/>
                <a:gd name="connsiteY5" fmla="*/ 48552 h 149703"/>
                <a:gd name="connsiteX6" fmla="*/ 28322 w 227926"/>
                <a:gd name="connsiteY6" fmla="*/ 16184 h 149703"/>
                <a:gd name="connsiteX7" fmla="*/ 133519 w 227926"/>
                <a:gd name="connsiteY7" fmla="*/ 16184 h 14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26" h="149703">
                  <a:moveTo>
                    <a:pt x="133519" y="16184"/>
                  </a:moveTo>
                  <a:cubicBezTo>
                    <a:pt x="165887" y="32368"/>
                    <a:pt x="217136" y="91710"/>
                    <a:pt x="222531" y="113289"/>
                  </a:cubicBezTo>
                  <a:cubicBezTo>
                    <a:pt x="227926" y="134868"/>
                    <a:pt x="190163" y="141611"/>
                    <a:pt x="165887" y="145657"/>
                  </a:cubicBezTo>
                  <a:cubicBezTo>
                    <a:pt x="141611" y="149703"/>
                    <a:pt x="102499" y="145657"/>
                    <a:pt x="76874" y="137565"/>
                  </a:cubicBezTo>
                  <a:cubicBezTo>
                    <a:pt x="51249" y="129473"/>
                    <a:pt x="24276" y="111941"/>
                    <a:pt x="12138" y="97105"/>
                  </a:cubicBezTo>
                  <a:cubicBezTo>
                    <a:pt x="0" y="82270"/>
                    <a:pt x="1349" y="62039"/>
                    <a:pt x="4046" y="48552"/>
                  </a:cubicBezTo>
                  <a:cubicBezTo>
                    <a:pt x="6743" y="35065"/>
                    <a:pt x="6743" y="21579"/>
                    <a:pt x="28322" y="16184"/>
                  </a:cubicBezTo>
                  <a:cubicBezTo>
                    <a:pt x="49901" y="10789"/>
                    <a:pt x="101151" y="0"/>
                    <a:pt x="133519" y="16184"/>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24"/>
            <p:cNvGrpSpPr/>
            <p:nvPr/>
          </p:nvGrpSpPr>
          <p:grpSpPr>
            <a:xfrm>
              <a:off x="533400" y="665019"/>
              <a:ext cx="1143000" cy="678872"/>
              <a:chOff x="533400" y="665019"/>
              <a:chExt cx="1143000" cy="678872"/>
            </a:xfrm>
          </p:grpSpPr>
          <p:sp>
            <p:nvSpPr>
              <p:cNvPr id="23" name="Freeform 22"/>
              <p:cNvSpPr/>
              <p:nvPr/>
            </p:nvSpPr>
            <p:spPr>
              <a:xfrm>
                <a:off x="972589" y="665019"/>
                <a:ext cx="613007" cy="678872"/>
              </a:xfrm>
              <a:custGeom>
                <a:avLst/>
                <a:gdLst>
                  <a:gd name="connsiteX0" fmla="*/ 523702 w 606829"/>
                  <a:gd name="connsiteY0" fmla="*/ 52647 h 731519"/>
                  <a:gd name="connsiteX1" fmla="*/ 556953 w 606829"/>
                  <a:gd name="connsiteY1" fmla="*/ 385156 h 731519"/>
                  <a:gd name="connsiteX2" fmla="*/ 440575 w 606829"/>
                  <a:gd name="connsiteY2" fmla="*/ 684414 h 731519"/>
                  <a:gd name="connsiteX3" fmla="*/ 241069 w 606829"/>
                  <a:gd name="connsiteY3" fmla="*/ 667789 h 731519"/>
                  <a:gd name="connsiteX4" fmla="*/ 174567 w 606829"/>
                  <a:gd name="connsiteY4" fmla="*/ 351905 h 731519"/>
                  <a:gd name="connsiteX5" fmla="*/ 58189 w 606829"/>
                  <a:gd name="connsiteY5" fmla="*/ 69273 h 731519"/>
                  <a:gd name="connsiteX6" fmla="*/ 523702 w 606829"/>
                  <a:gd name="connsiteY6" fmla="*/ 52647 h 731519"/>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13007"/>
                  <a:gd name="connsiteY0" fmla="*/ 0 h 678872"/>
                  <a:gd name="connsiteX1" fmla="*/ 556953 w 613007"/>
                  <a:gd name="connsiteY1" fmla="*/ 332509 h 678872"/>
                  <a:gd name="connsiteX2" fmla="*/ 440575 w 613007"/>
                  <a:gd name="connsiteY2" fmla="*/ 631767 h 678872"/>
                  <a:gd name="connsiteX3" fmla="*/ 241069 w 613007"/>
                  <a:gd name="connsiteY3" fmla="*/ 615142 h 678872"/>
                  <a:gd name="connsiteX4" fmla="*/ 174567 w 613007"/>
                  <a:gd name="connsiteY4" fmla="*/ 299258 h 678872"/>
                  <a:gd name="connsiteX5" fmla="*/ 58189 w 613007"/>
                  <a:gd name="connsiteY5" fmla="*/ 16626 h 678872"/>
                  <a:gd name="connsiteX6" fmla="*/ 523702 w 613007"/>
                  <a:gd name="connsiteY6" fmla="*/ 0 h 67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007" h="678872">
                    <a:moveTo>
                      <a:pt x="523702" y="0"/>
                    </a:moveTo>
                    <a:cubicBezTo>
                      <a:pt x="606829" y="52647"/>
                      <a:pt x="570808" y="227215"/>
                      <a:pt x="556953" y="332509"/>
                    </a:cubicBezTo>
                    <a:cubicBezTo>
                      <a:pt x="613007" y="326650"/>
                      <a:pt x="555440" y="607033"/>
                      <a:pt x="440575" y="631767"/>
                    </a:cubicBezTo>
                    <a:cubicBezTo>
                      <a:pt x="387928" y="678872"/>
                      <a:pt x="285404" y="670560"/>
                      <a:pt x="241069" y="615142"/>
                    </a:cubicBezTo>
                    <a:cubicBezTo>
                      <a:pt x="135914" y="548539"/>
                      <a:pt x="144227" y="414391"/>
                      <a:pt x="174567" y="299258"/>
                    </a:cubicBezTo>
                    <a:cubicBezTo>
                      <a:pt x="144087" y="199505"/>
                      <a:pt x="0" y="60961"/>
                      <a:pt x="58189" y="16626"/>
                    </a:cubicBezTo>
                    <a:cubicBezTo>
                      <a:pt x="261788" y="26819"/>
                      <a:pt x="314766" y="15354"/>
                      <a:pt x="523702" y="0"/>
                    </a:cubicBezTo>
                    <a:close/>
                  </a:path>
                </a:pathLst>
              </a:cu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33400" y="762000"/>
                <a:ext cx="1143000" cy="385170"/>
              </a:xfrm>
              <a:prstGeom prst="rect">
                <a:avLst/>
              </a:prstGeom>
              <a:noFill/>
            </p:spPr>
            <p:txBody>
              <a:bodyPr wrap="square" rtlCol="0">
                <a:spAutoFit/>
              </a:bodyPr>
              <a:lstStyle/>
              <a:p>
                <a:pPr algn="ctr">
                  <a:lnSpc>
                    <a:spcPts val="2200"/>
                  </a:lnSpc>
                </a:pPr>
                <a:r>
                  <a:rPr lang="en-US" sz="2400" b="1" spc="-100" dirty="0" smtClean="0">
                    <a:solidFill>
                      <a:schemeClr val="bg1"/>
                    </a:solidFill>
                    <a:effectLst>
                      <a:outerShdw dist="38100" dir="7200000" algn="ctr" rotWithShape="0">
                        <a:schemeClr val="tx1"/>
                      </a:outerShdw>
                    </a:effectLst>
                  </a:rPr>
                  <a:t>Florida</a:t>
                </a:r>
                <a:endParaRPr lang="en-US" sz="2400" b="1" spc="-100" dirty="0">
                  <a:solidFill>
                    <a:schemeClr val="bg1"/>
                  </a:solidFill>
                  <a:effectLst>
                    <a:outerShdw dist="38100" dir="7200000" algn="ctr" rotWithShape="0">
                      <a:schemeClr val="tx1"/>
                    </a:outerShdw>
                  </a:effectLst>
                </a:endParaRPr>
              </a:p>
            </p:txBody>
          </p:sp>
        </p:grpSp>
        <p:grpSp>
          <p:nvGrpSpPr>
            <p:cNvPr id="6" name="Group 29"/>
            <p:cNvGrpSpPr/>
            <p:nvPr/>
          </p:nvGrpSpPr>
          <p:grpSpPr>
            <a:xfrm>
              <a:off x="-160713" y="2255520"/>
              <a:ext cx="9254837" cy="4644044"/>
              <a:chOff x="-160713" y="2255520"/>
              <a:chExt cx="9254837" cy="4644044"/>
            </a:xfrm>
          </p:grpSpPr>
          <p:sp>
            <p:nvSpPr>
              <p:cNvPr id="22" name="Rectangle 21"/>
              <p:cNvSpPr/>
              <p:nvPr/>
            </p:nvSpPr>
            <p:spPr>
              <a:xfrm>
                <a:off x="2971800" y="6096000"/>
                <a:ext cx="3886200" cy="457200"/>
              </a:xfrm>
              <a:prstGeom prst="rect">
                <a:avLst/>
              </a:prstGeom>
              <a:noFill/>
              <a:ln w="63500">
                <a:solidFill>
                  <a:srgbClr val="008000">
                    <a:alpha val="50000"/>
                  </a:srgbClr>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28"/>
              <p:cNvGrpSpPr/>
              <p:nvPr/>
            </p:nvGrpSpPr>
            <p:grpSpPr>
              <a:xfrm>
                <a:off x="-160713" y="2255520"/>
                <a:ext cx="9254837" cy="4644044"/>
                <a:chOff x="-160713" y="2255520"/>
                <a:chExt cx="9254837" cy="4644044"/>
              </a:xfrm>
            </p:grpSpPr>
            <p:sp>
              <p:nvSpPr>
                <p:cNvPr id="27" name="Freeform 26"/>
                <p:cNvSpPr/>
                <p:nvPr/>
              </p:nvSpPr>
              <p:spPr>
                <a:xfrm>
                  <a:off x="-160713" y="2255520"/>
                  <a:ext cx="9254837" cy="4644044"/>
                </a:xfrm>
                <a:custGeom>
                  <a:avLst/>
                  <a:gdLst>
                    <a:gd name="connsiteX0" fmla="*/ 110837 w 9254837"/>
                    <a:gd name="connsiteY0" fmla="*/ 22167 h 4644044"/>
                    <a:gd name="connsiteX1" fmla="*/ 260466 w 9254837"/>
                    <a:gd name="connsiteY1" fmla="*/ 55418 h 4644044"/>
                    <a:gd name="connsiteX2" fmla="*/ 260466 w 9254837"/>
                    <a:gd name="connsiteY2" fmla="*/ 354676 h 4644044"/>
                    <a:gd name="connsiteX3" fmla="*/ 193964 w 9254837"/>
                    <a:gd name="connsiteY3" fmla="*/ 387927 h 4644044"/>
                    <a:gd name="connsiteX4" fmla="*/ 60960 w 9254837"/>
                    <a:gd name="connsiteY4" fmla="*/ 1069571 h 4644044"/>
                    <a:gd name="connsiteX5" fmla="*/ 94211 w 9254837"/>
                    <a:gd name="connsiteY5" fmla="*/ 1435331 h 4644044"/>
                    <a:gd name="connsiteX6" fmla="*/ 626226 w 9254837"/>
                    <a:gd name="connsiteY6" fmla="*/ 1368829 h 4644044"/>
                    <a:gd name="connsiteX7" fmla="*/ 1208117 w 9254837"/>
                    <a:gd name="connsiteY7" fmla="*/ 1485207 h 4644044"/>
                    <a:gd name="connsiteX8" fmla="*/ 1357746 w 9254837"/>
                    <a:gd name="connsiteY8" fmla="*/ 1717964 h 4644044"/>
                    <a:gd name="connsiteX9" fmla="*/ 1274618 w 9254837"/>
                    <a:gd name="connsiteY9" fmla="*/ 2183476 h 4644044"/>
                    <a:gd name="connsiteX10" fmla="*/ 1341120 w 9254837"/>
                    <a:gd name="connsiteY10" fmla="*/ 2815244 h 4644044"/>
                    <a:gd name="connsiteX11" fmla="*/ 1573877 w 9254837"/>
                    <a:gd name="connsiteY11" fmla="*/ 3114502 h 4644044"/>
                    <a:gd name="connsiteX12" fmla="*/ 1989513 w 9254837"/>
                    <a:gd name="connsiteY12" fmla="*/ 2998124 h 4644044"/>
                    <a:gd name="connsiteX13" fmla="*/ 2405149 w 9254837"/>
                    <a:gd name="connsiteY13" fmla="*/ 3064625 h 4644044"/>
                    <a:gd name="connsiteX14" fmla="*/ 2588029 w 9254837"/>
                    <a:gd name="connsiteY14" fmla="*/ 3280756 h 4644044"/>
                    <a:gd name="connsiteX15" fmla="*/ 2804160 w 9254837"/>
                    <a:gd name="connsiteY15" fmla="*/ 3197629 h 4644044"/>
                    <a:gd name="connsiteX16" fmla="*/ 3003666 w 9254837"/>
                    <a:gd name="connsiteY16" fmla="*/ 2765367 h 4644044"/>
                    <a:gd name="connsiteX17" fmla="*/ 3203171 w 9254837"/>
                    <a:gd name="connsiteY17" fmla="*/ 2582487 h 4644044"/>
                    <a:gd name="connsiteX18" fmla="*/ 3419302 w 9254837"/>
                    <a:gd name="connsiteY18" fmla="*/ 2549236 h 4644044"/>
                    <a:gd name="connsiteX19" fmla="*/ 3502429 w 9254837"/>
                    <a:gd name="connsiteY19" fmla="*/ 2432858 h 4644044"/>
                    <a:gd name="connsiteX20" fmla="*/ 3951317 w 9254837"/>
                    <a:gd name="connsiteY20" fmla="*/ 2299855 h 4644044"/>
                    <a:gd name="connsiteX21" fmla="*/ 4017818 w 9254837"/>
                    <a:gd name="connsiteY21" fmla="*/ 2449484 h 4644044"/>
                    <a:gd name="connsiteX22" fmla="*/ 4017818 w 9254837"/>
                    <a:gd name="connsiteY22" fmla="*/ 2682240 h 4644044"/>
                    <a:gd name="connsiteX23" fmla="*/ 4217324 w 9254837"/>
                    <a:gd name="connsiteY23" fmla="*/ 2698865 h 4644044"/>
                    <a:gd name="connsiteX24" fmla="*/ 4317077 w 9254837"/>
                    <a:gd name="connsiteY24" fmla="*/ 2532611 h 4644044"/>
                    <a:gd name="connsiteX25" fmla="*/ 4416829 w 9254837"/>
                    <a:gd name="connsiteY25" fmla="*/ 2432858 h 4644044"/>
                    <a:gd name="connsiteX26" fmla="*/ 4516582 w 9254837"/>
                    <a:gd name="connsiteY26" fmla="*/ 2582487 h 4644044"/>
                    <a:gd name="connsiteX27" fmla="*/ 4699462 w 9254837"/>
                    <a:gd name="connsiteY27" fmla="*/ 2532611 h 4644044"/>
                    <a:gd name="connsiteX28" fmla="*/ 4716088 w 9254837"/>
                    <a:gd name="connsiteY28" fmla="*/ 2665615 h 4644044"/>
                    <a:gd name="connsiteX29" fmla="*/ 5231477 w 9254837"/>
                    <a:gd name="connsiteY29" fmla="*/ 2499360 h 4644044"/>
                    <a:gd name="connsiteX30" fmla="*/ 5414357 w 9254837"/>
                    <a:gd name="connsiteY30" fmla="*/ 2632364 h 4644044"/>
                    <a:gd name="connsiteX31" fmla="*/ 5613862 w 9254837"/>
                    <a:gd name="connsiteY31" fmla="*/ 2698865 h 4644044"/>
                    <a:gd name="connsiteX32" fmla="*/ 5746866 w 9254837"/>
                    <a:gd name="connsiteY32" fmla="*/ 2499360 h 4644044"/>
                    <a:gd name="connsiteX33" fmla="*/ 5863244 w 9254837"/>
                    <a:gd name="connsiteY33" fmla="*/ 2316480 h 4644044"/>
                    <a:gd name="connsiteX34" fmla="*/ 5929746 w 9254837"/>
                    <a:gd name="connsiteY34" fmla="*/ 2499360 h 4644044"/>
                    <a:gd name="connsiteX35" fmla="*/ 6145877 w 9254837"/>
                    <a:gd name="connsiteY35" fmla="*/ 2515985 h 4644044"/>
                    <a:gd name="connsiteX36" fmla="*/ 6179128 w 9254837"/>
                    <a:gd name="connsiteY36" fmla="*/ 2682240 h 4644044"/>
                    <a:gd name="connsiteX37" fmla="*/ 6312131 w 9254837"/>
                    <a:gd name="connsiteY37" fmla="*/ 2831869 h 4644044"/>
                    <a:gd name="connsiteX38" fmla="*/ 6810895 w 9254837"/>
                    <a:gd name="connsiteY38" fmla="*/ 3048000 h 4644044"/>
                    <a:gd name="connsiteX39" fmla="*/ 6993775 w 9254837"/>
                    <a:gd name="connsiteY39" fmla="*/ 3230880 h 4644044"/>
                    <a:gd name="connsiteX40" fmla="*/ 7110153 w 9254837"/>
                    <a:gd name="connsiteY40" fmla="*/ 3380509 h 4644044"/>
                    <a:gd name="connsiteX41" fmla="*/ 7309658 w 9254837"/>
                    <a:gd name="connsiteY41" fmla="*/ 3447011 h 4644044"/>
                    <a:gd name="connsiteX42" fmla="*/ 7658793 w 9254837"/>
                    <a:gd name="connsiteY42" fmla="*/ 3447011 h 4644044"/>
                    <a:gd name="connsiteX43" fmla="*/ 7991302 w 9254837"/>
                    <a:gd name="connsiteY43" fmla="*/ 3413760 h 4644044"/>
                    <a:gd name="connsiteX44" fmla="*/ 8240684 w 9254837"/>
                    <a:gd name="connsiteY44" fmla="*/ 3480262 h 4644044"/>
                    <a:gd name="connsiteX45" fmla="*/ 8623069 w 9254837"/>
                    <a:gd name="connsiteY45" fmla="*/ 3546764 h 4644044"/>
                    <a:gd name="connsiteX46" fmla="*/ 8972204 w 9254837"/>
                    <a:gd name="connsiteY46" fmla="*/ 3879273 h 4644044"/>
                    <a:gd name="connsiteX47" fmla="*/ 9005455 w 9254837"/>
                    <a:gd name="connsiteY47" fmla="*/ 4045527 h 4644044"/>
                    <a:gd name="connsiteX48" fmla="*/ 9204960 w 9254837"/>
                    <a:gd name="connsiteY48" fmla="*/ 4145280 h 4644044"/>
                    <a:gd name="connsiteX49" fmla="*/ 9071957 w 9254837"/>
                    <a:gd name="connsiteY49" fmla="*/ 4461164 h 4644044"/>
                    <a:gd name="connsiteX50" fmla="*/ 9254837 w 9254837"/>
                    <a:gd name="connsiteY50" fmla="*/ 4644044 h 464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254837" h="4644044">
                      <a:moveTo>
                        <a:pt x="110837" y="22167"/>
                      </a:moveTo>
                      <a:cubicBezTo>
                        <a:pt x="173182" y="11083"/>
                        <a:pt x="235528" y="0"/>
                        <a:pt x="260466" y="55418"/>
                      </a:cubicBezTo>
                      <a:cubicBezTo>
                        <a:pt x="285404" y="110836"/>
                        <a:pt x="271550" y="299258"/>
                        <a:pt x="260466" y="354676"/>
                      </a:cubicBezTo>
                      <a:cubicBezTo>
                        <a:pt x="249382" y="410094"/>
                        <a:pt x="227215" y="268778"/>
                        <a:pt x="193964" y="387927"/>
                      </a:cubicBezTo>
                      <a:cubicBezTo>
                        <a:pt x="160713" y="507076"/>
                        <a:pt x="77585" y="895004"/>
                        <a:pt x="60960" y="1069571"/>
                      </a:cubicBezTo>
                      <a:cubicBezTo>
                        <a:pt x="44335" y="1244138"/>
                        <a:pt x="0" y="1385455"/>
                        <a:pt x="94211" y="1435331"/>
                      </a:cubicBezTo>
                      <a:cubicBezTo>
                        <a:pt x="188422" y="1485207"/>
                        <a:pt x="440575" y="1360516"/>
                        <a:pt x="626226" y="1368829"/>
                      </a:cubicBezTo>
                      <a:cubicBezTo>
                        <a:pt x="811877" y="1377142"/>
                        <a:pt x="1086197" y="1427018"/>
                        <a:pt x="1208117" y="1485207"/>
                      </a:cubicBezTo>
                      <a:cubicBezTo>
                        <a:pt x="1330037" y="1543396"/>
                        <a:pt x="1346663" y="1601586"/>
                        <a:pt x="1357746" y="1717964"/>
                      </a:cubicBezTo>
                      <a:cubicBezTo>
                        <a:pt x="1368829" y="1834342"/>
                        <a:pt x="1277389" y="2000596"/>
                        <a:pt x="1274618" y="2183476"/>
                      </a:cubicBezTo>
                      <a:cubicBezTo>
                        <a:pt x="1271847" y="2366356"/>
                        <a:pt x="1291244" y="2660073"/>
                        <a:pt x="1341120" y="2815244"/>
                      </a:cubicBezTo>
                      <a:cubicBezTo>
                        <a:pt x="1390996" y="2970415"/>
                        <a:pt x="1465812" y="3084022"/>
                        <a:pt x="1573877" y="3114502"/>
                      </a:cubicBezTo>
                      <a:cubicBezTo>
                        <a:pt x="1681943" y="3144982"/>
                        <a:pt x="1850968" y="3006437"/>
                        <a:pt x="1989513" y="2998124"/>
                      </a:cubicBezTo>
                      <a:cubicBezTo>
                        <a:pt x="2128058" y="2989811"/>
                        <a:pt x="2305396" y="3017520"/>
                        <a:pt x="2405149" y="3064625"/>
                      </a:cubicBezTo>
                      <a:cubicBezTo>
                        <a:pt x="2504902" y="3111730"/>
                        <a:pt x="2521527" y="3258589"/>
                        <a:pt x="2588029" y="3280756"/>
                      </a:cubicBezTo>
                      <a:cubicBezTo>
                        <a:pt x="2654531" y="3302923"/>
                        <a:pt x="2734887" y="3283527"/>
                        <a:pt x="2804160" y="3197629"/>
                      </a:cubicBezTo>
                      <a:cubicBezTo>
                        <a:pt x="2873433" y="3111731"/>
                        <a:pt x="2937164" y="2867890"/>
                        <a:pt x="3003666" y="2765367"/>
                      </a:cubicBezTo>
                      <a:cubicBezTo>
                        <a:pt x="3070168" y="2662844"/>
                        <a:pt x="3133898" y="2618509"/>
                        <a:pt x="3203171" y="2582487"/>
                      </a:cubicBezTo>
                      <a:cubicBezTo>
                        <a:pt x="3272444" y="2546465"/>
                        <a:pt x="3369426" y="2574174"/>
                        <a:pt x="3419302" y="2549236"/>
                      </a:cubicBezTo>
                      <a:cubicBezTo>
                        <a:pt x="3469178" y="2524298"/>
                        <a:pt x="3413760" y="2474422"/>
                        <a:pt x="3502429" y="2432858"/>
                      </a:cubicBezTo>
                      <a:cubicBezTo>
                        <a:pt x="3591098" y="2391295"/>
                        <a:pt x="3865419" y="2297084"/>
                        <a:pt x="3951317" y="2299855"/>
                      </a:cubicBezTo>
                      <a:cubicBezTo>
                        <a:pt x="4037215" y="2302626"/>
                        <a:pt x="4006735" y="2385753"/>
                        <a:pt x="4017818" y="2449484"/>
                      </a:cubicBezTo>
                      <a:cubicBezTo>
                        <a:pt x="4028902" y="2513215"/>
                        <a:pt x="3984567" y="2640677"/>
                        <a:pt x="4017818" y="2682240"/>
                      </a:cubicBezTo>
                      <a:cubicBezTo>
                        <a:pt x="4051069" y="2723803"/>
                        <a:pt x="4167448" y="2723803"/>
                        <a:pt x="4217324" y="2698865"/>
                      </a:cubicBezTo>
                      <a:cubicBezTo>
                        <a:pt x="4267200" y="2673927"/>
                        <a:pt x="4283826" y="2576946"/>
                        <a:pt x="4317077" y="2532611"/>
                      </a:cubicBezTo>
                      <a:cubicBezTo>
                        <a:pt x="4350328" y="2488276"/>
                        <a:pt x="4383578" y="2424545"/>
                        <a:pt x="4416829" y="2432858"/>
                      </a:cubicBezTo>
                      <a:cubicBezTo>
                        <a:pt x="4450080" y="2441171"/>
                        <a:pt x="4469477" y="2565862"/>
                        <a:pt x="4516582" y="2582487"/>
                      </a:cubicBezTo>
                      <a:cubicBezTo>
                        <a:pt x="4563687" y="2599112"/>
                        <a:pt x="4666211" y="2518756"/>
                        <a:pt x="4699462" y="2532611"/>
                      </a:cubicBezTo>
                      <a:cubicBezTo>
                        <a:pt x="4732713" y="2546466"/>
                        <a:pt x="4627419" y="2671157"/>
                        <a:pt x="4716088" y="2665615"/>
                      </a:cubicBezTo>
                      <a:cubicBezTo>
                        <a:pt x="4804757" y="2660073"/>
                        <a:pt x="5115099" y="2504902"/>
                        <a:pt x="5231477" y="2499360"/>
                      </a:cubicBezTo>
                      <a:cubicBezTo>
                        <a:pt x="5347855" y="2493818"/>
                        <a:pt x="5350626" y="2599113"/>
                        <a:pt x="5414357" y="2632364"/>
                      </a:cubicBezTo>
                      <a:cubicBezTo>
                        <a:pt x="5478088" y="2665615"/>
                        <a:pt x="5558444" y="2721032"/>
                        <a:pt x="5613862" y="2698865"/>
                      </a:cubicBezTo>
                      <a:cubicBezTo>
                        <a:pt x="5669280" y="2676698"/>
                        <a:pt x="5705302" y="2563091"/>
                        <a:pt x="5746866" y="2499360"/>
                      </a:cubicBezTo>
                      <a:cubicBezTo>
                        <a:pt x="5788430" y="2435629"/>
                        <a:pt x="5832764" y="2316480"/>
                        <a:pt x="5863244" y="2316480"/>
                      </a:cubicBezTo>
                      <a:cubicBezTo>
                        <a:pt x="5893724" y="2316480"/>
                        <a:pt x="5882641" y="2466109"/>
                        <a:pt x="5929746" y="2499360"/>
                      </a:cubicBezTo>
                      <a:cubicBezTo>
                        <a:pt x="5976852" y="2532611"/>
                        <a:pt x="6104313" y="2485505"/>
                        <a:pt x="6145877" y="2515985"/>
                      </a:cubicBezTo>
                      <a:cubicBezTo>
                        <a:pt x="6187441" y="2546465"/>
                        <a:pt x="6151419" y="2629593"/>
                        <a:pt x="6179128" y="2682240"/>
                      </a:cubicBezTo>
                      <a:cubicBezTo>
                        <a:pt x="6206837" y="2734887"/>
                        <a:pt x="6206837" y="2770909"/>
                        <a:pt x="6312131" y="2831869"/>
                      </a:cubicBezTo>
                      <a:cubicBezTo>
                        <a:pt x="6417426" y="2892829"/>
                        <a:pt x="6697288" y="2981498"/>
                        <a:pt x="6810895" y="3048000"/>
                      </a:cubicBezTo>
                      <a:cubicBezTo>
                        <a:pt x="6924502" y="3114502"/>
                        <a:pt x="6943899" y="3175462"/>
                        <a:pt x="6993775" y="3230880"/>
                      </a:cubicBezTo>
                      <a:cubicBezTo>
                        <a:pt x="7043651" y="3286298"/>
                        <a:pt x="7057506" y="3344487"/>
                        <a:pt x="7110153" y="3380509"/>
                      </a:cubicBezTo>
                      <a:cubicBezTo>
                        <a:pt x="7162800" y="3416531"/>
                        <a:pt x="7218218" y="3435927"/>
                        <a:pt x="7309658" y="3447011"/>
                      </a:cubicBezTo>
                      <a:cubicBezTo>
                        <a:pt x="7401098" y="3458095"/>
                        <a:pt x="7545186" y="3452553"/>
                        <a:pt x="7658793" y="3447011"/>
                      </a:cubicBezTo>
                      <a:cubicBezTo>
                        <a:pt x="7772400" y="3441469"/>
                        <a:pt x="7894320" y="3408218"/>
                        <a:pt x="7991302" y="3413760"/>
                      </a:cubicBezTo>
                      <a:cubicBezTo>
                        <a:pt x="8088284" y="3419302"/>
                        <a:pt x="8135390" y="3458095"/>
                        <a:pt x="8240684" y="3480262"/>
                      </a:cubicBezTo>
                      <a:cubicBezTo>
                        <a:pt x="8345978" y="3502429"/>
                        <a:pt x="8501149" y="3480262"/>
                        <a:pt x="8623069" y="3546764"/>
                      </a:cubicBezTo>
                      <a:cubicBezTo>
                        <a:pt x="8744989" y="3613266"/>
                        <a:pt x="8908473" y="3796146"/>
                        <a:pt x="8972204" y="3879273"/>
                      </a:cubicBezTo>
                      <a:cubicBezTo>
                        <a:pt x="9035935" y="3962400"/>
                        <a:pt x="8966662" y="4001193"/>
                        <a:pt x="9005455" y="4045527"/>
                      </a:cubicBezTo>
                      <a:cubicBezTo>
                        <a:pt x="9044248" y="4089862"/>
                        <a:pt x="9193876" y="4076007"/>
                        <a:pt x="9204960" y="4145280"/>
                      </a:cubicBezTo>
                      <a:cubicBezTo>
                        <a:pt x="9216044" y="4214553"/>
                        <a:pt x="9063644" y="4378037"/>
                        <a:pt x="9071957" y="4461164"/>
                      </a:cubicBezTo>
                      <a:cubicBezTo>
                        <a:pt x="9080270" y="4544291"/>
                        <a:pt x="9235441" y="4613564"/>
                        <a:pt x="9254837" y="4644044"/>
                      </a:cubicBezTo>
                    </a:path>
                  </a:pathLst>
                </a:custGeom>
                <a:ln w="76200">
                  <a:solidFill>
                    <a:srgbClr val="008000">
                      <a:alpha val="50000"/>
                    </a:srgbClr>
                  </a:solidFill>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33251" y="4572000"/>
                  <a:ext cx="2438400" cy="2310938"/>
                </a:xfrm>
                <a:custGeom>
                  <a:avLst/>
                  <a:gdLst>
                    <a:gd name="connsiteX0" fmla="*/ 0 w 2438400"/>
                    <a:gd name="connsiteY0" fmla="*/ 0 h 2310938"/>
                    <a:gd name="connsiteX1" fmla="*/ 315884 w 2438400"/>
                    <a:gd name="connsiteY1" fmla="*/ 216131 h 2310938"/>
                    <a:gd name="connsiteX2" fmla="*/ 365760 w 2438400"/>
                    <a:gd name="connsiteY2" fmla="*/ 216131 h 2310938"/>
                    <a:gd name="connsiteX3" fmla="*/ 315884 w 2438400"/>
                    <a:gd name="connsiteY3" fmla="*/ 515389 h 2310938"/>
                    <a:gd name="connsiteX4" fmla="*/ 465513 w 2438400"/>
                    <a:gd name="connsiteY4" fmla="*/ 748145 h 2310938"/>
                    <a:gd name="connsiteX5" fmla="*/ 681644 w 2438400"/>
                    <a:gd name="connsiteY5" fmla="*/ 565265 h 2310938"/>
                    <a:gd name="connsiteX6" fmla="*/ 781396 w 2438400"/>
                    <a:gd name="connsiteY6" fmla="*/ 731520 h 2310938"/>
                    <a:gd name="connsiteX7" fmla="*/ 980902 w 2438400"/>
                    <a:gd name="connsiteY7" fmla="*/ 931025 h 2310938"/>
                    <a:gd name="connsiteX8" fmla="*/ 1396538 w 2438400"/>
                    <a:gd name="connsiteY8" fmla="*/ 1030778 h 2310938"/>
                    <a:gd name="connsiteX9" fmla="*/ 1446415 w 2438400"/>
                    <a:gd name="connsiteY9" fmla="*/ 1246909 h 2310938"/>
                    <a:gd name="connsiteX10" fmla="*/ 1645920 w 2438400"/>
                    <a:gd name="connsiteY10" fmla="*/ 1263535 h 2310938"/>
                    <a:gd name="connsiteX11" fmla="*/ 1662546 w 2438400"/>
                    <a:gd name="connsiteY11" fmla="*/ 1097280 h 2310938"/>
                    <a:gd name="connsiteX12" fmla="*/ 1795549 w 2438400"/>
                    <a:gd name="connsiteY12" fmla="*/ 1030778 h 2310938"/>
                    <a:gd name="connsiteX13" fmla="*/ 1878676 w 2438400"/>
                    <a:gd name="connsiteY13" fmla="*/ 947651 h 2310938"/>
                    <a:gd name="connsiteX14" fmla="*/ 2211186 w 2438400"/>
                    <a:gd name="connsiteY14" fmla="*/ 1014153 h 2310938"/>
                    <a:gd name="connsiteX15" fmla="*/ 2144684 w 2438400"/>
                    <a:gd name="connsiteY15" fmla="*/ 1163782 h 2310938"/>
                    <a:gd name="connsiteX16" fmla="*/ 2344189 w 2438400"/>
                    <a:gd name="connsiteY16" fmla="*/ 1496291 h 2310938"/>
                    <a:gd name="connsiteX17" fmla="*/ 2427316 w 2438400"/>
                    <a:gd name="connsiteY17" fmla="*/ 1762298 h 2310938"/>
                    <a:gd name="connsiteX18" fmla="*/ 2410691 w 2438400"/>
                    <a:gd name="connsiteY18" fmla="*/ 2044931 h 2310938"/>
                    <a:gd name="connsiteX19" fmla="*/ 2310938 w 2438400"/>
                    <a:gd name="connsiteY19" fmla="*/ 2310938 h 231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8400" h="2310938">
                      <a:moveTo>
                        <a:pt x="0" y="0"/>
                      </a:moveTo>
                      <a:cubicBezTo>
                        <a:pt x="127462" y="90054"/>
                        <a:pt x="254924" y="180109"/>
                        <a:pt x="315884" y="216131"/>
                      </a:cubicBezTo>
                      <a:cubicBezTo>
                        <a:pt x="376844" y="252153"/>
                        <a:pt x="365760" y="166255"/>
                        <a:pt x="365760" y="216131"/>
                      </a:cubicBezTo>
                      <a:cubicBezTo>
                        <a:pt x="365760" y="266007"/>
                        <a:pt x="299258" y="426720"/>
                        <a:pt x="315884" y="515389"/>
                      </a:cubicBezTo>
                      <a:cubicBezTo>
                        <a:pt x="332510" y="604058"/>
                        <a:pt x="404553" y="739832"/>
                        <a:pt x="465513" y="748145"/>
                      </a:cubicBezTo>
                      <a:cubicBezTo>
                        <a:pt x="526473" y="756458"/>
                        <a:pt x="628997" y="568036"/>
                        <a:pt x="681644" y="565265"/>
                      </a:cubicBezTo>
                      <a:cubicBezTo>
                        <a:pt x="734291" y="562494"/>
                        <a:pt x="731520" y="670560"/>
                        <a:pt x="781396" y="731520"/>
                      </a:cubicBezTo>
                      <a:cubicBezTo>
                        <a:pt x="831272" y="792480"/>
                        <a:pt x="878378" y="881149"/>
                        <a:pt x="980902" y="931025"/>
                      </a:cubicBezTo>
                      <a:cubicBezTo>
                        <a:pt x="1083426" y="980901"/>
                        <a:pt x="1318953" y="978131"/>
                        <a:pt x="1396538" y="1030778"/>
                      </a:cubicBezTo>
                      <a:cubicBezTo>
                        <a:pt x="1474124" y="1083425"/>
                        <a:pt x="1404851" y="1208116"/>
                        <a:pt x="1446415" y="1246909"/>
                      </a:cubicBezTo>
                      <a:cubicBezTo>
                        <a:pt x="1487979" y="1285702"/>
                        <a:pt x="1609898" y="1288473"/>
                        <a:pt x="1645920" y="1263535"/>
                      </a:cubicBezTo>
                      <a:cubicBezTo>
                        <a:pt x="1681942" y="1238597"/>
                        <a:pt x="1637608" y="1136073"/>
                        <a:pt x="1662546" y="1097280"/>
                      </a:cubicBezTo>
                      <a:cubicBezTo>
                        <a:pt x="1687484" y="1058487"/>
                        <a:pt x="1759527" y="1055716"/>
                        <a:pt x="1795549" y="1030778"/>
                      </a:cubicBezTo>
                      <a:cubicBezTo>
                        <a:pt x="1831571" y="1005840"/>
                        <a:pt x="1809403" y="950422"/>
                        <a:pt x="1878676" y="947651"/>
                      </a:cubicBezTo>
                      <a:cubicBezTo>
                        <a:pt x="1947949" y="944880"/>
                        <a:pt x="2166851" y="978131"/>
                        <a:pt x="2211186" y="1014153"/>
                      </a:cubicBezTo>
                      <a:cubicBezTo>
                        <a:pt x="2255521" y="1050175"/>
                        <a:pt x="2122517" y="1083426"/>
                        <a:pt x="2144684" y="1163782"/>
                      </a:cubicBezTo>
                      <a:cubicBezTo>
                        <a:pt x="2166851" y="1244138"/>
                        <a:pt x="2297084" y="1396538"/>
                        <a:pt x="2344189" y="1496291"/>
                      </a:cubicBezTo>
                      <a:cubicBezTo>
                        <a:pt x="2391294" y="1596044"/>
                        <a:pt x="2416232" y="1670858"/>
                        <a:pt x="2427316" y="1762298"/>
                      </a:cubicBezTo>
                      <a:cubicBezTo>
                        <a:pt x="2438400" y="1853738"/>
                        <a:pt x="2430087" y="1953491"/>
                        <a:pt x="2410691" y="2044931"/>
                      </a:cubicBezTo>
                      <a:cubicBezTo>
                        <a:pt x="2391295" y="2136371"/>
                        <a:pt x="2310938" y="2310938"/>
                        <a:pt x="2310938" y="2310938"/>
                      </a:cubicBezTo>
                    </a:path>
                  </a:pathLst>
                </a:custGeom>
                <a:ln w="76200">
                  <a:solidFill>
                    <a:srgbClr val="008000">
                      <a:alpha val="50000"/>
                    </a:srgb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34" name="TextBox 33"/>
            <p:cNvSpPr txBox="1"/>
            <p:nvPr/>
          </p:nvSpPr>
          <p:spPr>
            <a:xfrm>
              <a:off x="0" y="1295400"/>
              <a:ext cx="9144000" cy="1077218"/>
            </a:xfrm>
            <a:prstGeom prst="rect">
              <a:avLst/>
            </a:prstGeom>
            <a:solidFill>
              <a:schemeClr val="bg1">
                <a:lumMod val="75000"/>
              </a:schemeClr>
            </a:solidFill>
          </p:spPr>
          <p:txBody>
            <a:bodyPr wrap="square" rtlCol="0">
              <a:spAutoFit/>
            </a:bodyPr>
            <a:lstStyle/>
            <a:p>
              <a:pPr algn="ctr"/>
              <a:r>
                <a:rPr lang="en-US" sz="3200" dirty="0" smtClean="0">
                  <a:effectLst>
                    <a:outerShdw dist="38100" dir="7200000" algn="ctr" rotWithShape="0">
                      <a:srgbClr val="FF0000"/>
                    </a:outerShdw>
                  </a:effectLst>
                </a:rPr>
                <a:t>Plan of French foreign minister:</a:t>
              </a:r>
            </a:p>
            <a:p>
              <a:pPr algn="ctr"/>
              <a:r>
                <a:rPr lang="en-US" sz="3200" dirty="0" smtClean="0">
                  <a:effectLst>
                    <a:outerShdw dist="38100" dir="7200000" algn="ctr" rotWithShape="0">
                      <a:srgbClr val="FF0000"/>
                    </a:outerShdw>
                  </a:effectLst>
                </a:rPr>
                <a:t>conscript white colonists to minimize slavery</a:t>
              </a:r>
            </a:p>
          </p:txBody>
        </p:sp>
      </p:grpSp>
      <p:sp>
        <p:nvSpPr>
          <p:cNvPr id="41" name="TextBox 40"/>
          <p:cNvSpPr txBox="1"/>
          <p:nvPr/>
        </p:nvSpPr>
        <p:spPr>
          <a:xfrm>
            <a:off x="0" y="1295400"/>
            <a:ext cx="9144000" cy="1077218"/>
          </a:xfrm>
          <a:prstGeom prst="rect">
            <a:avLst/>
          </a:prstGeom>
          <a:noFill/>
        </p:spPr>
        <p:txBody>
          <a:bodyPr wrap="square" rtlCol="0">
            <a:spAutoFit/>
          </a:bodyPr>
          <a:lstStyle/>
          <a:p>
            <a:pPr algn="ctr"/>
            <a:r>
              <a:rPr lang="en-US" sz="3200" dirty="0" smtClean="0">
                <a:effectLst>
                  <a:outerShdw dist="38100" dir="7200000" algn="ctr" rotWithShape="0">
                    <a:srgbClr val="FF0000"/>
                  </a:outerShdw>
                </a:effectLst>
              </a:rPr>
              <a:t>Plan of French foreign minister:</a:t>
            </a:r>
          </a:p>
          <a:p>
            <a:pPr algn="ctr"/>
            <a:r>
              <a:rPr lang="en-US" sz="3200" dirty="0" smtClean="0">
                <a:effectLst>
                  <a:outerShdw dist="38100" dir="7200000" algn="ctr" rotWithShape="0">
                    <a:srgbClr val="FF0000"/>
                  </a:outerShdw>
                </a:effectLst>
              </a:rPr>
              <a:t>conscript white colonists to minimize slavery</a:t>
            </a:r>
          </a:p>
        </p:txBody>
      </p:sp>
      <p:sp>
        <p:nvSpPr>
          <p:cNvPr id="38" name="Rectangle 37"/>
          <p:cNvSpPr/>
          <p:nvPr/>
        </p:nvSpPr>
        <p:spPr>
          <a:xfrm>
            <a:off x="7391400" y="5334000"/>
            <a:ext cx="1752600" cy="1524000"/>
          </a:xfrm>
          <a:prstGeom prst="rect">
            <a:avLst/>
          </a:prstGeom>
          <a:noFill/>
          <a:ln w="508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TextBox 4"/>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sp>
        <p:nvSpPr>
          <p:cNvPr id="9" name="TextBox 8"/>
          <p:cNvSpPr txBox="1"/>
          <p:nvPr/>
        </p:nvSpPr>
        <p:spPr>
          <a:xfrm>
            <a:off x="3505200" y="685800"/>
            <a:ext cx="2819400" cy="677108"/>
          </a:xfrm>
          <a:prstGeom prst="rect">
            <a:avLst/>
          </a:prstGeom>
          <a:noFill/>
        </p:spPr>
        <p:txBody>
          <a:bodyPr wrap="square" rtlCol="0">
            <a:spAutoFit/>
          </a:bodyPr>
          <a:lstStyle/>
          <a:p>
            <a:r>
              <a:rPr lang="en-US" sz="3800" b="1" dirty="0" smtClean="0">
                <a:solidFill>
                  <a:srgbClr val="2F0AB6"/>
                </a:solidFill>
                <a:effectLst>
                  <a:outerShdw dist="50800" dir="7200000" algn="ctr" rotWithShape="0">
                    <a:schemeClr val="tx1"/>
                  </a:outerShdw>
                </a:effectLst>
              </a:rPr>
              <a:t>THE TROPICS</a:t>
            </a:r>
          </a:p>
        </p:txBody>
      </p:sp>
      <p:sp>
        <p:nvSpPr>
          <p:cNvPr id="40" name="TextBox 39"/>
          <p:cNvSpPr txBox="1"/>
          <p:nvPr/>
        </p:nvSpPr>
        <p:spPr>
          <a:xfrm>
            <a:off x="6629400" y="609600"/>
            <a:ext cx="1600200" cy="830997"/>
          </a:xfrm>
          <a:prstGeom prst="rect">
            <a:avLst/>
          </a:prstGeom>
          <a:noFill/>
        </p:spPr>
        <p:txBody>
          <a:bodyPr wrap="square" rtlCol="0">
            <a:spAutoFit/>
          </a:bodyPr>
          <a:lstStyle/>
          <a:p>
            <a:pPr algn="ctr"/>
            <a:r>
              <a:rPr lang="en-US" sz="4800" dirty="0" smtClean="0">
                <a:effectLst>
                  <a:outerShdw dist="38100" dir="7200000" algn="ctr" rotWithShape="0">
                    <a:srgbClr val="FF0000"/>
                  </a:outerShdw>
                </a:effectLst>
              </a:rPr>
              <a:t>1763</a:t>
            </a:r>
          </a:p>
        </p:txBody>
      </p:sp>
      <p:grpSp>
        <p:nvGrpSpPr>
          <p:cNvPr id="30" name="Group 29"/>
          <p:cNvGrpSpPr/>
          <p:nvPr/>
        </p:nvGrpSpPr>
        <p:grpSpPr>
          <a:xfrm>
            <a:off x="5016500" y="2730500"/>
            <a:ext cx="4127500" cy="4127500"/>
            <a:chOff x="5016500" y="2730500"/>
            <a:chExt cx="4127500" cy="4127500"/>
          </a:xfrm>
        </p:grpSpPr>
        <p:pic>
          <p:nvPicPr>
            <p:cNvPr id="37" name="Picture 5"/>
            <p:cNvPicPr>
              <a:picLocks noChangeAspect="1" noChangeArrowheads="1"/>
            </p:cNvPicPr>
            <p:nvPr/>
          </p:nvPicPr>
          <p:blipFill>
            <a:blip r:embed="rId3"/>
            <a:srcRect/>
            <a:stretch>
              <a:fillRect/>
            </a:stretch>
          </p:blipFill>
          <p:spPr bwMode="auto">
            <a:xfrm>
              <a:off x="5016500" y="2730500"/>
              <a:ext cx="4127500" cy="4127500"/>
            </a:xfrm>
            <a:prstGeom prst="rect">
              <a:avLst/>
            </a:prstGeom>
            <a:noFill/>
            <a:ln w="25400">
              <a:solidFill>
                <a:schemeClr val="tx1"/>
              </a:solidFill>
              <a:miter lim="800000"/>
              <a:headEnd/>
              <a:tailEnd/>
            </a:ln>
            <a:effectLst/>
          </p:spPr>
        </p:pic>
        <p:pic>
          <p:nvPicPr>
            <p:cNvPr id="29" name="Picture 5"/>
            <p:cNvPicPr>
              <a:picLocks noChangeAspect="1" noChangeArrowheads="1"/>
            </p:cNvPicPr>
            <p:nvPr/>
          </p:nvPicPr>
          <p:blipFill>
            <a:blip r:embed="rId3"/>
            <a:srcRect l="26154" t="18769" r="51692" b="73846"/>
            <a:stretch>
              <a:fillRect/>
            </a:stretch>
          </p:blipFill>
          <p:spPr bwMode="auto">
            <a:xfrm>
              <a:off x="6227064" y="3337560"/>
              <a:ext cx="762000" cy="254000"/>
            </a:xfrm>
            <a:prstGeom prst="rect">
              <a:avLst/>
            </a:prstGeom>
            <a:noFill/>
            <a:ln w="25400">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1000" fill="hold"/>
                                        <p:tgtEl>
                                          <p:spTgt spid="38"/>
                                        </p:tgtEl>
                                      </p:cBhvr>
                                      <p:by x="200000" y="200000"/>
                                    </p:animScale>
                                  </p:childTnLst>
                                </p:cTn>
                              </p:par>
                              <p:par>
                                <p:cTn id="7" presetID="64" presetClass="path" presetSubtype="0" accel="50000" decel="50000" fill="hold" grpId="1" nodeType="withEffect">
                                  <p:stCondLst>
                                    <p:cond delay="0"/>
                                  </p:stCondLst>
                                  <p:childTnLst>
                                    <p:animMotion origin="layout" path="M 3.33333E-6 1.11111E-6 L -0.12084 -0.21111 " pathEditMode="relative" rAng="0" ptsTypes="AA">
                                      <p:cBhvr>
                                        <p:cTn id="8" dur="1000" fill="hold"/>
                                        <p:tgtEl>
                                          <p:spTgt spid="38"/>
                                        </p:tgtEl>
                                        <p:attrNameLst>
                                          <p:attrName>ppt_x</p:attrName>
                                          <p:attrName>ppt_y</p:attrName>
                                        </p:attrNameLst>
                                      </p:cBhvr>
                                      <p:rCtr x="-60" y="-106"/>
                                    </p:animMotion>
                                  </p:childTnLst>
                                </p:cTn>
                              </p:par>
                              <p:par>
                                <p:cTn id="9" presetID="10" presetClass="exit" presetSubtype="0" fill="hold" grpId="2" nodeType="withEffect">
                                  <p:stCondLst>
                                    <p:cond delay="500"/>
                                  </p:stCondLst>
                                  <p:childTnLst>
                                    <p:animEffect transition="out" filter="fade">
                                      <p:cBhvr>
                                        <p:cTn id="10" dur="1000"/>
                                        <p:tgtEl>
                                          <p:spTgt spid="38"/>
                                        </p:tgtEl>
                                      </p:cBhvr>
                                    </p:animEffect>
                                    <p:set>
                                      <p:cBhvr>
                                        <p:cTn id="11" dur="1" fill="hold">
                                          <p:stCondLst>
                                            <p:cond delay="999"/>
                                          </p:stCondLst>
                                        </p:cTn>
                                        <p:tgtEl>
                                          <p:spTgt spid="38"/>
                                        </p:tgtEl>
                                        <p:attrNameLst>
                                          <p:attrName>style.visibility</p:attrName>
                                        </p:attrNameLst>
                                      </p:cBhvr>
                                      <p:to>
                                        <p:strVal val="hidden"/>
                                      </p:to>
                                    </p:set>
                                  </p:childTnLst>
                                </p:cTn>
                              </p:par>
                              <p:par>
                                <p:cTn id="12" presetID="10" presetClass="exit" presetSubtype="0" fill="hold" nodeType="withEffect">
                                  <p:stCondLst>
                                    <p:cond delay="500"/>
                                  </p:stCondLst>
                                  <p:childTnLst>
                                    <p:animEffect transition="out" filter="fade">
                                      <p:cBhvr>
                                        <p:cTn id="13" dur="1000"/>
                                        <p:tgtEl>
                                          <p:spTgt spid="35"/>
                                        </p:tgtEl>
                                      </p:cBhvr>
                                    </p:animEffect>
                                    <p:set>
                                      <p:cBhvr>
                                        <p:cTn id="14" dur="1" fill="hold">
                                          <p:stCondLst>
                                            <p:cond delay="999"/>
                                          </p:stCondLst>
                                        </p:cTn>
                                        <p:tgtEl>
                                          <p:spTgt spid="35"/>
                                        </p:tgtEl>
                                        <p:attrNameLst>
                                          <p:attrName>style.visibility</p:attrName>
                                        </p:attrNameLst>
                                      </p:cBhvr>
                                      <p:to>
                                        <p:strVal val="hidden"/>
                                      </p:to>
                                    </p:set>
                                  </p:childTnLst>
                                </p:cTn>
                              </p:par>
                              <p:par>
                                <p:cTn id="15" presetID="10" presetClass="entr" presetSubtype="0" fill="hold" nodeType="withEffect">
                                  <p:stCondLst>
                                    <p:cond delay="50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8" grpId="2"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TextBox 7"/>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sp>
        <p:nvSpPr>
          <p:cNvPr id="9" name="TextBox 8"/>
          <p:cNvSpPr txBox="1"/>
          <p:nvPr/>
        </p:nvSpPr>
        <p:spPr>
          <a:xfrm>
            <a:off x="3505200" y="685800"/>
            <a:ext cx="2819400" cy="677108"/>
          </a:xfrm>
          <a:prstGeom prst="rect">
            <a:avLst/>
          </a:prstGeom>
          <a:noFill/>
        </p:spPr>
        <p:txBody>
          <a:bodyPr wrap="square" rtlCol="0">
            <a:spAutoFit/>
          </a:bodyPr>
          <a:lstStyle/>
          <a:p>
            <a:r>
              <a:rPr lang="en-US" sz="3800" b="1" dirty="0" smtClean="0">
                <a:solidFill>
                  <a:srgbClr val="2F0AB6"/>
                </a:solidFill>
                <a:effectLst>
                  <a:outerShdw dist="50800" dir="7200000" algn="ctr" rotWithShape="0">
                    <a:schemeClr val="tx1"/>
                  </a:outerShdw>
                </a:effectLst>
              </a:rPr>
              <a:t>THE TROPICS</a:t>
            </a:r>
          </a:p>
        </p:txBody>
      </p:sp>
      <p:sp>
        <p:nvSpPr>
          <p:cNvPr id="11" name="TextBox 10"/>
          <p:cNvSpPr txBox="1"/>
          <p:nvPr/>
        </p:nvSpPr>
        <p:spPr>
          <a:xfrm>
            <a:off x="6629400" y="609600"/>
            <a:ext cx="1600200" cy="830997"/>
          </a:xfrm>
          <a:prstGeom prst="rect">
            <a:avLst/>
          </a:prstGeom>
          <a:noFill/>
        </p:spPr>
        <p:txBody>
          <a:bodyPr wrap="square" rtlCol="0">
            <a:spAutoFit/>
          </a:bodyPr>
          <a:lstStyle/>
          <a:p>
            <a:pPr algn="ctr"/>
            <a:r>
              <a:rPr lang="en-US" sz="4800" dirty="0" smtClean="0">
                <a:effectLst>
                  <a:outerShdw dist="38100" dir="7200000" algn="ctr" rotWithShape="0">
                    <a:srgbClr val="FF0000"/>
                  </a:outerShdw>
                </a:effectLst>
              </a:rPr>
              <a:t>1763</a:t>
            </a:r>
          </a:p>
        </p:txBody>
      </p:sp>
      <p:sp>
        <p:nvSpPr>
          <p:cNvPr id="12" name="TextBox 11"/>
          <p:cNvSpPr txBox="1"/>
          <p:nvPr/>
        </p:nvSpPr>
        <p:spPr>
          <a:xfrm>
            <a:off x="0" y="1295400"/>
            <a:ext cx="9144000" cy="1077218"/>
          </a:xfrm>
          <a:prstGeom prst="rect">
            <a:avLst/>
          </a:prstGeom>
          <a:noFill/>
        </p:spPr>
        <p:txBody>
          <a:bodyPr wrap="square" rtlCol="0">
            <a:spAutoFit/>
          </a:bodyPr>
          <a:lstStyle/>
          <a:p>
            <a:pPr algn="ctr"/>
            <a:r>
              <a:rPr lang="en-US" sz="3200" dirty="0" smtClean="0">
                <a:effectLst>
                  <a:outerShdw dist="38100" dir="7200000" algn="ctr" rotWithShape="0">
                    <a:srgbClr val="FF0000"/>
                  </a:outerShdw>
                </a:effectLst>
              </a:rPr>
              <a:t>Plan of French foreign minister:</a:t>
            </a:r>
          </a:p>
          <a:p>
            <a:pPr algn="ctr"/>
            <a:r>
              <a:rPr lang="en-US" sz="3200" dirty="0" smtClean="0">
                <a:effectLst>
                  <a:outerShdw dist="38100" dir="7200000" algn="ctr" rotWithShape="0">
                    <a:srgbClr val="FF0000"/>
                  </a:outerShdw>
                </a:effectLst>
              </a:rPr>
              <a:t>conscript white colonists to minimize slavery</a:t>
            </a:r>
          </a:p>
        </p:txBody>
      </p:sp>
      <p:sp>
        <p:nvSpPr>
          <p:cNvPr id="13" name="TextBox 12"/>
          <p:cNvSpPr txBox="1"/>
          <p:nvPr/>
        </p:nvSpPr>
        <p:spPr>
          <a:xfrm>
            <a:off x="0" y="2330708"/>
            <a:ext cx="5029200" cy="4401205"/>
          </a:xfrm>
          <a:prstGeom prst="rect">
            <a:avLst/>
          </a:prstGeom>
          <a:noFill/>
        </p:spPr>
        <p:txBody>
          <a:bodyPr wrap="square" rtlCol="0">
            <a:spAutoFit/>
          </a:bodyPr>
          <a:lstStyle/>
          <a:p>
            <a:pPr>
              <a:buFontTx/>
              <a:buChar char="-"/>
            </a:pPr>
            <a:r>
              <a:rPr lang="en-US" sz="2800" dirty="0" smtClean="0"/>
              <a:t> grant European entrepreneurs</a:t>
            </a:r>
          </a:p>
          <a:p>
            <a:r>
              <a:rPr lang="en-US" sz="2800" dirty="0" smtClean="0"/>
              <a:t>  land &amp; laborers</a:t>
            </a:r>
          </a:p>
          <a:p>
            <a:pPr>
              <a:buFontTx/>
              <a:buChar char="-"/>
            </a:pPr>
            <a:r>
              <a:rPr lang="en-US" sz="2800" dirty="0" smtClean="0"/>
              <a:t> recruit peasants to work fields</a:t>
            </a:r>
          </a:p>
          <a:p>
            <a:pPr>
              <a:buFontTx/>
              <a:buChar char="-"/>
            </a:pPr>
            <a:r>
              <a:rPr lang="en-US" sz="2800" dirty="0" smtClean="0"/>
              <a:t> provide peasants w/small plots  </a:t>
            </a:r>
          </a:p>
          <a:p>
            <a:r>
              <a:rPr lang="en-US" sz="2800" dirty="0" smtClean="0"/>
              <a:t>  for personal cultivation</a:t>
            </a:r>
          </a:p>
          <a:p>
            <a:pPr>
              <a:buFontTx/>
              <a:buChar char="-"/>
            </a:pPr>
            <a:r>
              <a:rPr lang="en-US" sz="2800" dirty="0" smtClean="0"/>
              <a:t>recruit peasants from Europe</a:t>
            </a:r>
          </a:p>
          <a:p>
            <a:r>
              <a:rPr lang="en-US" sz="2800" dirty="0" smtClean="0"/>
              <a:t>      - French Acadians: refusal</a:t>
            </a:r>
          </a:p>
          <a:p>
            <a:r>
              <a:rPr lang="en-US" sz="2800" dirty="0" smtClean="0"/>
              <a:t>         means loss of </a:t>
            </a:r>
            <a:r>
              <a:rPr lang="en-US" sz="2800" dirty="0" err="1" smtClean="0"/>
              <a:t>gov’t</a:t>
            </a:r>
            <a:r>
              <a:rPr lang="en-US" sz="2800" dirty="0" smtClean="0"/>
              <a:t> dole</a:t>
            </a:r>
          </a:p>
          <a:p>
            <a:r>
              <a:rPr lang="en-US" sz="2800" dirty="0" smtClean="0"/>
              <a:t>      - German peasants: enticed</a:t>
            </a:r>
          </a:p>
          <a:p>
            <a:r>
              <a:rPr lang="en-US" sz="2800" dirty="0" smtClean="0"/>
              <a:t>         with benefits </a:t>
            </a:r>
          </a:p>
        </p:txBody>
      </p:sp>
      <p:sp>
        <p:nvSpPr>
          <p:cNvPr id="10" name="Rectangle 9"/>
          <p:cNvSpPr/>
          <p:nvPr/>
        </p:nvSpPr>
        <p:spPr>
          <a:xfrm>
            <a:off x="1905000" y="1371600"/>
            <a:ext cx="838200" cy="457200"/>
          </a:xfrm>
          <a:prstGeom prst="rect">
            <a:avLst/>
          </a:prstGeom>
          <a:noFill/>
          <a:ln w="508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5016500" y="2730500"/>
            <a:ext cx="4127500" cy="4127500"/>
            <a:chOff x="5016500" y="2730500"/>
            <a:chExt cx="4127500" cy="4127500"/>
          </a:xfrm>
        </p:grpSpPr>
        <p:pic>
          <p:nvPicPr>
            <p:cNvPr id="107525" name="Picture 5"/>
            <p:cNvPicPr>
              <a:picLocks noChangeAspect="1" noChangeArrowheads="1"/>
            </p:cNvPicPr>
            <p:nvPr/>
          </p:nvPicPr>
          <p:blipFill>
            <a:blip r:embed="rId2"/>
            <a:srcRect/>
            <a:stretch>
              <a:fillRect/>
            </a:stretch>
          </p:blipFill>
          <p:spPr bwMode="auto">
            <a:xfrm>
              <a:off x="5016500" y="2730500"/>
              <a:ext cx="4127500" cy="4127500"/>
            </a:xfrm>
            <a:prstGeom prst="rect">
              <a:avLst/>
            </a:prstGeom>
            <a:noFill/>
            <a:ln w="25400">
              <a:solidFill>
                <a:schemeClr val="tx1"/>
              </a:solidFill>
              <a:miter lim="800000"/>
              <a:headEnd/>
              <a:tailEnd/>
            </a:ln>
            <a:effectLst/>
          </p:spPr>
        </p:pic>
        <p:pic>
          <p:nvPicPr>
            <p:cNvPr id="14" name="Picture 5"/>
            <p:cNvPicPr>
              <a:picLocks noChangeAspect="1" noChangeArrowheads="1"/>
            </p:cNvPicPr>
            <p:nvPr/>
          </p:nvPicPr>
          <p:blipFill>
            <a:blip r:embed="rId2"/>
            <a:srcRect l="26154" t="18769" r="51692" b="73846"/>
            <a:stretch>
              <a:fillRect/>
            </a:stretch>
          </p:blipFill>
          <p:spPr bwMode="auto">
            <a:xfrm>
              <a:off x="6227064" y="3337560"/>
              <a:ext cx="762000" cy="254000"/>
            </a:xfrm>
            <a:prstGeom prst="rect">
              <a:avLst/>
            </a:prstGeom>
            <a:noFill/>
            <a:ln w="25400">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1000"/>
                                        <p:tgtEl>
                                          <p:spTgt spid="1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1000"/>
                                        <p:tgtEl>
                                          <p:spTgt spid="1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xEl>
                                              <p:pRg st="3" end="3"/>
                                            </p:txEl>
                                          </p:spTgt>
                                        </p:tgtEl>
                                        <p:attrNameLst>
                                          <p:attrName>style.visibility</p:attrName>
                                        </p:attrNameLst>
                                      </p:cBhvr>
                                      <p:to>
                                        <p:strVal val="visible"/>
                                      </p:to>
                                    </p:set>
                                    <p:animEffect transition="in" filter="fade">
                                      <p:cBhvr>
                                        <p:cTn id="24" dur="1000"/>
                                        <p:tgtEl>
                                          <p:spTgt spid="13">
                                            <p:txEl>
                                              <p:pRg st="3" end="3"/>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fade">
                                      <p:cBhvr>
                                        <p:cTn id="27" dur="10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xEl>
                                              <p:pRg st="5" end="5"/>
                                            </p:txEl>
                                          </p:spTgt>
                                        </p:tgtEl>
                                        <p:attrNameLst>
                                          <p:attrName>style.visibility</p:attrName>
                                        </p:attrNameLst>
                                      </p:cBhvr>
                                      <p:to>
                                        <p:strVal val="visible"/>
                                      </p:to>
                                    </p:set>
                                    <p:animEffect transition="in" filter="fade">
                                      <p:cBhvr>
                                        <p:cTn id="32" dur="1000"/>
                                        <p:tgtEl>
                                          <p:spTgt spid="1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animEffect transition="in" filter="fade">
                                      <p:cBhvr>
                                        <p:cTn id="37" dur="1000"/>
                                        <p:tgtEl>
                                          <p:spTgt spid="13">
                                            <p:txEl>
                                              <p:pRg st="6" end="6"/>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xEl>
                                              <p:pRg st="7" end="7"/>
                                            </p:txEl>
                                          </p:spTgt>
                                        </p:tgtEl>
                                        <p:attrNameLst>
                                          <p:attrName>style.visibility</p:attrName>
                                        </p:attrNameLst>
                                      </p:cBhvr>
                                      <p:to>
                                        <p:strVal val="visible"/>
                                      </p:to>
                                    </p:set>
                                    <p:animEffect transition="in" filter="fade">
                                      <p:cBhvr>
                                        <p:cTn id="40" dur="1000"/>
                                        <p:tgtEl>
                                          <p:spTgt spid="1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
                                            <p:txEl>
                                              <p:pRg st="8" end="8"/>
                                            </p:txEl>
                                          </p:spTgt>
                                        </p:tgtEl>
                                        <p:attrNameLst>
                                          <p:attrName>style.visibility</p:attrName>
                                        </p:attrNameLst>
                                      </p:cBhvr>
                                      <p:to>
                                        <p:strVal val="visible"/>
                                      </p:to>
                                    </p:set>
                                    <p:animEffect transition="in" filter="fade">
                                      <p:cBhvr>
                                        <p:cTn id="45" dur="1000"/>
                                        <p:tgtEl>
                                          <p:spTgt spid="13">
                                            <p:txEl>
                                              <p:pRg st="8" end="8"/>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xEl>
                                              <p:pRg st="9" end="9"/>
                                            </p:txEl>
                                          </p:spTgt>
                                        </p:tgtEl>
                                        <p:attrNameLst>
                                          <p:attrName>style.visibility</p:attrName>
                                        </p:attrNameLst>
                                      </p:cBhvr>
                                      <p:to>
                                        <p:strVal val="visible"/>
                                      </p:to>
                                    </p:set>
                                    <p:animEffect transition="in" filter="fade">
                                      <p:cBhvr>
                                        <p:cTn id="48" dur="1000"/>
                                        <p:tgtEl>
                                          <p:spTgt spid="1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369332"/>
          </a:xfrm>
          <a:prstGeom prst="rect">
            <a:avLst/>
          </a:prstGeom>
        </p:spPr>
        <p:txBody>
          <a:bodyPr wrap="square">
            <a:spAutoFit/>
          </a:bodyPr>
          <a:lstStyle/>
          <a:p>
            <a:r>
              <a:rPr lang="en-US" dirty="0" smtClean="0">
                <a:hlinkClick r:id="rId2"/>
              </a:rPr>
              <a:t>https://wwwnc.cdc.gov/travel/destinations/traveler/none/french-guiana</a:t>
            </a:r>
            <a:endParaRPr lang="en-US" dirty="0"/>
          </a:p>
        </p:txBody>
      </p:sp>
      <p:pic>
        <p:nvPicPr>
          <p:cNvPr id="107525" name="Picture 5"/>
          <p:cNvPicPr>
            <a:picLocks noChangeAspect="1" noChangeArrowheads="1"/>
          </p:cNvPicPr>
          <p:nvPr/>
        </p:nvPicPr>
        <p:blipFill>
          <a:blip r:embed="rId3"/>
          <a:srcRect/>
          <a:stretch>
            <a:fillRect/>
          </a:stretch>
        </p:blipFill>
        <p:spPr bwMode="auto">
          <a:xfrm>
            <a:off x="1524000" y="381000"/>
            <a:ext cx="6477000" cy="6477000"/>
          </a:xfrm>
          <a:prstGeom prst="rect">
            <a:avLst/>
          </a:prstGeom>
          <a:noFill/>
          <a:ln w="25400">
            <a:solidFill>
              <a:schemeClr val="tx1"/>
            </a:solid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7525"/>
                                        </p:tgtEl>
                                        <p:attrNameLst>
                                          <p:attrName>style.visibility</p:attrName>
                                        </p:attrNameLst>
                                      </p:cBhvr>
                                      <p:to>
                                        <p:strVal val="visible"/>
                                      </p:to>
                                    </p:set>
                                    <p:animEffect transition="in" filter="fade">
                                      <p:cBhvr>
                                        <p:cTn id="7" dur="1000"/>
                                        <p:tgtEl>
                                          <p:spTgt spid="107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0" y="2330708"/>
            <a:ext cx="5029200" cy="4401205"/>
          </a:xfrm>
          <a:prstGeom prst="rect">
            <a:avLst/>
          </a:prstGeom>
          <a:noFill/>
        </p:spPr>
        <p:txBody>
          <a:bodyPr wrap="square" rtlCol="0">
            <a:spAutoFit/>
          </a:bodyPr>
          <a:lstStyle/>
          <a:p>
            <a:pPr>
              <a:buFontTx/>
              <a:buChar char="-"/>
            </a:pPr>
            <a:r>
              <a:rPr lang="en-US" sz="2800" dirty="0" smtClean="0"/>
              <a:t> grant European entrepreneurs</a:t>
            </a:r>
          </a:p>
          <a:p>
            <a:r>
              <a:rPr lang="en-US" sz="2800" dirty="0" smtClean="0"/>
              <a:t>  land &amp; laborers</a:t>
            </a:r>
          </a:p>
          <a:p>
            <a:pPr>
              <a:buFontTx/>
              <a:buChar char="-"/>
            </a:pPr>
            <a:r>
              <a:rPr lang="en-US" sz="2800" dirty="0" smtClean="0"/>
              <a:t> recruit peasants to work fields</a:t>
            </a:r>
          </a:p>
          <a:p>
            <a:pPr>
              <a:buFontTx/>
              <a:buChar char="-"/>
            </a:pPr>
            <a:r>
              <a:rPr lang="en-US" sz="2800" dirty="0" smtClean="0"/>
              <a:t> provide peasants w/small plots  </a:t>
            </a:r>
          </a:p>
          <a:p>
            <a:r>
              <a:rPr lang="en-US" sz="2800" dirty="0" smtClean="0"/>
              <a:t>  for personal cultivation</a:t>
            </a:r>
          </a:p>
          <a:p>
            <a:pPr>
              <a:buFontTx/>
              <a:buChar char="-"/>
            </a:pPr>
            <a:r>
              <a:rPr lang="en-US" sz="2800" dirty="0" smtClean="0"/>
              <a:t>recruit peasants from Europe</a:t>
            </a:r>
          </a:p>
          <a:p>
            <a:r>
              <a:rPr lang="en-US" sz="2800" dirty="0" smtClean="0"/>
              <a:t>      - French Acadians: refusal</a:t>
            </a:r>
          </a:p>
          <a:p>
            <a:r>
              <a:rPr lang="en-US" sz="2800" dirty="0" smtClean="0"/>
              <a:t>         means loss of </a:t>
            </a:r>
            <a:r>
              <a:rPr lang="en-US" sz="2800" dirty="0" err="1" smtClean="0"/>
              <a:t>gov’t</a:t>
            </a:r>
            <a:r>
              <a:rPr lang="en-US" sz="2800" dirty="0" smtClean="0"/>
              <a:t> dole</a:t>
            </a:r>
          </a:p>
          <a:p>
            <a:r>
              <a:rPr lang="en-US" sz="2800" dirty="0" smtClean="0"/>
              <a:t>      - German peasants: enticed</a:t>
            </a:r>
          </a:p>
          <a:p>
            <a:r>
              <a:rPr lang="en-US" sz="2800" dirty="0" smtClean="0"/>
              <a:t>         with benefits </a:t>
            </a:r>
          </a:p>
        </p:txBody>
      </p:sp>
      <p:sp useBgFill="1">
        <p:nvSpPr>
          <p:cNvPr id="14" name="TextBox 13"/>
          <p:cNvSpPr txBox="1"/>
          <p:nvPr/>
        </p:nvSpPr>
        <p:spPr>
          <a:xfrm>
            <a:off x="0" y="2433221"/>
            <a:ext cx="5029200" cy="4462760"/>
          </a:xfrm>
          <a:prstGeom prst="rect">
            <a:avLst/>
          </a:prstGeom>
        </p:spPr>
        <p:txBody>
          <a:bodyPr wrap="square" rtlCol="0">
            <a:spAutoFit/>
          </a:bodyPr>
          <a:lstStyle/>
          <a:p>
            <a:endParaRPr lang="en-US" sz="2800" dirty="0" smtClean="0"/>
          </a:p>
          <a:p>
            <a:pPr>
              <a:buFontTx/>
              <a:buChar char="-"/>
            </a:pPr>
            <a:r>
              <a:rPr lang="en-US" sz="2800" dirty="0" smtClean="0"/>
              <a:t> ~200 Acadians migrate</a:t>
            </a:r>
          </a:p>
          <a:p>
            <a:pPr>
              <a:buFontTx/>
              <a:buChar char="-"/>
            </a:pPr>
            <a:r>
              <a:rPr lang="en-US" sz="2800" dirty="0" smtClean="0"/>
              <a:t> ~11,000 Germans migrate</a:t>
            </a:r>
          </a:p>
          <a:p>
            <a:pPr>
              <a:buFontTx/>
              <a:buChar char="-"/>
            </a:pPr>
            <a:r>
              <a:rPr lang="en-US" sz="2800" dirty="0" smtClean="0"/>
              <a:t> disaster: scurvy, dysentery, </a:t>
            </a:r>
          </a:p>
          <a:p>
            <a:r>
              <a:rPr lang="en-US" sz="2800" dirty="0" smtClean="0"/>
              <a:t>   	        smallpox, typhoid</a:t>
            </a:r>
          </a:p>
          <a:p>
            <a:pPr>
              <a:buFontTx/>
              <a:buChar char="-"/>
            </a:pPr>
            <a:r>
              <a:rPr lang="en-US" sz="2800" dirty="0" smtClean="0"/>
              <a:t> 9000-11,000 colonists die</a:t>
            </a:r>
          </a:p>
          <a:p>
            <a:r>
              <a:rPr lang="en-US" sz="2800" dirty="0" smtClean="0"/>
              <a:t> </a:t>
            </a:r>
            <a:r>
              <a:rPr lang="en-US" sz="3200" dirty="0" smtClean="0"/>
              <a:t> </a:t>
            </a:r>
            <a:endParaRPr lang="en-US" sz="2800" dirty="0" smtClean="0"/>
          </a:p>
          <a:p>
            <a:pPr>
              <a:buFontTx/>
              <a:buChar char="-"/>
            </a:pPr>
            <a:r>
              <a:rPr lang="en-US" sz="2800" dirty="0" smtClean="0"/>
              <a:t>100 Acadians survive; move</a:t>
            </a:r>
          </a:p>
          <a:p>
            <a:r>
              <a:rPr lang="en-US" sz="2800" dirty="0" smtClean="0"/>
              <a:t>  farther north; find success as</a:t>
            </a:r>
          </a:p>
          <a:p>
            <a:r>
              <a:rPr lang="en-US" sz="2800" dirty="0" smtClean="0"/>
              <a:t>  non-slave-holding farmers</a:t>
            </a:r>
          </a:p>
        </p:txBody>
      </p:sp>
      <p:grpSp>
        <p:nvGrpSpPr>
          <p:cNvPr id="29" name="Group 28"/>
          <p:cNvGrpSpPr/>
          <p:nvPr/>
        </p:nvGrpSpPr>
        <p:grpSpPr>
          <a:xfrm>
            <a:off x="5016500" y="2730500"/>
            <a:ext cx="4127500" cy="4127500"/>
            <a:chOff x="5016500" y="2730500"/>
            <a:chExt cx="4127500" cy="4127500"/>
          </a:xfrm>
        </p:grpSpPr>
        <p:pic>
          <p:nvPicPr>
            <p:cNvPr id="107525" name="Picture 5"/>
            <p:cNvPicPr>
              <a:picLocks noChangeAspect="1" noChangeArrowheads="1"/>
            </p:cNvPicPr>
            <p:nvPr/>
          </p:nvPicPr>
          <p:blipFill>
            <a:blip r:embed="rId2"/>
            <a:srcRect/>
            <a:stretch>
              <a:fillRect/>
            </a:stretch>
          </p:blipFill>
          <p:spPr bwMode="auto">
            <a:xfrm>
              <a:off x="5016500" y="2730500"/>
              <a:ext cx="4127500" cy="4127500"/>
            </a:xfrm>
            <a:prstGeom prst="rect">
              <a:avLst/>
            </a:prstGeom>
            <a:noFill/>
            <a:ln w="25400">
              <a:solidFill>
                <a:schemeClr val="tx1"/>
              </a:solidFill>
              <a:miter lim="800000"/>
              <a:headEnd/>
              <a:tailEnd/>
            </a:ln>
            <a:effectLst/>
          </p:spPr>
        </p:pic>
        <p:pic>
          <p:nvPicPr>
            <p:cNvPr id="28" name="Picture 5"/>
            <p:cNvPicPr>
              <a:picLocks noChangeAspect="1" noChangeArrowheads="1"/>
            </p:cNvPicPr>
            <p:nvPr/>
          </p:nvPicPr>
          <p:blipFill>
            <a:blip r:embed="rId2"/>
            <a:srcRect l="26154" t="18769" r="51692" b="73846"/>
            <a:stretch>
              <a:fillRect/>
            </a:stretch>
          </p:blipFill>
          <p:spPr bwMode="auto">
            <a:xfrm>
              <a:off x="6227064" y="3337560"/>
              <a:ext cx="762000" cy="254000"/>
            </a:xfrm>
            <a:prstGeom prst="rect">
              <a:avLst/>
            </a:prstGeom>
            <a:noFill/>
            <a:ln w="25400">
              <a:noFill/>
              <a:miter lim="800000"/>
              <a:headEnd/>
              <a:tailEnd/>
            </a:ln>
            <a:effectLst/>
          </p:spPr>
        </p:pic>
      </p:grpSp>
      <p:sp>
        <p:nvSpPr>
          <p:cNvPr id="7" name="Freeform 6"/>
          <p:cNvSpPr/>
          <p:nvPr/>
        </p:nvSpPr>
        <p:spPr>
          <a:xfrm rot="2114983">
            <a:off x="8549093" y="2353384"/>
            <a:ext cx="275414" cy="1722777"/>
          </a:xfrm>
          <a:custGeom>
            <a:avLst/>
            <a:gdLst>
              <a:gd name="connsiteX0" fmla="*/ 1227512 w 1260763"/>
              <a:gd name="connsiteY0" fmla="*/ 77585 h 3136668"/>
              <a:gd name="connsiteX1" fmla="*/ 1144385 w 1260763"/>
              <a:gd name="connsiteY1" fmla="*/ 77585 h 3136668"/>
              <a:gd name="connsiteX2" fmla="*/ 529243 w 1260763"/>
              <a:gd name="connsiteY2" fmla="*/ 543097 h 3136668"/>
              <a:gd name="connsiteX3" fmla="*/ 80356 w 1260763"/>
              <a:gd name="connsiteY3" fmla="*/ 2056014 h 3136668"/>
              <a:gd name="connsiteX4" fmla="*/ 47105 w 1260763"/>
              <a:gd name="connsiteY4" fmla="*/ 3136668 h 3136668"/>
              <a:gd name="connsiteX0" fmla="*/ 1227512 w 1775230"/>
              <a:gd name="connsiteY0" fmla="*/ 117687 h 3176770"/>
              <a:gd name="connsiteX1" fmla="*/ 1144385 w 1775230"/>
              <a:gd name="connsiteY1" fmla="*/ 117687 h 3176770"/>
              <a:gd name="connsiteX2" fmla="*/ 529243 w 1775230"/>
              <a:gd name="connsiteY2" fmla="*/ 583199 h 3176770"/>
              <a:gd name="connsiteX3" fmla="*/ 80356 w 1775230"/>
              <a:gd name="connsiteY3" fmla="*/ 2096116 h 3176770"/>
              <a:gd name="connsiteX4" fmla="*/ 47105 w 1775230"/>
              <a:gd name="connsiteY4" fmla="*/ 3176770 h 3176770"/>
              <a:gd name="connsiteX0" fmla="*/ 1227512 w 1227512"/>
              <a:gd name="connsiteY0" fmla="*/ 0 h 3059083"/>
              <a:gd name="connsiteX1" fmla="*/ 529243 w 1227512"/>
              <a:gd name="connsiteY1" fmla="*/ 465512 h 3059083"/>
              <a:gd name="connsiteX2" fmla="*/ 80356 w 1227512"/>
              <a:gd name="connsiteY2" fmla="*/ 1978429 h 3059083"/>
              <a:gd name="connsiteX3" fmla="*/ 47105 w 1227512"/>
              <a:gd name="connsiteY3" fmla="*/ 3059083 h 3059083"/>
              <a:gd name="connsiteX0" fmla="*/ 1576842 w 1576842"/>
              <a:gd name="connsiteY0" fmla="*/ 0 h 3610475"/>
              <a:gd name="connsiteX1" fmla="*/ 529243 w 1576842"/>
              <a:gd name="connsiteY1" fmla="*/ 1016904 h 3610475"/>
              <a:gd name="connsiteX2" fmla="*/ 80356 w 1576842"/>
              <a:gd name="connsiteY2" fmla="*/ 2529821 h 3610475"/>
              <a:gd name="connsiteX3" fmla="*/ 47105 w 1576842"/>
              <a:gd name="connsiteY3" fmla="*/ 3610475 h 3610475"/>
            </a:gdLst>
            <a:ahLst/>
            <a:cxnLst>
              <a:cxn ang="0">
                <a:pos x="connsiteX0" y="connsiteY0"/>
              </a:cxn>
              <a:cxn ang="0">
                <a:pos x="connsiteX1" y="connsiteY1"/>
              </a:cxn>
              <a:cxn ang="0">
                <a:pos x="connsiteX2" y="connsiteY2"/>
              </a:cxn>
              <a:cxn ang="0">
                <a:pos x="connsiteX3" y="connsiteY3"/>
              </a:cxn>
            </a:cxnLst>
            <a:rect l="l" t="t" r="r" b="b"/>
            <a:pathLst>
              <a:path w="1576842" h="3610475">
                <a:moveTo>
                  <a:pt x="1576842" y="0"/>
                </a:moveTo>
                <a:cubicBezTo>
                  <a:pt x="1431369" y="96982"/>
                  <a:pt x="778657" y="595267"/>
                  <a:pt x="529243" y="1016904"/>
                </a:cubicBezTo>
                <a:cubicBezTo>
                  <a:pt x="279829" y="1438541"/>
                  <a:pt x="160712" y="2097559"/>
                  <a:pt x="80356" y="2529821"/>
                </a:cubicBezTo>
                <a:cubicBezTo>
                  <a:pt x="0" y="2962083"/>
                  <a:pt x="23552" y="3286279"/>
                  <a:pt x="47105" y="3610475"/>
                </a:cubicBezTo>
              </a:path>
            </a:pathLst>
          </a:custGeom>
          <a:ln w="152400">
            <a:solidFill>
              <a:srgbClr val="FF0000"/>
            </a:solidFill>
            <a:tailEnd type="triangle" w="med" len="sm"/>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8" name="TextBox 7"/>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sp>
        <p:nvSpPr>
          <p:cNvPr id="9" name="TextBox 8"/>
          <p:cNvSpPr txBox="1"/>
          <p:nvPr/>
        </p:nvSpPr>
        <p:spPr>
          <a:xfrm>
            <a:off x="3505200" y="685800"/>
            <a:ext cx="2819400" cy="677108"/>
          </a:xfrm>
          <a:prstGeom prst="rect">
            <a:avLst/>
          </a:prstGeom>
          <a:noFill/>
        </p:spPr>
        <p:txBody>
          <a:bodyPr wrap="square" rtlCol="0">
            <a:spAutoFit/>
          </a:bodyPr>
          <a:lstStyle/>
          <a:p>
            <a:r>
              <a:rPr lang="en-US" sz="3800" b="1" dirty="0" smtClean="0">
                <a:solidFill>
                  <a:srgbClr val="2F0AB6"/>
                </a:solidFill>
                <a:effectLst>
                  <a:outerShdw dist="50800" dir="7200000" algn="ctr" rotWithShape="0">
                    <a:schemeClr val="tx1"/>
                  </a:outerShdw>
                </a:effectLst>
              </a:rPr>
              <a:t>THE TROPICS</a:t>
            </a:r>
          </a:p>
        </p:txBody>
      </p:sp>
      <p:sp>
        <p:nvSpPr>
          <p:cNvPr id="11" name="TextBox 10"/>
          <p:cNvSpPr txBox="1"/>
          <p:nvPr/>
        </p:nvSpPr>
        <p:spPr>
          <a:xfrm>
            <a:off x="6629400" y="609600"/>
            <a:ext cx="1600200" cy="830997"/>
          </a:xfrm>
          <a:prstGeom prst="rect">
            <a:avLst/>
          </a:prstGeom>
          <a:noFill/>
        </p:spPr>
        <p:txBody>
          <a:bodyPr wrap="square" rtlCol="0">
            <a:spAutoFit/>
          </a:bodyPr>
          <a:lstStyle/>
          <a:p>
            <a:pPr algn="ctr"/>
            <a:r>
              <a:rPr lang="en-US" sz="4800" dirty="0" smtClean="0">
                <a:effectLst>
                  <a:outerShdw dist="38100" dir="7200000" algn="ctr" rotWithShape="0">
                    <a:srgbClr val="FF0000"/>
                  </a:outerShdw>
                </a:effectLst>
              </a:rPr>
              <a:t>1763</a:t>
            </a:r>
          </a:p>
        </p:txBody>
      </p:sp>
      <p:sp>
        <p:nvSpPr>
          <p:cNvPr id="12" name="TextBox 11"/>
          <p:cNvSpPr txBox="1"/>
          <p:nvPr/>
        </p:nvSpPr>
        <p:spPr>
          <a:xfrm>
            <a:off x="0" y="1295400"/>
            <a:ext cx="9144000" cy="1077218"/>
          </a:xfrm>
          <a:prstGeom prst="rect">
            <a:avLst/>
          </a:prstGeom>
          <a:noFill/>
        </p:spPr>
        <p:txBody>
          <a:bodyPr wrap="square" rtlCol="0">
            <a:spAutoFit/>
          </a:bodyPr>
          <a:lstStyle/>
          <a:p>
            <a:pPr algn="ctr"/>
            <a:r>
              <a:rPr lang="en-US" sz="3200" dirty="0" smtClean="0">
                <a:effectLst>
                  <a:outerShdw dist="38100" dir="7200000" algn="ctr" rotWithShape="0">
                    <a:srgbClr val="FF0000"/>
                  </a:outerShdw>
                </a:effectLst>
              </a:rPr>
              <a:t>Plan of French foreign minister:</a:t>
            </a:r>
          </a:p>
          <a:p>
            <a:pPr algn="ctr"/>
            <a:r>
              <a:rPr lang="en-US" sz="3200" dirty="0" smtClean="0">
                <a:effectLst>
                  <a:outerShdw dist="38100" dir="7200000" algn="ctr" rotWithShape="0">
                    <a:srgbClr val="FF0000"/>
                  </a:outerShdw>
                </a:effectLst>
              </a:rPr>
              <a:t>conscript white colonists to minimize slavery</a:t>
            </a:r>
          </a:p>
        </p:txBody>
      </p:sp>
      <p:sp>
        <p:nvSpPr>
          <p:cNvPr id="10" name="Rectangle 9"/>
          <p:cNvSpPr/>
          <p:nvPr/>
        </p:nvSpPr>
        <p:spPr>
          <a:xfrm>
            <a:off x="1905000" y="1371600"/>
            <a:ext cx="838200" cy="457200"/>
          </a:xfrm>
          <a:prstGeom prst="rect">
            <a:avLst/>
          </a:prstGeom>
          <a:noFill/>
          <a:ln w="508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1676400" y="2286000"/>
            <a:ext cx="1373261" cy="584775"/>
            <a:chOff x="1676400" y="2286000"/>
            <a:chExt cx="1373261" cy="584775"/>
          </a:xfrm>
        </p:grpSpPr>
        <p:sp>
          <p:nvSpPr>
            <p:cNvPr id="15" name="TextBox 14"/>
            <p:cNvSpPr txBox="1"/>
            <p:nvPr/>
          </p:nvSpPr>
          <p:spPr>
            <a:xfrm>
              <a:off x="1676400" y="2286000"/>
              <a:ext cx="1373261" cy="584775"/>
            </a:xfrm>
            <a:prstGeom prst="rect">
              <a:avLst/>
            </a:prstGeom>
            <a:noFill/>
          </p:spPr>
          <p:txBody>
            <a:bodyPr wrap="none" rtlCol="0">
              <a:spAutoFit/>
            </a:bodyPr>
            <a:lstStyle/>
            <a:p>
              <a:r>
                <a:rPr lang="en-US" sz="3200" dirty="0" smtClean="0">
                  <a:effectLst>
                    <a:outerShdw dist="38100" dir="7200000" algn="ctr" rotWithShape="0">
                      <a:srgbClr val="FF0000"/>
                    </a:outerShdw>
                  </a:effectLst>
                </a:rPr>
                <a:t>Results</a:t>
              </a:r>
              <a:endParaRPr lang="en-US" sz="3200" dirty="0">
                <a:effectLst>
                  <a:outerShdw dist="38100" dir="7200000" algn="ctr" rotWithShape="0">
                    <a:srgbClr val="FF0000"/>
                  </a:outerShdw>
                </a:effectLst>
              </a:endParaRPr>
            </a:p>
          </p:txBody>
        </p:sp>
        <p:sp>
          <p:nvSpPr>
            <p:cNvPr id="16" name="Rectangle 15"/>
            <p:cNvSpPr/>
            <p:nvPr/>
          </p:nvSpPr>
          <p:spPr>
            <a:xfrm>
              <a:off x="1676400" y="2362200"/>
              <a:ext cx="1371600" cy="457200"/>
            </a:xfrm>
            <a:prstGeom prst="rect">
              <a:avLst/>
            </a:prstGeom>
            <a:noFill/>
            <a:ln w="508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6096000" y="3568586"/>
            <a:ext cx="1219200" cy="622414"/>
          </a:xfrm>
          <a:prstGeom prst="rect">
            <a:avLst/>
          </a:prstGeom>
          <a:noFill/>
        </p:spPr>
        <p:txBody>
          <a:bodyPr wrap="square" rtlCol="0">
            <a:spAutoFit/>
          </a:bodyPr>
          <a:lstStyle/>
          <a:p>
            <a:pPr algn="ctr">
              <a:lnSpc>
                <a:spcPts val="2000"/>
              </a:lnSpc>
            </a:pPr>
            <a:r>
              <a:rPr lang="en-US" sz="2400" b="1" dirty="0" err="1" smtClean="0">
                <a:solidFill>
                  <a:srgbClr val="FF0000"/>
                </a:solidFill>
                <a:effectLst>
                  <a:outerShdw dist="50800" dir="7200000" algn="ctr" rotWithShape="0">
                    <a:schemeClr val="tx1"/>
                  </a:outerShdw>
                </a:effectLst>
              </a:rPr>
              <a:t>Kourou</a:t>
            </a:r>
            <a:r>
              <a:rPr lang="en-US" sz="2400" b="1" dirty="0" smtClean="0">
                <a:solidFill>
                  <a:srgbClr val="FF0000"/>
                </a:solidFill>
                <a:effectLst>
                  <a:outerShdw dist="50800" dir="7200000" algn="ctr" rotWithShape="0">
                    <a:schemeClr val="tx1"/>
                  </a:outerShdw>
                </a:effectLst>
              </a:rPr>
              <a:t> Colony </a:t>
            </a:r>
            <a:endParaRPr lang="en-US" sz="2400" b="1" dirty="0">
              <a:solidFill>
                <a:srgbClr val="FF0000"/>
              </a:solidFill>
              <a:effectLst>
                <a:outerShdw dist="50800" dir="7200000" algn="ctr" rotWithShape="0">
                  <a:schemeClr val="tx1"/>
                </a:outerShdw>
              </a:effectLst>
            </a:endParaRPr>
          </a:p>
        </p:txBody>
      </p:sp>
      <p:sp>
        <p:nvSpPr>
          <p:cNvPr id="24" name="Freeform 23"/>
          <p:cNvSpPr/>
          <p:nvPr/>
        </p:nvSpPr>
        <p:spPr>
          <a:xfrm rot="20750624">
            <a:off x="7620000" y="3429000"/>
            <a:ext cx="381000" cy="457200"/>
          </a:xfrm>
          <a:custGeom>
            <a:avLst/>
            <a:gdLst>
              <a:gd name="connsiteX0" fmla="*/ 548640 w 548640"/>
              <a:gd name="connsiteY0" fmla="*/ 457200 h 457200"/>
              <a:gd name="connsiteX1" fmla="*/ 365760 w 548640"/>
              <a:gd name="connsiteY1" fmla="*/ 74814 h 457200"/>
              <a:gd name="connsiteX2" fmla="*/ 0 w 548640"/>
              <a:gd name="connsiteY2" fmla="*/ 8313 h 457200"/>
            </a:gdLst>
            <a:ahLst/>
            <a:cxnLst>
              <a:cxn ang="0">
                <a:pos x="connsiteX0" y="connsiteY0"/>
              </a:cxn>
              <a:cxn ang="0">
                <a:pos x="connsiteX1" y="connsiteY1"/>
              </a:cxn>
              <a:cxn ang="0">
                <a:pos x="connsiteX2" y="connsiteY2"/>
              </a:cxn>
            </a:cxnLst>
            <a:rect l="l" t="t" r="r" b="b"/>
            <a:pathLst>
              <a:path w="548640" h="457200">
                <a:moveTo>
                  <a:pt x="548640" y="457200"/>
                </a:moveTo>
                <a:cubicBezTo>
                  <a:pt x="502920" y="303414"/>
                  <a:pt x="457200" y="149628"/>
                  <a:pt x="365760" y="74814"/>
                </a:cubicBezTo>
                <a:cubicBezTo>
                  <a:pt x="274320" y="0"/>
                  <a:pt x="137160" y="4156"/>
                  <a:pt x="0" y="8313"/>
                </a:cubicBezTo>
              </a:path>
            </a:pathLst>
          </a:cu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5-Point Star 21"/>
          <p:cNvSpPr/>
          <p:nvPr/>
        </p:nvSpPr>
        <p:spPr>
          <a:xfrm>
            <a:off x="7239000" y="3352800"/>
            <a:ext cx="533400" cy="5334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5054769"/>
            <a:ext cx="9144000" cy="507831"/>
          </a:xfrm>
          <a:prstGeom prst="rect">
            <a:avLst/>
          </a:prstGeom>
          <a:solidFill>
            <a:schemeClr val="tx1"/>
          </a:solidFill>
        </p:spPr>
        <p:txBody>
          <a:bodyPr wrap="square">
            <a:spAutoFit/>
          </a:bodyPr>
          <a:lstStyle/>
          <a:p>
            <a:pPr algn="ctr"/>
            <a:r>
              <a:rPr lang="en-US" sz="2700" b="1" dirty="0" smtClean="0">
                <a:solidFill>
                  <a:schemeClr val="bg1"/>
                </a:solidFill>
              </a:rPr>
              <a:t>‘single deadliest episode in European colonization of Americas’</a:t>
            </a:r>
            <a:endParaRPr lang="en-US" sz="2700" b="1" dirty="0">
              <a:solidFill>
                <a:schemeClr val="bg1"/>
              </a:solidFill>
            </a:endParaRPr>
          </a:p>
        </p:txBody>
      </p:sp>
      <p:sp>
        <p:nvSpPr>
          <p:cNvPr id="26" name="TextBox 25"/>
          <p:cNvSpPr txBox="1"/>
          <p:nvPr/>
        </p:nvSpPr>
        <p:spPr>
          <a:xfrm rot="20338722">
            <a:off x="4807378" y="3184667"/>
            <a:ext cx="1676400" cy="348813"/>
          </a:xfrm>
          <a:prstGeom prst="rect">
            <a:avLst/>
          </a:prstGeom>
          <a:noFill/>
        </p:spPr>
        <p:txBody>
          <a:bodyPr wrap="square" rtlCol="0">
            <a:spAutoFit/>
          </a:bodyPr>
          <a:lstStyle/>
          <a:p>
            <a:pPr algn="ctr">
              <a:lnSpc>
                <a:spcPts val="2000"/>
              </a:lnSpc>
            </a:pPr>
            <a:r>
              <a:rPr lang="en-US" sz="2400" b="1" dirty="0" err="1" smtClean="0">
                <a:solidFill>
                  <a:srgbClr val="FF0000"/>
                </a:solidFill>
                <a:effectLst>
                  <a:outerShdw dist="50800" dir="7200000" algn="ctr" rotWithShape="0">
                    <a:schemeClr val="tx1"/>
                  </a:outerShdw>
                </a:effectLst>
              </a:rPr>
              <a:t>Sinnamary</a:t>
            </a:r>
            <a:endParaRPr lang="en-US" sz="24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27"/>
                                        </p:tgtEl>
                                      </p:cBhvr>
                                    </p:animEffect>
                                    <p:set>
                                      <p:cBhvr>
                                        <p:cTn id="7" dur="1" fill="hold">
                                          <p:stCondLst>
                                            <p:cond delay="999"/>
                                          </p:stCondLst>
                                        </p:cTn>
                                        <p:tgtEl>
                                          <p:spTgt spid="27"/>
                                        </p:tgtEl>
                                        <p:attrNameLst>
                                          <p:attrName>style.visibility</p:attrName>
                                        </p:attrNameLst>
                                      </p:cBhvr>
                                      <p:to>
                                        <p:strVal val="hidden"/>
                                      </p:to>
                                    </p:set>
                                  </p:childTnLst>
                                </p:cTn>
                              </p:par>
                            </p:childTnLst>
                          </p:cTn>
                        </p:par>
                        <p:par>
                          <p:cTn id="8" fill="hold">
                            <p:stCondLst>
                              <p:cond delay="1000"/>
                            </p:stCondLst>
                            <p:childTnLst>
                              <p:par>
                                <p:cTn id="9" presetID="42" presetClass="path" presetSubtype="0" accel="50000" decel="50000" fill="hold" grpId="1" nodeType="afterEffect">
                                  <p:stCondLst>
                                    <p:cond delay="0"/>
                                  </p:stCondLst>
                                  <p:childTnLst>
                                    <p:animMotion origin="layout" path="M 0 0  L 0 0.33295  E" pathEditMode="relative" ptsTypes="">
                                      <p:cBhvr>
                                        <p:cTn id="10" dur="2000" fill="hold"/>
                                        <p:tgtEl>
                                          <p:spTgt spid="10"/>
                                        </p:tgtEl>
                                        <p:attrNameLst>
                                          <p:attrName>ppt_x</p:attrName>
                                          <p:attrName>ppt_y</p:attrName>
                                        </p:attrNameLst>
                                      </p:cBhvr>
                                    </p:animMotion>
                                  </p:childTnLst>
                                </p:cTn>
                              </p:par>
                              <p:par>
                                <p:cTn id="11" presetID="10" presetClass="exit" presetSubtype="0" fill="hold" grpId="2" nodeType="withEffect">
                                  <p:stCondLst>
                                    <p:cond delay="0"/>
                                  </p:stCondLst>
                                  <p:childTnLst>
                                    <p:animEffect transition="out" filter="fade">
                                      <p:cBhvr>
                                        <p:cTn id="12" dur="1000"/>
                                        <p:tgtEl>
                                          <p:spTgt spid="10"/>
                                        </p:tgtEl>
                                      </p:cBhvr>
                                    </p:animEffect>
                                    <p:set>
                                      <p:cBhvr>
                                        <p:cTn id="13" dur="1" fill="hold">
                                          <p:stCondLst>
                                            <p:cond delay="999"/>
                                          </p:stCondLst>
                                        </p:cTn>
                                        <p:tgtEl>
                                          <p:spTgt spid="10"/>
                                        </p:tgtEl>
                                        <p:attrNameLst>
                                          <p:attrName>style.visibility</p:attrName>
                                        </p:attrNameLst>
                                      </p:cBhvr>
                                      <p:to>
                                        <p:strVal val="hidden"/>
                                      </p:to>
                                    </p:set>
                                  </p:childTnLst>
                                </p:cTn>
                              </p:par>
                              <p:par>
                                <p:cTn id="14" presetID="10" presetClass="entr" presetSubtype="0" fill="hold" nodeType="withEffect">
                                  <p:stCondLst>
                                    <p:cond delay="5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1000"/>
                                        <p:tgtEl>
                                          <p:spTgt spid="10"/>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4">
                                            <p:bg/>
                                          </p:spTgt>
                                        </p:tgtEl>
                                        <p:attrNameLst>
                                          <p:attrName>style.visibility</p:attrName>
                                        </p:attrNameLst>
                                      </p:cBhvr>
                                      <p:to>
                                        <p:strVal val="visible"/>
                                      </p:to>
                                    </p:set>
                                    <p:animEffect transition="in" filter="fade">
                                      <p:cBhvr>
                                        <p:cTn id="23" dur="1000"/>
                                        <p:tgtEl>
                                          <p:spTgt spid="14">
                                            <p:bg/>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Effect transition="in" filter="fade">
                                      <p:cBhvr>
                                        <p:cTn id="26" dur="1000"/>
                                        <p:tgtEl>
                                          <p:spTgt spid="1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xEl>
                                              <p:pRg st="2" end="2"/>
                                            </p:txEl>
                                          </p:spTgt>
                                        </p:tgtEl>
                                        <p:attrNameLst>
                                          <p:attrName>style.visibility</p:attrName>
                                        </p:attrNameLst>
                                      </p:cBhvr>
                                      <p:to>
                                        <p:strVal val="visible"/>
                                      </p:to>
                                    </p:set>
                                    <p:animEffect transition="in" filter="fade">
                                      <p:cBhvr>
                                        <p:cTn id="31" dur="1000"/>
                                        <p:tgtEl>
                                          <p:spTgt spid="14">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10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right)">
                                      <p:cBhvr>
                                        <p:cTn id="41" dur="2000"/>
                                        <p:tgtEl>
                                          <p:spTgt spid="24"/>
                                        </p:tgtEl>
                                      </p:cBhvr>
                                    </p:animEffect>
                                  </p:childTnLst>
                                </p:cTn>
                              </p:par>
                            </p:childTnLst>
                          </p:cTn>
                        </p:par>
                        <p:par>
                          <p:cTn id="42" fill="hold">
                            <p:stCondLst>
                              <p:cond delay="2000"/>
                            </p:stCondLst>
                            <p:childTnLst>
                              <p:par>
                                <p:cTn id="43" presetID="49" presetClass="entr" presetSubtype="0" decel="100000"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1000" fill="hold"/>
                                        <p:tgtEl>
                                          <p:spTgt spid="22"/>
                                        </p:tgtEl>
                                        <p:attrNameLst>
                                          <p:attrName>ppt_w</p:attrName>
                                        </p:attrNameLst>
                                      </p:cBhvr>
                                      <p:tavLst>
                                        <p:tav tm="0">
                                          <p:val>
                                            <p:fltVal val="0"/>
                                          </p:val>
                                        </p:tav>
                                        <p:tav tm="100000">
                                          <p:val>
                                            <p:strVal val="#ppt_w"/>
                                          </p:val>
                                        </p:tav>
                                      </p:tavLst>
                                    </p:anim>
                                    <p:anim calcmode="lin" valueType="num">
                                      <p:cBhvr>
                                        <p:cTn id="46" dur="1000" fill="hold"/>
                                        <p:tgtEl>
                                          <p:spTgt spid="22"/>
                                        </p:tgtEl>
                                        <p:attrNameLst>
                                          <p:attrName>ppt_h</p:attrName>
                                        </p:attrNameLst>
                                      </p:cBhvr>
                                      <p:tavLst>
                                        <p:tav tm="0">
                                          <p:val>
                                            <p:fltVal val="0"/>
                                          </p:val>
                                        </p:tav>
                                        <p:tav tm="100000">
                                          <p:val>
                                            <p:strVal val="#ppt_h"/>
                                          </p:val>
                                        </p:tav>
                                      </p:tavLst>
                                    </p:anim>
                                    <p:anim calcmode="lin" valueType="num">
                                      <p:cBhvr>
                                        <p:cTn id="47" dur="1000" fill="hold"/>
                                        <p:tgtEl>
                                          <p:spTgt spid="22"/>
                                        </p:tgtEl>
                                        <p:attrNameLst>
                                          <p:attrName>style.rotation</p:attrName>
                                        </p:attrNameLst>
                                      </p:cBhvr>
                                      <p:tavLst>
                                        <p:tav tm="0">
                                          <p:val>
                                            <p:fltVal val="360"/>
                                          </p:val>
                                        </p:tav>
                                        <p:tav tm="100000">
                                          <p:val>
                                            <p:fltVal val="0"/>
                                          </p:val>
                                        </p:tav>
                                      </p:tavLst>
                                    </p:anim>
                                    <p:animEffect transition="in" filter="fade">
                                      <p:cBhvr>
                                        <p:cTn id="48" dur="1000"/>
                                        <p:tgtEl>
                                          <p:spTgt spid="2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4">
                                            <p:txEl>
                                              <p:pRg st="3" end="3"/>
                                            </p:txEl>
                                          </p:spTgt>
                                        </p:tgtEl>
                                        <p:attrNameLst>
                                          <p:attrName>style.visibility</p:attrName>
                                        </p:attrNameLst>
                                      </p:cBhvr>
                                      <p:to>
                                        <p:strVal val="visible"/>
                                      </p:to>
                                    </p:set>
                                    <p:animEffect transition="in" filter="fade">
                                      <p:cBhvr>
                                        <p:cTn id="56" dur="1000"/>
                                        <p:tgtEl>
                                          <p:spTgt spid="14">
                                            <p:txEl>
                                              <p:pRg st="3" end="3"/>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4">
                                            <p:txEl>
                                              <p:pRg st="4" end="4"/>
                                            </p:txEl>
                                          </p:spTgt>
                                        </p:tgtEl>
                                        <p:attrNameLst>
                                          <p:attrName>style.visibility</p:attrName>
                                        </p:attrNameLst>
                                      </p:cBhvr>
                                      <p:to>
                                        <p:strVal val="visible"/>
                                      </p:to>
                                    </p:set>
                                    <p:animEffect transition="in" filter="fade">
                                      <p:cBhvr>
                                        <p:cTn id="59" dur="1000"/>
                                        <p:tgtEl>
                                          <p:spTgt spid="14">
                                            <p:txEl>
                                              <p:pRg st="4" end="4"/>
                                            </p:txEl>
                                          </p:spTgt>
                                        </p:tgtEl>
                                      </p:cBhvr>
                                    </p:animEffect>
                                  </p:childTnLst>
                                </p:cTn>
                              </p:par>
                              <p:par>
                                <p:cTn id="60" presetID="10" presetClass="exit" presetSubtype="0" fill="hold" grpId="1" nodeType="withEffect">
                                  <p:stCondLst>
                                    <p:cond delay="0"/>
                                  </p:stCondLst>
                                  <p:childTnLst>
                                    <p:animEffect transition="out" filter="fade">
                                      <p:cBhvr>
                                        <p:cTn id="61" dur="1000"/>
                                        <p:tgtEl>
                                          <p:spTgt spid="7"/>
                                        </p:tgtEl>
                                      </p:cBhvr>
                                    </p:animEffect>
                                    <p:set>
                                      <p:cBhvr>
                                        <p:cTn id="62" dur="1" fill="hold">
                                          <p:stCondLst>
                                            <p:cond delay="999"/>
                                          </p:stCondLst>
                                        </p:cTn>
                                        <p:tgtEl>
                                          <p:spTgt spid="7"/>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000"/>
                                        <p:tgtEl>
                                          <p:spTgt spid="24"/>
                                        </p:tgtEl>
                                      </p:cBhvr>
                                    </p:animEffect>
                                    <p:set>
                                      <p:cBhvr>
                                        <p:cTn id="65" dur="1" fill="hold">
                                          <p:stCondLst>
                                            <p:cond delay="999"/>
                                          </p:stCondLst>
                                        </p:cTn>
                                        <p:tgtEl>
                                          <p:spTgt spid="2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4">
                                            <p:txEl>
                                              <p:pRg st="5" end="5"/>
                                            </p:txEl>
                                          </p:spTgt>
                                        </p:tgtEl>
                                        <p:attrNameLst>
                                          <p:attrName>style.visibility</p:attrName>
                                        </p:attrNameLst>
                                      </p:cBhvr>
                                      <p:to>
                                        <p:strVal val="visible"/>
                                      </p:to>
                                    </p:set>
                                    <p:animEffect transition="in" filter="fade">
                                      <p:cBhvr>
                                        <p:cTn id="70" dur="1000"/>
                                        <p:tgtEl>
                                          <p:spTgt spid="14">
                                            <p:txEl>
                                              <p:pRg st="5" end="5"/>
                                            </p:txEl>
                                          </p:spTgt>
                                        </p:tgtEl>
                                      </p:cBhvr>
                                    </p:animEffect>
                                  </p:childTnLst>
                                </p:cTn>
                              </p:par>
                              <p:par>
                                <p:cTn id="71" presetID="10" presetClass="exit" presetSubtype="0" fill="hold" grpId="1" nodeType="withEffect">
                                  <p:stCondLst>
                                    <p:cond delay="0"/>
                                  </p:stCondLst>
                                  <p:childTnLst>
                                    <p:animEffect transition="out" filter="fade">
                                      <p:cBhvr>
                                        <p:cTn id="72" dur="1000"/>
                                        <p:tgtEl>
                                          <p:spTgt spid="23"/>
                                        </p:tgtEl>
                                      </p:cBhvr>
                                    </p:animEffect>
                                    <p:set>
                                      <p:cBhvr>
                                        <p:cTn id="73" dur="1" fill="hold">
                                          <p:stCondLst>
                                            <p:cond delay="999"/>
                                          </p:stCondLst>
                                        </p:cTn>
                                        <p:tgtEl>
                                          <p:spTgt spid="23"/>
                                        </p:tgtEl>
                                        <p:attrNameLst>
                                          <p:attrName>style.visibility</p:attrName>
                                        </p:attrNameLst>
                                      </p:cBhvr>
                                      <p:to>
                                        <p:strVal val="hidden"/>
                                      </p:to>
                                    </p:set>
                                  </p:childTnLst>
                                </p:cTn>
                              </p:par>
                              <p:par>
                                <p:cTn id="74" presetID="6" presetClass="emph" presetSubtype="0" fill="hold" grpId="2" nodeType="withEffect">
                                  <p:stCondLst>
                                    <p:cond delay="0"/>
                                  </p:stCondLst>
                                  <p:childTnLst>
                                    <p:animScale>
                                      <p:cBhvr>
                                        <p:cTn id="75" dur="1000" fill="hold"/>
                                        <p:tgtEl>
                                          <p:spTgt spid="22"/>
                                        </p:tgtEl>
                                      </p:cBhvr>
                                      <p:by x="60000" y="60000"/>
                                    </p:animScale>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wipe(left)">
                                      <p:cBhvr>
                                        <p:cTn id="80" dur="1000"/>
                                        <p:tgtEl>
                                          <p:spTgt spid="2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4">
                                            <p:txEl>
                                              <p:pRg st="6" end="6"/>
                                            </p:txEl>
                                          </p:spTgt>
                                        </p:tgtEl>
                                        <p:attrNameLst>
                                          <p:attrName>style.visibility</p:attrName>
                                        </p:attrNameLst>
                                      </p:cBhvr>
                                      <p:to>
                                        <p:strVal val="visible"/>
                                      </p:to>
                                    </p:set>
                                    <p:animEffect transition="in" filter="fade">
                                      <p:cBhvr>
                                        <p:cTn id="85" dur="1000"/>
                                        <p:tgtEl>
                                          <p:spTgt spid="14">
                                            <p:txEl>
                                              <p:pRg st="6" end="6"/>
                                            </p:txEl>
                                          </p:spTgt>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4">
                                            <p:txEl>
                                              <p:pRg st="7" end="7"/>
                                            </p:txEl>
                                          </p:spTgt>
                                        </p:tgtEl>
                                        <p:attrNameLst>
                                          <p:attrName>style.visibility</p:attrName>
                                        </p:attrNameLst>
                                      </p:cBhvr>
                                      <p:to>
                                        <p:strVal val="visible"/>
                                      </p:to>
                                    </p:set>
                                    <p:animEffect transition="in" filter="fade">
                                      <p:cBhvr>
                                        <p:cTn id="88" dur="1000"/>
                                        <p:tgtEl>
                                          <p:spTgt spid="14">
                                            <p:txEl>
                                              <p:pRg st="7" end="7"/>
                                            </p:txEl>
                                          </p:spTgt>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4">
                                            <p:txEl>
                                              <p:pRg st="8" end="8"/>
                                            </p:txEl>
                                          </p:spTgt>
                                        </p:tgtEl>
                                        <p:attrNameLst>
                                          <p:attrName>style.visibility</p:attrName>
                                        </p:attrNameLst>
                                      </p:cBhvr>
                                      <p:to>
                                        <p:strVal val="visible"/>
                                      </p:to>
                                    </p:set>
                                    <p:animEffect transition="in" filter="fade">
                                      <p:cBhvr>
                                        <p:cTn id="91" dur="1000"/>
                                        <p:tgtEl>
                                          <p:spTgt spid="14">
                                            <p:txEl>
                                              <p:pRg st="8" end="8"/>
                                            </p:txEl>
                                          </p:spTgt>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4">
                                            <p:txEl>
                                              <p:pRg st="9" end="9"/>
                                            </p:txEl>
                                          </p:spTgt>
                                        </p:tgtEl>
                                        <p:attrNameLst>
                                          <p:attrName>style.visibility</p:attrName>
                                        </p:attrNameLst>
                                      </p:cBhvr>
                                      <p:to>
                                        <p:strVal val="visible"/>
                                      </p:to>
                                    </p:set>
                                    <p:animEffect transition="in" filter="fade">
                                      <p:cBhvr>
                                        <p:cTn id="94" dur="1000"/>
                                        <p:tgtEl>
                                          <p:spTgt spid="14">
                                            <p:txEl>
                                              <p:pRg st="9" end="9"/>
                                            </p:txEl>
                                          </p:spTgt>
                                        </p:tgtEl>
                                      </p:cBhvr>
                                    </p:animEffect>
                                  </p:childTnLst>
                                </p:cTn>
                              </p:par>
                              <p:par>
                                <p:cTn id="95" presetID="0" presetClass="path" presetSubtype="0" accel="50000" decel="50000" fill="hold" grpId="1" nodeType="withEffect">
                                  <p:stCondLst>
                                    <p:cond delay="0"/>
                                  </p:stCondLst>
                                  <p:childTnLst>
                                    <p:animMotion origin="layout" path="M 0.00591 -0.01505 C 0.00591 -0.01551 0.00052 -0.03658 -0.00086 -0.04028 C -0.02639 -0.09445 -0.07361 -0.0757 -0.10104 -0.06759 " pathEditMode="relative" rAng="-753706" ptsTypes="ffA">
                                      <p:cBhvr>
                                        <p:cTn id="96" dur="2000" fill="hold"/>
                                        <p:tgtEl>
                                          <p:spTgt spid="22"/>
                                        </p:tgtEl>
                                        <p:attrNameLst>
                                          <p:attrName>ppt_x</p:attrName>
                                          <p:attrName>ppt_y</p:attrName>
                                        </p:attrNameLst>
                                      </p:cBhvr>
                                      <p:rCtr x="-54" y="-28"/>
                                    </p:animMotion>
                                  </p:childTnLst>
                                </p:cTn>
                              </p:par>
                            </p:childTnLst>
                          </p:cTn>
                        </p:par>
                        <p:par>
                          <p:cTn id="97" fill="hold">
                            <p:stCondLst>
                              <p:cond delay="2000"/>
                            </p:stCondLst>
                            <p:childTnLst>
                              <p:par>
                                <p:cTn id="98" presetID="10" presetClass="entr" presetSubtype="0" fill="hold" grpId="0" nodeType="after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fade">
                                      <p:cBhvr>
                                        <p:cTn id="100" dur="1000"/>
                                        <p:tgtEl>
                                          <p:spTgt spid="26"/>
                                        </p:tgtEl>
                                      </p:cBhvr>
                                    </p:animEffect>
                                  </p:childTnLst>
                                </p:cTn>
                              </p:par>
                              <p:par>
                                <p:cTn id="101" presetID="6" presetClass="emph" presetSubtype="0" fill="hold" grpId="3" nodeType="withEffect">
                                  <p:stCondLst>
                                    <p:cond delay="0"/>
                                  </p:stCondLst>
                                  <p:childTnLst>
                                    <p:animScale>
                                      <p:cBhvr>
                                        <p:cTn id="102" dur="1000" fill="hold"/>
                                        <p:tgtEl>
                                          <p:spTgt spid="2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4" grpId="0" uiExpand="1" build="allAtOnce" animBg="1"/>
      <p:bldP spid="7" grpId="0" animBg="1"/>
      <p:bldP spid="7" grpId="1" animBg="1"/>
      <p:bldP spid="10" grpId="0" animBg="1"/>
      <p:bldP spid="10" grpId="1" animBg="1"/>
      <p:bldP spid="10" grpId="2" animBg="1"/>
      <p:bldP spid="23" grpId="0"/>
      <p:bldP spid="23" grpId="1"/>
      <p:bldP spid="24" grpId="0" animBg="1"/>
      <p:bldP spid="24" grpId="1" animBg="1"/>
      <p:bldP spid="22" grpId="0" animBg="1"/>
      <p:bldP spid="22" grpId="1" animBg="1"/>
      <p:bldP spid="22" grpId="2" animBg="1"/>
      <p:bldP spid="22" grpId="3" animBg="1"/>
      <p:bldP spid="25" grpId="0" animBg="1"/>
      <p:bldP spid="2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160713" y="0"/>
            <a:ext cx="9304713" cy="6940550"/>
            <a:chOff x="-160713" y="0"/>
            <a:chExt cx="9304713" cy="6940550"/>
          </a:xfrm>
        </p:grpSpPr>
        <p:grpSp>
          <p:nvGrpSpPr>
            <p:cNvPr id="20" name="Group 19"/>
            <p:cNvGrpSpPr/>
            <p:nvPr/>
          </p:nvGrpSpPr>
          <p:grpSpPr>
            <a:xfrm>
              <a:off x="-160713" y="0"/>
              <a:ext cx="9304713" cy="6940550"/>
              <a:chOff x="-160713" y="0"/>
              <a:chExt cx="9304713" cy="6940550"/>
            </a:xfrm>
          </p:grpSpPr>
          <p:grpSp>
            <p:nvGrpSpPr>
              <p:cNvPr id="21" name="Group 11"/>
              <p:cNvGrpSpPr/>
              <p:nvPr/>
            </p:nvGrpSpPr>
            <p:grpSpPr>
              <a:xfrm>
                <a:off x="0" y="0"/>
                <a:ext cx="9144000" cy="6858000"/>
                <a:chOff x="0" y="0"/>
                <a:chExt cx="9144000" cy="6858000"/>
              </a:xfrm>
            </p:grpSpPr>
            <p:grpSp>
              <p:nvGrpSpPr>
                <p:cNvPr id="40" name="Group 7"/>
                <p:cNvGrpSpPr/>
                <p:nvPr/>
              </p:nvGrpSpPr>
              <p:grpSpPr>
                <a:xfrm>
                  <a:off x="0" y="0"/>
                  <a:ext cx="9144000" cy="6858000"/>
                  <a:chOff x="0" y="0"/>
                  <a:chExt cx="9144000" cy="6858000"/>
                </a:xfrm>
              </p:grpSpPr>
              <p:pic>
                <p:nvPicPr>
                  <p:cNvPr id="42" name="Picture 3"/>
                  <p:cNvPicPr>
                    <a:picLocks noChangeAspect="1" noChangeArrowheads="1"/>
                  </p:cNvPicPr>
                  <p:nvPr/>
                </p:nvPicPr>
                <p:blipFill>
                  <a:blip r:embed="rId2"/>
                  <a:srcRect l="1354"/>
                  <a:stretch>
                    <a:fillRect/>
                  </a:stretch>
                </p:blipFill>
                <p:spPr bwMode="auto">
                  <a:xfrm>
                    <a:off x="0" y="0"/>
                    <a:ext cx="9144000" cy="6858000"/>
                  </a:xfrm>
                  <a:prstGeom prst="rect">
                    <a:avLst/>
                  </a:prstGeom>
                  <a:noFill/>
                  <a:ln w="9525">
                    <a:noFill/>
                    <a:miter lim="800000"/>
                    <a:headEnd/>
                    <a:tailEnd/>
                  </a:ln>
                  <a:effectLst/>
                </p:spPr>
              </p:pic>
              <p:sp>
                <p:nvSpPr>
                  <p:cNvPr id="43" name="TextBox 42"/>
                  <p:cNvSpPr txBox="1"/>
                  <p:nvPr/>
                </p:nvSpPr>
                <p:spPr>
                  <a:xfrm rot="-60000">
                    <a:off x="6600398" y="1002268"/>
                    <a:ext cx="1324402" cy="338554"/>
                  </a:xfrm>
                  <a:prstGeom prst="rect">
                    <a:avLst/>
                  </a:prstGeom>
                  <a:noFill/>
                </p:spPr>
                <p:txBody>
                  <a:bodyPr wrap="none" rtlCol="0">
                    <a:spAutoFit/>
                  </a:bodyPr>
                  <a:lstStyle/>
                  <a:p>
                    <a:r>
                      <a:rPr lang="en-US" sz="1600" i="1" dirty="0" smtClean="0"/>
                      <a:t>A T L A N T I C</a:t>
                    </a:r>
                    <a:endParaRPr lang="en-US" sz="1600" i="1" dirty="0"/>
                  </a:p>
                </p:txBody>
              </p:sp>
            </p:grpSp>
            <p:pic>
              <p:nvPicPr>
                <p:cNvPr id="41" name="Picture 3"/>
                <p:cNvPicPr>
                  <a:picLocks noChangeAspect="1" noChangeArrowheads="1"/>
                </p:cNvPicPr>
                <p:nvPr/>
              </p:nvPicPr>
              <p:blipFill>
                <a:blip r:embed="rId2"/>
                <a:srcRect l="39168" t="3333" r="52611" b="86667"/>
                <a:stretch>
                  <a:fillRect/>
                </a:stretch>
              </p:blipFill>
              <p:spPr bwMode="auto">
                <a:xfrm>
                  <a:off x="3429000" y="685800"/>
                  <a:ext cx="2667000" cy="533400"/>
                </a:xfrm>
                <a:prstGeom prst="rect">
                  <a:avLst/>
                </a:prstGeom>
                <a:noFill/>
                <a:ln w="9525">
                  <a:noFill/>
                  <a:miter lim="800000"/>
                  <a:headEnd/>
                  <a:tailEnd/>
                </a:ln>
                <a:effectLst/>
              </p:spPr>
            </p:pic>
          </p:grpSp>
          <p:sp>
            <p:nvSpPr>
              <p:cNvPr id="23" name="Freeform 22"/>
              <p:cNvSpPr/>
              <p:nvPr/>
            </p:nvSpPr>
            <p:spPr>
              <a:xfrm>
                <a:off x="7440613" y="5635625"/>
                <a:ext cx="1544637" cy="1304925"/>
              </a:xfrm>
              <a:custGeom>
                <a:avLst/>
                <a:gdLst>
                  <a:gd name="connsiteX0" fmla="*/ 417512 w 1544637"/>
                  <a:gd name="connsiteY0" fmla="*/ 12700 h 1304925"/>
                  <a:gd name="connsiteX1" fmla="*/ 331787 w 1544637"/>
                  <a:gd name="connsiteY1" fmla="*/ 50800 h 1304925"/>
                  <a:gd name="connsiteX2" fmla="*/ 160337 w 1544637"/>
                  <a:gd name="connsiteY2" fmla="*/ 231775 h 1304925"/>
                  <a:gd name="connsiteX3" fmla="*/ 84137 w 1544637"/>
                  <a:gd name="connsiteY3" fmla="*/ 555625 h 1304925"/>
                  <a:gd name="connsiteX4" fmla="*/ 103187 w 1544637"/>
                  <a:gd name="connsiteY4" fmla="*/ 889000 h 1304925"/>
                  <a:gd name="connsiteX5" fmla="*/ 188912 w 1544637"/>
                  <a:gd name="connsiteY5" fmla="*/ 955675 h 1304925"/>
                  <a:gd name="connsiteX6" fmla="*/ 217487 w 1544637"/>
                  <a:gd name="connsiteY6" fmla="*/ 1069975 h 1304925"/>
                  <a:gd name="connsiteX7" fmla="*/ 55562 w 1544637"/>
                  <a:gd name="connsiteY7" fmla="*/ 1155700 h 1304925"/>
                  <a:gd name="connsiteX8" fmla="*/ 36512 w 1544637"/>
                  <a:gd name="connsiteY8" fmla="*/ 1222375 h 1304925"/>
                  <a:gd name="connsiteX9" fmla="*/ 274637 w 1544637"/>
                  <a:gd name="connsiteY9" fmla="*/ 1260475 h 1304925"/>
                  <a:gd name="connsiteX10" fmla="*/ 1265237 w 1544637"/>
                  <a:gd name="connsiteY10" fmla="*/ 1289050 h 1304925"/>
                  <a:gd name="connsiteX11" fmla="*/ 1370012 w 1544637"/>
                  <a:gd name="connsiteY11" fmla="*/ 1165225 h 1304925"/>
                  <a:gd name="connsiteX12" fmla="*/ 1465262 w 1544637"/>
                  <a:gd name="connsiteY12" fmla="*/ 1069975 h 1304925"/>
                  <a:gd name="connsiteX13" fmla="*/ 1465262 w 1544637"/>
                  <a:gd name="connsiteY13" fmla="*/ 1003300 h 1304925"/>
                  <a:gd name="connsiteX14" fmla="*/ 1541462 w 1544637"/>
                  <a:gd name="connsiteY14" fmla="*/ 793750 h 1304925"/>
                  <a:gd name="connsiteX15" fmla="*/ 1446212 w 1544637"/>
                  <a:gd name="connsiteY15" fmla="*/ 793750 h 1304925"/>
                  <a:gd name="connsiteX16" fmla="*/ 1446212 w 1544637"/>
                  <a:gd name="connsiteY16" fmla="*/ 727075 h 1304925"/>
                  <a:gd name="connsiteX17" fmla="*/ 1389062 w 1544637"/>
                  <a:gd name="connsiteY17" fmla="*/ 736600 h 1304925"/>
                  <a:gd name="connsiteX18" fmla="*/ 1331912 w 1544637"/>
                  <a:gd name="connsiteY18" fmla="*/ 565150 h 1304925"/>
                  <a:gd name="connsiteX19" fmla="*/ 1284287 w 1544637"/>
                  <a:gd name="connsiteY19" fmla="*/ 403225 h 1304925"/>
                  <a:gd name="connsiteX20" fmla="*/ 1055687 w 1544637"/>
                  <a:gd name="connsiteY20" fmla="*/ 250825 h 1304925"/>
                  <a:gd name="connsiteX21" fmla="*/ 912812 w 1544637"/>
                  <a:gd name="connsiteY21" fmla="*/ 165100 h 1304925"/>
                  <a:gd name="connsiteX22" fmla="*/ 798512 w 1544637"/>
                  <a:gd name="connsiteY22" fmla="*/ 165100 h 1304925"/>
                  <a:gd name="connsiteX23" fmla="*/ 646112 w 1544637"/>
                  <a:gd name="connsiteY23" fmla="*/ 127000 h 1304925"/>
                  <a:gd name="connsiteX24" fmla="*/ 417512 w 1544637"/>
                  <a:gd name="connsiteY24" fmla="*/ 12700 h 130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4637" h="1304925">
                    <a:moveTo>
                      <a:pt x="417512" y="12700"/>
                    </a:moveTo>
                    <a:cubicBezTo>
                      <a:pt x="365125" y="0"/>
                      <a:pt x="374650" y="14288"/>
                      <a:pt x="331787" y="50800"/>
                    </a:cubicBezTo>
                    <a:cubicBezTo>
                      <a:pt x="288925" y="87313"/>
                      <a:pt x="201612" y="147638"/>
                      <a:pt x="160337" y="231775"/>
                    </a:cubicBezTo>
                    <a:cubicBezTo>
                      <a:pt x="119062" y="315913"/>
                      <a:pt x="93662" y="446088"/>
                      <a:pt x="84137" y="555625"/>
                    </a:cubicBezTo>
                    <a:cubicBezTo>
                      <a:pt x="74612" y="665162"/>
                      <a:pt x="85725" y="822325"/>
                      <a:pt x="103187" y="889000"/>
                    </a:cubicBezTo>
                    <a:cubicBezTo>
                      <a:pt x="120649" y="955675"/>
                      <a:pt x="169862" y="925513"/>
                      <a:pt x="188912" y="955675"/>
                    </a:cubicBezTo>
                    <a:cubicBezTo>
                      <a:pt x="207962" y="985838"/>
                      <a:pt x="239712" y="1036638"/>
                      <a:pt x="217487" y="1069975"/>
                    </a:cubicBezTo>
                    <a:cubicBezTo>
                      <a:pt x="195262" y="1103312"/>
                      <a:pt x="85725" y="1130300"/>
                      <a:pt x="55562" y="1155700"/>
                    </a:cubicBezTo>
                    <a:cubicBezTo>
                      <a:pt x="25399" y="1181100"/>
                      <a:pt x="0" y="1204913"/>
                      <a:pt x="36512" y="1222375"/>
                    </a:cubicBezTo>
                    <a:cubicBezTo>
                      <a:pt x="73024" y="1239837"/>
                      <a:pt x="69850" y="1249363"/>
                      <a:pt x="274637" y="1260475"/>
                    </a:cubicBezTo>
                    <a:cubicBezTo>
                      <a:pt x="479425" y="1271588"/>
                      <a:pt x="1082675" y="1304925"/>
                      <a:pt x="1265237" y="1289050"/>
                    </a:cubicBezTo>
                    <a:cubicBezTo>
                      <a:pt x="1447799" y="1273175"/>
                      <a:pt x="1336675" y="1201738"/>
                      <a:pt x="1370012" y="1165225"/>
                    </a:cubicBezTo>
                    <a:cubicBezTo>
                      <a:pt x="1403350" y="1128713"/>
                      <a:pt x="1449387" y="1096963"/>
                      <a:pt x="1465262" y="1069975"/>
                    </a:cubicBezTo>
                    <a:cubicBezTo>
                      <a:pt x="1481137" y="1042988"/>
                      <a:pt x="1452562" y="1049337"/>
                      <a:pt x="1465262" y="1003300"/>
                    </a:cubicBezTo>
                    <a:cubicBezTo>
                      <a:pt x="1477962" y="957263"/>
                      <a:pt x="1544637" y="828675"/>
                      <a:pt x="1541462" y="793750"/>
                    </a:cubicBezTo>
                    <a:cubicBezTo>
                      <a:pt x="1538287" y="758825"/>
                      <a:pt x="1462087" y="804863"/>
                      <a:pt x="1446212" y="793750"/>
                    </a:cubicBezTo>
                    <a:cubicBezTo>
                      <a:pt x="1430337" y="782638"/>
                      <a:pt x="1455737" y="736600"/>
                      <a:pt x="1446212" y="727075"/>
                    </a:cubicBezTo>
                    <a:cubicBezTo>
                      <a:pt x="1436687" y="717550"/>
                      <a:pt x="1408112" y="763587"/>
                      <a:pt x="1389062" y="736600"/>
                    </a:cubicBezTo>
                    <a:cubicBezTo>
                      <a:pt x="1370012" y="709613"/>
                      <a:pt x="1349375" y="620713"/>
                      <a:pt x="1331912" y="565150"/>
                    </a:cubicBezTo>
                    <a:cubicBezTo>
                      <a:pt x="1314449" y="509587"/>
                      <a:pt x="1330324" y="455612"/>
                      <a:pt x="1284287" y="403225"/>
                    </a:cubicBezTo>
                    <a:cubicBezTo>
                      <a:pt x="1238250" y="350838"/>
                      <a:pt x="1117600" y="290513"/>
                      <a:pt x="1055687" y="250825"/>
                    </a:cubicBezTo>
                    <a:cubicBezTo>
                      <a:pt x="993774" y="211137"/>
                      <a:pt x="955674" y="179387"/>
                      <a:pt x="912812" y="165100"/>
                    </a:cubicBezTo>
                    <a:cubicBezTo>
                      <a:pt x="869950" y="150813"/>
                      <a:pt x="842962" y="171450"/>
                      <a:pt x="798512" y="165100"/>
                    </a:cubicBezTo>
                    <a:cubicBezTo>
                      <a:pt x="754062" y="158750"/>
                      <a:pt x="715962" y="153988"/>
                      <a:pt x="646112" y="127000"/>
                    </a:cubicBezTo>
                    <a:cubicBezTo>
                      <a:pt x="576262" y="100013"/>
                      <a:pt x="469900" y="25400"/>
                      <a:pt x="417512" y="12700"/>
                    </a:cubicBezTo>
                    <a:close/>
                  </a:path>
                </a:pathLst>
              </a:custGeom>
              <a:solidFill>
                <a:srgbClr val="2F0AB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620001" y="6096000"/>
                <a:ext cx="1143000" cy="667299"/>
              </a:xfrm>
              <a:prstGeom prst="rect">
                <a:avLst/>
              </a:prstGeom>
              <a:noFill/>
            </p:spPr>
            <p:txBody>
              <a:bodyPr wrap="square" rtlCol="0">
                <a:spAutoFit/>
              </a:bodyPr>
              <a:lstStyle/>
              <a:p>
                <a:pPr algn="ctr">
                  <a:lnSpc>
                    <a:spcPts val="2200"/>
                  </a:lnSpc>
                </a:pPr>
                <a:r>
                  <a:rPr lang="en-US" sz="2400" b="1" spc="-100" dirty="0" smtClean="0">
                    <a:solidFill>
                      <a:schemeClr val="bg1"/>
                    </a:solidFill>
                    <a:effectLst>
                      <a:outerShdw dist="38100" dir="7200000" algn="ctr" rotWithShape="0">
                        <a:schemeClr val="tx1"/>
                      </a:outerShdw>
                    </a:effectLst>
                  </a:rPr>
                  <a:t>French </a:t>
                </a:r>
              </a:p>
              <a:p>
                <a:pPr algn="ctr">
                  <a:lnSpc>
                    <a:spcPts val="2200"/>
                  </a:lnSpc>
                </a:pPr>
                <a:r>
                  <a:rPr lang="en-US" sz="2400" b="1" spc="-100" dirty="0" smtClean="0">
                    <a:solidFill>
                      <a:schemeClr val="bg1"/>
                    </a:solidFill>
                    <a:effectLst>
                      <a:outerShdw dist="38100" dir="7200000" algn="ctr" rotWithShape="0">
                        <a:schemeClr val="tx1"/>
                      </a:outerShdw>
                    </a:effectLst>
                  </a:rPr>
                  <a:t>Guiana</a:t>
                </a:r>
                <a:endParaRPr lang="en-US" sz="2400" b="1" spc="-100" dirty="0">
                  <a:solidFill>
                    <a:schemeClr val="bg1"/>
                  </a:solidFill>
                  <a:effectLst>
                    <a:outerShdw dist="38100" dir="7200000" algn="ctr" rotWithShape="0">
                      <a:schemeClr val="tx1"/>
                    </a:outerShdw>
                  </a:effectLst>
                </a:endParaRPr>
              </a:p>
            </p:txBody>
          </p:sp>
          <p:sp>
            <p:nvSpPr>
              <p:cNvPr id="29" name="Freeform 28"/>
              <p:cNvSpPr/>
              <p:nvPr/>
            </p:nvSpPr>
            <p:spPr>
              <a:xfrm>
                <a:off x="3017520" y="2660233"/>
                <a:ext cx="762000" cy="540167"/>
              </a:xfrm>
              <a:custGeom>
                <a:avLst/>
                <a:gdLst>
                  <a:gd name="connsiteX0" fmla="*/ 712099 w 741770"/>
                  <a:gd name="connsiteY0" fmla="*/ 43157 h 569139"/>
                  <a:gd name="connsiteX1" fmla="*/ 639271 w 741770"/>
                  <a:gd name="connsiteY1" fmla="*/ 107893 h 569139"/>
                  <a:gd name="connsiteX2" fmla="*/ 590719 w 741770"/>
                  <a:gd name="connsiteY2" fmla="*/ 132169 h 569139"/>
                  <a:gd name="connsiteX3" fmla="*/ 679731 w 741770"/>
                  <a:gd name="connsiteY3" fmla="*/ 310194 h 569139"/>
                  <a:gd name="connsiteX4" fmla="*/ 736375 w 741770"/>
                  <a:gd name="connsiteY4" fmla="*/ 544863 h 569139"/>
                  <a:gd name="connsiteX5" fmla="*/ 647363 w 741770"/>
                  <a:gd name="connsiteY5" fmla="*/ 455851 h 569139"/>
                  <a:gd name="connsiteX6" fmla="*/ 590719 w 741770"/>
                  <a:gd name="connsiteY6" fmla="*/ 423482 h 569139"/>
                  <a:gd name="connsiteX7" fmla="*/ 436970 w 741770"/>
                  <a:gd name="connsiteY7" fmla="*/ 415390 h 569139"/>
                  <a:gd name="connsiteX8" fmla="*/ 347958 w 741770"/>
                  <a:gd name="connsiteY8" fmla="*/ 415390 h 569139"/>
                  <a:gd name="connsiteX9" fmla="*/ 267037 w 741770"/>
                  <a:gd name="connsiteY9" fmla="*/ 383022 h 569139"/>
                  <a:gd name="connsiteX10" fmla="*/ 194209 w 741770"/>
                  <a:gd name="connsiteY10" fmla="*/ 407298 h 569139"/>
                  <a:gd name="connsiteX11" fmla="*/ 258945 w 741770"/>
                  <a:gd name="connsiteY11" fmla="*/ 512495 h 569139"/>
                  <a:gd name="connsiteX12" fmla="*/ 121381 w 741770"/>
                  <a:gd name="connsiteY12" fmla="*/ 488219 h 569139"/>
                  <a:gd name="connsiteX13" fmla="*/ 40460 w 741770"/>
                  <a:gd name="connsiteY13" fmla="*/ 447759 h 569139"/>
                  <a:gd name="connsiteX14" fmla="*/ 32368 w 741770"/>
                  <a:gd name="connsiteY14" fmla="*/ 326378 h 569139"/>
                  <a:gd name="connsiteX15" fmla="*/ 234669 w 741770"/>
                  <a:gd name="connsiteY15" fmla="*/ 326378 h 569139"/>
                  <a:gd name="connsiteX16" fmla="*/ 380326 w 741770"/>
                  <a:gd name="connsiteY16" fmla="*/ 294010 h 569139"/>
                  <a:gd name="connsiteX17" fmla="*/ 485522 w 741770"/>
                  <a:gd name="connsiteY17" fmla="*/ 294010 h 569139"/>
                  <a:gd name="connsiteX18" fmla="*/ 477430 w 741770"/>
                  <a:gd name="connsiteY18" fmla="*/ 213090 h 569139"/>
                  <a:gd name="connsiteX19" fmla="*/ 412694 w 741770"/>
                  <a:gd name="connsiteY19" fmla="*/ 164537 h 569139"/>
                  <a:gd name="connsiteX20" fmla="*/ 420786 w 741770"/>
                  <a:gd name="connsiteY20" fmla="*/ 75525 h 569139"/>
                  <a:gd name="connsiteX21" fmla="*/ 291313 w 741770"/>
                  <a:gd name="connsiteY21" fmla="*/ 75525 h 569139"/>
                  <a:gd name="connsiteX22" fmla="*/ 275129 w 741770"/>
                  <a:gd name="connsiteY22" fmla="*/ 18881 h 569139"/>
                  <a:gd name="connsiteX23" fmla="*/ 428878 w 741770"/>
                  <a:gd name="connsiteY23" fmla="*/ 2697 h 569139"/>
                  <a:gd name="connsiteX24" fmla="*/ 517890 w 741770"/>
                  <a:gd name="connsiteY24" fmla="*/ 35065 h 569139"/>
                  <a:gd name="connsiteX25" fmla="*/ 590719 w 741770"/>
                  <a:gd name="connsiteY25" fmla="*/ 26973 h 569139"/>
                  <a:gd name="connsiteX26" fmla="*/ 712099 w 741770"/>
                  <a:gd name="connsiteY26" fmla="*/ 43157 h 56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1770" h="569139">
                    <a:moveTo>
                      <a:pt x="712099" y="43157"/>
                    </a:moveTo>
                    <a:cubicBezTo>
                      <a:pt x="720191" y="56644"/>
                      <a:pt x="659501" y="93058"/>
                      <a:pt x="639271" y="107893"/>
                    </a:cubicBezTo>
                    <a:cubicBezTo>
                      <a:pt x="619041" y="122728"/>
                      <a:pt x="583976" y="98452"/>
                      <a:pt x="590719" y="132169"/>
                    </a:cubicBezTo>
                    <a:cubicBezTo>
                      <a:pt x="597462" y="165886"/>
                      <a:pt x="655455" y="241412"/>
                      <a:pt x="679731" y="310194"/>
                    </a:cubicBezTo>
                    <a:cubicBezTo>
                      <a:pt x="704007" y="378976"/>
                      <a:pt x="741770" y="520587"/>
                      <a:pt x="736375" y="544863"/>
                    </a:cubicBezTo>
                    <a:cubicBezTo>
                      <a:pt x="730980" y="569139"/>
                      <a:pt x="671639" y="476081"/>
                      <a:pt x="647363" y="455851"/>
                    </a:cubicBezTo>
                    <a:cubicBezTo>
                      <a:pt x="623087" y="435621"/>
                      <a:pt x="625785" y="430226"/>
                      <a:pt x="590719" y="423482"/>
                    </a:cubicBezTo>
                    <a:cubicBezTo>
                      <a:pt x="555654" y="416739"/>
                      <a:pt x="477430" y="416739"/>
                      <a:pt x="436970" y="415390"/>
                    </a:cubicBezTo>
                    <a:cubicBezTo>
                      <a:pt x="396510" y="414041"/>
                      <a:pt x="376280" y="420785"/>
                      <a:pt x="347958" y="415390"/>
                    </a:cubicBezTo>
                    <a:cubicBezTo>
                      <a:pt x="319636" y="409995"/>
                      <a:pt x="292662" y="384371"/>
                      <a:pt x="267037" y="383022"/>
                    </a:cubicBezTo>
                    <a:cubicBezTo>
                      <a:pt x="241412" y="381673"/>
                      <a:pt x="195558" y="385719"/>
                      <a:pt x="194209" y="407298"/>
                    </a:cubicBezTo>
                    <a:cubicBezTo>
                      <a:pt x="192860" y="428877"/>
                      <a:pt x="271083" y="499008"/>
                      <a:pt x="258945" y="512495"/>
                    </a:cubicBezTo>
                    <a:cubicBezTo>
                      <a:pt x="246807" y="525982"/>
                      <a:pt x="157795" y="499008"/>
                      <a:pt x="121381" y="488219"/>
                    </a:cubicBezTo>
                    <a:cubicBezTo>
                      <a:pt x="84967" y="477430"/>
                      <a:pt x="55296" y="474733"/>
                      <a:pt x="40460" y="447759"/>
                    </a:cubicBezTo>
                    <a:cubicBezTo>
                      <a:pt x="25624" y="420785"/>
                      <a:pt x="0" y="346608"/>
                      <a:pt x="32368" y="326378"/>
                    </a:cubicBezTo>
                    <a:cubicBezTo>
                      <a:pt x="64736" y="306148"/>
                      <a:pt x="176676" y="331773"/>
                      <a:pt x="234669" y="326378"/>
                    </a:cubicBezTo>
                    <a:cubicBezTo>
                      <a:pt x="292662" y="320983"/>
                      <a:pt x="338517" y="299405"/>
                      <a:pt x="380326" y="294010"/>
                    </a:cubicBezTo>
                    <a:cubicBezTo>
                      <a:pt x="422135" y="288615"/>
                      <a:pt x="469338" y="307497"/>
                      <a:pt x="485522" y="294010"/>
                    </a:cubicBezTo>
                    <a:cubicBezTo>
                      <a:pt x="501706" y="280523"/>
                      <a:pt x="489568" y="234669"/>
                      <a:pt x="477430" y="213090"/>
                    </a:cubicBezTo>
                    <a:cubicBezTo>
                      <a:pt x="465292" y="191511"/>
                      <a:pt x="422135" y="187464"/>
                      <a:pt x="412694" y="164537"/>
                    </a:cubicBezTo>
                    <a:cubicBezTo>
                      <a:pt x="403253" y="141610"/>
                      <a:pt x="441016" y="90360"/>
                      <a:pt x="420786" y="75525"/>
                    </a:cubicBezTo>
                    <a:cubicBezTo>
                      <a:pt x="400556" y="60690"/>
                      <a:pt x="315589" y="84966"/>
                      <a:pt x="291313" y="75525"/>
                    </a:cubicBezTo>
                    <a:cubicBezTo>
                      <a:pt x="267037" y="66084"/>
                      <a:pt x="252202" y="31019"/>
                      <a:pt x="275129" y="18881"/>
                    </a:cubicBezTo>
                    <a:cubicBezTo>
                      <a:pt x="298056" y="6743"/>
                      <a:pt x="388418" y="0"/>
                      <a:pt x="428878" y="2697"/>
                    </a:cubicBezTo>
                    <a:cubicBezTo>
                      <a:pt x="469338" y="5394"/>
                      <a:pt x="490917" y="31019"/>
                      <a:pt x="517890" y="35065"/>
                    </a:cubicBezTo>
                    <a:cubicBezTo>
                      <a:pt x="544863" y="39111"/>
                      <a:pt x="561048" y="28322"/>
                      <a:pt x="590719" y="26973"/>
                    </a:cubicBezTo>
                    <a:cubicBezTo>
                      <a:pt x="620390" y="25624"/>
                      <a:pt x="704007" y="29670"/>
                      <a:pt x="712099" y="43157"/>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0" name="Freeform 29"/>
              <p:cNvSpPr/>
              <p:nvPr/>
            </p:nvSpPr>
            <p:spPr>
              <a:xfrm>
                <a:off x="5773667" y="3244906"/>
                <a:ext cx="233320" cy="218485"/>
              </a:xfrm>
              <a:custGeom>
                <a:avLst/>
                <a:gdLst>
                  <a:gd name="connsiteX0" fmla="*/ 149703 w 233320"/>
                  <a:gd name="connsiteY0" fmla="*/ 113289 h 218485"/>
                  <a:gd name="connsiteX1" fmla="*/ 222531 w 233320"/>
                  <a:gd name="connsiteY1" fmla="*/ 105197 h 218485"/>
                  <a:gd name="connsiteX2" fmla="*/ 84967 w 233320"/>
                  <a:gd name="connsiteY2" fmla="*/ 8092 h 218485"/>
                  <a:gd name="connsiteX3" fmla="*/ 68783 w 233320"/>
                  <a:gd name="connsiteY3" fmla="*/ 56644 h 218485"/>
                  <a:gd name="connsiteX4" fmla="*/ 4046 w 233320"/>
                  <a:gd name="connsiteY4" fmla="*/ 105197 h 218485"/>
                  <a:gd name="connsiteX5" fmla="*/ 44506 w 233320"/>
                  <a:gd name="connsiteY5" fmla="*/ 178025 h 218485"/>
                  <a:gd name="connsiteX6" fmla="*/ 84967 w 233320"/>
                  <a:gd name="connsiteY6" fmla="*/ 210393 h 218485"/>
                  <a:gd name="connsiteX7" fmla="*/ 93059 w 233320"/>
                  <a:gd name="connsiteY7" fmla="*/ 129473 h 218485"/>
                  <a:gd name="connsiteX8" fmla="*/ 93059 w 233320"/>
                  <a:gd name="connsiteY8" fmla="*/ 113289 h 218485"/>
                  <a:gd name="connsiteX9" fmla="*/ 149703 w 233320"/>
                  <a:gd name="connsiteY9" fmla="*/ 113289 h 21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320" h="218485">
                    <a:moveTo>
                      <a:pt x="149703" y="113289"/>
                    </a:moveTo>
                    <a:cubicBezTo>
                      <a:pt x="171281" y="111940"/>
                      <a:pt x="233320" y="122730"/>
                      <a:pt x="222531" y="105197"/>
                    </a:cubicBezTo>
                    <a:cubicBezTo>
                      <a:pt x="211742" y="87664"/>
                      <a:pt x="110592" y="16184"/>
                      <a:pt x="84967" y="8092"/>
                    </a:cubicBezTo>
                    <a:cubicBezTo>
                      <a:pt x="59342" y="0"/>
                      <a:pt x="82270" y="40460"/>
                      <a:pt x="68783" y="56644"/>
                    </a:cubicBezTo>
                    <a:cubicBezTo>
                      <a:pt x="55296" y="72828"/>
                      <a:pt x="8092" y="84967"/>
                      <a:pt x="4046" y="105197"/>
                    </a:cubicBezTo>
                    <a:cubicBezTo>
                      <a:pt x="0" y="125427"/>
                      <a:pt x="31019" y="160492"/>
                      <a:pt x="44506" y="178025"/>
                    </a:cubicBezTo>
                    <a:cubicBezTo>
                      <a:pt x="57993" y="195558"/>
                      <a:pt x="76875" y="218485"/>
                      <a:pt x="84967" y="210393"/>
                    </a:cubicBezTo>
                    <a:cubicBezTo>
                      <a:pt x="93059" y="202301"/>
                      <a:pt x="91710" y="145657"/>
                      <a:pt x="93059" y="129473"/>
                    </a:cubicBezTo>
                    <a:cubicBezTo>
                      <a:pt x="94408" y="113289"/>
                      <a:pt x="83618" y="111940"/>
                      <a:pt x="93059" y="113289"/>
                    </a:cubicBezTo>
                    <a:cubicBezTo>
                      <a:pt x="102500" y="114638"/>
                      <a:pt x="128125" y="114638"/>
                      <a:pt x="149703" y="113289"/>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5935508" y="3681876"/>
                <a:ext cx="227926" cy="149703"/>
              </a:xfrm>
              <a:custGeom>
                <a:avLst/>
                <a:gdLst>
                  <a:gd name="connsiteX0" fmla="*/ 133519 w 227926"/>
                  <a:gd name="connsiteY0" fmla="*/ 16184 h 149703"/>
                  <a:gd name="connsiteX1" fmla="*/ 222531 w 227926"/>
                  <a:gd name="connsiteY1" fmla="*/ 113289 h 149703"/>
                  <a:gd name="connsiteX2" fmla="*/ 165887 w 227926"/>
                  <a:gd name="connsiteY2" fmla="*/ 145657 h 149703"/>
                  <a:gd name="connsiteX3" fmla="*/ 76874 w 227926"/>
                  <a:gd name="connsiteY3" fmla="*/ 137565 h 149703"/>
                  <a:gd name="connsiteX4" fmla="*/ 12138 w 227926"/>
                  <a:gd name="connsiteY4" fmla="*/ 97105 h 149703"/>
                  <a:gd name="connsiteX5" fmla="*/ 4046 w 227926"/>
                  <a:gd name="connsiteY5" fmla="*/ 48552 h 149703"/>
                  <a:gd name="connsiteX6" fmla="*/ 28322 w 227926"/>
                  <a:gd name="connsiteY6" fmla="*/ 16184 h 149703"/>
                  <a:gd name="connsiteX7" fmla="*/ 133519 w 227926"/>
                  <a:gd name="connsiteY7" fmla="*/ 16184 h 14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26" h="149703">
                    <a:moveTo>
                      <a:pt x="133519" y="16184"/>
                    </a:moveTo>
                    <a:cubicBezTo>
                      <a:pt x="165887" y="32368"/>
                      <a:pt x="217136" y="91710"/>
                      <a:pt x="222531" y="113289"/>
                    </a:cubicBezTo>
                    <a:cubicBezTo>
                      <a:pt x="227926" y="134868"/>
                      <a:pt x="190163" y="141611"/>
                      <a:pt x="165887" y="145657"/>
                    </a:cubicBezTo>
                    <a:cubicBezTo>
                      <a:pt x="141611" y="149703"/>
                      <a:pt x="102499" y="145657"/>
                      <a:pt x="76874" y="137565"/>
                    </a:cubicBezTo>
                    <a:cubicBezTo>
                      <a:pt x="51249" y="129473"/>
                      <a:pt x="24276" y="111941"/>
                      <a:pt x="12138" y="97105"/>
                    </a:cubicBezTo>
                    <a:cubicBezTo>
                      <a:pt x="0" y="82270"/>
                      <a:pt x="1349" y="62039"/>
                      <a:pt x="4046" y="48552"/>
                    </a:cubicBezTo>
                    <a:cubicBezTo>
                      <a:pt x="6743" y="35065"/>
                      <a:pt x="6743" y="21579"/>
                      <a:pt x="28322" y="16184"/>
                    </a:cubicBezTo>
                    <a:cubicBezTo>
                      <a:pt x="49901" y="10789"/>
                      <a:pt x="101151" y="0"/>
                      <a:pt x="133519" y="16184"/>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24"/>
              <p:cNvGrpSpPr/>
              <p:nvPr/>
            </p:nvGrpSpPr>
            <p:grpSpPr>
              <a:xfrm>
                <a:off x="533400" y="665019"/>
                <a:ext cx="1143000" cy="678872"/>
                <a:chOff x="533400" y="665019"/>
                <a:chExt cx="1143000" cy="678872"/>
              </a:xfrm>
            </p:grpSpPr>
            <p:sp>
              <p:nvSpPr>
                <p:cNvPr id="38" name="Freeform 37"/>
                <p:cNvSpPr/>
                <p:nvPr/>
              </p:nvSpPr>
              <p:spPr>
                <a:xfrm>
                  <a:off x="972589" y="665019"/>
                  <a:ext cx="613007" cy="678872"/>
                </a:xfrm>
                <a:custGeom>
                  <a:avLst/>
                  <a:gdLst>
                    <a:gd name="connsiteX0" fmla="*/ 523702 w 606829"/>
                    <a:gd name="connsiteY0" fmla="*/ 52647 h 731519"/>
                    <a:gd name="connsiteX1" fmla="*/ 556953 w 606829"/>
                    <a:gd name="connsiteY1" fmla="*/ 385156 h 731519"/>
                    <a:gd name="connsiteX2" fmla="*/ 440575 w 606829"/>
                    <a:gd name="connsiteY2" fmla="*/ 684414 h 731519"/>
                    <a:gd name="connsiteX3" fmla="*/ 241069 w 606829"/>
                    <a:gd name="connsiteY3" fmla="*/ 667789 h 731519"/>
                    <a:gd name="connsiteX4" fmla="*/ 174567 w 606829"/>
                    <a:gd name="connsiteY4" fmla="*/ 351905 h 731519"/>
                    <a:gd name="connsiteX5" fmla="*/ 58189 w 606829"/>
                    <a:gd name="connsiteY5" fmla="*/ 69273 h 731519"/>
                    <a:gd name="connsiteX6" fmla="*/ 523702 w 606829"/>
                    <a:gd name="connsiteY6" fmla="*/ 52647 h 731519"/>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13007"/>
                    <a:gd name="connsiteY0" fmla="*/ 0 h 678872"/>
                    <a:gd name="connsiteX1" fmla="*/ 556953 w 613007"/>
                    <a:gd name="connsiteY1" fmla="*/ 332509 h 678872"/>
                    <a:gd name="connsiteX2" fmla="*/ 440575 w 613007"/>
                    <a:gd name="connsiteY2" fmla="*/ 631767 h 678872"/>
                    <a:gd name="connsiteX3" fmla="*/ 241069 w 613007"/>
                    <a:gd name="connsiteY3" fmla="*/ 615142 h 678872"/>
                    <a:gd name="connsiteX4" fmla="*/ 174567 w 613007"/>
                    <a:gd name="connsiteY4" fmla="*/ 299258 h 678872"/>
                    <a:gd name="connsiteX5" fmla="*/ 58189 w 613007"/>
                    <a:gd name="connsiteY5" fmla="*/ 16626 h 678872"/>
                    <a:gd name="connsiteX6" fmla="*/ 523702 w 613007"/>
                    <a:gd name="connsiteY6" fmla="*/ 0 h 67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007" h="678872">
                      <a:moveTo>
                        <a:pt x="523702" y="0"/>
                      </a:moveTo>
                      <a:cubicBezTo>
                        <a:pt x="606829" y="52647"/>
                        <a:pt x="570808" y="227215"/>
                        <a:pt x="556953" y="332509"/>
                      </a:cubicBezTo>
                      <a:cubicBezTo>
                        <a:pt x="613007" y="326650"/>
                        <a:pt x="555440" y="607033"/>
                        <a:pt x="440575" y="631767"/>
                      </a:cubicBezTo>
                      <a:cubicBezTo>
                        <a:pt x="387928" y="678872"/>
                        <a:pt x="285404" y="670560"/>
                        <a:pt x="241069" y="615142"/>
                      </a:cubicBezTo>
                      <a:cubicBezTo>
                        <a:pt x="135914" y="548539"/>
                        <a:pt x="144227" y="414391"/>
                        <a:pt x="174567" y="299258"/>
                      </a:cubicBezTo>
                      <a:cubicBezTo>
                        <a:pt x="144087" y="199505"/>
                        <a:pt x="0" y="60961"/>
                        <a:pt x="58189" y="16626"/>
                      </a:cubicBezTo>
                      <a:cubicBezTo>
                        <a:pt x="261788" y="26819"/>
                        <a:pt x="314766" y="15354"/>
                        <a:pt x="523702" y="0"/>
                      </a:cubicBezTo>
                      <a:close/>
                    </a:path>
                  </a:pathLst>
                </a:cu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533400" y="762000"/>
                  <a:ext cx="1143000" cy="385170"/>
                </a:xfrm>
                <a:prstGeom prst="rect">
                  <a:avLst/>
                </a:prstGeom>
                <a:noFill/>
              </p:spPr>
              <p:txBody>
                <a:bodyPr wrap="square" rtlCol="0">
                  <a:spAutoFit/>
                </a:bodyPr>
                <a:lstStyle/>
                <a:p>
                  <a:pPr algn="ctr">
                    <a:lnSpc>
                      <a:spcPts val="2200"/>
                    </a:lnSpc>
                  </a:pPr>
                  <a:r>
                    <a:rPr lang="en-US" sz="2400" b="1" spc="-100" dirty="0" smtClean="0">
                      <a:solidFill>
                        <a:schemeClr val="bg1"/>
                      </a:solidFill>
                      <a:effectLst>
                        <a:outerShdw dist="38100" dir="7200000" algn="ctr" rotWithShape="0">
                          <a:schemeClr val="tx1"/>
                        </a:outerShdw>
                      </a:effectLst>
                    </a:rPr>
                    <a:t>Florida</a:t>
                  </a:r>
                  <a:endParaRPr lang="en-US" sz="2400" b="1" spc="-100" dirty="0">
                    <a:solidFill>
                      <a:schemeClr val="bg1"/>
                    </a:solidFill>
                    <a:effectLst>
                      <a:outerShdw dist="38100" dir="7200000" algn="ctr" rotWithShape="0">
                        <a:schemeClr val="tx1"/>
                      </a:outerShdw>
                    </a:effectLst>
                  </a:endParaRPr>
                </a:p>
              </p:txBody>
            </p:sp>
          </p:grpSp>
          <p:grpSp>
            <p:nvGrpSpPr>
              <p:cNvPr id="33" name="Group 29"/>
              <p:cNvGrpSpPr/>
              <p:nvPr/>
            </p:nvGrpSpPr>
            <p:grpSpPr>
              <a:xfrm>
                <a:off x="-160713" y="2255520"/>
                <a:ext cx="9254837" cy="4644044"/>
                <a:chOff x="-160713" y="2255520"/>
                <a:chExt cx="9254837" cy="4644044"/>
              </a:xfrm>
            </p:grpSpPr>
            <p:sp>
              <p:nvSpPr>
                <p:cNvPr id="34" name="Rectangle 33"/>
                <p:cNvSpPr/>
                <p:nvPr/>
              </p:nvSpPr>
              <p:spPr>
                <a:xfrm>
                  <a:off x="2971800" y="6096000"/>
                  <a:ext cx="3886200" cy="457200"/>
                </a:xfrm>
                <a:prstGeom prst="rect">
                  <a:avLst/>
                </a:prstGeom>
                <a:noFill/>
                <a:ln w="63500">
                  <a:solidFill>
                    <a:srgbClr val="008000">
                      <a:alpha val="50000"/>
                    </a:srgbClr>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28"/>
                <p:cNvGrpSpPr/>
                <p:nvPr/>
              </p:nvGrpSpPr>
              <p:grpSpPr>
                <a:xfrm>
                  <a:off x="-160713" y="2255520"/>
                  <a:ext cx="9254837" cy="4644044"/>
                  <a:chOff x="-160713" y="2255520"/>
                  <a:chExt cx="9254837" cy="4644044"/>
                </a:xfrm>
              </p:grpSpPr>
              <p:sp>
                <p:nvSpPr>
                  <p:cNvPr id="36" name="Freeform 35"/>
                  <p:cNvSpPr/>
                  <p:nvPr/>
                </p:nvSpPr>
                <p:spPr>
                  <a:xfrm>
                    <a:off x="-160713" y="2255520"/>
                    <a:ext cx="9254837" cy="4644044"/>
                  </a:xfrm>
                  <a:custGeom>
                    <a:avLst/>
                    <a:gdLst>
                      <a:gd name="connsiteX0" fmla="*/ 110837 w 9254837"/>
                      <a:gd name="connsiteY0" fmla="*/ 22167 h 4644044"/>
                      <a:gd name="connsiteX1" fmla="*/ 260466 w 9254837"/>
                      <a:gd name="connsiteY1" fmla="*/ 55418 h 4644044"/>
                      <a:gd name="connsiteX2" fmla="*/ 260466 w 9254837"/>
                      <a:gd name="connsiteY2" fmla="*/ 354676 h 4644044"/>
                      <a:gd name="connsiteX3" fmla="*/ 193964 w 9254837"/>
                      <a:gd name="connsiteY3" fmla="*/ 387927 h 4644044"/>
                      <a:gd name="connsiteX4" fmla="*/ 60960 w 9254837"/>
                      <a:gd name="connsiteY4" fmla="*/ 1069571 h 4644044"/>
                      <a:gd name="connsiteX5" fmla="*/ 94211 w 9254837"/>
                      <a:gd name="connsiteY5" fmla="*/ 1435331 h 4644044"/>
                      <a:gd name="connsiteX6" fmla="*/ 626226 w 9254837"/>
                      <a:gd name="connsiteY6" fmla="*/ 1368829 h 4644044"/>
                      <a:gd name="connsiteX7" fmla="*/ 1208117 w 9254837"/>
                      <a:gd name="connsiteY7" fmla="*/ 1485207 h 4644044"/>
                      <a:gd name="connsiteX8" fmla="*/ 1357746 w 9254837"/>
                      <a:gd name="connsiteY8" fmla="*/ 1717964 h 4644044"/>
                      <a:gd name="connsiteX9" fmla="*/ 1274618 w 9254837"/>
                      <a:gd name="connsiteY9" fmla="*/ 2183476 h 4644044"/>
                      <a:gd name="connsiteX10" fmla="*/ 1341120 w 9254837"/>
                      <a:gd name="connsiteY10" fmla="*/ 2815244 h 4644044"/>
                      <a:gd name="connsiteX11" fmla="*/ 1573877 w 9254837"/>
                      <a:gd name="connsiteY11" fmla="*/ 3114502 h 4644044"/>
                      <a:gd name="connsiteX12" fmla="*/ 1989513 w 9254837"/>
                      <a:gd name="connsiteY12" fmla="*/ 2998124 h 4644044"/>
                      <a:gd name="connsiteX13" fmla="*/ 2405149 w 9254837"/>
                      <a:gd name="connsiteY13" fmla="*/ 3064625 h 4644044"/>
                      <a:gd name="connsiteX14" fmla="*/ 2588029 w 9254837"/>
                      <a:gd name="connsiteY14" fmla="*/ 3280756 h 4644044"/>
                      <a:gd name="connsiteX15" fmla="*/ 2804160 w 9254837"/>
                      <a:gd name="connsiteY15" fmla="*/ 3197629 h 4644044"/>
                      <a:gd name="connsiteX16" fmla="*/ 3003666 w 9254837"/>
                      <a:gd name="connsiteY16" fmla="*/ 2765367 h 4644044"/>
                      <a:gd name="connsiteX17" fmla="*/ 3203171 w 9254837"/>
                      <a:gd name="connsiteY17" fmla="*/ 2582487 h 4644044"/>
                      <a:gd name="connsiteX18" fmla="*/ 3419302 w 9254837"/>
                      <a:gd name="connsiteY18" fmla="*/ 2549236 h 4644044"/>
                      <a:gd name="connsiteX19" fmla="*/ 3502429 w 9254837"/>
                      <a:gd name="connsiteY19" fmla="*/ 2432858 h 4644044"/>
                      <a:gd name="connsiteX20" fmla="*/ 3951317 w 9254837"/>
                      <a:gd name="connsiteY20" fmla="*/ 2299855 h 4644044"/>
                      <a:gd name="connsiteX21" fmla="*/ 4017818 w 9254837"/>
                      <a:gd name="connsiteY21" fmla="*/ 2449484 h 4644044"/>
                      <a:gd name="connsiteX22" fmla="*/ 4017818 w 9254837"/>
                      <a:gd name="connsiteY22" fmla="*/ 2682240 h 4644044"/>
                      <a:gd name="connsiteX23" fmla="*/ 4217324 w 9254837"/>
                      <a:gd name="connsiteY23" fmla="*/ 2698865 h 4644044"/>
                      <a:gd name="connsiteX24" fmla="*/ 4317077 w 9254837"/>
                      <a:gd name="connsiteY24" fmla="*/ 2532611 h 4644044"/>
                      <a:gd name="connsiteX25" fmla="*/ 4416829 w 9254837"/>
                      <a:gd name="connsiteY25" fmla="*/ 2432858 h 4644044"/>
                      <a:gd name="connsiteX26" fmla="*/ 4516582 w 9254837"/>
                      <a:gd name="connsiteY26" fmla="*/ 2582487 h 4644044"/>
                      <a:gd name="connsiteX27" fmla="*/ 4699462 w 9254837"/>
                      <a:gd name="connsiteY27" fmla="*/ 2532611 h 4644044"/>
                      <a:gd name="connsiteX28" fmla="*/ 4716088 w 9254837"/>
                      <a:gd name="connsiteY28" fmla="*/ 2665615 h 4644044"/>
                      <a:gd name="connsiteX29" fmla="*/ 5231477 w 9254837"/>
                      <a:gd name="connsiteY29" fmla="*/ 2499360 h 4644044"/>
                      <a:gd name="connsiteX30" fmla="*/ 5414357 w 9254837"/>
                      <a:gd name="connsiteY30" fmla="*/ 2632364 h 4644044"/>
                      <a:gd name="connsiteX31" fmla="*/ 5613862 w 9254837"/>
                      <a:gd name="connsiteY31" fmla="*/ 2698865 h 4644044"/>
                      <a:gd name="connsiteX32" fmla="*/ 5746866 w 9254837"/>
                      <a:gd name="connsiteY32" fmla="*/ 2499360 h 4644044"/>
                      <a:gd name="connsiteX33" fmla="*/ 5863244 w 9254837"/>
                      <a:gd name="connsiteY33" fmla="*/ 2316480 h 4644044"/>
                      <a:gd name="connsiteX34" fmla="*/ 5929746 w 9254837"/>
                      <a:gd name="connsiteY34" fmla="*/ 2499360 h 4644044"/>
                      <a:gd name="connsiteX35" fmla="*/ 6145877 w 9254837"/>
                      <a:gd name="connsiteY35" fmla="*/ 2515985 h 4644044"/>
                      <a:gd name="connsiteX36" fmla="*/ 6179128 w 9254837"/>
                      <a:gd name="connsiteY36" fmla="*/ 2682240 h 4644044"/>
                      <a:gd name="connsiteX37" fmla="*/ 6312131 w 9254837"/>
                      <a:gd name="connsiteY37" fmla="*/ 2831869 h 4644044"/>
                      <a:gd name="connsiteX38" fmla="*/ 6810895 w 9254837"/>
                      <a:gd name="connsiteY38" fmla="*/ 3048000 h 4644044"/>
                      <a:gd name="connsiteX39" fmla="*/ 6993775 w 9254837"/>
                      <a:gd name="connsiteY39" fmla="*/ 3230880 h 4644044"/>
                      <a:gd name="connsiteX40" fmla="*/ 7110153 w 9254837"/>
                      <a:gd name="connsiteY40" fmla="*/ 3380509 h 4644044"/>
                      <a:gd name="connsiteX41" fmla="*/ 7309658 w 9254837"/>
                      <a:gd name="connsiteY41" fmla="*/ 3447011 h 4644044"/>
                      <a:gd name="connsiteX42" fmla="*/ 7658793 w 9254837"/>
                      <a:gd name="connsiteY42" fmla="*/ 3447011 h 4644044"/>
                      <a:gd name="connsiteX43" fmla="*/ 7991302 w 9254837"/>
                      <a:gd name="connsiteY43" fmla="*/ 3413760 h 4644044"/>
                      <a:gd name="connsiteX44" fmla="*/ 8240684 w 9254837"/>
                      <a:gd name="connsiteY44" fmla="*/ 3480262 h 4644044"/>
                      <a:gd name="connsiteX45" fmla="*/ 8623069 w 9254837"/>
                      <a:gd name="connsiteY45" fmla="*/ 3546764 h 4644044"/>
                      <a:gd name="connsiteX46" fmla="*/ 8972204 w 9254837"/>
                      <a:gd name="connsiteY46" fmla="*/ 3879273 h 4644044"/>
                      <a:gd name="connsiteX47" fmla="*/ 9005455 w 9254837"/>
                      <a:gd name="connsiteY47" fmla="*/ 4045527 h 4644044"/>
                      <a:gd name="connsiteX48" fmla="*/ 9204960 w 9254837"/>
                      <a:gd name="connsiteY48" fmla="*/ 4145280 h 4644044"/>
                      <a:gd name="connsiteX49" fmla="*/ 9071957 w 9254837"/>
                      <a:gd name="connsiteY49" fmla="*/ 4461164 h 4644044"/>
                      <a:gd name="connsiteX50" fmla="*/ 9254837 w 9254837"/>
                      <a:gd name="connsiteY50" fmla="*/ 4644044 h 464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254837" h="4644044">
                        <a:moveTo>
                          <a:pt x="110837" y="22167"/>
                        </a:moveTo>
                        <a:cubicBezTo>
                          <a:pt x="173182" y="11083"/>
                          <a:pt x="235528" y="0"/>
                          <a:pt x="260466" y="55418"/>
                        </a:cubicBezTo>
                        <a:cubicBezTo>
                          <a:pt x="285404" y="110836"/>
                          <a:pt x="271550" y="299258"/>
                          <a:pt x="260466" y="354676"/>
                        </a:cubicBezTo>
                        <a:cubicBezTo>
                          <a:pt x="249382" y="410094"/>
                          <a:pt x="227215" y="268778"/>
                          <a:pt x="193964" y="387927"/>
                        </a:cubicBezTo>
                        <a:cubicBezTo>
                          <a:pt x="160713" y="507076"/>
                          <a:pt x="77585" y="895004"/>
                          <a:pt x="60960" y="1069571"/>
                        </a:cubicBezTo>
                        <a:cubicBezTo>
                          <a:pt x="44335" y="1244138"/>
                          <a:pt x="0" y="1385455"/>
                          <a:pt x="94211" y="1435331"/>
                        </a:cubicBezTo>
                        <a:cubicBezTo>
                          <a:pt x="188422" y="1485207"/>
                          <a:pt x="440575" y="1360516"/>
                          <a:pt x="626226" y="1368829"/>
                        </a:cubicBezTo>
                        <a:cubicBezTo>
                          <a:pt x="811877" y="1377142"/>
                          <a:pt x="1086197" y="1427018"/>
                          <a:pt x="1208117" y="1485207"/>
                        </a:cubicBezTo>
                        <a:cubicBezTo>
                          <a:pt x="1330037" y="1543396"/>
                          <a:pt x="1346663" y="1601586"/>
                          <a:pt x="1357746" y="1717964"/>
                        </a:cubicBezTo>
                        <a:cubicBezTo>
                          <a:pt x="1368829" y="1834342"/>
                          <a:pt x="1277389" y="2000596"/>
                          <a:pt x="1274618" y="2183476"/>
                        </a:cubicBezTo>
                        <a:cubicBezTo>
                          <a:pt x="1271847" y="2366356"/>
                          <a:pt x="1291244" y="2660073"/>
                          <a:pt x="1341120" y="2815244"/>
                        </a:cubicBezTo>
                        <a:cubicBezTo>
                          <a:pt x="1390996" y="2970415"/>
                          <a:pt x="1465812" y="3084022"/>
                          <a:pt x="1573877" y="3114502"/>
                        </a:cubicBezTo>
                        <a:cubicBezTo>
                          <a:pt x="1681943" y="3144982"/>
                          <a:pt x="1850968" y="3006437"/>
                          <a:pt x="1989513" y="2998124"/>
                        </a:cubicBezTo>
                        <a:cubicBezTo>
                          <a:pt x="2128058" y="2989811"/>
                          <a:pt x="2305396" y="3017520"/>
                          <a:pt x="2405149" y="3064625"/>
                        </a:cubicBezTo>
                        <a:cubicBezTo>
                          <a:pt x="2504902" y="3111730"/>
                          <a:pt x="2521527" y="3258589"/>
                          <a:pt x="2588029" y="3280756"/>
                        </a:cubicBezTo>
                        <a:cubicBezTo>
                          <a:pt x="2654531" y="3302923"/>
                          <a:pt x="2734887" y="3283527"/>
                          <a:pt x="2804160" y="3197629"/>
                        </a:cubicBezTo>
                        <a:cubicBezTo>
                          <a:pt x="2873433" y="3111731"/>
                          <a:pt x="2937164" y="2867890"/>
                          <a:pt x="3003666" y="2765367"/>
                        </a:cubicBezTo>
                        <a:cubicBezTo>
                          <a:pt x="3070168" y="2662844"/>
                          <a:pt x="3133898" y="2618509"/>
                          <a:pt x="3203171" y="2582487"/>
                        </a:cubicBezTo>
                        <a:cubicBezTo>
                          <a:pt x="3272444" y="2546465"/>
                          <a:pt x="3369426" y="2574174"/>
                          <a:pt x="3419302" y="2549236"/>
                        </a:cubicBezTo>
                        <a:cubicBezTo>
                          <a:pt x="3469178" y="2524298"/>
                          <a:pt x="3413760" y="2474422"/>
                          <a:pt x="3502429" y="2432858"/>
                        </a:cubicBezTo>
                        <a:cubicBezTo>
                          <a:pt x="3591098" y="2391295"/>
                          <a:pt x="3865419" y="2297084"/>
                          <a:pt x="3951317" y="2299855"/>
                        </a:cubicBezTo>
                        <a:cubicBezTo>
                          <a:pt x="4037215" y="2302626"/>
                          <a:pt x="4006735" y="2385753"/>
                          <a:pt x="4017818" y="2449484"/>
                        </a:cubicBezTo>
                        <a:cubicBezTo>
                          <a:pt x="4028902" y="2513215"/>
                          <a:pt x="3984567" y="2640677"/>
                          <a:pt x="4017818" y="2682240"/>
                        </a:cubicBezTo>
                        <a:cubicBezTo>
                          <a:pt x="4051069" y="2723803"/>
                          <a:pt x="4167448" y="2723803"/>
                          <a:pt x="4217324" y="2698865"/>
                        </a:cubicBezTo>
                        <a:cubicBezTo>
                          <a:pt x="4267200" y="2673927"/>
                          <a:pt x="4283826" y="2576946"/>
                          <a:pt x="4317077" y="2532611"/>
                        </a:cubicBezTo>
                        <a:cubicBezTo>
                          <a:pt x="4350328" y="2488276"/>
                          <a:pt x="4383578" y="2424545"/>
                          <a:pt x="4416829" y="2432858"/>
                        </a:cubicBezTo>
                        <a:cubicBezTo>
                          <a:pt x="4450080" y="2441171"/>
                          <a:pt x="4469477" y="2565862"/>
                          <a:pt x="4516582" y="2582487"/>
                        </a:cubicBezTo>
                        <a:cubicBezTo>
                          <a:pt x="4563687" y="2599112"/>
                          <a:pt x="4666211" y="2518756"/>
                          <a:pt x="4699462" y="2532611"/>
                        </a:cubicBezTo>
                        <a:cubicBezTo>
                          <a:pt x="4732713" y="2546466"/>
                          <a:pt x="4627419" y="2671157"/>
                          <a:pt x="4716088" y="2665615"/>
                        </a:cubicBezTo>
                        <a:cubicBezTo>
                          <a:pt x="4804757" y="2660073"/>
                          <a:pt x="5115099" y="2504902"/>
                          <a:pt x="5231477" y="2499360"/>
                        </a:cubicBezTo>
                        <a:cubicBezTo>
                          <a:pt x="5347855" y="2493818"/>
                          <a:pt x="5350626" y="2599113"/>
                          <a:pt x="5414357" y="2632364"/>
                        </a:cubicBezTo>
                        <a:cubicBezTo>
                          <a:pt x="5478088" y="2665615"/>
                          <a:pt x="5558444" y="2721032"/>
                          <a:pt x="5613862" y="2698865"/>
                        </a:cubicBezTo>
                        <a:cubicBezTo>
                          <a:pt x="5669280" y="2676698"/>
                          <a:pt x="5705302" y="2563091"/>
                          <a:pt x="5746866" y="2499360"/>
                        </a:cubicBezTo>
                        <a:cubicBezTo>
                          <a:pt x="5788430" y="2435629"/>
                          <a:pt x="5832764" y="2316480"/>
                          <a:pt x="5863244" y="2316480"/>
                        </a:cubicBezTo>
                        <a:cubicBezTo>
                          <a:pt x="5893724" y="2316480"/>
                          <a:pt x="5882641" y="2466109"/>
                          <a:pt x="5929746" y="2499360"/>
                        </a:cubicBezTo>
                        <a:cubicBezTo>
                          <a:pt x="5976852" y="2532611"/>
                          <a:pt x="6104313" y="2485505"/>
                          <a:pt x="6145877" y="2515985"/>
                        </a:cubicBezTo>
                        <a:cubicBezTo>
                          <a:pt x="6187441" y="2546465"/>
                          <a:pt x="6151419" y="2629593"/>
                          <a:pt x="6179128" y="2682240"/>
                        </a:cubicBezTo>
                        <a:cubicBezTo>
                          <a:pt x="6206837" y="2734887"/>
                          <a:pt x="6206837" y="2770909"/>
                          <a:pt x="6312131" y="2831869"/>
                        </a:cubicBezTo>
                        <a:cubicBezTo>
                          <a:pt x="6417426" y="2892829"/>
                          <a:pt x="6697288" y="2981498"/>
                          <a:pt x="6810895" y="3048000"/>
                        </a:cubicBezTo>
                        <a:cubicBezTo>
                          <a:pt x="6924502" y="3114502"/>
                          <a:pt x="6943899" y="3175462"/>
                          <a:pt x="6993775" y="3230880"/>
                        </a:cubicBezTo>
                        <a:cubicBezTo>
                          <a:pt x="7043651" y="3286298"/>
                          <a:pt x="7057506" y="3344487"/>
                          <a:pt x="7110153" y="3380509"/>
                        </a:cubicBezTo>
                        <a:cubicBezTo>
                          <a:pt x="7162800" y="3416531"/>
                          <a:pt x="7218218" y="3435927"/>
                          <a:pt x="7309658" y="3447011"/>
                        </a:cubicBezTo>
                        <a:cubicBezTo>
                          <a:pt x="7401098" y="3458095"/>
                          <a:pt x="7545186" y="3452553"/>
                          <a:pt x="7658793" y="3447011"/>
                        </a:cubicBezTo>
                        <a:cubicBezTo>
                          <a:pt x="7772400" y="3441469"/>
                          <a:pt x="7894320" y="3408218"/>
                          <a:pt x="7991302" y="3413760"/>
                        </a:cubicBezTo>
                        <a:cubicBezTo>
                          <a:pt x="8088284" y="3419302"/>
                          <a:pt x="8135390" y="3458095"/>
                          <a:pt x="8240684" y="3480262"/>
                        </a:cubicBezTo>
                        <a:cubicBezTo>
                          <a:pt x="8345978" y="3502429"/>
                          <a:pt x="8501149" y="3480262"/>
                          <a:pt x="8623069" y="3546764"/>
                        </a:cubicBezTo>
                        <a:cubicBezTo>
                          <a:pt x="8744989" y="3613266"/>
                          <a:pt x="8908473" y="3796146"/>
                          <a:pt x="8972204" y="3879273"/>
                        </a:cubicBezTo>
                        <a:cubicBezTo>
                          <a:pt x="9035935" y="3962400"/>
                          <a:pt x="8966662" y="4001193"/>
                          <a:pt x="9005455" y="4045527"/>
                        </a:cubicBezTo>
                        <a:cubicBezTo>
                          <a:pt x="9044248" y="4089862"/>
                          <a:pt x="9193876" y="4076007"/>
                          <a:pt x="9204960" y="4145280"/>
                        </a:cubicBezTo>
                        <a:cubicBezTo>
                          <a:pt x="9216044" y="4214553"/>
                          <a:pt x="9063644" y="4378037"/>
                          <a:pt x="9071957" y="4461164"/>
                        </a:cubicBezTo>
                        <a:cubicBezTo>
                          <a:pt x="9080270" y="4544291"/>
                          <a:pt x="9235441" y="4613564"/>
                          <a:pt x="9254837" y="4644044"/>
                        </a:cubicBezTo>
                      </a:path>
                    </a:pathLst>
                  </a:custGeom>
                  <a:ln w="76200">
                    <a:solidFill>
                      <a:srgbClr val="008000"/>
                    </a:solidFill>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33251" y="4572000"/>
                    <a:ext cx="2438400" cy="2310938"/>
                  </a:xfrm>
                  <a:custGeom>
                    <a:avLst/>
                    <a:gdLst>
                      <a:gd name="connsiteX0" fmla="*/ 0 w 2438400"/>
                      <a:gd name="connsiteY0" fmla="*/ 0 h 2310938"/>
                      <a:gd name="connsiteX1" fmla="*/ 315884 w 2438400"/>
                      <a:gd name="connsiteY1" fmla="*/ 216131 h 2310938"/>
                      <a:gd name="connsiteX2" fmla="*/ 365760 w 2438400"/>
                      <a:gd name="connsiteY2" fmla="*/ 216131 h 2310938"/>
                      <a:gd name="connsiteX3" fmla="*/ 315884 w 2438400"/>
                      <a:gd name="connsiteY3" fmla="*/ 515389 h 2310938"/>
                      <a:gd name="connsiteX4" fmla="*/ 465513 w 2438400"/>
                      <a:gd name="connsiteY4" fmla="*/ 748145 h 2310938"/>
                      <a:gd name="connsiteX5" fmla="*/ 681644 w 2438400"/>
                      <a:gd name="connsiteY5" fmla="*/ 565265 h 2310938"/>
                      <a:gd name="connsiteX6" fmla="*/ 781396 w 2438400"/>
                      <a:gd name="connsiteY6" fmla="*/ 731520 h 2310938"/>
                      <a:gd name="connsiteX7" fmla="*/ 980902 w 2438400"/>
                      <a:gd name="connsiteY7" fmla="*/ 931025 h 2310938"/>
                      <a:gd name="connsiteX8" fmla="*/ 1396538 w 2438400"/>
                      <a:gd name="connsiteY8" fmla="*/ 1030778 h 2310938"/>
                      <a:gd name="connsiteX9" fmla="*/ 1446415 w 2438400"/>
                      <a:gd name="connsiteY9" fmla="*/ 1246909 h 2310938"/>
                      <a:gd name="connsiteX10" fmla="*/ 1645920 w 2438400"/>
                      <a:gd name="connsiteY10" fmla="*/ 1263535 h 2310938"/>
                      <a:gd name="connsiteX11" fmla="*/ 1662546 w 2438400"/>
                      <a:gd name="connsiteY11" fmla="*/ 1097280 h 2310938"/>
                      <a:gd name="connsiteX12" fmla="*/ 1795549 w 2438400"/>
                      <a:gd name="connsiteY12" fmla="*/ 1030778 h 2310938"/>
                      <a:gd name="connsiteX13" fmla="*/ 1878676 w 2438400"/>
                      <a:gd name="connsiteY13" fmla="*/ 947651 h 2310938"/>
                      <a:gd name="connsiteX14" fmla="*/ 2211186 w 2438400"/>
                      <a:gd name="connsiteY14" fmla="*/ 1014153 h 2310938"/>
                      <a:gd name="connsiteX15" fmla="*/ 2144684 w 2438400"/>
                      <a:gd name="connsiteY15" fmla="*/ 1163782 h 2310938"/>
                      <a:gd name="connsiteX16" fmla="*/ 2344189 w 2438400"/>
                      <a:gd name="connsiteY16" fmla="*/ 1496291 h 2310938"/>
                      <a:gd name="connsiteX17" fmla="*/ 2427316 w 2438400"/>
                      <a:gd name="connsiteY17" fmla="*/ 1762298 h 2310938"/>
                      <a:gd name="connsiteX18" fmla="*/ 2410691 w 2438400"/>
                      <a:gd name="connsiteY18" fmla="*/ 2044931 h 2310938"/>
                      <a:gd name="connsiteX19" fmla="*/ 2310938 w 2438400"/>
                      <a:gd name="connsiteY19" fmla="*/ 2310938 h 231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8400" h="2310938">
                        <a:moveTo>
                          <a:pt x="0" y="0"/>
                        </a:moveTo>
                        <a:cubicBezTo>
                          <a:pt x="127462" y="90054"/>
                          <a:pt x="254924" y="180109"/>
                          <a:pt x="315884" y="216131"/>
                        </a:cubicBezTo>
                        <a:cubicBezTo>
                          <a:pt x="376844" y="252153"/>
                          <a:pt x="365760" y="166255"/>
                          <a:pt x="365760" y="216131"/>
                        </a:cubicBezTo>
                        <a:cubicBezTo>
                          <a:pt x="365760" y="266007"/>
                          <a:pt x="299258" y="426720"/>
                          <a:pt x="315884" y="515389"/>
                        </a:cubicBezTo>
                        <a:cubicBezTo>
                          <a:pt x="332510" y="604058"/>
                          <a:pt x="404553" y="739832"/>
                          <a:pt x="465513" y="748145"/>
                        </a:cubicBezTo>
                        <a:cubicBezTo>
                          <a:pt x="526473" y="756458"/>
                          <a:pt x="628997" y="568036"/>
                          <a:pt x="681644" y="565265"/>
                        </a:cubicBezTo>
                        <a:cubicBezTo>
                          <a:pt x="734291" y="562494"/>
                          <a:pt x="731520" y="670560"/>
                          <a:pt x="781396" y="731520"/>
                        </a:cubicBezTo>
                        <a:cubicBezTo>
                          <a:pt x="831272" y="792480"/>
                          <a:pt x="878378" y="881149"/>
                          <a:pt x="980902" y="931025"/>
                        </a:cubicBezTo>
                        <a:cubicBezTo>
                          <a:pt x="1083426" y="980901"/>
                          <a:pt x="1318953" y="978131"/>
                          <a:pt x="1396538" y="1030778"/>
                        </a:cubicBezTo>
                        <a:cubicBezTo>
                          <a:pt x="1474124" y="1083425"/>
                          <a:pt x="1404851" y="1208116"/>
                          <a:pt x="1446415" y="1246909"/>
                        </a:cubicBezTo>
                        <a:cubicBezTo>
                          <a:pt x="1487979" y="1285702"/>
                          <a:pt x="1609898" y="1288473"/>
                          <a:pt x="1645920" y="1263535"/>
                        </a:cubicBezTo>
                        <a:cubicBezTo>
                          <a:pt x="1681942" y="1238597"/>
                          <a:pt x="1637608" y="1136073"/>
                          <a:pt x="1662546" y="1097280"/>
                        </a:cubicBezTo>
                        <a:cubicBezTo>
                          <a:pt x="1687484" y="1058487"/>
                          <a:pt x="1759527" y="1055716"/>
                          <a:pt x="1795549" y="1030778"/>
                        </a:cubicBezTo>
                        <a:cubicBezTo>
                          <a:pt x="1831571" y="1005840"/>
                          <a:pt x="1809403" y="950422"/>
                          <a:pt x="1878676" y="947651"/>
                        </a:cubicBezTo>
                        <a:cubicBezTo>
                          <a:pt x="1947949" y="944880"/>
                          <a:pt x="2166851" y="978131"/>
                          <a:pt x="2211186" y="1014153"/>
                        </a:cubicBezTo>
                        <a:cubicBezTo>
                          <a:pt x="2255521" y="1050175"/>
                          <a:pt x="2122517" y="1083426"/>
                          <a:pt x="2144684" y="1163782"/>
                        </a:cubicBezTo>
                        <a:cubicBezTo>
                          <a:pt x="2166851" y="1244138"/>
                          <a:pt x="2297084" y="1396538"/>
                          <a:pt x="2344189" y="1496291"/>
                        </a:cubicBezTo>
                        <a:cubicBezTo>
                          <a:pt x="2391294" y="1596044"/>
                          <a:pt x="2416232" y="1670858"/>
                          <a:pt x="2427316" y="1762298"/>
                        </a:cubicBezTo>
                        <a:cubicBezTo>
                          <a:pt x="2438400" y="1853738"/>
                          <a:pt x="2430087" y="1953491"/>
                          <a:pt x="2410691" y="2044931"/>
                        </a:cubicBezTo>
                        <a:cubicBezTo>
                          <a:pt x="2391295" y="2136371"/>
                          <a:pt x="2310938" y="2310938"/>
                          <a:pt x="2310938" y="2310938"/>
                        </a:cubicBezTo>
                      </a:path>
                    </a:pathLst>
                  </a:custGeom>
                  <a:ln w="76200">
                    <a:solidFill>
                      <a:srgbClr val="008000">
                        <a:alpha val="50000"/>
                      </a:srgb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sp>
          <p:nvSpPr>
            <p:cNvPr id="44" name="5-Point Star 43"/>
            <p:cNvSpPr/>
            <p:nvPr/>
          </p:nvSpPr>
          <p:spPr>
            <a:xfrm>
              <a:off x="7543800" y="5410200"/>
              <a:ext cx="533400" cy="5334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8" name="TextBox 7"/>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grpSp>
        <p:nvGrpSpPr>
          <p:cNvPr id="19" name="Group 18"/>
          <p:cNvGrpSpPr/>
          <p:nvPr/>
        </p:nvGrpSpPr>
        <p:grpSpPr>
          <a:xfrm>
            <a:off x="5016500" y="2730500"/>
            <a:ext cx="4127500" cy="4127500"/>
            <a:chOff x="5016500" y="2730500"/>
            <a:chExt cx="4127500" cy="4127500"/>
          </a:xfrm>
        </p:grpSpPr>
        <p:grpSp>
          <p:nvGrpSpPr>
            <p:cNvPr id="2" name="Group 28"/>
            <p:cNvGrpSpPr/>
            <p:nvPr/>
          </p:nvGrpSpPr>
          <p:grpSpPr>
            <a:xfrm>
              <a:off x="5016500" y="2730500"/>
              <a:ext cx="4127500" cy="4127500"/>
              <a:chOff x="5016500" y="2730500"/>
              <a:chExt cx="4127500" cy="4127500"/>
            </a:xfrm>
          </p:grpSpPr>
          <p:pic>
            <p:nvPicPr>
              <p:cNvPr id="107525" name="Picture 5"/>
              <p:cNvPicPr>
                <a:picLocks noChangeAspect="1" noChangeArrowheads="1"/>
              </p:cNvPicPr>
              <p:nvPr/>
            </p:nvPicPr>
            <p:blipFill>
              <a:blip r:embed="rId3"/>
              <a:srcRect/>
              <a:stretch>
                <a:fillRect/>
              </a:stretch>
            </p:blipFill>
            <p:spPr bwMode="auto">
              <a:xfrm>
                <a:off x="5016500" y="2730500"/>
                <a:ext cx="4127500" cy="4127500"/>
              </a:xfrm>
              <a:prstGeom prst="rect">
                <a:avLst/>
              </a:prstGeom>
              <a:noFill/>
              <a:ln w="25400">
                <a:solidFill>
                  <a:schemeClr val="tx1"/>
                </a:solidFill>
                <a:miter lim="800000"/>
                <a:headEnd/>
                <a:tailEnd/>
              </a:ln>
              <a:effectLst/>
            </p:spPr>
          </p:pic>
          <p:pic>
            <p:nvPicPr>
              <p:cNvPr id="28" name="Picture 5"/>
              <p:cNvPicPr>
                <a:picLocks noChangeAspect="1" noChangeArrowheads="1"/>
              </p:cNvPicPr>
              <p:nvPr/>
            </p:nvPicPr>
            <p:blipFill>
              <a:blip r:embed="rId3"/>
              <a:srcRect l="26154" t="18769" r="51692" b="73846"/>
              <a:stretch>
                <a:fillRect/>
              </a:stretch>
            </p:blipFill>
            <p:spPr bwMode="auto">
              <a:xfrm>
                <a:off x="6227064" y="3337560"/>
                <a:ext cx="762000" cy="254000"/>
              </a:xfrm>
              <a:prstGeom prst="rect">
                <a:avLst/>
              </a:prstGeom>
              <a:noFill/>
              <a:ln w="25400">
                <a:noFill/>
                <a:miter lim="800000"/>
                <a:headEnd/>
                <a:tailEnd/>
              </a:ln>
              <a:effectLst/>
            </p:spPr>
          </p:pic>
        </p:grpSp>
        <p:sp>
          <p:nvSpPr>
            <p:cNvPr id="22" name="5-Point Star 21"/>
            <p:cNvSpPr>
              <a:spLocks noChangeAspect="1"/>
            </p:cNvSpPr>
            <p:nvPr/>
          </p:nvSpPr>
          <p:spPr>
            <a:xfrm>
              <a:off x="6391656" y="2962656"/>
              <a:ext cx="373380" cy="37338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0" y="609600"/>
            <a:ext cx="9144000" cy="6286381"/>
            <a:chOff x="0" y="609600"/>
            <a:chExt cx="9144000" cy="6286381"/>
          </a:xfrm>
        </p:grpSpPr>
        <p:sp useBgFill="1">
          <p:nvSpPr>
            <p:cNvPr id="14" name="TextBox 13"/>
            <p:cNvSpPr txBox="1"/>
            <p:nvPr/>
          </p:nvSpPr>
          <p:spPr>
            <a:xfrm>
              <a:off x="0" y="2433221"/>
              <a:ext cx="4953000" cy="4462760"/>
            </a:xfrm>
            <a:prstGeom prst="rect">
              <a:avLst/>
            </a:prstGeom>
          </p:spPr>
          <p:txBody>
            <a:bodyPr wrap="square" rtlCol="0">
              <a:spAutoFit/>
            </a:bodyPr>
            <a:lstStyle/>
            <a:p>
              <a:endParaRPr lang="en-US" sz="2800" dirty="0" smtClean="0"/>
            </a:p>
            <a:p>
              <a:pPr>
                <a:buFontTx/>
                <a:buChar char="-"/>
              </a:pPr>
              <a:r>
                <a:rPr lang="en-US" sz="2800" dirty="0" smtClean="0"/>
                <a:t> ~200 Acadians migrate</a:t>
              </a:r>
            </a:p>
            <a:p>
              <a:pPr>
                <a:buFontTx/>
                <a:buChar char="-"/>
              </a:pPr>
              <a:r>
                <a:rPr lang="en-US" sz="2800" dirty="0" smtClean="0"/>
                <a:t> ~11,000 Germans migrate</a:t>
              </a:r>
            </a:p>
            <a:p>
              <a:pPr>
                <a:buFontTx/>
                <a:buChar char="-"/>
              </a:pPr>
              <a:r>
                <a:rPr lang="en-US" sz="2800" dirty="0" smtClean="0"/>
                <a:t> disaster: scurvy, dysentery, </a:t>
              </a:r>
            </a:p>
            <a:p>
              <a:r>
                <a:rPr lang="en-US" sz="2800" dirty="0" smtClean="0"/>
                <a:t>   	        smallpox, typhoid</a:t>
              </a:r>
            </a:p>
            <a:p>
              <a:pPr>
                <a:buFontTx/>
                <a:buChar char="-"/>
              </a:pPr>
              <a:r>
                <a:rPr lang="en-US" sz="2800" dirty="0" smtClean="0"/>
                <a:t> 9000-11,000 colonists die</a:t>
              </a:r>
            </a:p>
            <a:p>
              <a:r>
                <a:rPr lang="en-US" sz="2800" dirty="0" smtClean="0"/>
                <a:t> </a:t>
              </a:r>
              <a:r>
                <a:rPr lang="en-US" sz="3200" dirty="0" smtClean="0"/>
                <a:t> </a:t>
              </a:r>
              <a:endParaRPr lang="en-US" sz="2800" dirty="0" smtClean="0"/>
            </a:p>
            <a:p>
              <a:pPr>
                <a:buFontTx/>
                <a:buChar char="-"/>
              </a:pPr>
              <a:r>
                <a:rPr lang="en-US" sz="2800" dirty="0" smtClean="0"/>
                <a:t>100 Acadians survive; move</a:t>
              </a:r>
            </a:p>
            <a:p>
              <a:r>
                <a:rPr lang="en-US" sz="2800" dirty="0" smtClean="0"/>
                <a:t>  farther north; find success as</a:t>
              </a:r>
            </a:p>
            <a:p>
              <a:r>
                <a:rPr lang="en-US" sz="2800" dirty="0" smtClean="0"/>
                <a:t>  non-slave-holding farmers</a:t>
              </a:r>
            </a:p>
          </p:txBody>
        </p:sp>
        <p:sp>
          <p:nvSpPr>
            <p:cNvPr id="9" name="TextBox 8"/>
            <p:cNvSpPr txBox="1"/>
            <p:nvPr/>
          </p:nvSpPr>
          <p:spPr>
            <a:xfrm>
              <a:off x="3505200" y="685800"/>
              <a:ext cx="2819400" cy="677108"/>
            </a:xfrm>
            <a:prstGeom prst="rect">
              <a:avLst/>
            </a:prstGeom>
            <a:noFill/>
          </p:spPr>
          <p:txBody>
            <a:bodyPr wrap="square" rtlCol="0">
              <a:spAutoFit/>
            </a:bodyPr>
            <a:lstStyle/>
            <a:p>
              <a:r>
                <a:rPr lang="en-US" sz="3800" b="1" dirty="0" smtClean="0">
                  <a:solidFill>
                    <a:srgbClr val="2F0AB6"/>
                  </a:solidFill>
                  <a:effectLst>
                    <a:outerShdw dist="50800" dir="7200000" algn="ctr" rotWithShape="0">
                      <a:schemeClr val="tx1"/>
                    </a:outerShdw>
                  </a:effectLst>
                </a:rPr>
                <a:t>THE TROPICS</a:t>
              </a:r>
            </a:p>
          </p:txBody>
        </p:sp>
        <p:sp>
          <p:nvSpPr>
            <p:cNvPr id="11" name="TextBox 10"/>
            <p:cNvSpPr txBox="1"/>
            <p:nvPr/>
          </p:nvSpPr>
          <p:spPr>
            <a:xfrm>
              <a:off x="6629400" y="609600"/>
              <a:ext cx="1600200" cy="830997"/>
            </a:xfrm>
            <a:prstGeom prst="rect">
              <a:avLst/>
            </a:prstGeom>
            <a:noFill/>
          </p:spPr>
          <p:txBody>
            <a:bodyPr wrap="square" rtlCol="0">
              <a:spAutoFit/>
            </a:bodyPr>
            <a:lstStyle/>
            <a:p>
              <a:pPr algn="ctr"/>
              <a:r>
                <a:rPr lang="en-US" sz="4800" dirty="0" smtClean="0">
                  <a:effectLst>
                    <a:outerShdw dist="38100" dir="7200000" algn="ctr" rotWithShape="0">
                      <a:srgbClr val="FF0000"/>
                    </a:outerShdw>
                  </a:effectLst>
                </a:rPr>
                <a:t>1763</a:t>
              </a:r>
            </a:p>
          </p:txBody>
        </p:sp>
        <p:sp>
          <p:nvSpPr>
            <p:cNvPr id="12" name="TextBox 11"/>
            <p:cNvSpPr txBox="1"/>
            <p:nvPr/>
          </p:nvSpPr>
          <p:spPr>
            <a:xfrm>
              <a:off x="0" y="1295400"/>
              <a:ext cx="9144000" cy="1077218"/>
            </a:xfrm>
            <a:prstGeom prst="rect">
              <a:avLst/>
            </a:prstGeom>
            <a:noFill/>
          </p:spPr>
          <p:txBody>
            <a:bodyPr wrap="square" rtlCol="0">
              <a:spAutoFit/>
            </a:bodyPr>
            <a:lstStyle/>
            <a:p>
              <a:pPr algn="ctr"/>
              <a:r>
                <a:rPr lang="en-US" sz="3200" dirty="0" smtClean="0">
                  <a:effectLst>
                    <a:outerShdw dist="38100" dir="7200000" algn="ctr" rotWithShape="0">
                      <a:srgbClr val="FF0000"/>
                    </a:outerShdw>
                  </a:effectLst>
                </a:rPr>
                <a:t>Plan of French foreign minister:</a:t>
              </a:r>
            </a:p>
            <a:p>
              <a:pPr algn="ctr"/>
              <a:r>
                <a:rPr lang="en-US" sz="3200" dirty="0" smtClean="0">
                  <a:effectLst>
                    <a:outerShdw dist="38100" dir="7200000" algn="ctr" rotWithShape="0">
                      <a:srgbClr val="FF0000"/>
                    </a:outerShdw>
                  </a:effectLst>
                </a:rPr>
                <a:t>conscript white colonists to minimize slavery</a:t>
              </a:r>
            </a:p>
          </p:txBody>
        </p:sp>
        <p:grpSp>
          <p:nvGrpSpPr>
            <p:cNvPr id="3" name="Group 16"/>
            <p:cNvGrpSpPr/>
            <p:nvPr/>
          </p:nvGrpSpPr>
          <p:grpSpPr>
            <a:xfrm>
              <a:off x="1676400" y="2286000"/>
              <a:ext cx="1373261" cy="584775"/>
              <a:chOff x="1676400" y="2286000"/>
              <a:chExt cx="1373261" cy="584775"/>
            </a:xfrm>
          </p:grpSpPr>
          <p:sp>
            <p:nvSpPr>
              <p:cNvPr id="15" name="TextBox 14"/>
              <p:cNvSpPr txBox="1"/>
              <p:nvPr/>
            </p:nvSpPr>
            <p:spPr>
              <a:xfrm>
                <a:off x="1676400" y="2286000"/>
                <a:ext cx="1373261" cy="584775"/>
              </a:xfrm>
              <a:prstGeom prst="rect">
                <a:avLst/>
              </a:prstGeom>
              <a:noFill/>
            </p:spPr>
            <p:txBody>
              <a:bodyPr wrap="none" rtlCol="0">
                <a:spAutoFit/>
              </a:bodyPr>
              <a:lstStyle/>
              <a:p>
                <a:r>
                  <a:rPr lang="en-US" sz="3200" dirty="0" smtClean="0">
                    <a:effectLst>
                      <a:outerShdw dist="38100" dir="7200000" algn="ctr" rotWithShape="0">
                        <a:srgbClr val="FF0000"/>
                      </a:outerShdw>
                    </a:effectLst>
                  </a:rPr>
                  <a:t>Results</a:t>
                </a:r>
                <a:endParaRPr lang="en-US" sz="3200" dirty="0">
                  <a:effectLst>
                    <a:outerShdw dist="38100" dir="7200000" algn="ctr" rotWithShape="0">
                      <a:srgbClr val="FF0000"/>
                    </a:outerShdw>
                  </a:effectLst>
                </a:endParaRPr>
              </a:p>
            </p:txBody>
          </p:sp>
          <p:sp>
            <p:nvSpPr>
              <p:cNvPr id="16" name="Rectangle 15"/>
              <p:cNvSpPr/>
              <p:nvPr/>
            </p:nvSpPr>
            <p:spPr>
              <a:xfrm>
                <a:off x="1676400" y="2362200"/>
                <a:ext cx="1371600" cy="457200"/>
              </a:xfrm>
              <a:prstGeom prst="rect">
                <a:avLst/>
              </a:prstGeom>
              <a:noFill/>
              <a:ln w="508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p:cNvSpPr/>
            <p:nvPr/>
          </p:nvSpPr>
          <p:spPr>
            <a:xfrm>
              <a:off x="0" y="5054769"/>
              <a:ext cx="9144000" cy="507831"/>
            </a:xfrm>
            <a:prstGeom prst="rect">
              <a:avLst/>
            </a:prstGeom>
            <a:solidFill>
              <a:schemeClr val="tx1"/>
            </a:solidFill>
          </p:spPr>
          <p:txBody>
            <a:bodyPr wrap="square">
              <a:spAutoFit/>
            </a:bodyPr>
            <a:lstStyle/>
            <a:p>
              <a:pPr algn="ctr"/>
              <a:r>
                <a:rPr lang="en-US" sz="2700" b="1" dirty="0" smtClean="0">
                  <a:solidFill>
                    <a:schemeClr val="bg1"/>
                  </a:solidFill>
                </a:rPr>
                <a:t>‘single deadliest episode in European colonization of Americas’</a:t>
              </a:r>
              <a:endParaRPr lang="en-US" sz="2700" b="1" dirty="0">
                <a:solidFill>
                  <a:schemeClr val="bg1"/>
                </a:solidFill>
              </a:endParaRPr>
            </a:p>
          </p:txBody>
        </p:sp>
        <p:sp>
          <p:nvSpPr>
            <p:cNvPr id="26" name="TextBox 25"/>
            <p:cNvSpPr txBox="1"/>
            <p:nvPr/>
          </p:nvSpPr>
          <p:spPr>
            <a:xfrm rot="20338722">
              <a:off x="4807378" y="3184667"/>
              <a:ext cx="1676400" cy="348813"/>
            </a:xfrm>
            <a:prstGeom prst="rect">
              <a:avLst/>
            </a:prstGeom>
            <a:noFill/>
          </p:spPr>
          <p:txBody>
            <a:bodyPr wrap="square" rtlCol="0">
              <a:spAutoFit/>
            </a:bodyPr>
            <a:lstStyle/>
            <a:p>
              <a:pPr algn="ctr">
                <a:lnSpc>
                  <a:spcPts val="2000"/>
                </a:lnSpc>
              </a:pPr>
              <a:r>
                <a:rPr lang="en-US" sz="2400" b="1" dirty="0" err="1" smtClean="0">
                  <a:solidFill>
                    <a:srgbClr val="FF0000"/>
                  </a:solidFill>
                  <a:effectLst>
                    <a:outerShdw dist="50800" dir="7200000" algn="ctr" rotWithShape="0">
                      <a:schemeClr val="tx1"/>
                    </a:outerShdw>
                  </a:effectLst>
                </a:rPr>
                <a:t>Sinnamary</a:t>
              </a:r>
              <a:endParaRPr lang="en-US" sz="2400" b="1" dirty="0">
                <a:solidFill>
                  <a:srgbClr val="FF0000"/>
                </a:solidFill>
                <a:effectLst>
                  <a:outerShdw dist="50800" dir="7200000" algn="ctr" rotWithShape="0">
                    <a:schemeClr val="tx1"/>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cTn>
                              </p:par>
                              <p:par>
                                <p:cTn id="8" presetID="53" presetClass="exit" presetSubtype="0" fill="hold" nodeType="withEffect">
                                  <p:stCondLst>
                                    <p:cond delay="500"/>
                                  </p:stCondLst>
                                  <p:childTnLst>
                                    <p:anim calcmode="lin" valueType="num">
                                      <p:cBhvr>
                                        <p:cTn id="9" dur="1000"/>
                                        <p:tgtEl>
                                          <p:spTgt spid="19"/>
                                        </p:tgtEl>
                                        <p:attrNameLst>
                                          <p:attrName>ppt_w</p:attrName>
                                        </p:attrNameLst>
                                      </p:cBhvr>
                                      <p:tavLst>
                                        <p:tav tm="0">
                                          <p:val>
                                            <p:strVal val="ppt_w"/>
                                          </p:val>
                                        </p:tav>
                                        <p:tav tm="100000">
                                          <p:val>
                                            <p:fltVal val="0"/>
                                          </p:val>
                                        </p:tav>
                                      </p:tavLst>
                                    </p:anim>
                                    <p:anim calcmode="lin" valueType="num">
                                      <p:cBhvr>
                                        <p:cTn id="10" dur="1000"/>
                                        <p:tgtEl>
                                          <p:spTgt spid="19"/>
                                        </p:tgtEl>
                                        <p:attrNameLst>
                                          <p:attrName>ppt_h</p:attrName>
                                        </p:attrNameLst>
                                      </p:cBhvr>
                                      <p:tavLst>
                                        <p:tav tm="0">
                                          <p:val>
                                            <p:strVal val="ppt_h"/>
                                          </p:val>
                                        </p:tav>
                                        <p:tav tm="100000">
                                          <p:val>
                                            <p:fltVal val="0"/>
                                          </p:val>
                                        </p:tav>
                                      </p:tavLst>
                                    </p:anim>
                                    <p:animEffect transition="out" filter="fade">
                                      <p:cBhvr>
                                        <p:cTn id="11" dur="1000"/>
                                        <p:tgtEl>
                                          <p:spTgt spid="19"/>
                                        </p:tgtEl>
                                      </p:cBhvr>
                                    </p:animEffect>
                                    <p:set>
                                      <p:cBhvr>
                                        <p:cTn id="12" dur="1" fill="hold">
                                          <p:stCondLst>
                                            <p:cond delay="999"/>
                                          </p:stCondLst>
                                        </p:cTn>
                                        <p:tgtEl>
                                          <p:spTgt spid="19"/>
                                        </p:tgtEl>
                                        <p:attrNameLst>
                                          <p:attrName>style.visibility</p:attrName>
                                        </p:attrNameLst>
                                      </p:cBhvr>
                                      <p:to>
                                        <p:strVal val="hidden"/>
                                      </p:to>
                                    </p:set>
                                  </p:childTnLst>
                                </p:cTn>
                              </p:par>
                              <p:par>
                                <p:cTn id="13" presetID="42" presetClass="path" presetSubtype="0" accel="50000" decel="50000" fill="hold" nodeType="withEffect">
                                  <p:stCondLst>
                                    <p:cond delay="500"/>
                                  </p:stCondLst>
                                  <p:childTnLst>
                                    <p:animMotion origin="layout" path="M 4.44444E-6 4.10405E-6 L 0.07569 0.17849 " pathEditMode="relative" rAng="0" ptsTypes="AA">
                                      <p:cBhvr>
                                        <p:cTn id="14" dur="1000" fill="hold"/>
                                        <p:tgtEl>
                                          <p:spTgt spid="19"/>
                                        </p:tgtEl>
                                        <p:attrNameLst>
                                          <p:attrName>ppt_x</p:attrName>
                                          <p:attrName>ppt_y</p:attrName>
                                        </p:attrNameLst>
                                      </p:cBhvr>
                                      <p:rCtr x="38" y="89"/>
                                    </p:animMotion>
                                  </p:childTnLst>
                                </p:cTn>
                              </p:par>
                              <p:par>
                                <p:cTn id="15" presetID="10" presetClass="entr" presetSubtype="0" fill="hold" nodeType="withEffect">
                                  <p:stCondLst>
                                    <p:cond delay="50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
          <p:cNvGrpSpPr/>
          <p:nvPr/>
        </p:nvGrpSpPr>
        <p:grpSpPr>
          <a:xfrm>
            <a:off x="0" y="0"/>
            <a:ext cx="9144000" cy="6858000"/>
            <a:chOff x="0" y="0"/>
            <a:chExt cx="9144000" cy="6858000"/>
          </a:xfrm>
        </p:grpSpPr>
        <p:grpSp>
          <p:nvGrpSpPr>
            <p:cNvPr id="18" name="Group 7"/>
            <p:cNvGrpSpPr/>
            <p:nvPr/>
          </p:nvGrpSpPr>
          <p:grpSpPr>
            <a:xfrm>
              <a:off x="0" y="0"/>
              <a:ext cx="9144000" cy="6858000"/>
              <a:chOff x="0" y="0"/>
              <a:chExt cx="9144000" cy="6858000"/>
            </a:xfrm>
          </p:grpSpPr>
          <p:pic>
            <p:nvPicPr>
              <p:cNvPr id="20" name="Picture 3"/>
              <p:cNvPicPr>
                <a:picLocks noChangeAspect="1" noChangeArrowheads="1"/>
              </p:cNvPicPr>
              <p:nvPr/>
            </p:nvPicPr>
            <p:blipFill>
              <a:blip r:embed="rId2"/>
              <a:srcRect l="1354"/>
              <a:stretch>
                <a:fillRect/>
              </a:stretch>
            </p:blipFill>
            <p:spPr bwMode="auto">
              <a:xfrm>
                <a:off x="0" y="0"/>
                <a:ext cx="9144000" cy="6858000"/>
              </a:xfrm>
              <a:prstGeom prst="rect">
                <a:avLst/>
              </a:prstGeom>
              <a:noFill/>
              <a:ln w="9525">
                <a:noFill/>
                <a:miter lim="800000"/>
                <a:headEnd/>
                <a:tailEnd/>
              </a:ln>
              <a:effectLst/>
            </p:spPr>
          </p:pic>
          <p:sp>
            <p:nvSpPr>
              <p:cNvPr id="21" name="TextBox 20"/>
              <p:cNvSpPr txBox="1"/>
              <p:nvPr/>
            </p:nvSpPr>
            <p:spPr>
              <a:xfrm rot="-60000">
                <a:off x="6600398" y="1002268"/>
                <a:ext cx="1324402" cy="338554"/>
              </a:xfrm>
              <a:prstGeom prst="rect">
                <a:avLst/>
              </a:prstGeom>
              <a:noFill/>
            </p:spPr>
            <p:txBody>
              <a:bodyPr wrap="none" rtlCol="0">
                <a:spAutoFit/>
              </a:bodyPr>
              <a:lstStyle/>
              <a:p>
                <a:r>
                  <a:rPr lang="en-US" sz="1600" i="1" dirty="0" smtClean="0"/>
                  <a:t>A T L A N T I C</a:t>
                </a:r>
                <a:endParaRPr lang="en-US" sz="1600" i="1" dirty="0"/>
              </a:p>
            </p:txBody>
          </p:sp>
        </p:grpSp>
        <p:pic>
          <p:nvPicPr>
            <p:cNvPr id="19" name="Picture 3"/>
            <p:cNvPicPr>
              <a:picLocks noChangeAspect="1" noChangeArrowheads="1"/>
            </p:cNvPicPr>
            <p:nvPr/>
          </p:nvPicPr>
          <p:blipFill>
            <a:blip r:embed="rId2"/>
            <a:srcRect l="39168" t="3333" r="52611" b="86667"/>
            <a:stretch>
              <a:fillRect/>
            </a:stretch>
          </p:blipFill>
          <p:spPr bwMode="auto">
            <a:xfrm>
              <a:off x="3429000" y="685800"/>
              <a:ext cx="2667000" cy="533400"/>
            </a:xfrm>
            <a:prstGeom prst="rect">
              <a:avLst/>
            </a:prstGeom>
            <a:noFill/>
            <a:ln w="9525">
              <a:noFill/>
              <a:miter lim="800000"/>
              <a:headEnd/>
              <a:tailEnd/>
            </a:ln>
            <a:effectLst/>
          </p:spPr>
        </p:pic>
      </p:grpSp>
      <p:sp>
        <p:nvSpPr>
          <p:cNvPr id="4" name="Freeform 3"/>
          <p:cNvSpPr/>
          <p:nvPr/>
        </p:nvSpPr>
        <p:spPr>
          <a:xfrm>
            <a:off x="7440613" y="5635625"/>
            <a:ext cx="1544637" cy="1304925"/>
          </a:xfrm>
          <a:custGeom>
            <a:avLst/>
            <a:gdLst>
              <a:gd name="connsiteX0" fmla="*/ 417512 w 1544637"/>
              <a:gd name="connsiteY0" fmla="*/ 12700 h 1304925"/>
              <a:gd name="connsiteX1" fmla="*/ 331787 w 1544637"/>
              <a:gd name="connsiteY1" fmla="*/ 50800 h 1304925"/>
              <a:gd name="connsiteX2" fmla="*/ 160337 w 1544637"/>
              <a:gd name="connsiteY2" fmla="*/ 231775 h 1304925"/>
              <a:gd name="connsiteX3" fmla="*/ 84137 w 1544637"/>
              <a:gd name="connsiteY3" fmla="*/ 555625 h 1304925"/>
              <a:gd name="connsiteX4" fmla="*/ 103187 w 1544637"/>
              <a:gd name="connsiteY4" fmla="*/ 889000 h 1304925"/>
              <a:gd name="connsiteX5" fmla="*/ 188912 w 1544637"/>
              <a:gd name="connsiteY5" fmla="*/ 955675 h 1304925"/>
              <a:gd name="connsiteX6" fmla="*/ 217487 w 1544637"/>
              <a:gd name="connsiteY6" fmla="*/ 1069975 h 1304925"/>
              <a:gd name="connsiteX7" fmla="*/ 55562 w 1544637"/>
              <a:gd name="connsiteY7" fmla="*/ 1155700 h 1304925"/>
              <a:gd name="connsiteX8" fmla="*/ 36512 w 1544637"/>
              <a:gd name="connsiteY8" fmla="*/ 1222375 h 1304925"/>
              <a:gd name="connsiteX9" fmla="*/ 274637 w 1544637"/>
              <a:gd name="connsiteY9" fmla="*/ 1260475 h 1304925"/>
              <a:gd name="connsiteX10" fmla="*/ 1265237 w 1544637"/>
              <a:gd name="connsiteY10" fmla="*/ 1289050 h 1304925"/>
              <a:gd name="connsiteX11" fmla="*/ 1370012 w 1544637"/>
              <a:gd name="connsiteY11" fmla="*/ 1165225 h 1304925"/>
              <a:gd name="connsiteX12" fmla="*/ 1465262 w 1544637"/>
              <a:gd name="connsiteY12" fmla="*/ 1069975 h 1304925"/>
              <a:gd name="connsiteX13" fmla="*/ 1465262 w 1544637"/>
              <a:gd name="connsiteY13" fmla="*/ 1003300 h 1304925"/>
              <a:gd name="connsiteX14" fmla="*/ 1541462 w 1544637"/>
              <a:gd name="connsiteY14" fmla="*/ 793750 h 1304925"/>
              <a:gd name="connsiteX15" fmla="*/ 1446212 w 1544637"/>
              <a:gd name="connsiteY15" fmla="*/ 793750 h 1304925"/>
              <a:gd name="connsiteX16" fmla="*/ 1446212 w 1544637"/>
              <a:gd name="connsiteY16" fmla="*/ 727075 h 1304925"/>
              <a:gd name="connsiteX17" fmla="*/ 1389062 w 1544637"/>
              <a:gd name="connsiteY17" fmla="*/ 736600 h 1304925"/>
              <a:gd name="connsiteX18" fmla="*/ 1331912 w 1544637"/>
              <a:gd name="connsiteY18" fmla="*/ 565150 h 1304925"/>
              <a:gd name="connsiteX19" fmla="*/ 1284287 w 1544637"/>
              <a:gd name="connsiteY19" fmla="*/ 403225 h 1304925"/>
              <a:gd name="connsiteX20" fmla="*/ 1055687 w 1544637"/>
              <a:gd name="connsiteY20" fmla="*/ 250825 h 1304925"/>
              <a:gd name="connsiteX21" fmla="*/ 912812 w 1544637"/>
              <a:gd name="connsiteY21" fmla="*/ 165100 h 1304925"/>
              <a:gd name="connsiteX22" fmla="*/ 798512 w 1544637"/>
              <a:gd name="connsiteY22" fmla="*/ 165100 h 1304925"/>
              <a:gd name="connsiteX23" fmla="*/ 646112 w 1544637"/>
              <a:gd name="connsiteY23" fmla="*/ 127000 h 1304925"/>
              <a:gd name="connsiteX24" fmla="*/ 417512 w 1544637"/>
              <a:gd name="connsiteY24" fmla="*/ 12700 h 130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4637" h="1304925">
                <a:moveTo>
                  <a:pt x="417512" y="12700"/>
                </a:moveTo>
                <a:cubicBezTo>
                  <a:pt x="365125" y="0"/>
                  <a:pt x="374650" y="14288"/>
                  <a:pt x="331787" y="50800"/>
                </a:cubicBezTo>
                <a:cubicBezTo>
                  <a:pt x="288925" y="87313"/>
                  <a:pt x="201612" y="147638"/>
                  <a:pt x="160337" y="231775"/>
                </a:cubicBezTo>
                <a:cubicBezTo>
                  <a:pt x="119062" y="315913"/>
                  <a:pt x="93662" y="446088"/>
                  <a:pt x="84137" y="555625"/>
                </a:cubicBezTo>
                <a:cubicBezTo>
                  <a:pt x="74612" y="665162"/>
                  <a:pt x="85725" y="822325"/>
                  <a:pt x="103187" y="889000"/>
                </a:cubicBezTo>
                <a:cubicBezTo>
                  <a:pt x="120649" y="955675"/>
                  <a:pt x="169862" y="925513"/>
                  <a:pt x="188912" y="955675"/>
                </a:cubicBezTo>
                <a:cubicBezTo>
                  <a:pt x="207962" y="985838"/>
                  <a:pt x="239712" y="1036638"/>
                  <a:pt x="217487" y="1069975"/>
                </a:cubicBezTo>
                <a:cubicBezTo>
                  <a:pt x="195262" y="1103312"/>
                  <a:pt x="85725" y="1130300"/>
                  <a:pt x="55562" y="1155700"/>
                </a:cubicBezTo>
                <a:cubicBezTo>
                  <a:pt x="25399" y="1181100"/>
                  <a:pt x="0" y="1204913"/>
                  <a:pt x="36512" y="1222375"/>
                </a:cubicBezTo>
                <a:cubicBezTo>
                  <a:pt x="73024" y="1239837"/>
                  <a:pt x="69850" y="1249363"/>
                  <a:pt x="274637" y="1260475"/>
                </a:cubicBezTo>
                <a:cubicBezTo>
                  <a:pt x="479425" y="1271588"/>
                  <a:pt x="1082675" y="1304925"/>
                  <a:pt x="1265237" y="1289050"/>
                </a:cubicBezTo>
                <a:cubicBezTo>
                  <a:pt x="1447799" y="1273175"/>
                  <a:pt x="1336675" y="1201738"/>
                  <a:pt x="1370012" y="1165225"/>
                </a:cubicBezTo>
                <a:cubicBezTo>
                  <a:pt x="1403350" y="1128713"/>
                  <a:pt x="1449387" y="1096963"/>
                  <a:pt x="1465262" y="1069975"/>
                </a:cubicBezTo>
                <a:cubicBezTo>
                  <a:pt x="1481137" y="1042988"/>
                  <a:pt x="1452562" y="1049337"/>
                  <a:pt x="1465262" y="1003300"/>
                </a:cubicBezTo>
                <a:cubicBezTo>
                  <a:pt x="1477962" y="957263"/>
                  <a:pt x="1544637" y="828675"/>
                  <a:pt x="1541462" y="793750"/>
                </a:cubicBezTo>
                <a:cubicBezTo>
                  <a:pt x="1538287" y="758825"/>
                  <a:pt x="1462087" y="804863"/>
                  <a:pt x="1446212" y="793750"/>
                </a:cubicBezTo>
                <a:cubicBezTo>
                  <a:pt x="1430337" y="782638"/>
                  <a:pt x="1455737" y="736600"/>
                  <a:pt x="1446212" y="727075"/>
                </a:cubicBezTo>
                <a:cubicBezTo>
                  <a:pt x="1436687" y="717550"/>
                  <a:pt x="1408112" y="763587"/>
                  <a:pt x="1389062" y="736600"/>
                </a:cubicBezTo>
                <a:cubicBezTo>
                  <a:pt x="1370012" y="709613"/>
                  <a:pt x="1349375" y="620713"/>
                  <a:pt x="1331912" y="565150"/>
                </a:cubicBezTo>
                <a:cubicBezTo>
                  <a:pt x="1314449" y="509587"/>
                  <a:pt x="1330324" y="455612"/>
                  <a:pt x="1284287" y="403225"/>
                </a:cubicBezTo>
                <a:cubicBezTo>
                  <a:pt x="1238250" y="350838"/>
                  <a:pt x="1117600" y="290513"/>
                  <a:pt x="1055687" y="250825"/>
                </a:cubicBezTo>
                <a:cubicBezTo>
                  <a:pt x="993774" y="211137"/>
                  <a:pt x="955674" y="179387"/>
                  <a:pt x="912812" y="165100"/>
                </a:cubicBezTo>
                <a:cubicBezTo>
                  <a:pt x="869950" y="150813"/>
                  <a:pt x="842962" y="171450"/>
                  <a:pt x="798512" y="165100"/>
                </a:cubicBezTo>
                <a:cubicBezTo>
                  <a:pt x="754062" y="158750"/>
                  <a:pt x="715962" y="153988"/>
                  <a:pt x="646112" y="127000"/>
                </a:cubicBezTo>
                <a:cubicBezTo>
                  <a:pt x="576262" y="100013"/>
                  <a:pt x="469900" y="25400"/>
                  <a:pt x="417512" y="12700"/>
                </a:cubicBezTo>
                <a:close/>
              </a:path>
            </a:pathLst>
          </a:custGeom>
          <a:solidFill>
            <a:srgbClr val="2F0AB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20001" y="6096000"/>
            <a:ext cx="1143000" cy="667299"/>
          </a:xfrm>
          <a:prstGeom prst="rect">
            <a:avLst/>
          </a:prstGeom>
          <a:noFill/>
        </p:spPr>
        <p:txBody>
          <a:bodyPr wrap="square" rtlCol="0">
            <a:spAutoFit/>
          </a:bodyPr>
          <a:lstStyle/>
          <a:p>
            <a:pPr algn="ctr">
              <a:lnSpc>
                <a:spcPts val="2200"/>
              </a:lnSpc>
            </a:pPr>
            <a:r>
              <a:rPr lang="en-US" sz="2400" b="1" spc="-100" dirty="0" smtClean="0">
                <a:solidFill>
                  <a:schemeClr val="bg1"/>
                </a:solidFill>
                <a:effectLst>
                  <a:outerShdw dist="38100" dir="7200000" algn="ctr" rotWithShape="0">
                    <a:schemeClr val="tx1"/>
                  </a:outerShdw>
                </a:effectLst>
              </a:rPr>
              <a:t>French </a:t>
            </a:r>
          </a:p>
          <a:p>
            <a:pPr algn="ctr">
              <a:lnSpc>
                <a:spcPts val="2200"/>
              </a:lnSpc>
            </a:pPr>
            <a:r>
              <a:rPr lang="en-US" sz="2400" b="1" spc="-100" dirty="0" smtClean="0">
                <a:solidFill>
                  <a:schemeClr val="bg1"/>
                </a:solidFill>
                <a:effectLst>
                  <a:outerShdw dist="38100" dir="7200000" algn="ctr" rotWithShape="0">
                    <a:schemeClr val="tx1"/>
                  </a:outerShdw>
                </a:effectLst>
              </a:rPr>
              <a:t>Guiana</a:t>
            </a:r>
            <a:endParaRPr lang="en-US" sz="2400" b="1" spc="-100" dirty="0">
              <a:solidFill>
                <a:schemeClr val="bg1"/>
              </a:solidFill>
              <a:effectLst>
                <a:outerShdw dist="38100" dir="7200000" algn="ctr" rotWithShape="0">
                  <a:schemeClr val="tx1"/>
                </a:outerShdw>
              </a:effectLst>
            </a:endParaRPr>
          </a:p>
        </p:txBody>
      </p:sp>
      <p:sp>
        <p:nvSpPr>
          <p:cNvPr id="7" name="Freeform 6"/>
          <p:cNvSpPr/>
          <p:nvPr/>
        </p:nvSpPr>
        <p:spPr>
          <a:xfrm>
            <a:off x="5773667" y="3244906"/>
            <a:ext cx="233320" cy="218485"/>
          </a:xfrm>
          <a:custGeom>
            <a:avLst/>
            <a:gdLst>
              <a:gd name="connsiteX0" fmla="*/ 149703 w 233320"/>
              <a:gd name="connsiteY0" fmla="*/ 113289 h 218485"/>
              <a:gd name="connsiteX1" fmla="*/ 222531 w 233320"/>
              <a:gd name="connsiteY1" fmla="*/ 105197 h 218485"/>
              <a:gd name="connsiteX2" fmla="*/ 84967 w 233320"/>
              <a:gd name="connsiteY2" fmla="*/ 8092 h 218485"/>
              <a:gd name="connsiteX3" fmla="*/ 68783 w 233320"/>
              <a:gd name="connsiteY3" fmla="*/ 56644 h 218485"/>
              <a:gd name="connsiteX4" fmla="*/ 4046 w 233320"/>
              <a:gd name="connsiteY4" fmla="*/ 105197 h 218485"/>
              <a:gd name="connsiteX5" fmla="*/ 44506 w 233320"/>
              <a:gd name="connsiteY5" fmla="*/ 178025 h 218485"/>
              <a:gd name="connsiteX6" fmla="*/ 84967 w 233320"/>
              <a:gd name="connsiteY6" fmla="*/ 210393 h 218485"/>
              <a:gd name="connsiteX7" fmla="*/ 93059 w 233320"/>
              <a:gd name="connsiteY7" fmla="*/ 129473 h 218485"/>
              <a:gd name="connsiteX8" fmla="*/ 93059 w 233320"/>
              <a:gd name="connsiteY8" fmla="*/ 113289 h 218485"/>
              <a:gd name="connsiteX9" fmla="*/ 149703 w 233320"/>
              <a:gd name="connsiteY9" fmla="*/ 113289 h 21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320" h="218485">
                <a:moveTo>
                  <a:pt x="149703" y="113289"/>
                </a:moveTo>
                <a:cubicBezTo>
                  <a:pt x="171281" y="111940"/>
                  <a:pt x="233320" y="122730"/>
                  <a:pt x="222531" y="105197"/>
                </a:cubicBezTo>
                <a:cubicBezTo>
                  <a:pt x="211742" y="87664"/>
                  <a:pt x="110592" y="16184"/>
                  <a:pt x="84967" y="8092"/>
                </a:cubicBezTo>
                <a:cubicBezTo>
                  <a:pt x="59342" y="0"/>
                  <a:pt x="82270" y="40460"/>
                  <a:pt x="68783" y="56644"/>
                </a:cubicBezTo>
                <a:cubicBezTo>
                  <a:pt x="55296" y="72828"/>
                  <a:pt x="8092" y="84967"/>
                  <a:pt x="4046" y="105197"/>
                </a:cubicBezTo>
                <a:cubicBezTo>
                  <a:pt x="0" y="125427"/>
                  <a:pt x="31019" y="160492"/>
                  <a:pt x="44506" y="178025"/>
                </a:cubicBezTo>
                <a:cubicBezTo>
                  <a:pt x="57993" y="195558"/>
                  <a:pt x="76875" y="218485"/>
                  <a:pt x="84967" y="210393"/>
                </a:cubicBezTo>
                <a:cubicBezTo>
                  <a:pt x="93059" y="202301"/>
                  <a:pt x="91710" y="145657"/>
                  <a:pt x="93059" y="129473"/>
                </a:cubicBezTo>
                <a:cubicBezTo>
                  <a:pt x="94408" y="113289"/>
                  <a:pt x="83618" y="111940"/>
                  <a:pt x="93059" y="113289"/>
                </a:cubicBezTo>
                <a:cubicBezTo>
                  <a:pt x="102500" y="114638"/>
                  <a:pt x="128125" y="114638"/>
                  <a:pt x="149703" y="113289"/>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24"/>
          <p:cNvGrpSpPr/>
          <p:nvPr/>
        </p:nvGrpSpPr>
        <p:grpSpPr>
          <a:xfrm>
            <a:off x="533400" y="665019"/>
            <a:ext cx="1143000" cy="678872"/>
            <a:chOff x="533400" y="665019"/>
            <a:chExt cx="1143000" cy="678872"/>
          </a:xfrm>
        </p:grpSpPr>
        <p:sp>
          <p:nvSpPr>
            <p:cNvPr id="16" name="Freeform 15"/>
            <p:cNvSpPr/>
            <p:nvPr/>
          </p:nvSpPr>
          <p:spPr>
            <a:xfrm>
              <a:off x="972589" y="665019"/>
              <a:ext cx="613007" cy="678872"/>
            </a:xfrm>
            <a:custGeom>
              <a:avLst/>
              <a:gdLst>
                <a:gd name="connsiteX0" fmla="*/ 523702 w 606829"/>
                <a:gd name="connsiteY0" fmla="*/ 52647 h 731519"/>
                <a:gd name="connsiteX1" fmla="*/ 556953 w 606829"/>
                <a:gd name="connsiteY1" fmla="*/ 385156 h 731519"/>
                <a:gd name="connsiteX2" fmla="*/ 440575 w 606829"/>
                <a:gd name="connsiteY2" fmla="*/ 684414 h 731519"/>
                <a:gd name="connsiteX3" fmla="*/ 241069 w 606829"/>
                <a:gd name="connsiteY3" fmla="*/ 667789 h 731519"/>
                <a:gd name="connsiteX4" fmla="*/ 174567 w 606829"/>
                <a:gd name="connsiteY4" fmla="*/ 351905 h 731519"/>
                <a:gd name="connsiteX5" fmla="*/ 58189 w 606829"/>
                <a:gd name="connsiteY5" fmla="*/ 69273 h 731519"/>
                <a:gd name="connsiteX6" fmla="*/ 523702 w 606829"/>
                <a:gd name="connsiteY6" fmla="*/ 52647 h 731519"/>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13007"/>
                <a:gd name="connsiteY0" fmla="*/ 0 h 678872"/>
                <a:gd name="connsiteX1" fmla="*/ 556953 w 613007"/>
                <a:gd name="connsiteY1" fmla="*/ 332509 h 678872"/>
                <a:gd name="connsiteX2" fmla="*/ 440575 w 613007"/>
                <a:gd name="connsiteY2" fmla="*/ 631767 h 678872"/>
                <a:gd name="connsiteX3" fmla="*/ 241069 w 613007"/>
                <a:gd name="connsiteY3" fmla="*/ 615142 h 678872"/>
                <a:gd name="connsiteX4" fmla="*/ 174567 w 613007"/>
                <a:gd name="connsiteY4" fmla="*/ 299258 h 678872"/>
                <a:gd name="connsiteX5" fmla="*/ 58189 w 613007"/>
                <a:gd name="connsiteY5" fmla="*/ 16626 h 678872"/>
                <a:gd name="connsiteX6" fmla="*/ 523702 w 613007"/>
                <a:gd name="connsiteY6" fmla="*/ 0 h 67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007" h="678872">
                  <a:moveTo>
                    <a:pt x="523702" y="0"/>
                  </a:moveTo>
                  <a:cubicBezTo>
                    <a:pt x="606829" y="52647"/>
                    <a:pt x="570808" y="227215"/>
                    <a:pt x="556953" y="332509"/>
                  </a:cubicBezTo>
                  <a:cubicBezTo>
                    <a:pt x="613007" y="326650"/>
                    <a:pt x="555440" y="607033"/>
                    <a:pt x="440575" y="631767"/>
                  </a:cubicBezTo>
                  <a:cubicBezTo>
                    <a:pt x="387928" y="678872"/>
                    <a:pt x="285404" y="670560"/>
                    <a:pt x="241069" y="615142"/>
                  </a:cubicBezTo>
                  <a:cubicBezTo>
                    <a:pt x="135914" y="548539"/>
                    <a:pt x="144227" y="414391"/>
                    <a:pt x="174567" y="299258"/>
                  </a:cubicBezTo>
                  <a:cubicBezTo>
                    <a:pt x="144087" y="199505"/>
                    <a:pt x="0" y="60961"/>
                    <a:pt x="58189" y="16626"/>
                  </a:cubicBezTo>
                  <a:cubicBezTo>
                    <a:pt x="261788" y="26819"/>
                    <a:pt x="314766" y="15354"/>
                    <a:pt x="523702" y="0"/>
                  </a:cubicBezTo>
                  <a:close/>
                </a:path>
              </a:pathLst>
            </a:cu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33400" y="762000"/>
              <a:ext cx="1143000" cy="385170"/>
            </a:xfrm>
            <a:prstGeom prst="rect">
              <a:avLst/>
            </a:prstGeom>
            <a:noFill/>
          </p:spPr>
          <p:txBody>
            <a:bodyPr wrap="square" rtlCol="0">
              <a:spAutoFit/>
            </a:bodyPr>
            <a:lstStyle/>
            <a:p>
              <a:pPr algn="ctr">
                <a:lnSpc>
                  <a:spcPts val="2200"/>
                </a:lnSpc>
              </a:pPr>
              <a:r>
                <a:rPr lang="en-US" sz="2400" b="1" spc="-100" dirty="0" smtClean="0">
                  <a:solidFill>
                    <a:schemeClr val="bg1"/>
                  </a:solidFill>
                  <a:effectLst>
                    <a:outerShdw dist="38100" dir="7200000" algn="ctr" rotWithShape="0">
                      <a:schemeClr val="tx1"/>
                    </a:outerShdw>
                  </a:effectLst>
                </a:rPr>
                <a:t>Florida</a:t>
              </a:r>
              <a:endParaRPr lang="en-US" sz="2400" b="1" spc="-100" dirty="0">
                <a:solidFill>
                  <a:schemeClr val="bg1"/>
                </a:solidFill>
                <a:effectLst>
                  <a:outerShdw dist="38100" dir="7200000" algn="ctr" rotWithShape="0">
                    <a:schemeClr val="tx1"/>
                  </a:outerShdw>
                </a:effectLst>
              </a:endParaRPr>
            </a:p>
          </p:txBody>
        </p:sp>
      </p:grpSp>
      <p:grpSp>
        <p:nvGrpSpPr>
          <p:cNvPr id="10" name="Group 29"/>
          <p:cNvGrpSpPr/>
          <p:nvPr/>
        </p:nvGrpSpPr>
        <p:grpSpPr>
          <a:xfrm>
            <a:off x="-160713" y="2255520"/>
            <a:ext cx="9254837" cy="4644044"/>
            <a:chOff x="-160713" y="2255520"/>
            <a:chExt cx="9254837" cy="4644044"/>
          </a:xfrm>
        </p:grpSpPr>
        <p:sp>
          <p:nvSpPr>
            <p:cNvPr id="12" name="Rectangle 11"/>
            <p:cNvSpPr/>
            <p:nvPr/>
          </p:nvSpPr>
          <p:spPr>
            <a:xfrm>
              <a:off x="2971800" y="6096000"/>
              <a:ext cx="3886200" cy="457200"/>
            </a:xfrm>
            <a:prstGeom prst="rect">
              <a:avLst/>
            </a:prstGeom>
            <a:noFill/>
            <a:ln w="63500">
              <a:solidFill>
                <a:srgbClr val="008000">
                  <a:alpha val="50000"/>
                </a:srgbClr>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28"/>
            <p:cNvGrpSpPr/>
            <p:nvPr/>
          </p:nvGrpSpPr>
          <p:grpSpPr>
            <a:xfrm>
              <a:off x="-160713" y="2255520"/>
              <a:ext cx="9254837" cy="4644044"/>
              <a:chOff x="-160713" y="2255520"/>
              <a:chExt cx="9254837" cy="4644044"/>
            </a:xfrm>
          </p:grpSpPr>
          <p:sp>
            <p:nvSpPr>
              <p:cNvPr id="14" name="Freeform 13"/>
              <p:cNvSpPr/>
              <p:nvPr/>
            </p:nvSpPr>
            <p:spPr>
              <a:xfrm>
                <a:off x="-160713" y="2255520"/>
                <a:ext cx="9254837" cy="4644044"/>
              </a:xfrm>
              <a:custGeom>
                <a:avLst/>
                <a:gdLst>
                  <a:gd name="connsiteX0" fmla="*/ 110837 w 9254837"/>
                  <a:gd name="connsiteY0" fmla="*/ 22167 h 4644044"/>
                  <a:gd name="connsiteX1" fmla="*/ 260466 w 9254837"/>
                  <a:gd name="connsiteY1" fmla="*/ 55418 h 4644044"/>
                  <a:gd name="connsiteX2" fmla="*/ 260466 w 9254837"/>
                  <a:gd name="connsiteY2" fmla="*/ 354676 h 4644044"/>
                  <a:gd name="connsiteX3" fmla="*/ 193964 w 9254837"/>
                  <a:gd name="connsiteY3" fmla="*/ 387927 h 4644044"/>
                  <a:gd name="connsiteX4" fmla="*/ 60960 w 9254837"/>
                  <a:gd name="connsiteY4" fmla="*/ 1069571 h 4644044"/>
                  <a:gd name="connsiteX5" fmla="*/ 94211 w 9254837"/>
                  <a:gd name="connsiteY5" fmla="*/ 1435331 h 4644044"/>
                  <a:gd name="connsiteX6" fmla="*/ 626226 w 9254837"/>
                  <a:gd name="connsiteY6" fmla="*/ 1368829 h 4644044"/>
                  <a:gd name="connsiteX7" fmla="*/ 1208117 w 9254837"/>
                  <a:gd name="connsiteY7" fmla="*/ 1485207 h 4644044"/>
                  <a:gd name="connsiteX8" fmla="*/ 1357746 w 9254837"/>
                  <a:gd name="connsiteY8" fmla="*/ 1717964 h 4644044"/>
                  <a:gd name="connsiteX9" fmla="*/ 1274618 w 9254837"/>
                  <a:gd name="connsiteY9" fmla="*/ 2183476 h 4644044"/>
                  <a:gd name="connsiteX10" fmla="*/ 1341120 w 9254837"/>
                  <a:gd name="connsiteY10" fmla="*/ 2815244 h 4644044"/>
                  <a:gd name="connsiteX11" fmla="*/ 1573877 w 9254837"/>
                  <a:gd name="connsiteY11" fmla="*/ 3114502 h 4644044"/>
                  <a:gd name="connsiteX12" fmla="*/ 1989513 w 9254837"/>
                  <a:gd name="connsiteY12" fmla="*/ 2998124 h 4644044"/>
                  <a:gd name="connsiteX13" fmla="*/ 2405149 w 9254837"/>
                  <a:gd name="connsiteY13" fmla="*/ 3064625 h 4644044"/>
                  <a:gd name="connsiteX14" fmla="*/ 2588029 w 9254837"/>
                  <a:gd name="connsiteY14" fmla="*/ 3280756 h 4644044"/>
                  <a:gd name="connsiteX15" fmla="*/ 2804160 w 9254837"/>
                  <a:gd name="connsiteY15" fmla="*/ 3197629 h 4644044"/>
                  <a:gd name="connsiteX16" fmla="*/ 3003666 w 9254837"/>
                  <a:gd name="connsiteY16" fmla="*/ 2765367 h 4644044"/>
                  <a:gd name="connsiteX17" fmla="*/ 3203171 w 9254837"/>
                  <a:gd name="connsiteY17" fmla="*/ 2582487 h 4644044"/>
                  <a:gd name="connsiteX18" fmla="*/ 3419302 w 9254837"/>
                  <a:gd name="connsiteY18" fmla="*/ 2549236 h 4644044"/>
                  <a:gd name="connsiteX19" fmla="*/ 3502429 w 9254837"/>
                  <a:gd name="connsiteY19" fmla="*/ 2432858 h 4644044"/>
                  <a:gd name="connsiteX20" fmla="*/ 3951317 w 9254837"/>
                  <a:gd name="connsiteY20" fmla="*/ 2299855 h 4644044"/>
                  <a:gd name="connsiteX21" fmla="*/ 4017818 w 9254837"/>
                  <a:gd name="connsiteY21" fmla="*/ 2449484 h 4644044"/>
                  <a:gd name="connsiteX22" fmla="*/ 4017818 w 9254837"/>
                  <a:gd name="connsiteY22" fmla="*/ 2682240 h 4644044"/>
                  <a:gd name="connsiteX23" fmla="*/ 4217324 w 9254837"/>
                  <a:gd name="connsiteY23" fmla="*/ 2698865 h 4644044"/>
                  <a:gd name="connsiteX24" fmla="*/ 4317077 w 9254837"/>
                  <a:gd name="connsiteY24" fmla="*/ 2532611 h 4644044"/>
                  <a:gd name="connsiteX25" fmla="*/ 4416829 w 9254837"/>
                  <a:gd name="connsiteY25" fmla="*/ 2432858 h 4644044"/>
                  <a:gd name="connsiteX26" fmla="*/ 4516582 w 9254837"/>
                  <a:gd name="connsiteY26" fmla="*/ 2582487 h 4644044"/>
                  <a:gd name="connsiteX27" fmla="*/ 4699462 w 9254837"/>
                  <a:gd name="connsiteY27" fmla="*/ 2532611 h 4644044"/>
                  <a:gd name="connsiteX28" fmla="*/ 4716088 w 9254837"/>
                  <a:gd name="connsiteY28" fmla="*/ 2665615 h 4644044"/>
                  <a:gd name="connsiteX29" fmla="*/ 5231477 w 9254837"/>
                  <a:gd name="connsiteY29" fmla="*/ 2499360 h 4644044"/>
                  <a:gd name="connsiteX30" fmla="*/ 5414357 w 9254837"/>
                  <a:gd name="connsiteY30" fmla="*/ 2632364 h 4644044"/>
                  <a:gd name="connsiteX31" fmla="*/ 5613862 w 9254837"/>
                  <a:gd name="connsiteY31" fmla="*/ 2698865 h 4644044"/>
                  <a:gd name="connsiteX32" fmla="*/ 5746866 w 9254837"/>
                  <a:gd name="connsiteY32" fmla="*/ 2499360 h 4644044"/>
                  <a:gd name="connsiteX33" fmla="*/ 5863244 w 9254837"/>
                  <a:gd name="connsiteY33" fmla="*/ 2316480 h 4644044"/>
                  <a:gd name="connsiteX34" fmla="*/ 5929746 w 9254837"/>
                  <a:gd name="connsiteY34" fmla="*/ 2499360 h 4644044"/>
                  <a:gd name="connsiteX35" fmla="*/ 6145877 w 9254837"/>
                  <a:gd name="connsiteY35" fmla="*/ 2515985 h 4644044"/>
                  <a:gd name="connsiteX36" fmla="*/ 6179128 w 9254837"/>
                  <a:gd name="connsiteY36" fmla="*/ 2682240 h 4644044"/>
                  <a:gd name="connsiteX37" fmla="*/ 6312131 w 9254837"/>
                  <a:gd name="connsiteY37" fmla="*/ 2831869 h 4644044"/>
                  <a:gd name="connsiteX38" fmla="*/ 6810895 w 9254837"/>
                  <a:gd name="connsiteY38" fmla="*/ 3048000 h 4644044"/>
                  <a:gd name="connsiteX39" fmla="*/ 6993775 w 9254837"/>
                  <a:gd name="connsiteY39" fmla="*/ 3230880 h 4644044"/>
                  <a:gd name="connsiteX40" fmla="*/ 7110153 w 9254837"/>
                  <a:gd name="connsiteY40" fmla="*/ 3380509 h 4644044"/>
                  <a:gd name="connsiteX41" fmla="*/ 7309658 w 9254837"/>
                  <a:gd name="connsiteY41" fmla="*/ 3447011 h 4644044"/>
                  <a:gd name="connsiteX42" fmla="*/ 7658793 w 9254837"/>
                  <a:gd name="connsiteY42" fmla="*/ 3447011 h 4644044"/>
                  <a:gd name="connsiteX43" fmla="*/ 7991302 w 9254837"/>
                  <a:gd name="connsiteY43" fmla="*/ 3413760 h 4644044"/>
                  <a:gd name="connsiteX44" fmla="*/ 8240684 w 9254837"/>
                  <a:gd name="connsiteY44" fmla="*/ 3480262 h 4644044"/>
                  <a:gd name="connsiteX45" fmla="*/ 8623069 w 9254837"/>
                  <a:gd name="connsiteY45" fmla="*/ 3546764 h 4644044"/>
                  <a:gd name="connsiteX46" fmla="*/ 8972204 w 9254837"/>
                  <a:gd name="connsiteY46" fmla="*/ 3879273 h 4644044"/>
                  <a:gd name="connsiteX47" fmla="*/ 9005455 w 9254837"/>
                  <a:gd name="connsiteY47" fmla="*/ 4045527 h 4644044"/>
                  <a:gd name="connsiteX48" fmla="*/ 9204960 w 9254837"/>
                  <a:gd name="connsiteY48" fmla="*/ 4145280 h 4644044"/>
                  <a:gd name="connsiteX49" fmla="*/ 9071957 w 9254837"/>
                  <a:gd name="connsiteY49" fmla="*/ 4461164 h 4644044"/>
                  <a:gd name="connsiteX50" fmla="*/ 9254837 w 9254837"/>
                  <a:gd name="connsiteY50" fmla="*/ 4644044 h 464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254837" h="4644044">
                    <a:moveTo>
                      <a:pt x="110837" y="22167"/>
                    </a:moveTo>
                    <a:cubicBezTo>
                      <a:pt x="173182" y="11083"/>
                      <a:pt x="235528" y="0"/>
                      <a:pt x="260466" y="55418"/>
                    </a:cubicBezTo>
                    <a:cubicBezTo>
                      <a:pt x="285404" y="110836"/>
                      <a:pt x="271550" y="299258"/>
                      <a:pt x="260466" y="354676"/>
                    </a:cubicBezTo>
                    <a:cubicBezTo>
                      <a:pt x="249382" y="410094"/>
                      <a:pt x="227215" y="268778"/>
                      <a:pt x="193964" y="387927"/>
                    </a:cubicBezTo>
                    <a:cubicBezTo>
                      <a:pt x="160713" y="507076"/>
                      <a:pt x="77585" y="895004"/>
                      <a:pt x="60960" y="1069571"/>
                    </a:cubicBezTo>
                    <a:cubicBezTo>
                      <a:pt x="44335" y="1244138"/>
                      <a:pt x="0" y="1385455"/>
                      <a:pt x="94211" y="1435331"/>
                    </a:cubicBezTo>
                    <a:cubicBezTo>
                      <a:pt x="188422" y="1485207"/>
                      <a:pt x="440575" y="1360516"/>
                      <a:pt x="626226" y="1368829"/>
                    </a:cubicBezTo>
                    <a:cubicBezTo>
                      <a:pt x="811877" y="1377142"/>
                      <a:pt x="1086197" y="1427018"/>
                      <a:pt x="1208117" y="1485207"/>
                    </a:cubicBezTo>
                    <a:cubicBezTo>
                      <a:pt x="1330037" y="1543396"/>
                      <a:pt x="1346663" y="1601586"/>
                      <a:pt x="1357746" y="1717964"/>
                    </a:cubicBezTo>
                    <a:cubicBezTo>
                      <a:pt x="1368829" y="1834342"/>
                      <a:pt x="1277389" y="2000596"/>
                      <a:pt x="1274618" y="2183476"/>
                    </a:cubicBezTo>
                    <a:cubicBezTo>
                      <a:pt x="1271847" y="2366356"/>
                      <a:pt x="1291244" y="2660073"/>
                      <a:pt x="1341120" y="2815244"/>
                    </a:cubicBezTo>
                    <a:cubicBezTo>
                      <a:pt x="1390996" y="2970415"/>
                      <a:pt x="1465812" y="3084022"/>
                      <a:pt x="1573877" y="3114502"/>
                    </a:cubicBezTo>
                    <a:cubicBezTo>
                      <a:pt x="1681943" y="3144982"/>
                      <a:pt x="1850968" y="3006437"/>
                      <a:pt x="1989513" y="2998124"/>
                    </a:cubicBezTo>
                    <a:cubicBezTo>
                      <a:pt x="2128058" y="2989811"/>
                      <a:pt x="2305396" y="3017520"/>
                      <a:pt x="2405149" y="3064625"/>
                    </a:cubicBezTo>
                    <a:cubicBezTo>
                      <a:pt x="2504902" y="3111730"/>
                      <a:pt x="2521527" y="3258589"/>
                      <a:pt x="2588029" y="3280756"/>
                    </a:cubicBezTo>
                    <a:cubicBezTo>
                      <a:pt x="2654531" y="3302923"/>
                      <a:pt x="2734887" y="3283527"/>
                      <a:pt x="2804160" y="3197629"/>
                    </a:cubicBezTo>
                    <a:cubicBezTo>
                      <a:pt x="2873433" y="3111731"/>
                      <a:pt x="2937164" y="2867890"/>
                      <a:pt x="3003666" y="2765367"/>
                    </a:cubicBezTo>
                    <a:cubicBezTo>
                      <a:pt x="3070168" y="2662844"/>
                      <a:pt x="3133898" y="2618509"/>
                      <a:pt x="3203171" y="2582487"/>
                    </a:cubicBezTo>
                    <a:cubicBezTo>
                      <a:pt x="3272444" y="2546465"/>
                      <a:pt x="3369426" y="2574174"/>
                      <a:pt x="3419302" y="2549236"/>
                    </a:cubicBezTo>
                    <a:cubicBezTo>
                      <a:pt x="3469178" y="2524298"/>
                      <a:pt x="3413760" y="2474422"/>
                      <a:pt x="3502429" y="2432858"/>
                    </a:cubicBezTo>
                    <a:cubicBezTo>
                      <a:pt x="3591098" y="2391295"/>
                      <a:pt x="3865419" y="2297084"/>
                      <a:pt x="3951317" y="2299855"/>
                    </a:cubicBezTo>
                    <a:cubicBezTo>
                      <a:pt x="4037215" y="2302626"/>
                      <a:pt x="4006735" y="2385753"/>
                      <a:pt x="4017818" y="2449484"/>
                    </a:cubicBezTo>
                    <a:cubicBezTo>
                      <a:pt x="4028902" y="2513215"/>
                      <a:pt x="3984567" y="2640677"/>
                      <a:pt x="4017818" y="2682240"/>
                    </a:cubicBezTo>
                    <a:cubicBezTo>
                      <a:pt x="4051069" y="2723803"/>
                      <a:pt x="4167448" y="2723803"/>
                      <a:pt x="4217324" y="2698865"/>
                    </a:cubicBezTo>
                    <a:cubicBezTo>
                      <a:pt x="4267200" y="2673927"/>
                      <a:pt x="4283826" y="2576946"/>
                      <a:pt x="4317077" y="2532611"/>
                    </a:cubicBezTo>
                    <a:cubicBezTo>
                      <a:pt x="4350328" y="2488276"/>
                      <a:pt x="4383578" y="2424545"/>
                      <a:pt x="4416829" y="2432858"/>
                    </a:cubicBezTo>
                    <a:cubicBezTo>
                      <a:pt x="4450080" y="2441171"/>
                      <a:pt x="4469477" y="2565862"/>
                      <a:pt x="4516582" y="2582487"/>
                    </a:cubicBezTo>
                    <a:cubicBezTo>
                      <a:pt x="4563687" y="2599112"/>
                      <a:pt x="4666211" y="2518756"/>
                      <a:pt x="4699462" y="2532611"/>
                    </a:cubicBezTo>
                    <a:cubicBezTo>
                      <a:pt x="4732713" y="2546466"/>
                      <a:pt x="4627419" y="2671157"/>
                      <a:pt x="4716088" y="2665615"/>
                    </a:cubicBezTo>
                    <a:cubicBezTo>
                      <a:pt x="4804757" y="2660073"/>
                      <a:pt x="5115099" y="2504902"/>
                      <a:pt x="5231477" y="2499360"/>
                    </a:cubicBezTo>
                    <a:cubicBezTo>
                      <a:pt x="5347855" y="2493818"/>
                      <a:pt x="5350626" y="2599113"/>
                      <a:pt x="5414357" y="2632364"/>
                    </a:cubicBezTo>
                    <a:cubicBezTo>
                      <a:pt x="5478088" y="2665615"/>
                      <a:pt x="5558444" y="2721032"/>
                      <a:pt x="5613862" y="2698865"/>
                    </a:cubicBezTo>
                    <a:cubicBezTo>
                      <a:pt x="5669280" y="2676698"/>
                      <a:pt x="5705302" y="2563091"/>
                      <a:pt x="5746866" y="2499360"/>
                    </a:cubicBezTo>
                    <a:cubicBezTo>
                      <a:pt x="5788430" y="2435629"/>
                      <a:pt x="5832764" y="2316480"/>
                      <a:pt x="5863244" y="2316480"/>
                    </a:cubicBezTo>
                    <a:cubicBezTo>
                      <a:pt x="5893724" y="2316480"/>
                      <a:pt x="5882641" y="2466109"/>
                      <a:pt x="5929746" y="2499360"/>
                    </a:cubicBezTo>
                    <a:cubicBezTo>
                      <a:pt x="5976852" y="2532611"/>
                      <a:pt x="6104313" y="2485505"/>
                      <a:pt x="6145877" y="2515985"/>
                    </a:cubicBezTo>
                    <a:cubicBezTo>
                      <a:pt x="6187441" y="2546465"/>
                      <a:pt x="6151419" y="2629593"/>
                      <a:pt x="6179128" y="2682240"/>
                    </a:cubicBezTo>
                    <a:cubicBezTo>
                      <a:pt x="6206837" y="2734887"/>
                      <a:pt x="6206837" y="2770909"/>
                      <a:pt x="6312131" y="2831869"/>
                    </a:cubicBezTo>
                    <a:cubicBezTo>
                      <a:pt x="6417426" y="2892829"/>
                      <a:pt x="6697288" y="2981498"/>
                      <a:pt x="6810895" y="3048000"/>
                    </a:cubicBezTo>
                    <a:cubicBezTo>
                      <a:pt x="6924502" y="3114502"/>
                      <a:pt x="6943899" y="3175462"/>
                      <a:pt x="6993775" y="3230880"/>
                    </a:cubicBezTo>
                    <a:cubicBezTo>
                      <a:pt x="7043651" y="3286298"/>
                      <a:pt x="7057506" y="3344487"/>
                      <a:pt x="7110153" y="3380509"/>
                    </a:cubicBezTo>
                    <a:cubicBezTo>
                      <a:pt x="7162800" y="3416531"/>
                      <a:pt x="7218218" y="3435927"/>
                      <a:pt x="7309658" y="3447011"/>
                    </a:cubicBezTo>
                    <a:cubicBezTo>
                      <a:pt x="7401098" y="3458095"/>
                      <a:pt x="7545186" y="3452553"/>
                      <a:pt x="7658793" y="3447011"/>
                    </a:cubicBezTo>
                    <a:cubicBezTo>
                      <a:pt x="7772400" y="3441469"/>
                      <a:pt x="7894320" y="3408218"/>
                      <a:pt x="7991302" y="3413760"/>
                    </a:cubicBezTo>
                    <a:cubicBezTo>
                      <a:pt x="8088284" y="3419302"/>
                      <a:pt x="8135390" y="3458095"/>
                      <a:pt x="8240684" y="3480262"/>
                    </a:cubicBezTo>
                    <a:cubicBezTo>
                      <a:pt x="8345978" y="3502429"/>
                      <a:pt x="8501149" y="3480262"/>
                      <a:pt x="8623069" y="3546764"/>
                    </a:cubicBezTo>
                    <a:cubicBezTo>
                      <a:pt x="8744989" y="3613266"/>
                      <a:pt x="8908473" y="3796146"/>
                      <a:pt x="8972204" y="3879273"/>
                    </a:cubicBezTo>
                    <a:cubicBezTo>
                      <a:pt x="9035935" y="3962400"/>
                      <a:pt x="8966662" y="4001193"/>
                      <a:pt x="9005455" y="4045527"/>
                    </a:cubicBezTo>
                    <a:cubicBezTo>
                      <a:pt x="9044248" y="4089862"/>
                      <a:pt x="9193876" y="4076007"/>
                      <a:pt x="9204960" y="4145280"/>
                    </a:cubicBezTo>
                    <a:cubicBezTo>
                      <a:pt x="9216044" y="4214553"/>
                      <a:pt x="9063644" y="4378037"/>
                      <a:pt x="9071957" y="4461164"/>
                    </a:cubicBezTo>
                    <a:cubicBezTo>
                      <a:pt x="9080270" y="4544291"/>
                      <a:pt x="9235441" y="4613564"/>
                      <a:pt x="9254837" y="4644044"/>
                    </a:cubicBezTo>
                  </a:path>
                </a:pathLst>
              </a:custGeom>
              <a:ln w="76200">
                <a:solidFill>
                  <a:srgbClr val="008000"/>
                </a:solidFill>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33251" y="4572000"/>
                <a:ext cx="2438400" cy="2310938"/>
              </a:xfrm>
              <a:custGeom>
                <a:avLst/>
                <a:gdLst>
                  <a:gd name="connsiteX0" fmla="*/ 0 w 2438400"/>
                  <a:gd name="connsiteY0" fmla="*/ 0 h 2310938"/>
                  <a:gd name="connsiteX1" fmla="*/ 315884 w 2438400"/>
                  <a:gd name="connsiteY1" fmla="*/ 216131 h 2310938"/>
                  <a:gd name="connsiteX2" fmla="*/ 365760 w 2438400"/>
                  <a:gd name="connsiteY2" fmla="*/ 216131 h 2310938"/>
                  <a:gd name="connsiteX3" fmla="*/ 315884 w 2438400"/>
                  <a:gd name="connsiteY3" fmla="*/ 515389 h 2310938"/>
                  <a:gd name="connsiteX4" fmla="*/ 465513 w 2438400"/>
                  <a:gd name="connsiteY4" fmla="*/ 748145 h 2310938"/>
                  <a:gd name="connsiteX5" fmla="*/ 681644 w 2438400"/>
                  <a:gd name="connsiteY5" fmla="*/ 565265 h 2310938"/>
                  <a:gd name="connsiteX6" fmla="*/ 781396 w 2438400"/>
                  <a:gd name="connsiteY6" fmla="*/ 731520 h 2310938"/>
                  <a:gd name="connsiteX7" fmla="*/ 980902 w 2438400"/>
                  <a:gd name="connsiteY7" fmla="*/ 931025 h 2310938"/>
                  <a:gd name="connsiteX8" fmla="*/ 1396538 w 2438400"/>
                  <a:gd name="connsiteY8" fmla="*/ 1030778 h 2310938"/>
                  <a:gd name="connsiteX9" fmla="*/ 1446415 w 2438400"/>
                  <a:gd name="connsiteY9" fmla="*/ 1246909 h 2310938"/>
                  <a:gd name="connsiteX10" fmla="*/ 1645920 w 2438400"/>
                  <a:gd name="connsiteY10" fmla="*/ 1263535 h 2310938"/>
                  <a:gd name="connsiteX11" fmla="*/ 1662546 w 2438400"/>
                  <a:gd name="connsiteY11" fmla="*/ 1097280 h 2310938"/>
                  <a:gd name="connsiteX12" fmla="*/ 1795549 w 2438400"/>
                  <a:gd name="connsiteY12" fmla="*/ 1030778 h 2310938"/>
                  <a:gd name="connsiteX13" fmla="*/ 1878676 w 2438400"/>
                  <a:gd name="connsiteY13" fmla="*/ 947651 h 2310938"/>
                  <a:gd name="connsiteX14" fmla="*/ 2211186 w 2438400"/>
                  <a:gd name="connsiteY14" fmla="*/ 1014153 h 2310938"/>
                  <a:gd name="connsiteX15" fmla="*/ 2144684 w 2438400"/>
                  <a:gd name="connsiteY15" fmla="*/ 1163782 h 2310938"/>
                  <a:gd name="connsiteX16" fmla="*/ 2344189 w 2438400"/>
                  <a:gd name="connsiteY16" fmla="*/ 1496291 h 2310938"/>
                  <a:gd name="connsiteX17" fmla="*/ 2427316 w 2438400"/>
                  <a:gd name="connsiteY17" fmla="*/ 1762298 h 2310938"/>
                  <a:gd name="connsiteX18" fmla="*/ 2410691 w 2438400"/>
                  <a:gd name="connsiteY18" fmla="*/ 2044931 h 2310938"/>
                  <a:gd name="connsiteX19" fmla="*/ 2310938 w 2438400"/>
                  <a:gd name="connsiteY19" fmla="*/ 2310938 h 231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8400" h="2310938">
                    <a:moveTo>
                      <a:pt x="0" y="0"/>
                    </a:moveTo>
                    <a:cubicBezTo>
                      <a:pt x="127462" y="90054"/>
                      <a:pt x="254924" y="180109"/>
                      <a:pt x="315884" y="216131"/>
                    </a:cubicBezTo>
                    <a:cubicBezTo>
                      <a:pt x="376844" y="252153"/>
                      <a:pt x="365760" y="166255"/>
                      <a:pt x="365760" y="216131"/>
                    </a:cubicBezTo>
                    <a:cubicBezTo>
                      <a:pt x="365760" y="266007"/>
                      <a:pt x="299258" y="426720"/>
                      <a:pt x="315884" y="515389"/>
                    </a:cubicBezTo>
                    <a:cubicBezTo>
                      <a:pt x="332510" y="604058"/>
                      <a:pt x="404553" y="739832"/>
                      <a:pt x="465513" y="748145"/>
                    </a:cubicBezTo>
                    <a:cubicBezTo>
                      <a:pt x="526473" y="756458"/>
                      <a:pt x="628997" y="568036"/>
                      <a:pt x="681644" y="565265"/>
                    </a:cubicBezTo>
                    <a:cubicBezTo>
                      <a:pt x="734291" y="562494"/>
                      <a:pt x="731520" y="670560"/>
                      <a:pt x="781396" y="731520"/>
                    </a:cubicBezTo>
                    <a:cubicBezTo>
                      <a:pt x="831272" y="792480"/>
                      <a:pt x="878378" y="881149"/>
                      <a:pt x="980902" y="931025"/>
                    </a:cubicBezTo>
                    <a:cubicBezTo>
                      <a:pt x="1083426" y="980901"/>
                      <a:pt x="1318953" y="978131"/>
                      <a:pt x="1396538" y="1030778"/>
                    </a:cubicBezTo>
                    <a:cubicBezTo>
                      <a:pt x="1474124" y="1083425"/>
                      <a:pt x="1404851" y="1208116"/>
                      <a:pt x="1446415" y="1246909"/>
                    </a:cubicBezTo>
                    <a:cubicBezTo>
                      <a:pt x="1487979" y="1285702"/>
                      <a:pt x="1609898" y="1288473"/>
                      <a:pt x="1645920" y="1263535"/>
                    </a:cubicBezTo>
                    <a:cubicBezTo>
                      <a:pt x="1681942" y="1238597"/>
                      <a:pt x="1637608" y="1136073"/>
                      <a:pt x="1662546" y="1097280"/>
                    </a:cubicBezTo>
                    <a:cubicBezTo>
                      <a:pt x="1687484" y="1058487"/>
                      <a:pt x="1759527" y="1055716"/>
                      <a:pt x="1795549" y="1030778"/>
                    </a:cubicBezTo>
                    <a:cubicBezTo>
                      <a:pt x="1831571" y="1005840"/>
                      <a:pt x="1809403" y="950422"/>
                      <a:pt x="1878676" y="947651"/>
                    </a:cubicBezTo>
                    <a:cubicBezTo>
                      <a:pt x="1947949" y="944880"/>
                      <a:pt x="2166851" y="978131"/>
                      <a:pt x="2211186" y="1014153"/>
                    </a:cubicBezTo>
                    <a:cubicBezTo>
                      <a:pt x="2255521" y="1050175"/>
                      <a:pt x="2122517" y="1083426"/>
                      <a:pt x="2144684" y="1163782"/>
                    </a:cubicBezTo>
                    <a:cubicBezTo>
                      <a:pt x="2166851" y="1244138"/>
                      <a:pt x="2297084" y="1396538"/>
                      <a:pt x="2344189" y="1496291"/>
                    </a:cubicBezTo>
                    <a:cubicBezTo>
                      <a:pt x="2391294" y="1596044"/>
                      <a:pt x="2416232" y="1670858"/>
                      <a:pt x="2427316" y="1762298"/>
                    </a:cubicBezTo>
                    <a:cubicBezTo>
                      <a:pt x="2438400" y="1853738"/>
                      <a:pt x="2430087" y="1953491"/>
                      <a:pt x="2410691" y="2044931"/>
                    </a:cubicBezTo>
                    <a:cubicBezTo>
                      <a:pt x="2391295" y="2136371"/>
                      <a:pt x="2310938" y="2310938"/>
                      <a:pt x="2310938" y="2310938"/>
                    </a:cubicBezTo>
                  </a:path>
                </a:pathLst>
              </a:custGeom>
              <a:ln w="76200">
                <a:solidFill>
                  <a:srgbClr val="008000">
                    <a:alpha val="50000"/>
                  </a:srgb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2" name="TextBox 21"/>
          <p:cNvSpPr txBox="1"/>
          <p:nvPr/>
        </p:nvSpPr>
        <p:spPr>
          <a:xfrm>
            <a:off x="2743200" y="3200400"/>
            <a:ext cx="1400212" cy="510204"/>
          </a:xfrm>
          <a:prstGeom prst="rect">
            <a:avLst/>
          </a:prstGeom>
          <a:solidFill>
            <a:schemeClr val="bg1">
              <a:lumMod val="75000"/>
              <a:alpha val="85000"/>
            </a:schemeClr>
          </a:solidFill>
        </p:spPr>
        <p:txBody>
          <a:bodyPr wrap="square" rtlCol="0">
            <a:spAutoFit/>
          </a:bodyPr>
          <a:lstStyle/>
          <a:p>
            <a:pPr algn="ctr">
              <a:lnSpc>
                <a:spcPts val="1500"/>
              </a:lnSpc>
            </a:pPr>
            <a:r>
              <a:rPr lang="en-US" sz="2400" b="1" spc="-100" dirty="0" smtClean="0">
                <a:solidFill>
                  <a:srgbClr val="2F0AB6"/>
                </a:solidFill>
                <a:effectLst>
                  <a:outerShdw dist="38100" dir="7200000" algn="ctr" rotWithShape="0">
                    <a:schemeClr val="bg1"/>
                  </a:outerShdw>
                </a:effectLst>
              </a:rPr>
              <a:t>Saint </a:t>
            </a:r>
            <a:r>
              <a:rPr lang="en-US" sz="2400" b="1" spc="-100" dirty="0" err="1" smtClean="0">
                <a:solidFill>
                  <a:srgbClr val="2F0AB6"/>
                </a:solidFill>
                <a:effectLst>
                  <a:outerShdw dist="38100" dir="7200000" algn="ctr" rotWithShape="0">
                    <a:schemeClr val="bg1"/>
                  </a:outerShdw>
                </a:effectLst>
              </a:rPr>
              <a:t>Domingue</a:t>
            </a:r>
            <a:endParaRPr lang="en-US" sz="2400" b="1" spc="-100" dirty="0">
              <a:solidFill>
                <a:srgbClr val="2F0AB6"/>
              </a:solidFill>
              <a:effectLst>
                <a:outerShdw dist="38100" dir="7200000" algn="ctr" rotWithShape="0">
                  <a:schemeClr val="bg1"/>
                </a:outerShdw>
              </a:effectLst>
            </a:endParaRPr>
          </a:p>
        </p:txBody>
      </p:sp>
      <p:sp>
        <p:nvSpPr>
          <p:cNvPr id="25" name="5-Point Star 24"/>
          <p:cNvSpPr/>
          <p:nvPr/>
        </p:nvSpPr>
        <p:spPr>
          <a:xfrm>
            <a:off x="7543800" y="5410200"/>
            <a:ext cx="533400" cy="5334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TextBox 25"/>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sp>
        <p:nvSpPr>
          <p:cNvPr id="8" name="Freeform 7"/>
          <p:cNvSpPr/>
          <p:nvPr/>
        </p:nvSpPr>
        <p:spPr>
          <a:xfrm>
            <a:off x="5935508" y="3681876"/>
            <a:ext cx="227926" cy="149703"/>
          </a:xfrm>
          <a:custGeom>
            <a:avLst/>
            <a:gdLst>
              <a:gd name="connsiteX0" fmla="*/ 133519 w 227926"/>
              <a:gd name="connsiteY0" fmla="*/ 16184 h 149703"/>
              <a:gd name="connsiteX1" fmla="*/ 222531 w 227926"/>
              <a:gd name="connsiteY1" fmla="*/ 113289 h 149703"/>
              <a:gd name="connsiteX2" fmla="*/ 165887 w 227926"/>
              <a:gd name="connsiteY2" fmla="*/ 145657 h 149703"/>
              <a:gd name="connsiteX3" fmla="*/ 76874 w 227926"/>
              <a:gd name="connsiteY3" fmla="*/ 137565 h 149703"/>
              <a:gd name="connsiteX4" fmla="*/ 12138 w 227926"/>
              <a:gd name="connsiteY4" fmla="*/ 97105 h 149703"/>
              <a:gd name="connsiteX5" fmla="*/ 4046 w 227926"/>
              <a:gd name="connsiteY5" fmla="*/ 48552 h 149703"/>
              <a:gd name="connsiteX6" fmla="*/ 28322 w 227926"/>
              <a:gd name="connsiteY6" fmla="*/ 16184 h 149703"/>
              <a:gd name="connsiteX7" fmla="*/ 133519 w 227926"/>
              <a:gd name="connsiteY7" fmla="*/ 16184 h 14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26" h="149703">
                <a:moveTo>
                  <a:pt x="133519" y="16184"/>
                </a:moveTo>
                <a:cubicBezTo>
                  <a:pt x="165887" y="32368"/>
                  <a:pt x="217136" y="91710"/>
                  <a:pt x="222531" y="113289"/>
                </a:cubicBezTo>
                <a:cubicBezTo>
                  <a:pt x="227926" y="134868"/>
                  <a:pt x="190163" y="141611"/>
                  <a:pt x="165887" y="145657"/>
                </a:cubicBezTo>
                <a:cubicBezTo>
                  <a:pt x="141611" y="149703"/>
                  <a:pt x="102499" y="145657"/>
                  <a:pt x="76874" y="137565"/>
                </a:cubicBezTo>
                <a:cubicBezTo>
                  <a:pt x="51249" y="129473"/>
                  <a:pt x="24276" y="111941"/>
                  <a:pt x="12138" y="97105"/>
                </a:cubicBezTo>
                <a:cubicBezTo>
                  <a:pt x="0" y="82270"/>
                  <a:pt x="1349" y="62039"/>
                  <a:pt x="4046" y="48552"/>
                </a:cubicBezTo>
                <a:cubicBezTo>
                  <a:pt x="6743" y="35065"/>
                  <a:pt x="6743" y="21579"/>
                  <a:pt x="28322" y="16184"/>
                </a:cubicBezTo>
                <a:cubicBezTo>
                  <a:pt x="49901" y="10789"/>
                  <a:pt x="101151" y="0"/>
                  <a:pt x="133519" y="16184"/>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971800" y="2514600"/>
            <a:ext cx="1447800" cy="7620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017520" y="2660233"/>
            <a:ext cx="762000" cy="540167"/>
          </a:xfrm>
          <a:custGeom>
            <a:avLst/>
            <a:gdLst>
              <a:gd name="connsiteX0" fmla="*/ 712099 w 741770"/>
              <a:gd name="connsiteY0" fmla="*/ 43157 h 569139"/>
              <a:gd name="connsiteX1" fmla="*/ 639271 w 741770"/>
              <a:gd name="connsiteY1" fmla="*/ 107893 h 569139"/>
              <a:gd name="connsiteX2" fmla="*/ 590719 w 741770"/>
              <a:gd name="connsiteY2" fmla="*/ 132169 h 569139"/>
              <a:gd name="connsiteX3" fmla="*/ 679731 w 741770"/>
              <a:gd name="connsiteY3" fmla="*/ 310194 h 569139"/>
              <a:gd name="connsiteX4" fmla="*/ 736375 w 741770"/>
              <a:gd name="connsiteY4" fmla="*/ 544863 h 569139"/>
              <a:gd name="connsiteX5" fmla="*/ 647363 w 741770"/>
              <a:gd name="connsiteY5" fmla="*/ 455851 h 569139"/>
              <a:gd name="connsiteX6" fmla="*/ 590719 w 741770"/>
              <a:gd name="connsiteY6" fmla="*/ 423482 h 569139"/>
              <a:gd name="connsiteX7" fmla="*/ 436970 w 741770"/>
              <a:gd name="connsiteY7" fmla="*/ 415390 h 569139"/>
              <a:gd name="connsiteX8" fmla="*/ 347958 w 741770"/>
              <a:gd name="connsiteY8" fmla="*/ 415390 h 569139"/>
              <a:gd name="connsiteX9" fmla="*/ 267037 w 741770"/>
              <a:gd name="connsiteY9" fmla="*/ 383022 h 569139"/>
              <a:gd name="connsiteX10" fmla="*/ 194209 w 741770"/>
              <a:gd name="connsiteY10" fmla="*/ 407298 h 569139"/>
              <a:gd name="connsiteX11" fmla="*/ 258945 w 741770"/>
              <a:gd name="connsiteY11" fmla="*/ 512495 h 569139"/>
              <a:gd name="connsiteX12" fmla="*/ 121381 w 741770"/>
              <a:gd name="connsiteY12" fmla="*/ 488219 h 569139"/>
              <a:gd name="connsiteX13" fmla="*/ 40460 w 741770"/>
              <a:gd name="connsiteY13" fmla="*/ 447759 h 569139"/>
              <a:gd name="connsiteX14" fmla="*/ 32368 w 741770"/>
              <a:gd name="connsiteY14" fmla="*/ 326378 h 569139"/>
              <a:gd name="connsiteX15" fmla="*/ 234669 w 741770"/>
              <a:gd name="connsiteY15" fmla="*/ 326378 h 569139"/>
              <a:gd name="connsiteX16" fmla="*/ 380326 w 741770"/>
              <a:gd name="connsiteY16" fmla="*/ 294010 h 569139"/>
              <a:gd name="connsiteX17" fmla="*/ 485522 w 741770"/>
              <a:gd name="connsiteY17" fmla="*/ 294010 h 569139"/>
              <a:gd name="connsiteX18" fmla="*/ 477430 w 741770"/>
              <a:gd name="connsiteY18" fmla="*/ 213090 h 569139"/>
              <a:gd name="connsiteX19" fmla="*/ 412694 w 741770"/>
              <a:gd name="connsiteY19" fmla="*/ 164537 h 569139"/>
              <a:gd name="connsiteX20" fmla="*/ 420786 w 741770"/>
              <a:gd name="connsiteY20" fmla="*/ 75525 h 569139"/>
              <a:gd name="connsiteX21" fmla="*/ 291313 w 741770"/>
              <a:gd name="connsiteY21" fmla="*/ 75525 h 569139"/>
              <a:gd name="connsiteX22" fmla="*/ 275129 w 741770"/>
              <a:gd name="connsiteY22" fmla="*/ 18881 h 569139"/>
              <a:gd name="connsiteX23" fmla="*/ 428878 w 741770"/>
              <a:gd name="connsiteY23" fmla="*/ 2697 h 569139"/>
              <a:gd name="connsiteX24" fmla="*/ 517890 w 741770"/>
              <a:gd name="connsiteY24" fmla="*/ 35065 h 569139"/>
              <a:gd name="connsiteX25" fmla="*/ 590719 w 741770"/>
              <a:gd name="connsiteY25" fmla="*/ 26973 h 569139"/>
              <a:gd name="connsiteX26" fmla="*/ 712099 w 741770"/>
              <a:gd name="connsiteY26" fmla="*/ 43157 h 56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1770" h="569139">
                <a:moveTo>
                  <a:pt x="712099" y="43157"/>
                </a:moveTo>
                <a:cubicBezTo>
                  <a:pt x="720191" y="56644"/>
                  <a:pt x="659501" y="93058"/>
                  <a:pt x="639271" y="107893"/>
                </a:cubicBezTo>
                <a:cubicBezTo>
                  <a:pt x="619041" y="122728"/>
                  <a:pt x="583976" y="98452"/>
                  <a:pt x="590719" y="132169"/>
                </a:cubicBezTo>
                <a:cubicBezTo>
                  <a:pt x="597462" y="165886"/>
                  <a:pt x="655455" y="241412"/>
                  <a:pt x="679731" y="310194"/>
                </a:cubicBezTo>
                <a:cubicBezTo>
                  <a:pt x="704007" y="378976"/>
                  <a:pt x="741770" y="520587"/>
                  <a:pt x="736375" y="544863"/>
                </a:cubicBezTo>
                <a:cubicBezTo>
                  <a:pt x="730980" y="569139"/>
                  <a:pt x="671639" y="476081"/>
                  <a:pt x="647363" y="455851"/>
                </a:cubicBezTo>
                <a:cubicBezTo>
                  <a:pt x="623087" y="435621"/>
                  <a:pt x="625785" y="430226"/>
                  <a:pt x="590719" y="423482"/>
                </a:cubicBezTo>
                <a:cubicBezTo>
                  <a:pt x="555654" y="416739"/>
                  <a:pt x="477430" y="416739"/>
                  <a:pt x="436970" y="415390"/>
                </a:cubicBezTo>
                <a:cubicBezTo>
                  <a:pt x="396510" y="414041"/>
                  <a:pt x="376280" y="420785"/>
                  <a:pt x="347958" y="415390"/>
                </a:cubicBezTo>
                <a:cubicBezTo>
                  <a:pt x="319636" y="409995"/>
                  <a:pt x="292662" y="384371"/>
                  <a:pt x="267037" y="383022"/>
                </a:cubicBezTo>
                <a:cubicBezTo>
                  <a:pt x="241412" y="381673"/>
                  <a:pt x="195558" y="385719"/>
                  <a:pt x="194209" y="407298"/>
                </a:cubicBezTo>
                <a:cubicBezTo>
                  <a:pt x="192860" y="428877"/>
                  <a:pt x="271083" y="499008"/>
                  <a:pt x="258945" y="512495"/>
                </a:cubicBezTo>
                <a:cubicBezTo>
                  <a:pt x="246807" y="525982"/>
                  <a:pt x="157795" y="499008"/>
                  <a:pt x="121381" y="488219"/>
                </a:cubicBezTo>
                <a:cubicBezTo>
                  <a:pt x="84967" y="477430"/>
                  <a:pt x="55296" y="474733"/>
                  <a:pt x="40460" y="447759"/>
                </a:cubicBezTo>
                <a:cubicBezTo>
                  <a:pt x="25624" y="420785"/>
                  <a:pt x="0" y="346608"/>
                  <a:pt x="32368" y="326378"/>
                </a:cubicBezTo>
                <a:cubicBezTo>
                  <a:pt x="64736" y="306148"/>
                  <a:pt x="176676" y="331773"/>
                  <a:pt x="234669" y="326378"/>
                </a:cubicBezTo>
                <a:cubicBezTo>
                  <a:pt x="292662" y="320983"/>
                  <a:pt x="338517" y="299405"/>
                  <a:pt x="380326" y="294010"/>
                </a:cubicBezTo>
                <a:cubicBezTo>
                  <a:pt x="422135" y="288615"/>
                  <a:pt x="469338" y="307497"/>
                  <a:pt x="485522" y="294010"/>
                </a:cubicBezTo>
                <a:cubicBezTo>
                  <a:pt x="501706" y="280523"/>
                  <a:pt x="489568" y="234669"/>
                  <a:pt x="477430" y="213090"/>
                </a:cubicBezTo>
                <a:cubicBezTo>
                  <a:pt x="465292" y="191511"/>
                  <a:pt x="422135" y="187464"/>
                  <a:pt x="412694" y="164537"/>
                </a:cubicBezTo>
                <a:cubicBezTo>
                  <a:pt x="403253" y="141610"/>
                  <a:pt x="441016" y="90360"/>
                  <a:pt x="420786" y="75525"/>
                </a:cubicBezTo>
                <a:cubicBezTo>
                  <a:pt x="400556" y="60690"/>
                  <a:pt x="315589" y="84966"/>
                  <a:pt x="291313" y="75525"/>
                </a:cubicBezTo>
                <a:cubicBezTo>
                  <a:pt x="267037" y="66084"/>
                  <a:pt x="252202" y="31019"/>
                  <a:pt x="275129" y="18881"/>
                </a:cubicBezTo>
                <a:cubicBezTo>
                  <a:pt x="298056" y="6743"/>
                  <a:pt x="388418" y="0"/>
                  <a:pt x="428878" y="2697"/>
                </a:cubicBezTo>
                <a:cubicBezTo>
                  <a:pt x="469338" y="5394"/>
                  <a:pt x="490917" y="31019"/>
                  <a:pt x="517890" y="35065"/>
                </a:cubicBezTo>
                <a:cubicBezTo>
                  <a:pt x="544863" y="39111"/>
                  <a:pt x="561048" y="28322"/>
                  <a:pt x="590719" y="26973"/>
                </a:cubicBezTo>
                <a:cubicBezTo>
                  <a:pt x="620390" y="25624"/>
                  <a:pt x="704007" y="29670"/>
                  <a:pt x="712099" y="43157"/>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1000" fill="hold"/>
                                        <p:tgtEl>
                                          <p:spTgt spid="2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53" presetClass="exit" presetSubtype="0" fill="hold" grpId="0" nodeType="clickEffect">
                                  <p:stCondLst>
                                    <p:cond delay="0"/>
                                  </p:stCondLst>
                                  <p:childTnLst>
                                    <p:anim calcmode="lin" valueType="num">
                                      <p:cBhvr>
                                        <p:cTn id="10" dur="1000"/>
                                        <p:tgtEl>
                                          <p:spTgt spid="5"/>
                                        </p:tgtEl>
                                        <p:attrNameLst>
                                          <p:attrName>ppt_w</p:attrName>
                                        </p:attrNameLst>
                                      </p:cBhvr>
                                      <p:tavLst>
                                        <p:tav tm="0">
                                          <p:val>
                                            <p:strVal val="ppt_w"/>
                                          </p:val>
                                        </p:tav>
                                        <p:tav tm="100000">
                                          <p:val>
                                            <p:fltVal val="0"/>
                                          </p:val>
                                        </p:tav>
                                      </p:tavLst>
                                    </p:anim>
                                    <p:anim calcmode="lin" valueType="num">
                                      <p:cBhvr>
                                        <p:cTn id="11" dur="1000"/>
                                        <p:tgtEl>
                                          <p:spTgt spid="5"/>
                                        </p:tgtEl>
                                        <p:attrNameLst>
                                          <p:attrName>ppt_h</p:attrName>
                                        </p:attrNameLst>
                                      </p:cBhvr>
                                      <p:tavLst>
                                        <p:tav tm="0">
                                          <p:val>
                                            <p:strVal val="ppt_h"/>
                                          </p:val>
                                        </p:tav>
                                        <p:tav tm="100000">
                                          <p:val>
                                            <p:fltVal val="0"/>
                                          </p:val>
                                        </p:tav>
                                      </p:tavLst>
                                    </p:anim>
                                    <p:animEffect transition="out" filter="fade">
                                      <p:cBhvr>
                                        <p:cTn id="12" dur="1000"/>
                                        <p:tgtEl>
                                          <p:spTgt spid="5"/>
                                        </p:tgtEl>
                                      </p:cBhvr>
                                    </p:animEffect>
                                    <p:set>
                                      <p:cBhvr>
                                        <p:cTn id="13" dur="1" fill="hold">
                                          <p:stCondLst>
                                            <p:cond delay="999"/>
                                          </p:stCondLst>
                                        </p:cTn>
                                        <p:tgtEl>
                                          <p:spTgt spid="5"/>
                                        </p:tgtEl>
                                        <p:attrNameLst>
                                          <p:attrName>style.visibility</p:attrName>
                                        </p:attrNameLst>
                                      </p:cBhvr>
                                      <p:to>
                                        <p:strVal val="hidden"/>
                                      </p:to>
                                    </p:set>
                                  </p:childTnLst>
                                </p:cTn>
                              </p:par>
                            </p:childTnLst>
                          </p:cTn>
                        </p:par>
                        <p:par>
                          <p:cTn id="14" fill="hold">
                            <p:stCondLst>
                              <p:cond delay="1000"/>
                            </p:stCondLst>
                            <p:childTnLst>
                              <p:par>
                                <p:cTn id="15" presetID="53" presetClass="entr" presetSubtype="0"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1000" fill="hold"/>
                                        <p:tgtEl>
                                          <p:spTgt spid="22"/>
                                        </p:tgtEl>
                                        <p:attrNameLst>
                                          <p:attrName>ppt_w</p:attrName>
                                        </p:attrNameLst>
                                      </p:cBhvr>
                                      <p:tavLst>
                                        <p:tav tm="0">
                                          <p:val>
                                            <p:fltVal val="0"/>
                                          </p:val>
                                        </p:tav>
                                        <p:tav tm="100000">
                                          <p:val>
                                            <p:strVal val="#ppt_w"/>
                                          </p:val>
                                        </p:tav>
                                      </p:tavLst>
                                    </p:anim>
                                    <p:anim calcmode="lin" valueType="num">
                                      <p:cBhvr>
                                        <p:cTn id="18" dur="1000" fill="hold"/>
                                        <p:tgtEl>
                                          <p:spTgt spid="22"/>
                                        </p:tgtEl>
                                        <p:attrNameLst>
                                          <p:attrName>ppt_h</p:attrName>
                                        </p:attrNameLst>
                                      </p:cBhvr>
                                      <p:tavLst>
                                        <p:tav tm="0">
                                          <p:val>
                                            <p:fltVal val="0"/>
                                          </p:val>
                                        </p:tav>
                                        <p:tav tm="100000">
                                          <p:val>
                                            <p:strVal val="#ppt_h"/>
                                          </p:val>
                                        </p:tav>
                                      </p:tavLst>
                                    </p:anim>
                                    <p:animEffect transition="in" filter="fade">
                                      <p:cBhvr>
                                        <p:cTn id="19" dur="1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animBg="1"/>
      <p:bldP spid="25" grpId="0" animBg="1"/>
      <p:bldP spid="2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60713" y="0"/>
            <a:ext cx="9304713" cy="6940550"/>
            <a:chOff x="-160713" y="0"/>
            <a:chExt cx="9304713" cy="6940550"/>
          </a:xfrm>
        </p:grpSpPr>
        <p:grpSp>
          <p:nvGrpSpPr>
            <p:cNvPr id="2" name="Group 11"/>
            <p:cNvGrpSpPr/>
            <p:nvPr/>
          </p:nvGrpSpPr>
          <p:grpSpPr>
            <a:xfrm>
              <a:off x="0" y="0"/>
              <a:ext cx="9144000" cy="6858000"/>
              <a:chOff x="0" y="0"/>
              <a:chExt cx="9144000" cy="6858000"/>
            </a:xfrm>
          </p:grpSpPr>
          <p:grpSp>
            <p:nvGrpSpPr>
              <p:cNvPr id="3" name="Group 7"/>
              <p:cNvGrpSpPr/>
              <p:nvPr/>
            </p:nvGrpSpPr>
            <p:grpSpPr>
              <a:xfrm>
                <a:off x="0" y="0"/>
                <a:ext cx="9144000" cy="6858000"/>
                <a:chOff x="0" y="0"/>
                <a:chExt cx="9144000" cy="6858000"/>
              </a:xfrm>
            </p:grpSpPr>
            <p:pic>
              <p:nvPicPr>
                <p:cNvPr id="20" name="Picture 3"/>
                <p:cNvPicPr>
                  <a:picLocks noChangeAspect="1" noChangeArrowheads="1"/>
                </p:cNvPicPr>
                <p:nvPr/>
              </p:nvPicPr>
              <p:blipFill>
                <a:blip r:embed="rId2"/>
                <a:srcRect l="1354"/>
                <a:stretch>
                  <a:fillRect/>
                </a:stretch>
              </p:blipFill>
              <p:spPr bwMode="auto">
                <a:xfrm>
                  <a:off x="0" y="0"/>
                  <a:ext cx="9144000" cy="6858000"/>
                </a:xfrm>
                <a:prstGeom prst="rect">
                  <a:avLst/>
                </a:prstGeom>
                <a:noFill/>
                <a:ln w="9525">
                  <a:noFill/>
                  <a:miter lim="800000"/>
                  <a:headEnd/>
                  <a:tailEnd/>
                </a:ln>
                <a:effectLst/>
              </p:spPr>
            </p:pic>
            <p:sp>
              <p:nvSpPr>
                <p:cNvPr id="21" name="TextBox 20"/>
                <p:cNvSpPr txBox="1"/>
                <p:nvPr/>
              </p:nvSpPr>
              <p:spPr>
                <a:xfrm rot="-60000">
                  <a:off x="6600398" y="1002268"/>
                  <a:ext cx="1324402" cy="338554"/>
                </a:xfrm>
                <a:prstGeom prst="rect">
                  <a:avLst/>
                </a:prstGeom>
                <a:noFill/>
              </p:spPr>
              <p:txBody>
                <a:bodyPr wrap="none" rtlCol="0">
                  <a:spAutoFit/>
                </a:bodyPr>
                <a:lstStyle/>
                <a:p>
                  <a:r>
                    <a:rPr lang="en-US" sz="1600" i="1" dirty="0" smtClean="0"/>
                    <a:t>A T L A N T I C</a:t>
                  </a:r>
                  <a:endParaRPr lang="en-US" sz="1600" i="1" dirty="0"/>
                </a:p>
              </p:txBody>
            </p:sp>
          </p:grpSp>
          <p:pic>
            <p:nvPicPr>
              <p:cNvPr id="19" name="Picture 3"/>
              <p:cNvPicPr>
                <a:picLocks noChangeAspect="1" noChangeArrowheads="1"/>
              </p:cNvPicPr>
              <p:nvPr/>
            </p:nvPicPr>
            <p:blipFill>
              <a:blip r:embed="rId2"/>
              <a:srcRect l="39168" t="3333" r="52611" b="86667"/>
              <a:stretch>
                <a:fillRect/>
              </a:stretch>
            </p:blipFill>
            <p:spPr bwMode="auto">
              <a:xfrm>
                <a:off x="3429000" y="685800"/>
                <a:ext cx="2667000" cy="533400"/>
              </a:xfrm>
              <a:prstGeom prst="rect">
                <a:avLst/>
              </a:prstGeom>
              <a:noFill/>
              <a:ln w="9525">
                <a:noFill/>
                <a:miter lim="800000"/>
                <a:headEnd/>
                <a:tailEnd/>
              </a:ln>
              <a:effectLst/>
            </p:spPr>
          </p:pic>
        </p:grpSp>
        <p:sp>
          <p:nvSpPr>
            <p:cNvPr id="4" name="Freeform 3"/>
            <p:cNvSpPr/>
            <p:nvPr/>
          </p:nvSpPr>
          <p:spPr>
            <a:xfrm>
              <a:off x="7440613" y="5635625"/>
              <a:ext cx="1544637" cy="1304925"/>
            </a:xfrm>
            <a:custGeom>
              <a:avLst/>
              <a:gdLst>
                <a:gd name="connsiteX0" fmla="*/ 417512 w 1544637"/>
                <a:gd name="connsiteY0" fmla="*/ 12700 h 1304925"/>
                <a:gd name="connsiteX1" fmla="*/ 331787 w 1544637"/>
                <a:gd name="connsiteY1" fmla="*/ 50800 h 1304925"/>
                <a:gd name="connsiteX2" fmla="*/ 160337 w 1544637"/>
                <a:gd name="connsiteY2" fmla="*/ 231775 h 1304925"/>
                <a:gd name="connsiteX3" fmla="*/ 84137 w 1544637"/>
                <a:gd name="connsiteY3" fmla="*/ 555625 h 1304925"/>
                <a:gd name="connsiteX4" fmla="*/ 103187 w 1544637"/>
                <a:gd name="connsiteY4" fmla="*/ 889000 h 1304925"/>
                <a:gd name="connsiteX5" fmla="*/ 188912 w 1544637"/>
                <a:gd name="connsiteY5" fmla="*/ 955675 h 1304925"/>
                <a:gd name="connsiteX6" fmla="*/ 217487 w 1544637"/>
                <a:gd name="connsiteY6" fmla="*/ 1069975 h 1304925"/>
                <a:gd name="connsiteX7" fmla="*/ 55562 w 1544637"/>
                <a:gd name="connsiteY7" fmla="*/ 1155700 h 1304925"/>
                <a:gd name="connsiteX8" fmla="*/ 36512 w 1544637"/>
                <a:gd name="connsiteY8" fmla="*/ 1222375 h 1304925"/>
                <a:gd name="connsiteX9" fmla="*/ 274637 w 1544637"/>
                <a:gd name="connsiteY9" fmla="*/ 1260475 h 1304925"/>
                <a:gd name="connsiteX10" fmla="*/ 1265237 w 1544637"/>
                <a:gd name="connsiteY10" fmla="*/ 1289050 h 1304925"/>
                <a:gd name="connsiteX11" fmla="*/ 1370012 w 1544637"/>
                <a:gd name="connsiteY11" fmla="*/ 1165225 h 1304925"/>
                <a:gd name="connsiteX12" fmla="*/ 1465262 w 1544637"/>
                <a:gd name="connsiteY12" fmla="*/ 1069975 h 1304925"/>
                <a:gd name="connsiteX13" fmla="*/ 1465262 w 1544637"/>
                <a:gd name="connsiteY13" fmla="*/ 1003300 h 1304925"/>
                <a:gd name="connsiteX14" fmla="*/ 1541462 w 1544637"/>
                <a:gd name="connsiteY14" fmla="*/ 793750 h 1304925"/>
                <a:gd name="connsiteX15" fmla="*/ 1446212 w 1544637"/>
                <a:gd name="connsiteY15" fmla="*/ 793750 h 1304925"/>
                <a:gd name="connsiteX16" fmla="*/ 1446212 w 1544637"/>
                <a:gd name="connsiteY16" fmla="*/ 727075 h 1304925"/>
                <a:gd name="connsiteX17" fmla="*/ 1389062 w 1544637"/>
                <a:gd name="connsiteY17" fmla="*/ 736600 h 1304925"/>
                <a:gd name="connsiteX18" fmla="*/ 1331912 w 1544637"/>
                <a:gd name="connsiteY18" fmla="*/ 565150 h 1304925"/>
                <a:gd name="connsiteX19" fmla="*/ 1284287 w 1544637"/>
                <a:gd name="connsiteY19" fmla="*/ 403225 h 1304925"/>
                <a:gd name="connsiteX20" fmla="*/ 1055687 w 1544637"/>
                <a:gd name="connsiteY20" fmla="*/ 250825 h 1304925"/>
                <a:gd name="connsiteX21" fmla="*/ 912812 w 1544637"/>
                <a:gd name="connsiteY21" fmla="*/ 165100 h 1304925"/>
                <a:gd name="connsiteX22" fmla="*/ 798512 w 1544637"/>
                <a:gd name="connsiteY22" fmla="*/ 165100 h 1304925"/>
                <a:gd name="connsiteX23" fmla="*/ 646112 w 1544637"/>
                <a:gd name="connsiteY23" fmla="*/ 127000 h 1304925"/>
                <a:gd name="connsiteX24" fmla="*/ 417512 w 1544637"/>
                <a:gd name="connsiteY24" fmla="*/ 12700 h 130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4637" h="1304925">
                  <a:moveTo>
                    <a:pt x="417512" y="12700"/>
                  </a:moveTo>
                  <a:cubicBezTo>
                    <a:pt x="365125" y="0"/>
                    <a:pt x="374650" y="14288"/>
                    <a:pt x="331787" y="50800"/>
                  </a:cubicBezTo>
                  <a:cubicBezTo>
                    <a:pt x="288925" y="87313"/>
                    <a:pt x="201612" y="147638"/>
                    <a:pt x="160337" y="231775"/>
                  </a:cubicBezTo>
                  <a:cubicBezTo>
                    <a:pt x="119062" y="315913"/>
                    <a:pt x="93662" y="446088"/>
                    <a:pt x="84137" y="555625"/>
                  </a:cubicBezTo>
                  <a:cubicBezTo>
                    <a:pt x="74612" y="665162"/>
                    <a:pt x="85725" y="822325"/>
                    <a:pt x="103187" y="889000"/>
                  </a:cubicBezTo>
                  <a:cubicBezTo>
                    <a:pt x="120649" y="955675"/>
                    <a:pt x="169862" y="925513"/>
                    <a:pt x="188912" y="955675"/>
                  </a:cubicBezTo>
                  <a:cubicBezTo>
                    <a:pt x="207962" y="985838"/>
                    <a:pt x="239712" y="1036638"/>
                    <a:pt x="217487" y="1069975"/>
                  </a:cubicBezTo>
                  <a:cubicBezTo>
                    <a:pt x="195262" y="1103312"/>
                    <a:pt x="85725" y="1130300"/>
                    <a:pt x="55562" y="1155700"/>
                  </a:cubicBezTo>
                  <a:cubicBezTo>
                    <a:pt x="25399" y="1181100"/>
                    <a:pt x="0" y="1204913"/>
                    <a:pt x="36512" y="1222375"/>
                  </a:cubicBezTo>
                  <a:cubicBezTo>
                    <a:pt x="73024" y="1239837"/>
                    <a:pt x="69850" y="1249363"/>
                    <a:pt x="274637" y="1260475"/>
                  </a:cubicBezTo>
                  <a:cubicBezTo>
                    <a:pt x="479425" y="1271588"/>
                    <a:pt x="1082675" y="1304925"/>
                    <a:pt x="1265237" y="1289050"/>
                  </a:cubicBezTo>
                  <a:cubicBezTo>
                    <a:pt x="1447799" y="1273175"/>
                    <a:pt x="1336675" y="1201738"/>
                    <a:pt x="1370012" y="1165225"/>
                  </a:cubicBezTo>
                  <a:cubicBezTo>
                    <a:pt x="1403350" y="1128713"/>
                    <a:pt x="1449387" y="1096963"/>
                    <a:pt x="1465262" y="1069975"/>
                  </a:cubicBezTo>
                  <a:cubicBezTo>
                    <a:pt x="1481137" y="1042988"/>
                    <a:pt x="1452562" y="1049337"/>
                    <a:pt x="1465262" y="1003300"/>
                  </a:cubicBezTo>
                  <a:cubicBezTo>
                    <a:pt x="1477962" y="957263"/>
                    <a:pt x="1544637" y="828675"/>
                    <a:pt x="1541462" y="793750"/>
                  </a:cubicBezTo>
                  <a:cubicBezTo>
                    <a:pt x="1538287" y="758825"/>
                    <a:pt x="1462087" y="804863"/>
                    <a:pt x="1446212" y="793750"/>
                  </a:cubicBezTo>
                  <a:cubicBezTo>
                    <a:pt x="1430337" y="782638"/>
                    <a:pt x="1455737" y="736600"/>
                    <a:pt x="1446212" y="727075"/>
                  </a:cubicBezTo>
                  <a:cubicBezTo>
                    <a:pt x="1436687" y="717550"/>
                    <a:pt x="1408112" y="763587"/>
                    <a:pt x="1389062" y="736600"/>
                  </a:cubicBezTo>
                  <a:cubicBezTo>
                    <a:pt x="1370012" y="709613"/>
                    <a:pt x="1349375" y="620713"/>
                    <a:pt x="1331912" y="565150"/>
                  </a:cubicBezTo>
                  <a:cubicBezTo>
                    <a:pt x="1314449" y="509587"/>
                    <a:pt x="1330324" y="455612"/>
                    <a:pt x="1284287" y="403225"/>
                  </a:cubicBezTo>
                  <a:cubicBezTo>
                    <a:pt x="1238250" y="350838"/>
                    <a:pt x="1117600" y="290513"/>
                    <a:pt x="1055687" y="250825"/>
                  </a:cubicBezTo>
                  <a:cubicBezTo>
                    <a:pt x="993774" y="211137"/>
                    <a:pt x="955674" y="179387"/>
                    <a:pt x="912812" y="165100"/>
                  </a:cubicBezTo>
                  <a:cubicBezTo>
                    <a:pt x="869950" y="150813"/>
                    <a:pt x="842962" y="171450"/>
                    <a:pt x="798512" y="165100"/>
                  </a:cubicBezTo>
                  <a:cubicBezTo>
                    <a:pt x="754062" y="158750"/>
                    <a:pt x="715962" y="153988"/>
                    <a:pt x="646112" y="127000"/>
                  </a:cubicBezTo>
                  <a:cubicBezTo>
                    <a:pt x="576262" y="100013"/>
                    <a:pt x="469900" y="25400"/>
                    <a:pt x="417512" y="12700"/>
                  </a:cubicBezTo>
                  <a:close/>
                </a:path>
              </a:pathLst>
            </a:custGeom>
            <a:solidFill>
              <a:srgbClr val="2F0AB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773667" y="3244906"/>
              <a:ext cx="233320" cy="218485"/>
            </a:xfrm>
            <a:custGeom>
              <a:avLst/>
              <a:gdLst>
                <a:gd name="connsiteX0" fmla="*/ 149703 w 233320"/>
                <a:gd name="connsiteY0" fmla="*/ 113289 h 218485"/>
                <a:gd name="connsiteX1" fmla="*/ 222531 w 233320"/>
                <a:gd name="connsiteY1" fmla="*/ 105197 h 218485"/>
                <a:gd name="connsiteX2" fmla="*/ 84967 w 233320"/>
                <a:gd name="connsiteY2" fmla="*/ 8092 h 218485"/>
                <a:gd name="connsiteX3" fmla="*/ 68783 w 233320"/>
                <a:gd name="connsiteY3" fmla="*/ 56644 h 218485"/>
                <a:gd name="connsiteX4" fmla="*/ 4046 w 233320"/>
                <a:gd name="connsiteY4" fmla="*/ 105197 h 218485"/>
                <a:gd name="connsiteX5" fmla="*/ 44506 w 233320"/>
                <a:gd name="connsiteY5" fmla="*/ 178025 h 218485"/>
                <a:gd name="connsiteX6" fmla="*/ 84967 w 233320"/>
                <a:gd name="connsiteY6" fmla="*/ 210393 h 218485"/>
                <a:gd name="connsiteX7" fmla="*/ 93059 w 233320"/>
                <a:gd name="connsiteY7" fmla="*/ 129473 h 218485"/>
                <a:gd name="connsiteX8" fmla="*/ 93059 w 233320"/>
                <a:gd name="connsiteY8" fmla="*/ 113289 h 218485"/>
                <a:gd name="connsiteX9" fmla="*/ 149703 w 233320"/>
                <a:gd name="connsiteY9" fmla="*/ 113289 h 21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320" h="218485">
                  <a:moveTo>
                    <a:pt x="149703" y="113289"/>
                  </a:moveTo>
                  <a:cubicBezTo>
                    <a:pt x="171281" y="111940"/>
                    <a:pt x="233320" y="122730"/>
                    <a:pt x="222531" y="105197"/>
                  </a:cubicBezTo>
                  <a:cubicBezTo>
                    <a:pt x="211742" y="87664"/>
                    <a:pt x="110592" y="16184"/>
                    <a:pt x="84967" y="8092"/>
                  </a:cubicBezTo>
                  <a:cubicBezTo>
                    <a:pt x="59342" y="0"/>
                    <a:pt x="82270" y="40460"/>
                    <a:pt x="68783" y="56644"/>
                  </a:cubicBezTo>
                  <a:cubicBezTo>
                    <a:pt x="55296" y="72828"/>
                    <a:pt x="8092" y="84967"/>
                    <a:pt x="4046" y="105197"/>
                  </a:cubicBezTo>
                  <a:cubicBezTo>
                    <a:pt x="0" y="125427"/>
                    <a:pt x="31019" y="160492"/>
                    <a:pt x="44506" y="178025"/>
                  </a:cubicBezTo>
                  <a:cubicBezTo>
                    <a:pt x="57993" y="195558"/>
                    <a:pt x="76875" y="218485"/>
                    <a:pt x="84967" y="210393"/>
                  </a:cubicBezTo>
                  <a:cubicBezTo>
                    <a:pt x="93059" y="202301"/>
                    <a:pt x="91710" y="145657"/>
                    <a:pt x="93059" y="129473"/>
                  </a:cubicBezTo>
                  <a:cubicBezTo>
                    <a:pt x="94408" y="113289"/>
                    <a:pt x="83618" y="111940"/>
                    <a:pt x="93059" y="113289"/>
                  </a:cubicBezTo>
                  <a:cubicBezTo>
                    <a:pt x="102500" y="114638"/>
                    <a:pt x="128125" y="114638"/>
                    <a:pt x="149703" y="113289"/>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24"/>
            <p:cNvGrpSpPr/>
            <p:nvPr/>
          </p:nvGrpSpPr>
          <p:grpSpPr>
            <a:xfrm>
              <a:off x="533400" y="665019"/>
              <a:ext cx="1143000" cy="678872"/>
              <a:chOff x="533400" y="665019"/>
              <a:chExt cx="1143000" cy="678872"/>
            </a:xfrm>
          </p:grpSpPr>
          <p:sp>
            <p:nvSpPr>
              <p:cNvPr id="16" name="Freeform 15"/>
              <p:cNvSpPr/>
              <p:nvPr/>
            </p:nvSpPr>
            <p:spPr>
              <a:xfrm>
                <a:off x="972589" y="665019"/>
                <a:ext cx="613007" cy="678872"/>
              </a:xfrm>
              <a:custGeom>
                <a:avLst/>
                <a:gdLst>
                  <a:gd name="connsiteX0" fmla="*/ 523702 w 606829"/>
                  <a:gd name="connsiteY0" fmla="*/ 52647 h 731519"/>
                  <a:gd name="connsiteX1" fmla="*/ 556953 w 606829"/>
                  <a:gd name="connsiteY1" fmla="*/ 385156 h 731519"/>
                  <a:gd name="connsiteX2" fmla="*/ 440575 w 606829"/>
                  <a:gd name="connsiteY2" fmla="*/ 684414 h 731519"/>
                  <a:gd name="connsiteX3" fmla="*/ 241069 w 606829"/>
                  <a:gd name="connsiteY3" fmla="*/ 667789 h 731519"/>
                  <a:gd name="connsiteX4" fmla="*/ 174567 w 606829"/>
                  <a:gd name="connsiteY4" fmla="*/ 351905 h 731519"/>
                  <a:gd name="connsiteX5" fmla="*/ 58189 w 606829"/>
                  <a:gd name="connsiteY5" fmla="*/ 69273 h 731519"/>
                  <a:gd name="connsiteX6" fmla="*/ 523702 w 606829"/>
                  <a:gd name="connsiteY6" fmla="*/ 52647 h 731519"/>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13007"/>
                  <a:gd name="connsiteY0" fmla="*/ 0 h 678872"/>
                  <a:gd name="connsiteX1" fmla="*/ 556953 w 613007"/>
                  <a:gd name="connsiteY1" fmla="*/ 332509 h 678872"/>
                  <a:gd name="connsiteX2" fmla="*/ 440575 w 613007"/>
                  <a:gd name="connsiteY2" fmla="*/ 631767 h 678872"/>
                  <a:gd name="connsiteX3" fmla="*/ 241069 w 613007"/>
                  <a:gd name="connsiteY3" fmla="*/ 615142 h 678872"/>
                  <a:gd name="connsiteX4" fmla="*/ 174567 w 613007"/>
                  <a:gd name="connsiteY4" fmla="*/ 299258 h 678872"/>
                  <a:gd name="connsiteX5" fmla="*/ 58189 w 613007"/>
                  <a:gd name="connsiteY5" fmla="*/ 16626 h 678872"/>
                  <a:gd name="connsiteX6" fmla="*/ 523702 w 613007"/>
                  <a:gd name="connsiteY6" fmla="*/ 0 h 67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007" h="678872">
                    <a:moveTo>
                      <a:pt x="523702" y="0"/>
                    </a:moveTo>
                    <a:cubicBezTo>
                      <a:pt x="606829" y="52647"/>
                      <a:pt x="570808" y="227215"/>
                      <a:pt x="556953" y="332509"/>
                    </a:cubicBezTo>
                    <a:cubicBezTo>
                      <a:pt x="613007" y="326650"/>
                      <a:pt x="555440" y="607033"/>
                      <a:pt x="440575" y="631767"/>
                    </a:cubicBezTo>
                    <a:cubicBezTo>
                      <a:pt x="387928" y="678872"/>
                      <a:pt x="285404" y="670560"/>
                      <a:pt x="241069" y="615142"/>
                    </a:cubicBezTo>
                    <a:cubicBezTo>
                      <a:pt x="135914" y="548539"/>
                      <a:pt x="144227" y="414391"/>
                      <a:pt x="174567" y="299258"/>
                    </a:cubicBezTo>
                    <a:cubicBezTo>
                      <a:pt x="144087" y="199505"/>
                      <a:pt x="0" y="60961"/>
                      <a:pt x="58189" y="16626"/>
                    </a:cubicBezTo>
                    <a:cubicBezTo>
                      <a:pt x="261788" y="26819"/>
                      <a:pt x="314766" y="15354"/>
                      <a:pt x="523702" y="0"/>
                    </a:cubicBezTo>
                    <a:close/>
                  </a:path>
                </a:pathLst>
              </a:cu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33400" y="762000"/>
                <a:ext cx="1143000" cy="385170"/>
              </a:xfrm>
              <a:prstGeom prst="rect">
                <a:avLst/>
              </a:prstGeom>
              <a:noFill/>
            </p:spPr>
            <p:txBody>
              <a:bodyPr wrap="square" rtlCol="0">
                <a:spAutoFit/>
              </a:bodyPr>
              <a:lstStyle/>
              <a:p>
                <a:pPr algn="ctr">
                  <a:lnSpc>
                    <a:spcPts val="2200"/>
                  </a:lnSpc>
                </a:pPr>
                <a:r>
                  <a:rPr lang="en-US" sz="2400" b="1" spc="-100" dirty="0" smtClean="0">
                    <a:solidFill>
                      <a:schemeClr val="bg1"/>
                    </a:solidFill>
                    <a:effectLst>
                      <a:outerShdw dist="38100" dir="7200000" algn="ctr" rotWithShape="0">
                        <a:schemeClr val="tx1"/>
                      </a:outerShdw>
                    </a:effectLst>
                  </a:rPr>
                  <a:t>Florida</a:t>
                </a:r>
                <a:endParaRPr lang="en-US" sz="2400" b="1" spc="-100" dirty="0">
                  <a:solidFill>
                    <a:schemeClr val="bg1"/>
                  </a:solidFill>
                  <a:effectLst>
                    <a:outerShdw dist="38100" dir="7200000" algn="ctr" rotWithShape="0">
                      <a:schemeClr val="tx1"/>
                    </a:outerShdw>
                  </a:effectLst>
                </a:endParaRPr>
              </a:p>
            </p:txBody>
          </p:sp>
        </p:grpSp>
        <p:grpSp>
          <p:nvGrpSpPr>
            <p:cNvPr id="10" name="Group 29"/>
            <p:cNvGrpSpPr/>
            <p:nvPr/>
          </p:nvGrpSpPr>
          <p:grpSpPr>
            <a:xfrm>
              <a:off x="-160713" y="2255520"/>
              <a:ext cx="9254837" cy="4644044"/>
              <a:chOff x="-160713" y="2255520"/>
              <a:chExt cx="9254837" cy="4644044"/>
            </a:xfrm>
          </p:grpSpPr>
          <p:sp>
            <p:nvSpPr>
              <p:cNvPr id="12" name="Rectangle 11"/>
              <p:cNvSpPr/>
              <p:nvPr/>
            </p:nvSpPr>
            <p:spPr>
              <a:xfrm>
                <a:off x="2971800" y="6096000"/>
                <a:ext cx="3886200" cy="457200"/>
              </a:xfrm>
              <a:prstGeom prst="rect">
                <a:avLst/>
              </a:prstGeom>
              <a:noFill/>
              <a:ln w="63500">
                <a:solidFill>
                  <a:srgbClr val="008000">
                    <a:alpha val="50000"/>
                  </a:srgbClr>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28"/>
              <p:cNvGrpSpPr/>
              <p:nvPr/>
            </p:nvGrpSpPr>
            <p:grpSpPr>
              <a:xfrm>
                <a:off x="-160713" y="2255520"/>
                <a:ext cx="9254837" cy="4644044"/>
                <a:chOff x="-160713" y="2255520"/>
                <a:chExt cx="9254837" cy="4644044"/>
              </a:xfrm>
            </p:grpSpPr>
            <p:sp>
              <p:nvSpPr>
                <p:cNvPr id="14" name="Freeform 13"/>
                <p:cNvSpPr/>
                <p:nvPr/>
              </p:nvSpPr>
              <p:spPr>
                <a:xfrm>
                  <a:off x="-160713" y="2255520"/>
                  <a:ext cx="9254837" cy="4644044"/>
                </a:xfrm>
                <a:custGeom>
                  <a:avLst/>
                  <a:gdLst>
                    <a:gd name="connsiteX0" fmla="*/ 110837 w 9254837"/>
                    <a:gd name="connsiteY0" fmla="*/ 22167 h 4644044"/>
                    <a:gd name="connsiteX1" fmla="*/ 260466 w 9254837"/>
                    <a:gd name="connsiteY1" fmla="*/ 55418 h 4644044"/>
                    <a:gd name="connsiteX2" fmla="*/ 260466 w 9254837"/>
                    <a:gd name="connsiteY2" fmla="*/ 354676 h 4644044"/>
                    <a:gd name="connsiteX3" fmla="*/ 193964 w 9254837"/>
                    <a:gd name="connsiteY3" fmla="*/ 387927 h 4644044"/>
                    <a:gd name="connsiteX4" fmla="*/ 60960 w 9254837"/>
                    <a:gd name="connsiteY4" fmla="*/ 1069571 h 4644044"/>
                    <a:gd name="connsiteX5" fmla="*/ 94211 w 9254837"/>
                    <a:gd name="connsiteY5" fmla="*/ 1435331 h 4644044"/>
                    <a:gd name="connsiteX6" fmla="*/ 626226 w 9254837"/>
                    <a:gd name="connsiteY6" fmla="*/ 1368829 h 4644044"/>
                    <a:gd name="connsiteX7" fmla="*/ 1208117 w 9254837"/>
                    <a:gd name="connsiteY7" fmla="*/ 1485207 h 4644044"/>
                    <a:gd name="connsiteX8" fmla="*/ 1357746 w 9254837"/>
                    <a:gd name="connsiteY8" fmla="*/ 1717964 h 4644044"/>
                    <a:gd name="connsiteX9" fmla="*/ 1274618 w 9254837"/>
                    <a:gd name="connsiteY9" fmla="*/ 2183476 h 4644044"/>
                    <a:gd name="connsiteX10" fmla="*/ 1341120 w 9254837"/>
                    <a:gd name="connsiteY10" fmla="*/ 2815244 h 4644044"/>
                    <a:gd name="connsiteX11" fmla="*/ 1573877 w 9254837"/>
                    <a:gd name="connsiteY11" fmla="*/ 3114502 h 4644044"/>
                    <a:gd name="connsiteX12" fmla="*/ 1989513 w 9254837"/>
                    <a:gd name="connsiteY12" fmla="*/ 2998124 h 4644044"/>
                    <a:gd name="connsiteX13" fmla="*/ 2405149 w 9254837"/>
                    <a:gd name="connsiteY13" fmla="*/ 3064625 h 4644044"/>
                    <a:gd name="connsiteX14" fmla="*/ 2588029 w 9254837"/>
                    <a:gd name="connsiteY14" fmla="*/ 3280756 h 4644044"/>
                    <a:gd name="connsiteX15" fmla="*/ 2804160 w 9254837"/>
                    <a:gd name="connsiteY15" fmla="*/ 3197629 h 4644044"/>
                    <a:gd name="connsiteX16" fmla="*/ 3003666 w 9254837"/>
                    <a:gd name="connsiteY16" fmla="*/ 2765367 h 4644044"/>
                    <a:gd name="connsiteX17" fmla="*/ 3203171 w 9254837"/>
                    <a:gd name="connsiteY17" fmla="*/ 2582487 h 4644044"/>
                    <a:gd name="connsiteX18" fmla="*/ 3419302 w 9254837"/>
                    <a:gd name="connsiteY18" fmla="*/ 2549236 h 4644044"/>
                    <a:gd name="connsiteX19" fmla="*/ 3502429 w 9254837"/>
                    <a:gd name="connsiteY19" fmla="*/ 2432858 h 4644044"/>
                    <a:gd name="connsiteX20" fmla="*/ 3951317 w 9254837"/>
                    <a:gd name="connsiteY20" fmla="*/ 2299855 h 4644044"/>
                    <a:gd name="connsiteX21" fmla="*/ 4017818 w 9254837"/>
                    <a:gd name="connsiteY21" fmla="*/ 2449484 h 4644044"/>
                    <a:gd name="connsiteX22" fmla="*/ 4017818 w 9254837"/>
                    <a:gd name="connsiteY22" fmla="*/ 2682240 h 4644044"/>
                    <a:gd name="connsiteX23" fmla="*/ 4217324 w 9254837"/>
                    <a:gd name="connsiteY23" fmla="*/ 2698865 h 4644044"/>
                    <a:gd name="connsiteX24" fmla="*/ 4317077 w 9254837"/>
                    <a:gd name="connsiteY24" fmla="*/ 2532611 h 4644044"/>
                    <a:gd name="connsiteX25" fmla="*/ 4416829 w 9254837"/>
                    <a:gd name="connsiteY25" fmla="*/ 2432858 h 4644044"/>
                    <a:gd name="connsiteX26" fmla="*/ 4516582 w 9254837"/>
                    <a:gd name="connsiteY26" fmla="*/ 2582487 h 4644044"/>
                    <a:gd name="connsiteX27" fmla="*/ 4699462 w 9254837"/>
                    <a:gd name="connsiteY27" fmla="*/ 2532611 h 4644044"/>
                    <a:gd name="connsiteX28" fmla="*/ 4716088 w 9254837"/>
                    <a:gd name="connsiteY28" fmla="*/ 2665615 h 4644044"/>
                    <a:gd name="connsiteX29" fmla="*/ 5231477 w 9254837"/>
                    <a:gd name="connsiteY29" fmla="*/ 2499360 h 4644044"/>
                    <a:gd name="connsiteX30" fmla="*/ 5414357 w 9254837"/>
                    <a:gd name="connsiteY30" fmla="*/ 2632364 h 4644044"/>
                    <a:gd name="connsiteX31" fmla="*/ 5613862 w 9254837"/>
                    <a:gd name="connsiteY31" fmla="*/ 2698865 h 4644044"/>
                    <a:gd name="connsiteX32" fmla="*/ 5746866 w 9254837"/>
                    <a:gd name="connsiteY32" fmla="*/ 2499360 h 4644044"/>
                    <a:gd name="connsiteX33" fmla="*/ 5863244 w 9254837"/>
                    <a:gd name="connsiteY33" fmla="*/ 2316480 h 4644044"/>
                    <a:gd name="connsiteX34" fmla="*/ 5929746 w 9254837"/>
                    <a:gd name="connsiteY34" fmla="*/ 2499360 h 4644044"/>
                    <a:gd name="connsiteX35" fmla="*/ 6145877 w 9254837"/>
                    <a:gd name="connsiteY35" fmla="*/ 2515985 h 4644044"/>
                    <a:gd name="connsiteX36" fmla="*/ 6179128 w 9254837"/>
                    <a:gd name="connsiteY36" fmla="*/ 2682240 h 4644044"/>
                    <a:gd name="connsiteX37" fmla="*/ 6312131 w 9254837"/>
                    <a:gd name="connsiteY37" fmla="*/ 2831869 h 4644044"/>
                    <a:gd name="connsiteX38" fmla="*/ 6810895 w 9254837"/>
                    <a:gd name="connsiteY38" fmla="*/ 3048000 h 4644044"/>
                    <a:gd name="connsiteX39" fmla="*/ 6993775 w 9254837"/>
                    <a:gd name="connsiteY39" fmla="*/ 3230880 h 4644044"/>
                    <a:gd name="connsiteX40" fmla="*/ 7110153 w 9254837"/>
                    <a:gd name="connsiteY40" fmla="*/ 3380509 h 4644044"/>
                    <a:gd name="connsiteX41" fmla="*/ 7309658 w 9254837"/>
                    <a:gd name="connsiteY41" fmla="*/ 3447011 h 4644044"/>
                    <a:gd name="connsiteX42" fmla="*/ 7658793 w 9254837"/>
                    <a:gd name="connsiteY42" fmla="*/ 3447011 h 4644044"/>
                    <a:gd name="connsiteX43" fmla="*/ 7991302 w 9254837"/>
                    <a:gd name="connsiteY43" fmla="*/ 3413760 h 4644044"/>
                    <a:gd name="connsiteX44" fmla="*/ 8240684 w 9254837"/>
                    <a:gd name="connsiteY44" fmla="*/ 3480262 h 4644044"/>
                    <a:gd name="connsiteX45" fmla="*/ 8623069 w 9254837"/>
                    <a:gd name="connsiteY45" fmla="*/ 3546764 h 4644044"/>
                    <a:gd name="connsiteX46" fmla="*/ 8972204 w 9254837"/>
                    <a:gd name="connsiteY46" fmla="*/ 3879273 h 4644044"/>
                    <a:gd name="connsiteX47" fmla="*/ 9005455 w 9254837"/>
                    <a:gd name="connsiteY47" fmla="*/ 4045527 h 4644044"/>
                    <a:gd name="connsiteX48" fmla="*/ 9204960 w 9254837"/>
                    <a:gd name="connsiteY48" fmla="*/ 4145280 h 4644044"/>
                    <a:gd name="connsiteX49" fmla="*/ 9071957 w 9254837"/>
                    <a:gd name="connsiteY49" fmla="*/ 4461164 h 4644044"/>
                    <a:gd name="connsiteX50" fmla="*/ 9254837 w 9254837"/>
                    <a:gd name="connsiteY50" fmla="*/ 4644044 h 464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254837" h="4644044">
                      <a:moveTo>
                        <a:pt x="110837" y="22167"/>
                      </a:moveTo>
                      <a:cubicBezTo>
                        <a:pt x="173182" y="11083"/>
                        <a:pt x="235528" y="0"/>
                        <a:pt x="260466" y="55418"/>
                      </a:cubicBezTo>
                      <a:cubicBezTo>
                        <a:pt x="285404" y="110836"/>
                        <a:pt x="271550" y="299258"/>
                        <a:pt x="260466" y="354676"/>
                      </a:cubicBezTo>
                      <a:cubicBezTo>
                        <a:pt x="249382" y="410094"/>
                        <a:pt x="227215" y="268778"/>
                        <a:pt x="193964" y="387927"/>
                      </a:cubicBezTo>
                      <a:cubicBezTo>
                        <a:pt x="160713" y="507076"/>
                        <a:pt x="77585" y="895004"/>
                        <a:pt x="60960" y="1069571"/>
                      </a:cubicBezTo>
                      <a:cubicBezTo>
                        <a:pt x="44335" y="1244138"/>
                        <a:pt x="0" y="1385455"/>
                        <a:pt x="94211" y="1435331"/>
                      </a:cubicBezTo>
                      <a:cubicBezTo>
                        <a:pt x="188422" y="1485207"/>
                        <a:pt x="440575" y="1360516"/>
                        <a:pt x="626226" y="1368829"/>
                      </a:cubicBezTo>
                      <a:cubicBezTo>
                        <a:pt x="811877" y="1377142"/>
                        <a:pt x="1086197" y="1427018"/>
                        <a:pt x="1208117" y="1485207"/>
                      </a:cubicBezTo>
                      <a:cubicBezTo>
                        <a:pt x="1330037" y="1543396"/>
                        <a:pt x="1346663" y="1601586"/>
                        <a:pt x="1357746" y="1717964"/>
                      </a:cubicBezTo>
                      <a:cubicBezTo>
                        <a:pt x="1368829" y="1834342"/>
                        <a:pt x="1277389" y="2000596"/>
                        <a:pt x="1274618" y="2183476"/>
                      </a:cubicBezTo>
                      <a:cubicBezTo>
                        <a:pt x="1271847" y="2366356"/>
                        <a:pt x="1291244" y="2660073"/>
                        <a:pt x="1341120" y="2815244"/>
                      </a:cubicBezTo>
                      <a:cubicBezTo>
                        <a:pt x="1390996" y="2970415"/>
                        <a:pt x="1465812" y="3084022"/>
                        <a:pt x="1573877" y="3114502"/>
                      </a:cubicBezTo>
                      <a:cubicBezTo>
                        <a:pt x="1681943" y="3144982"/>
                        <a:pt x="1850968" y="3006437"/>
                        <a:pt x="1989513" y="2998124"/>
                      </a:cubicBezTo>
                      <a:cubicBezTo>
                        <a:pt x="2128058" y="2989811"/>
                        <a:pt x="2305396" y="3017520"/>
                        <a:pt x="2405149" y="3064625"/>
                      </a:cubicBezTo>
                      <a:cubicBezTo>
                        <a:pt x="2504902" y="3111730"/>
                        <a:pt x="2521527" y="3258589"/>
                        <a:pt x="2588029" y="3280756"/>
                      </a:cubicBezTo>
                      <a:cubicBezTo>
                        <a:pt x="2654531" y="3302923"/>
                        <a:pt x="2734887" y="3283527"/>
                        <a:pt x="2804160" y="3197629"/>
                      </a:cubicBezTo>
                      <a:cubicBezTo>
                        <a:pt x="2873433" y="3111731"/>
                        <a:pt x="2937164" y="2867890"/>
                        <a:pt x="3003666" y="2765367"/>
                      </a:cubicBezTo>
                      <a:cubicBezTo>
                        <a:pt x="3070168" y="2662844"/>
                        <a:pt x="3133898" y="2618509"/>
                        <a:pt x="3203171" y="2582487"/>
                      </a:cubicBezTo>
                      <a:cubicBezTo>
                        <a:pt x="3272444" y="2546465"/>
                        <a:pt x="3369426" y="2574174"/>
                        <a:pt x="3419302" y="2549236"/>
                      </a:cubicBezTo>
                      <a:cubicBezTo>
                        <a:pt x="3469178" y="2524298"/>
                        <a:pt x="3413760" y="2474422"/>
                        <a:pt x="3502429" y="2432858"/>
                      </a:cubicBezTo>
                      <a:cubicBezTo>
                        <a:pt x="3591098" y="2391295"/>
                        <a:pt x="3865419" y="2297084"/>
                        <a:pt x="3951317" y="2299855"/>
                      </a:cubicBezTo>
                      <a:cubicBezTo>
                        <a:pt x="4037215" y="2302626"/>
                        <a:pt x="4006735" y="2385753"/>
                        <a:pt x="4017818" y="2449484"/>
                      </a:cubicBezTo>
                      <a:cubicBezTo>
                        <a:pt x="4028902" y="2513215"/>
                        <a:pt x="3984567" y="2640677"/>
                        <a:pt x="4017818" y="2682240"/>
                      </a:cubicBezTo>
                      <a:cubicBezTo>
                        <a:pt x="4051069" y="2723803"/>
                        <a:pt x="4167448" y="2723803"/>
                        <a:pt x="4217324" y="2698865"/>
                      </a:cubicBezTo>
                      <a:cubicBezTo>
                        <a:pt x="4267200" y="2673927"/>
                        <a:pt x="4283826" y="2576946"/>
                        <a:pt x="4317077" y="2532611"/>
                      </a:cubicBezTo>
                      <a:cubicBezTo>
                        <a:pt x="4350328" y="2488276"/>
                        <a:pt x="4383578" y="2424545"/>
                        <a:pt x="4416829" y="2432858"/>
                      </a:cubicBezTo>
                      <a:cubicBezTo>
                        <a:pt x="4450080" y="2441171"/>
                        <a:pt x="4469477" y="2565862"/>
                        <a:pt x="4516582" y="2582487"/>
                      </a:cubicBezTo>
                      <a:cubicBezTo>
                        <a:pt x="4563687" y="2599112"/>
                        <a:pt x="4666211" y="2518756"/>
                        <a:pt x="4699462" y="2532611"/>
                      </a:cubicBezTo>
                      <a:cubicBezTo>
                        <a:pt x="4732713" y="2546466"/>
                        <a:pt x="4627419" y="2671157"/>
                        <a:pt x="4716088" y="2665615"/>
                      </a:cubicBezTo>
                      <a:cubicBezTo>
                        <a:pt x="4804757" y="2660073"/>
                        <a:pt x="5115099" y="2504902"/>
                        <a:pt x="5231477" y="2499360"/>
                      </a:cubicBezTo>
                      <a:cubicBezTo>
                        <a:pt x="5347855" y="2493818"/>
                        <a:pt x="5350626" y="2599113"/>
                        <a:pt x="5414357" y="2632364"/>
                      </a:cubicBezTo>
                      <a:cubicBezTo>
                        <a:pt x="5478088" y="2665615"/>
                        <a:pt x="5558444" y="2721032"/>
                        <a:pt x="5613862" y="2698865"/>
                      </a:cubicBezTo>
                      <a:cubicBezTo>
                        <a:pt x="5669280" y="2676698"/>
                        <a:pt x="5705302" y="2563091"/>
                        <a:pt x="5746866" y="2499360"/>
                      </a:cubicBezTo>
                      <a:cubicBezTo>
                        <a:pt x="5788430" y="2435629"/>
                        <a:pt x="5832764" y="2316480"/>
                        <a:pt x="5863244" y="2316480"/>
                      </a:cubicBezTo>
                      <a:cubicBezTo>
                        <a:pt x="5893724" y="2316480"/>
                        <a:pt x="5882641" y="2466109"/>
                        <a:pt x="5929746" y="2499360"/>
                      </a:cubicBezTo>
                      <a:cubicBezTo>
                        <a:pt x="5976852" y="2532611"/>
                        <a:pt x="6104313" y="2485505"/>
                        <a:pt x="6145877" y="2515985"/>
                      </a:cubicBezTo>
                      <a:cubicBezTo>
                        <a:pt x="6187441" y="2546465"/>
                        <a:pt x="6151419" y="2629593"/>
                        <a:pt x="6179128" y="2682240"/>
                      </a:cubicBezTo>
                      <a:cubicBezTo>
                        <a:pt x="6206837" y="2734887"/>
                        <a:pt x="6206837" y="2770909"/>
                        <a:pt x="6312131" y="2831869"/>
                      </a:cubicBezTo>
                      <a:cubicBezTo>
                        <a:pt x="6417426" y="2892829"/>
                        <a:pt x="6697288" y="2981498"/>
                        <a:pt x="6810895" y="3048000"/>
                      </a:cubicBezTo>
                      <a:cubicBezTo>
                        <a:pt x="6924502" y="3114502"/>
                        <a:pt x="6943899" y="3175462"/>
                        <a:pt x="6993775" y="3230880"/>
                      </a:cubicBezTo>
                      <a:cubicBezTo>
                        <a:pt x="7043651" y="3286298"/>
                        <a:pt x="7057506" y="3344487"/>
                        <a:pt x="7110153" y="3380509"/>
                      </a:cubicBezTo>
                      <a:cubicBezTo>
                        <a:pt x="7162800" y="3416531"/>
                        <a:pt x="7218218" y="3435927"/>
                        <a:pt x="7309658" y="3447011"/>
                      </a:cubicBezTo>
                      <a:cubicBezTo>
                        <a:pt x="7401098" y="3458095"/>
                        <a:pt x="7545186" y="3452553"/>
                        <a:pt x="7658793" y="3447011"/>
                      </a:cubicBezTo>
                      <a:cubicBezTo>
                        <a:pt x="7772400" y="3441469"/>
                        <a:pt x="7894320" y="3408218"/>
                        <a:pt x="7991302" y="3413760"/>
                      </a:cubicBezTo>
                      <a:cubicBezTo>
                        <a:pt x="8088284" y="3419302"/>
                        <a:pt x="8135390" y="3458095"/>
                        <a:pt x="8240684" y="3480262"/>
                      </a:cubicBezTo>
                      <a:cubicBezTo>
                        <a:pt x="8345978" y="3502429"/>
                        <a:pt x="8501149" y="3480262"/>
                        <a:pt x="8623069" y="3546764"/>
                      </a:cubicBezTo>
                      <a:cubicBezTo>
                        <a:pt x="8744989" y="3613266"/>
                        <a:pt x="8908473" y="3796146"/>
                        <a:pt x="8972204" y="3879273"/>
                      </a:cubicBezTo>
                      <a:cubicBezTo>
                        <a:pt x="9035935" y="3962400"/>
                        <a:pt x="8966662" y="4001193"/>
                        <a:pt x="9005455" y="4045527"/>
                      </a:cubicBezTo>
                      <a:cubicBezTo>
                        <a:pt x="9044248" y="4089862"/>
                        <a:pt x="9193876" y="4076007"/>
                        <a:pt x="9204960" y="4145280"/>
                      </a:cubicBezTo>
                      <a:cubicBezTo>
                        <a:pt x="9216044" y="4214553"/>
                        <a:pt x="9063644" y="4378037"/>
                        <a:pt x="9071957" y="4461164"/>
                      </a:cubicBezTo>
                      <a:cubicBezTo>
                        <a:pt x="9080270" y="4544291"/>
                        <a:pt x="9235441" y="4613564"/>
                        <a:pt x="9254837" y="4644044"/>
                      </a:cubicBezTo>
                    </a:path>
                  </a:pathLst>
                </a:custGeom>
                <a:ln w="76200">
                  <a:solidFill>
                    <a:srgbClr val="008000"/>
                  </a:solidFill>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33251" y="4572000"/>
                  <a:ext cx="2438400" cy="2310938"/>
                </a:xfrm>
                <a:custGeom>
                  <a:avLst/>
                  <a:gdLst>
                    <a:gd name="connsiteX0" fmla="*/ 0 w 2438400"/>
                    <a:gd name="connsiteY0" fmla="*/ 0 h 2310938"/>
                    <a:gd name="connsiteX1" fmla="*/ 315884 w 2438400"/>
                    <a:gd name="connsiteY1" fmla="*/ 216131 h 2310938"/>
                    <a:gd name="connsiteX2" fmla="*/ 365760 w 2438400"/>
                    <a:gd name="connsiteY2" fmla="*/ 216131 h 2310938"/>
                    <a:gd name="connsiteX3" fmla="*/ 315884 w 2438400"/>
                    <a:gd name="connsiteY3" fmla="*/ 515389 h 2310938"/>
                    <a:gd name="connsiteX4" fmla="*/ 465513 w 2438400"/>
                    <a:gd name="connsiteY4" fmla="*/ 748145 h 2310938"/>
                    <a:gd name="connsiteX5" fmla="*/ 681644 w 2438400"/>
                    <a:gd name="connsiteY5" fmla="*/ 565265 h 2310938"/>
                    <a:gd name="connsiteX6" fmla="*/ 781396 w 2438400"/>
                    <a:gd name="connsiteY6" fmla="*/ 731520 h 2310938"/>
                    <a:gd name="connsiteX7" fmla="*/ 980902 w 2438400"/>
                    <a:gd name="connsiteY7" fmla="*/ 931025 h 2310938"/>
                    <a:gd name="connsiteX8" fmla="*/ 1396538 w 2438400"/>
                    <a:gd name="connsiteY8" fmla="*/ 1030778 h 2310938"/>
                    <a:gd name="connsiteX9" fmla="*/ 1446415 w 2438400"/>
                    <a:gd name="connsiteY9" fmla="*/ 1246909 h 2310938"/>
                    <a:gd name="connsiteX10" fmla="*/ 1645920 w 2438400"/>
                    <a:gd name="connsiteY10" fmla="*/ 1263535 h 2310938"/>
                    <a:gd name="connsiteX11" fmla="*/ 1662546 w 2438400"/>
                    <a:gd name="connsiteY11" fmla="*/ 1097280 h 2310938"/>
                    <a:gd name="connsiteX12" fmla="*/ 1795549 w 2438400"/>
                    <a:gd name="connsiteY12" fmla="*/ 1030778 h 2310938"/>
                    <a:gd name="connsiteX13" fmla="*/ 1878676 w 2438400"/>
                    <a:gd name="connsiteY13" fmla="*/ 947651 h 2310938"/>
                    <a:gd name="connsiteX14" fmla="*/ 2211186 w 2438400"/>
                    <a:gd name="connsiteY14" fmla="*/ 1014153 h 2310938"/>
                    <a:gd name="connsiteX15" fmla="*/ 2144684 w 2438400"/>
                    <a:gd name="connsiteY15" fmla="*/ 1163782 h 2310938"/>
                    <a:gd name="connsiteX16" fmla="*/ 2344189 w 2438400"/>
                    <a:gd name="connsiteY16" fmla="*/ 1496291 h 2310938"/>
                    <a:gd name="connsiteX17" fmla="*/ 2427316 w 2438400"/>
                    <a:gd name="connsiteY17" fmla="*/ 1762298 h 2310938"/>
                    <a:gd name="connsiteX18" fmla="*/ 2410691 w 2438400"/>
                    <a:gd name="connsiteY18" fmla="*/ 2044931 h 2310938"/>
                    <a:gd name="connsiteX19" fmla="*/ 2310938 w 2438400"/>
                    <a:gd name="connsiteY19" fmla="*/ 2310938 h 231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8400" h="2310938">
                      <a:moveTo>
                        <a:pt x="0" y="0"/>
                      </a:moveTo>
                      <a:cubicBezTo>
                        <a:pt x="127462" y="90054"/>
                        <a:pt x="254924" y="180109"/>
                        <a:pt x="315884" y="216131"/>
                      </a:cubicBezTo>
                      <a:cubicBezTo>
                        <a:pt x="376844" y="252153"/>
                        <a:pt x="365760" y="166255"/>
                        <a:pt x="365760" y="216131"/>
                      </a:cubicBezTo>
                      <a:cubicBezTo>
                        <a:pt x="365760" y="266007"/>
                        <a:pt x="299258" y="426720"/>
                        <a:pt x="315884" y="515389"/>
                      </a:cubicBezTo>
                      <a:cubicBezTo>
                        <a:pt x="332510" y="604058"/>
                        <a:pt x="404553" y="739832"/>
                        <a:pt x="465513" y="748145"/>
                      </a:cubicBezTo>
                      <a:cubicBezTo>
                        <a:pt x="526473" y="756458"/>
                        <a:pt x="628997" y="568036"/>
                        <a:pt x="681644" y="565265"/>
                      </a:cubicBezTo>
                      <a:cubicBezTo>
                        <a:pt x="734291" y="562494"/>
                        <a:pt x="731520" y="670560"/>
                        <a:pt x="781396" y="731520"/>
                      </a:cubicBezTo>
                      <a:cubicBezTo>
                        <a:pt x="831272" y="792480"/>
                        <a:pt x="878378" y="881149"/>
                        <a:pt x="980902" y="931025"/>
                      </a:cubicBezTo>
                      <a:cubicBezTo>
                        <a:pt x="1083426" y="980901"/>
                        <a:pt x="1318953" y="978131"/>
                        <a:pt x="1396538" y="1030778"/>
                      </a:cubicBezTo>
                      <a:cubicBezTo>
                        <a:pt x="1474124" y="1083425"/>
                        <a:pt x="1404851" y="1208116"/>
                        <a:pt x="1446415" y="1246909"/>
                      </a:cubicBezTo>
                      <a:cubicBezTo>
                        <a:pt x="1487979" y="1285702"/>
                        <a:pt x="1609898" y="1288473"/>
                        <a:pt x="1645920" y="1263535"/>
                      </a:cubicBezTo>
                      <a:cubicBezTo>
                        <a:pt x="1681942" y="1238597"/>
                        <a:pt x="1637608" y="1136073"/>
                        <a:pt x="1662546" y="1097280"/>
                      </a:cubicBezTo>
                      <a:cubicBezTo>
                        <a:pt x="1687484" y="1058487"/>
                        <a:pt x="1759527" y="1055716"/>
                        <a:pt x="1795549" y="1030778"/>
                      </a:cubicBezTo>
                      <a:cubicBezTo>
                        <a:pt x="1831571" y="1005840"/>
                        <a:pt x="1809403" y="950422"/>
                        <a:pt x="1878676" y="947651"/>
                      </a:cubicBezTo>
                      <a:cubicBezTo>
                        <a:pt x="1947949" y="944880"/>
                        <a:pt x="2166851" y="978131"/>
                        <a:pt x="2211186" y="1014153"/>
                      </a:cubicBezTo>
                      <a:cubicBezTo>
                        <a:pt x="2255521" y="1050175"/>
                        <a:pt x="2122517" y="1083426"/>
                        <a:pt x="2144684" y="1163782"/>
                      </a:cubicBezTo>
                      <a:cubicBezTo>
                        <a:pt x="2166851" y="1244138"/>
                        <a:pt x="2297084" y="1396538"/>
                        <a:pt x="2344189" y="1496291"/>
                      </a:cubicBezTo>
                      <a:cubicBezTo>
                        <a:pt x="2391294" y="1596044"/>
                        <a:pt x="2416232" y="1670858"/>
                        <a:pt x="2427316" y="1762298"/>
                      </a:cubicBezTo>
                      <a:cubicBezTo>
                        <a:pt x="2438400" y="1853738"/>
                        <a:pt x="2430087" y="1953491"/>
                        <a:pt x="2410691" y="2044931"/>
                      </a:cubicBezTo>
                      <a:cubicBezTo>
                        <a:pt x="2391295" y="2136371"/>
                        <a:pt x="2310938" y="2310938"/>
                        <a:pt x="2310938" y="2310938"/>
                      </a:cubicBezTo>
                    </a:path>
                  </a:pathLst>
                </a:custGeom>
                <a:ln w="76200">
                  <a:solidFill>
                    <a:srgbClr val="008000">
                      <a:alpha val="50000"/>
                    </a:srgb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2" name="TextBox 21"/>
            <p:cNvSpPr txBox="1"/>
            <p:nvPr/>
          </p:nvSpPr>
          <p:spPr>
            <a:xfrm>
              <a:off x="2743200" y="3200400"/>
              <a:ext cx="1400212" cy="510204"/>
            </a:xfrm>
            <a:prstGeom prst="rect">
              <a:avLst/>
            </a:prstGeom>
            <a:solidFill>
              <a:schemeClr val="bg1">
                <a:lumMod val="75000"/>
                <a:alpha val="85000"/>
              </a:schemeClr>
            </a:solidFill>
          </p:spPr>
          <p:txBody>
            <a:bodyPr wrap="square" rtlCol="0">
              <a:spAutoFit/>
            </a:bodyPr>
            <a:lstStyle/>
            <a:p>
              <a:pPr algn="ctr">
                <a:lnSpc>
                  <a:spcPts val="1500"/>
                </a:lnSpc>
              </a:pPr>
              <a:r>
                <a:rPr lang="en-US" sz="2400" b="1" spc="-100" dirty="0" smtClean="0">
                  <a:solidFill>
                    <a:srgbClr val="2F0AB6"/>
                  </a:solidFill>
                  <a:effectLst>
                    <a:outerShdw dist="38100" dir="7200000" algn="ctr" rotWithShape="0">
                      <a:schemeClr val="bg1"/>
                    </a:outerShdw>
                  </a:effectLst>
                </a:rPr>
                <a:t>Saint </a:t>
              </a:r>
              <a:r>
                <a:rPr lang="en-US" sz="2400" b="1" spc="-100" dirty="0" err="1" smtClean="0">
                  <a:solidFill>
                    <a:srgbClr val="2F0AB6"/>
                  </a:solidFill>
                  <a:effectLst>
                    <a:outerShdw dist="38100" dir="7200000" algn="ctr" rotWithShape="0">
                      <a:schemeClr val="bg1"/>
                    </a:outerShdw>
                  </a:effectLst>
                </a:rPr>
                <a:t>Domingue</a:t>
              </a:r>
              <a:endParaRPr lang="en-US" sz="2400" b="1" spc="-100" dirty="0">
                <a:solidFill>
                  <a:srgbClr val="2F0AB6"/>
                </a:solidFill>
                <a:effectLst>
                  <a:outerShdw dist="38100" dir="7200000" algn="ctr" rotWithShape="0">
                    <a:schemeClr val="bg1"/>
                  </a:outerShdw>
                </a:effectLst>
              </a:endParaRPr>
            </a:p>
          </p:txBody>
        </p:sp>
        <p:sp>
          <p:nvSpPr>
            <p:cNvPr id="25" name="5-Point Star 24"/>
            <p:cNvSpPr/>
            <p:nvPr/>
          </p:nvSpPr>
          <p:spPr>
            <a:xfrm>
              <a:off x="7543800" y="5410200"/>
              <a:ext cx="533400" cy="5334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935508" y="3681876"/>
              <a:ext cx="227926" cy="149703"/>
            </a:xfrm>
            <a:custGeom>
              <a:avLst/>
              <a:gdLst>
                <a:gd name="connsiteX0" fmla="*/ 133519 w 227926"/>
                <a:gd name="connsiteY0" fmla="*/ 16184 h 149703"/>
                <a:gd name="connsiteX1" fmla="*/ 222531 w 227926"/>
                <a:gd name="connsiteY1" fmla="*/ 113289 h 149703"/>
                <a:gd name="connsiteX2" fmla="*/ 165887 w 227926"/>
                <a:gd name="connsiteY2" fmla="*/ 145657 h 149703"/>
                <a:gd name="connsiteX3" fmla="*/ 76874 w 227926"/>
                <a:gd name="connsiteY3" fmla="*/ 137565 h 149703"/>
                <a:gd name="connsiteX4" fmla="*/ 12138 w 227926"/>
                <a:gd name="connsiteY4" fmla="*/ 97105 h 149703"/>
                <a:gd name="connsiteX5" fmla="*/ 4046 w 227926"/>
                <a:gd name="connsiteY5" fmla="*/ 48552 h 149703"/>
                <a:gd name="connsiteX6" fmla="*/ 28322 w 227926"/>
                <a:gd name="connsiteY6" fmla="*/ 16184 h 149703"/>
                <a:gd name="connsiteX7" fmla="*/ 133519 w 227926"/>
                <a:gd name="connsiteY7" fmla="*/ 16184 h 14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26" h="149703">
                  <a:moveTo>
                    <a:pt x="133519" y="16184"/>
                  </a:moveTo>
                  <a:cubicBezTo>
                    <a:pt x="165887" y="32368"/>
                    <a:pt x="217136" y="91710"/>
                    <a:pt x="222531" y="113289"/>
                  </a:cubicBezTo>
                  <a:cubicBezTo>
                    <a:pt x="227926" y="134868"/>
                    <a:pt x="190163" y="141611"/>
                    <a:pt x="165887" y="145657"/>
                  </a:cubicBezTo>
                  <a:cubicBezTo>
                    <a:pt x="141611" y="149703"/>
                    <a:pt x="102499" y="145657"/>
                    <a:pt x="76874" y="137565"/>
                  </a:cubicBezTo>
                  <a:cubicBezTo>
                    <a:pt x="51249" y="129473"/>
                    <a:pt x="24276" y="111941"/>
                    <a:pt x="12138" y="97105"/>
                  </a:cubicBezTo>
                  <a:cubicBezTo>
                    <a:pt x="0" y="82270"/>
                    <a:pt x="1349" y="62039"/>
                    <a:pt x="4046" y="48552"/>
                  </a:cubicBezTo>
                  <a:cubicBezTo>
                    <a:pt x="6743" y="35065"/>
                    <a:pt x="6743" y="21579"/>
                    <a:pt x="28322" y="16184"/>
                  </a:cubicBezTo>
                  <a:cubicBezTo>
                    <a:pt x="49901" y="10789"/>
                    <a:pt x="101151" y="0"/>
                    <a:pt x="133519" y="16184"/>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017520" y="2660233"/>
              <a:ext cx="762000" cy="540167"/>
            </a:xfrm>
            <a:custGeom>
              <a:avLst/>
              <a:gdLst>
                <a:gd name="connsiteX0" fmla="*/ 712099 w 741770"/>
                <a:gd name="connsiteY0" fmla="*/ 43157 h 569139"/>
                <a:gd name="connsiteX1" fmla="*/ 639271 w 741770"/>
                <a:gd name="connsiteY1" fmla="*/ 107893 h 569139"/>
                <a:gd name="connsiteX2" fmla="*/ 590719 w 741770"/>
                <a:gd name="connsiteY2" fmla="*/ 132169 h 569139"/>
                <a:gd name="connsiteX3" fmla="*/ 679731 w 741770"/>
                <a:gd name="connsiteY3" fmla="*/ 310194 h 569139"/>
                <a:gd name="connsiteX4" fmla="*/ 736375 w 741770"/>
                <a:gd name="connsiteY4" fmla="*/ 544863 h 569139"/>
                <a:gd name="connsiteX5" fmla="*/ 647363 w 741770"/>
                <a:gd name="connsiteY5" fmla="*/ 455851 h 569139"/>
                <a:gd name="connsiteX6" fmla="*/ 590719 w 741770"/>
                <a:gd name="connsiteY6" fmla="*/ 423482 h 569139"/>
                <a:gd name="connsiteX7" fmla="*/ 436970 w 741770"/>
                <a:gd name="connsiteY7" fmla="*/ 415390 h 569139"/>
                <a:gd name="connsiteX8" fmla="*/ 347958 w 741770"/>
                <a:gd name="connsiteY8" fmla="*/ 415390 h 569139"/>
                <a:gd name="connsiteX9" fmla="*/ 267037 w 741770"/>
                <a:gd name="connsiteY9" fmla="*/ 383022 h 569139"/>
                <a:gd name="connsiteX10" fmla="*/ 194209 w 741770"/>
                <a:gd name="connsiteY10" fmla="*/ 407298 h 569139"/>
                <a:gd name="connsiteX11" fmla="*/ 258945 w 741770"/>
                <a:gd name="connsiteY11" fmla="*/ 512495 h 569139"/>
                <a:gd name="connsiteX12" fmla="*/ 121381 w 741770"/>
                <a:gd name="connsiteY12" fmla="*/ 488219 h 569139"/>
                <a:gd name="connsiteX13" fmla="*/ 40460 w 741770"/>
                <a:gd name="connsiteY13" fmla="*/ 447759 h 569139"/>
                <a:gd name="connsiteX14" fmla="*/ 32368 w 741770"/>
                <a:gd name="connsiteY14" fmla="*/ 326378 h 569139"/>
                <a:gd name="connsiteX15" fmla="*/ 234669 w 741770"/>
                <a:gd name="connsiteY15" fmla="*/ 326378 h 569139"/>
                <a:gd name="connsiteX16" fmla="*/ 380326 w 741770"/>
                <a:gd name="connsiteY16" fmla="*/ 294010 h 569139"/>
                <a:gd name="connsiteX17" fmla="*/ 485522 w 741770"/>
                <a:gd name="connsiteY17" fmla="*/ 294010 h 569139"/>
                <a:gd name="connsiteX18" fmla="*/ 477430 w 741770"/>
                <a:gd name="connsiteY18" fmla="*/ 213090 h 569139"/>
                <a:gd name="connsiteX19" fmla="*/ 412694 w 741770"/>
                <a:gd name="connsiteY19" fmla="*/ 164537 h 569139"/>
                <a:gd name="connsiteX20" fmla="*/ 420786 w 741770"/>
                <a:gd name="connsiteY20" fmla="*/ 75525 h 569139"/>
                <a:gd name="connsiteX21" fmla="*/ 291313 w 741770"/>
                <a:gd name="connsiteY21" fmla="*/ 75525 h 569139"/>
                <a:gd name="connsiteX22" fmla="*/ 275129 w 741770"/>
                <a:gd name="connsiteY22" fmla="*/ 18881 h 569139"/>
                <a:gd name="connsiteX23" fmla="*/ 428878 w 741770"/>
                <a:gd name="connsiteY23" fmla="*/ 2697 h 569139"/>
                <a:gd name="connsiteX24" fmla="*/ 517890 w 741770"/>
                <a:gd name="connsiteY24" fmla="*/ 35065 h 569139"/>
                <a:gd name="connsiteX25" fmla="*/ 590719 w 741770"/>
                <a:gd name="connsiteY25" fmla="*/ 26973 h 569139"/>
                <a:gd name="connsiteX26" fmla="*/ 712099 w 741770"/>
                <a:gd name="connsiteY26" fmla="*/ 43157 h 56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1770" h="569139">
                  <a:moveTo>
                    <a:pt x="712099" y="43157"/>
                  </a:moveTo>
                  <a:cubicBezTo>
                    <a:pt x="720191" y="56644"/>
                    <a:pt x="659501" y="93058"/>
                    <a:pt x="639271" y="107893"/>
                  </a:cubicBezTo>
                  <a:cubicBezTo>
                    <a:pt x="619041" y="122728"/>
                    <a:pt x="583976" y="98452"/>
                    <a:pt x="590719" y="132169"/>
                  </a:cubicBezTo>
                  <a:cubicBezTo>
                    <a:pt x="597462" y="165886"/>
                    <a:pt x="655455" y="241412"/>
                    <a:pt x="679731" y="310194"/>
                  </a:cubicBezTo>
                  <a:cubicBezTo>
                    <a:pt x="704007" y="378976"/>
                    <a:pt x="741770" y="520587"/>
                    <a:pt x="736375" y="544863"/>
                  </a:cubicBezTo>
                  <a:cubicBezTo>
                    <a:pt x="730980" y="569139"/>
                    <a:pt x="671639" y="476081"/>
                    <a:pt x="647363" y="455851"/>
                  </a:cubicBezTo>
                  <a:cubicBezTo>
                    <a:pt x="623087" y="435621"/>
                    <a:pt x="625785" y="430226"/>
                    <a:pt x="590719" y="423482"/>
                  </a:cubicBezTo>
                  <a:cubicBezTo>
                    <a:pt x="555654" y="416739"/>
                    <a:pt x="477430" y="416739"/>
                    <a:pt x="436970" y="415390"/>
                  </a:cubicBezTo>
                  <a:cubicBezTo>
                    <a:pt x="396510" y="414041"/>
                    <a:pt x="376280" y="420785"/>
                    <a:pt x="347958" y="415390"/>
                  </a:cubicBezTo>
                  <a:cubicBezTo>
                    <a:pt x="319636" y="409995"/>
                    <a:pt x="292662" y="384371"/>
                    <a:pt x="267037" y="383022"/>
                  </a:cubicBezTo>
                  <a:cubicBezTo>
                    <a:pt x="241412" y="381673"/>
                    <a:pt x="195558" y="385719"/>
                    <a:pt x="194209" y="407298"/>
                  </a:cubicBezTo>
                  <a:cubicBezTo>
                    <a:pt x="192860" y="428877"/>
                    <a:pt x="271083" y="499008"/>
                    <a:pt x="258945" y="512495"/>
                  </a:cubicBezTo>
                  <a:cubicBezTo>
                    <a:pt x="246807" y="525982"/>
                    <a:pt x="157795" y="499008"/>
                    <a:pt x="121381" y="488219"/>
                  </a:cubicBezTo>
                  <a:cubicBezTo>
                    <a:pt x="84967" y="477430"/>
                    <a:pt x="55296" y="474733"/>
                    <a:pt x="40460" y="447759"/>
                  </a:cubicBezTo>
                  <a:cubicBezTo>
                    <a:pt x="25624" y="420785"/>
                    <a:pt x="0" y="346608"/>
                    <a:pt x="32368" y="326378"/>
                  </a:cubicBezTo>
                  <a:cubicBezTo>
                    <a:pt x="64736" y="306148"/>
                    <a:pt x="176676" y="331773"/>
                    <a:pt x="234669" y="326378"/>
                  </a:cubicBezTo>
                  <a:cubicBezTo>
                    <a:pt x="292662" y="320983"/>
                    <a:pt x="338517" y="299405"/>
                    <a:pt x="380326" y="294010"/>
                  </a:cubicBezTo>
                  <a:cubicBezTo>
                    <a:pt x="422135" y="288615"/>
                    <a:pt x="469338" y="307497"/>
                    <a:pt x="485522" y="294010"/>
                  </a:cubicBezTo>
                  <a:cubicBezTo>
                    <a:pt x="501706" y="280523"/>
                    <a:pt x="489568" y="234669"/>
                    <a:pt x="477430" y="213090"/>
                  </a:cubicBezTo>
                  <a:cubicBezTo>
                    <a:pt x="465292" y="191511"/>
                    <a:pt x="422135" y="187464"/>
                    <a:pt x="412694" y="164537"/>
                  </a:cubicBezTo>
                  <a:cubicBezTo>
                    <a:pt x="403253" y="141610"/>
                    <a:pt x="441016" y="90360"/>
                    <a:pt x="420786" y="75525"/>
                  </a:cubicBezTo>
                  <a:cubicBezTo>
                    <a:pt x="400556" y="60690"/>
                    <a:pt x="315589" y="84966"/>
                    <a:pt x="291313" y="75525"/>
                  </a:cubicBezTo>
                  <a:cubicBezTo>
                    <a:pt x="267037" y="66084"/>
                    <a:pt x="252202" y="31019"/>
                    <a:pt x="275129" y="18881"/>
                  </a:cubicBezTo>
                  <a:cubicBezTo>
                    <a:pt x="298056" y="6743"/>
                    <a:pt x="388418" y="0"/>
                    <a:pt x="428878" y="2697"/>
                  </a:cubicBezTo>
                  <a:cubicBezTo>
                    <a:pt x="469338" y="5394"/>
                    <a:pt x="490917" y="31019"/>
                    <a:pt x="517890" y="35065"/>
                  </a:cubicBezTo>
                  <a:cubicBezTo>
                    <a:pt x="544863" y="39111"/>
                    <a:pt x="561048" y="28322"/>
                    <a:pt x="590719" y="26973"/>
                  </a:cubicBezTo>
                  <a:cubicBezTo>
                    <a:pt x="620390" y="25624"/>
                    <a:pt x="704007" y="29670"/>
                    <a:pt x="712099" y="43157"/>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useBgFill="1">
        <p:nvSpPr>
          <p:cNvPr id="26" name="TextBox 25"/>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sp>
        <p:nvSpPr>
          <p:cNvPr id="23" name="Rectangle 22"/>
          <p:cNvSpPr/>
          <p:nvPr/>
        </p:nvSpPr>
        <p:spPr>
          <a:xfrm>
            <a:off x="2819400" y="2362200"/>
            <a:ext cx="1752600" cy="9144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533401" y="3446040"/>
            <a:ext cx="7924800" cy="3411960"/>
            <a:chOff x="533401" y="3446040"/>
            <a:chExt cx="7924800" cy="3411960"/>
          </a:xfrm>
        </p:grpSpPr>
        <p:pic>
          <p:nvPicPr>
            <p:cNvPr id="1026" name="Picture 2"/>
            <p:cNvPicPr>
              <a:picLocks noChangeAspect="1" noChangeArrowheads="1"/>
            </p:cNvPicPr>
            <p:nvPr/>
          </p:nvPicPr>
          <p:blipFill>
            <a:blip r:embed="rId3"/>
            <a:srcRect/>
            <a:stretch>
              <a:fillRect/>
            </a:stretch>
          </p:blipFill>
          <p:spPr bwMode="auto">
            <a:xfrm>
              <a:off x="533401" y="3446040"/>
              <a:ext cx="7924800" cy="3411960"/>
            </a:xfrm>
            <a:prstGeom prst="rect">
              <a:avLst/>
            </a:prstGeom>
            <a:noFill/>
            <a:ln w="9525">
              <a:noFill/>
              <a:miter lim="800000"/>
              <a:headEnd/>
              <a:tailEnd/>
            </a:ln>
            <a:effectLst/>
          </p:spPr>
        </p:pic>
        <p:sp>
          <p:nvSpPr>
            <p:cNvPr id="32" name="TextBox 31"/>
            <p:cNvSpPr txBox="1"/>
            <p:nvPr/>
          </p:nvSpPr>
          <p:spPr>
            <a:xfrm>
              <a:off x="5562600" y="3581400"/>
              <a:ext cx="1447800" cy="369332"/>
            </a:xfrm>
            <a:prstGeom prst="rect">
              <a:avLst/>
            </a:prstGeom>
            <a:solidFill>
              <a:srgbClr val="F0F0F0"/>
            </a:solidFill>
          </p:spPr>
          <p:txBody>
            <a:bodyPr wrap="square" tIns="0" bIns="0" rtlCol="0" anchor="b" anchorCtr="0">
              <a:spAutoFit/>
            </a:bodyPr>
            <a:lstStyle/>
            <a:p>
              <a:r>
                <a:rPr lang="en-US" sz="2400" b="1" dirty="0" smtClean="0">
                  <a:solidFill>
                    <a:srgbClr val="684D00"/>
                  </a:solidFill>
                  <a:latin typeface="Freestyle Script" pitchFamily="66" charset="0"/>
                </a:rPr>
                <a:t>HISPANIOLA</a:t>
              </a:r>
              <a:endParaRPr lang="en-US" sz="2400" b="1" dirty="0">
                <a:solidFill>
                  <a:srgbClr val="684D00"/>
                </a:solidFill>
                <a:latin typeface="Freestyle Script" pitchFamily="66" charset="0"/>
              </a:endParaRPr>
            </a:p>
          </p:txBody>
        </p:sp>
      </p:grpSp>
      <p:sp useBgFill="1">
        <p:nvSpPr>
          <p:cNvPr id="36" name="TextBox 35"/>
          <p:cNvSpPr txBox="1"/>
          <p:nvPr/>
        </p:nvSpPr>
        <p:spPr>
          <a:xfrm>
            <a:off x="0" y="685800"/>
            <a:ext cx="6400800" cy="523220"/>
          </a:xfrm>
          <a:prstGeom prst="rect">
            <a:avLst/>
          </a:prstGeom>
        </p:spPr>
        <p:txBody>
          <a:bodyPr wrap="square" rtlCol="0">
            <a:spAutoFit/>
          </a:bodyPr>
          <a:lstStyle/>
          <a:p>
            <a:pPr>
              <a:buFont typeface="Arial" pitchFamily="34" charset="0"/>
              <a:buChar char="•"/>
            </a:pPr>
            <a:r>
              <a:rPr lang="en-US" sz="2800" dirty="0" smtClean="0"/>
              <a:t> 1493 - 1</a:t>
            </a:r>
            <a:r>
              <a:rPr lang="en-US" sz="2800" baseline="30000" dirty="0" smtClean="0"/>
              <a:t>ST</a:t>
            </a:r>
            <a:r>
              <a:rPr lang="en-US" sz="2800" dirty="0" smtClean="0"/>
              <a:t> settlement begun by Columbus</a:t>
            </a:r>
          </a:p>
        </p:txBody>
      </p:sp>
      <p:grpSp>
        <p:nvGrpSpPr>
          <p:cNvPr id="37" name="Group 36"/>
          <p:cNvGrpSpPr/>
          <p:nvPr/>
        </p:nvGrpSpPr>
        <p:grpSpPr>
          <a:xfrm>
            <a:off x="5562600" y="762000"/>
            <a:ext cx="3227522" cy="3200400"/>
            <a:chOff x="5562600" y="762000"/>
            <a:chExt cx="3227522" cy="3200400"/>
          </a:xfrm>
        </p:grpSpPr>
        <p:sp>
          <p:nvSpPr>
            <p:cNvPr id="35" name="Freeform 34"/>
            <p:cNvSpPr/>
            <p:nvPr/>
          </p:nvSpPr>
          <p:spPr>
            <a:xfrm>
              <a:off x="6324600" y="762000"/>
              <a:ext cx="2465522" cy="3048000"/>
            </a:xfrm>
            <a:custGeom>
              <a:avLst/>
              <a:gdLst>
                <a:gd name="connsiteX0" fmla="*/ 0 w 1451675"/>
                <a:gd name="connsiteY0" fmla="*/ 2743200 h 2949844"/>
                <a:gd name="connsiteX1" fmla="*/ 991892 w 1451675"/>
                <a:gd name="connsiteY1" fmla="*/ 2650210 h 2949844"/>
                <a:gd name="connsiteX2" fmla="*/ 1363851 w 1451675"/>
                <a:gd name="connsiteY2" fmla="*/ 945396 h 2949844"/>
                <a:gd name="connsiteX3" fmla="*/ 464949 w 1451675"/>
                <a:gd name="connsiteY3" fmla="*/ 0 h 2949844"/>
                <a:gd name="connsiteX0" fmla="*/ 0 w 1489775"/>
                <a:gd name="connsiteY0" fmla="*/ 2514600 h 2721244"/>
                <a:gd name="connsiteX1" fmla="*/ 991892 w 1489775"/>
                <a:gd name="connsiteY1" fmla="*/ 2421610 h 2721244"/>
                <a:gd name="connsiteX2" fmla="*/ 1363851 w 1489775"/>
                <a:gd name="connsiteY2" fmla="*/ 716796 h 2721244"/>
                <a:gd name="connsiteX3" fmla="*/ 236349 w 1489775"/>
                <a:gd name="connsiteY3" fmla="*/ 0 h 2721244"/>
                <a:gd name="connsiteX0" fmla="*/ 0 w 1489775"/>
                <a:gd name="connsiteY0" fmla="*/ 2549471 h 2756115"/>
                <a:gd name="connsiteX1" fmla="*/ 991892 w 1489775"/>
                <a:gd name="connsiteY1" fmla="*/ 2456481 h 2756115"/>
                <a:gd name="connsiteX2" fmla="*/ 1363851 w 1489775"/>
                <a:gd name="connsiteY2" fmla="*/ 751667 h 2756115"/>
                <a:gd name="connsiteX3" fmla="*/ 236349 w 1489775"/>
                <a:gd name="connsiteY3" fmla="*/ 34871 h 2756115"/>
                <a:gd name="connsiteX0" fmla="*/ 0 w 1489775"/>
                <a:gd name="connsiteY0" fmla="*/ 2549471 h 2652793"/>
                <a:gd name="connsiteX1" fmla="*/ 991892 w 1489775"/>
                <a:gd name="connsiteY1" fmla="*/ 2456481 h 2652793"/>
                <a:gd name="connsiteX2" fmla="*/ 1363851 w 1489775"/>
                <a:gd name="connsiteY2" fmla="*/ 751667 h 2652793"/>
                <a:gd name="connsiteX3" fmla="*/ 236349 w 1489775"/>
                <a:gd name="connsiteY3" fmla="*/ 34871 h 2652793"/>
                <a:gd name="connsiteX0" fmla="*/ 0 w 1489775"/>
                <a:gd name="connsiteY0" fmla="*/ 2549471 h 2652793"/>
                <a:gd name="connsiteX1" fmla="*/ 991892 w 1489775"/>
                <a:gd name="connsiteY1" fmla="*/ 2456481 h 2652793"/>
                <a:gd name="connsiteX2" fmla="*/ 1363851 w 1489775"/>
                <a:gd name="connsiteY2" fmla="*/ 751667 h 2652793"/>
                <a:gd name="connsiteX3" fmla="*/ 236349 w 1489775"/>
                <a:gd name="connsiteY3" fmla="*/ 34871 h 2652793"/>
                <a:gd name="connsiteX0" fmla="*/ 0 w 1489775"/>
                <a:gd name="connsiteY0" fmla="*/ 2549471 h 2549471"/>
                <a:gd name="connsiteX1" fmla="*/ 991892 w 1489775"/>
                <a:gd name="connsiteY1" fmla="*/ 2456481 h 2549471"/>
                <a:gd name="connsiteX2" fmla="*/ 1363851 w 1489775"/>
                <a:gd name="connsiteY2" fmla="*/ 751667 h 2549471"/>
                <a:gd name="connsiteX3" fmla="*/ 236349 w 1489775"/>
                <a:gd name="connsiteY3" fmla="*/ 34871 h 2549471"/>
                <a:gd name="connsiteX0" fmla="*/ 0 w 1489775"/>
                <a:gd name="connsiteY0" fmla="*/ 2549471 h 2549471"/>
                <a:gd name="connsiteX1" fmla="*/ 991892 w 1489775"/>
                <a:gd name="connsiteY1" fmla="*/ 2456481 h 2549471"/>
                <a:gd name="connsiteX2" fmla="*/ 1363851 w 1489775"/>
                <a:gd name="connsiteY2" fmla="*/ 751667 h 2549471"/>
                <a:gd name="connsiteX3" fmla="*/ 236349 w 1489775"/>
                <a:gd name="connsiteY3" fmla="*/ 34871 h 2549471"/>
                <a:gd name="connsiteX0" fmla="*/ 0 w 1489775"/>
                <a:gd name="connsiteY0" fmla="*/ 2549471 h 2623088"/>
                <a:gd name="connsiteX1" fmla="*/ 991892 w 1489775"/>
                <a:gd name="connsiteY1" fmla="*/ 2456481 h 2623088"/>
                <a:gd name="connsiteX2" fmla="*/ 1363851 w 1489775"/>
                <a:gd name="connsiteY2" fmla="*/ 751667 h 2623088"/>
                <a:gd name="connsiteX3" fmla="*/ 236349 w 1489775"/>
                <a:gd name="connsiteY3" fmla="*/ 34871 h 2623088"/>
                <a:gd name="connsiteX0" fmla="*/ 0 w 1787471"/>
                <a:gd name="connsiteY0" fmla="*/ 2549471 h 2623088"/>
                <a:gd name="connsiteX1" fmla="*/ 1372892 w 1787471"/>
                <a:gd name="connsiteY1" fmla="*/ 2456481 h 2623088"/>
                <a:gd name="connsiteX2" fmla="*/ 1363851 w 1787471"/>
                <a:gd name="connsiteY2" fmla="*/ 751667 h 2623088"/>
                <a:gd name="connsiteX3" fmla="*/ 236349 w 1787471"/>
                <a:gd name="connsiteY3" fmla="*/ 34871 h 2623088"/>
                <a:gd name="connsiteX0" fmla="*/ 0 w 1787471"/>
                <a:gd name="connsiteY0" fmla="*/ 2549471 h 2582215"/>
                <a:gd name="connsiteX1" fmla="*/ 1372892 w 1787471"/>
                <a:gd name="connsiteY1" fmla="*/ 2456481 h 2582215"/>
                <a:gd name="connsiteX2" fmla="*/ 1363851 w 1787471"/>
                <a:gd name="connsiteY2" fmla="*/ 751667 h 2582215"/>
                <a:gd name="connsiteX3" fmla="*/ 236349 w 1787471"/>
                <a:gd name="connsiteY3" fmla="*/ 34871 h 2582215"/>
                <a:gd name="connsiteX0" fmla="*/ 0 w 1787471"/>
                <a:gd name="connsiteY0" fmla="*/ 2549471 h 2582215"/>
                <a:gd name="connsiteX1" fmla="*/ 1372892 w 1787471"/>
                <a:gd name="connsiteY1" fmla="*/ 2456481 h 2582215"/>
                <a:gd name="connsiteX2" fmla="*/ 1363851 w 1787471"/>
                <a:gd name="connsiteY2" fmla="*/ 751667 h 2582215"/>
                <a:gd name="connsiteX3" fmla="*/ 236349 w 1787471"/>
                <a:gd name="connsiteY3" fmla="*/ 34871 h 2582215"/>
                <a:gd name="connsiteX0" fmla="*/ 0 w 1787471"/>
                <a:gd name="connsiteY0" fmla="*/ 2638883 h 2671627"/>
                <a:gd name="connsiteX1" fmla="*/ 1372892 w 1787471"/>
                <a:gd name="connsiteY1" fmla="*/ 2545893 h 2671627"/>
                <a:gd name="connsiteX2" fmla="*/ 1363851 w 1787471"/>
                <a:gd name="connsiteY2" fmla="*/ 841079 h 2671627"/>
                <a:gd name="connsiteX3" fmla="*/ 387458 w 1787471"/>
                <a:gd name="connsiteY3" fmla="*/ 119466 h 2671627"/>
                <a:gd name="connsiteX4" fmla="*/ 236349 w 1787471"/>
                <a:gd name="connsiteY4" fmla="*/ 124283 h 2671627"/>
                <a:gd name="connsiteX0" fmla="*/ 0 w 1787471"/>
                <a:gd name="connsiteY0" fmla="*/ 2537903 h 2570647"/>
                <a:gd name="connsiteX1" fmla="*/ 1372892 w 1787471"/>
                <a:gd name="connsiteY1" fmla="*/ 2444913 h 2570647"/>
                <a:gd name="connsiteX2" fmla="*/ 1363851 w 1787471"/>
                <a:gd name="connsiteY2" fmla="*/ 740099 h 2570647"/>
                <a:gd name="connsiteX3" fmla="*/ 387458 w 1787471"/>
                <a:gd name="connsiteY3" fmla="*/ 18486 h 2570647"/>
                <a:gd name="connsiteX4" fmla="*/ 236349 w 1787471"/>
                <a:gd name="connsiteY4" fmla="*/ 23303 h 2570647"/>
                <a:gd name="connsiteX0" fmla="*/ 0 w 1787471"/>
                <a:gd name="connsiteY0" fmla="*/ 2679357 h 2712101"/>
                <a:gd name="connsiteX1" fmla="*/ 1372892 w 1787471"/>
                <a:gd name="connsiteY1" fmla="*/ 2586367 h 2712101"/>
                <a:gd name="connsiteX2" fmla="*/ 1363851 w 1787471"/>
                <a:gd name="connsiteY2" fmla="*/ 881553 h 2712101"/>
                <a:gd name="connsiteX3" fmla="*/ 681926 w 1787471"/>
                <a:gd name="connsiteY3" fmla="*/ 120269 h 2712101"/>
                <a:gd name="connsiteX4" fmla="*/ 387458 w 1787471"/>
                <a:gd name="connsiteY4" fmla="*/ 159940 h 2712101"/>
                <a:gd name="connsiteX5" fmla="*/ 236349 w 1787471"/>
                <a:gd name="connsiteY5" fmla="*/ 164757 h 2712101"/>
                <a:gd name="connsiteX0" fmla="*/ 0 w 1787471"/>
                <a:gd name="connsiteY0" fmla="*/ 2679357 h 2712101"/>
                <a:gd name="connsiteX1" fmla="*/ 1372892 w 1787471"/>
                <a:gd name="connsiteY1" fmla="*/ 2586367 h 2712101"/>
                <a:gd name="connsiteX2" fmla="*/ 1363851 w 1787471"/>
                <a:gd name="connsiteY2" fmla="*/ 881553 h 2712101"/>
                <a:gd name="connsiteX3" fmla="*/ 681926 w 1787471"/>
                <a:gd name="connsiteY3" fmla="*/ 120269 h 2712101"/>
                <a:gd name="connsiteX4" fmla="*/ 387458 w 1787471"/>
                <a:gd name="connsiteY4" fmla="*/ 159940 h 2712101"/>
                <a:gd name="connsiteX5" fmla="*/ 7749 w 1787471"/>
                <a:gd name="connsiteY5" fmla="*/ 164757 h 2712101"/>
                <a:gd name="connsiteX0" fmla="*/ 0 w 1787471"/>
                <a:gd name="connsiteY0" fmla="*/ 2678554 h 2711298"/>
                <a:gd name="connsiteX1" fmla="*/ 1372892 w 1787471"/>
                <a:gd name="connsiteY1" fmla="*/ 2585564 h 2711298"/>
                <a:gd name="connsiteX2" fmla="*/ 1363851 w 1787471"/>
                <a:gd name="connsiteY2" fmla="*/ 880750 h 2711298"/>
                <a:gd name="connsiteX3" fmla="*/ 681926 w 1787471"/>
                <a:gd name="connsiteY3" fmla="*/ 119466 h 2711298"/>
                <a:gd name="connsiteX4" fmla="*/ 7749 w 1787471"/>
                <a:gd name="connsiteY4" fmla="*/ 163954 h 2711298"/>
                <a:gd name="connsiteX0" fmla="*/ 1059051 w 2846522"/>
                <a:gd name="connsiteY0" fmla="*/ 2678554 h 2711298"/>
                <a:gd name="connsiteX1" fmla="*/ 2431943 w 2846522"/>
                <a:gd name="connsiteY1" fmla="*/ 2585564 h 2711298"/>
                <a:gd name="connsiteX2" fmla="*/ 2422902 w 2846522"/>
                <a:gd name="connsiteY2" fmla="*/ 880750 h 2711298"/>
                <a:gd name="connsiteX3" fmla="*/ 1740977 w 2846522"/>
                <a:gd name="connsiteY3" fmla="*/ 119466 h 2711298"/>
                <a:gd name="connsiteX4" fmla="*/ 0 w 2846522"/>
                <a:gd name="connsiteY4" fmla="*/ 163954 h 2711298"/>
                <a:gd name="connsiteX0" fmla="*/ 1135251 w 2846522"/>
                <a:gd name="connsiteY0" fmla="*/ 2678554 h 2711298"/>
                <a:gd name="connsiteX1" fmla="*/ 2431943 w 2846522"/>
                <a:gd name="connsiteY1" fmla="*/ 2585564 h 2711298"/>
                <a:gd name="connsiteX2" fmla="*/ 2422902 w 2846522"/>
                <a:gd name="connsiteY2" fmla="*/ 880750 h 2711298"/>
                <a:gd name="connsiteX3" fmla="*/ 1740977 w 2846522"/>
                <a:gd name="connsiteY3" fmla="*/ 119466 h 2711298"/>
                <a:gd name="connsiteX4" fmla="*/ 0 w 2846522"/>
                <a:gd name="connsiteY4" fmla="*/ 163954 h 2711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6522" h="2711298">
                  <a:moveTo>
                    <a:pt x="1135251" y="2678554"/>
                  </a:moveTo>
                  <a:cubicBezTo>
                    <a:pt x="1751309" y="2675971"/>
                    <a:pt x="1587286" y="2711298"/>
                    <a:pt x="2431943" y="2585564"/>
                  </a:cubicBezTo>
                  <a:cubicBezTo>
                    <a:pt x="2846522" y="2203272"/>
                    <a:pt x="2612326" y="1284351"/>
                    <a:pt x="2422902" y="880750"/>
                  </a:cubicBezTo>
                  <a:cubicBezTo>
                    <a:pt x="2307741" y="505197"/>
                    <a:pt x="2144794" y="238932"/>
                    <a:pt x="1740977" y="119466"/>
                  </a:cubicBezTo>
                  <a:cubicBezTo>
                    <a:pt x="1337160" y="0"/>
                    <a:pt x="140454" y="154686"/>
                    <a:pt x="0" y="163954"/>
                  </a:cubicBezTo>
                </a:path>
              </a:pathLst>
            </a:custGeom>
            <a:ln w="76200">
              <a:solidFill>
                <a:srgbClr val="FF0000"/>
              </a:solidFill>
              <a:tailEnd type="triangle" w="lg" len="med"/>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ectangle 33"/>
            <p:cNvSpPr/>
            <p:nvPr/>
          </p:nvSpPr>
          <p:spPr>
            <a:xfrm>
              <a:off x="5562600" y="3505200"/>
              <a:ext cx="1524000" cy="457200"/>
            </a:xfrm>
            <a:prstGeom prst="rect">
              <a:avLst/>
            </a:prstGeom>
            <a:noFill/>
            <a:ln w="635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5-Point Star 30"/>
          <p:cNvSpPr/>
          <p:nvPr/>
        </p:nvSpPr>
        <p:spPr>
          <a:xfrm>
            <a:off x="4572000" y="3886200"/>
            <a:ext cx="381000" cy="381000"/>
          </a:xfrm>
          <a:prstGeom prst="star5">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3"/>
                                        </p:tgtEl>
                                      </p:cBhvr>
                                      <p:by x="500000" y="500000"/>
                                    </p:animScale>
                                  </p:childTnLst>
                                </p:cTn>
                              </p:par>
                              <p:par>
                                <p:cTn id="7" presetID="42" presetClass="path" presetSubtype="0" accel="50000" decel="50000" fill="hold" grpId="2" nodeType="withEffect">
                                  <p:stCondLst>
                                    <p:cond delay="0"/>
                                  </p:stCondLst>
                                  <p:childTnLst>
                                    <p:animMotion origin="layout" path="M 3.33333E-6 -2.22222E-6 L 0.09583 0.32222 " pathEditMode="relative" rAng="0" ptsTypes="AA">
                                      <p:cBhvr>
                                        <p:cTn id="8" dur="1000" fill="hold"/>
                                        <p:tgtEl>
                                          <p:spTgt spid="23"/>
                                        </p:tgtEl>
                                        <p:attrNameLst>
                                          <p:attrName>ppt_x</p:attrName>
                                          <p:attrName>ppt_y</p:attrName>
                                        </p:attrNameLst>
                                      </p:cBhvr>
                                      <p:rCtr x="48" y="161"/>
                                    </p:animMotion>
                                  </p:childTnLst>
                                </p:cTn>
                              </p:par>
                              <p:par>
                                <p:cTn id="9" presetID="10" presetClass="exit" presetSubtype="0" fill="hold" grpId="1" nodeType="withEffect">
                                  <p:stCondLst>
                                    <p:cond delay="0"/>
                                  </p:stCondLst>
                                  <p:childTnLst>
                                    <p:animEffect transition="out" filter="fade">
                                      <p:cBhvr>
                                        <p:cTn id="10" dur="1000"/>
                                        <p:tgtEl>
                                          <p:spTgt spid="23"/>
                                        </p:tgtEl>
                                      </p:cBhvr>
                                    </p:animEffect>
                                    <p:set>
                                      <p:cBhvr>
                                        <p:cTn id="11" dur="1" fill="hold">
                                          <p:stCondLst>
                                            <p:cond delay="999"/>
                                          </p:stCondLst>
                                        </p:cTn>
                                        <p:tgtEl>
                                          <p:spTgt spid="23"/>
                                        </p:tgtEl>
                                        <p:attrNameLst>
                                          <p:attrName>style.visibility</p:attrName>
                                        </p:attrNameLst>
                                      </p:cBhvr>
                                      <p:to>
                                        <p:strVal val="hidden"/>
                                      </p:to>
                                    </p:set>
                                  </p:childTnLst>
                                </p:cTn>
                              </p:par>
                              <p:par>
                                <p:cTn id="12" presetID="10" presetClass="exit" presetSubtype="0" fill="hold" nodeType="withEffect">
                                  <p:stCondLst>
                                    <p:cond delay="500"/>
                                  </p:stCondLst>
                                  <p:childTnLst>
                                    <p:animEffect transition="out" filter="fade">
                                      <p:cBhvr>
                                        <p:cTn id="13" dur="1000"/>
                                        <p:tgtEl>
                                          <p:spTgt spid="24"/>
                                        </p:tgtEl>
                                      </p:cBhvr>
                                    </p:animEffect>
                                    <p:set>
                                      <p:cBhvr>
                                        <p:cTn id="14" dur="1" fill="hold">
                                          <p:stCondLst>
                                            <p:cond delay="999"/>
                                          </p:stCondLst>
                                        </p:cTn>
                                        <p:tgtEl>
                                          <p:spTgt spid="24"/>
                                        </p:tgtEl>
                                        <p:attrNameLst>
                                          <p:attrName>style.visibility</p:attrName>
                                        </p:attrNameLst>
                                      </p:cBhvr>
                                      <p:to>
                                        <p:strVal val="hidden"/>
                                      </p:to>
                                    </p:set>
                                  </p:childTnLst>
                                </p:cTn>
                              </p:par>
                              <p:par>
                                <p:cTn id="15" presetID="10" presetClass="entr" presetSubtype="0" fill="hold" nodeType="withEffect">
                                  <p:stCondLst>
                                    <p:cond delay="50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1000"/>
                                        <p:tgtEl>
                                          <p:spTgt spid="37"/>
                                        </p:tgtEl>
                                      </p:cBhvr>
                                    </p:animEffect>
                                  </p:childTnLst>
                                </p:cTn>
                              </p:par>
                            </p:childTnLst>
                          </p:cTn>
                        </p:par>
                        <p:par>
                          <p:cTn id="23" fill="hold">
                            <p:stCondLst>
                              <p:cond delay="1000"/>
                            </p:stCondLst>
                            <p:childTnLst>
                              <p:par>
                                <p:cTn id="24" presetID="10" presetClass="entr" presetSubtype="0" fill="hold" grpId="1"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childTnLst>
                                </p:cTn>
                              </p:par>
                            </p:childTnLst>
                          </p:cTn>
                        </p:par>
                        <p:par>
                          <p:cTn id="27" fill="hold">
                            <p:stCondLst>
                              <p:cond delay="2000"/>
                            </p:stCondLst>
                            <p:childTnLst>
                              <p:par>
                                <p:cTn id="28" presetID="26" presetClass="entr" presetSubtype="0"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down)">
                                      <p:cBhvr>
                                        <p:cTn id="30" dur="290">
                                          <p:stCondLst>
                                            <p:cond delay="0"/>
                                          </p:stCondLst>
                                        </p:cTn>
                                        <p:tgtEl>
                                          <p:spTgt spid="31"/>
                                        </p:tgtEl>
                                      </p:cBhvr>
                                    </p:animEffect>
                                    <p:anim calcmode="lin" valueType="num">
                                      <p:cBhvr>
                                        <p:cTn id="31" dur="911"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2" dur="332"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3" dur="332" tmFilter="0, 0; 0.125,0.2665; 0.25,0.4; 0.375,0.465; 0.5,0.5;  0.625,0.535; 0.75,0.6; 0.875,0.7335; 1,1">
                                          <p:stCondLst>
                                            <p:cond delay="332"/>
                                          </p:stCondLst>
                                        </p:cTn>
                                        <p:tgtEl>
                                          <p:spTgt spid="31"/>
                                        </p:tgtEl>
                                        <p:attrNameLst>
                                          <p:attrName>ppt_y</p:attrName>
                                        </p:attrNameLst>
                                      </p:cBhvr>
                                      <p:tavLst>
                                        <p:tav tm="0" fmla="#ppt_y-sin(pi*$)/9">
                                          <p:val>
                                            <p:fltVal val="0"/>
                                          </p:val>
                                        </p:tav>
                                        <p:tav tm="100000">
                                          <p:val>
                                            <p:fltVal val="1"/>
                                          </p:val>
                                        </p:tav>
                                      </p:tavLst>
                                    </p:anim>
                                    <p:anim calcmode="lin" valueType="num">
                                      <p:cBhvr>
                                        <p:cTn id="34" dur="166" tmFilter="0, 0; 0.125,0.2665; 0.25,0.4; 0.375,0.465; 0.5,0.5;  0.625,0.535; 0.75,0.6; 0.875,0.7335; 1,1">
                                          <p:stCondLst>
                                            <p:cond delay="662"/>
                                          </p:stCondLst>
                                        </p:cTn>
                                        <p:tgtEl>
                                          <p:spTgt spid="31"/>
                                        </p:tgtEl>
                                        <p:attrNameLst>
                                          <p:attrName>ppt_y</p:attrName>
                                        </p:attrNameLst>
                                      </p:cBhvr>
                                      <p:tavLst>
                                        <p:tav tm="0" fmla="#ppt_y-sin(pi*$)/27">
                                          <p:val>
                                            <p:fltVal val="0"/>
                                          </p:val>
                                        </p:tav>
                                        <p:tav tm="100000">
                                          <p:val>
                                            <p:fltVal val="1"/>
                                          </p:val>
                                        </p:tav>
                                      </p:tavLst>
                                    </p:anim>
                                    <p:anim calcmode="lin" valueType="num">
                                      <p:cBhvr>
                                        <p:cTn id="35" dur="82" tmFilter="0, 0; 0.125,0.2665; 0.25,0.4; 0.375,0.465; 0.5,0.5;  0.625,0.535; 0.75,0.6; 0.875,0.7335; 1,1">
                                          <p:stCondLst>
                                            <p:cond delay="828"/>
                                          </p:stCondLst>
                                        </p:cTn>
                                        <p:tgtEl>
                                          <p:spTgt spid="31"/>
                                        </p:tgtEl>
                                        <p:attrNameLst>
                                          <p:attrName>ppt_y</p:attrName>
                                        </p:attrNameLst>
                                      </p:cBhvr>
                                      <p:tavLst>
                                        <p:tav tm="0" fmla="#ppt_y-sin(pi*$)/81">
                                          <p:val>
                                            <p:fltVal val="0"/>
                                          </p:val>
                                        </p:tav>
                                        <p:tav tm="100000">
                                          <p:val>
                                            <p:fltVal val="1"/>
                                          </p:val>
                                        </p:tav>
                                      </p:tavLst>
                                    </p:anim>
                                    <p:animScale>
                                      <p:cBhvr>
                                        <p:cTn id="36" dur="13">
                                          <p:stCondLst>
                                            <p:cond delay="325"/>
                                          </p:stCondLst>
                                        </p:cTn>
                                        <p:tgtEl>
                                          <p:spTgt spid="31"/>
                                        </p:tgtEl>
                                      </p:cBhvr>
                                      <p:to x="100000" y="60000"/>
                                    </p:animScale>
                                    <p:animScale>
                                      <p:cBhvr>
                                        <p:cTn id="37" dur="83" decel="50000">
                                          <p:stCondLst>
                                            <p:cond delay="338"/>
                                          </p:stCondLst>
                                        </p:cTn>
                                        <p:tgtEl>
                                          <p:spTgt spid="31"/>
                                        </p:tgtEl>
                                      </p:cBhvr>
                                      <p:to x="100000" y="100000"/>
                                    </p:animScale>
                                    <p:animScale>
                                      <p:cBhvr>
                                        <p:cTn id="38" dur="13">
                                          <p:stCondLst>
                                            <p:cond delay="656"/>
                                          </p:stCondLst>
                                        </p:cTn>
                                        <p:tgtEl>
                                          <p:spTgt spid="31"/>
                                        </p:tgtEl>
                                      </p:cBhvr>
                                      <p:to x="100000" y="80000"/>
                                    </p:animScale>
                                    <p:animScale>
                                      <p:cBhvr>
                                        <p:cTn id="39" dur="83" decel="50000">
                                          <p:stCondLst>
                                            <p:cond delay="669"/>
                                          </p:stCondLst>
                                        </p:cTn>
                                        <p:tgtEl>
                                          <p:spTgt spid="31"/>
                                        </p:tgtEl>
                                      </p:cBhvr>
                                      <p:to x="100000" y="100000"/>
                                    </p:animScale>
                                    <p:animScale>
                                      <p:cBhvr>
                                        <p:cTn id="40" dur="13">
                                          <p:stCondLst>
                                            <p:cond delay="821"/>
                                          </p:stCondLst>
                                        </p:cTn>
                                        <p:tgtEl>
                                          <p:spTgt spid="31"/>
                                        </p:tgtEl>
                                      </p:cBhvr>
                                      <p:to x="100000" y="90000"/>
                                    </p:animScale>
                                    <p:animScale>
                                      <p:cBhvr>
                                        <p:cTn id="41" dur="83" decel="50000">
                                          <p:stCondLst>
                                            <p:cond delay="834"/>
                                          </p:stCondLst>
                                        </p:cTn>
                                        <p:tgtEl>
                                          <p:spTgt spid="31"/>
                                        </p:tgtEl>
                                      </p:cBhvr>
                                      <p:to x="100000" y="100000"/>
                                    </p:animScale>
                                    <p:animScale>
                                      <p:cBhvr>
                                        <p:cTn id="42" dur="13">
                                          <p:stCondLst>
                                            <p:cond delay="904"/>
                                          </p:stCondLst>
                                        </p:cTn>
                                        <p:tgtEl>
                                          <p:spTgt spid="31"/>
                                        </p:tgtEl>
                                      </p:cBhvr>
                                      <p:to x="100000" y="95000"/>
                                    </p:animScale>
                                    <p:animScale>
                                      <p:cBhvr>
                                        <p:cTn id="43" dur="83" decel="50000">
                                          <p:stCondLst>
                                            <p:cond delay="917"/>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3" grpId="2" animBg="1"/>
      <p:bldP spid="36" grpId="1" animBg="1"/>
      <p:bldP spid="31"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0895290"/>
          </a:xfrm>
          <a:prstGeom prst="rect">
            <a:avLst/>
          </a:prstGeom>
        </p:spPr>
        <p:txBody>
          <a:bodyPr wrap="square">
            <a:spAutoFit/>
          </a:bodyPr>
          <a:lstStyle/>
          <a:p>
            <a:r>
              <a:rPr lang="en-US" dirty="0" smtClean="0">
                <a:hlinkClick r:id="rId2"/>
              </a:rPr>
              <a:t>https://en.wikipedia.org/wiki/Hispaniola</a:t>
            </a:r>
            <a:endParaRPr lang="en-US" dirty="0" smtClean="0"/>
          </a:p>
          <a:p>
            <a:r>
              <a:rPr lang="en-US" dirty="0" smtClean="0"/>
              <a:t>	Christopher Columbus first landed at Hispaniola on December 6, 1492 at a small bay he named San Nicolas, now called </a:t>
            </a:r>
            <a:r>
              <a:rPr lang="en-US" dirty="0" err="1" smtClean="0"/>
              <a:t>Môle</a:t>
            </a:r>
            <a:r>
              <a:rPr lang="en-US" dirty="0" smtClean="0"/>
              <a:t>-Saint-Nicolas on the north coast of present-day Haiti. He was welcomed in a friendly fashion by the indigenous people known as the </a:t>
            </a:r>
            <a:r>
              <a:rPr lang="en-US" dirty="0" err="1" smtClean="0"/>
              <a:t>Taino</a:t>
            </a:r>
            <a:r>
              <a:rPr lang="en-US" dirty="0" smtClean="0"/>
              <a:t>. Trading with the natives yielded more gold than they had come across previously on the other Caribbean islands and Columbus was led to believe that much more gold would be found inland. Before he could explore further, his flagship, the Santa Maria, ran aground and sank in the bay on December 24. With only two smaller ships remaining for the voyage home, Columbus built a fortified encampment, La </a:t>
            </a:r>
            <a:r>
              <a:rPr lang="en-US" dirty="0" err="1" smtClean="0"/>
              <a:t>Navidad</a:t>
            </a:r>
            <a:r>
              <a:rPr lang="en-US" dirty="0" smtClean="0"/>
              <a:t>, on the shore and left behind 21 crewman to await his return the following year.</a:t>
            </a:r>
          </a:p>
          <a:p>
            <a:r>
              <a:rPr lang="en-US" dirty="0" smtClean="0"/>
              <a:t>	Colonization began in earnest the following year when Columbus brought 1,300 men to Hispaniola in November 1493 with the intention of establishing a permanent settlement. They found the encampment at </a:t>
            </a:r>
            <a:r>
              <a:rPr lang="en-US" dirty="0" err="1" smtClean="0"/>
              <a:t>Navidad</a:t>
            </a:r>
            <a:r>
              <a:rPr lang="en-US" dirty="0" smtClean="0"/>
              <a:t> had been destroyed and all the crewmen left behind killed by the natives. Columbus decided to sail east in search of a better site to found a new settlement. In January 1494 they established La </a:t>
            </a:r>
            <a:r>
              <a:rPr lang="en-US" dirty="0" err="1" smtClean="0"/>
              <a:t>Isabela</a:t>
            </a:r>
            <a:r>
              <a:rPr lang="en-US" dirty="0" smtClean="0"/>
              <a:t> in present-day Dominican Republic.</a:t>
            </a:r>
          </a:p>
          <a:p>
            <a:r>
              <a:rPr lang="en-US" dirty="0" smtClean="0"/>
              <a:t>	As Spain conquered new regions on the mainland of the Americas (Spanish Main), its interest in Hispaniola waned, and the colony’s population grew slowly. By the early 17th century, the island and its smaller neighbors (notably Tortuga) became regular stopping points for Caribbean pirates. In 1606, the government of Philip III ordered all inhabitants of Hispaniola to move close to Santo Domingo, to avoid interaction with pirates. Rather than secure the island, his action meant that French, English, and Dutch pirates established their own bases on the abandoned north and west coasts of the island.</a:t>
            </a:r>
          </a:p>
          <a:p>
            <a:r>
              <a:rPr lang="en-US" dirty="0" smtClean="0"/>
              <a:t>	In 1665, French colonization of the island was officially recognized by King Louis XIV. The French colony was given the name Saint-</a:t>
            </a:r>
            <a:r>
              <a:rPr lang="en-US" dirty="0" err="1" smtClean="0"/>
              <a:t>Domingue</a:t>
            </a:r>
            <a:r>
              <a:rPr lang="en-US" dirty="0" smtClean="0"/>
              <a:t>. In the 1697 Treaty of Ryswick, Spain formally ceded the western third of the island to France.  Saint-</a:t>
            </a:r>
            <a:r>
              <a:rPr lang="en-US" dirty="0" err="1" smtClean="0"/>
              <a:t>Domingue</a:t>
            </a:r>
            <a:r>
              <a:rPr lang="en-US" dirty="0" smtClean="0"/>
              <a:t> quickly came to overshadow the east in both wealth and population. Nicknamed the "Pearl of the Antilles", it became the richest and most prosperous colony in the West Indies, with a system of human slavery used to grow and harvest sugar cane during a time when European demand for sugar was high. Slavery kept prices low and profit was maximized. It was an important port in the Americas for goods and products flowing to and from France and Europe.</a:t>
            </a:r>
          </a:p>
          <a:p>
            <a:r>
              <a:rPr lang="en-US" dirty="0" smtClean="0"/>
              <a:t>	European colonists often died young due to tropical fevers, as well as from violent slave resistance in the late eighteenth century. In 1791, during the French Revolution, a major slave revolt broke out on Saint-</a:t>
            </a:r>
            <a:r>
              <a:rPr lang="en-US" dirty="0" err="1" smtClean="0"/>
              <a:t>Domingue</a:t>
            </a:r>
            <a:r>
              <a:rPr lang="en-US" dirty="0" smtClean="0"/>
              <a:t>. When the French Republic abolished slavery in the colonies on February 4, 1794, it was a European first.[38] The ex-slave army joined forces with France in its war against its European neighbors. In the second 1795 Treaty of Basel (July 22), Spain ceded the eastern two-thirds of the island of Hispaniola, later to become the Dominican Republic. French settlers had begun to colonize some areas in the Spanish side of the territory</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914400"/>
            <a:ext cx="9028726" cy="5943600"/>
          </a:xfrm>
          <a:prstGeom prst="rect">
            <a:avLst/>
          </a:prstGeom>
          <a:noFill/>
          <a:ln w="9525">
            <a:noFill/>
            <a:miter lim="800000"/>
            <a:headEnd/>
            <a:tailEnd/>
          </a:ln>
          <a:effectLst/>
        </p:spPr>
      </p:pic>
      <p:sp>
        <p:nvSpPr>
          <p:cNvPr id="6" name="Rectangle 5"/>
          <p:cNvSpPr/>
          <p:nvPr/>
        </p:nvSpPr>
        <p:spPr>
          <a:xfrm>
            <a:off x="0" y="0"/>
            <a:ext cx="9144000" cy="369332"/>
          </a:xfrm>
          <a:prstGeom prst="rect">
            <a:avLst/>
          </a:prstGeom>
        </p:spPr>
        <p:txBody>
          <a:bodyPr wrap="square">
            <a:spAutoFit/>
          </a:bodyPr>
          <a:lstStyle/>
          <a:p>
            <a:r>
              <a:rPr lang="en-US" dirty="0" smtClean="0">
                <a:hlinkClick r:id="rId3"/>
              </a:rPr>
              <a:t>https://cdnhistorybits.wordpress.com/2016/12/13/was-the-acadian-expulsion-justified/</a:t>
            </a:r>
            <a:endParaRPr lang="en-US" dirty="0"/>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533401" y="3446040"/>
            <a:ext cx="7924800" cy="3411960"/>
            <a:chOff x="533401" y="3446040"/>
            <a:chExt cx="7924800" cy="3411960"/>
          </a:xfrm>
        </p:grpSpPr>
        <p:pic>
          <p:nvPicPr>
            <p:cNvPr id="1026" name="Picture 2"/>
            <p:cNvPicPr>
              <a:picLocks noChangeAspect="1" noChangeArrowheads="1"/>
            </p:cNvPicPr>
            <p:nvPr/>
          </p:nvPicPr>
          <p:blipFill>
            <a:blip r:embed="rId2"/>
            <a:srcRect/>
            <a:stretch>
              <a:fillRect/>
            </a:stretch>
          </p:blipFill>
          <p:spPr bwMode="auto">
            <a:xfrm>
              <a:off x="533401" y="3446040"/>
              <a:ext cx="7924800" cy="3411960"/>
            </a:xfrm>
            <a:prstGeom prst="rect">
              <a:avLst/>
            </a:prstGeom>
            <a:noFill/>
            <a:ln w="9525">
              <a:noFill/>
              <a:miter lim="800000"/>
              <a:headEnd/>
              <a:tailEnd/>
            </a:ln>
            <a:effectLst/>
          </p:spPr>
        </p:pic>
        <p:sp>
          <p:nvSpPr>
            <p:cNvPr id="14" name="5-Point Star 13"/>
            <p:cNvSpPr/>
            <p:nvPr/>
          </p:nvSpPr>
          <p:spPr>
            <a:xfrm>
              <a:off x="4572000" y="3886200"/>
              <a:ext cx="381000" cy="381000"/>
            </a:xfrm>
            <a:prstGeom prst="star5">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6" name="TextBox 25"/>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sp>
        <p:nvSpPr>
          <p:cNvPr id="32" name="TextBox 31"/>
          <p:cNvSpPr txBox="1"/>
          <p:nvPr/>
        </p:nvSpPr>
        <p:spPr>
          <a:xfrm>
            <a:off x="5562600" y="3581400"/>
            <a:ext cx="1447800" cy="369332"/>
          </a:xfrm>
          <a:prstGeom prst="rect">
            <a:avLst/>
          </a:prstGeom>
          <a:solidFill>
            <a:srgbClr val="F0F0F0"/>
          </a:solidFill>
        </p:spPr>
        <p:txBody>
          <a:bodyPr wrap="square" tIns="0" bIns="0" rtlCol="0" anchor="b" anchorCtr="0">
            <a:spAutoFit/>
          </a:bodyPr>
          <a:lstStyle/>
          <a:p>
            <a:r>
              <a:rPr lang="en-US" sz="2400" b="1" dirty="0" smtClean="0">
                <a:solidFill>
                  <a:srgbClr val="684D00"/>
                </a:solidFill>
                <a:latin typeface="Freestyle Script" pitchFamily="66" charset="0"/>
              </a:rPr>
              <a:t>HISPANIOLA</a:t>
            </a:r>
            <a:endParaRPr lang="en-US" sz="2400" b="1" dirty="0">
              <a:solidFill>
                <a:srgbClr val="684D00"/>
              </a:solidFill>
              <a:latin typeface="Freestyle Script" pitchFamily="66" charset="0"/>
            </a:endParaRPr>
          </a:p>
        </p:txBody>
      </p:sp>
      <p:sp useBgFill="1">
        <p:nvSpPr>
          <p:cNvPr id="36" name="TextBox 35"/>
          <p:cNvSpPr txBox="1"/>
          <p:nvPr/>
        </p:nvSpPr>
        <p:spPr>
          <a:xfrm>
            <a:off x="0" y="685800"/>
            <a:ext cx="6477000" cy="523220"/>
          </a:xfrm>
          <a:prstGeom prst="rect">
            <a:avLst/>
          </a:prstGeom>
        </p:spPr>
        <p:txBody>
          <a:bodyPr wrap="square" rtlCol="0">
            <a:spAutoFit/>
          </a:bodyPr>
          <a:lstStyle/>
          <a:p>
            <a:pPr>
              <a:buFont typeface="Arial" pitchFamily="34" charset="0"/>
              <a:buChar char="•"/>
            </a:pPr>
            <a:r>
              <a:rPr lang="en-US" sz="2800" dirty="0" smtClean="0"/>
              <a:t> 1493 - 1</a:t>
            </a:r>
            <a:r>
              <a:rPr lang="en-US" sz="2800" baseline="30000" dirty="0" smtClean="0"/>
              <a:t>ST</a:t>
            </a:r>
            <a:r>
              <a:rPr lang="en-US" sz="2800" dirty="0" smtClean="0"/>
              <a:t> settlement begun by Columbus</a:t>
            </a:r>
          </a:p>
        </p:txBody>
      </p:sp>
      <p:sp useBgFill="1">
        <p:nvSpPr>
          <p:cNvPr id="31" name="TextBox 30"/>
          <p:cNvSpPr txBox="1"/>
          <p:nvPr/>
        </p:nvSpPr>
        <p:spPr>
          <a:xfrm>
            <a:off x="0" y="1153180"/>
            <a:ext cx="9144000" cy="523220"/>
          </a:xfrm>
          <a:prstGeom prst="rect">
            <a:avLst/>
          </a:prstGeom>
        </p:spPr>
        <p:txBody>
          <a:bodyPr wrap="square" rtlCol="0">
            <a:spAutoFit/>
          </a:bodyPr>
          <a:lstStyle/>
          <a:p>
            <a:pPr>
              <a:buFont typeface="Arial" pitchFamily="34" charset="0"/>
              <a:buChar char="•"/>
            </a:pPr>
            <a:r>
              <a:rPr lang="en-US" sz="2800" dirty="0" smtClean="0"/>
              <a:t> 1697 - Spain ceded western 3</a:t>
            </a:r>
            <a:r>
              <a:rPr lang="en-US" sz="2800" baseline="30000" dirty="0" smtClean="0"/>
              <a:t>rd</a:t>
            </a:r>
            <a:r>
              <a:rPr lang="en-US" sz="2800" dirty="0" smtClean="0"/>
              <a:t> of island to France </a:t>
            </a:r>
          </a:p>
        </p:txBody>
      </p:sp>
      <p:sp useBgFill="1">
        <p:nvSpPr>
          <p:cNvPr id="33" name="TextBox 32"/>
          <p:cNvSpPr txBox="1"/>
          <p:nvPr/>
        </p:nvSpPr>
        <p:spPr>
          <a:xfrm>
            <a:off x="0" y="1600200"/>
            <a:ext cx="9144000" cy="523220"/>
          </a:xfrm>
          <a:prstGeom prst="rect">
            <a:avLst/>
          </a:prstGeom>
        </p:spPr>
        <p:txBody>
          <a:bodyPr wrap="square" rtlCol="0">
            <a:spAutoFit/>
          </a:bodyPr>
          <a:lstStyle/>
          <a:p>
            <a:r>
              <a:rPr lang="en-US" sz="2800" dirty="0" smtClean="0"/>
              <a:t>            - French colony Saint-</a:t>
            </a:r>
            <a:r>
              <a:rPr lang="en-US" sz="2800" dirty="0" err="1" smtClean="0"/>
              <a:t>Domingue</a:t>
            </a:r>
            <a:endParaRPr lang="en-US" sz="2800" dirty="0" smtClean="0"/>
          </a:p>
        </p:txBody>
      </p:sp>
      <p:sp>
        <p:nvSpPr>
          <p:cNvPr id="15" name="Freeform 14"/>
          <p:cNvSpPr/>
          <p:nvPr/>
        </p:nvSpPr>
        <p:spPr>
          <a:xfrm>
            <a:off x="3463092" y="4128187"/>
            <a:ext cx="754466" cy="1663014"/>
          </a:xfrm>
          <a:custGeom>
            <a:avLst/>
            <a:gdLst>
              <a:gd name="connsiteX0" fmla="*/ 1144385 w 1330036"/>
              <a:gd name="connsiteY0" fmla="*/ 0 h 1895301"/>
              <a:gd name="connsiteX1" fmla="*/ 1327265 w 1330036"/>
              <a:gd name="connsiteY1" fmla="*/ 266007 h 1895301"/>
              <a:gd name="connsiteX2" fmla="*/ 1161010 w 1330036"/>
              <a:gd name="connsiteY2" fmla="*/ 399011 h 1895301"/>
              <a:gd name="connsiteX3" fmla="*/ 745374 w 1330036"/>
              <a:gd name="connsiteY3" fmla="*/ 365760 h 1895301"/>
              <a:gd name="connsiteX4" fmla="*/ 446115 w 1330036"/>
              <a:gd name="connsiteY4" fmla="*/ 349134 h 1895301"/>
              <a:gd name="connsiteX5" fmla="*/ 180108 w 1330036"/>
              <a:gd name="connsiteY5" fmla="*/ 349134 h 1895301"/>
              <a:gd name="connsiteX6" fmla="*/ 13854 w 1330036"/>
              <a:gd name="connsiteY6" fmla="*/ 299258 h 1895301"/>
              <a:gd name="connsiteX7" fmla="*/ 96981 w 1330036"/>
              <a:gd name="connsiteY7" fmla="*/ 615141 h 1895301"/>
              <a:gd name="connsiteX8" fmla="*/ 229985 w 1330036"/>
              <a:gd name="connsiteY8" fmla="*/ 681643 h 1895301"/>
              <a:gd name="connsiteX9" fmla="*/ 263235 w 1330036"/>
              <a:gd name="connsiteY9" fmla="*/ 798021 h 1895301"/>
              <a:gd name="connsiteX10" fmla="*/ 446115 w 1330036"/>
              <a:gd name="connsiteY10" fmla="*/ 764771 h 1895301"/>
              <a:gd name="connsiteX11" fmla="*/ 645621 w 1330036"/>
              <a:gd name="connsiteY11" fmla="*/ 947651 h 1895301"/>
              <a:gd name="connsiteX12" fmla="*/ 778625 w 1330036"/>
              <a:gd name="connsiteY12" fmla="*/ 997527 h 1895301"/>
              <a:gd name="connsiteX13" fmla="*/ 678872 w 1330036"/>
              <a:gd name="connsiteY13" fmla="*/ 1147156 h 1895301"/>
              <a:gd name="connsiteX14" fmla="*/ 579119 w 1330036"/>
              <a:gd name="connsiteY14" fmla="*/ 1197032 h 1895301"/>
              <a:gd name="connsiteX15" fmla="*/ 1011381 w 1330036"/>
              <a:gd name="connsiteY15" fmla="*/ 1396538 h 1895301"/>
              <a:gd name="connsiteX16" fmla="*/ 1077883 w 1330036"/>
              <a:gd name="connsiteY16" fmla="*/ 1596043 h 1895301"/>
              <a:gd name="connsiteX17" fmla="*/ 1077883 w 1330036"/>
              <a:gd name="connsiteY17" fmla="*/ 1895301 h 1895301"/>
              <a:gd name="connsiteX0" fmla="*/ 1144385 w 1330036"/>
              <a:gd name="connsiteY0" fmla="*/ 0 h 1895301"/>
              <a:gd name="connsiteX1" fmla="*/ 1327265 w 1330036"/>
              <a:gd name="connsiteY1" fmla="*/ 266007 h 1895301"/>
              <a:gd name="connsiteX2" fmla="*/ 1161010 w 1330036"/>
              <a:gd name="connsiteY2" fmla="*/ 399011 h 1895301"/>
              <a:gd name="connsiteX3" fmla="*/ 745374 w 1330036"/>
              <a:gd name="connsiteY3" fmla="*/ 365760 h 1895301"/>
              <a:gd name="connsiteX4" fmla="*/ 446115 w 1330036"/>
              <a:gd name="connsiteY4" fmla="*/ 349134 h 1895301"/>
              <a:gd name="connsiteX5" fmla="*/ 180108 w 1330036"/>
              <a:gd name="connsiteY5" fmla="*/ 349134 h 1895301"/>
              <a:gd name="connsiteX6" fmla="*/ 13854 w 1330036"/>
              <a:gd name="connsiteY6" fmla="*/ 299258 h 1895301"/>
              <a:gd name="connsiteX7" fmla="*/ 96981 w 1330036"/>
              <a:gd name="connsiteY7" fmla="*/ 615141 h 1895301"/>
              <a:gd name="connsiteX8" fmla="*/ 229985 w 1330036"/>
              <a:gd name="connsiteY8" fmla="*/ 681643 h 1895301"/>
              <a:gd name="connsiteX9" fmla="*/ 263235 w 1330036"/>
              <a:gd name="connsiteY9" fmla="*/ 798021 h 1895301"/>
              <a:gd name="connsiteX10" fmla="*/ 446115 w 1330036"/>
              <a:gd name="connsiteY10" fmla="*/ 764771 h 1895301"/>
              <a:gd name="connsiteX11" fmla="*/ 645621 w 1330036"/>
              <a:gd name="connsiteY11" fmla="*/ 947651 h 1895301"/>
              <a:gd name="connsiteX12" fmla="*/ 778625 w 1330036"/>
              <a:gd name="connsiteY12" fmla="*/ 997527 h 1895301"/>
              <a:gd name="connsiteX13" fmla="*/ 678872 w 1330036"/>
              <a:gd name="connsiteY13" fmla="*/ 1147156 h 1895301"/>
              <a:gd name="connsiteX14" fmla="*/ 579119 w 1330036"/>
              <a:gd name="connsiteY14" fmla="*/ 1197032 h 1895301"/>
              <a:gd name="connsiteX15" fmla="*/ 1011381 w 1330036"/>
              <a:gd name="connsiteY15" fmla="*/ 1396538 h 1895301"/>
              <a:gd name="connsiteX16" fmla="*/ 1077883 w 1330036"/>
              <a:gd name="connsiteY16" fmla="*/ 1596043 h 1895301"/>
              <a:gd name="connsiteX17" fmla="*/ 818018 w 1330036"/>
              <a:gd name="connsiteY17" fmla="*/ 1895301 h 1895301"/>
              <a:gd name="connsiteX0" fmla="*/ 1144385 w 1330036"/>
              <a:gd name="connsiteY0" fmla="*/ 0 h 1895301"/>
              <a:gd name="connsiteX1" fmla="*/ 1327265 w 1330036"/>
              <a:gd name="connsiteY1" fmla="*/ 266007 h 1895301"/>
              <a:gd name="connsiteX2" fmla="*/ 1161010 w 1330036"/>
              <a:gd name="connsiteY2" fmla="*/ 399011 h 1895301"/>
              <a:gd name="connsiteX3" fmla="*/ 745374 w 1330036"/>
              <a:gd name="connsiteY3" fmla="*/ 365760 h 1895301"/>
              <a:gd name="connsiteX4" fmla="*/ 446115 w 1330036"/>
              <a:gd name="connsiteY4" fmla="*/ 349134 h 1895301"/>
              <a:gd name="connsiteX5" fmla="*/ 180108 w 1330036"/>
              <a:gd name="connsiteY5" fmla="*/ 349134 h 1895301"/>
              <a:gd name="connsiteX6" fmla="*/ 13854 w 1330036"/>
              <a:gd name="connsiteY6" fmla="*/ 299258 h 1895301"/>
              <a:gd name="connsiteX7" fmla="*/ 96981 w 1330036"/>
              <a:gd name="connsiteY7" fmla="*/ 615141 h 1895301"/>
              <a:gd name="connsiteX8" fmla="*/ 229985 w 1330036"/>
              <a:gd name="connsiteY8" fmla="*/ 681643 h 1895301"/>
              <a:gd name="connsiteX9" fmla="*/ 263235 w 1330036"/>
              <a:gd name="connsiteY9" fmla="*/ 798021 h 1895301"/>
              <a:gd name="connsiteX10" fmla="*/ 446115 w 1330036"/>
              <a:gd name="connsiteY10" fmla="*/ 764771 h 1895301"/>
              <a:gd name="connsiteX11" fmla="*/ 645621 w 1330036"/>
              <a:gd name="connsiteY11" fmla="*/ 947651 h 1895301"/>
              <a:gd name="connsiteX12" fmla="*/ 778625 w 1330036"/>
              <a:gd name="connsiteY12" fmla="*/ 997527 h 1895301"/>
              <a:gd name="connsiteX13" fmla="*/ 678872 w 1330036"/>
              <a:gd name="connsiteY13" fmla="*/ 1147156 h 1895301"/>
              <a:gd name="connsiteX14" fmla="*/ 579119 w 1330036"/>
              <a:gd name="connsiteY14" fmla="*/ 1197032 h 1895301"/>
              <a:gd name="connsiteX15" fmla="*/ 1011381 w 1330036"/>
              <a:gd name="connsiteY15" fmla="*/ 1396538 h 1895301"/>
              <a:gd name="connsiteX16" fmla="*/ 1077883 w 1330036"/>
              <a:gd name="connsiteY16" fmla="*/ 1596043 h 1895301"/>
              <a:gd name="connsiteX17" fmla="*/ 818018 w 1330036"/>
              <a:gd name="connsiteY17" fmla="*/ 1895301 h 1895301"/>
              <a:gd name="connsiteX0" fmla="*/ 1327265 w 1330036"/>
              <a:gd name="connsiteY0" fmla="*/ 11083 h 1640377"/>
              <a:gd name="connsiteX1" fmla="*/ 1161010 w 1330036"/>
              <a:gd name="connsiteY1" fmla="*/ 144087 h 1640377"/>
              <a:gd name="connsiteX2" fmla="*/ 745374 w 1330036"/>
              <a:gd name="connsiteY2" fmla="*/ 110836 h 1640377"/>
              <a:gd name="connsiteX3" fmla="*/ 446115 w 1330036"/>
              <a:gd name="connsiteY3" fmla="*/ 94210 h 1640377"/>
              <a:gd name="connsiteX4" fmla="*/ 180108 w 1330036"/>
              <a:gd name="connsiteY4" fmla="*/ 94210 h 1640377"/>
              <a:gd name="connsiteX5" fmla="*/ 13854 w 1330036"/>
              <a:gd name="connsiteY5" fmla="*/ 44334 h 1640377"/>
              <a:gd name="connsiteX6" fmla="*/ 96981 w 1330036"/>
              <a:gd name="connsiteY6" fmla="*/ 360217 h 1640377"/>
              <a:gd name="connsiteX7" fmla="*/ 229985 w 1330036"/>
              <a:gd name="connsiteY7" fmla="*/ 426719 h 1640377"/>
              <a:gd name="connsiteX8" fmla="*/ 263235 w 1330036"/>
              <a:gd name="connsiteY8" fmla="*/ 543097 h 1640377"/>
              <a:gd name="connsiteX9" fmla="*/ 446115 w 1330036"/>
              <a:gd name="connsiteY9" fmla="*/ 509847 h 1640377"/>
              <a:gd name="connsiteX10" fmla="*/ 645621 w 1330036"/>
              <a:gd name="connsiteY10" fmla="*/ 692727 h 1640377"/>
              <a:gd name="connsiteX11" fmla="*/ 778625 w 1330036"/>
              <a:gd name="connsiteY11" fmla="*/ 742603 h 1640377"/>
              <a:gd name="connsiteX12" fmla="*/ 678872 w 1330036"/>
              <a:gd name="connsiteY12" fmla="*/ 892232 h 1640377"/>
              <a:gd name="connsiteX13" fmla="*/ 579119 w 1330036"/>
              <a:gd name="connsiteY13" fmla="*/ 942108 h 1640377"/>
              <a:gd name="connsiteX14" fmla="*/ 1011381 w 1330036"/>
              <a:gd name="connsiteY14" fmla="*/ 1141614 h 1640377"/>
              <a:gd name="connsiteX15" fmla="*/ 1077883 w 1330036"/>
              <a:gd name="connsiteY15" fmla="*/ 1341119 h 1640377"/>
              <a:gd name="connsiteX16" fmla="*/ 818018 w 1330036"/>
              <a:gd name="connsiteY16" fmla="*/ 1640377 h 1640377"/>
              <a:gd name="connsiteX0" fmla="*/ 1067400 w 1214681"/>
              <a:gd name="connsiteY0" fmla="*/ 11083 h 1640377"/>
              <a:gd name="connsiteX1" fmla="*/ 1161010 w 1214681"/>
              <a:gd name="connsiteY1" fmla="*/ 144087 h 1640377"/>
              <a:gd name="connsiteX2" fmla="*/ 745374 w 1214681"/>
              <a:gd name="connsiteY2" fmla="*/ 110836 h 1640377"/>
              <a:gd name="connsiteX3" fmla="*/ 446115 w 1214681"/>
              <a:gd name="connsiteY3" fmla="*/ 94210 h 1640377"/>
              <a:gd name="connsiteX4" fmla="*/ 180108 w 1214681"/>
              <a:gd name="connsiteY4" fmla="*/ 94210 h 1640377"/>
              <a:gd name="connsiteX5" fmla="*/ 13854 w 1214681"/>
              <a:gd name="connsiteY5" fmla="*/ 44334 h 1640377"/>
              <a:gd name="connsiteX6" fmla="*/ 96981 w 1214681"/>
              <a:gd name="connsiteY6" fmla="*/ 360217 h 1640377"/>
              <a:gd name="connsiteX7" fmla="*/ 229985 w 1214681"/>
              <a:gd name="connsiteY7" fmla="*/ 426719 h 1640377"/>
              <a:gd name="connsiteX8" fmla="*/ 263235 w 1214681"/>
              <a:gd name="connsiteY8" fmla="*/ 543097 h 1640377"/>
              <a:gd name="connsiteX9" fmla="*/ 446115 w 1214681"/>
              <a:gd name="connsiteY9" fmla="*/ 509847 h 1640377"/>
              <a:gd name="connsiteX10" fmla="*/ 645621 w 1214681"/>
              <a:gd name="connsiteY10" fmla="*/ 692727 h 1640377"/>
              <a:gd name="connsiteX11" fmla="*/ 778625 w 1214681"/>
              <a:gd name="connsiteY11" fmla="*/ 742603 h 1640377"/>
              <a:gd name="connsiteX12" fmla="*/ 678872 w 1214681"/>
              <a:gd name="connsiteY12" fmla="*/ 892232 h 1640377"/>
              <a:gd name="connsiteX13" fmla="*/ 579119 w 1214681"/>
              <a:gd name="connsiteY13" fmla="*/ 942108 h 1640377"/>
              <a:gd name="connsiteX14" fmla="*/ 1011381 w 1214681"/>
              <a:gd name="connsiteY14" fmla="*/ 1141614 h 1640377"/>
              <a:gd name="connsiteX15" fmla="*/ 1077883 w 1214681"/>
              <a:gd name="connsiteY15" fmla="*/ 1341119 h 1640377"/>
              <a:gd name="connsiteX16" fmla="*/ 818018 w 1214681"/>
              <a:gd name="connsiteY16" fmla="*/ 1640377 h 1640377"/>
              <a:gd name="connsiteX0" fmla="*/ 1067400 w 1214681"/>
              <a:gd name="connsiteY0" fmla="*/ 11083 h 1640377"/>
              <a:gd name="connsiteX1" fmla="*/ 1161010 w 1214681"/>
              <a:gd name="connsiteY1" fmla="*/ 144087 h 1640377"/>
              <a:gd name="connsiteX2" fmla="*/ 745374 w 1214681"/>
              <a:gd name="connsiteY2" fmla="*/ 110836 h 1640377"/>
              <a:gd name="connsiteX3" fmla="*/ 446115 w 1214681"/>
              <a:gd name="connsiteY3" fmla="*/ 94210 h 1640377"/>
              <a:gd name="connsiteX4" fmla="*/ 180108 w 1214681"/>
              <a:gd name="connsiteY4" fmla="*/ 94210 h 1640377"/>
              <a:gd name="connsiteX5" fmla="*/ 13854 w 1214681"/>
              <a:gd name="connsiteY5" fmla="*/ 44334 h 1640377"/>
              <a:gd name="connsiteX6" fmla="*/ 96981 w 1214681"/>
              <a:gd name="connsiteY6" fmla="*/ 360217 h 1640377"/>
              <a:gd name="connsiteX7" fmla="*/ 229985 w 1214681"/>
              <a:gd name="connsiteY7" fmla="*/ 426719 h 1640377"/>
              <a:gd name="connsiteX8" fmla="*/ 263235 w 1214681"/>
              <a:gd name="connsiteY8" fmla="*/ 543097 h 1640377"/>
              <a:gd name="connsiteX9" fmla="*/ 446115 w 1214681"/>
              <a:gd name="connsiteY9" fmla="*/ 509847 h 1640377"/>
              <a:gd name="connsiteX10" fmla="*/ 645621 w 1214681"/>
              <a:gd name="connsiteY10" fmla="*/ 692727 h 1640377"/>
              <a:gd name="connsiteX11" fmla="*/ 778625 w 1214681"/>
              <a:gd name="connsiteY11" fmla="*/ 742603 h 1640377"/>
              <a:gd name="connsiteX12" fmla="*/ 678872 w 1214681"/>
              <a:gd name="connsiteY12" fmla="*/ 892232 h 1640377"/>
              <a:gd name="connsiteX13" fmla="*/ 579119 w 1214681"/>
              <a:gd name="connsiteY13" fmla="*/ 942108 h 1640377"/>
              <a:gd name="connsiteX14" fmla="*/ 1011381 w 1214681"/>
              <a:gd name="connsiteY14" fmla="*/ 1141614 h 1640377"/>
              <a:gd name="connsiteX15" fmla="*/ 1077883 w 1214681"/>
              <a:gd name="connsiteY15" fmla="*/ 1341119 h 1640377"/>
              <a:gd name="connsiteX16" fmla="*/ 818018 w 1214681"/>
              <a:gd name="connsiteY16" fmla="*/ 1640377 h 1640377"/>
              <a:gd name="connsiteX0" fmla="*/ 1067400 w 1214681"/>
              <a:gd name="connsiteY0" fmla="*/ 11083 h 1388011"/>
              <a:gd name="connsiteX1" fmla="*/ 1161010 w 1214681"/>
              <a:gd name="connsiteY1" fmla="*/ 144087 h 1388011"/>
              <a:gd name="connsiteX2" fmla="*/ 745374 w 1214681"/>
              <a:gd name="connsiteY2" fmla="*/ 110836 h 1388011"/>
              <a:gd name="connsiteX3" fmla="*/ 446115 w 1214681"/>
              <a:gd name="connsiteY3" fmla="*/ 94210 h 1388011"/>
              <a:gd name="connsiteX4" fmla="*/ 180108 w 1214681"/>
              <a:gd name="connsiteY4" fmla="*/ 94210 h 1388011"/>
              <a:gd name="connsiteX5" fmla="*/ 13854 w 1214681"/>
              <a:gd name="connsiteY5" fmla="*/ 44334 h 1388011"/>
              <a:gd name="connsiteX6" fmla="*/ 96981 w 1214681"/>
              <a:gd name="connsiteY6" fmla="*/ 360217 h 1388011"/>
              <a:gd name="connsiteX7" fmla="*/ 229985 w 1214681"/>
              <a:gd name="connsiteY7" fmla="*/ 426719 h 1388011"/>
              <a:gd name="connsiteX8" fmla="*/ 263235 w 1214681"/>
              <a:gd name="connsiteY8" fmla="*/ 543097 h 1388011"/>
              <a:gd name="connsiteX9" fmla="*/ 446115 w 1214681"/>
              <a:gd name="connsiteY9" fmla="*/ 509847 h 1388011"/>
              <a:gd name="connsiteX10" fmla="*/ 645621 w 1214681"/>
              <a:gd name="connsiteY10" fmla="*/ 692727 h 1388011"/>
              <a:gd name="connsiteX11" fmla="*/ 778625 w 1214681"/>
              <a:gd name="connsiteY11" fmla="*/ 742603 h 1388011"/>
              <a:gd name="connsiteX12" fmla="*/ 678872 w 1214681"/>
              <a:gd name="connsiteY12" fmla="*/ 892232 h 1388011"/>
              <a:gd name="connsiteX13" fmla="*/ 579119 w 1214681"/>
              <a:gd name="connsiteY13" fmla="*/ 942108 h 1388011"/>
              <a:gd name="connsiteX14" fmla="*/ 1011381 w 1214681"/>
              <a:gd name="connsiteY14" fmla="*/ 1141614 h 1388011"/>
              <a:gd name="connsiteX15" fmla="*/ 1077883 w 1214681"/>
              <a:gd name="connsiteY15" fmla="*/ 1341119 h 1388011"/>
              <a:gd name="connsiteX16" fmla="*/ 818018 w 1214681"/>
              <a:gd name="connsiteY16" fmla="*/ 1388011 h 1388011"/>
              <a:gd name="connsiteX0" fmla="*/ 978732 w 1126013"/>
              <a:gd name="connsiteY0" fmla="*/ 0 h 1376928"/>
              <a:gd name="connsiteX1" fmla="*/ 1072342 w 1126013"/>
              <a:gd name="connsiteY1" fmla="*/ 133004 h 1376928"/>
              <a:gd name="connsiteX2" fmla="*/ 656706 w 1126013"/>
              <a:gd name="connsiteY2" fmla="*/ 99753 h 1376928"/>
              <a:gd name="connsiteX3" fmla="*/ 357447 w 1126013"/>
              <a:gd name="connsiteY3" fmla="*/ 83127 h 1376928"/>
              <a:gd name="connsiteX4" fmla="*/ 91440 w 1126013"/>
              <a:gd name="connsiteY4" fmla="*/ 83127 h 1376928"/>
              <a:gd name="connsiteX5" fmla="*/ 8313 w 1126013"/>
              <a:gd name="connsiteY5" fmla="*/ 349134 h 1376928"/>
              <a:gd name="connsiteX6" fmla="*/ 141317 w 1126013"/>
              <a:gd name="connsiteY6" fmla="*/ 415636 h 1376928"/>
              <a:gd name="connsiteX7" fmla="*/ 174567 w 1126013"/>
              <a:gd name="connsiteY7" fmla="*/ 532014 h 1376928"/>
              <a:gd name="connsiteX8" fmla="*/ 357447 w 1126013"/>
              <a:gd name="connsiteY8" fmla="*/ 498764 h 1376928"/>
              <a:gd name="connsiteX9" fmla="*/ 556953 w 1126013"/>
              <a:gd name="connsiteY9" fmla="*/ 681644 h 1376928"/>
              <a:gd name="connsiteX10" fmla="*/ 689957 w 1126013"/>
              <a:gd name="connsiteY10" fmla="*/ 731520 h 1376928"/>
              <a:gd name="connsiteX11" fmla="*/ 590204 w 1126013"/>
              <a:gd name="connsiteY11" fmla="*/ 881149 h 1376928"/>
              <a:gd name="connsiteX12" fmla="*/ 490451 w 1126013"/>
              <a:gd name="connsiteY12" fmla="*/ 931025 h 1376928"/>
              <a:gd name="connsiteX13" fmla="*/ 922713 w 1126013"/>
              <a:gd name="connsiteY13" fmla="*/ 1130531 h 1376928"/>
              <a:gd name="connsiteX14" fmla="*/ 989215 w 1126013"/>
              <a:gd name="connsiteY14" fmla="*/ 1330036 h 1376928"/>
              <a:gd name="connsiteX15" fmla="*/ 729350 w 1126013"/>
              <a:gd name="connsiteY15" fmla="*/ 1376928 h 1376928"/>
              <a:gd name="connsiteX0" fmla="*/ 1139199 w 1286480"/>
              <a:gd name="connsiteY0" fmla="*/ 0 h 1376928"/>
              <a:gd name="connsiteX1" fmla="*/ 1232809 w 1286480"/>
              <a:gd name="connsiteY1" fmla="*/ 133004 h 1376928"/>
              <a:gd name="connsiteX2" fmla="*/ 817173 w 1286480"/>
              <a:gd name="connsiteY2" fmla="*/ 99753 h 1376928"/>
              <a:gd name="connsiteX3" fmla="*/ 517914 w 1286480"/>
              <a:gd name="connsiteY3" fmla="*/ 83127 h 1376928"/>
              <a:gd name="connsiteX4" fmla="*/ 251907 w 1286480"/>
              <a:gd name="connsiteY4" fmla="*/ 83127 h 1376928"/>
              <a:gd name="connsiteX5" fmla="*/ 168780 w 1286480"/>
              <a:gd name="connsiteY5" fmla="*/ 349134 h 1376928"/>
              <a:gd name="connsiteX6" fmla="*/ 301784 w 1286480"/>
              <a:gd name="connsiteY6" fmla="*/ 415636 h 1376928"/>
              <a:gd name="connsiteX7" fmla="*/ 335034 w 1286480"/>
              <a:gd name="connsiteY7" fmla="*/ 532014 h 1376928"/>
              <a:gd name="connsiteX8" fmla="*/ 517914 w 1286480"/>
              <a:gd name="connsiteY8" fmla="*/ 498764 h 1376928"/>
              <a:gd name="connsiteX9" fmla="*/ 717420 w 1286480"/>
              <a:gd name="connsiteY9" fmla="*/ 681644 h 1376928"/>
              <a:gd name="connsiteX10" fmla="*/ 850424 w 1286480"/>
              <a:gd name="connsiteY10" fmla="*/ 731520 h 1376928"/>
              <a:gd name="connsiteX11" fmla="*/ 750671 w 1286480"/>
              <a:gd name="connsiteY11" fmla="*/ 881149 h 1376928"/>
              <a:gd name="connsiteX12" fmla="*/ 650918 w 1286480"/>
              <a:gd name="connsiteY12" fmla="*/ 931025 h 1376928"/>
              <a:gd name="connsiteX13" fmla="*/ 1083180 w 1286480"/>
              <a:gd name="connsiteY13" fmla="*/ 1130531 h 1376928"/>
              <a:gd name="connsiteX14" fmla="*/ 1149682 w 1286480"/>
              <a:gd name="connsiteY14" fmla="*/ 1330036 h 1376928"/>
              <a:gd name="connsiteX15" fmla="*/ 889817 w 1286480"/>
              <a:gd name="connsiteY15" fmla="*/ 1376928 h 137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6480" h="1376928">
                <a:moveTo>
                  <a:pt x="1139199" y="0"/>
                </a:moveTo>
                <a:cubicBezTo>
                  <a:pt x="1141970" y="66502"/>
                  <a:pt x="1286480" y="116379"/>
                  <a:pt x="1232809" y="133004"/>
                </a:cubicBezTo>
                <a:cubicBezTo>
                  <a:pt x="1179138" y="149630"/>
                  <a:pt x="936322" y="108066"/>
                  <a:pt x="817173" y="99753"/>
                </a:cubicBezTo>
                <a:cubicBezTo>
                  <a:pt x="698024" y="91440"/>
                  <a:pt x="612125" y="85898"/>
                  <a:pt x="517914" y="83127"/>
                </a:cubicBezTo>
                <a:cubicBezTo>
                  <a:pt x="423703" y="80356"/>
                  <a:pt x="310096" y="38793"/>
                  <a:pt x="251907" y="83127"/>
                </a:cubicBezTo>
                <a:cubicBezTo>
                  <a:pt x="0" y="159582"/>
                  <a:pt x="160467" y="293716"/>
                  <a:pt x="168780" y="349134"/>
                </a:cubicBezTo>
                <a:cubicBezTo>
                  <a:pt x="177093" y="404552"/>
                  <a:pt x="274075" y="385156"/>
                  <a:pt x="301784" y="415636"/>
                </a:cubicBezTo>
                <a:cubicBezTo>
                  <a:pt x="329493" y="446116"/>
                  <a:pt x="299012" y="518159"/>
                  <a:pt x="335034" y="532014"/>
                </a:cubicBezTo>
                <a:cubicBezTo>
                  <a:pt x="371056" y="545869"/>
                  <a:pt x="454183" y="473826"/>
                  <a:pt x="517914" y="498764"/>
                </a:cubicBezTo>
                <a:cubicBezTo>
                  <a:pt x="581645" y="523702"/>
                  <a:pt x="662002" y="642851"/>
                  <a:pt x="717420" y="681644"/>
                </a:cubicBezTo>
                <a:cubicBezTo>
                  <a:pt x="772838" y="720437"/>
                  <a:pt x="844882" y="698269"/>
                  <a:pt x="850424" y="731520"/>
                </a:cubicBezTo>
                <a:cubicBezTo>
                  <a:pt x="855966" y="764771"/>
                  <a:pt x="783922" y="847898"/>
                  <a:pt x="750671" y="881149"/>
                </a:cubicBezTo>
                <a:cubicBezTo>
                  <a:pt x="717420" y="914400"/>
                  <a:pt x="595500" y="889461"/>
                  <a:pt x="650918" y="931025"/>
                </a:cubicBezTo>
                <a:cubicBezTo>
                  <a:pt x="706336" y="972589"/>
                  <a:pt x="1000053" y="1064029"/>
                  <a:pt x="1083180" y="1130531"/>
                </a:cubicBezTo>
                <a:cubicBezTo>
                  <a:pt x="1166307" y="1197033"/>
                  <a:pt x="1181909" y="1288970"/>
                  <a:pt x="1149682" y="1330036"/>
                </a:cubicBezTo>
                <a:cubicBezTo>
                  <a:pt x="1117455" y="1371102"/>
                  <a:pt x="999731" y="1246283"/>
                  <a:pt x="889817" y="1376928"/>
                </a:cubicBezTo>
              </a:path>
            </a:pathLst>
          </a:custGeom>
          <a:ln w="76200">
            <a:solidFill>
              <a:schemeClr val="tx1"/>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1828800" y="5410200"/>
            <a:ext cx="1981200" cy="369332"/>
          </a:xfrm>
          <a:prstGeom prst="rect">
            <a:avLst/>
          </a:prstGeom>
          <a:solidFill>
            <a:srgbClr val="F0F0F0">
              <a:alpha val="50000"/>
            </a:srgbClr>
          </a:solidFill>
        </p:spPr>
        <p:txBody>
          <a:bodyPr wrap="square" tIns="0" bIns="0" rtlCol="0" anchor="b" anchorCtr="0">
            <a:spAutoFit/>
          </a:bodyPr>
          <a:lstStyle/>
          <a:p>
            <a:r>
              <a:rPr lang="en-US" sz="2400" b="1" dirty="0" smtClean="0">
                <a:latin typeface="Freestyle Script" pitchFamily="66" charset="0"/>
              </a:rPr>
              <a:t>SAINT-DOMINGUE</a:t>
            </a:r>
            <a:endParaRPr lang="en-US" sz="2400" b="1" dirty="0">
              <a:latin typeface="Freestyle Script" pitchFamily="66" charset="0"/>
            </a:endParaRPr>
          </a:p>
        </p:txBody>
      </p:sp>
      <p:grpSp>
        <p:nvGrpSpPr>
          <p:cNvPr id="18" name="Group 36"/>
          <p:cNvGrpSpPr/>
          <p:nvPr/>
        </p:nvGrpSpPr>
        <p:grpSpPr>
          <a:xfrm>
            <a:off x="5562600" y="762000"/>
            <a:ext cx="3227522" cy="3200400"/>
            <a:chOff x="5562600" y="762000"/>
            <a:chExt cx="3227522" cy="3200400"/>
          </a:xfrm>
        </p:grpSpPr>
        <p:sp>
          <p:nvSpPr>
            <p:cNvPr id="35" name="Freeform 34"/>
            <p:cNvSpPr/>
            <p:nvPr/>
          </p:nvSpPr>
          <p:spPr>
            <a:xfrm>
              <a:off x="6324600" y="762000"/>
              <a:ext cx="2465522" cy="3048000"/>
            </a:xfrm>
            <a:custGeom>
              <a:avLst/>
              <a:gdLst>
                <a:gd name="connsiteX0" fmla="*/ 0 w 1451675"/>
                <a:gd name="connsiteY0" fmla="*/ 2743200 h 2949844"/>
                <a:gd name="connsiteX1" fmla="*/ 991892 w 1451675"/>
                <a:gd name="connsiteY1" fmla="*/ 2650210 h 2949844"/>
                <a:gd name="connsiteX2" fmla="*/ 1363851 w 1451675"/>
                <a:gd name="connsiteY2" fmla="*/ 945396 h 2949844"/>
                <a:gd name="connsiteX3" fmla="*/ 464949 w 1451675"/>
                <a:gd name="connsiteY3" fmla="*/ 0 h 2949844"/>
                <a:gd name="connsiteX0" fmla="*/ 0 w 1489775"/>
                <a:gd name="connsiteY0" fmla="*/ 2514600 h 2721244"/>
                <a:gd name="connsiteX1" fmla="*/ 991892 w 1489775"/>
                <a:gd name="connsiteY1" fmla="*/ 2421610 h 2721244"/>
                <a:gd name="connsiteX2" fmla="*/ 1363851 w 1489775"/>
                <a:gd name="connsiteY2" fmla="*/ 716796 h 2721244"/>
                <a:gd name="connsiteX3" fmla="*/ 236349 w 1489775"/>
                <a:gd name="connsiteY3" fmla="*/ 0 h 2721244"/>
                <a:gd name="connsiteX0" fmla="*/ 0 w 1489775"/>
                <a:gd name="connsiteY0" fmla="*/ 2549471 h 2756115"/>
                <a:gd name="connsiteX1" fmla="*/ 991892 w 1489775"/>
                <a:gd name="connsiteY1" fmla="*/ 2456481 h 2756115"/>
                <a:gd name="connsiteX2" fmla="*/ 1363851 w 1489775"/>
                <a:gd name="connsiteY2" fmla="*/ 751667 h 2756115"/>
                <a:gd name="connsiteX3" fmla="*/ 236349 w 1489775"/>
                <a:gd name="connsiteY3" fmla="*/ 34871 h 2756115"/>
                <a:gd name="connsiteX0" fmla="*/ 0 w 1489775"/>
                <a:gd name="connsiteY0" fmla="*/ 2549471 h 2652793"/>
                <a:gd name="connsiteX1" fmla="*/ 991892 w 1489775"/>
                <a:gd name="connsiteY1" fmla="*/ 2456481 h 2652793"/>
                <a:gd name="connsiteX2" fmla="*/ 1363851 w 1489775"/>
                <a:gd name="connsiteY2" fmla="*/ 751667 h 2652793"/>
                <a:gd name="connsiteX3" fmla="*/ 236349 w 1489775"/>
                <a:gd name="connsiteY3" fmla="*/ 34871 h 2652793"/>
                <a:gd name="connsiteX0" fmla="*/ 0 w 1489775"/>
                <a:gd name="connsiteY0" fmla="*/ 2549471 h 2652793"/>
                <a:gd name="connsiteX1" fmla="*/ 991892 w 1489775"/>
                <a:gd name="connsiteY1" fmla="*/ 2456481 h 2652793"/>
                <a:gd name="connsiteX2" fmla="*/ 1363851 w 1489775"/>
                <a:gd name="connsiteY2" fmla="*/ 751667 h 2652793"/>
                <a:gd name="connsiteX3" fmla="*/ 236349 w 1489775"/>
                <a:gd name="connsiteY3" fmla="*/ 34871 h 2652793"/>
                <a:gd name="connsiteX0" fmla="*/ 0 w 1489775"/>
                <a:gd name="connsiteY0" fmla="*/ 2549471 h 2549471"/>
                <a:gd name="connsiteX1" fmla="*/ 991892 w 1489775"/>
                <a:gd name="connsiteY1" fmla="*/ 2456481 h 2549471"/>
                <a:gd name="connsiteX2" fmla="*/ 1363851 w 1489775"/>
                <a:gd name="connsiteY2" fmla="*/ 751667 h 2549471"/>
                <a:gd name="connsiteX3" fmla="*/ 236349 w 1489775"/>
                <a:gd name="connsiteY3" fmla="*/ 34871 h 2549471"/>
                <a:gd name="connsiteX0" fmla="*/ 0 w 1489775"/>
                <a:gd name="connsiteY0" fmla="*/ 2549471 h 2549471"/>
                <a:gd name="connsiteX1" fmla="*/ 991892 w 1489775"/>
                <a:gd name="connsiteY1" fmla="*/ 2456481 h 2549471"/>
                <a:gd name="connsiteX2" fmla="*/ 1363851 w 1489775"/>
                <a:gd name="connsiteY2" fmla="*/ 751667 h 2549471"/>
                <a:gd name="connsiteX3" fmla="*/ 236349 w 1489775"/>
                <a:gd name="connsiteY3" fmla="*/ 34871 h 2549471"/>
                <a:gd name="connsiteX0" fmla="*/ 0 w 1489775"/>
                <a:gd name="connsiteY0" fmla="*/ 2549471 h 2623088"/>
                <a:gd name="connsiteX1" fmla="*/ 991892 w 1489775"/>
                <a:gd name="connsiteY1" fmla="*/ 2456481 h 2623088"/>
                <a:gd name="connsiteX2" fmla="*/ 1363851 w 1489775"/>
                <a:gd name="connsiteY2" fmla="*/ 751667 h 2623088"/>
                <a:gd name="connsiteX3" fmla="*/ 236349 w 1489775"/>
                <a:gd name="connsiteY3" fmla="*/ 34871 h 2623088"/>
                <a:gd name="connsiteX0" fmla="*/ 0 w 1787471"/>
                <a:gd name="connsiteY0" fmla="*/ 2549471 h 2623088"/>
                <a:gd name="connsiteX1" fmla="*/ 1372892 w 1787471"/>
                <a:gd name="connsiteY1" fmla="*/ 2456481 h 2623088"/>
                <a:gd name="connsiteX2" fmla="*/ 1363851 w 1787471"/>
                <a:gd name="connsiteY2" fmla="*/ 751667 h 2623088"/>
                <a:gd name="connsiteX3" fmla="*/ 236349 w 1787471"/>
                <a:gd name="connsiteY3" fmla="*/ 34871 h 2623088"/>
                <a:gd name="connsiteX0" fmla="*/ 0 w 1787471"/>
                <a:gd name="connsiteY0" fmla="*/ 2549471 h 2582215"/>
                <a:gd name="connsiteX1" fmla="*/ 1372892 w 1787471"/>
                <a:gd name="connsiteY1" fmla="*/ 2456481 h 2582215"/>
                <a:gd name="connsiteX2" fmla="*/ 1363851 w 1787471"/>
                <a:gd name="connsiteY2" fmla="*/ 751667 h 2582215"/>
                <a:gd name="connsiteX3" fmla="*/ 236349 w 1787471"/>
                <a:gd name="connsiteY3" fmla="*/ 34871 h 2582215"/>
                <a:gd name="connsiteX0" fmla="*/ 0 w 1787471"/>
                <a:gd name="connsiteY0" fmla="*/ 2549471 h 2582215"/>
                <a:gd name="connsiteX1" fmla="*/ 1372892 w 1787471"/>
                <a:gd name="connsiteY1" fmla="*/ 2456481 h 2582215"/>
                <a:gd name="connsiteX2" fmla="*/ 1363851 w 1787471"/>
                <a:gd name="connsiteY2" fmla="*/ 751667 h 2582215"/>
                <a:gd name="connsiteX3" fmla="*/ 236349 w 1787471"/>
                <a:gd name="connsiteY3" fmla="*/ 34871 h 2582215"/>
                <a:gd name="connsiteX0" fmla="*/ 0 w 1787471"/>
                <a:gd name="connsiteY0" fmla="*/ 2638883 h 2671627"/>
                <a:gd name="connsiteX1" fmla="*/ 1372892 w 1787471"/>
                <a:gd name="connsiteY1" fmla="*/ 2545893 h 2671627"/>
                <a:gd name="connsiteX2" fmla="*/ 1363851 w 1787471"/>
                <a:gd name="connsiteY2" fmla="*/ 841079 h 2671627"/>
                <a:gd name="connsiteX3" fmla="*/ 387458 w 1787471"/>
                <a:gd name="connsiteY3" fmla="*/ 119466 h 2671627"/>
                <a:gd name="connsiteX4" fmla="*/ 236349 w 1787471"/>
                <a:gd name="connsiteY4" fmla="*/ 124283 h 2671627"/>
                <a:gd name="connsiteX0" fmla="*/ 0 w 1787471"/>
                <a:gd name="connsiteY0" fmla="*/ 2537903 h 2570647"/>
                <a:gd name="connsiteX1" fmla="*/ 1372892 w 1787471"/>
                <a:gd name="connsiteY1" fmla="*/ 2444913 h 2570647"/>
                <a:gd name="connsiteX2" fmla="*/ 1363851 w 1787471"/>
                <a:gd name="connsiteY2" fmla="*/ 740099 h 2570647"/>
                <a:gd name="connsiteX3" fmla="*/ 387458 w 1787471"/>
                <a:gd name="connsiteY3" fmla="*/ 18486 h 2570647"/>
                <a:gd name="connsiteX4" fmla="*/ 236349 w 1787471"/>
                <a:gd name="connsiteY4" fmla="*/ 23303 h 2570647"/>
                <a:gd name="connsiteX0" fmla="*/ 0 w 1787471"/>
                <a:gd name="connsiteY0" fmla="*/ 2679357 h 2712101"/>
                <a:gd name="connsiteX1" fmla="*/ 1372892 w 1787471"/>
                <a:gd name="connsiteY1" fmla="*/ 2586367 h 2712101"/>
                <a:gd name="connsiteX2" fmla="*/ 1363851 w 1787471"/>
                <a:gd name="connsiteY2" fmla="*/ 881553 h 2712101"/>
                <a:gd name="connsiteX3" fmla="*/ 681926 w 1787471"/>
                <a:gd name="connsiteY3" fmla="*/ 120269 h 2712101"/>
                <a:gd name="connsiteX4" fmla="*/ 387458 w 1787471"/>
                <a:gd name="connsiteY4" fmla="*/ 159940 h 2712101"/>
                <a:gd name="connsiteX5" fmla="*/ 236349 w 1787471"/>
                <a:gd name="connsiteY5" fmla="*/ 164757 h 2712101"/>
                <a:gd name="connsiteX0" fmla="*/ 0 w 1787471"/>
                <a:gd name="connsiteY0" fmla="*/ 2679357 h 2712101"/>
                <a:gd name="connsiteX1" fmla="*/ 1372892 w 1787471"/>
                <a:gd name="connsiteY1" fmla="*/ 2586367 h 2712101"/>
                <a:gd name="connsiteX2" fmla="*/ 1363851 w 1787471"/>
                <a:gd name="connsiteY2" fmla="*/ 881553 h 2712101"/>
                <a:gd name="connsiteX3" fmla="*/ 681926 w 1787471"/>
                <a:gd name="connsiteY3" fmla="*/ 120269 h 2712101"/>
                <a:gd name="connsiteX4" fmla="*/ 387458 w 1787471"/>
                <a:gd name="connsiteY4" fmla="*/ 159940 h 2712101"/>
                <a:gd name="connsiteX5" fmla="*/ 7749 w 1787471"/>
                <a:gd name="connsiteY5" fmla="*/ 164757 h 2712101"/>
                <a:gd name="connsiteX0" fmla="*/ 0 w 1787471"/>
                <a:gd name="connsiteY0" fmla="*/ 2678554 h 2711298"/>
                <a:gd name="connsiteX1" fmla="*/ 1372892 w 1787471"/>
                <a:gd name="connsiteY1" fmla="*/ 2585564 h 2711298"/>
                <a:gd name="connsiteX2" fmla="*/ 1363851 w 1787471"/>
                <a:gd name="connsiteY2" fmla="*/ 880750 h 2711298"/>
                <a:gd name="connsiteX3" fmla="*/ 681926 w 1787471"/>
                <a:gd name="connsiteY3" fmla="*/ 119466 h 2711298"/>
                <a:gd name="connsiteX4" fmla="*/ 7749 w 1787471"/>
                <a:gd name="connsiteY4" fmla="*/ 163954 h 2711298"/>
                <a:gd name="connsiteX0" fmla="*/ 1059051 w 2846522"/>
                <a:gd name="connsiteY0" fmla="*/ 2678554 h 2711298"/>
                <a:gd name="connsiteX1" fmla="*/ 2431943 w 2846522"/>
                <a:gd name="connsiteY1" fmla="*/ 2585564 h 2711298"/>
                <a:gd name="connsiteX2" fmla="*/ 2422902 w 2846522"/>
                <a:gd name="connsiteY2" fmla="*/ 880750 h 2711298"/>
                <a:gd name="connsiteX3" fmla="*/ 1740977 w 2846522"/>
                <a:gd name="connsiteY3" fmla="*/ 119466 h 2711298"/>
                <a:gd name="connsiteX4" fmla="*/ 0 w 2846522"/>
                <a:gd name="connsiteY4" fmla="*/ 163954 h 2711298"/>
                <a:gd name="connsiteX0" fmla="*/ 1135251 w 2846522"/>
                <a:gd name="connsiteY0" fmla="*/ 2678554 h 2711298"/>
                <a:gd name="connsiteX1" fmla="*/ 2431943 w 2846522"/>
                <a:gd name="connsiteY1" fmla="*/ 2585564 h 2711298"/>
                <a:gd name="connsiteX2" fmla="*/ 2422902 w 2846522"/>
                <a:gd name="connsiteY2" fmla="*/ 880750 h 2711298"/>
                <a:gd name="connsiteX3" fmla="*/ 1740977 w 2846522"/>
                <a:gd name="connsiteY3" fmla="*/ 119466 h 2711298"/>
                <a:gd name="connsiteX4" fmla="*/ 0 w 2846522"/>
                <a:gd name="connsiteY4" fmla="*/ 163954 h 2711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6522" h="2711298">
                  <a:moveTo>
                    <a:pt x="1135251" y="2678554"/>
                  </a:moveTo>
                  <a:cubicBezTo>
                    <a:pt x="1751309" y="2675971"/>
                    <a:pt x="1587286" y="2711298"/>
                    <a:pt x="2431943" y="2585564"/>
                  </a:cubicBezTo>
                  <a:cubicBezTo>
                    <a:pt x="2846522" y="2203272"/>
                    <a:pt x="2612326" y="1284351"/>
                    <a:pt x="2422902" y="880750"/>
                  </a:cubicBezTo>
                  <a:cubicBezTo>
                    <a:pt x="2307741" y="505197"/>
                    <a:pt x="2144794" y="238932"/>
                    <a:pt x="1740977" y="119466"/>
                  </a:cubicBezTo>
                  <a:cubicBezTo>
                    <a:pt x="1337160" y="0"/>
                    <a:pt x="140454" y="154686"/>
                    <a:pt x="0" y="163954"/>
                  </a:cubicBezTo>
                </a:path>
              </a:pathLst>
            </a:custGeom>
            <a:ln w="76200">
              <a:solidFill>
                <a:srgbClr val="FF0000"/>
              </a:solidFill>
              <a:tailEnd type="triangle" w="lg" len="med"/>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ectangle 33"/>
            <p:cNvSpPr/>
            <p:nvPr/>
          </p:nvSpPr>
          <p:spPr>
            <a:xfrm>
              <a:off x="5562600" y="3505200"/>
              <a:ext cx="1524000" cy="457200"/>
            </a:xfrm>
            <a:prstGeom prst="rect">
              <a:avLst/>
            </a:prstGeom>
            <a:noFill/>
            <a:ln w="635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p:cNvSpPr/>
          <p:nvPr/>
        </p:nvSpPr>
        <p:spPr>
          <a:xfrm>
            <a:off x="1143000" y="3886200"/>
            <a:ext cx="3276600" cy="22098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3276600" y="2743200"/>
            <a:ext cx="5837274" cy="4114800"/>
            <a:chOff x="3276600" y="2743200"/>
            <a:chExt cx="5837274" cy="4114800"/>
          </a:xfrm>
        </p:grpSpPr>
        <p:grpSp>
          <p:nvGrpSpPr>
            <p:cNvPr id="22" name="Group 21"/>
            <p:cNvGrpSpPr/>
            <p:nvPr/>
          </p:nvGrpSpPr>
          <p:grpSpPr>
            <a:xfrm>
              <a:off x="3276600" y="2743200"/>
              <a:ext cx="5837274" cy="4114800"/>
              <a:chOff x="3276600" y="2743200"/>
              <a:chExt cx="5837274" cy="4114800"/>
            </a:xfrm>
          </p:grpSpPr>
          <p:pic>
            <p:nvPicPr>
              <p:cNvPr id="2050" name="Picture 2"/>
              <p:cNvPicPr>
                <a:picLocks noChangeAspect="1" noChangeArrowheads="1"/>
              </p:cNvPicPr>
              <p:nvPr/>
            </p:nvPicPr>
            <p:blipFill>
              <a:blip r:embed="rId3"/>
              <a:srcRect l="19550" t="11864" r="7204" b="15254"/>
              <a:stretch>
                <a:fillRect/>
              </a:stretch>
            </p:blipFill>
            <p:spPr bwMode="auto">
              <a:xfrm>
                <a:off x="3276600" y="2743200"/>
                <a:ext cx="5837274" cy="4114800"/>
              </a:xfrm>
              <a:prstGeom prst="rect">
                <a:avLst/>
              </a:prstGeom>
              <a:noFill/>
              <a:ln w="25400">
                <a:solidFill>
                  <a:schemeClr val="tx1"/>
                </a:solidFill>
                <a:miter lim="800000"/>
                <a:headEnd/>
                <a:tailEnd/>
              </a:ln>
              <a:effectLst/>
            </p:spPr>
          </p:pic>
          <p:pic>
            <p:nvPicPr>
              <p:cNvPr id="21" name="Picture 2"/>
              <p:cNvPicPr>
                <a:picLocks noChangeAspect="1" noChangeArrowheads="1"/>
              </p:cNvPicPr>
              <p:nvPr/>
            </p:nvPicPr>
            <p:blipFill>
              <a:blip r:embed="rId3"/>
              <a:srcRect l="28474" t="17263" r="68976" b="66541"/>
              <a:stretch>
                <a:fillRect/>
              </a:stretch>
            </p:blipFill>
            <p:spPr bwMode="auto">
              <a:xfrm>
                <a:off x="3276600" y="2743200"/>
                <a:ext cx="304800" cy="914400"/>
              </a:xfrm>
              <a:prstGeom prst="rect">
                <a:avLst/>
              </a:prstGeom>
              <a:noFill/>
              <a:ln w="9525">
                <a:noFill/>
                <a:miter lim="800000"/>
                <a:headEnd/>
                <a:tailEnd/>
              </a:ln>
              <a:effectLst/>
            </p:spPr>
          </p:pic>
          <p:pic>
            <p:nvPicPr>
              <p:cNvPr id="20" name="Picture 2"/>
              <p:cNvPicPr>
                <a:picLocks noChangeAspect="1" noChangeArrowheads="1"/>
              </p:cNvPicPr>
              <p:nvPr/>
            </p:nvPicPr>
            <p:blipFill>
              <a:blip r:embed="rId3"/>
              <a:srcRect l="25287" t="17263" r="68976" b="66541"/>
              <a:stretch>
                <a:fillRect/>
              </a:stretch>
            </p:blipFill>
            <p:spPr bwMode="auto">
              <a:xfrm>
                <a:off x="3593592" y="2743200"/>
                <a:ext cx="457200" cy="914400"/>
              </a:xfrm>
              <a:prstGeom prst="rect">
                <a:avLst/>
              </a:prstGeom>
              <a:noFill/>
              <a:ln w="9525">
                <a:noFill/>
                <a:miter lim="800000"/>
                <a:headEnd/>
                <a:tailEnd/>
              </a:ln>
              <a:effectLst/>
            </p:spPr>
          </p:pic>
        </p:grpSp>
        <p:sp>
          <p:nvSpPr>
            <p:cNvPr id="23" name="TextBox 22"/>
            <p:cNvSpPr txBox="1"/>
            <p:nvPr/>
          </p:nvSpPr>
          <p:spPr>
            <a:xfrm>
              <a:off x="3276600" y="2743200"/>
              <a:ext cx="1981200" cy="369332"/>
            </a:xfrm>
            <a:prstGeom prst="rect">
              <a:avLst/>
            </a:prstGeom>
            <a:solidFill>
              <a:srgbClr val="F0F0F0">
                <a:alpha val="50000"/>
              </a:srgbClr>
            </a:solidFill>
          </p:spPr>
          <p:txBody>
            <a:bodyPr wrap="square" tIns="0" bIns="0" rtlCol="0" anchor="b" anchorCtr="0">
              <a:spAutoFit/>
            </a:bodyPr>
            <a:lstStyle/>
            <a:p>
              <a:r>
                <a:rPr lang="en-US" sz="2400" b="1" dirty="0" smtClean="0">
                  <a:latin typeface="Freestyle Script" pitchFamily="66" charset="0"/>
                </a:rPr>
                <a:t>SAINT-DOMINGUE</a:t>
              </a:r>
              <a:endParaRPr lang="en-US" sz="2400" b="1" dirty="0">
                <a:latin typeface="Freestyle Script" pitchFamily="66"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10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000"/>
                                        <p:tgtEl>
                                          <p:spTgt spid="33"/>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1000"/>
                                        <p:tgtEl>
                                          <p:spTgt spid="16"/>
                                        </p:tgtEl>
                                      </p:cBhvr>
                                    </p:animEffect>
                                  </p:childTnLst>
                                </p:cTn>
                              </p:par>
                            </p:childTnLst>
                          </p:cTn>
                        </p:par>
                        <p:par>
                          <p:cTn id="23" fill="hold">
                            <p:stCondLst>
                              <p:cond delay="2000"/>
                            </p:stCondLst>
                            <p:childTnLst>
                              <p:par>
                                <p:cTn id="24" presetID="42" presetClass="path" presetSubtype="0" accel="50000" decel="50000" fill="hold" grpId="0" nodeType="afterEffect">
                                  <p:stCondLst>
                                    <p:cond delay="0"/>
                                  </p:stCondLst>
                                  <p:childTnLst>
                                    <p:animMotion origin="layout" path="M 1.11022E-16 6.93642E-7 L -0.05417 0.20624 " pathEditMode="relative" rAng="0" ptsTypes="AA">
                                      <p:cBhvr>
                                        <p:cTn id="25" dur="1000" fill="hold"/>
                                        <p:tgtEl>
                                          <p:spTgt spid="32"/>
                                        </p:tgtEl>
                                        <p:attrNameLst>
                                          <p:attrName>ppt_x</p:attrName>
                                          <p:attrName>ppt_y</p:attrName>
                                        </p:attrNameLst>
                                      </p:cBhvr>
                                      <p:rCtr x="-27" y="103"/>
                                    </p:animMotion>
                                  </p:childTnLst>
                                </p:cTn>
                              </p:par>
                              <p:par>
                                <p:cTn id="26" presetID="3" presetClass="emph" presetSubtype="2" fill="hold" grpId="1" nodeType="withEffect">
                                  <p:stCondLst>
                                    <p:cond delay="0"/>
                                  </p:stCondLst>
                                  <p:childTnLst>
                                    <p:animClr clrSpc="rgb">
                                      <p:cBhvr override="childStyle">
                                        <p:cTn id="27" dur="1000" fill="hold"/>
                                        <p:tgtEl>
                                          <p:spTgt spid="32"/>
                                        </p:tgtEl>
                                        <p:attrNameLst>
                                          <p:attrName>style.color</p:attrName>
                                        </p:attrNameLst>
                                      </p:cBhvr>
                                      <p:to>
                                        <a:schemeClr val="tx1"/>
                                      </p:to>
                                    </p:animClr>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1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grpId="1" nodeType="clickEffect">
                                  <p:stCondLst>
                                    <p:cond delay="0"/>
                                  </p:stCondLst>
                                  <p:childTnLst>
                                    <p:animScale>
                                      <p:cBhvr>
                                        <p:cTn id="36" dur="1000" fill="hold"/>
                                        <p:tgtEl>
                                          <p:spTgt spid="17"/>
                                        </p:tgtEl>
                                      </p:cBhvr>
                                      <p:by x="200000" y="200000"/>
                                    </p:animScale>
                                  </p:childTnLst>
                                </p:cTn>
                              </p:par>
                              <p:par>
                                <p:cTn id="37" presetID="63" presetClass="path" presetSubtype="0" accel="50000" decel="50000" fill="hold" grpId="2" nodeType="withEffect">
                                  <p:stCondLst>
                                    <p:cond delay="0"/>
                                  </p:stCondLst>
                                  <p:childTnLst>
                                    <p:animMotion origin="layout" path="M 3.33333E-6 3.58382E-6 L 0.3875 -0.06104 " pathEditMode="relative" rAng="0" ptsTypes="AA">
                                      <p:cBhvr>
                                        <p:cTn id="38" dur="1000" fill="hold"/>
                                        <p:tgtEl>
                                          <p:spTgt spid="17"/>
                                        </p:tgtEl>
                                        <p:attrNameLst>
                                          <p:attrName>ppt_x</p:attrName>
                                          <p:attrName>ppt_y</p:attrName>
                                        </p:attrNameLst>
                                      </p:cBhvr>
                                      <p:rCtr x="194" y="-31"/>
                                    </p:animMotion>
                                  </p:childTnLst>
                                </p:cTn>
                              </p:par>
                              <p:par>
                                <p:cTn id="39" presetID="10" presetClass="exit" presetSubtype="0" fill="hold" grpId="1" nodeType="withEffect">
                                  <p:stCondLst>
                                    <p:cond delay="500"/>
                                  </p:stCondLst>
                                  <p:childTnLst>
                                    <p:animEffect transition="out" filter="fade">
                                      <p:cBhvr>
                                        <p:cTn id="40" dur="1000"/>
                                        <p:tgtEl>
                                          <p:spTgt spid="16"/>
                                        </p:tgtEl>
                                      </p:cBhvr>
                                    </p:animEffect>
                                    <p:set>
                                      <p:cBhvr>
                                        <p:cTn id="41" dur="1" fill="hold">
                                          <p:stCondLst>
                                            <p:cond delay="999"/>
                                          </p:stCondLst>
                                        </p:cTn>
                                        <p:tgtEl>
                                          <p:spTgt spid="16"/>
                                        </p:tgtEl>
                                        <p:attrNameLst>
                                          <p:attrName>style.visibility</p:attrName>
                                        </p:attrNameLst>
                                      </p:cBhvr>
                                      <p:to>
                                        <p:strVal val="hidden"/>
                                      </p:to>
                                    </p:set>
                                  </p:childTnLst>
                                </p:cTn>
                              </p:par>
                              <p:par>
                                <p:cTn id="42" presetID="10" presetClass="exit" presetSubtype="0" fill="hold" grpId="2" nodeType="withEffect">
                                  <p:stCondLst>
                                    <p:cond delay="500"/>
                                  </p:stCondLst>
                                  <p:childTnLst>
                                    <p:animEffect transition="out" filter="fade">
                                      <p:cBhvr>
                                        <p:cTn id="43" dur="1000"/>
                                        <p:tgtEl>
                                          <p:spTgt spid="32"/>
                                        </p:tgtEl>
                                      </p:cBhvr>
                                    </p:animEffect>
                                    <p:set>
                                      <p:cBhvr>
                                        <p:cTn id="44" dur="1" fill="hold">
                                          <p:stCondLst>
                                            <p:cond delay="999"/>
                                          </p:stCondLst>
                                        </p:cTn>
                                        <p:tgtEl>
                                          <p:spTgt spid="32"/>
                                        </p:tgtEl>
                                        <p:attrNameLst>
                                          <p:attrName>style.visibility</p:attrName>
                                        </p:attrNameLst>
                                      </p:cBhvr>
                                      <p:to>
                                        <p:strVal val="hidden"/>
                                      </p:to>
                                    </p:set>
                                  </p:childTnLst>
                                </p:cTn>
                              </p:par>
                              <p:par>
                                <p:cTn id="45" presetID="10" presetClass="exit" presetSubtype="0" fill="hold" grpId="1" nodeType="withEffect">
                                  <p:stCondLst>
                                    <p:cond delay="500"/>
                                  </p:stCondLst>
                                  <p:childTnLst>
                                    <p:animEffect transition="out" filter="fade">
                                      <p:cBhvr>
                                        <p:cTn id="46" dur="1000"/>
                                        <p:tgtEl>
                                          <p:spTgt spid="15"/>
                                        </p:tgtEl>
                                      </p:cBhvr>
                                    </p:animEffect>
                                    <p:set>
                                      <p:cBhvr>
                                        <p:cTn id="47" dur="1" fill="hold">
                                          <p:stCondLst>
                                            <p:cond delay="999"/>
                                          </p:stCondLst>
                                        </p:cTn>
                                        <p:tgtEl>
                                          <p:spTgt spid="15"/>
                                        </p:tgtEl>
                                        <p:attrNameLst>
                                          <p:attrName>style.visibility</p:attrName>
                                        </p:attrNameLst>
                                      </p:cBhvr>
                                      <p:to>
                                        <p:strVal val="hidden"/>
                                      </p:to>
                                    </p:set>
                                  </p:childTnLst>
                                </p:cTn>
                              </p:par>
                              <p:par>
                                <p:cTn id="48" presetID="10" presetClass="exit" presetSubtype="0" fill="hold" nodeType="withEffect">
                                  <p:stCondLst>
                                    <p:cond delay="500"/>
                                  </p:stCondLst>
                                  <p:childTnLst>
                                    <p:animEffect transition="out" filter="fade">
                                      <p:cBhvr>
                                        <p:cTn id="49" dur="1000"/>
                                        <p:tgtEl>
                                          <p:spTgt spid="19"/>
                                        </p:tgtEl>
                                      </p:cBhvr>
                                    </p:animEffect>
                                    <p:set>
                                      <p:cBhvr>
                                        <p:cTn id="50" dur="1" fill="hold">
                                          <p:stCondLst>
                                            <p:cond delay="999"/>
                                          </p:stCondLst>
                                        </p:cTn>
                                        <p:tgtEl>
                                          <p:spTgt spid="19"/>
                                        </p:tgtEl>
                                        <p:attrNameLst>
                                          <p:attrName>style.visibility</p:attrName>
                                        </p:attrNameLst>
                                      </p:cBhvr>
                                      <p:to>
                                        <p:strVal val="hidden"/>
                                      </p:to>
                                    </p:set>
                                  </p:childTnLst>
                                </p:cTn>
                              </p:par>
                              <p:par>
                                <p:cTn id="51" presetID="10" presetClass="exit" presetSubtype="0" fill="hold" grpId="0" nodeType="withEffect">
                                  <p:stCondLst>
                                    <p:cond delay="500"/>
                                  </p:stCondLst>
                                  <p:childTnLst>
                                    <p:animEffect transition="out" filter="fade">
                                      <p:cBhvr>
                                        <p:cTn id="52" dur="1000"/>
                                        <p:tgtEl>
                                          <p:spTgt spid="36"/>
                                        </p:tgtEl>
                                      </p:cBhvr>
                                    </p:animEffect>
                                    <p:set>
                                      <p:cBhvr>
                                        <p:cTn id="53" dur="1" fill="hold">
                                          <p:stCondLst>
                                            <p:cond delay="999"/>
                                          </p:stCondLst>
                                        </p:cTn>
                                        <p:tgtEl>
                                          <p:spTgt spid="36"/>
                                        </p:tgtEl>
                                        <p:attrNameLst>
                                          <p:attrName>style.visibility</p:attrName>
                                        </p:attrNameLst>
                                      </p:cBhvr>
                                      <p:to>
                                        <p:strVal val="hidden"/>
                                      </p:to>
                                    </p:set>
                                  </p:childTnLst>
                                </p:cTn>
                              </p:par>
                              <p:par>
                                <p:cTn id="54" presetID="10" presetClass="exit" presetSubtype="0" fill="hold" grpId="1" nodeType="withEffect">
                                  <p:stCondLst>
                                    <p:cond delay="500"/>
                                  </p:stCondLst>
                                  <p:childTnLst>
                                    <p:animEffect transition="out" filter="fade">
                                      <p:cBhvr>
                                        <p:cTn id="55" dur="1000"/>
                                        <p:tgtEl>
                                          <p:spTgt spid="31"/>
                                        </p:tgtEl>
                                      </p:cBhvr>
                                    </p:animEffect>
                                    <p:set>
                                      <p:cBhvr>
                                        <p:cTn id="56" dur="1" fill="hold">
                                          <p:stCondLst>
                                            <p:cond delay="999"/>
                                          </p:stCondLst>
                                        </p:cTn>
                                        <p:tgtEl>
                                          <p:spTgt spid="31"/>
                                        </p:tgtEl>
                                        <p:attrNameLst>
                                          <p:attrName>style.visibility</p:attrName>
                                        </p:attrNameLst>
                                      </p:cBhvr>
                                      <p:to>
                                        <p:strVal val="hidden"/>
                                      </p:to>
                                    </p:set>
                                  </p:childTnLst>
                                </p:cTn>
                              </p:par>
                              <p:par>
                                <p:cTn id="57" presetID="10" presetClass="exit" presetSubtype="0" fill="hold" grpId="1" nodeType="withEffect">
                                  <p:stCondLst>
                                    <p:cond delay="500"/>
                                  </p:stCondLst>
                                  <p:childTnLst>
                                    <p:animEffect transition="out" filter="fade">
                                      <p:cBhvr>
                                        <p:cTn id="58" dur="1000"/>
                                        <p:tgtEl>
                                          <p:spTgt spid="33"/>
                                        </p:tgtEl>
                                      </p:cBhvr>
                                    </p:animEffect>
                                    <p:set>
                                      <p:cBhvr>
                                        <p:cTn id="59" dur="1" fill="hold">
                                          <p:stCondLst>
                                            <p:cond delay="999"/>
                                          </p:stCondLst>
                                        </p:cTn>
                                        <p:tgtEl>
                                          <p:spTgt spid="33"/>
                                        </p:tgtEl>
                                        <p:attrNameLst>
                                          <p:attrName>style.visibility</p:attrName>
                                        </p:attrNameLst>
                                      </p:cBhvr>
                                      <p:to>
                                        <p:strVal val="hidden"/>
                                      </p:to>
                                    </p:set>
                                  </p:childTnLst>
                                </p:cTn>
                              </p:par>
                              <p:par>
                                <p:cTn id="60" presetID="10" presetClass="exit" presetSubtype="0" fill="hold" grpId="3" nodeType="withEffect">
                                  <p:stCondLst>
                                    <p:cond delay="500"/>
                                  </p:stCondLst>
                                  <p:childTnLst>
                                    <p:animEffect transition="out" filter="fade">
                                      <p:cBhvr>
                                        <p:cTn id="61" dur="1000"/>
                                        <p:tgtEl>
                                          <p:spTgt spid="17"/>
                                        </p:tgtEl>
                                      </p:cBhvr>
                                    </p:animEffect>
                                    <p:set>
                                      <p:cBhvr>
                                        <p:cTn id="62" dur="1" fill="hold">
                                          <p:stCondLst>
                                            <p:cond delay="999"/>
                                          </p:stCondLst>
                                        </p:cTn>
                                        <p:tgtEl>
                                          <p:spTgt spid="17"/>
                                        </p:tgtEl>
                                        <p:attrNameLst>
                                          <p:attrName>style.visibility</p:attrName>
                                        </p:attrNameLst>
                                      </p:cBhvr>
                                      <p:to>
                                        <p:strVal val="hidden"/>
                                      </p:to>
                                    </p:set>
                                  </p:childTnLst>
                                </p:cTn>
                              </p:par>
                              <p:par>
                                <p:cTn id="63" presetID="10" presetClass="entr" presetSubtype="0" fill="hold" nodeType="withEffect">
                                  <p:stCondLst>
                                    <p:cond delay="50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2" grpId="2" animBg="1"/>
      <p:bldP spid="36" grpId="0" animBg="1"/>
      <p:bldP spid="31" grpId="0" animBg="1"/>
      <p:bldP spid="31" grpId="1" animBg="1"/>
      <p:bldP spid="33" grpId="0" animBg="1"/>
      <p:bldP spid="33" grpId="1" animBg="1"/>
      <p:bldP spid="15" grpId="0" animBg="1"/>
      <p:bldP spid="15" grpId="1" animBg="1"/>
      <p:bldP spid="16" grpId="0" animBg="1"/>
      <p:bldP spid="16" grpId="1" animBg="1"/>
      <p:bldP spid="17" grpId="0" animBg="1"/>
      <p:bldP spid="17" grpId="1" animBg="1"/>
      <p:bldP spid="17" grpId="2" animBg="1"/>
      <p:bldP spid="17" grpId="3" animBg="1"/>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9184600"/>
          </a:xfrm>
          <a:prstGeom prst="rect">
            <a:avLst/>
          </a:prstGeom>
        </p:spPr>
        <p:txBody>
          <a:bodyPr wrap="square">
            <a:spAutoFit/>
          </a:bodyPr>
          <a:lstStyle/>
          <a:p>
            <a:r>
              <a:rPr lang="en-US" dirty="0" smtClean="0">
                <a:hlinkClick r:id="rId2"/>
              </a:rPr>
              <a:t>https://en.wikipedia.org/wiki/Saint-Domingue</a:t>
            </a:r>
            <a:endParaRPr lang="en-US" dirty="0" smtClean="0"/>
          </a:p>
          <a:p>
            <a:r>
              <a:rPr lang="en-US" dirty="0" smtClean="0"/>
              <a:t>	French buccaneers established a settlement on the island of Tortuga in 1625 before going to Grande Terre (mainland). At first they survived by pirating ships, eating wild cattle and hogs, and selling hides to traders of all nations. Although the Spanish destroyed the buccaneers' settlements several times, on each occasion they returned due to an abundance of natural resources: hardwood trees, wild hogs and cattle, and fresh water. The settlement on Tortuga was officially established in 1659 under the commission of King Louis XIV.</a:t>
            </a:r>
          </a:p>
          <a:p>
            <a:r>
              <a:rPr lang="en-US" dirty="0" smtClean="0"/>
              <a:t>	In 1665, French colonization of the islands Hispaniola and Tortuga entailed slavery-based plantation agricultural activity such as growing coffee and cattle farming. It was officially recognized by King Louis XIV.  Spain tacitly recognized the French presence in the western third of the island in the 1697 Treaty of Ryswick; the Spanish deliberately omitted direct reference to the island from the treaty, but they were never able to reclaim this territory from the French.</a:t>
            </a:r>
          </a:p>
          <a:p>
            <a:r>
              <a:rPr lang="en-US" dirty="0" smtClean="0"/>
              <a:t>	The economy of Saint-</a:t>
            </a:r>
            <a:r>
              <a:rPr lang="en-US" dirty="0" err="1" smtClean="0"/>
              <a:t>Domingue</a:t>
            </a:r>
            <a:r>
              <a:rPr lang="en-US" dirty="0" smtClean="0"/>
              <a:t> became focused on slave-based agricultural plantations. Saint-</a:t>
            </a:r>
            <a:r>
              <a:rPr lang="en-US" dirty="0" err="1" smtClean="0"/>
              <a:t>Domingue's</a:t>
            </a:r>
            <a:r>
              <a:rPr lang="en-US" dirty="0" smtClean="0"/>
              <a:t> black population quickly increased. They followed the example of neighboring Caribbean colonies in coercive treatment of the enslaved population. More cattle and slave agricultural holdings, coffee plantations and spice plantations were implemented, as well as fishing, cultivation of cocoa, coconuts, and snuff. Saint-</a:t>
            </a:r>
            <a:r>
              <a:rPr lang="en-US" dirty="0" err="1" smtClean="0"/>
              <a:t>Domingue</a:t>
            </a:r>
            <a:r>
              <a:rPr lang="en-US" dirty="0" smtClean="0"/>
              <a:t> quickly came to overshadow the previous colony in both wealth and population. Nicknamed the "Pearl of the Antilles," Saint-</a:t>
            </a:r>
            <a:r>
              <a:rPr lang="en-US" dirty="0" err="1" smtClean="0"/>
              <a:t>Domingue</a:t>
            </a:r>
            <a:r>
              <a:rPr lang="en-US" dirty="0" smtClean="0"/>
              <a:t> became the richest and most prosperous French colony in the West Indies, cementing its status as an important port in the Americas for goods and products flowing to and from France and Europe. Thus, the income and the taxes from slave-based sugar production became a major source of the French budget.</a:t>
            </a:r>
          </a:p>
          <a:p>
            <a:r>
              <a:rPr lang="en-US" dirty="0" smtClean="0"/>
              <a:t>	Among the first buccaneers was Bertrand </a:t>
            </a:r>
            <a:r>
              <a:rPr lang="en-US" dirty="0" err="1" smtClean="0"/>
              <a:t>D'Ogeron</a:t>
            </a:r>
            <a:r>
              <a:rPr lang="en-US" dirty="0" smtClean="0"/>
              <a:t>, who played a big part in the settlement of Saint-</a:t>
            </a:r>
            <a:r>
              <a:rPr lang="en-US" dirty="0" err="1" smtClean="0"/>
              <a:t>Domingue</a:t>
            </a:r>
            <a:r>
              <a:rPr lang="en-US" dirty="0" smtClean="0"/>
              <a:t>. He encouraged the planting of tobacco, which turned a population of buccaneers and freebooters, who had not acquiesced to royal authority until 1660, into a sedentary population. </a:t>
            </a:r>
            <a:r>
              <a:rPr lang="en-US" dirty="0" err="1" smtClean="0"/>
              <a:t>D'Orgeron</a:t>
            </a:r>
            <a:r>
              <a:rPr lang="en-US" dirty="0" smtClean="0"/>
              <a:t> also attracted many colonists from Martinique and Guadeloupe, including Jean Roy, Jean Hebert and his family, and Guillaume </a:t>
            </a:r>
            <a:r>
              <a:rPr lang="en-US" dirty="0" err="1" smtClean="0"/>
              <a:t>Barre</a:t>
            </a:r>
            <a:r>
              <a:rPr lang="en-US" dirty="0" smtClean="0"/>
              <a:t> and his family, who were driven out by the land pressure which was generated by the extension of the sugar plantations in those colonies. But in 1670, shortly after Cap-</a:t>
            </a:r>
            <a:r>
              <a:rPr lang="en-US" dirty="0" err="1" smtClean="0"/>
              <a:t>Français</a:t>
            </a:r>
            <a:r>
              <a:rPr lang="en-US" dirty="0" smtClean="0"/>
              <a:t> (later Cap-</a:t>
            </a:r>
            <a:r>
              <a:rPr lang="en-US" dirty="0" err="1" smtClean="0"/>
              <a:t>Haïtien</a:t>
            </a:r>
            <a:r>
              <a:rPr lang="en-US" dirty="0" smtClean="0"/>
              <a:t>) had been established, the crisis of tobacco intervened and a great number of places were abandoned. The rows of freebooting grew bigger; plundering raids, like those of Vera Cruz in 1683 or of </a:t>
            </a:r>
            <a:r>
              <a:rPr lang="en-US" dirty="0" err="1" smtClean="0"/>
              <a:t>Campêche</a:t>
            </a:r>
            <a:r>
              <a:rPr lang="en-US" dirty="0" smtClean="0"/>
              <a:t> in 1686, became increasingly numerous, and Jean-</a:t>
            </a:r>
            <a:r>
              <a:rPr lang="en-US" dirty="0" err="1" smtClean="0"/>
              <a:t>Baptiste</a:t>
            </a:r>
            <a:r>
              <a:rPr lang="en-US" dirty="0" smtClean="0"/>
              <a:t> Colbert, Marquis de </a:t>
            </a:r>
            <a:r>
              <a:rPr lang="en-US" dirty="0" err="1" smtClean="0"/>
              <a:t>Seignelay</a:t>
            </a:r>
            <a:r>
              <a:rPr lang="en-US" dirty="0" smtClean="0"/>
              <a:t>, elder son of Jean Baptist Colbert and at the time Minister of the Navy, brought back some order by taking a great number of measures, including the creation of plantations of indigo and of cane sugar. The first sugar windmill was built in 1685.</a:t>
            </a:r>
          </a:p>
          <a:p>
            <a:r>
              <a:rPr lang="en-US" dirty="0" smtClean="0"/>
              <a:t>	Prior to the Seven Years' War (1756–1763), the economy of Saint-</a:t>
            </a:r>
            <a:r>
              <a:rPr lang="en-US" dirty="0" err="1" smtClean="0"/>
              <a:t>Domingue</a:t>
            </a:r>
            <a:r>
              <a:rPr lang="en-US" dirty="0" smtClean="0"/>
              <a:t> gradually expanded, with sugar and, later, coffee becoming important export crops. After the war, which disrupted maritime commerce, the colony underwent rapid expansion. In 1767, it exported 72 million pounds of raw sugar and 51 million pounds of refined sugar, one million pounds of indigo, and two million pounds of cotton.  Saint-</a:t>
            </a:r>
            <a:r>
              <a:rPr lang="en-US" dirty="0" err="1" smtClean="0"/>
              <a:t>Domingue</a:t>
            </a:r>
            <a:r>
              <a:rPr lang="en-US" dirty="0" smtClean="0"/>
              <a:t> became known as the "Pearl of the Antilles" — one of the richest colonies in the world in the 18th-century French empire. It was the greatest jewel in imperial France's mercantile crown. By the 1780s, Saint-</a:t>
            </a:r>
            <a:r>
              <a:rPr lang="en-US" dirty="0" err="1" smtClean="0"/>
              <a:t>Domingue</a:t>
            </a:r>
            <a:r>
              <a:rPr lang="en-US" dirty="0" smtClean="0"/>
              <a:t> produced about 40 percent of all the sugar and 60 percent of all the coffee consumed in Europe. This single colony, roughly the size of Hawaii or Belgium, produced more sugar and coffee than all of the British West Indies colonies combined, generating enormous revenue for the French government and enhancing its power.</a:t>
            </a:r>
          </a:p>
          <a:p>
            <a:r>
              <a:rPr lang="en-US" dirty="0" smtClean="0"/>
              <a:t>	The labor for these plantations was provided by an estimated 790,000 African slaves, accounting in 1783–1791 for a third of the entire Atlantic slave trade. Between 1764 and 1771, the average annual importation of slaves varied between 10,000 and 15,000; by 1786 it was about 28,000, and from 1787 onward, the colony received more than 40,000 slaves a year. However, the inability to maintain slave numbers without constant resupply from Africa meant the slave population in 1789 totaled to 500,000, ruled over by a white population that numbered only 32,000.  At all times, a majority of slaves in the colony were African-born, as the brutal conditions of slavery and tropical diseases such as yellow fever prevented the population from experiencing growth through natural increase.  African culture thus remained strong among slaves to the end of French rule. The folk religion of </a:t>
            </a:r>
            <a:r>
              <a:rPr lang="en-US" dirty="0" err="1" smtClean="0"/>
              <a:t>Vodou</a:t>
            </a:r>
            <a:r>
              <a:rPr lang="en-US" dirty="0" smtClean="0"/>
              <a:t> commingled Catholic liturgy and ritual with the beliefs and practices of the </a:t>
            </a:r>
            <a:r>
              <a:rPr lang="en-US" dirty="0" err="1" smtClean="0"/>
              <a:t>Vodun</a:t>
            </a:r>
            <a:r>
              <a:rPr lang="en-US" dirty="0" smtClean="0"/>
              <a:t> religion of Guinea, Congo and </a:t>
            </a:r>
            <a:r>
              <a:rPr lang="en-US" dirty="0" err="1" smtClean="0"/>
              <a:t>Dahomey</a:t>
            </a:r>
            <a:r>
              <a:rPr lang="en-US" dirty="0" smtClean="0"/>
              <a:t>. Slave traders scoured the Atlantic coast of Africa, and the slaves who arrived came from hundreds of different tribes, their languages often mutually incomprehensible</a:t>
            </a:r>
          </a:p>
          <a:p>
            <a:r>
              <a:rPr lang="en-US" dirty="0" smtClean="0"/>
              <a:t>	To regularize slavery, in 1685 Louis XIV had enacted the </a:t>
            </a:r>
            <a:r>
              <a:rPr lang="en-US" i="1" dirty="0" smtClean="0"/>
              <a:t>code noir</a:t>
            </a:r>
            <a:r>
              <a:rPr lang="en-US" dirty="0" smtClean="0"/>
              <a:t>, which accorded certain human rights to slaves and responsibilities to the master, who was obliged to feed, clothe and provide for the general well-being of his slaves. The </a:t>
            </a:r>
            <a:r>
              <a:rPr lang="en-US" b="1" dirty="0" smtClean="0"/>
              <a:t>code noir </a:t>
            </a:r>
            <a:r>
              <a:rPr lang="en-US" dirty="0" smtClean="0"/>
              <a:t>sanctioned corporal punishment but had provisions intended to regulate the administration of punishments. In any event, such protections were often ignored by white colonists. 	</a:t>
            </a:r>
          </a:p>
          <a:p>
            <a:r>
              <a:rPr lang="en-US" dirty="0" smtClean="0"/>
              <a:t>	Thousands of slaves found freedom by fleeing into the mountains, forming communities of </a:t>
            </a:r>
            <a:r>
              <a:rPr lang="en-US" i="1" dirty="0" smtClean="0"/>
              <a:t>maroons</a:t>
            </a:r>
            <a:r>
              <a:rPr lang="en-US" dirty="0" smtClean="0"/>
              <a:t> and raiding isolated plantations. The most famous was </a:t>
            </a:r>
            <a:r>
              <a:rPr lang="en-US" dirty="0" err="1" smtClean="0"/>
              <a:t>Mackandal</a:t>
            </a:r>
            <a:r>
              <a:rPr lang="en-US" dirty="0" smtClean="0"/>
              <a:t>, a one-armed slave, originally from the Guinea region of Africa, who escaped in 1751. A </a:t>
            </a:r>
            <a:r>
              <a:rPr lang="en-US" dirty="0" err="1" smtClean="0"/>
              <a:t>Vodou</a:t>
            </a:r>
            <a:r>
              <a:rPr lang="en-US" dirty="0" smtClean="0"/>
              <a:t> </a:t>
            </a:r>
            <a:r>
              <a:rPr lang="en-US" dirty="0" err="1" smtClean="0"/>
              <a:t>Houngan</a:t>
            </a:r>
            <a:r>
              <a:rPr lang="en-US" dirty="0" smtClean="0"/>
              <a:t> (priest), he united many of the different maroon bands. For the next six years, he staged successful raids while evading capture by the French. He and his followers reputedly killed more than 6,000 people. He preached a radical vision of destroying white colonization in Saint-</a:t>
            </a:r>
            <a:r>
              <a:rPr lang="en-US" dirty="0" err="1" smtClean="0"/>
              <a:t>Domingue</a:t>
            </a:r>
            <a:r>
              <a:rPr lang="en-US" dirty="0" smtClean="0"/>
              <a:t>. In 1758, after a failed plot to poison the drinking water of the planters, he was captured and burned alive at the public square in Cap-</a:t>
            </a:r>
            <a:r>
              <a:rPr lang="en-US" dirty="0" err="1" smtClean="0"/>
              <a:t>Français</a:t>
            </a:r>
            <a:r>
              <a:rPr lang="en-US" dirty="0" smtClean="0"/>
              <a:t>.</a:t>
            </a:r>
          </a:p>
          <a:p>
            <a:r>
              <a:rPr lang="en-US" dirty="0" smtClean="0"/>
              <a:t>	Until the mid-18th century, there were efforts made by the French Crown to found a stable French-European population in the colony, a difficult task because there were few European women there.  From the 17th century to the mid-18th century, the Crown attempted to remedy this by sending women from France to Saint-</a:t>
            </a:r>
            <a:r>
              <a:rPr lang="en-US" dirty="0" err="1" smtClean="0"/>
              <a:t>Domingue</a:t>
            </a:r>
            <a:r>
              <a:rPr lang="en-US" dirty="0" smtClean="0"/>
              <a:t> and Martinique to marry the settlers.  However, these women where </a:t>
            </a:r>
            <a:r>
              <a:rPr lang="en-US" dirty="0" err="1" smtClean="0"/>
              <a:t>rumoured</a:t>
            </a:r>
            <a:r>
              <a:rPr lang="en-US" dirty="0" smtClean="0"/>
              <a:t> to be former prostitutes from La </a:t>
            </a:r>
            <a:r>
              <a:rPr lang="en-US" dirty="0" err="1" smtClean="0"/>
              <a:t>Salpêtrière</a:t>
            </a:r>
            <a:r>
              <a:rPr lang="en-US" dirty="0" smtClean="0"/>
              <a:t> and the settlers complained about the system in 1713, stating that the women sent were not suitable, a complaint that was repeated in 1743.  The system was consequently abandoned, and with it the plans for </a:t>
            </a:r>
            <a:r>
              <a:rPr lang="en-US" dirty="0" err="1" smtClean="0"/>
              <a:t>colonisation</a:t>
            </a:r>
            <a:r>
              <a:rPr lang="en-US" dirty="0" smtClean="0"/>
              <a:t>. In the later half of the 18th century, it was common and accepted that a Frenchman during his stay of a few years would enjoy the sexual services of a black local, and would live with her.</a:t>
            </a:r>
          </a:p>
          <a:p>
            <a:r>
              <a:rPr lang="en-US" dirty="0" smtClean="0"/>
              <a:t>	Saint-</a:t>
            </a:r>
            <a:r>
              <a:rPr lang="en-US" dirty="0" err="1" smtClean="0"/>
              <a:t>Domingue</a:t>
            </a:r>
            <a:r>
              <a:rPr lang="en-US" dirty="0" smtClean="0"/>
              <a:t> had the largest and wealthiest free population of color in the Caribbean; they were known as the gens de </a:t>
            </a:r>
            <a:r>
              <a:rPr lang="en-US" dirty="0" err="1" smtClean="0"/>
              <a:t>couleur</a:t>
            </a:r>
            <a:r>
              <a:rPr lang="en-US" dirty="0" smtClean="0"/>
              <a:t>. The royal census of 1789 counted roughly 25,000 such persons. While many free population of color were former slaves, most members of this class were mulattoes, of mixed French/European and African ancestry. Typically, they were the descendants of the enslaved women and French colonists. As in New Orleans, a system of </a:t>
            </a:r>
            <a:r>
              <a:rPr lang="en-US" dirty="0" err="1" smtClean="0"/>
              <a:t>plaçage</a:t>
            </a:r>
            <a:r>
              <a:rPr lang="en-US" dirty="0" smtClean="0"/>
              <a:t> developed, in which white men had a kind of common-law marriage with slave or free mistresses, and provided for them with a dowry, sometimes freedom, and often education or apprenticeships for their mixed-race children. Some such descendants of planters inherited considerable property. As their numbers grew, they were made subject to discriminatory colonial legislation. Statutes forbade gens de </a:t>
            </a:r>
            <a:r>
              <a:rPr lang="en-US" dirty="0" err="1" smtClean="0"/>
              <a:t>couleur</a:t>
            </a:r>
            <a:r>
              <a:rPr lang="en-US" dirty="0" smtClean="0"/>
              <a:t> from taking up certain professions, marrying whites, wearing European clothing, carrying swords or firearms in public, or attending social functions where whites were present.</a:t>
            </a:r>
          </a:p>
          <a:p>
            <a:r>
              <a:rPr lang="en-US" dirty="0" smtClean="0"/>
              <a:t>	The regulations did not restrict their purchase of land, and many accumulated substantial holdings and became slave owners. By 1789, they owned one-third of the plantation property and one-quarter of the slaves of Saint-</a:t>
            </a:r>
            <a:r>
              <a:rPr lang="en-US" dirty="0" err="1" smtClean="0"/>
              <a:t>Domingue</a:t>
            </a:r>
            <a:r>
              <a:rPr lang="en-US" dirty="0" smtClean="0"/>
              <a:t>. Central to the rise of the gens de </a:t>
            </a:r>
            <a:r>
              <a:rPr lang="en-US" dirty="0" err="1" smtClean="0"/>
              <a:t>couleur</a:t>
            </a:r>
            <a:r>
              <a:rPr lang="en-US" dirty="0" smtClean="0"/>
              <a:t> planter class was the growing importance of coffee, which thrived on the marginal hillside plots to which they were often relegated. The largest concentration of gens de </a:t>
            </a:r>
            <a:r>
              <a:rPr lang="en-US" dirty="0" err="1" smtClean="0"/>
              <a:t>couleur</a:t>
            </a:r>
            <a:r>
              <a:rPr lang="en-US" dirty="0" smtClean="0"/>
              <a:t> was in the southern peninsula. This was the last region of the colony to be settled, owing to its distance from Atlantic shipping lanes and its formidable terrain, with the highest mountain range in the Caribbean. In the parish of </a:t>
            </a:r>
            <a:r>
              <a:rPr lang="en-US" dirty="0" err="1" smtClean="0"/>
              <a:t>Jérémie</a:t>
            </a:r>
            <a:r>
              <a:rPr lang="en-US" dirty="0" smtClean="0"/>
              <a:t>, the free population of color formed the majority of the population. Many lived in Port-au-Prince as well, which became an economic center in the South of the island.</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p:cNvSpPr txBox="1"/>
          <p:nvPr/>
        </p:nvSpPr>
        <p:spPr>
          <a:xfrm>
            <a:off x="0" y="2057400"/>
            <a:ext cx="9144000" cy="523220"/>
          </a:xfrm>
          <a:prstGeom prst="rect">
            <a:avLst/>
          </a:prstGeom>
          <a:noFill/>
        </p:spPr>
        <p:txBody>
          <a:bodyPr wrap="square" rtlCol="0">
            <a:spAutoFit/>
          </a:bodyPr>
          <a:lstStyle/>
          <a:p>
            <a:r>
              <a:rPr lang="en-US" sz="2800" dirty="0" smtClean="0"/>
              <a:t>	    - escaped slaves (maroons) formed outlaw enclaves </a:t>
            </a:r>
          </a:p>
        </p:txBody>
      </p:sp>
      <p:sp>
        <p:nvSpPr>
          <p:cNvPr id="45" name="TextBox 44"/>
          <p:cNvSpPr txBox="1"/>
          <p:nvPr/>
        </p:nvSpPr>
        <p:spPr>
          <a:xfrm>
            <a:off x="0" y="1600200"/>
            <a:ext cx="9144000" cy="523220"/>
          </a:xfrm>
          <a:prstGeom prst="rect">
            <a:avLst/>
          </a:prstGeom>
          <a:noFill/>
        </p:spPr>
        <p:txBody>
          <a:bodyPr wrap="square" rtlCol="0">
            <a:spAutoFit/>
          </a:bodyPr>
          <a:lstStyle/>
          <a:p>
            <a:pPr>
              <a:buFont typeface="Arial" pitchFamily="34" charset="0"/>
              <a:buChar char="•"/>
            </a:pPr>
            <a:r>
              <a:rPr lang="en-US" sz="2800" dirty="0" smtClean="0"/>
              <a:t>  1700s – treated brutally, slaves began poisoning colonists </a:t>
            </a:r>
          </a:p>
        </p:txBody>
      </p:sp>
      <p:sp>
        <p:nvSpPr>
          <p:cNvPr id="44" name="TextBox 43"/>
          <p:cNvSpPr txBox="1"/>
          <p:nvPr/>
        </p:nvSpPr>
        <p:spPr>
          <a:xfrm>
            <a:off x="0" y="1153180"/>
            <a:ext cx="7543800" cy="523220"/>
          </a:xfrm>
          <a:prstGeom prst="rect">
            <a:avLst/>
          </a:prstGeom>
          <a:noFill/>
        </p:spPr>
        <p:txBody>
          <a:bodyPr wrap="square" rtlCol="0">
            <a:spAutoFit/>
          </a:bodyPr>
          <a:lstStyle/>
          <a:p>
            <a:r>
              <a:rPr lang="en-US" sz="2800" dirty="0" smtClean="0"/>
              <a:t>	  - slave-based sugar plantations developed</a:t>
            </a:r>
          </a:p>
        </p:txBody>
      </p:sp>
      <p:sp>
        <p:nvSpPr>
          <p:cNvPr id="43" name="TextBox 42"/>
          <p:cNvSpPr txBox="1"/>
          <p:nvPr/>
        </p:nvSpPr>
        <p:spPr>
          <a:xfrm>
            <a:off x="0" y="685800"/>
            <a:ext cx="9144000" cy="523220"/>
          </a:xfrm>
          <a:prstGeom prst="rect">
            <a:avLst/>
          </a:prstGeom>
          <a:noFill/>
        </p:spPr>
        <p:txBody>
          <a:bodyPr wrap="square" rtlCol="0">
            <a:spAutoFit/>
          </a:bodyPr>
          <a:lstStyle/>
          <a:p>
            <a:pPr>
              <a:buFont typeface="Arial" pitchFamily="34" charset="0"/>
              <a:buChar char="•"/>
            </a:pPr>
            <a:r>
              <a:rPr lang="en-US" sz="2800" dirty="0" smtClean="0"/>
              <a:t> 1711 - France established colonial capital of Cap Francois</a:t>
            </a:r>
          </a:p>
        </p:txBody>
      </p:sp>
      <p:sp useBgFill="1">
        <p:nvSpPr>
          <p:cNvPr id="26" name="TextBox 25"/>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grpSp>
        <p:nvGrpSpPr>
          <p:cNvPr id="4" name="Group 23"/>
          <p:cNvGrpSpPr/>
          <p:nvPr/>
        </p:nvGrpSpPr>
        <p:grpSpPr>
          <a:xfrm>
            <a:off x="3276600" y="2743200"/>
            <a:ext cx="5837274" cy="4114800"/>
            <a:chOff x="3276600" y="2743200"/>
            <a:chExt cx="5837274" cy="4114800"/>
          </a:xfrm>
        </p:grpSpPr>
        <p:grpSp>
          <p:nvGrpSpPr>
            <p:cNvPr id="5" name="Group 21"/>
            <p:cNvGrpSpPr/>
            <p:nvPr/>
          </p:nvGrpSpPr>
          <p:grpSpPr>
            <a:xfrm>
              <a:off x="3276600" y="2743200"/>
              <a:ext cx="5837274" cy="4114800"/>
              <a:chOff x="3276600" y="2743200"/>
              <a:chExt cx="5837274" cy="4114800"/>
            </a:xfrm>
          </p:grpSpPr>
          <p:pic>
            <p:nvPicPr>
              <p:cNvPr id="2050" name="Picture 2"/>
              <p:cNvPicPr>
                <a:picLocks noChangeAspect="1" noChangeArrowheads="1"/>
              </p:cNvPicPr>
              <p:nvPr/>
            </p:nvPicPr>
            <p:blipFill>
              <a:blip r:embed="rId2"/>
              <a:srcRect l="19550" t="11864" r="7204" b="15254"/>
              <a:stretch>
                <a:fillRect/>
              </a:stretch>
            </p:blipFill>
            <p:spPr bwMode="auto">
              <a:xfrm>
                <a:off x="3276600" y="2743200"/>
                <a:ext cx="5837274" cy="4114800"/>
              </a:xfrm>
              <a:prstGeom prst="rect">
                <a:avLst/>
              </a:prstGeom>
              <a:noFill/>
              <a:ln w="25400">
                <a:solidFill>
                  <a:schemeClr val="tx1"/>
                </a:solidFill>
                <a:miter lim="800000"/>
                <a:headEnd/>
                <a:tailEnd/>
              </a:ln>
              <a:effectLst/>
            </p:spPr>
          </p:pic>
          <p:pic>
            <p:nvPicPr>
              <p:cNvPr id="21" name="Picture 2"/>
              <p:cNvPicPr>
                <a:picLocks noChangeAspect="1" noChangeArrowheads="1"/>
              </p:cNvPicPr>
              <p:nvPr/>
            </p:nvPicPr>
            <p:blipFill>
              <a:blip r:embed="rId2"/>
              <a:srcRect l="28474" t="17263" r="68976" b="66541"/>
              <a:stretch>
                <a:fillRect/>
              </a:stretch>
            </p:blipFill>
            <p:spPr bwMode="auto">
              <a:xfrm>
                <a:off x="3276600" y="2743200"/>
                <a:ext cx="304800" cy="914400"/>
              </a:xfrm>
              <a:prstGeom prst="rect">
                <a:avLst/>
              </a:prstGeom>
              <a:noFill/>
              <a:ln w="9525">
                <a:noFill/>
                <a:miter lim="800000"/>
                <a:headEnd/>
                <a:tailEnd/>
              </a:ln>
              <a:effectLst/>
            </p:spPr>
          </p:pic>
          <p:pic>
            <p:nvPicPr>
              <p:cNvPr id="20" name="Picture 2"/>
              <p:cNvPicPr>
                <a:picLocks noChangeAspect="1" noChangeArrowheads="1"/>
              </p:cNvPicPr>
              <p:nvPr/>
            </p:nvPicPr>
            <p:blipFill>
              <a:blip r:embed="rId2"/>
              <a:srcRect l="25287" t="17263" r="68976" b="66541"/>
              <a:stretch>
                <a:fillRect/>
              </a:stretch>
            </p:blipFill>
            <p:spPr bwMode="auto">
              <a:xfrm>
                <a:off x="3593592" y="2743200"/>
                <a:ext cx="457200" cy="914400"/>
              </a:xfrm>
              <a:prstGeom prst="rect">
                <a:avLst/>
              </a:prstGeom>
              <a:noFill/>
              <a:ln w="9525">
                <a:noFill/>
                <a:miter lim="800000"/>
                <a:headEnd/>
                <a:tailEnd/>
              </a:ln>
              <a:effectLst/>
            </p:spPr>
          </p:pic>
        </p:grpSp>
        <p:sp>
          <p:nvSpPr>
            <p:cNvPr id="23" name="TextBox 22"/>
            <p:cNvSpPr txBox="1"/>
            <p:nvPr/>
          </p:nvSpPr>
          <p:spPr>
            <a:xfrm>
              <a:off x="3276600" y="2743200"/>
              <a:ext cx="1981200" cy="369332"/>
            </a:xfrm>
            <a:prstGeom prst="rect">
              <a:avLst/>
            </a:prstGeom>
            <a:solidFill>
              <a:srgbClr val="F0F0F0">
                <a:alpha val="50000"/>
              </a:srgbClr>
            </a:solidFill>
          </p:spPr>
          <p:txBody>
            <a:bodyPr wrap="square" tIns="0" bIns="0" rtlCol="0" anchor="b" anchorCtr="0">
              <a:spAutoFit/>
            </a:bodyPr>
            <a:lstStyle/>
            <a:p>
              <a:r>
                <a:rPr lang="en-US" sz="2400" b="1" dirty="0" smtClean="0">
                  <a:latin typeface="Freestyle Script" pitchFamily="66" charset="0"/>
                </a:rPr>
                <a:t>SAINT-DOMINGUE</a:t>
              </a:r>
              <a:endParaRPr lang="en-US" sz="2400" b="1" dirty="0">
                <a:latin typeface="Freestyle Script" pitchFamily="66" charset="0"/>
              </a:endParaRPr>
            </a:p>
          </p:txBody>
        </p:sp>
      </p:grpSp>
      <p:sp>
        <p:nvSpPr>
          <p:cNvPr id="25" name="5-Point Star 24"/>
          <p:cNvSpPr/>
          <p:nvPr/>
        </p:nvSpPr>
        <p:spPr>
          <a:xfrm>
            <a:off x="7696200" y="3048000"/>
            <a:ext cx="381000" cy="381000"/>
          </a:xfrm>
          <a:prstGeom prst="star5">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rot="5400000">
            <a:off x="6933406" y="2133600"/>
            <a:ext cx="1829594" cy="794"/>
          </a:xfrm>
          <a:prstGeom prst="straightConnector1">
            <a:avLst/>
          </a:prstGeom>
          <a:ln w="635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a:off x="6058694" y="2247900"/>
            <a:ext cx="1294606" cy="794"/>
          </a:xfrm>
          <a:prstGeom prst="straightConnector1">
            <a:avLst/>
          </a:prstGeom>
          <a:ln w="635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rot="1517169">
            <a:off x="6295603" y="3085375"/>
            <a:ext cx="1778344" cy="587477"/>
          </a:xfrm>
          <a:prstGeom prst="ellipse">
            <a:avLst/>
          </a:prstGeom>
          <a:solidFill>
            <a:schemeClr val="tx1">
              <a:alpha val="63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Arrow Connector 49"/>
          <p:cNvCxnSpPr/>
          <p:nvPr/>
        </p:nvCxnSpPr>
        <p:spPr>
          <a:xfrm rot="5400000" flipH="1" flipV="1">
            <a:off x="5601494" y="4304506"/>
            <a:ext cx="990600" cy="1588"/>
          </a:xfrm>
          <a:prstGeom prst="straightConnector1">
            <a:avLst/>
          </a:prstGeom>
          <a:ln w="635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5486400" y="3124200"/>
            <a:ext cx="1143000" cy="838200"/>
          </a:xfrm>
          <a:prstGeom prst="ellipse">
            <a:avLst/>
          </a:prstGeom>
          <a:solidFill>
            <a:srgbClr val="FF0000">
              <a:alpha val="57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3" name="TextBox 52"/>
          <p:cNvSpPr txBox="1"/>
          <p:nvPr/>
        </p:nvSpPr>
        <p:spPr>
          <a:xfrm>
            <a:off x="0" y="5861304"/>
            <a:ext cx="9144000" cy="523220"/>
          </a:xfrm>
          <a:prstGeom prst="rect">
            <a:avLst/>
          </a:prstGeom>
        </p:spPr>
        <p:txBody>
          <a:bodyPr wrap="square" rtlCol="0">
            <a:spAutoFit/>
          </a:bodyPr>
          <a:lstStyle/>
          <a:p>
            <a:r>
              <a:rPr lang="en-US" sz="2800" dirty="0" smtClean="0"/>
              <a:t>	  - arrive by sea to capital, then to far northwest</a:t>
            </a:r>
          </a:p>
        </p:txBody>
      </p:sp>
      <p:sp useBgFill="1">
        <p:nvSpPr>
          <p:cNvPr id="54" name="TextBox 53"/>
          <p:cNvSpPr txBox="1"/>
          <p:nvPr/>
        </p:nvSpPr>
        <p:spPr>
          <a:xfrm>
            <a:off x="0" y="5404104"/>
            <a:ext cx="9144000" cy="523220"/>
          </a:xfrm>
          <a:prstGeom prst="rect">
            <a:avLst/>
          </a:prstGeom>
        </p:spPr>
        <p:txBody>
          <a:bodyPr wrap="square" rtlCol="0">
            <a:spAutoFit/>
          </a:bodyPr>
          <a:lstStyle/>
          <a:p>
            <a:pPr>
              <a:buFont typeface="Arial" pitchFamily="34" charset="0"/>
              <a:buChar char="•"/>
            </a:pPr>
            <a:r>
              <a:rPr lang="en-US" sz="2800" dirty="0" smtClean="0"/>
              <a:t> 1764 - 600 </a:t>
            </a:r>
            <a:r>
              <a:rPr lang="en-US" sz="2800" dirty="0" err="1" smtClean="0"/>
              <a:t>Acadiens</a:t>
            </a:r>
            <a:r>
              <a:rPr lang="en-US" sz="2800" dirty="0" smtClean="0"/>
              <a:t> are recruited from N.S. &amp; Am. colonies</a:t>
            </a:r>
          </a:p>
        </p:txBody>
      </p:sp>
      <p:sp>
        <p:nvSpPr>
          <p:cNvPr id="55" name="5-Point Star 54"/>
          <p:cNvSpPr/>
          <p:nvPr/>
        </p:nvSpPr>
        <p:spPr>
          <a:xfrm>
            <a:off x="5181600" y="3200400"/>
            <a:ext cx="381000" cy="3810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8043620" y="1162373"/>
            <a:ext cx="880821" cy="1875295"/>
          </a:xfrm>
          <a:custGeom>
            <a:avLst/>
            <a:gdLst>
              <a:gd name="connsiteX0" fmla="*/ 836909 w 880821"/>
              <a:gd name="connsiteY0" fmla="*/ 92990 h 1875295"/>
              <a:gd name="connsiteX1" fmla="*/ 836909 w 880821"/>
              <a:gd name="connsiteY1" fmla="*/ 185980 h 1875295"/>
              <a:gd name="connsiteX2" fmla="*/ 573438 w 880821"/>
              <a:gd name="connsiteY2" fmla="*/ 1208868 h 1875295"/>
              <a:gd name="connsiteX3" fmla="*/ 0 w 880821"/>
              <a:gd name="connsiteY3" fmla="*/ 1875295 h 1875295"/>
            </a:gdLst>
            <a:ahLst/>
            <a:cxnLst>
              <a:cxn ang="0">
                <a:pos x="connsiteX0" y="connsiteY0"/>
              </a:cxn>
              <a:cxn ang="0">
                <a:pos x="connsiteX1" y="connsiteY1"/>
              </a:cxn>
              <a:cxn ang="0">
                <a:pos x="connsiteX2" y="connsiteY2"/>
              </a:cxn>
              <a:cxn ang="0">
                <a:pos x="connsiteX3" y="connsiteY3"/>
              </a:cxn>
            </a:cxnLst>
            <a:rect l="l" t="t" r="r" b="b"/>
            <a:pathLst>
              <a:path w="880821" h="1875295">
                <a:moveTo>
                  <a:pt x="836909" y="92990"/>
                </a:moveTo>
                <a:cubicBezTo>
                  <a:pt x="858865" y="46495"/>
                  <a:pt x="880821" y="0"/>
                  <a:pt x="836909" y="185980"/>
                </a:cubicBezTo>
                <a:cubicBezTo>
                  <a:pt x="792997" y="371960"/>
                  <a:pt x="712923" y="927316"/>
                  <a:pt x="573438" y="1208868"/>
                </a:cubicBezTo>
                <a:cubicBezTo>
                  <a:pt x="433953" y="1490420"/>
                  <a:pt x="216976" y="1682857"/>
                  <a:pt x="0" y="1875295"/>
                </a:cubicBezTo>
              </a:path>
            </a:pathLst>
          </a:cu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5305586" y="2800027"/>
            <a:ext cx="2335078" cy="485614"/>
          </a:xfrm>
          <a:custGeom>
            <a:avLst/>
            <a:gdLst>
              <a:gd name="connsiteX0" fmla="*/ 2335078 w 2335078"/>
              <a:gd name="connsiteY0" fmla="*/ 268637 h 485614"/>
              <a:gd name="connsiteX1" fmla="*/ 1699648 w 2335078"/>
              <a:gd name="connsiteY1" fmla="*/ 36163 h 485614"/>
              <a:gd name="connsiteX2" fmla="*/ 707756 w 2335078"/>
              <a:gd name="connsiteY2" fmla="*/ 51661 h 485614"/>
              <a:gd name="connsiteX3" fmla="*/ 103322 w 2335078"/>
              <a:gd name="connsiteY3" fmla="*/ 330631 h 485614"/>
              <a:gd name="connsiteX4" fmla="*/ 87824 w 2335078"/>
              <a:gd name="connsiteY4" fmla="*/ 485614 h 485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5078" h="485614">
                <a:moveTo>
                  <a:pt x="2335078" y="268637"/>
                </a:moveTo>
                <a:cubicBezTo>
                  <a:pt x="2152973" y="170481"/>
                  <a:pt x="1970868" y="72326"/>
                  <a:pt x="1699648" y="36163"/>
                </a:cubicBezTo>
                <a:cubicBezTo>
                  <a:pt x="1428428" y="0"/>
                  <a:pt x="973810" y="2583"/>
                  <a:pt x="707756" y="51661"/>
                </a:cubicBezTo>
                <a:cubicBezTo>
                  <a:pt x="441702" y="100739"/>
                  <a:pt x="206644" y="258306"/>
                  <a:pt x="103322" y="330631"/>
                </a:cubicBezTo>
                <a:cubicBezTo>
                  <a:pt x="0" y="402957"/>
                  <a:pt x="98156" y="457201"/>
                  <a:pt x="87824" y="485614"/>
                </a:cubicBezTo>
              </a:path>
            </a:pathLst>
          </a:cu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58" name="TextBox 57"/>
          <p:cNvSpPr txBox="1"/>
          <p:nvPr/>
        </p:nvSpPr>
        <p:spPr>
          <a:xfrm>
            <a:off x="0" y="6334780"/>
            <a:ext cx="9144000" cy="523220"/>
          </a:xfrm>
          <a:prstGeom prst="rect">
            <a:avLst/>
          </a:prstGeom>
        </p:spPr>
        <p:txBody>
          <a:bodyPr wrap="square" rtlCol="0">
            <a:spAutoFit/>
          </a:bodyPr>
          <a:lstStyle/>
          <a:p>
            <a:r>
              <a:rPr lang="en-US" sz="2800" dirty="0" smtClean="0"/>
              <a:t>	  - build </a:t>
            </a:r>
            <a:r>
              <a:rPr lang="en-US" sz="2800" dirty="0" err="1" smtClean="0"/>
              <a:t>Môle</a:t>
            </a:r>
            <a:r>
              <a:rPr lang="en-US" sz="2800" dirty="0" smtClean="0"/>
              <a:t>-Saint-Nicolas (breakwater or rampart) </a:t>
            </a:r>
          </a:p>
        </p:txBody>
      </p:sp>
      <p:sp>
        <p:nvSpPr>
          <p:cNvPr id="63" name="Oval 62"/>
          <p:cNvSpPr/>
          <p:nvPr/>
        </p:nvSpPr>
        <p:spPr>
          <a:xfrm rot="1877808">
            <a:off x="7695950" y="3355230"/>
            <a:ext cx="709658" cy="457200"/>
          </a:xfrm>
          <a:prstGeom prst="ellipse">
            <a:avLst/>
          </a:prstGeom>
          <a:solidFill>
            <a:srgbClr val="FFC000">
              <a:alpha val="7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rot="2030341">
            <a:off x="6499547" y="3429888"/>
            <a:ext cx="533400" cy="866659"/>
          </a:xfrm>
          <a:prstGeom prst="ellipse">
            <a:avLst/>
          </a:prstGeom>
          <a:solidFill>
            <a:srgbClr val="FFC000">
              <a:alpha val="7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3"/>
          <a:srcRect l="37906" b="-609"/>
          <a:stretch>
            <a:fillRect/>
          </a:stretch>
        </p:blipFill>
        <p:spPr bwMode="auto">
          <a:xfrm>
            <a:off x="76200" y="762000"/>
            <a:ext cx="4848726" cy="2971800"/>
          </a:xfrm>
          <a:prstGeom prst="rect">
            <a:avLst/>
          </a:prstGeom>
          <a:noFill/>
          <a:ln w="25400">
            <a:solidFill>
              <a:schemeClr val="tx1"/>
            </a:solidFill>
            <a:miter lim="800000"/>
            <a:headEnd/>
            <a:tailEnd/>
          </a:ln>
          <a:effectLst/>
        </p:spPr>
      </p:pic>
      <p:sp useBgFill="1">
        <p:nvSpPr>
          <p:cNvPr id="49" name="TextBox 48"/>
          <p:cNvSpPr txBox="1"/>
          <p:nvPr/>
        </p:nvSpPr>
        <p:spPr>
          <a:xfrm>
            <a:off x="0" y="4946904"/>
            <a:ext cx="9144000" cy="523220"/>
          </a:xfrm>
          <a:prstGeom prst="rect">
            <a:avLst/>
          </a:prstGeom>
        </p:spPr>
        <p:txBody>
          <a:bodyPr wrap="square" rtlCol="0">
            <a:spAutoFit/>
          </a:bodyPr>
          <a:lstStyle/>
          <a:p>
            <a:pPr>
              <a:buFont typeface="Arial" pitchFamily="34" charset="0"/>
              <a:buChar char="•"/>
            </a:pPr>
            <a:r>
              <a:rPr lang="en-US" sz="2800" dirty="0" smtClean="0"/>
              <a:t> 1763 – French decide to develop isolated NW, without slaves</a:t>
            </a:r>
          </a:p>
        </p:txBody>
      </p:sp>
      <p:pic>
        <p:nvPicPr>
          <p:cNvPr id="91138" name="Picture 2"/>
          <p:cNvPicPr>
            <a:picLocks noChangeAspect="1" noChangeArrowheads="1"/>
          </p:cNvPicPr>
          <p:nvPr/>
        </p:nvPicPr>
        <p:blipFill>
          <a:blip r:embed="rId4"/>
          <a:srcRect l="8160" t="1852" r="4802" b="3704"/>
          <a:stretch>
            <a:fillRect/>
          </a:stretch>
        </p:blipFill>
        <p:spPr bwMode="auto">
          <a:xfrm>
            <a:off x="76200" y="2774156"/>
            <a:ext cx="2514600" cy="4007644"/>
          </a:xfrm>
          <a:prstGeom prst="rect">
            <a:avLst/>
          </a:prstGeom>
          <a:noFill/>
          <a:ln w="254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1000"/>
                                        <p:tgtEl>
                                          <p:spTgt spid="28"/>
                                        </p:tgtEl>
                                      </p:cBhvr>
                                    </p:animEffect>
                                  </p:childTnLst>
                                </p:cTn>
                              </p:par>
                            </p:childTnLst>
                          </p:cTn>
                        </p:par>
                        <p:par>
                          <p:cTn id="12" fill="hold">
                            <p:stCondLst>
                              <p:cond delay="3000"/>
                            </p:stCondLst>
                            <p:childTnLst>
                              <p:par>
                                <p:cTn id="13" presetID="49" presetClass="entr" presetSubtype="0" decel="10000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1000" fill="hold"/>
                                        <p:tgtEl>
                                          <p:spTgt spid="25"/>
                                        </p:tgtEl>
                                        <p:attrNameLst>
                                          <p:attrName>ppt_w</p:attrName>
                                        </p:attrNameLst>
                                      </p:cBhvr>
                                      <p:tavLst>
                                        <p:tav tm="0">
                                          <p:val>
                                            <p:fltVal val="0"/>
                                          </p:val>
                                        </p:tav>
                                        <p:tav tm="100000">
                                          <p:val>
                                            <p:strVal val="#ppt_w"/>
                                          </p:val>
                                        </p:tav>
                                      </p:tavLst>
                                    </p:anim>
                                    <p:anim calcmode="lin" valueType="num">
                                      <p:cBhvr>
                                        <p:cTn id="16" dur="1000" fill="hold"/>
                                        <p:tgtEl>
                                          <p:spTgt spid="25"/>
                                        </p:tgtEl>
                                        <p:attrNameLst>
                                          <p:attrName>ppt_h</p:attrName>
                                        </p:attrNameLst>
                                      </p:cBhvr>
                                      <p:tavLst>
                                        <p:tav tm="0">
                                          <p:val>
                                            <p:fltVal val="0"/>
                                          </p:val>
                                        </p:tav>
                                        <p:tav tm="100000">
                                          <p:val>
                                            <p:strVal val="#ppt_h"/>
                                          </p:val>
                                        </p:tav>
                                      </p:tavLst>
                                    </p:anim>
                                    <p:anim calcmode="lin" valueType="num">
                                      <p:cBhvr>
                                        <p:cTn id="17" dur="1000" fill="hold"/>
                                        <p:tgtEl>
                                          <p:spTgt spid="25"/>
                                        </p:tgtEl>
                                        <p:attrNameLst>
                                          <p:attrName>style.rotation</p:attrName>
                                        </p:attrNameLst>
                                      </p:cBhvr>
                                      <p:tavLst>
                                        <p:tav tm="0">
                                          <p:val>
                                            <p:fltVal val="360"/>
                                          </p:val>
                                        </p:tav>
                                        <p:tav tm="100000">
                                          <p:val>
                                            <p:fltVal val="0"/>
                                          </p:val>
                                        </p:tav>
                                      </p:tavLst>
                                    </p:anim>
                                    <p:animEffect transition="in" filter="fade">
                                      <p:cBhvr>
                                        <p:cTn id="18" dur="10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1000"/>
                                        <p:tgtEl>
                                          <p:spTgt spid="44"/>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up)">
                                      <p:cBhvr>
                                        <p:cTn id="27" dur="1000"/>
                                        <p:tgtEl>
                                          <p:spTgt spid="37"/>
                                        </p:tgtEl>
                                      </p:cBhvr>
                                    </p:animEffect>
                                  </p:childTnLst>
                                </p:cTn>
                              </p:par>
                            </p:childTnLst>
                          </p:cTn>
                        </p:par>
                        <p:par>
                          <p:cTn id="28" fill="hold">
                            <p:stCondLst>
                              <p:cond delay="2000"/>
                            </p:stCondLst>
                            <p:childTnLst>
                              <p:par>
                                <p:cTn id="29" presetID="9" presetClass="entr" presetSubtype="0" fill="hold" grpId="0"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dissolve">
                                      <p:cBhvr>
                                        <p:cTn id="31" dur="10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1000"/>
                                        <p:tgtEl>
                                          <p:spTgt spid="45"/>
                                        </p:tgtEl>
                                      </p:cBhvr>
                                    </p:animEffect>
                                  </p:childTnLst>
                                </p:cTn>
                              </p:par>
                              <p:par>
                                <p:cTn id="37" presetID="10" presetClass="exit" presetSubtype="0" fill="hold" nodeType="withEffect">
                                  <p:stCondLst>
                                    <p:cond delay="0"/>
                                  </p:stCondLst>
                                  <p:childTnLst>
                                    <p:animEffect transition="out" filter="fade">
                                      <p:cBhvr>
                                        <p:cTn id="38" dur="1000"/>
                                        <p:tgtEl>
                                          <p:spTgt spid="37"/>
                                        </p:tgtEl>
                                      </p:cBhvr>
                                    </p:animEffect>
                                    <p:set>
                                      <p:cBhvr>
                                        <p:cTn id="39" dur="1" fill="hold">
                                          <p:stCondLst>
                                            <p:cond delay="999"/>
                                          </p:stCondLst>
                                        </p:cTn>
                                        <p:tgtEl>
                                          <p:spTgt spid="3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28"/>
                                        </p:tgtEl>
                                      </p:cBhvr>
                                    </p:animEffect>
                                    <p:set>
                                      <p:cBhvr>
                                        <p:cTn id="42" dur="1" fill="hold">
                                          <p:stCondLst>
                                            <p:cond delay="999"/>
                                          </p:stCondLst>
                                        </p:cTn>
                                        <p:tgtEl>
                                          <p:spTgt spid="2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fade">
                                      <p:cBhvr>
                                        <p:cTn id="47" dur="1000"/>
                                        <p:tgtEl>
                                          <p:spTgt spid="62"/>
                                        </p:tgtEl>
                                      </p:cBhvr>
                                    </p:animEffect>
                                  </p:childTnLst>
                                </p:cTn>
                              </p:par>
                              <p:par>
                                <p:cTn id="48" presetID="10" presetClass="entr" presetSubtype="0" fill="hold" nodeType="withEffect">
                                  <p:stCondLst>
                                    <p:cond delay="0"/>
                                  </p:stCondLst>
                                  <p:childTnLst>
                                    <p:set>
                                      <p:cBhvr>
                                        <p:cTn id="49" dur="1" fill="hold">
                                          <p:stCondLst>
                                            <p:cond delay="0"/>
                                          </p:stCondLst>
                                        </p:cTn>
                                        <p:tgtEl>
                                          <p:spTgt spid="91138"/>
                                        </p:tgtEl>
                                        <p:attrNameLst>
                                          <p:attrName>style.visibility</p:attrName>
                                        </p:attrNameLst>
                                      </p:cBhvr>
                                      <p:to>
                                        <p:strVal val="visible"/>
                                      </p:to>
                                    </p:set>
                                    <p:animEffect transition="in" filter="fade">
                                      <p:cBhvr>
                                        <p:cTn id="50" dur="1000"/>
                                        <p:tgtEl>
                                          <p:spTgt spid="91138"/>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wipe(left)">
                                      <p:cBhvr>
                                        <p:cTn id="54" dur="2000"/>
                                        <p:tgtEl>
                                          <p:spTgt spid="63"/>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64"/>
                                        </p:tgtEl>
                                        <p:attrNameLst>
                                          <p:attrName>style.visibility</p:attrName>
                                        </p:attrNameLst>
                                      </p:cBhvr>
                                      <p:to>
                                        <p:strVal val="visible"/>
                                      </p:to>
                                    </p:set>
                                    <p:animEffect transition="in" filter="wipe(up)">
                                      <p:cBhvr>
                                        <p:cTn id="57" dur="2000"/>
                                        <p:tgtEl>
                                          <p:spTgt spid="6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1000"/>
                                        <p:tgtEl>
                                          <p:spTgt spid="49"/>
                                        </p:tgtEl>
                                      </p:cBhvr>
                                    </p:animEffect>
                                  </p:childTnLst>
                                </p:cTn>
                              </p:par>
                              <p:par>
                                <p:cTn id="63" presetID="10" presetClass="exit" presetSubtype="0" fill="hold" nodeType="withEffect">
                                  <p:stCondLst>
                                    <p:cond delay="0"/>
                                  </p:stCondLst>
                                  <p:childTnLst>
                                    <p:animEffect transition="out" filter="fade">
                                      <p:cBhvr>
                                        <p:cTn id="64" dur="1000"/>
                                        <p:tgtEl>
                                          <p:spTgt spid="91138"/>
                                        </p:tgtEl>
                                      </p:cBhvr>
                                    </p:animEffect>
                                    <p:set>
                                      <p:cBhvr>
                                        <p:cTn id="65" dur="1" fill="hold">
                                          <p:stCondLst>
                                            <p:cond delay="999"/>
                                          </p:stCondLst>
                                        </p:cTn>
                                        <p:tgtEl>
                                          <p:spTgt spid="91138"/>
                                        </p:tgtEl>
                                        <p:attrNameLst>
                                          <p:attrName>style.visibility</p:attrName>
                                        </p:attrNameLst>
                                      </p:cBhvr>
                                      <p:to>
                                        <p:strVal val="hidden"/>
                                      </p:to>
                                    </p:set>
                                  </p:childTnLst>
                                </p:cTn>
                              </p:par>
                            </p:childTnLst>
                          </p:cTn>
                        </p:par>
                        <p:par>
                          <p:cTn id="66" fill="hold">
                            <p:stCondLst>
                              <p:cond delay="1000"/>
                            </p:stCondLst>
                            <p:childTnLst>
                              <p:par>
                                <p:cTn id="67" presetID="22" presetClass="entr" presetSubtype="4" fill="hold" nodeType="after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wipe(down)">
                                      <p:cBhvr>
                                        <p:cTn id="69" dur="1000"/>
                                        <p:tgtEl>
                                          <p:spTgt spid="50"/>
                                        </p:tgtEl>
                                      </p:cBhvr>
                                    </p:animEffect>
                                  </p:childTnLst>
                                </p:cTn>
                              </p:par>
                            </p:childTnLst>
                          </p:cTn>
                        </p:par>
                        <p:par>
                          <p:cTn id="70" fill="hold">
                            <p:stCondLst>
                              <p:cond delay="2000"/>
                            </p:stCondLst>
                            <p:childTnLst>
                              <p:par>
                                <p:cTn id="71" presetID="9" presetClass="entr" presetSubtype="0" fill="hold" grpId="0" nodeType="after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dissolve">
                                      <p:cBhvr>
                                        <p:cTn id="73" dur="1000"/>
                                        <p:tgtEl>
                                          <p:spTgt spid="52"/>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fade">
                                      <p:cBhvr>
                                        <p:cTn id="78" dur="1000"/>
                                        <p:tgtEl>
                                          <p:spTgt spid="5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3"/>
                                        </p:tgtEl>
                                        <p:attrNameLst>
                                          <p:attrName>style.visibility</p:attrName>
                                        </p:attrNameLst>
                                      </p:cBhvr>
                                      <p:to>
                                        <p:strVal val="visible"/>
                                      </p:to>
                                    </p:set>
                                    <p:animEffect transition="in" filter="fade">
                                      <p:cBhvr>
                                        <p:cTn id="83" dur="1000"/>
                                        <p:tgtEl>
                                          <p:spTgt spid="53"/>
                                        </p:tgtEl>
                                      </p:cBhvr>
                                    </p:animEffect>
                                  </p:childTnLst>
                                </p:cTn>
                              </p:par>
                              <p:par>
                                <p:cTn id="84" presetID="10" presetClass="exit" presetSubtype="0" fill="hold" nodeType="withEffect">
                                  <p:stCondLst>
                                    <p:cond delay="0"/>
                                  </p:stCondLst>
                                  <p:childTnLst>
                                    <p:animEffect transition="out" filter="fade">
                                      <p:cBhvr>
                                        <p:cTn id="85" dur="1000"/>
                                        <p:tgtEl>
                                          <p:spTgt spid="50"/>
                                        </p:tgtEl>
                                      </p:cBhvr>
                                    </p:animEffect>
                                    <p:set>
                                      <p:cBhvr>
                                        <p:cTn id="86" dur="1" fill="hold">
                                          <p:stCondLst>
                                            <p:cond delay="999"/>
                                          </p:stCondLst>
                                        </p:cTn>
                                        <p:tgtEl>
                                          <p:spTgt spid="50"/>
                                        </p:tgtEl>
                                        <p:attrNameLst>
                                          <p:attrName>style.visibility</p:attrName>
                                        </p:attrNameLst>
                                      </p:cBhvr>
                                      <p:to>
                                        <p:strVal val="hidden"/>
                                      </p:to>
                                    </p:set>
                                  </p:childTnLst>
                                </p:cTn>
                              </p:par>
                            </p:childTnLst>
                          </p:cTn>
                        </p:par>
                        <p:par>
                          <p:cTn id="87" fill="hold">
                            <p:stCondLst>
                              <p:cond delay="1000"/>
                            </p:stCondLst>
                            <p:childTnLst>
                              <p:par>
                                <p:cTn id="88" presetID="22" presetClass="entr" presetSubtype="1" fill="hold" grpId="0" nodeType="afterEffect">
                                  <p:stCondLst>
                                    <p:cond delay="0"/>
                                  </p:stCondLst>
                                  <p:childTnLst>
                                    <p:set>
                                      <p:cBhvr>
                                        <p:cTn id="89" dur="1" fill="hold">
                                          <p:stCondLst>
                                            <p:cond delay="0"/>
                                          </p:stCondLst>
                                        </p:cTn>
                                        <p:tgtEl>
                                          <p:spTgt spid="56"/>
                                        </p:tgtEl>
                                        <p:attrNameLst>
                                          <p:attrName>style.visibility</p:attrName>
                                        </p:attrNameLst>
                                      </p:cBhvr>
                                      <p:to>
                                        <p:strVal val="visible"/>
                                      </p:to>
                                    </p:set>
                                    <p:animEffect transition="in" filter="wipe(up)">
                                      <p:cBhvr>
                                        <p:cTn id="90" dur="2000"/>
                                        <p:tgtEl>
                                          <p:spTgt spid="56"/>
                                        </p:tgtEl>
                                      </p:cBhvr>
                                    </p:animEffect>
                                  </p:childTnLst>
                                </p:cTn>
                              </p:par>
                            </p:childTnLst>
                          </p:cTn>
                        </p:par>
                        <p:par>
                          <p:cTn id="91" fill="hold">
                            <p:stCondLst>
                              <p:cond delay="3000"/>
                            </p:stCondLst>
                            <p:childTnLst>
                              <p:par>
                                <p:cTn id="92" presetID="22" presetClass="entr" presetSubtype="2" fill="hold" grpId="0" nodeType="afterEffect">
                                  <p:stCondLst>
                                    <p:cond delay="0"/>
                                  </p:stCondLst>
                                  <p:childTnLst>
                                    <p:set>
                                      <p:cBhvr>
                                        <p:cTn id="93" dur="1" fill="hold">
                                          <p:stCondLst>
                                            <p:cond delay="0"/>
                                          </p:stCondLst>
                                        </p:cTn>
                                        <p:tgtEl>
                                          <p:spTgt spid="57"/>
                                        </p:tgtEl>
                                        <p:attrNameLst>
                                          <p:attrName>style.visibility</p:attrName>
                                        </p:attrNameLst>
                                      </p:cBhvr>
                                      <p:to>
                                        <p:strVal val="visible"/>
                                      </p:to>
                                    </p:set>
                                    <p:animEffect transition="in" filter="wipe(right)">
                                      <p:cBhvr>
                                        <p:cTn id="94" dur="2000"/>
                                        <p:tgtEl>
                                          <p:spTgt spid="57"/>
                                        </p:tgtEl>
                                      </p:cBhvr>
                                    </p:animEffect>
                                  </p:childTnLst>
                                </p:cTn>
                              </p:par>
                              <p:par>
                                <p:cTn id="95" presetID="10" presetClass="entr" presetSubtype="0" fill="hold" nodeType="withEffect">
                                  <p:stCondLst>
                                    <p:cond delay="0"/>
                                  </p:stCondLst>
                                  <p:childTnLst>
                                    <p:set>
                                      <p:cBhvr>
                                        <p:cTn id="96" dur="1" fill="hold">
                                          <p:stCondLst>
                                            <p:cond delay="0"/>
                                          </p:stCondLst>
                                        </p:cTn>
                                        <p:tgtEl>
                                          <p:spTgt spid="5122"/>
                                        </p:tgtEl>
                                        <p:attrNameLst>
                                          <p:attrName>style.visibility</p:attrName>
                                        </p:attrNameLst>
                                      </p:cBhvr>
                                      <p:to>
                                        <p:strVal val="visible"/>
                                      </p:to>
                                    </p:set>
                                    <p:animEffect transition="in" filter="fade">
                                      <p:cBhvr>
                                        <p:cTn id="97" dur="500"/>
                                        <p:tgtEl>
                                          <p:spTgt spid="5122"/>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xit" presetSubtype="1" fill="hold" grpId="1" nodeType="clickEffect">
                                  <p:stCondLst>
                                    <p:cond delay="0"/>
                                  </p:stCondLst>
                                  <p:childTnLst>
                                    <p:animEffect transition="out" filter="wipe(up)">
                                      <p:cBhvr>
                                        <p:cTn id="101" dur="1000"/>
                                        <p:tgtEl>
                                          <p:spTgt spid="56"/>
                                        </p:tgtEl>
                                      </p:cBhvr>
                                    </p:animEffect>
                                    <p:set>
                                      <p:cBhvr>
                                        <p:cTn id="102" dur="1" fill="hold">
                                          <p:stCondLst>
                                            <p:cond delay="999"/>
                                          </p:stCondLst>
                                        </p:cTn>
                                        <p:tgtEl>
                                          <p:spTgt spid="56"/>
                                        </p:tgtEl>
                                        <p:attrNameLst>
                                          <p:attrName>style.visibility</p:attrName>
                                        </p:attrNameLst>
                                      </p:cBhvr>
                                      <p:to>
                                        <p:strVal val="hidden"/>
                                      </p:to>
                                    </p:set>
                                  </p:childTnLst>
                                </p:cTn>
                              </p:par>
                              <p:par>
                                <p:cTn id="103" presetID="22" presetClass="exit" presetSubtype="2" fill="hold" grpId="1" nodeType="withEffect">
                                  <p:stCondLst>
                                    <p:cond delay="0"/>
                                  </p:stCondLst>
                                  <p:childTnLst>
                                    <p:animEffect transition="out" filter="wipe(right)">
                                      <p:cBhvr>
                                        <p:cTn id="104" dur="1000"/>
                                        <p:tgtEl>
                                          <p:spTgt spid="57"/>
                                        </p:tgtEl>
                                      </p:cBhvr>
                                    </p:animEffect>
                                    <p:set>
                                      <p:cBhvr>
                                        <p:cTn id="105" dur="1" fill="hold">
                                          <p:stCondLst>
                                            <p:cond delay="999"/>
                                          </p:stCondLst>
                                        </p:cTn>
                                        <p:tgtEl>
                                          <p:spTgt spid="57"/>
                                        </p:tgtEl>
                                        <p:attrNameLst>
                                          <p:attrName>style.visibility</p:attrName>
                                        </p:attrNameLst>
                                      </p:cBhvr>
                                      <p:to>
                                        <p:strVal val="hidden"/>
                                      </p:to>
                                    </p:set>
                                  </p:childTnLst>
                                </p:cTn>
                              </p:par>
                            </p:childTnLst>
                          </p:cTn>
                        </p:par>
                        <p:par>
                          <p:cTn id="106" fill="hold">
                            <p:stCondLst>
                              <p:cond delay="1000"/>
                            </p:stCondLst>
                            <p:childTnLst>
                              <p:par>
                                <p:cTn id="107" presetID="10" presetClass="entr" presetSubtype="0" fill="hold" grpId="0" nodeType="afterEffect">
                                  <p:stCondLst>
                                    <p:cond delay="0"/>
                                  </p:stCondLst>
                                  <p:childTnLst>
                                    <p:set>
                                      <p:cBhvr>
                                        <p:cTn id="108" dur="1" fill="hold">
                                          <p:stCondLst>
                                            <p:cond delay="0"/>
                                          </p:stCondLst>
                                        </p:cTn>
                                        <p:tgtEl>
                                          <p:spTgt spid="58"/>
                                        </p:tgtEl>
                                        <p:attrNameLst>
                                          <p:attrName>style.visibility</p:attrName>
                                        </p:attrNameLst>
                                      </p:cBhvr>
                                      <p:to>
                                        <p:strVal val="visible"/>
                                      </p:to>
                                    </p:set>
                                    <p:animEffect transition="in" filter="fade">
                                      <p:cBhvr>
                                        <p:cTn id="109" dur="1000"/>
                                        <p:tgtEl>
                                          <p:spTgt spid="58"/>
                                        </p:tgtEl>
                                      </p:cBhvr>
                                    </p:animEffect>
                                  </p:childTnLst>
                                </p:cTn>
                              </p:par>
                            </p:childTnLst>
                          </p:cTn>
                        </p:par>
                        <p:par>
                          <p:cTn id="110" fill="hold">
                            <p:stCondLst>
                              <p:cond delay="2000"/>
                            </p:stCondLst>
                            <p:childTnLst>
                              <p:par>
                                <p:cTn id="111" presetID="49" presetClass="entr" presetSubtype="0" decel="100000" fill="hold" grpId="0" nodeType="afterEffect">
                                  <p:stCondLst>
                                    <p:cond delay="0"/>
                                  </p:stCondLst>
                                  <p:childTnLst>
                                    <p:set>
                                      <p:cBhvr>
                                        <p:cTn id="112" dur="1" fill="hold">
                                          <p:stCondLst>
                                            <p:cond delay="0"/>
                                          </p:stCondLst>
                                        </p:cTn>
                                        <p:tgtEl>
                                          <p:spTgt spid="55"/>
                                        </p:tgtEl>
                                        <p:attrNameLst>
                                          <p:attrName>style.visibility</p:attrName>
                                        </p:attrNameLst>
                                      </p:cBhvr>
                                      <p:to>
                                        <p:strVal val="visible"/>
                                      </p:to>
                                    </p:set>
                                    <p:anim calcmode="lin" valueType="num">
                                      <p:cBhvr>
                                        <p:cTn id="113" dur="1000" fill="hold"/>
                                        <p:tgtEl>
                                          <p:spTgt spid="55"/>
                                        </p:tgtEl>
                                        <p:attrNameLst>
                                          <p:attrName>ppt_w</p:attrName>
                                        </p:attrNameLst>
                                      </p:cBhvr>
                                      <p:tavLst>
                                        <p:tav tm="0">
                                          <p:val>
                                            <p:fltVal val="0"/>
                                          </p:val>
                                        </p:tav>
                                        <p:tav tm="100000">
                                          <p:val>
                                            <p:strVal val="#ppt_w"/>
                                          </p:val>
                                        </p:tav>
                                      </p:tavLst>
                                    </p:anim>
                                    <p:anim calcmode="lin" valueType="num">
                                      <p:cBhvr>
                                        <p:cTn id="114" dur="1000" fill="hold"/>
                                        <p:tgtEl>
                                          <p:spTgt spid="55"/>
                                        </p:tgtEl>
                                        <p:attrNameLst>
                                          <p:attrName>ppt_h</p:attrName>
                                        </p:attrNameLst>
                                      </p:cBhvr>
                                      <p:tavLst>
                                        <p:tav tm="0">
                                          <p:val>
                                            <p:fltVal val="0"/>
                                          </p:val>
                                        </p:tav>
                                        <p:tav tm="100000">
                                          <p:val>
                                            <p:strVal val="#ppt_h"/>
                                          </p:val>
                                        </p:tav>
                                      </p:tavLst>
                                    </p:anim>
                                    <p:anim calcmode="lin" valueType="num">
                                      <p:cBhvr>
                                        <p:cTn id="115" dur="1000" fill="hold"/>
                                        <p:tgtEl>
                                          <p:spTgt spid="55"/>
                                        </p:tgtEl>
                                        <p:attrNameLst>
                                          <p:attrName>style.rotation</p:attrName>
                                        </p:attrNameLst>
                                      </p:cBhvr>
                                      <p:tavLst>
                                        <p:tav tm="0">
                                          <p:val>
                                            <p:fltVal val="360"/>
                                          </p:val>
                                        </p:tav>
                                        <p:tav tm="100000">
                                          <p:val>
                                            <p:fltVal val="0"/>
                                          </p:val>
                                        </p:tav>
                                      </p:tavLst>
                                    </p:anim>
                                    <p:animEffect transition="in" filter="fade">
                                      <p:cBhvr>
                                        <p:cTn id="116" dur="1000"/>
                                        <p:tgtEl>
                                          <p:spTgt spid="55"/>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1000"/>
                                        <p:tgtEl>
                                          <p:spTgt spid="43"/>
                                        </p:tgtEl>
                                      </p:cBhvr>
                                    </p:animEffect>
                                    <p:set>
                                      <p:cBhvr>
                                        <p:cTn id="121" dur="1" fill="hold">
                                          <p:stCondLst>
                                            <p:cond delay="999"/>
                                          </p:stCondLst>
                                        </p:cTn>
                                        <p:tgtEl>
                                          <p:spTgt spid="43"/>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1000"/>
                                        <p:tgtEl>
                                          <p:spTgt spid="44"/>
                                        </p:tgtEl>
                                      </p:cBhvr>
                                    </p:animEffect>
                                    <p:set>
                                      <p:cBhvr>
                                        <p:cTn id="124" dur="1" fill="hold">
                                          <p:stCondLst>
                                            <p:cond delay="999"/>
                                          </p:stCondLst>
                                        </p:cTn>
                                        <p:tgtEl>
                                          <p:spTgt spid="44"/>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1000"/>
                                        <p:tgtEl>
                                          <p:spTgt spid="45"/>
                                        </p:tgtEl>
                                      </p:cBhvr>
                                    </p:animEffect>
                                    <p:set>
                                      <p:cBhvr>
                                        <p:cTn id="127" dur="1" fill="hold">
                                          <p:stCondLst>
                                            <p:cond delay="999"/>
                                          </p:stCondLst>
                                        </p:cTn>
                                        <p:tgtEl>
                                          <p:spTgt spid="45"/>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1000"/>
                                        <p:tgtEl>
                                          <p:spTgt spid="49"/>
                                        </p:tgtEl>
                                      </p:cBhvr>
                                    </p:animEffect>
                                    <p:set>
                                      <p:cBhvr>
                                        <p:cTn id="130" dur="1" fill="hold">
                                          <p:stCondLst>
                                            <p:cond delay="999"/>
                                          </p:stCondLst>
                                        </p:cTn>
                                        <p:tgtEl>
                                          <p:spTgt spid="49"/>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1000"/>
                                        <p:tgtEl>
                                          <p:spTgt spid="53"/>
                                        </p:tgtEl>
                                      </p:cBhvr>
                                    </p:animEffect>
                                    <p:set>
                                      <p:cBhvr>
                                        <p:cTn id="133" dur="1" fill="hold">
                                          <p:stCondLst>
                                            <p:cond delay="999"/>
                                          </p:stCondLst>
                                        </p:cTn>
                                        <p:tgtEl>
                                          <p:spTgt spid="53"/>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1000"/>
                                        <p:tgtEl>
                                          <p:spTgt spid="54"/>
                                        </p:tgtEl>
                                      </p:cBhvr>
                                    </p:animEffect>
                                    <p:set>
                                      <p:cBhvr>
                                        <p:cTn id="136" dur="1" fill="hold">
                                          <p:stCondLst>
                                            <p:cond delay="999"/>
                                          </p:stCondLst>
                                        </p:cTn>
                                        <p:tgtEl>
                                          <p:spTgt spid="54"/>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1000"/>
                                        <p:tgtEl>
                                          <p:spTgt spid="58"/>
                                        </p:tgtEl>
                                      </p:cBhvr>
                                    </p:animEffect>
                                    <p:set>
                                      <p:cBhvr>
                                        <p:cTn id="139" dur="1" fill="hold">
                                          <p:stCondLst>
                                            <p:cond delay="999"/>
                                          </p:stCondLst>
                                        </p:cTn>
                                        <p:tgtEl>
                                          <p:spTgt spid="58"/>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1000"/>
                                        <p:tgtEl>
                                          <p:spTgt spid="62"/>
                                        </p:tgtEl>
                                      </p:cBhvr>
                                    </p:animEffect>
                                    <p:set>
                                      <p:cBhvr>
                                        <p:cTn id="142" dur="1" fill="hold">
                                          <p:stCondLst>
                                            <p:cond delay="999"/>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P spid="45" grpId="0"/>
      <p:bldP spid="45" grpId="1"/>
      <p:bldP spid="44" grpId="0"/>
      <p:bldP spid="44" grpId="1"/>
      <p:bldP spid="43" grpId="0"/>
      <p:bldP spid="43" grpId="1"/>
      <p:bldP spid="25" grpId="0" animBg="1"/>
      <p:bldP spid="42" grpId="0" animBg="1"/>
      <p:bldP spid="52" grpId="0" animBg="1"/>
      <p:bldP spid="53" grpId="0" animBg="1"/>
      <p:bldP spid="53" grpId="1" animBg="1"/>
      <p:bldP spid="54" grpId="0" animBg="1"/>
      <p:bldP spid="54" grpId="1" animBg="1"/>
      <p:bldP spid="55" grpId="0" animBg="1"/>
      <p:bldP spid="56" grpId="0" animBg="1"/>
      <p:bldP spid="56" grpId="1" animBg="1"/>
      <p:bldP spid="57" grpId="0" animBg="1"/>
      <p:bldP spid="57" grpId="1" animBg="1"/>
      <p:bldP spid="58" grpId="0" animBg="1"/>
      <p:bldP spid="58" grpId="1" animBg="1"/>
      <p:bldP spid="63" grpId="0" animBg="1"/>
      <p:bldP spid="64" grpId="0" animBg="1"/>
      <p:bldP spid="49" grpId="0" animBg="1"/>
      <p:bldP spid="49" grpId="1" animBg="1"/>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369332"/>
          </a:xfrm>
          <a:prstGeom prst="rect">
            <a:avLst/>
          </a:prstGeom>
        </p:spPr>
        <p:txBody>
          <a:bodyPr wrap="square">
            <a:spAutoFit/>
          </a:bodyPr>
          <a:lstStyle/>
          <a:p>
            <a:r>
              <a:rPr lang="en-US" dirty="0" smtClean="0">
                <a:hlinkClick r:id="rId2"/>
              </a:rPr>
              <a:t>https://collections.leventhalmap.org/search/commonwealth:q524nd38h</a:t>
            </a:r>
            <a:endParaRPr lang="en-US" dirty="0"/>
          </a:p>
        </p:txBody>
      </p:sp>
      <p:grpSp>
        <p:nvGrpSpPr>
          <p:cNvPr id="4" name="Group 32"/>
          <p:cNvGrpSpPr/>
          <p:nvPr/>
        </p:nvGrpSpPr>
        <p:grpSpPr>
          <a:xfrm>
            <a:off x="533401" y="3446040"/>
            <a:ext cx="7924800" cy="3411960"/>
            <a:chOff x="533401" y="3446040"/>
            <a:chExt cx="7924800" cy="3411960"/>
          </a:xfrm>
        </p:grpSpPr>
        <p:pic>
          <p:nvPicPr>
            <p:cNvPr id="5" name="Picture 2"/>
            <p:cNvPicPr>
              <a:picLocks noChangeAspect="1" noChangeArrowheads="1"/>
            </p:cNvPicPr>
            <p:nvPr/>
          </p:nvPicPr>
          <p:blipFill>
            <a:blip r:embed="rId3"/>
            <a:srcRect/>
            <a:stretch>
              <a:fillRect/>
            </a:stretch>
          </p:blipFill>
          <p:spPr bwMode="auto">
            <a:xfrm>
              <a:off x="533401" y="3446040"/>
              <a:ext cx="7924800" cy="3411960"/>
            </a:xfrm>
            <a:prstGeom prst="rect">
              <a:avLst/>
            </a:prstGeom>
            <a:noFill/>
            <a:ln w="9525">
              <a:noFill/>
              <a:miter lim="800000"/>
              <a:headEnd/>
              <a:tailEnd/>
            </a:ln>
            <a:effectLst/>
          </p:spPr>
        </p:pic>
        <p:sp>
          <p:nvSpPr>
            <p:cNvPr id="6" name="TextBox 5"/>
            <p:cNvSpPr txBox="1"/>
            <p:nvPr/>
          </p:nvSpPr>
          <p:spPr>
            <a:xfrm>
              <a:off x="5562600" y="3581400"/>
              <a:ext cx="1447800" cy="369332"/>
            </a:xfrm>
            <a:prstGeom prst="rect">
              <a:avLst/>
            </a:prstGeom>
            <a:solidFill>
              <a:srgbClr val="F0F0F0"/>
            </a:solidFill>
          </p:spPr>
          <p:txBody>
            <a:bodyPr wrap="square" tIns="0" bIns="0" rtlCol="0" anchor="b" anchorCtr="0">
              <a:spAutoFit/>
            </a:bodyPr>
            <a:lstStyle/>
            <a:p>
              <a:r>
                <a:rPr lang="en-US" sz="2400" b="1" dirty="0" smtClean="0">
                  <a:solidFill>
                    <a:srgbClr val="684D00"/>
                  </a:solidFill>
                  <a:latin typeface="Freestyle Script" pitchFamily="66" charset="0"/>
                </a:rPr>
                <a:t>HISPANIOLA</a:t>
              </a:r>
              <a:endParaRPr lang="en-US" sz="2400" b="1" dirty="0">
                <a:solidFill>
                  <a:srgbClr val="684D00"/>
                </a:solidFill>
                <a:latin typeface="Freestyle Script" pitchFamily="66" charset="0"/>
              </a:endParaRPr>
            </a:p>
          </p:txBody>
        </p:sp>
      </p:grpSp>
      <p:sp>
        <p:nvSpPr>
          <p:cNvPr id="9" name="Freeform 8"/>
          <p:cNvSpPr/>
          <p:nvPr/>
        </p:nvSpPr>
        <p:spPr>
          <a:xfrm>
            <a:off x="3463092" y="4128187"/>
            <a:ext cx="754466" cy="1663014"/>
          </a:xfrm>
          <a:custGeom>
            <a:avLst/>
            <a:gdLst>
              <a:gd name="connsiteX0" fmla="*/ 1144385 w 1330036"/>
              <a:gd name="connsiteY0" fmla="*/ 0 h 1895301"/>
              <a:gd name="connsiteX1" fmla="*/ 1327265 w 1330036"/>
              <a:gd name="connsiteY1" fmla="*/ 266007 h 1895301"/>
              <a:gd name="connsiteX2" fmla="*/ 1161010 w 1330036"/>
              <a:gd name="connsiteY2" fmla="*/ 399011 h 1895301"/>
              <a:gd name="connsiteX3" fmla="*/ 745374 w 1330036"/>
              <a:gd name="connsiteY3" fmla="*/ 365760 h 1895301"/>
              <a:gd name="connsiteX4" fmla="*/ 446115 w 1330036"/>
              <a:gd name="connsiteY4" fmla="*/ 349134 h 1895301"/>
              <a:gd name="connsiteX5" fmla="*/ 180108 w 1330036"/>
              <a:gd name="connsiteY5" fmla="*/ 349134 h 1895301"/>
              <a:gd name="connsiteX6" fmla="*/ 13854 w 1330036"/>
              <a:gd name="connsiteY6" fmla="*/ 299258 h 1895301"/>
              <a:gd name="connsiteX7" fmla="*/ 96981 w 1330036"/>
              <a:gd name="connsiteY7" fmla="*/ 615141 h 1895301"/>
              <a:gd name="connsiteX8" fmla="*/ 229985 w 1330036"/>
              <a:gd name="connsiteY8" fmla="*/ 681643 h 1895301"/>
              <a:gd name="connsiteX9" fmla="*/ 263235 w 1330036"/>
              <a:gd name="connsiteY9" fmla="*/ 798021 h 1895301"/>
              <a:gd name="connsiteX10" fmla="*/ 446115 w 1330036"/>
              <a:gd name="connsiteY10" fmla="*/ 764771 h 1895301"/>
              <a:gd name="connsiteX11" fmla="*/ 645621 w 1330036"/>
              <a:gd name="connsiteY11" fmla="*/ 947651 h 1895301"/>
              <a:gd name="connsiteX12" fmla="*/ 778625 w 1330036"/>
              <a:gd name="connsiteY12" fmla="*/ 997527 h 1895301"/>
              <a:gd name="connsiteX13" fmla="*/ 678872 w 1330036"/>
              <a:gd name="connsiteY13" fmla="*/ 1147156 h 1895301"/>
              <a:gd name="connsiteX14" fmla="*/ 579119 w 1330036"/>
              <a:gd name="connsiteY14" fmla="*/ 1197032 h 1895301"/>
              <a:gd name="connsiteX15" fmla="*/ 1011381 w 1330036"/>
              <a:gd name="connsiteY15" fmla="*/ 1396538 h 1895301"/>
              <a:gd name="connsiteX16" fmla="*/ 1077883 w 1330036"/>
              <a:gd name="connsiteY16" fmla="*/ 1596043 h 1895301"/>
              <a:gd name="connsiteX17" fmla="*/ 1077883 w 1330036"/>
              <a:gd name="connsiteY17" fmla="*/ 1895301 h 1895301"/>
              <a:gd name="connsiteX0" fmla="*/ 1144385 w 1330036"/>
              <a:gd name="connsiteY0" fmla="*/ 0 h 1895301"/>
              <a:gd name="connsiteX1" fmla="*/ 1327265 w 1330036"/>
              <a:gd name="connsiteY1" fmla="*/ 266007 h 1895301"/>
              <a:gd name="connsiteX2" fmla="*/ 1161010 w 1330036"/>
              <a:gd name="connsiteY2" fmla="*/ 399011 h 1895301"/>
              <a:gd name="connsiteX3" fmla="*/ 745374 w 1330036"/>
              <a:gd name="connsiteY3" fmla="*/ 365760 h 1895301"/>
              <a:gd name="connsiteX4" fmla="*/ 446115 w 1330036"/>
              <a:gd name="connsiteY4" fmla="*/ 349134 h 1895301"/>
              <a:gd name="connsiteX5" fmla="*/ 180108 w 1330036"/>
              <a:gd name="connsiteY5" fmla="*/ 349134 h 1895301"/>
              <a:gd name="connsiteX6" fmla="*/ 13854 w 1330036"/>
              <a:gd name="connsiteY6" fmla="*/ 299258 h 1895301"/>
              <a:gd name="connsiteX7" fmla="*/ 96981 w 1330036"/>
              <a:gd name="connsiteY7" fmla="*/ 615141 h 1895301"/>
              <a:gd name="connsiteX8" fmla="*/ 229985 w 1330036"/>
              <a:gd name="connsiteY8" fmla="*/ 681643 h 1895301"/>
              <a:gd name="connsiteX9" fmla="*/ 263235 w 1330036"/>
              <a:gd name="connsiteY9" fmla="*/ 798021 h 1895301"/>
              <a:gd name="connsiteX10" fmla="*/ 446115 w 1330036"/>
              <a:gd name="connsiteY10" fmla="*/ 764771 h 1895301"/>
              <a:gd name="connsiteX11" fmla="*/ 645621 w 1330036"/>
              <a:gd name="connsiteY11" fmla="*/ 947651 h 1895301"/>
              <a:gd name="connsiteX12" fmla="*/ 778625 w 1330036"/>
              <a:gd name="connsiteY12" fmla="*/ 997527 h 1895301"/>
              <a:gd name="connsiteX13" fmla="*/ 678872 w 1330036"/>
              <a:gd name="connsiteY13" fmla="*/ 1147156 h 1895301"/>
              <a:gd name="connsiteX14" fmla="*/ 579119 w 1330036"/>
              <a:gd name="connsiteY14" fmla="*/ 1197032 h 1895301"/>
              <a:gd name="connsiteX15" fmla="*/ 1011381 w 1330036"/>
              <a:gd name="connsiteY15" fmla="*/ 1396538 h 1895301"/>
              <a:gd name="connsiteX16" fmla="*/ 1077883 w 1330036"/>
              <a:gd name="connsiteY16" fmla="*/ 1596043 h 1895301"/>
              <a:gd name="connsiteX17" fmla="*/ 818018 w 1330036"/>
              <a:gd name="connsiteY17" fmla="*/ 1895301 h 1895301"/>
              <a:gd name="connsiteX0" fmla="*/ 1144385 w 1330036"/>
              <a:gd name="connsiteY0" fmla="*/ 0 h 1895301"/>
              <a:gd name="connsiteX1" fmla="*/ 1327265 w 1330036"/>
              <a:gd name="connsiteY1" fmla="*/ 266007 h 1895301"/>
              <a:gd name="connsiteX2" fmla="*/ 1161010 w 1330036"/>
              <a:gd name="connsiteY2" fmla="*/ 399011 h 1895301"/>
              <a:gd name="connsiteX3" fmla="*/ 745374 w 1330036"/>
              <a:gd name="connsiteY3" fmla="*/ 365760 h 1895301"/>
              <a:gd name="connsiteX4" fmla="*/ 446115 w 1330036"/>
              <a:gd name="connsiteY4" fmla="*/ 349134 h 1895301"/>
              <a:gd name="connsiteX5" fmla="*/ 180108 w 1330036"/>
              <a:gd name="connsiteY5" fmla="*/ 349134 h 1895301"/>
              <a:gd name="connsiteX6" fmla="*/ 13854 w 1330036"/>
              <a:gd name="connsiteY6" fmla="*/ 299258 h 1895301"/>
              <a:gd name="connsiteX7" fmla="*/ 96981 w 1330036"/>
              <a:gd name="connsiteY7" fmla="*/ 615141 h 1895301"/>
              <a:gd name="connsiteX8" fmla="*/ 229985 w 1330036"/>
              <a:gd name="connsiteY8" fmla="*/ 681643 h 1895301"/>
              <a:gd name="connsiteX9" fmla="*/ 263235 w 1330036"/>
              <a:gd name="connsiteY9" fmla="*/ 798021 h 1895301"/>
              <a:gd name="connsiteX10" fmla="*/ 446115 w 1330036"/>
              <a:gd name="connsiteY10" fmla="*/ 764771 h 1895301"/>
              <a:gd name="connsiteX11" fmla="*/ 645621 w 1330036"/>
              <a:gd name="connsiteY11" fmla="*/ 947651 h 1895301"/>
              <a:gd name="connsiteX12" fmla="*/ 778625 w 1330036"/>
              <a:gd name="connsiteY12" fmla="*/ 997527 h 1895301"/>
              <a:gd name="connsiteX13" fmla="*/ 678872 w 1330036"/>
              <a:gd name="connsiteY13" fmla="*/ 1147156 h 1895301"/>
              <a:gd name="connsiteX14" fmla="*/ 579119 w 1330036"/>
              <a:gd name="connsiteY14" fmla="*/ 1197032 h 1895301"/>
              <a:gd name="connsiteX15" fmla="*/ 1011381 w 1330036"/>
              <a:gd name="connsiteY15" fmla="*/ 1396538 h 1895301"/>
              <a:gd name="connsiteX16" fmla="*/ 1077883 w 1330036"/>
              <a:gd name="connsiteY16" fmla="*/ 1596043 h 1895301"/>
              <a:gd name="connsiteX17" fmla="*/ 818018 w 1330036"/>
              <a:gd name="connsiteY17" fmla="*/ 1895301 h 1895301"/>
              <a:gd name="connsiteX0" fmla="*/ 1327265 w 1330036"/>
              <a:gd name="connsiteY0" fmla="*/ 11083 h 1640377"/>
              <a:gd name="connsiteX1" fmla="*/ 1161010 w 1330036"/>
              <a:gd name="connsiteY1" fmla="*/ 144087 h 1640377"/>
              <a:gd name="connsiteX2" fmla="*/ 745374 w 1330036"/>
              <a:gd name="connsiteY2" fmla="*/ 110836 h 1640377"/>
              <a:gd name="connsiteX3" fmla="*/ 446115 w 1330036"/>
              <a:gd name="connsiteY3" fmla="*/ 94210 h 1640377"/>
              <a:gd name="connsiteX4" fmla="*/ 180108 w 1330036"/>
              <a:gd name="connsiteY4" fmla="*/ 94210 h 1640377"/>
              <a:gd name="connsiteX5" fmla="*/ 13854 w 1330036"/>
              <a:gd name="connsiteY5" fmla="*/ 44334 h 1640377"/>
              <a:gd name="connsiteX6" fmla="*/ 96981 w 1330036"/>
              <a:gd name="connsiteY6" fmla="*/ 360217 h 1640377"/>
              <a:gd name="connsiteX7" fmla="*/ 229985 w 1330036"/>
              <a:gd name="connsiteY7" fmla="*/ 426719 h 1640377"/>
              <a:gd name="connsiteX8" fmla="*/ 263235 w 1330036"/>
              <a:gd name="connsiteY8" fmla="*/ 543097 h 1640377"/>
              <a:gd name="connsiteX9" fmla="*/ 446115 w 1330036"/>
              <a:gd name="connsiteY9" fmla="*/ 509847 h 1640377"/>
              <a:gd name="connsiteX10" fmla="*/ 645621 w 1330036"/>
              <a:gd name="connsiteY10" fmla="*/ 692727 h 1640377"/>
              <a:gd name="connsiteX11" fmla="*/ 778625 w 1330036"/>
              <a:gd name="connsiteY11" fmla="*/ 742603 h 1640377"/>
              <a:gd name="connsiteX12" fmla="*/ 678872 w 1330036"/>
              <a:gd name="connsiteY12" fmla="*/ 892232 h 1640377"/>
              <a:gd name="connsiteX13" fmla="*/ 579119 w 1330036"/>
              <a:gd name="connsiteY13" fmla="*/ 942108 h 1640377"/>
              <a:gd name="connsiteX14" fmla="*/ 1011381 w 1330036"/>
              <a:gd name="connsiteY14" fmla="*/ 1141614 h 1640377"/>
              <a:gd name="connsiteX15" fmla="*/ 1077883 w 1330036"/>
              <a:gd name="connsiteY15" fmla="*/ 1341119 h 1640377"/>
              <a:gd name="connsiteX16" fmla="*/ 818018 w 1330036"/>
              <a:gd name="connsiteY16" fmla="*/ 1640377 h 1640377"/>
              <a:gd name="connsiteX0" fmla="*/ 1067400 w 1214681"/>
              <a:gd name="connsiteY0" fmla="*/ 11083 h 1640377"/>
              <a:gd name="connsiteX1" fmla="*/ 1161010 w 1214681"/>
              <a:gd name="connsiteY1" fmla="*/ 144087 h 1640377"/>
              <a:gd name="connsiteX2" fmla="*/ 745374 w 1214681"/>
              <a:gd name="connsiteY2" fmla="*/ 110836 h 1640377"/>
              <a:gd name="connsiteX3" fmla="*/ 446115 w 1214681"/>
              <a:gd name="connsiteY3" fmla="*/ 94210 h 1640377"/>
              <a:gd name="connsiteX4" fmla="*/ 180108 w 1214681"/>
              <a:gd name="connsiteY4" fmla="*/ 94210 h 1640377"/>
              <a:gd name="connsiteX5" fmla="*/ 13854 w 1214681"/>
              <a:gd name="connsiteY5" fmla="*/ 44334 h 1640377"/>
              <a:gd name="connsiteX6" fmla="*/ 96981 w 1214681"/>
              <a:gd name="connsiteY6" fmla="*/ 360217 h 1640377"/>
              <a:gd name="connsiteX7" fmla="*/ 229985 w 1214681"/>
              <a:gd name="connsiteY7" fmla="*/ 426719 h 1640377"/>
              <a:gd name="connsiteX8" fmla="*/ 263235 w 1214681"/>
              <a:gd name="connsiteY8" fmla="*/ 543097 h 1640377"/>
              <a:gd name="connsiteX9" fmla="*/ 446115 w 1214681"/>
              <a:gd name="connsiteY9" fmla="*/ 509847 h 1640377"/>
              <a:gd name="connsiteX10" fmla="*/ 645621 w 1214681"/>
              <a:gd name="connsiteY10" fmla="*/ 692727 h 1640377"/>
              <a:gd name="connsiteX11" fmla="*/ 778625 w 1214681"/>
              <a:gd name="connsiteY11" fmla="*/ 742603 h 1640377"/>
              <a:gd name="connsiteX12" fmla="*/ 678872 w 1214681"/>
              <a:gd name="connsiteY12" fmla="*/ 892232 h 1640377"/>
              <a:gd name="connsiteX13" fmla="*/ 579119 w 1214681"/>
              <a:gd name="connsiteY13" fmla="*/ 942108 h 1640377"/>
              <a:gd name="connsiteX14" fmla="*/ 1011381 w 1214681"/>
              <a:gd name="connsiteY14" fmla="*/ 1141614 h 1640377"/>
              <a:gd name="connsiteX15" fmla="*/ 1077883 w 1214681"/>
              <a:gd name="connsiteY15" fmla="*/ 1341119 h 1640377"/>
              <a:gd name="connsiteX16" fmla="*/ 818018 w 1214681"/>
              <a:gd name="connsiteY16" fmla="*/ 1640377 h 1640377"/>
              <a:gd name="connsiteX0" fmla="*/ 1067400 w 1214681"/>
              <a:gd name="connsiteY0" fmla="*/ 11083 h 1640377"/>
              <a:gd name="connsiteX1" fmla="*/ 1161010 w 1214681"/>
              <a:gd name="connsiteY1" fmla="*/ 144087 h 1640377"/>
              <a:gd name="connsiteX2" fmla="*/ 745374 w 1214681"/>
              <a:gd name="connsiteY2" fmla="*/ 110836 h 1640377"/>
              <a:gd name="connsiteX3" fmla="*/ 446115 w 1214681"/>
              <a:gd name="connsiteY3" fmla="*/ 94210 h 1640377"/>
              <a:gd name="connsiteX4" fmla="*/ 180108 w 1214681"/>
              <a:gd name="connsiteY4" fmla="*/ 94210 h 1640377"/>
              <a:gd name="connsiteX5" fmla="*/ 13854 w 1214681"/>
              <a:gd name="connsiteY5" fmla="*/ 44334 h 1640377"/>
              <a:gd name="connsiteX6" fmla="*/ 96981 w 1214681"/>
              <a:gd name="connsiteY6" fmla="*/ 360217 h 1640377"/>
              <a:gd name="connsiteX7" fmla="*/ 229985 w 1214681"/>
              <a:gd name="connsiteY7" fmla="*/ 426719 h 1640377"/>
              <a:gd name="connsiteX8" fmla="*/ 263235 w 1214681"/>
              <a:gd name="connsiteY8" fmla="*/ 543097 h 1640377"/>
              <a:gd name="connsiteX9" fmla="*/ 446115 w 1214681"/>
              <a:gd name="connsiteY9" fmla="*/ 509847 h 1640377"/>
              <a:gd name="connsiteX10" fmla="*/ 645621 w 1214681"/>
              <a:gd name="connsiteY10" fmla="*/ 692727 h 1640377"/>
              <a:gd name="connsiteX11" fmla="*/ 778625 w 1214681"/>
              <a:gd name="connsiteY11" fmla="*/ 742603 h 1640377"/>
              <a:gd name="connsiteX12" fmla="*/ 678872 w 1214681"/>
              <a:gd name="connsiteY12" fmla="*/ 892232 h 1640377"/>
              <a:gd name="connsiteX13" fmla="*/ 579119 w 1214681"/>
              <a:gd name="connsiteY13" fmla="*/ 942108 h 1640377"/>
              <a:gd name="connsiteX14" fmla="*/ 1011381 w 1214681"/>
              <a:gd name="connsiteY14" fmla="*/ 1141614 h 1640377"/>
              <a:gd name="connsiteX15" fmla="*/ 1077883 w 1214681"/>
              <a:gd name="connsiteY15" fmla="*/ 1341119 h 1640377"/>
              <a:gd name="connsiteX16" fmla="*/ 818018 w 1214681"/>
              <a:gd name="connsiteY16" fmla="*/ 1640377 h 1640377"/>
              <a:gd name="connsiteX0" fmla="*/ 1067400 w 1214681"/>
              <a:gd name="connsiteY0" fmla="*/ 11083 h 1388011"/>
              <a:gd name="connsiteX1" fmla="*/ 1161010 w 1214681"/>
              <a:gd name="connsiteY1" fmla="*/ 144087 h 1388011"/>
              <a:gd name="connsiteX2" fmla="*/ 745374 w 1214681"/>
              <a:gd name="connsiteY2" fmla="*/ 110836 h 1388011"/>
              <a:gd name="connsiteX3" fmla="*/ 446115 w 1214681"/>
              <a:gd name="connsiteY3" fmla="*/ 94210 h 1388011"/>
              <a:gd name="connsiteX4" fmla="*/ 180108 w 1214681"/>
              <a:gd name="connsiteY4" fmla="*/ 94210 h 1388011"/>
              <a:gd name="connsiteX5" fmla="*/ 13854 w 1214681"/>
              <a:gd name="connsiteY5" fmla="*/ 44334 h 1388011"/>
              <a:gd name="connsiteX6" fmla="*/ 96981 w 1214681"/>
              <a:gd name="connsiteY6" fmla="*/ 360217 h 1388011"/>
              <a:gd name="connsiteX7" fmla="*/ 229985 w 1214681"/>
              <a:gd name="connsiteY7" fmla="*/ 426719 h 1388011"/>
              <a:gd name="connsiteX8" fmla="*/ 263235 w 1214681"/>
              <a:gd name="connsiteY8" fmla="*/ 543097 h 1388011"/>
              <a:gd name="connsiteX9" fmla="*/ 446115 w 1214681"/>
              <a:gd name="connsiteY9" fmla="*/ 509847 h 1388011"/>
              <a:gd name="connsiteX10" fmla="*/ 645621 w 1214681"/>
              <a:gd name="connsiteY10" fmla="*/ 692727 h 1388011"/>
              <a:gd name="connsiteX11" fmla="*/ 778625 w 1214681"/>
              <a:gd name="connsiteY11" fmla="*/ 742603 h 1388011"/>
              <a:gd name="connsiteX12" fmla="*/ 678872 w 1214681"/>
              <a:gd name="connsiteY12" fmla="*/ 892232 h 1388011"/>
              <a:gd name="connsiteX13" fmla="*/ 579119 w 1214681"/>
              <a:gd name="connsiteY13" fmla="*/ 942108 h 1388011"/>
              <a:gd name="connsiteX14" fmla="*/ 1011381 w 1214681"/>
              <a:gd name="connsiteY14" fmla="*/ 1141614 h 1388011"/>
              <a:gd name="connsiteX15" fmla="*/ 1077883 w 1214681"/>
              <a:gd name="connsiteY15" fmla="*/ 1341119 h 1388011"/>
              <a:gd name="connsiteX16" fmla="*/ 818018 w 1214681"/>
              <a:gd name="connsiteY16" fmla="*/ 1388011 h 1388011"/>
              <a:gd name="connsiteX0" fmla="*/ 978732 w 1126013"/>
              <a:gd name="connsiteY0" fmla="*/ 0 h 1376928"/>
              <a:gd name="connsiteX1" fmla="*/ 1072342 w 1126013"/>
              <a:gd name="connsiteY1" fmla="*/ 133004 h 1376928"/>
              <a:gd name="connsiteX2" fmla="*/ 656706 w 1126013"/>
              <a:gd name="connsiteY2" fmla="*/ 99753 h 1376928"/>
              <a:gd name="connsiteX3" fmla="*/ 357447 w 1126013"/>
              <a:gd name="connsiteY3" fmla="*/ 83127 h 1376928"/>
              <a:gd name="connsiteX4" fmla="*/ 91440 w 1126013"/>
              <a:gd name="connsiteY4" fmla="*/ 83127 h 1376928"/>
              <a:gd name="connsiteX5" fmla="*/ 8313 w 1126013"/>
              <a:gd name="connsiteY5" fmla="*/ 349134 h 1376928"/>
              <a:gd name="connsiteX6" fmla="*/ 141317 w 1126013"/>
              <a:gd name="connsiteY6" fmla="*/ 415636 h 1376928"/>
              <a:gd name="connsiteX7" fmla="*/ 174567 w 1126013"/>
              <a:gd name="connsiteY7" fmla="*/ 532014 h 1376928"/>
              <a:gd name="connsiteX8" fmla="*/ 357447 w 1126013"/>
              <a:gd name="connsiteY8" fmla="*/ 498764 h 1376928"/>
              <a:gd name="connsiteX9" fmla="*/ 556953 w 1126013"/>
              <a:gd name="connsiteY9" fmla="*/ 681644 h 1376928"/>
              <a:gd name="connsiteX10" fmla="*/ 689957 w 1126013"/>
              <a:gd name="connsiteY10" fmla="*/ 731520 h 1376928"/>
              <a:gd name="connsiteX11" fmla="*/ 590204 w 1126013"/>
              <a:gd name="connsiteY11" fmla="*/ 881149 h 1376928"/>
              <a:gd name="connsiteX12" fmla="*/ 490451 w 1126013"/>
              <a:gd name="connsiteY12" fmla="*/ 931025 h 1376928"/>
              <a:gd name="connsiteX13" fmla="*/ 922713 w 1126013"/>
              <a:gd name="connsiteY13" fmla="*/ 1130531 h 1376928"/>
              <a:gd name="connsiteX14" fmla="*/ 989215 w 1126013"/>
              <a:gd name="connsiteY14" fmla="*/ 1330036 h 1376928"/>
              <a:gd name="connsiteX15" fmla="*/ 729350 w 1126013"/>
              <a:gd name="connsiteY15" fmla="*/ 1376928 h 1376928"/>
              <a:gd name="connsiteX0" fmla="*/ 1139199 w 1286480"/>
              <a:gd name="connsiteY0" fmla="*/ 0 h 1376928"/>
              <a:gd name="connsiteX1" fmla="*/ 1232809 w 1286480"/>
              <a:gd name="connsiteY1" fmla="*/ 133004 h 1376928"/>
              <a:gd name="connsiteX2" fmla="*/ 817173 w 1286480"/>
              <a:gd name="connsiteY2" fmla="*/ 99753 h 1376928"/>
              <a:gd name="connsiteX3" fmla="*/ 517914 w 1286480"/>
              <a:gd name="connsiteY3" fmla="*/ 83127 h 1376928"/>
              <a:gd name="connsiteX4" fmla="*/ 251907 w 1286480"/>
              <a:gd name="connsiteY4" fmla="*/ 83127 h 1376928"/>
              <a:gd name="connsiteX5" fmla="*/ 168780 w 1286480"/>
              <a:gd name="connsiteY5" fmla="*/ 349134 h 1376928"/>
              <a:gd name="connsiteX6" fmla="*/ 301784 w 1286480"/>
              <a:gd name="connsiteY6" fmla="*/ 415636 h 1376928"/>
              <a:gd name="connsiteX7" fmla="*/ 335034 w 1286480"/>
              <a:gd name="connsiteY7" fmla="*/ 532014 h 1376928"/>
              <a:gd name="connsiteX8" fmla="*/ 517914 w 1286480"/>
              <a:gd name="connsiteY8" fmla="*/ 498764 h 1376928"/>
              <a:gd name="connsiteX9" fmla="*/ 717420 w 1286480"/>
              <a:gd name="connsiteY9" fmla="*/ 681644 h 1376928"/>
              <a:gd name="connsiteX10" fmla="*/ 850424 w 1286480"/>
              <a:gd name="connsiteY10" fmla="*/ 731520 h 1376928"/>
              <a:gd name="connsiteX11" fmla="*/ 750671 w 1286480"/>
              <a:gd name="connsiteY11" fmla="*/ 881149 h 1376928"/>
              <a:gd name="connsiteX12" fmla="*/ 650918 w 1286480"/>
              <a:gd name="connsiteY12" fmla="*/ 931025 h 1376928"/>
              <a:gd name="connsiteX13" fmla="*/ 1083180 w 1286480"/>
              <a:gd name="connsiteY13" fmla="*/ 1130531 h 1376928"/>
              <a:gd name="connsiteX14" fmla="*/ 1149682 w 1286480"/>
              <a:gd name="connsiteY14" fmla="*/ 1330036 h 1376928"/>
              <a:gd name="connsiteX15" fmla="*/ 889817 w 1286480"/>
              <a:gd name="connsiteY15" fmla="*/ 1376928 h 137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6480" h="1376928">
                <a:moveTo>
                  <a:pt x="1139199" y="0"/>
                </a:moveTo>
                <a:cubicBezTo>
                  <a:pt x="1141970" y="66502"/>
                  <a:pt x="1286480" y="116379"/>
                  <a:pt x="1232809" y="133004"/>
                </a:cubicBezTo>
                <a:cubicBezTo>
                  <a:pt x="1179138" y="149630"/>
                  <a:pt x="936322" y="108066"/>
                  <a:pt x="817173" y="99753"/>
                </a:cubicBezTo>
                <a:cubicBezTo>
                  <a:pt x="698024" y="91440"/>
                  <a:pt x="612125" y="85898"/>
                  <a:pt x="517914" y="83127"/>
                </a:cubicBezTo>
                <a:cubicBezTo>
                  <a:pt x="423703" y="80356"/>
                  <a:pt x="310096" y="38793"/>
                  <a:pt x="251907" y="83127"/>
                </a:cubicBezTo>
                <a:cubicBezTo>
                  <a:pt x="0" y="159582"/>
                  <a:pt x="160467" y="293716"/>
                  <a:pt x="168780" y="349134"/>
                </a:cubicBezTo>
                <a:cubicBezTo>
                  <a:pt x="177093" y="404552"/>
                  <a:pt x="274075" y="385156"/>
                  <a:pt x="301784" y="415636"/>
                </a:cubicBezTo>
                <a:cubicBezTo>
                  <a:pt x="329493" y="446116"/>
                  <a:pt x="299012" y="518159"/>
                  <a:pt x="335034" y="532014"/>
                </a:cubicBezTo>
                <a:cubicBezTo>
                  <a:pt x="371056" y="545869"/>
                  <a:pt x="454183" y="473826"/>
                  <a:pt x="517914" y="498764"/>
                </a:cubicBezTo>
                <a:cubicBezTo>
                  <a:pt x="581645" y="523702"/>
                  <a:pt x="662002" y="642851"/>
                  <a:pt x="717420" y="681644"/>
                </a:cubicBezTo>
                <a:cubicBezTo>
                  <a:pt x="772838" y="720437"/>
                  <a:pt x="844882" y="698269"/>
                  <a:pt x="850424" y="731520"/>
                </a:cubicBezTo>
                <a:cubicBezTo>
                  <a:pt x="855966" y="764771"/>
                  <a:pt x="783922" y="847898"/>
                  <a:pt x="750671" y="881149"/>
                </a:cubicBezTo>
                <a:cubicBezTo>
                  <a:pt x="717420" y="914400"/>
                  <a:pt x="595500" y="889461"/>
                  <a:pt x="650918" y="931025"/>
                </a:cubicBezTo>
                <a:cubicBezTo>
                  <a:pt x="706336" y="972589"/>
                  <a:pt x="1000053" y="1064029"/>
                  <a:pt x="1083180" y="1130531"/>
                </a:cubicBezTo>
                <a:cubicBezTo>
                  <a:pt x="1166307" y="1197033"/>
                  <a:pt x="1181909" y="1288970"/>
                  <a:pt x="1149682" y="1330036"/>
                </a:cubicBezTo>
                <a:cubicBezTo>
                  <a:pt x="1117455" y="1371102"/>
                  <a:pt x="999731" y="1246283"/>
                  <a:pt x="889817" y="1376928"/>
                </a:cubicBezTo>
              </a:path>
            </a:pathLst>
          </a:custGeom>
          <a:ln w="76200">
            <a:solidFill>
              <a:schemeClr val="accent1">
                <a:lumMod val="75000"/>
              </a:schemeClr>
            </a:solidFill>
            <a:prstDash val="solid"/>
          </a:ln>
          <a:effectLst>
            <a:outerShdw dist="50800" dir="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074" name="Picture 2"/>
          <p:cNvPicPr>
            <a:picLocks noChangeAspect="1" noChangeArrowheads="1"/>
          </p:cNvPicPr>
          <p:nvPr/>
        </p:nvPicPr>
        <p:blipFill>
          <a:blip r:embed="rId4"/>
          <a:srcRect/>
          <a:stretch>
            <a:fillRect/>
          </a:stretch>
        </p:blipFill>
        <p:spPr bwMode="auto">
          <a:xfrm>
            <a:off x="3962400" y="685800"/>
            <a:ext cx="4889500" cy="3463925"/>
          </a:xfrm>
          <a:prstGeom prst="rect">
            <a:avLst/>
          </a:prstGeom>
          <a:noFill/>
          <a:ln w="9525">
            <a:noFill/>
            <a:miter lim="800000"/>
            <a:headEnd/>
            <a:tailEnd/>
          </a:ln>
          <a:effectLst/>
        </p:spPr>
      </p:pic>
      <p:sp>
        <p:nvSpPr>
          <p:cNvPr id="8" name="Rectangle 7"/>
          <p:cNvSpPr/>
          <p:nvPr/>
        </p:nvSpPr>
        <p:spPr>
          <a:xfrm>
            <a:off x="0" y="304800"/>
            <a:ext cx="7696200" cy="369332"/>
          </a:xfrm>
          <a:prstGeom prst="rect">
            <a:avLst/>
          </a:prstGeom>
        </p:spPr>
        <p:txBody>
          <a:bodyPr wrap="square">
            <a:spAutoFit/>
          </a:bodyPr>
          <a:lstStyle/>
          <a:p>
            <a:r>
              <a:rPr lang="en-US" dirty="0" smtClean="0">
                <a:hlinkClick r:id="rId5"/>
              </a:rPr>
              <a:t>https://en.wikipedia.org/wiki/Saint-Domingue_expedition</a:t>
            </a:r>
            <a:endParaRPr lang="en-US" dirty="0"/>
          </a:p>
        </p:txBody>
      </p:sp>
      <p:pic>
        <p:nvPicPr>
          <p:cNvPr id="90114" name="Picture 2" descr="Image result for poisoning in saint domingue&quot;"/>
          <p:cNvPicPr>
            <a:picLocks noChangeAspect="1" noChangeArrowheads="1"/>
          </p:cNvPicPr>
          <p:nvPr/>
        </p:nvPicPr>
        <p:blipFill>
          <a:blip r:embed="rId6"/>
          <a:srcRect/>
          <a:stretch>
            <a:fillRect/>
          </a:stretch>
        </p:blipFill>
        <p:spPr bwMode="auto">
          <a:xfrm>
            <a:off x="-457200" y="990600"/>
            <a:ext cx="3314700" cy="4876801"/>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5954" name="Picture 2" descr="File:Le mole St. Nicolas dans l'isle de St. Domingue, vu du mouillage - N. Ozanne del. ; Jeanne Fa. Ozanne sculp. LCCN2004672475.jpg"/>
          <p:cNvPicPr>
            <a:picLocks noChangeAspect="1" noChangeArrowheads="1"/>
          </p:cNvPicPr>
          <p:nvPr/>
        </p:nvPicPr>
        <p:blipFill>
          <a:blip r:embed="rId2"/>
          <a:srcRect/>
          <a:stretch>
            <a:fillRect/>
          </a:stretch>
        </p:blipFill>
        <p:spPr bwMode="auto">
          <a:xfrm>
            <a:off x="457200" y="2486025"/>
            <a:ext cx="7620000" cy="4371975"/>
          </a:xfrm>
          <a:prstGeom prst="rect">
            <a:avLst/>
          </a:prstGeom>
          <a:noFill/>
        </p:spPr>
      </p:pic>
      <p:sp>
        <p:nvSpPr>
          <p:cNvPr id="3" name="Rectangle 2"/>
          <p:cNvSpPr/>
          <p:nvPr/>
        </p:nvSpPr>
        <p:spPr>
          <a:xfrm>
            <a:off x="0" y="304800"/>
            <a:ext cx="9144000" cy="646331"/>
          </a:xfrm>
          <a:prstGeom prst="rect">
            <a:avLst/>
          </a:prstGeom>
        </p:spPr>
        <p:txBody>
          <a:bodyPr wrap="square">
            <a:spAutoFit/>
          </a:bodyPr>
          <a:lstStyle/>
          <a:p>
            <a:r>
              <a:rPr lang="en-US" dirty="0" smtClean="0">
                <a:hlinkClick r:id="rId3"/>
              </a:rPr>
              <a:t>https://commons.wikimedia.org/wiki/File:Le_mole_St._Nicolas_dans_l%27isle_de_St._Domingue,_vu_du_mouillage_-_N._Ozanne_del._;_Jeanne_Fa._Ozanne_sculp._LCCN2004672475.jpg</a:t>
            </a:r>
            <a:endParaRPr lang="en-US" dirty="0"/>
          </a:p>
        </p:txBody>
      </p:sp>
      <p:pic>
        <p:nvPicPr>
          <p:cNvPr id="4098" name="Picture 2"/>
          <p:cNvPicPr>
            <a:picLocks noChangeAspect="1" noChangeArrowheads="1"/>
          </p:cNvPicPr>
          <p:nvPr/>
        </p:nvPicPr>
        <p:blipFill>
          <a:blip r:embed="rId4"/>
          <a:srcRect/>
          <a:stretch>
            <a:fillRect/>
          </a:stretch>
        </p:blipFill>
        <p:spPr bwMode="auto">
          <a:xfrm>
            <a:off x="381000" y="1676400"/>
            <a:ext cx="7035800" cy="2347913"/>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3276600" y="2743200"/>
            <a:ext cx="5837274" cy="4114800"/>
            <a:chOff x="3276600" y="2743200"/>
            <a:chExt cx="5837274" cy="4114800"/>
          </a:xfrm>
        </p:grpSpPr>
        <p:grpSp>
          <p:nvGrpSpPr>
            <p:cNvPr id="41" name="Group 23"/>
            <p:cNvGrpSpPr/>
            <p:nvPr/>
          </p:nvGrpSpPr>
          <p:grpSpPr>
            <a:xfrm>
              <a:off x="3276600" y="2743200"/>
              <a:ext cx="5837274" cy="4114800"/>
              <a:chOff x="3276600" y="2743200"/>
              <a:chExt cx="5837274" cy="4114800"/>
            </a:xfrm>
          </p:grpSpPr>
          <p:grpSp>
            <p:nvGrpSpPr>
              <p:cNvPr id="47" name="Group 21"/>
              <p:cNvGrpSpPr/>
              <p:nvPr/>
            </p:nvGrpSpPr>
            <p:grpSpPr>
              <a:xfrm>
                <a:off x="3276600" y="2743200"/>
                <a:ext cx="5837274" cy="4114800"/>
                <a:chOff x="3276600" y="2743200"/>
                <a:chExt cx="5837274" cy="4114800"/>
              </a:xfrm>
            </p:grpSpPr>
            <p:pic>
              <p:nvPicPr>
                <p:cNvPr id="49" name="Picture 2"/>
                <p:cNvPicPr>
                  <a:picLocks noChangeAspect="1" noChangeArrowheads="1"/>
                </p:cNvPicPr>
                <p:nvPr/>
              </p:nvPicPr>
              <p:blipFill>
                <a:blip r:embed="rId2"/>
                <a:srcRect l="19550" t="11864" r="7204" b="15254"/>
                <a:stretch>
                  <a:fillRect/>
                </a:stretch>
              </p:blipFill>
              <p:spPr bwMode="auto">
                <a:xfrm>
                  <a:off x="3276600" y="2743200"/>
                  <a:ext cx="5837274" cy="4114800"/>
                </a:xfrm>
                <a:prstGeom prst="rect">
                  <a:avLst/>
                </a:prstGeom>
                <a:noFill/>
                <a:ln w="25400">
                  <a:solidFill>
                    <a:schemeClr val="tx1"/>
                  </a:solidFill>
                  <a:miter lim="800000"/>
                  <a:headEnd/>
                  <a:tailEnd/>
                </a:ln>
                <a:effectLst/>
              </p:spPr>
            </p:pic>
            <p:pic>
              <p:nvPicPr>
                <p:cNvPr id="50" name="Picture 2"/>
                <p:cNvPicPr>
                  <a:picLocks noChangeAspect="1" noChangeArrowheads="1"/>
                </p:cNvPicPr>
                <p:nvPr/>
              </p:nvPicPr>
              <p:blipFill>
                <a:blip r:embed="rId2"/>
                <a:srcRect l="28474" t="17263" r="68976" b="66541"/>
                <a:stretch>
                  <a:fillRect/>
                </a:stretch>
              </p:blipFill>
              <p:spPr bwMode="auto">
                <a:xfrm>
                  <a:off x="3276600" y="2743200"/>
                  <a:ext cx="304800" cy="914400"/>
                </a:xfrm>
                <a:prstGeom prst="rect">
                  <a:avLst/>
                </a:prstGeom>
                <a:noFill/>
                <a:ln w="9525">
                  <a:noFill/>
                  <a:miter lim="800000"/>
                  <a:headEnd/>
                  <a:tailEnd/>
                </a:ln>
                <a:effectLst/>
              </p:spPr>
            </p:pic>
            <p:pic>
              <p:nvPicPr>
                <p:cNvPr id="51" name="Picture 2"/>
                <p:cNvPicPr>
                  <a:picLocks noChangeAspect="1" noChangeArrowheads="1"/>
                </p:cNvPicPr>
                <p:nvPr/>
              </p:nvPicPr>
              <p:blipFill>
                <a:blip r:embed="rId2"/>
                <a:srcRect l="25287" t="17263" r="68976" b="66541"/>
                <a:stretch>
                  <a:fillRect/>
                </a:stretch>
              </p:blipFill>
              <p:spPr bwMode="auto">
                <a:xfrm>
                  <a:off x="3593592" y="2743200"/>
                  <a:ext cx="457200" cy="914400"/>
                </a:xfrm>
                <a:prstGeom prst="rect">
                  <a:avLst/>
                </a:prstGeom>
                <a:noFill/>
                <a:ln w="9525">
                  <a:noFill/>
                  <a:miter lim="800000"/>
                  <a:headEnd/>
                  <a:tailEnd/>
                </a:ln>
                <a:effectLst/>
              </p:spPr>
            </p:pic>
          </p:grpSp>
          <p:sp>
            <p:nvSpPr>
              <p:cNvPr id="48" name="TextBox 47"/>
              <p:cNvSpPr txBox="1"/>
              <p:nvPr/>
            </p:nvSpPr>
            <p:spPr>
              <a:xfrm>
                <a:off x="3276600" y="2743200"/>
                <a:ext cx="1981200" cy="369332"/>
              </a:xfrm>
              <a:prstGeom prst="rect">
                <a:avLst/>
              </a:prstGeom>
              <a:solidFill>
                <a:srgbClr val="F0F0F0">
                  <a:alpha val="50000"/>
                </a:srgbClr>
              </a:solidFill>
            </p:spPr>
            <p:txBody>
              <a:bodyPr wrap="square" tIns="0" bIns="0" rtlCol="0" anchor="b" anchorCtr="0">
                <a:spAutoFit/>
              </a:bodyPr>
              <a:lstStyle/>
              <a:p>
                <a:r>
                  <a:rPr lang="en-US" sz="2400" b="1" dirty="0" smtClean="0">
                    <a:latin typeface="Freestyle Script" pitchFamily="66" charset="0"/>
                  </a:rPr>
                  <a:t>SAINT-DOMINGUE</a:t>
                </a:r>
                <a:endParaRPr lang="en-US" sz="2400" b="1" dirty="0">
                  <a:latin typeface="Freestyle Script" pitchFamily="66" charset="0"/>
                </a:endParaRPr>
              </a:p>
            </p:txBody>
          </p:sp>
        </p:grpSp>
        <p:sp>
          <p:nvSpPr>
            <p:cNvPr id="42" name="Oval 41"/>
            <p:cNvSpPr/>
            <p:nvPr/>
          </p:nvSpPr>
          <p:spPr>
            <a:xfrm rot="1517169">
              <a:off x="6295603" y="3085375"/>
              <a:ext cx="1778344" cy="587477"/>
            </a:xfrm>
            <a:prstGeom prst="ellipse">
              <a:avLst/>
            </a:prstGeom>
            <a:solidFill>
              <a:schemeClr val="tx1">
                <a:alpha val="63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486400" y="3124200"/>
              <a:ext cx="1143000" cy="838200"/>
            </a:xfrm>
            <a:prstGeom prst="ellipse">
              <a:avLst/>
            </a:prstGeom>
            <a:solidFill>
              <a:srgbClr val="FF0000">
                <a:alpha val="57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5-Point Star 43"/>
            <p:cNvSpPr/>
            <p:nvPr/>
          </p:nvSpPr>
          <p:spPr>
            <a:xfrm>
              <a:off x="5181600" y="3200400"/>
              <a:ext cx="381000" cy="3810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rot="1877808">
              <a:off x="7695950" y="3355230"/>
              <a:ext cx="709658" cy="457200"/>
            </a:xfrm>
            <a:prstGeom prst="ellipse">
              <a:avLst/>
            </a:prstGeom>
            <a:solidFill>
              <a:srgbClr val="FFC000">
                <a:alpha val="7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rot="2030341">
              <a:off x="6499547" y="3429888"/>
              <a:ext cx="533400" cy="866659"/>
            </a:xfrm>
            <a:prstGeom prst="ellipse">
              <a:avLst/>
            </a:prstGeom>
            <a:solidFill>
              <a:srgbClr val="FFC000">
                <a:alpha val="7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160713" y="0"/>
            <a:ext cx="9304713" cy="6940550"/>
            <a:chOff x="-160713" y="0"/>
            <a:chExt cx="9304713" cy="6940550"/>
          </a:xfrm>
        </p:grpSpPr>
        <p:grpSp>
          <p:nvGrpSpPr>
            <p:cNvPr id="3" name="Group 11"/>
            <p:cNvGrpSpPr/>
            <p:nvPr/>
          </p:nvGrpSpPr>
          <p:grpSpPr>
            <a:xfrm>
              <a:off x="0" y="0"/>
              <a:ext cx="9144000" cy="6858000"/>
              <a:chOff x="0" y="0"/>
              <a:chExt cx="9144000" cy="6858000"/>
            </a:xfrm>
          </p:grpSpPr>
          <p:grpSp>
            <p:nvGrpSpPr>
              <p:cNvPr id="5" name="Group 7"/>
              <p:cNvGrpSpPr/>
              <p:nvPr/>
            </p:nvGrpSpPr>
            <p:grpSpPr>
              <a:xfrm>
                <a:off x="0" y="0"/>
                <a:ext cx="9144000" cy="6858000"/>
                <a:chOff x="0" y="0"/>
                <a:chExt cx="9144000" cy="6858000"/>
              </a:xfrm>
            </p:grpSpPr>
            <p:pic>
              <p:nvPicPr>
                <p:cNvPr id="20" name="Picture 3"/>
                <p:cNvPicPr>
                  <a:picLocks noChangeAspect="1" noChangeArrowheads="1"/>
                </p:cNvPicPr>
                <p:nvPr/>
              </p:nvPicPr>
              <p:blipFill>
                <a:blip r:embed="rId3"/>
                <a:srcRect l="1354"/>
                <a:stretch>
                  <a:fillRect/>
                </a:stretch>
              </p:blipFill>
              <p:spPr bwMode="auto">
                <a:xfrm>
                  <a:off x="0" y="0"/>
                  <a:ext cx="9144000" cy="6858000"/>
                </a:xfrm>
                <a:prstGeom prst="rect">
                  <a:avLst/>
                </a:prstGeom>
                <a:noFill/>
                <a:ln w="9525">
                  <a:noFill/>
                  <a:miter lim="800000"/>
                  <a:headEnd/>
                  <a:tailEnd/>
                </a:ln>
                <a:effectLst/>
              </p:spPr>
            </p:pic>
            <p:sp>
              <p:nvSpPr>
                <p:cNvPr id="21" name="TextBox 20"/>
                <p:cNvSpPr txBox="1"/>
                <p:nvPr/>
              </p:nvSpPr>
              <p:spPr>
                <a:xfrm rot="-60000">
                  <a:off x="6600398" y="1002268"/>
                  <a:ext cx="1324402" cy="338554"/>
                </a:xfrm>
                <a:prstGeom prst="rect">
                  <a:avLst/>
                </a:prstGeom>
                <a:noFill/>
              </p:spPr>
              <p:txBody>
                <a:bodyPr wrap="none" rtlCol="0">
                  <a:spAutoFit/>
                </a:bodyPr>
                <a:lstStyle/>
                <a:p>
                  <a:r>
                    <a:rPr lang="en-US" sz="1600" i="1" dirty="0" smtClean="0"/>
                    <a:t>A T L A N T I C</a:t>
                  </a:r>
                  <a:endParaRPr lang="en-US" sz="1600" i="1" dirty="0"/>
                </a:p>
              </p:txBody>
            </p:sp>
          </p:grpSp>
          <p:pic>
            <p:nvPicPr>
              <p:cNvPr id="19" name="Picture 3"/>
              <p:cNvPicPr>
                <a:picLocks noChangeAspect="1" noChangeArrowheads="1"/>
              </p:cNvPicPr>
              <p:nvPr/>
            </p:nvPicPr>
            <p:blipFill>
              <a:blip r:embed="rId3"/>
              <a:srcRect l="39168" t="3333" r="52611" b="86667"/>
              <a:stretch>
                <a:fillRect/>
              </a:stretch>
            </p:blipFill>
            <p:spPr bwMode="auto">
              <a:xfrm>
                <a:off x="3429000" y="685800"/>
                <a:ext cx="2667000" cy="533400"/>
              </a:xfrm>
              <a:prstGeom prst="rect">
                <a:avLst/>
              </a:prstGeom>
              <a:noFill/>
              <a:ln w="9525">
                <a:noFill/>
                <a:miter lim="800000"/>
                <a:headEnd/>
                <a:tailEnd/>
              </a:ln>
              <a:effectLst/>
            </p:spPr>
          </p:pic>
        </p:grpSp>
        <p:sp>
          <p:nvSpPr>
            <p:cNvPr id="4" name="Freeform 3"/>
            <p:cNvSpPr/>
            <p:nvPr/>
          </p:nvSpPr>
          <p:spPr>
            <a:xfrm>
              <a:off x="7440613" y="5635625"/>
              <a:ext cx="1544637" cy="1304925"/>
            </a:xfrm>
            <a:custGeom>
              <a:avLst/>
              <a:gdLst>
                <a:gd name="connsiteX0" fmla="*/ 417512 w 1544637"/>
                <a:gd name="connsiteY0" fmla="*/ 12700 h 1304925"/>
                <a:gd name="connsiteX1" fmla="*/ 331787 w 1544637"/>
                <a:gd name="connsiteY1" fmla="*/ 50800 h 1304925"/>
                <a:gd name="connsiteX2" fmla="*/ 160337 w 1544637"/>
                <a:gd name="connsiteY2" fmla="*/ 231775 h 1304925"/>
                <a:gd name="connsiteX3" fmla="*/ 84137 w 1544637"/>
                <a:gd name="connsiteY3" fmla="*/ 555625 h 1304925"/>
                <a:gd name="connsiteX4" fmla="*/ 103187 w 1544637"/>
                <a:gd name="connsiteY4" fmla="*/ 889000 h 1304925"/>
                <a:gd name="connsiteX5" fmla="*/ 188912 w 1544637"/>
                <a:gd name="connsiteY5" fmla="*/ 955675 h 1304925"/>
                <a:gd name="connsiteX6" fmla="*/ 217487 w 1544637"/>
                <a:gd name="connsiteY6" fmla="*/ 1069975 h 1304925"/>
                <a:gd name="connsiteX7" fmla="*/ 55562 w 1544637"/>
                <a:gd name="connsiteY7" fmla="*/ 1155700 h 1304925"/>
                <a:gd name="connsiteX8" fmla="*/ 36512 w 1544637"/>
                <a:gd name="connsiteY8" fmla="*/ 1222375 h 1304925"/>
                <a:gd name="connsiteX9" fmla="*/ 274637 w 1544637"/>
                <a:gd name="connsiteY9" fmla="*/ 1260475 h 1304925"/>
                <a:gd name="connsiteX10" fmla="*/ 1265237 w 1544637"/>
                <a:gd name="connsiteY10" fmla="*/ 1289050 h 1304925"/>
                <a:gd name="connsiteX11" fmla="*/ 1370012 w 1544637"/>
                <a:gd name="connsiteY11" fmla="*/ 1165225 h 1304925"/>
                <a:gd name="connsiteX12" fmla="*/ 1465262 w 1544637"/>
                <a:gd name="connsiteY12" fmla="*/ 1069975 h 1304925"/>
                <a:gd name="connsiteX13" fmla="*/ 1465262 w 1544637"/>
                <a:gd name="connsiteY13" fmla="*/ 1003300 h 1304925"/>
                <a:gd name="connsiteX14" fmla="*/ 1541462 w 1544637"/>
                <a:gd name="connsiteY14" fmla="*/ 793750 h 1304925"/>
                <a:gd name="connsiteX15" fmla="*/ 1446212 w 1544637"/>
                <a:gd name="connsiteY15" fmla="*/ 793750 h 1304925"/>
                <a:gd name="connsiteX16" fmla="*/ 1446212 w 1544637"/>
                <a:gd name="connsiteY16" fmla="*/ 727075 h 1304925"/>
                <a:gd name="connsiteX17" fmla="*/ 1389062 w 1544637"/>
                <a:gd name="connsiteY17" fmla="*/ 736600 h 1304925"/>
                <a:gd name="connsiteX18" fmla="*/ 1331912 w 1544637"/>
                <a:gd name="connsiteY18" fmla="*/ 565150 h 1304925"/>
                <a:gd name="connsiteX19" fmla="*/ 1284287 w 1544637"/>
                <a:gd name="connsiteY19" fmla="*/ 403225 h 1304925"/>
                <a:gd name="connsiteX20" fmla="*/ 1055687 w 1544637"/>
                <a:gd name="connsiteY20" fmla="*/ 250825 h 1304925"/>
                <a:gd name="connsiteX21" fmla="*/ 912812 w 1544637"/>
                <a:gd name="connsiteY21" fmla="*/ 165100 h 1304925"/>
                <a:gd name="connsiteX22" fmla="*/ 798512 w 1544637"/>
                <a:gd name="connsiteY22" fmla="*/ 165100 h 1304925"/>
                <a:gd name="connsiteX23" fmla="*/ 646112 w 1544637"/>
                <a:gd name="connsiteY23" fmla="*/ 127000 h 1304925"/>
                <a:gd name="connsiteX24" fmla="*/ 417512 w 1544637"/>
                <a:gd name="connsiteY24" fmla="*/ 12700 h 130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4637" h="1304925">
                  <a:moveTo>
                    <a:pt x="417512" y="12700"/>
                  </a:moveTo>
                  <a:cubicBezTo>
                    <a:pt x="365125" y="0"/>
                    <a:pt x="374650" y="14288"/>
                    <a:pt x="331787" y="50800"/>
                  </a:cubicBezTo>
                  <a:cubicBezTo>
                    <a:pt x="288925" y="87313"/>
                    <a:pt x="201612" y="147638"/>
                    <a:pt x="160337" y="231775"/>
                  </a:cubicBezTo>
                  <a:cubicBezTo>
                    <a:pt x="119062" y="315913"/>
                    <a:pt x="93662" y="446088"/>
                    <a:pt x="84137" y="555625"/>
                  </a:cubicBezTo>
                  <a:cubicBezTo>
                    <a:pt x="74612" y="665162"/>
                    <a:pt x="85725" y="822325"/>
                    <a:pt x="103187" y="889000"/>
                  </a:cubicBezTo>
                  <a:cubicBezTo>
                    <a:pt x="120649" y="955675"/>
                    <a:pt x="169862" y="925513"/>
                    <a:pt x="188912" y="955675"/>
                  </a:cubicBezTo>
                  <a:cubicBezTo>
                    <a:pt x="207962" y="985838"/>
                    <a:pt x="239712" y="1036638"/>
                    <a:pt x="217487" y="1069975"/>
                  </a:cubicBezTo>
                  <a:cubicBezTo>
                    <a:pt x="195262" y="1103312"/>
                    <a:pt x="85725" y="1130300"/>
                    <a:pt x="55562" y="1155700"/>
                  </a:cubicBezTo>
                  <a:cubicBezTo>
                    <a:pt x="25399" y="1181100"/>
                    <a:pt x="0" y="1204913"/>
                    <a:pt x="36512" y="1222375"/>
                  </a:cubicBezTo>
                  <a:cubicBezTo>
                    <a:pt x="73024" y="1239837"/>
                    <a:pt x="69850" y="1249363"/>
                    <a:pt x="274637" y="1260475"/>
                  </a:cubicBezTo>
                  <a:cubicBezTo>
                    <a:pt x="479425" y="1271588"/>
                    <a:pt x="1082675" y="1304925"/>
                    <a:pt x="1265237" y="1289050"/>
                  </a:cubicBezTo>
                  <a:cubicBezTo>
                    <a:pt x="1447799" y="1273175"/>
                    <a:pt x="1336675" y="1201738"/>
                    <a:pt x="1370012" y="1165225"/>
                  </a:cubicBezTo>
                  <a:cubicBezTo>
                    <a:pt x="1403350" y="1128713"/>
                    <a:pt x="1449387" y="1096963"/>
                    <a:pt x="1465262" y="1069975"/>
                  </a:cubicBezTo>
                  <a:cubicBezTo>
                    <a:pt x="1481137" y="1042988"/>
                    <a:pt x="1452562" y="1049337"/>
                    <a:pt x="1465262" y="1003300"/>
                  </a:cubicBezTo>
                  <a:cubicBezTo>
                    <a:pt x="1477962" y="957263"/>
                    <a:pt x="1544637" y="828675"/>
                    <a:pt x="1541462" y="793750"/>
                  </a:cubicBezTo>
                  <a:cubicBezTo>
                    <a:pt x="1538287" y="758825"/>
                    <a:pt x="1462087" y="804863"/>
                    <a:pt x="1446212" y="793750"/>
                  </a:cubicBezTo>
                  <a:cubicBezTo>
                    <a:pt x="1430337" y="782638"/>
                    <a:pt x="1455737" y="736600"/>
                    <a:pt x="1446212" y="727075"/>
                  </a:cubicBezTo>
                  <a:cubicBezTo>
                    <a:pt x="1436687" y="717550"/>
                    <a:pt x="1408112" y="763587"/>
                    <a:pt x="1389062" y="736600"/>
                  </a:cubicBezTo>
                  <a:cubicBezTo>
                    <a:pt x="1370012" y="709613"/>
                    <a:pt x="1349375" y="620713"/>
                    <a:pt x="1331912" y="565150"/>
                  </a:cubicBezTo>
                  <a:cubicBezTo>
                    <a:pt x="1314449" y="509587"/>
                    <a:pt x="1330324" y="455612"/>
                    <a:pt x="1284287" y="403225"/>
                  </a:cubicBezTo>
                  <a:cubicBezTo>
                    <a:pt x="1238250" y="350838"/>
                    <a:pt x="1117600" y="290513"/>
                    <a:pt x="1055687" y="250825"/>
                  </a:cubicBezTo>
                  <a:cubicBezTo>
                    <a:pt x="993774" y="211137"/>
                    <a:pt x="955674" y="179387"/>
                    <a:pt x="912812" y="165100"/>
                  </a:cubicBezTo>
                  <a:cubicBezTo>
                    <a:pt x="869950" y="150813"/>
                    <a:pt x="842962" y="171450"/>
                    <a:pt x="798512" y="165100"/>
                  </a:cubicBezTo>
                  <a:cubicBezTo>
                    <a:pt x="754062" y="158750"/>
                    <a:pt x="715962" y="153988"/>
                    <a:pt x="646112" y="127000"/>
                  </a:cubicBezTo>
                  <a:cubicBezTo>
                    <a:pt x="576262" y="100013"/>
                    <a:pt x="469900" y="25400"/>
                    <a:pt x="417512" y="12700"/>
                  </a:cubicBezTo>
                  <a:close/>
                </a:path>
              </a:pathLst>
            </a:custGeom>
            <a:solidFill>
              <a:srgbClr val="2F0AB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773667" y="3244906"/>
              <a:ext cx="233320" cy="218485"/>
            </a:xfrm>
            <a:custGeom>
              <a:avLst/>
              <a:gdLst>
                <a:gd name="connsiteX0" fmla="*/ 149703 w 233320"/>
                <a:gd name="connsiteY0" fmla="*/ 113289 h 218485"/>
                <a:gd name="connsiteX1" fmla="*/ 222531 w 233320"/>
                <a:gd name="connsiteY1" fmla="*/ 105197 h 218485"/>
                <a:gd name="connsiteX2" fmla="*/ 84967 w 233320"/>
                <a:gd name="connsiteY2" fmla="*/ 8092 h 218485"/>
                <a:gd name="connsiteX3" fmla="*/ 68783 w 233320"/>
                <a:gd name="connsiteY3" fmla="*/ 56644 h 218485"/>
                <a:gd name="connsiteX4" fmla="*/ 4046 w 233320"/>
                <a:gd name="connsiteY4" fmla="*/ 105197 h 218485"/>
                <a:gd name="connsiteX5" fmla="*/ 44506 w 233320"/>
                <a:gd name="connsiteY5" fmla="*/ 178025 h 218485"/>
                <a:gd name="connsiteX6" fmla="*/ 84967 w 233320"/>
                <a:gd name="connsiteY6" fmla="*/ 210393 h 218485"/>
                <a:gd name="connsiteX7" fmla="*/ 93059 w 233320"/>
                <a:gd name="connsiteY7" fmla="*/ 129473 h 218485"/>
                <a:gd name="connsiteX8" fmla="*/ 93059 w 233320"/>
                <a:gd name="connsiteY8" fmla="*/ 113289 h 218485"/>
                <a:gd name="connsiteX9" fmla="*/ 149703 w 233320"/>
                <a:gd name="connsiteY9" fmla="*/ 113289 h 21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320" h="218485">
                  <a:moveTo>
                    <a:pt x="149703" y="113289"/>
                  </a:moveTo>
                  <a:cubicBezTo>
                    <a:pt x="171281" y="111940"/>
                    <a:pt x="233320" y="122730"/>
                    <a:pt x="222531" y="105197"/>
                  </a:cubicBezTo>
                  <a:cubicBezTo>
                    <a:pt x="211742" y="87664"/>
                    <a:pt x="110592" y="16184"/>
                    <a:pt x="84967" y="8092"/>
                  </a:cubicBezTo>
                  <a:cubicBezTo>
                    <a:pt x="59342" y="0"/>
                    <a:pt x="82270" y="40460"/>
                    <a:pt x="68783" y="56644"/>
                  </a:cubicBezTo>
                  <a:cubicBezTo>
                    <a:pt x="55296" y="72828"/>
                    <a:pt x="8092" y="84967"/>
                    <a:pt x="4046" y="105197"/>
                  </a:cubicBezTo>
                  <a:cubicBezTo>
                    <a:pt x="0" y="125427"/>
                    <a:pt x="31019" y="160492"/>
                    <a:pt x="44506" y="178025"/>
                  </a:cubicBezTo>
                  <a:cubicBezTo>
                    <a:pt x="57993" y="195558"/>
                    <a:pt x="76875" y="218485"/>
                    <a:pt x="84967" y="210393"/>
                  </a:cubicBezTo>
                  <a:cubicBezTo>
                    <a:pt x="93059" y="202301"/>
                    <a:pt x="91710" y="145657"/>
                    <a:pt x="93059" y="129473"/>
                  </a:cubicBezTo>
                  <a:cubicBezTo>
                    <a:pt x="94408" y="113289"/>
                    <a:pt x="83618" y="111940"/>
                    <a:pt x="93059" y="113289"/>
                  </a:cubicBezTo>
                  <a:cubicBezTo>
                    <a:pt x="102500" y="114638"/>
                    <a:pt x="128125" y="114638"/>
                    <a:pt x="149703" y="113289"/>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972589" y="665019"/>
              <a:ext cx="613007" cy="678872"/>
            </a:xfrm>
            <a:custGeom>
              <a:avLst/>
              <a:gdLst>
                <a:gd name="connsiteX0" fmla="*/ 523702 w 606829"/>
                <a:gd name="connsiteY0" fmla="*/ 52647 h 731519"/>
                <a:gd name="connsiteX1" fmla="*/ 556953 w 606829"/>
                <a:gd name="connsiteY1" fmla="*/ 385156 h 731519"/>
                <a:gd name="connsiteX2" fmla="*/ 440575 w 606829"/>
                <a:gd name="connsiteY2" fmla="*/ 684414 h 731519"/>
                <a:gd name="connsiteX3" fmla="*/ 241069 w 606829"/>
                <a:gd name="connsiteY3" fmla="*/ 667789 h 731519"/>
                <a:gd name="connsiteX4" fmla="*/ 174567 w 606829"/>
                <a:gd name="connsiteY4" fmla="*/ 351905 h 731519"/>
                <a:gd name="connsiteX5" fmla="*/ 58189 w 606829"/>
                <a:gd name="connsiteY5" fmla="*/ 69273 h 731519"/>
                <a:gd name="connsiteX6" fmla="*/ 523702 w 606829"/>
                <a:gd name="connsiteY6" fmla="*/ 52647 h 731519"/>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13007"/>
                <a:gd name="connsiteY0" fmla="*/ 0 h 678872"/>
                <a:gd name="connsiteX1" fmla="*/ 556953 w 613007"/>
                <a:gd name="connsiteY1" fmla="*/ 332509 h 678872"/>
                <a:gd name="connsiteX2" fmla="*/ 440575 w 613007"/>
                <a:gd name="connsiteY2" fmla="*/ 631767 h 678872"/>
                <a:gd name="connsiteX3" fmla="*/ 241069 w 613007"/>
                <a:gd name="connsiteY3" fmla="*/ 615142 h 678872"/>
                <a:gd name="connsiteX4" fmla="*/ 174567 w 613007"/>
                <a:gd name="connsiteY4" fmla="*/ 299258 h 678872"/>
                <a:gd name="connsiteX5" fmla="*/ 58189 w 613007"/>
                <a:gd name="connsiteY5" fmla="*/ 16626 h 678872"/>
                <a:gd name="connsiteX6" fmla="*/ 523702 w 613007"/>
                <a:gd name="connsiteY6" fmla="*/ 0 h 67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007" h="678872">
                  <a:moveTo>
                    <a:pt x="523702" y="0"/>
                  </a:moveTo>
                  <a:cubicBezTo>
                    <a:pt x="606829" y="52647"/>
                    <a:pt x="570808" y="227215"/>
                    <a:pt x="556953" y="332509"/>
                  </a:cubicBezTo>
                  <a:cubicBezTo>
                    <a:pt x="613007" y="326650"/>
                    <a:pt x="555440" y="607033"/>
                    <a:pt x="440575" y="631767"/>
                  </a:cubicBezTo>
                  <a:cubicBezTo>
                    <a:pt x="387928" y="678872"/>
                    <a:pt x="285404" y="670560"/>
                    <a:pt x="241069" y="615142"/>
                  </a:cubicBezTo>
                  <a:cubicBezTo>
                    <a:pt x="135914" y="548539"/>
                    <a:pt x="144227" y="414391"/>
                    <a:pt x="174567" y="299258"/>
                  </a:cubicBezTo>
                  <a:cubicBezTo>
                    <a:pt x="144087" y="199505"/>
                    <a:pt x="0" y="60961"/>
                    <a:pt x="58189" y="16626"/>
                  </a:cubicBezTo>
                  <a:cubicBezTo>
                    <a:pt x="261788" y="26819"/>
                    <a:pt x="314766" y="15354"/>
                    <a:pt x="523702" y="0"/>
                  </a:cubicBezTo>
                  <a:close/>
                </a:path>
              </a:pathLst>
            </a:custGeom>
            <a:solidFill>
              <a:srgbClr val="008000">
                <a:alpha val="7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29"/>
            <p:cNvGrpSpPr/>
            <p:nvPr/>
          </p:nvGrpSpPr>
          <p:grpSpPr>
            <a:xfrm>
              <a:off x="-160713" y="2255520"/>
              <a:ext cx="9254837" cy="4644044"/>
              <a:chOff x="-160713" y="2255520"/>
              <a:chExt cx="9254837" cy="4644044"/>
            </a:xfrm>
          </p:grpSpPr>
          <p:sp>
            <p:nvSpPr>
              <p:cNvPr id="12" name="Rectangle 11"/>
              <p:cNvSpPr/>
              <p:nvPr/>
            </p:nvSpPr>
            <p:spPr>
              <a:xfrm>
                <a:off x="2971800" y="6096000"/>
                <a:ext cx="3886200" cy="457200"/>
              </a:xfrm>
              <a:prstGeom prst="rect">
                <a:avLst/>
              </a:prstGeom>
              <a:noFill/>
              <a:ln w="63500">
                <a:solidFill>
                  <a:srgbClr val="008000">
                    <a:alpha val="50000"/>
                  </a:srgbClr>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28"/>
              <p:cNvGrpSpPr/>
              <p:nvPr/>
            </p:nvGrpSpPr>
            <p:grpSpPr>
              <a:xfrm>
                <a:off x="-160713" y="2255520"/>
                <a:ext cx="9254837" cy="4644044"/>
                <a:chOff x="-160713" y="2255520"/>
                <a:chExt cx="9254837" cy="4644044"/>
              </a:xfrm>
            </p:grpSpPr>
            <p:sp>
              <p:nvSpPr>
                <p:cNvPr id="14" name="Freeform 13"/>
                <p:cNvSpPr/>
                <p:nvPr/>
              </p:nvSpPr>
              <p:spPr>
                <a:xfrm>
                  <a:off x="-160713" y="2255520"/>
                  <a:ext cx="9254837" cy="4644044"/>
                </a:xfrm>
                <a:custGeom>
                  <a:avLst/>
                  <a:gdLst>
                    <a:gd name="connsiteX0" fmla="*/ 110837 w 9254837"/>
                    <a:gd name="connsiteY0" fmla="*/ 22167 h 4644044"/>
                    <a:gd name="connsiteX1" fmla="*/ 260466 w 9254837"/>
                    <a:gd name="connsiteY1" fmla="*/ 55418 h 4644044"/>
                    <a:gd name="connsiteX2" fmla="*/ 260466 w 9254837"/>
                    <a:gd name="connsiteY2" fmla="*/ 354676 h 4644044"/>
                    <a:gd name="connsiteX3" fmla="*/ 193964 w 9254837"/>
                    <a:gd name="connsiteY3" fmla="*/ 387927 h 4644044"/>
                    <a:gd name="connsiteX4" fmla="*/ 60960 w 9254837"/>
                    <a:gd name="connsiteY4" fmla="*/ 1069571 h 4644044"/>
                    <a:gd name="connsiteX5" fmla="*/ 94211 w 9254837"/>
                    <a:gd name="connsiteY5" fmla="*/ 1435331 h 4644044"/>
                    <a:gd name="connsiteX6" fmla="*/ 626226 w 9254837"/>
                    <a:gd name="connsiteY6" fmla="*/ 1368829 h 4644044"/>
                    <a:gd name="connsiteX7" fmla="*/ 1208117 w 9254837"/>
                    <a:gd name="connsiteY7" fmla="*/ 1485207 h 4644044"/>
                    <a:gd name="connsiteX8" fmla="*/ 1357746 w 9254837"/>
                    <a:gd name="connsiteY8" fmla="*/ 1717964 h 4644044"/>
                    <a:gd name="connsiteX9" fmla="*/ 1274618 w 9254837"/>
                    <a:gd name="connsiteY9" fmla="*/ 2183476 h 4644044"/>
                    <a:gd name="connsiteX10" fmla="*/ 1341120 w 9254837"/>
                    <a:gd name="connsiteY10" fmla="*/ 2815244 h 4644044"/>
                    <a:gd name="connsiteX11" fmla="*/ 1573877 w 9254837"/>
                    <a:gd name="connsiteY11" fmla="*/ 3114502 h 4644044"/>
                    <a:gd name="connsiteX12" fmla="*/ 1989513 w 9254837"/>
                    <a:gd name="connsiteY12" fmla="*/ 2998124 h 4644044"/>
                    <a:gd name="connsiteX13" fmla="*/ 2405149 w 9254837"/>
                    <a:gd name="connsiteY13" fmla="*/ 3064625 h 4644044"/>
                    <a:gd name="connsiteX14" fmla="*/ 2588029 w 9254837"/>
                    <a:gd name="connsiteY14" fmla="*/ 3280756 h 4644044"/>
                    <a:gd name="connsiteX15" fmla="*/ 2804160 w 9254837"/>
                    <a:gd name="connsiteY15" fmla="*/ 3197629 h 4644044"/>
                    <a:gd name="connsiteX16" fmla="*/ 3003666 w 9254837"/>
                    <a:gd name="connsiteY16" fmla="*/ 2765367 h 4644044"/>
                    <a:gd name="connsiteX17" fmla="*/ 3203171 w 9254837"/>
                    <a:gd name="connsiteY17" fmla="*/ 2582487 h 4644044"/>
                    <a:gd name="connsiteX18" fmla="*/ 3419302 w 9254837"/>
                    <a:gd name="connsiteY18" fmla="*/ 2549236 h 4644044"/>
                    <a:gd name="connsiteX19" fmla="*/ 3502429 w 9254837"/>
                    <a:gd name="connsiteY19" fmla="*/ 2432858 h 4644044"/>
                    <a:gd name="connsiteX20" fmla="*/ 3951317 w 9254837"/>
                    <a:gd name="connsiteY20" fmla="*/ 2299855 h 4644044"/>
                    <a:gd name="connsiteX21" fmla="*/ 4017818 w 9254837"/>
                    <a:gd name="connsiteY21" fmla="*/ 2449484 h 4644044"/>
                    <a:gd name="connsiteX22" fmla="*/ 4017818 w 9254837"/>
                    <a:gd name="connsiteY22" fmla="*/ 2682240 h 4644044"/>
                    <a:gd name="connsiteX23" fmla="*/ 4217324 w 9254837"/>
                    <a:gd name="connsiteY23" fmla="*/ 2698865 h 4644044"/>
                    <a:gd name="connsiteX24" fmla="*/ 4317077 w 9254837"/>
                    <a:gd name="connsiteY24" fmla="*/ 2532611 h 4644044"/>
                    <a:gd name="connsiteX25" fmla="*/ 4416829 w 9254837"/>
                    <a:gd name="connsiteY25" fmla="*/ 2432858 h 4644044"/>
                    <a:gd name="connsiteX26" fmla="*/ 4516582 w 9254837"/>
                    <a:gd name="connsiteY26" fmla="*/ 2582487 h 4644044"/>
                    <a:gd name="connsiteX27" fmla="*/ 4699462 w 9254837"/>
                    <a:gd name="connsiteY27" fmla="*/ 2532611 h 4644044"/>
                    <a:gd name="connsiteX28" fmla="*/ 4716088 w 9254837"/>
                    <a:gd name="connsiteY28" fmla="*/ 2665615 h 4644044"/>
                    <a:gd name="connsiteX29" fmla="*/ 5231477 w 9254837"/>
                    <a:gd name="connsiteY29" fmla="*/ 2499360 h 4644044"/>
                    <a:gd name="connsiteX30" fmla="*/ 5414357 w 9254837"/>
                    <a:gd name="connsiteY30" fmla="*/ 2632364 h 4644044"/>
                    <a:gd name="connsiteX31" fmla="*/ 5613862 w 9254837"/>
                    <a:gd name="connsiteY31" fmla="*/ 2698865 h 4644044"/>
                    <a:gd name="connsiteX32" fmla="*/ 5746866 w 9254837"/>
                    <a:gd name="connsiteY32" fmla="*/ 2499360 h 4644044"/>
                    <a:gd name="connsiteX33" fmla="*/ 5863244 w 9254837"/>
                    <a:gd name="connsiteY33" fmla="*/ 2316480 h 4644044"/>
                    <a:gd name="connsiteX34" fmla="*/ 5929746 w 9254837"/>
                    <a:gd name="connsiteY34" fmla="*/ 2499360 h 4644044"/>
                    <a:gd name="connsiteX35" fmla="*/ 6145877 w 9254837"/>
                    <a:gd name="connsiteY35" fmla="*/ 2515985 h 4644044"/>
                    <a:gd name="connsiteX36" fmla="*/ 6179128 w 9254837"/>
                    <a:gd name="connsiteY36" fmla="*/ 2682240 h 4644044"/>
                    <a:gd name="connsiteX37" fmla="*/ 6312131 w 9254837"/>
                    <a:gd name="connsiteY37" fmla="*/ 2831869 h 4644044"/>
                    <a:gd name="connsiteX38" fmla="*/ 6810895 w 9254837"/>
                    <a:gd name="connsiteY38" fmla="*/ 3048000 h 4644044"/>
                    <a:gd name="connsiteX39" fmla="*/ 6993775 w 9254837"/>
                    <a:gd name="connsiteY39" fmla="*/ 3230880 h 4644044"/>
                    <a:gd name="connsiteX40" fmla="*/ 7110153 w 9254837"/>
                    <a:gd name="connsiteY40" fmla="*/ 3380509 h 4644044"/>
                    <a:gd name="connsiteX41" fmla="*/ 7309658 w 9254837"/>
                    <a:gd name="connsiteY41" fmla="*/ 3447011 h 4644044"/>
                    <a:gd name="connsiteX42" fmla="*/ 7658793 w 9254837"/>
                    <a:gd name="connsiteY42" fmla="*/ 3447011 h 4644044"/>
                    <a:gd name="connsiteX43" fmla="*/ 7991302 w 9254837"/>
                    <a:gd name="connsiteY43" fmla="*/ 3413760 h 4644044"/>
                    <a:gd name="connsiteX44" fmla="*/ 8240684 w 9254837"/>
                    <a:gd name="connsiteY44" fmla="*/ 3480262 h 4644044"/>
                    <a:gd name="connsiteX45" fmla="*/ 8623069 w 9254837"/>
                    <a:gd name="connsiteY45" fmla="*/ 3546764 h 4644044"/>
                    <a:gd name="connsiteX46" fmla="*/ 8972204 w 9254837"/>
                    <a:gd name="connsiteY46" fmla="*/ 3879273 h 4644044"/>
                    <a:gd name="connsiteX47" fmla="*/ 9005455 w 9254837"/>
                    <a:gd name="connsiteY47" fmla="*/ 4045527 h 4644044"/>
                    <a:gd name="connsiteX48" fmla="*/ 9204960 w 9254837"/>
                    <a:gd name="connsiteY48" fmla="*/ 4145280 h 4644044"/>
                    <a:gd name="connsiteX49" fmla="*/ 9071957 w 9254837"/>
                    <a:gd name="connsiteY49" fmla="*/ 4461164 h 4644044"/>
                    <a:gd name="connsiteX50" fmla="*/ 9254837 w 9254837"/>
                    <a:gd name="connsiteY50" fmla="*/ 4644044 h 464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254837" h="4644044">
                      <a:moveTo>
                        <a:pt x="110837" y="22167"/>
                      </a:moveTo>
                      <a:cubicBezTo>
                        <a:pt x="173182" y="11083"/>
                        <a:pt x="235528" y="0"/>
                        <a:pt x="260466" y="55418"/>
                      </a:cubicBezTo>
                      <a:cubicBezTo>
                        <a:pt x="285404" y="110836"/>
                        <a:pt x="271550" y="299258"/>
                        <a:pt x="260466" y="354676"/>
                      </a:cubicBezTo>
                      <a:cubicBezTo>
                        <a:pt x="249382" y="410094"/>
                        <a:pt x="227215" y="268778"/>
                        <a:pt x="193964" y="387927"/>
                      </a:cubicBezTo>
                      <a:cubicBezTo>
                        <a:pt x="160713" y="507076"/>
                        <a:pt x="77585" y="895004"/>
                        <a:pt x="60960" y="1069571"/>
                      </a:cubicBezTo>
                      <a:cubicBezTo>
                        <a:pt x="44335" y="1244138"/>
                        <a:pt x="0" y="1385455"/>
                        <a:pt x="94211" y="1435331"/>
                      </a:cubicBezTo>
                      <a:cubicBezTo>
                        <a:pt x="188422" y="1485207"/>
                        <a:pt x="440575" y="1360516"/>
                        <a:pt x="626226" y="1368829"/>
                      </a:cubicBezTo>
                      <a:cubicBezTo>
                        <a:pt x="811877" y="1377142"/>
                        <a:pt x="1086197" y="1427018"/>
                        <a:pt x="1208117" y="1485207"/>
                      </a:cubicBezTo>
                      <a:cubicBezTo>
                        <a:pt x="1330037" y="1543396"/>
                        <a:pt x="1346663" y="1601586"/>
                        <a:pt x="1357746" y="1717964"/>
                      </a:cubicBezTo>
                      <a:cubicBezTo>
                        <a:pt x="1368829" y="1834342"/>
                        <a:pt x="1277389" y="2000596"/>
                        <a:pt x="1274618" y="2183476"/>
                      </a:cubicBezTo>
                      <a:cubicBezTo>
                        <a:pt x="1271847" y="2366356"/>
                        <a:pt x="1291244" y="2660073"/>
                        <a:pt x="1341120" y="2815244"/>
                      </a:cubicBezTo>
                      <a:cubicBezTo>
                        <a:pt x="1390996" y="2970415"/>
                        <a:pt x="1465812" y="3084022"/>
                        <a:pt x="1573877" y="3114502"/>
                      </a:cubicBezTo>
                      <a:cubicBezTo>
                        <a:pt x="1681943" y="3144982"/>
                        <a:pt x="1850968" y="3006437"/>
                        <a:pt x="1989513" y="2998124"/>
                      </a:cubicBezTo>
                      <a:cubicBezTo>
                        <a:pt x="2128058" y="2989811"/>
                        <a:pt x="2305396" y="3017520"/>
                        <a:pt x="2405149" y="3064625"/>
                      </a:cubicBezTo>
                      <a:cubicBezTo>
                        <a:pt x="2504902" y="3111730"/>
                        <a:pt x="2521527" y="3258589"/>
                        <a:pt x="2588029" y="3280756"/>
                      </a:cubicBezTo>
                      <a:cubicBezTo>
                        <a:pt x="2654531" y="3302923"/>
                        <a:pt x="2734887" y="3283527"/>
                        <a:pt x="2804160" y="3197629"/>
                      </a:cubicBezTo>
                      <a:cubicBezTo>
                        <a:pt x="2873433" y="3111731"/>
                        <a:pt x="2937164" y="2867890"/>
                        <a:pt x="3003666" y="2765367"/>
                      </a:cubicBezTo>
                      <a:cubicBezTo>
                        <a:pt x="3070168" y="2662844"/>
                        <a:pt x="3133898" y="2618509"/>
                        <a:pt x="3203171" y="2582487"/>
                      </a:cubicBezTo>
                      <a:cubicBezTo>
                        <a:pt x="3272444" y="2546465"/>
                        <a:pt x="3369426" y="2574174"/>
                        <a:pt x="3419302" y="2549236"/>
                      </a:cubicBezTo>
                      <a:cubicBezTo>
                        <a:pt x="3469178" y="2524298"/>
                        <a:pt x="3413760" y="2474422"/>
                        <a:pt x="3502429" y="2432858"/>
                      </a:cubicBezTo>
                      <a:cubicBezTo>
                        <a:pt x="3591098" y="2391295"/>
                        <a:pt x="3865419" y="2297084"/>
                        <a:pt x="3951317" y="2299855"/>
                      </a:cubicBezTo>
                      <a:cubicBezTo>
                        <a:pt x="4037215" y="2302626"/>
                        <a:pt x="4006735" y="2385753"/>
                        <a:pt x="4017818" y="2449484"/>
                      </a:cubicBezTo>
                      <a:cubicBezTo>
                        <a:pt x="4028902" y="2513215"/>
                        <a:pt x="3984567" y="2640677"/>
                        <a:pt x="4017818" y="2682240"/>
                      </a:cubicBezTo>
                      <a:cubicBezTo>
                        <a:pt x="4051069" y="2723803"/>
                        <a:pt x="4167448" y="2723803"/>
                        <a:pt x="4217324" y="2698865"/>
                      </a:cubicBezTo>
                      <a:cubicBezTo>
                        <a:pt x="4267200" y="2673927"/>
                        <a:pt x="4283826" y="2576946"/>
                        <a:pt x="4317077" y="2532611"/>
                      </a:cubicBezTo>
                      <a:cubicBezTo>
                        <a:pt x="4350328" y="2488276"/>
                        <a:pt x="4383578" y="2424545"/>
                        <a:pt x="4416829" y="2432858"/>
                      </a:cubicBezTo>
                      <a:cubicBezTo>
                        <a:pt x="4450080" y="2441171"/>
                        <a:pt x="4469477" y="2565862"/>
                        <a:pt x="4516582" y="2582487"/>
                      </a:cubicBezTo>
                      <a:cubicBezTo>
                        <a:pt x="4563687" y="2599112"/>
                        <a:pt x="4666211" y="2518756"/>
                        <a:pt x="4699462" y="2532611"/>
                      </a:cubicBezTo>
                      <a:cubicBezTo>
                        <a:pt x="4732713" y="2546466"/>
                        <a:pt x="4627419" y="2671157"/>
                        <a:pt x="4716088" y="2665615"/>
                      </a:cubicBezTo>
                      <a:cubicBezTo>
                        <a:pt x="4804757" y="2660073"/>
                        <a:pt x="5115099" y="2504902"/>
                        <a:pt x="5231477" y="2499360"/>
                      </a:cubicBezTo>
                      <a:cubicBezTo>
                        <a:pt x="5347855" y="2493818"/>
                        <a:pt x="5350626" y="2599113"/>
                        <a:pt x="5414357" y="2632364"/>
                      </a:cubicBezTo>
                      <a:cubicBezTo>
                        <a:pt x="5478088" y="2665615"/>
                        <a:pt x="5558444" y="2721032"/>
                        <a:pt x="5613862" y="2698865"/>
                      </a:cubicBezTo>
                      <a:cubicBezTo>
                        <a:pt x="5669280" y="2676698"/>
                        <a:pt x="5705302" y="2563091"/>
                        <a:pt x="5746866" y="2499360"/>
                      </a:cubicBezTo>
                      <a:cubicBezTo>
                        <a:pt x="5788430" y="2435629"/>
                        <a:pt x="5832764" y="2316480"/>
                        <a:pt x="5863244" y="2316480"/>
                      </a:cubicBezTo>
                      <a:cubicBezTo>
                        <a:pt x="5893724" y="2316480"/>
                        <a:pt x="5882641" y="2466109"/>
                        <a:pt x="5929746" y="2499360"/>
                      </a:cubicBezTo>
                      <a:cubicBezTo>
                        <a:pt x="5976852" y="2532611"/>
                        <a:pt x="6104313" y="2485505"/>
                        <a:pt x="6145877" y="2515985"/>
                      </a:cubicBezTo>
                      <a:cubicBezTo>
                        <a:pt x="6187441" y="2546465"/>
                        <a:pt x="6151419" y="2629593"/>
                        <a:pt x="6179128" y="2682240"/>
                      </a:cubicBezTo>
                      <a:cubicBezTo>
                        <a:pt x="6206837" y="2734887"/>
                        <a:pt x="6206837" y="2770909"/>
                        <a:pt x="6312131" y="2831869"/>
                      </a:cubicBezTo>
                      <a:cubicBezTo>
                        <a:pt x="6417426" y="2892829"/>
                        <a:pt x="6697288" y="2981498"/>
                        <a:pt x="6810895" y="3048000"/>
                      </a:cubicBezTo>
                      <a:cubicBezTo>
                        <a:pt x="6924502" y="3114502"/>
                        <a:pt x="6943899" y="3175462"/>
                        <a:pt x="6993775" y="3230880"/>
                      </a:cubicBezTo>
                      <a:cubicBezTo>
                        <a:pt x="7043651" y="3286298"/>
                        <a:pt x="7057506" y="3344487"/>
                        <a:pt x="7110153" y="3380509"/>
                      </a:cubicBezTo>
                      <a:cubicBezTo>
                        <a:pt x="7162800" y="3416531"/>
                        <a:pt x="7218218" y="3435927"/>
                        <a:pt x="7309658" y="3447011"/>
                      </a:cubicBezTo>
                      <a:cubicBezTo>
                        <a:pt x="7401098" y="3458095"/>
                        <a:pt x="7545186" y="3452553"/>
                        <a:pt x="7658793" y="3447011"/>
                      </a:cubicBezTo>
                      <a:cubicBezTo>
                        <a:pt x="7772400" y="3441469"/>
                        <a:pt x="7894320" y="3408218"/>
                        <a:pt x="7991302" y="3413760"/>
                      </a:cubicBezTo>
                      <a:cubicBezTo>
                        <a:pt x="8088284" y="3419302"/>
                        <a:pt x="8135390" y="3458095"/>
                        <a:pt x="8240684" y="3480262"/>
                      </a:cubicBezTo>
                      <a:cubicBezTo>
                        <a:pt x="8345978" y="3502429"/>
                        <a:pt x="8501149" y="3480262"/>
                        <a:pt x="8623069" y="3546764"/>
                      </a:cubicBezTo>
                      <a:cubicBezTo>
                        <a:pt x="8744989" y="3613266"/>
                        <a:pt x="8908473" y="3796146"/>
                        <a:pt x="8972204" y="3879273"/>
                      </a:cubicBezTo>
                      <a:cubicBezTo>
                        <a:pt x="9035935" y="3962400"/>
                        <a:pt x="8966662" y="4001193"/>
                        <a:pt x="9005455" y="4045527"/>
                      </a:cubicBezTo>
                      <a:cubicBezTo>
                        <a:pt x="9044248" y="4089862"/>
                        <a:pt x="9193876" y="4076007"/>
                        <a:pt x="9204960" y="4145280"/>
                      </a:cubicBezTo>
                      <a:cubicBezTo>
                        <a:pt x="9216044" y="4214553"/>
                        <a:pt x="9063644" y="4378037"/>
                        <a:pt x="9071957" y="4461164"/>
                      </a:cubicBezTo>
                      <a:cubicBezTo>
                        <a:pt x="9080270" y="4544291"/>
                        <a:pt x="9235441" y="4613564"/>
                        <a:pt x="9254837" y="4644044"/>
                      </a:cubicBezTo>
                    </a:path>
                  </a:pathLst>
                </a:custGeom>
                <a:ln w="76200">
                  <a:solidFill>
                    <a:srgbClr val="008000"/>
                  </a:solidFill>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33251" y="4572000"/>
                  <a:ext cx="2438400" cy="2310938"/>
                </a:xfrm>
                <a:custGeom>
                  <a:avLst/>
                  <a:gdLst>
                    <a:gd name="connsiteX0" fmla="*/ 0 w 2438400"/>
                    <a:gd name="connsiteY0" fmla="*/ 0 h 2310938"/>
                    <a:gd name="connsiteX1" fmla="*/ 315884 w 2438400"/>
                    <a:gd name="connsiteY1" fmla="*/ 216131 h 2310938"/>
                    <a:gd name="connsiteX2" fmla="*/ 365760 w 2438400"/>
                    <a:gd name="connsiteY2" fmla="*/ 216131 h 2310938"/>
                    <a:gd name="connsiteX3" fmla="*/ 315884 w 2438400"/>
                    <a:gd name="connsiteY3" fmla="*/ 515389 h 2310938"/>
                    <a:gd name="connsiteX4" fmla="*/ 465513 w 2438400"/>
                    <a:gd name="connsiteY4" fmla="*/ 748145 h 2310938"/>
                    <a:gd name="connsiteX5" fmla="*/ 681644 w 2438400"/>
                    <a:gd name="connsiteY5" fmla="*/ 565265 h 2310938"/>
                    <a:gd name="connsiteX6" fmla="*/ 781396 w 2438400"/>
                    <a:gd name="connsiteY6" fmla="*/ 731520 h 2310938"/>
                    <a:gd name="connsiteX7" fmla="*/ 980902 w 2438400"/>
                    <a:gd name="connsiteY7" fmla="*/ 931025 h 2310938"/>
                    <a:gd name="connsiteX8" fmla="*/ 1396538 w 2438400"/>
                    <a:gd name="connsiteY8" fmla="*/ 1030778 h 2310938"/>
                    <a:gd name="connsiteX9" fmla="*/ 1446415 w 2438400"/>
                    <a:gd name="connsiteY9" fmla="*/ 1246909 h 2310938"/>
                    <a:gd name="connsiteX10" fmla="*/ 1645920 w 2438400"/>
                    <a:gd name="connsiteY10" fmla="*/ 1263535 h 2310938"/>
                    <a:gd name="connsiteX11" fmla="*/ 1662546 w 2438400"/>
                    <a:gd name="connsiteY11" fmla="*/ 1097280 h 2310938"/>
                    <a:gd name="connsiteX12" fmla="*/ 1795549 w 2438400"/>
                    <a:gd name="connsiteY12" fmla="*/ 1030778 h 2310938"/>
                    <a:gd name="connsiteX13" fmla="*/ 1878676 w 2438400"/>
                    <a:gd name="connsiteY13" fmla="*/ 947651 h 2310938"/>
                    <a:gd name="connsiteX14" fmla="*/ 2211186 w 2438400"/>
                    <a:gd name="connsiteY14" fmla="*/ 1014153 h 2310938"/>
                    <a:gd name="connsiteX15" fmla="*/ 2144684 w 2438400"/>
                    <a:gd name="connsiteY15" fmla="*/ 1163782 h 2310938"/>
                    <a:gd name="connsiteX16" fmla="*/ 2344189 w 2438400"/>
                    <a:gd name="connsiteY16" fmla="*/ 1496291 h 2310938"/>
                    <a:gd name="connsiteX17" fmla="*/ 2427316 w 2438400"/>
                    <a:gd name="connsiteY17" fmla="*/ 1762298 h 2310938"/>
                    <a:gd name="connsiteX18" fmla="*/ 2410691 w 2438400"/>
                    <a:gd name="connsiteY18" fmla="*/ 2044931 h 2310938"/>
                    <a:gd name="connsiteX19" fmla="*/ 2310938 w 2438400"/>
                    <a:gd name="connsiteY19" fmla="*/ 2310938 h 231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8400" h="2310938">
                      <a:moveTo>
                        <a:pt x="0" y="0"/>
                      </a:moveTo>
                      <a:cubicBezTo>
                        <a:pt x="127462" y="90054"/>
                        <a:pt x="254924" y="180109"/>
                        <a:pt x="315884" y="216131"/>
                      </a:cubicBezTo>
                      <a:cubicBezTo>
                        <a:pt x="376844" y="252153"/>
                        <a:pt x="365760" y="166255"/>
                        <a:pt x="365760" y="216131"/>
                      </a:cubicBezTo>
                      <a:cubicBezTo>
                        <a:pt x="365760" y="266007"/>
                        <a:pt x="299258" y="426720"/>
                        <a:pt x="315884" y="515389"/>
                      </a:cubicBezTo>
                      <a:cubicBezTo>
                        <a:pt x="332510" y="604058"/>
                        <a:pt x="404553" y="739832"/>
                        <a:pt x="465513" y="748145"/>
                      </a:cubicBezTo>
                      <a:cubicBezTo>
                        <a:pt x="526473" y="756458"/>
                        <a:pt x="628997" y="568036"/>
                        <a:pt x="681644" y="565265"/>
                      </a:cubicBezTo>
                      <a:cubicBezTo>
                        <a:pt x="734291" y="562494"/>
                        <a:pt x="731520" y="670560"/>
                        <a:pt x="781396" y="731520"/>
                      </a:cubicBezTo>
                      <a:cubicBezTo>
                        <a:pt x="831272" y="792480"/>
                        <a:pt x="878378" y="881149"/>
                        <a:pt x="980902" y="931025"/>
                      </a:cubicBezTo>
                      <a:cubicBezTo>
                        <a:pt x="1083426" y="980901"/>
                        <a:pt x="1318953" y="978131"/>
                        <a:pt x="1396538" y="1030778"/>
                      </a:cubicBezTo>
                      <a:cubicBezTo>
                        <a:pt x="1474124" y="1083425"/>
                        <a:pt x="1404851" y="1208116"/>
                        <a:pt x="1446415" y="1246909"/>
                      </a:cubicBezTo>
                      <a:cubicBezTo>
                        <a:pt x="1487979" y="1285702"/>
                        <a:pt x="1609898" y="1288473"/>
                        <a:pt x="1645920" y="1263535"/>
                      </a:cubicBezTo>
                      <a:cubicBezTo>
                        <a:pt x="1681942" y="1238597"/>
                        <a:pt x="1637608" y="1136073"/>
                        <a:pt x="1662546" y="1097280"/>
                      </a:cubicBezTo>
                      <a:cubicBezTo>
                        <a:pt x="1687484" y="1058487"/>
                        <a:pt x="1759527" y="1055716"/>
                        <a:pt x="1795549" y="1030778"/>
                      </a:cubicBezTo>
                      <a:cubicBezTo>
                        <a:pt x="1831571" y="1005840"/>
                        <a:pt x="1809403" y="950422"/>
                        <a:pt x="1878676" y="947651"/>
                      </a:cubicBezTo>
                      <a:cubicBezTo>
                        <a:pt x="1947949" y="944880"/>
                        <a:pt x="2166851" y="978131"/>
                        <a:pt x="2211186" y="1014153"/>
                      </a:cubicBezTo>
                      <a:cubicBezTo>
                        <a:pt x="2255521" y="1050175"/>
                        <a:pt x="2122517" y="1083426"/>
                        <a:pt x="2144684" y="1163782"/>
                      </a:cubicBezTo>
                      <a:cubicBezTo>
                        <a:pt x="2166851" y="1244138"/>
                        <a:pt x="2297084" y="1396538"/>
                        <a:pt x="2344189" y="1496291"/>
                      </a:cubicBezTo>
                      <a:cubicBezTo>
                        <a:pt x="2391294" y="1596044"/>
                        <a:pt x="2416232" y="1670858"/>
                        <a:pt x="2427316" y="1762298"/>
                      </a:cubicBezTo>
                      <a:cubicBezTo>
                        <a:pt x="2438400" y="1853738"/>
                        <a:pt x="2430087" y="1953491"/>
                        <a:pt x="2410691" y="2044931"/>
                      </a:cubicBezTo>
                      <a:cubicBezTo>
                        <a:pt x="2391295" y="2136371"/>
                        <a:pt x="2310938" y="2310938"/>
                        <a:pt x="2310938" y="2310938"/>
                      </a:cubicBezTo>
                    </a:path>
                  </a:pathLst>
                </a:custGeom>
                <a:ln w="76200">
                  <a:solidFill>
                    <a:srgbClr val="008000">
                      <a:alpha val="50000"/>
                    </a:srgb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5" name="5-Point Star 24"/>
            <p:cNvSpPr/>
            <p:nvPr/>
          </p:nvSpPr>
          <p:spPr>
            <a:xfrm>
              <a:off x="7543800" y="5410200"/>
              <a:ext cx="533400" cy="5334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935508" y="3681876"/>
              <a:ext cx="227926" cy="149703"/>
            </a:xfrm>
            <a:custGeom>
              <a:avLst/>
              <a:gdLst>
                <a:gd name="connsiteX0" fmla="*/ 133519 w 227926"/>
                <a:gd name="connsiteY0" fmla="*/ 16184 h 149703"/>
                <a:gd name="connsiteX1" fmla="*/ 222531 w 227926"/>
                <a:gd name="connsiteY1" fmla="*/ 113289 h 149703"/>
                <a:gd name="connsiteX2" fmla="*/ 165887 w 227926"/>
                <a:gd name="connsiteY2" fmla="*/ 145657 h 149703"/>
                <a:gd name="connsiteX3" fmla="*/ 76874 w 227926"/>
                <a:gd name="connsiteY3" fmla="*/ 137565 h 149703"/>
                <a:gd name="connsiteX4" fmla="*/ 12138 w 227926"/>
                <a:gd name="connsiteY4" fmla="*/ 97105 h 149703"/>
                <a:gd name="connsiteX5" fmla="*/ 4046 w 227926"/>
                <a:gd name="connsiteY5" fmla="*/ 48552 h 149703"/>
                <a:gd name="connsiteX6" fmla="*/ 28322 w 227926"/>
                <a:gd name="connsiteY6" fmla="*/ 16184 h 149703"/>
                <a:gd name="connsiteX7" fmla="*/ 133519 w 227926"/>
                <a:gd name="connsiteY7" fmla="*/ 16184 h 14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26" h="149703">
                  <a:moveTo>
                    <a:pt x="133519" y="16184"/>
                  </a:moveTo>
                  <a:cubicBezTo>
                    <a:pt x="165887" y="32368"/>
                    <a:pt x="217136" y="91710"/>
                    <a:pt x="222531" y="113289"/>
                  </a:cubicBezTo>
                  <a:cubicBezTo>
                    <a:pt x="227926" y="134868"/>
                    <a:pt x="190163" y="141611"/>
                    <a:pt x="165887" y="145657"/>
                  </a:cubicBezTo>
                  <a:cubicBezTo>
                    <a:pt x="141611" y="149703"/>
                    <a:pt x="102499" y="145657"/>
                    <a:pt x="76874" y="137565"/>
                  </a:cubicBezTo>
                  <a:cubicBezTo>
                    <a:pt x="51249" y="129473"/>
                    <a:pt x="24276" y="111941"/>
                    <a:pt x="12138" y="97105"/>
                  </a:cubicBezTo>
                  <a:cubicBezTo>
                    <a:pt x="0" y="82270"/>
                    <a:pt x="1349" y="62039"/>
                    <a:pt x="4046" y="48552"/>
                  </a:cubicBezTo>
                  <a:cubicBezTo>
                    <a:pt x="6743" y="35065"/>
                    <a:pt x="6743" y="21579"/>
                    <a:pt x="28322" y="16184"/>
                  </a:cubicBezTo>
                  <a:cubicBezTo>
                    <a:pt x="49901" y="10789"/>
                    <a:pt x="101151" y="0"/>
                    <a:pt x="133519" y="16184"/>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017520" y="2660233"/>
              <a:ext cx="762000" cy="540167"/>
            </a:xfrm>
            <a:custGeom>
              <a:avLst/>
              <a:gdLst>
                <a:gd name="connsiteX0" fmla="*/ 712099 w 741770"/>
                <a:gd name="connsiteY0" fmla="*/ 43157 h 569139"/>
                <a:gd name="connsiteX1" fmla="*/ 639271 w 741770"/>
                <a:gd name="connsiteY1" fmla="*/ 107893 h 569139"/>
                <a:gd name="connsiteX2" fmla="*/ 590719 w 741770"/>
                <a:gd name="connsiteY2" fmla="*/ 132169 h 569139"/>
                <a:gd name="connsiteX3" fmla="*/ 679731 w 741770"/>
                <a:gd name="connsiteY3" fmla="*/ 310194 h 569139"/>
                <a:gd name="connsiteX4" fmla="*/ 736375 w 741770"/>
                <a:gd name="connsiteY4" fmla="*/ 544863 h 569139"/>
                <a:gd name="connsiteX5" fmla="*/ 647363 w 741770"/>
                <a:gd name="connsiteY5" fmla="*/ 455851 h 569139"/>
                <a:gd name="connsiteX6" fmla="*/ 590719 w 741770"/>
                <a:gd name="connsiteY6" fmla="*/ 423482 h 569139"/>
                <a:gd name="connsiteX7" fmla="*/ 436970 w 741770"/>
                <a:gd name="connsiteY7" fmla="*/ 415390 h 569139"/>
                <a:gd name="connsiteX8" fmla="*/ 347958 w 741770"/>
                <a:gd name="connsiteY8" fmla="*/ 415390 h 569139"/>
                <a:gd name="connsiteX9" fmla="*/ 267037 w 741770"/>
                <a:gd name="connsiteY9" fmla="*/ 383022 h 569139"/>
                <a:gd name="connsiteX10" fmla="*/ 194209 w 741770"/>
                <a:gd name="connsiteY10" fmla="*/ 407298 h 569139"/>
                <a:gd name="connsiteX11" fmla="*/ 258945 w 741770"/>
                <a:gd name="connsiteY11" fmla="*/ 512495 h 569139"/>
                <a:gd name="connsiteX12" fmla="*/ 121381 w 741770"/>
                <a:gd name="connsiteY12" fmla="*/ 488219 h 569139"/>
                <a:gd name="connsiteX13" fmla="*/ 40460 w 741770"/>
                <a:gd name="connsiteY13" fmla="*/ 447759 h 569139"/>
                <a:gd name="connsiteX14" fmla="*/ 32368 w 741770"/>
                <a:gd name="connsiteY14" fmla="*/ 326378 h 569139"/>
                <a:gd name="connsiteX15" fmla="*/ 234669 w 741770"/>
                <a:gd name="connsiteY15" fmla="*/ 326378 h 569139"/>
                <a:gd name="connsiteX16" fmla="*/ 380326 w 741770"/>
                <a:gd name="connsiteY16" fmla="*/ 294010 h 569139"/>
                <a:gd name="connsiteX17" fmla="*/ 485522 w 741770"/>
                <a:gd name="connsiteY17" fmla="*/ 294010 h 569139"/>
                <a:gd name="connsiteX18" fmla="*/ 477430 w 741770"/>
                <a:gd name="connsiteY18" fmla="*/ 213090 h 569139"/>
                <a:gd name="connsiteX19" fmla="*/ 412694 w 741770"/>
                <a:gd name="connsiteY19" fmla="*/ 164537 h 569139"/>
                <a:gd name="connsiteX20" fmla="*/ 420786 w 741770"/>
                <a:gd name="connsiteY20" fmla="*/ 75525 h 569139"/>
                <a:gd name="connsiteX21" fmla="*/ 291313 w 741770"/>
                <a:gd name="connsiteY21" fmla="*/ 75525 h 569139"/>
                <a:gd name="connsiteX22" fmla="*/ 275129 w 741770"/>
                <a:gd name="connsiteY22" fmla="*/ 18881 h 569139"/>
                <a:gd name="connsiteX23" fmla="*/ 428878 w 741770"/>
                <a:gd name="connsiteY23" fmla="*/ 2697 h 569139"/>
                <a:gd name="connsiteX24" fmla="*/ 517890 w 741770"/>
                <a:gd name="connsiteY24" fmla="*/ 35065 h 569139"/>
                <a:gd name="connsiteX25" fmla="*/ 590719 w 741770"/>
                <a:gd name="connsiteY25" fmla="*/ 26973 h 569139"/>
                <a:gd name="connsiteX26" fmla="*/ 712099 w 741770"/>
                <a:gd name="connsiteY26" fmla="*/ 43157 h 56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1770" h="569139">
                  <a:moveTo>
                    <a:pt x="712099" y="43157"/>
                  </a:moveTo>
                  <a:cubicBezTo>
                    <a:pt x="720191" y="56644"/>
                    <a:pt x="659501" y="93058"/>
                    <a:pt x="639271" y="107893"/>
                  </a:cubicBezTo>
                  <a:cubicBezTo>
                    <a:pt x="619041" y="122728"/>
                    <a:pt x="583976" y="98452"/>
                    <a:pt x="590719" y="132169"/>
                  </a:cubicBezTo>
                  <a:cubicBezTo>
                    <a:pt x="597462" y="165886"/>
                    <a:pt x="655455" y="241412"/>
                    <a:pt x="679731" y="310194"/>
                  </a:cubicBezTo>
                  <a:cubicBezTo>
                    <a:pt x="704007" y="378976"/>
                    <a:pt x="741770" y="520587"/>
                    <a:pt x="736375" y="544863"/>
                  </a:cubicBezTo>
                  <a:cubicBezTo>
                    <a:pt x="730980" y="569139"/>
                    <a:pt x="671639" y="476081"/>
                    <a:pt x="647363" y="455851"/>
                  </a:cubicBezTo>
                  <a:cubicBezTo>
                    <a:pt x="623087" y="435621"/>
                    <a:pt x="625785" y="430226"/>
                    <a:pt x="590719" y="423482"/>
                  </a:cubicBezTo>
                  <a:cubicBezTo>
                    <a:pt x="555654" y="416739"/>
                    <a:pt x="477430" y="416739"/>
                    <a:pt x="436970" y="415390"/>
                  </a:cubicBezTo>
                  <a:cubicBezTo>
                    <a:pt x="396510" y="414041"/>
                    <a:pt x="376280" y="420785"/>
                    <a:pt x="347958" y="415390"/>
                  </a:cubicBezTo>
                  <a:cubicBezTo>
                    <a:pt x="319636" y="409995"/>
                    <a:pt x="292662" y="384371"/>
                    <a:pt x="267037" y="383022"/>
                  </a:cubicBezTo>
                  <a:cubicBezTo>
                    <a:pt x="241412" y="381673"/>
                    <a:pt x="195558" y="385719"/>
                    <a:pt x="194209" y="407298"/>
                  </a:cubicBezTo>
                  <a:cubicBezTo>
                    <a:pt x="192860" y="428877"/>
                    <a:pt x="271083" y="499008"/>
                    <a:pt x="258945" y="512495"/>
                  </a:cubicBezTo>
                  <a:cubicBezTo>
                    <a:pt x="246807" y="525982"/>
                    <a:pt x="157795" y="499008"/>
                    <a:pt x="121381" y="488219"/>
                  </a:cubicBezTo>
                  <a:cubicBezTo>
                    <a:pt x="84967" y="477430"/>
                    <a:pt x="55296" y="474733"/>
                    <a:pt x="40460" y="447759"/>
                  </a:cubicBezTo>
                  <a:cubicBezTo>
                    <a:pt x="25624" y="420785"/>
                    <a:pt x="0" y="346608"/>
                    <a:pt x="32368" y="326378"/>
                  </a:cubicBezTo>
                  <a:cubicBezTo>
                    <a:pt x="64736" y="306148"/>
                    <a:pt x="176676" y="331773"/>
                    <a:pt x="234669" y="326378"/>
                  </a:cubicBezTo>
                  <a:cubicBezTo>
                    <a:pt x="292662" y="320983"/>
                    <a:pt x="338517" y="299405"/>
                    <a:pt x="380326" y="294010"/>
                  </a:cubicBezTo>
                  <a:cubicBezTo>
                    <a:pt x="422135" y="288615"/>
                    <a:pt x="469338" y="307497"/>
                    <a:pt x="485522" y="294010"/>
                  </a:cubicBezTo>
                  <a:cubicBezTo>
                    <a:pt x="501706" y="280523"/>
                    <a:pt x="489568" y="234669"/>
                    <a:pt x="477430" y="213090"/>
                  </a:cubicBezTo>
                  <a:cubicBezTo>
                    <a:pt x="465292" y="191511"/>
                    <a:pt x="422135" y="187464"/>
                    <a:pt x="412694" y="164537"/>
                  </a:cubicBezTo>
                  <a:cubicBezTo>
                    <a:pt x="403253" y="141610"/>
                    <a:pt x="441016" y="90360"/>
                    <a:pt x="420786" y="75525"/>
                  </a:cubicBezTo>
                  <a:cubicBezTo>
                    <a:pt x="400556" y="60690"/>
                    <a:pt x="315589" y="84966"/>
                    <a:pt x="291313" y="75525"/>
                  </a:cubicBezTo>
                  <a:cubicBezTo>
                    <a:pt x="267037" y="66084"/>
                    <a:pt x="252202" y="31019"/>
                    <a:pt x="275129" y="18881"/>
                  </a:cubicBezTo>
                  <a:cubicBezTo>
                    <a:pt x="298056" y="6743"/>
                    <a:pt x="388418" y="0"/>
                    <a:pt x="428878" y="2697"/>
                  </a:cubicBezTo>
                  <a:cubicBezTo>
                    <a:pt x="469338" y="5394"/>
                    <a:pt x="490917" y="31019"/>
                    <a:pt x="517890" y="35065"/>
                  </a:cubicBezTo>
                  <a:cubicBezTo>
                    <a:pt x="544863" y="39111"/>
                    <a:pt x="561048" y="28322"/>
                    <a:pt x="590719" y="26973"/>
                  </a:cubicBezTo>
                  <a:cubicBezTo>
                    <a:pt x="620390" y="25624"/>
                    <a:pt x="704007" y="29670"/>
                    <a:pt x="712099" y="43157"/>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22" name="TextBox 21"/>
          <p:cNvSpPr txBox="1"/>
          <p:nvPr/>
        </p:nvSpPr>
        <p:spPr>
          <a:xfrm>
            <a:off x="2743200" y="3200400"/>
            <a:ext cx="1400212" cy="510204"/>
          </a:xfrm>
          <a:prstGeom prst="rect">
            <a:avLst/>
          </a:prstGeom>
          <a:solidFill>
            <a:schemeClr val="bg1">
              <a:lumMod val="75000"/>
              <a:alpha val="85000"/>
            </a:schemeClr>
          </a:solidFill>
        </p:spPr>
        <p:txBody>
          <a:bodyPr wrap="square" rtlCol="0">
            <a:spAutoFit/>
          </a:bodyPr>
          <a:lstStyle/>
          <a:p>
            <a:pPr algn="ctr">
              <a:lnSpc>
                <a:spcPts val="1500"/>
              </a:lnSpc>
            </a:pPr>
            <a:r>
              <a:rPr lang="en-US" sz="2400" b="1" spc="-100" dirty="0" smtClean="0">
                <a:solidFill>
                  <a:srgbClr val="2F0AB6"/>
                </a:solidFill>
                <a:effectLst>
                  <a:outerShdw dist="38100" dir="7200000" algn="ctr" rotWithShape="0">
                    <a:schemeClr val="bg1"/>
                  </a:outerShdw>
                </a:effectLst>
              </a:rPr>
              <a:t>Saint </a:t>
            </a:r>
            <a:r>
              <a:rPr lang="en-US" sz="2400" b="1" spc="-100" dirty="0" err="1" smtClean="0">
                <a:solidFill>
                  <a:srgbClr val="2F0AB6"/>
                </a:solidFill>
                <a:effectLst>
                  <a:outerShdw dist="38100" dir="7200000" algn="ctr" rotWithShape="0">
                    <a:schemeClr val="bg1"/>
                  </a:outerShdw>
                </a:effectLst>
              </a:rPr>
              <a:t>Domingue</a:t>
            </a:r>
            <a:endParaRPr lang="en-US" sz="2400" b="1" spc="-100" dirty="0">
              <a:solidFill>
                <a:srgbClr val="2F0AB6"/>
              </a:solidFill>
              <a:effectLst>
                <a:outerShdw dist="38100" dir="7200000" algn="ctr" rotWithShape="0">
                  <a:schemeClr val="bg1"/>
                </a:outerShdw>
              </a:effectLst>
            </a:endParaRPr>
          </a:p>
        </p:txBody>
      </p:sp>
      <p:sp useBgFill="1">
        <p:nvSpPr>
          <p:cNvPr id="26" name="TextBox 25"/>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sp>
        <p:nvSpPr>
          <p:cNvPr id="39" name="5-Point Star 38"/>
          <p:cNvSpPr/>
          <p:nvPr/>
        </p:nvSpPr>
        <p:spPr>
          <a:xfrm>
            <a:off x="3048000" y="2362200"/>
            <a:ext cx="533400" cy="5334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3" name="TextBox 52"/>
          <p:cNvSpPr txBox="1"/>
          <p:nvPr/>
        </p:nvSpPr>
        <p:spPr>
          <a:xfrm>
            <a:off x="0" y="676656"/>
            <a:ext cx="9144000" cy="523220"/>
          </a:xfrm>
          <a:prstGeom prst="rect">
            <a:avLst/>
          </a:prstGeom>
        </p:spPr>
        <p:txBody>
          <a:bodyPr wrap="square" rtlCol="0">
            <a:spAutoFit/>
          </a:bodyPr>
          <a:lstStyle/>
          <a:p>
            <a:pPr>
              <a:buFont typeface="Arial" pitchFamily="34" charset="0"/>
              <a:buChar char="•"/>
            </a:pPr>
            <a:r>
              <a:rPr lang="en-US" sz="2800" dirty="0" smtClean="0"/>
              <a:t> 20% of </a:t>
            </a:r>
            <a:r>
              <a:rPr lang="en-US" sz="2800" dirty="0" err="1" smtClean="0"/>
              <a:t>Acadiens</a:t>
            </a:r>
            <a:r>
              <a:rPr lang="en-US" sz="2800" dirty="0" smtClean="0"/>
              <a:t> on </a:t>
            </a:r>
            <a:r>
              <a:rPr lang="en-US" sz="2800" dirty="0" err="1" smtClean="0"/>
              <a:t>Domingue</a:t>
            </a:r>
            <a:r>
              <a:rPr lang="en-US" sz="2800" dirty="0" smtClean="0"/>
              <a:t> die in 1</a:t>
            </a:r>
            <a:r>
              <a:rPr lang="en-US" sz="2800" baseline="30000" dirty="0" smtClean="0"/>
              <a:t>st</a:t>
            </a:r>
            <a:r>
              <a:rPr lang="en-US" sz="2800" dirty="0" smtClean="0"/>
              <a:t> year</a:t>
            </a:r>
          </a:p>
        </p:txBody>
      </p:sp>
      <p:sp useBgFill="1">
        <p:nvSpPr>
          <p:cNvPr id="54" name="TextBox 53"/>
          <p:cNvSpPr txBox="1"/>
          <p:nvPr/>
        </p:nvSpPr>
        <p:spPr>
          <a:xfrm>
            <a:off x="0" y="1163360"/>
            <a:ext cx="9144000" cy="523220"/>
          </a:xfrm>
          <a:prstGeom prst="rect">
            <a:avLst/>
          </a:prstGeom>
        </p:spPr>
        <p:txBody>
          <a:bodyPr wrap="square" rtlCol="0">
            <a:spAutoFit/>
          </a:bodyPr>
          <a:lstStyle/>
          <a:p>
            <a:pPr>
              <a:buFont typeface="Arial" pitchFamily="34" charset="0"/>
              <a:buChar char="•"/>
            </a:pPr>
            <a:r>
              <a:rPr lang="en-US" sz="2800" dirty="0" smtClean="0"/>
              <a:t> French transfer 1000 Germans from French Guiana to assist</a:t>
            </a:r>
          </a:p>
        </p:txBody>
      </p:sp>
      <p:sp useBgFill="1">
        <p:nvSpPr>
          <p:cNvPr id="55" name="TextBox 54"/>
          <p:cNvSpPr txBox="1"/>
          <p:nvPr/>
        </p:nvSpPr>
        <p:spPr>
          <a:xfrm>
            <a:off x="0" y="1686580"/>
            <a:ext cx="9144000" cy="523220"/>
          </a:xfrm>
          <a:prstGeom prst="rect">
            <a:avLst/>
          </a:prstGeom>
        </p:spPr>
        <p:txBody>
          <a:bodyPr wrap="square" rtlCol="0">
            <a:spAutoFit/>
          </a:bodyPr>
          <a:lstStyle/>
          <a:p>
            <a:pPr>
              <a:buFont typeface="Arial" pitchFamily="34" charset="0"/>
              <a:buChar char="•"/>
            </a:pPr>
            <a:r>
              <a:rPr lang="en-US" sz="2800" dirty="0" smtClean="0"/>
              <a:t> remaining </a:t>
            </a:r>
            <a:r>
              <a:rPr lang="en-US" sz="2800" dirty="0" err="1" smtClean="0"/>
              <a:t>Acadiens</a:t>
            </a:r>
            <a:r>
              <a:rPr lang="en-US" sz="2800" dirty="0" smtClean="0"/>
              <a:t> endure &amp; integrate into Saint </a:t>
            </a:r>
            <a:r>
              <a:rPr lang="en-US" sz="2800" dirty="0" err="1" smtClean="0"/>
              <a:t>Dominque</a:t>
            </a:r>
            <a:endParaRPr lang="en-US" sz="2800" dirty="0" smtClean="0"/>
          </a:p>
        </p:txBody>
      </p:sp>
      <p:sp>
        <p:nvSpPr>
          <p:cNvPr id="57" name="Freeform 56"/>
          <p:cNvSpPr/>
          <p:nvPr/>
        </p:nvSpPr>
        <p:spPr>
          <a:xfrm>
            <a:off x="3867150" y="2476500"/>
            <a:ext cx="4419600" cy="3200400"/>
          </a:xfrm>
          <a:custGeom>
            <a:avLst/>
            <a:gdLst>
              <a:gd name="connsiteX0" fmla="*/ 4419600 w 4419600"/>
              <a:gd name="connsiteY0" fmla="*/ 3200400 h 3200400"/>
              <a:gd name="connsiteX1" fmla="*/ 3543300 w 4419600"/>
              <a:gd name="connsiteY1" fmla="*/ 2571750 h 3200400"/>
              <a:gd name="connsiteX2" fmla="*/ 2971800 w 4419600"/>
              <a:gd name="connsiteY2" fmla="*/ 1295400 h 3200400"/>
              <a:gd name="connsiteX3" fmla="*/ 2609850 w 4419600"/>
              <a:gd name="connsiteY3" fmla="*/ 571500 h 3200400"/>
              <a:gd name="connsiteX4" fmla="*/ 1847850 w 4419600"/>
              <a:gd name="connsiteY4" fmla="*/ 152400 h 3200400"/>
              <a:gd name="connsiteX5" fmla="*/ 666750 w 4419600"/>
              <a:gd name="connsiteY5" fmla="*/ 38100 h 3200400"/>
              <a:gd name="connsiteX6" fmla="*/ 0 w 4419600"/>
              <a:gd name="connsiteY6"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9600" h="3200400">
                <a:moveTo>
                  <a:pt x="4419600" y="3200400"/>
                </a:moveTo>
                <a:cubicBezTo>
                  <a:pt x="4102100" y="3044825"/>
                  <a:pt x="3784600" y="2889250"/>
                  <a:pt x="3543300" y="2571750"/>
                </a:cubicBezTo>
                <a:cubicBezTo>
                  <a:pt x="3302000" y="2254250"/>
                  <a:pt x="3127375" y="1628775"/>
                  <a:pt x="2971800" y="1295400"/>
                </a:cubicBezTo>
                <a:cubicBezTo>
                  <a:pt x="2816225" y="962025"/>
                  <a:pt x="2797175" y="762000"/>
                  <a:pt x="2609850" y="571500"/>
                </a:cubicBezTo>
                <a:cubicBezTo>
                  <a:pt x="2422525" y="381000"/>
                  <a:pt x="2171700" y="241300"/>
                  <a:pt x="1847850" y="152400"/>
                </a:cubicBezTo>
                <a:cubicBezTo>
                  <a:pt x="1524000" y="63500"/>
                  <a:pt x="974725" y="63500"/>
                  <a:pt x="666750" y="38100"/>
                </a:cubicBezTo>
                <a:cubicBezTo>
                  <a:pt x="358775" y="12700"/>
                  <a:pt x="179387" y="6350"/>
                  <a:pt x="0" y="0"/>
                </a:cubicBezTo>
              </a:path>
            </a:pathLst>
          </a:custGeom>
          <a:ln w="76200">
            <a:solidFill>
              <a:schemeClr val="tx1"/>
            </a:solidFill>
            <a:prstDash val="sysDot"/>
            <a:tailEnd type="triangle" w="med" len="lg"/>
          </a:ln>
          <a:effectLst>
            <a:outerShdw dist="508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8" name="Group 57"/>
          <p:cNvGrpSpPr/>
          <p:nvPr/>
        </p:nvGrpSpPr>
        <p:grpSpPr>
          <a:xfrm>
            <a:off x="0" y="6172200"/>
            <a:ext cx="9144000" cy="707886"/>
            <a:chOff x="0" y="6172200"/>
            <a:chExt cx="9144000" cy="707886"/>
          </a:xfrm>
        </p:grpSpPr>
        <p:pic>
          <p:nvPicPr>
            <p:cNvPr id="52" name="Picture 2"/>
            <p:cNvPicPr>
              <a:picLocks noChangeAspect="1" noChangeArrowheads="1"/>
            </p:cNvPicPr>
            <p:nvPr/>
          </p:nvPicPr>
          <p:blipFill>
            <a:blip r:embed="rId4"/>
            <a:srcRect l="39113" t="41192" r="45076" b="51220"/>
            <a:stretch>
              <a:fillRect/>
            </a:stretch>
          </p:blipFill>
          <p:spPr bwMode="auto">
            <a:xfrm>
              <a:off x="0" y="6248400"/>
              <a:ext cx="9144000" cy="607546"/>
            </a:xfrm>
            <a:prstGeom prst="rect">
              <a:avLst/>
            </a:prstGeom>
            <a:noFill/>
            <a:ln w="9525">
              <a:noFill/>
              <a:miter lim="800000"/>
              <a:headEnd/>
              <a:tailEnd/>
            </a:ln>
            <a:effectLst/>
          </p:spPr>
        </p:pic>
        <p:sp>
          <p:nvSpPr>
            <p:cNvPr id="56" name="Rectangle 55"/>
            <p:cNvSpPr/>
            <p:nvPr/>
          </p:nvSpPr>
          <p:spPr>
            <a:xfrm>
              <a:off x="0" y="6172200"/>
              <a:ext cx="9144000" cy="707886"/>
            </a:xfrm>
            <a:prstGeom prst="rect">
              <a:avLst/>
            </a:prstGeom>
            <a:noFill/>
            <a:ln w="76200">
              <a:noFill/>
            </a:ln>
          </p:spPr>
          <p:txBody>
            <a:bodyPr wrap="square">
              <a:spAutoFit/>
            </a:bodyPr>
            <a:lstStyle/>
            <a:p>
              <a:pPr algn="ctr"/>
              <a:r>
                <a:rPr lang="en-US" sz="4000" b="1" dirty="0" err="1" smtClean="0">
                  <a:solidFill>
                    <a:srgbClr val="2F0AB6"/>
                  </a:solidFill>
                  <a:effectLst>
                    <a:outerShdw dist="50800" dir="7200000" algn="ctr" rotWithShape="0">
                      <a:schemeClr val="tx1"/>
                    </a:outerShdw>
                  </a:effectLst>
                </a:rPr>
                <a:t>Acadien</a:t>
              </a:r>
              <a:r>
                <a:rPr lang="en-US" sz="4000" b="1" dirty="0" smtClean="0">
                  <a:solidFill>
                    <a:srgbClr val="2F0AB6"/>
                  </a:solidFill>
                  <a:effectLst>
                    <a:outerShdw dist="50800" dir="7200000" algn="ctr" rotWithShape="0">
                      <a:schemeClr val="tx1"/>
                    </a:outerShdw>
                  </a:effectLst>
                </a:rPr>
                <a:t> migration to the Tropics</a:t>
              </a:r>
              <a:endParaRPr lang="en-US" sz="4000" b="1" dirty="0">
                <a:solidFill>
                  <a:srgbClr val="2F0AB6"/>
                </a:solidFill>
                <a:effectLst>
                  <a:outerShdw dist="50800" dir="7200000" algn="ctr" rotWithShape="0">
                    <a:schemeClr val="tx1"/>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5.55556E-7 0 L -0.28576 -0.3 " pathEditMode="relative" rAng="0" ptsTypes="AA">
                                      <p:cBhvr>
                                        <p:cTn id="6" dur="1000" fill="hold"/>
                                        <p:tgtEl>
                                          <p:spTgt spid="40"/>
                                        </p:tgtEl>
                                        <p:attrNameLst>
                                          <p:attrName>ppt_x</p:attrName>
                                          <p:attrName>ppt_y</p:attrName>
                                        </p:attrNameLst>
                                      </p:cBhvr>
                                      <p:rCtr x="-143" y="-150"/>
                                    </p:animMotion>
                                  </p:childTnLst>
                                </p:cTn>
                              </p:par>
                              <p:par>
                                <p:cTn id="7" presetID="53" presetClass="exit" presetSubtype="0" fill="hold" nodeType="withEffect">
                                  <p:stCondLst>
                                    <p:cond delay="0"/>
                                  </p:stCondLst>
                                  <p:childTnLst>
                                    <p:anim calcmode="lin" valueType="num">
                                      <p:cBhvr>
                                        <p:cTn id="8" dur="1000"/>
                                        <p:tgtEl>
                                          <p:spTgt spid="40"/>
                                        </p:tgtEl>
                                        <p:attrNameLst>
                                          <p:attrName>ppt_w</p:attrName>
                                        </p:attrNameLst>
                                      </p:cBhvr>
                                      <p:tavLst>
                                        <p:tav tm="0">
                                          <p:val>
                                            <p:strVal val="ppt_w"/>
                                          </p:val>
                                        </p:tav>
                                        <p:tav tm="100000">
                                          <p:val>
                                            <p:fltVal val="0"/>
                                          </p:val>
                                        </p:tav>
                                      </p:tavLst>
                                    </p:anim>
                                    <p:anim calcmode="lin" valueType="num">
                                      <p:cBhvr>
                                        <p:cTn id="9" dur="1000"/>
                                        <p:tgtEl>
                                          <p:spTgt spid="40"/>
                                        </p:tgtEl>
                                        <p:attrNameLst>
                                          <p:attrName>ppt_h</p:attrName>
                                        </p:attrNameLst>
                                      </p:cBhvr>
                                      <p:tavLst>
                                        <p:tav tm="0">
                                          <p:val>
                                            <p:strVal val="ppt_h"/>
                                          </p:val>
                                        </p:tav>
                                        <p:tav tm="100000">
                                          <p:val>
                                            <p:fltVal val="0"/>
                                          </p:val>
                                        </p:tav>
                                      </p:tavLst>
                                    </p:anim>
                                    <p:animEffect transition="out" filter="fade">
                                      <p:cBhvr>
                                        <p:cTn id="10" dur="1000"/>
                                        <p:tgtEl>
                                          <p:spTgt spid="40"/>
                                        </p:tgtEl>
                                      </p:cBhvr>
                                    </p:animEffect>
                                    <p:set>
                                      <p:cBhvr>
                                        <p:cTn id="11" dur="1" fill="hold">
                                          <p:stCondLst>
                                            <p:cond delay="999"/>
                                          </p:stCondLst>
                                        </p:cTn>
                                        <p:tgtEl>
                                          <p:spTgt spid="40"/>
                                        </p:tgtEl>
                                        <p:attrNameLst>
                                          <p:attrName>style.visibility</p:attrName>
                                        </p:attrNameLst>
                                      </p:cBhvr>
                                      <p:to>
                                        <p:strVal val="hidden"/>
                                      </p:to>
                                    </p:set>
                                  </p:childTnLst>
                                </p:cTn>
                              </p:par>
                              <p:par>
                                <p:cTn id="12" presetID="10" presetClass="entr" presetSubtype="0" fill="hold" nodeType="withEffect">
                                  <p:stCondLst>
                                    <p:cond delay="50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childTnLst>
                                </p:cTn>
                              </p:par>
                              <p:par>
                                <p:cTn id="18" presetID="10" presetClass="entr" presetSubtype="0" fill="hold" grpId="1" nodeType="withEffect">
                                  <p:stCondLst>
                                    <p:cond delay="50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10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grpId="0" nodeType="clickEffect">
                                  <p:stCondLst>
                                    <p:cond delay="0"/>
                                  </p:stCondLst>
                                  <p:childTnLst>
                                    <p:animRot by="21600000">
                                      <p:cBhvr>
                                        <p:cTn id="24" dur="1000" fill="hold"/>
                                        <p:tgtEl>
                                          <p:spTgt spid="3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1000"/>
                                        <p:tgtEl>
                                          <p:spTgt spid="5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1"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1000"/>
                                        <p:tgtEl>
                                          <p:spTgt spid="54"/>
                                        </p:tgtEl>
                                      </p:cBhvr>
                                    </p:animEffect>
                                  </p:childTnLst>
                                </p:cTn>
                              </p:par>
                            </p:childTnLst>
                          </p:cTn>
                        </p:par>
                        <p:par>
                          <p:cTn id="35" fill="hold">
                            <p:stCondLst>
                              <p:cond delay="1000"/>
                            </p:stCondLst>
                            <p:childTnLst>
                              <p:par>
                                <p:cTn id="36" presetID="22" presetClass="entr" presetSubtype="4" fill="hold" grpId="0" nodeType="after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wipe(down)">
                                      <p:cBhvr>
                                        <p:cTn id="38" dur="1000"/>
                                        <p:tgtEl>
                                          <p:spTgt spid="5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1000"/>
                                        <p:tgtEl>
                                          <p:spTgt spid="55"/>
                                        </p:tgtEl>
                                      </p:cBhvr>
                                    </p:animEffect>
                                  </p:childTnLst>
                                </p:cTn>
                              </p:par>
                              <p:par>
                                <p:cTn id="44" presetID="10" presetClass="exit" presetSubtype="0" fill="hold" grpId="1" nodeType="withEffect">
                                  <p:stCondLst>
                                    <p:cond delay="0"/>
                                  </p:stCondLst>
                                  <p:childTnLst>
                                    <p:animEffect transition="out" filter="fade">
                                      <p:cBhvr>
                                        <p:cTn id="45" dur="1000"/>
                                        <p:tgtEl>
                                          <p:spTgt spid="57"/>
                                        </p:tgtEl>
                                      </p:cBhvr>
                                    </p:animEffect>
                                    <p:set>
                                      <p:cBhvr>
                                        <p:cTn id="46" dur="1" fill="hold">
                                          <p:stCondLst>
                                            <p:cond delay="999"/>
                                          </p:stCondLst>
                                        </p:cTn>
                                        <p:tgtEl>
                                          <p:spTgt spid="5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wipe(left)">
                                      <p:cBhvr>
                                        <p:cTn id="51"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9" grpId="0" animBg="1"/>
      <p:bldP spid="39" grpId="1" animBg="1"/>
      <p:bldP spid="53" grpId="0" animBg="1"/>
      <p:bldP spid="54" grpId="1" animBg="1"/>
      <p:bldP spid="55" grpId="1" animBg="1"/>
      <p:bldP spid="57" grpId="0" animBg="1"/>
      <p:bldP spid="57"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60713" y="0"/>
            <a:ext cx="9304713" cy="6940550"/>
            <a:chOff x="-160713" y="0"/>
            <a:chExt cx="9304713" cy="6940550"/>
          </a:xfrm>
        </p:grpSpPr>
        <p:grpSp>
          <p:nvGrpSpPr>
            <p:cNvPr id="35" name="Group 37"/>
            <p:cNvGrpSpPr/>
            <p:nvPr/>
          </p:nvGrpSpPr>
          <p:grpSpPr>
            <a:xfrm>
              <a:off x="-160713" y="0"/>
              <a:ext cx="9304713" cy="6940550"/>
              <a:chOff x="-160713" y="0"/>
              <a:chExt cx="9304713" cy="6940550"/>
            </a:xfrm>
          </p:grpSpPr>
          <p:grpSp>
            <p:nvGrpSpPr>
              <p:cNvPr id="46" name="Group 11"/>
              <p:cNvGrpSpPr/>
              <p:nvPr/>
            </p:nvGrpSpPr>
            <p:grpSpPr>
              <a:xfrm>
                <a:off x="0" y="0"/>
                <a:ext cx="9144000" cy="6858000"/>
                <a:chOff x="0" y="0"/>
                <a:chExt cx="9144000" cy="6858000"/>
              </a:xfrm>
            </p:grpSpPr>
            <p:grpSp>
              <p:nvGrpSpPr>
                <p:cNvPr id="58" name="Group 7"/>
                <p:cNvGrpSpPr/>
                <p:nvPr/>
              </p:nvGrpSpPr>
              <p:grpSpPr>
                <a:xfrm>
                  <a:off x="0" y="0"/>
                  <a:ext cx="9144000" cy="6858000"/>
                  <a:chOff x="0" y="0"/>
                  <a:chExt cx="9144000" cy="6858000"/>
                </a:xfrm>
              </p:grpSpPr>
              <p:pic>
                <p:nvPicPr>
                  <p:cNvPr id="60" name="Picture 3"/>
                  <p:cNvPicPr>
                    <a:picLocks noChangeAspect="1" noChangeArrowheads="1"/>
                  </p:cNvPicPr>
                  <p:nvPr/>
                </p:nvPicPr>
                <p:blipFill>
                  <a:blip r:embed="rId3"/>
                  <a:srcRect l="1354"/>
                  <a:stretch>
                    <a:fillRect/>
                  </a:stretch>
                </p:blipFill>
                <p:spPr bwMode="auto">
                  <a:xfrm>
                    <a:off x="0" y="0"/>
                    <a:ext cx="9144000" cy="6858000"/>
                  </a:xfrm>
                  <a:prstGeom prst="rect">
                    <a:avLst/>
                  </a:prstGeom>
                  <a:noFill/>
                  <a:ln w="9525">
                    <a:noFill/>
                    <a:miter lim="800000"/>
                    <a:headEnd/>
                    <a:tailEnd/>
                  </a:ln>
                  <a:effectLst/>
                </p:spPr>
              </p:pic>
              <p:sp>
                <p:nvSpPr>
                  <p:cNvPr id="61" name="TextBox 20"/>
                  <p:cNvSpPr txBox="1"/>
                  <p:nvPr/>
                </p:nvSpPr>
                <p:spPr>
                  <a:xfrm rot="-60000">
                    <a:off x="6600398" y="1002268"/>
                    <a:ext cx="1324402" cy="338554"/>
                  </a:xfrm>
                  <a:prstGeom prst="rect">
                    <a:avLst/>
                  </a:prstGeom>
                  <a:noFill/>
                </p:spPr>
                <p:txBody>
                  <a:bodyPr wrap="none" rtlCol="0">
                    <a:spAutoFit/>
                  </a:bodyPr>
                  <a:lstStyle/>
                  <a:p>
                    <a:r>
                      <a:rPr lang="en-US" sz="1600" i="1" dirty="0" smtClean="0"/>
                      <a:t>A T L A N T I C</a:t>
                    </a:r>
                    <a:endParaRPr lang="en-US" sz="1600" i="1" dirty="0"/>
                  </a:p>
                </p:txBody>
              </p:sp>
            </p:grpSp>
            <p:pic>
              <p:nvPicPr>
                <p:cNvPr id="59" name="Picture 3"/>
                <p:cNvPicPr>
                  <a:picLocks noChangeAspect="1" noChangeArrowheads="1"/>
                </p:cNvPicPr>
                <p:nvPr/>
              </p:nvPicPr>
              <p:blipFill>
                <a:blip r:embed="rId3"/>
                <a:srcRect l="39168" t="3333" r="52611" b="86667"/>
                <a:stretch>
                  <a:fillRect/>
                </a:stretch>
              </p:blipFill>
              <p:spPr bwMode="auto">
                <a:xfrm>
                  <a:off x="3429000" y="685800"/>
                  <a:ext cx="2667000" cy="533400"/>
                </a:xfrm>
                <a:prstGeom prst="rect">
                  <a:avLst/>
                </a:prstGeom>
                <a:noFill/>
                <a:ln w="9525">
                  <a:noFill/>
                  <a:miter lim="800000"/>
                  <a:headEnd/>
                  <a:tailEnd/>
                </a:ln>
                <a:effectLst/>
              </p:spPr>
            </p:pic>
          </p:grpSp>
          <p:sp>
            <p:nvSpPr>
              <p:cNvPr id="47" name="Freeform 46"/>
              <p:cNvSpPr/>
              <p:nvPr/>
            </p:nvSpPr>
            <p:spPr>
              <a:xfrm>
                <a:off x="7440613" y="5635625"/>
                <a:ext cx="1544637" cy="1304925"/>
              </a:xfrm>
              <a:custGeom>
                <a:avLst/>
                <a:gdLst>
                  <a:gd name="connsiteX0" fmla="*/ 417512 w 1544637"/>
                  <a:gd name="connsiteY0" fmla="*/ 12700 h 1304925"/>
                  <a:gd name="connsiteX1" fmla="*/ 331787 w 1544637"/>
                  <a:gd name="connsiteY1" fmla="*/ 50800 h 1304925"/>
                  <a:gd name="connsiteX2" fmla="*/ 160337 w 1544637"/>
                  <a:gd name="connsiteY2" fmla="*/ 231775 h 1304925"/>
                  <a:gd name="connsiteX3" fmla="*/ 84137 w 1544637"/>
                  <a:gd name="connsiteY3" fmla="*/ 555625 h 1304925"/>
                  <a:gd name="connsiteX4" fmla="*/ 103187 w 1544637"/>
                  <a:gd name="connsiteY4" fmla="*/ 889000 h 1304925"/>
                  <a:gd name="connsiteX5" fmla="*/ 188912 w 1544637"/>
                  <a:gd name="connsiteY5" fmla="*/ 955675 h 1304925"/>
                  <a:gd name="connsiteX6" fmla="*/ 217487 w 1544637"/>
                  <a:gd name="connsiteY6" fmla="*/ 1069975 h 1304925"/>
                  <a:gd name="connsiteX7" fmla="*/ 55562 w 1544637"/>
                  <a:gd name="connsiteY7" fmla="*/ 1155700 h 1304925"/>
                  <a:gd name="connsiteX8" fmla="*/ 36512 w 1544637"/>
                  <a:gd name="connsiteY8" fmla="*/ 1222375 h 1304925"/>
                  <a:gd name="connsiteX9" fmla="*/ 274637 w 1544637"/>
                  <a:gd name="connsiteY9" fmla="*/ 1260475 h 1304925"/>
                  <a:gd name="connsiteX10" fmla="*/ 1265237 w 1544637"/>
                  <a:gd name="connsiteY10" fmla="*/ 1289050 h 1304925"/>
                  <a:gd name="connsiteX11" fmla="*/ 1370012 w 1544637"/>
                  <a:gd name="connsiteY11" fmla="*/ 1165225 h 1304925"/>
                  <a:gd name="connsiteX12" fmla="*/ 1465262 w 1544637"/>
                  <a:gd name="connsiteY12" fmla="*/ 1069975 h 1304925"/>
                  <a:gd name="connsiteX13" fmla="*/ 1465262 w 1544637"/>
                  <a:gd name="connsiteY13" fmla="*/ 1003300 h 1304925"/>
                  <a:gd name="connsiteX14" fmla="*/ 1541462 w 1544637"/>
                  <a:gd name="connsiteY14" fmla="*/ 793750 h 1304925"/>
                  <a:gd name="connsiteX15" fmla="*/ 1446212 w 1544637"/>
                  <a:gd name="connsiteY15" fmla="*/ 793750 h 1304925"/>
                  <a:gd name="connsiteX16" fmla="*/ 1446212 w 1544637"/>
                  <a:gd name="connsiteY16" fmla="*/ 727075 h 1304925"/>
                  <a:gd name="connsiteX17" fmla="*/ 1389062 w 1544637"/>
                  <a:gd name="connsiteY17" fmla="*/ 736600 h 1304925"/>
                  <a:gd name="connsiteX18" fmla="*/ 1331912 w 1544637"/>
                  <a:gd name="connsiteY18" fmla="*/ 565150 h 1304925"/>
                  <a:gd name="connsiteX19" fmla="*/ 1284287 w 1544637"/>
                  <a:gd name="connsiteY19" fmla="*/ 403225 h 1304925"/>
                  <a:gd name="connsiteX20" fmla="*/ 1055687 w 1544637"/>
                  <a:gd name="connsiteY20" fmla="*/ 250825 h 1304925"/>
                  <a:gd name="connsiteX21" fmla="*/ 912812 w 1544637"/>
                  <a:gd name="connsiteY21" fmla="*/ 165100 h 1304925"/>
                  <a:gd name="connsiteX22" fmla="*/ 798512 w 1544637"/>
                  <a:gd name="connsiteY22" fmla="*/ 165100 h 1304925"/>
                  <a:gd name="connsiteX23" fmla="*/ 646112 w 1544637"/>
                  <a:gd name="connsiteY23" fmla="*/ 127000 h 1304925"/>
                  <a:gd name="connsiteX24" fmla="*/ 417512 w 1544637"/>
                  <a:gd name="connsiteY24" fmla="*/ 12700 h 130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4637" h="1304925">
                    <a:moveTo>
                      <a:pt x="417512" y="12700"/>
                    </a:moveTo>
                    <a:cubicBezTo>
                      <a:pt x="365125" y="0"/>
                      <a:pt x="374650" y="14288"/>
                      <a:pt x="331787" y="50800"/>
                    </a:cubicBezTo>
                    <a:cubicBezTo>
                      <a:pt x="288925" y="87313"/>
                      <a:pt x="201612" y="147638"/>
                      <a:pt x="160337" y="231775"/>
                    </a:cubicBezTo>
                    <a:cubicBezTo>
                      <a:pt x="119062" y="315913"/>
                      <a:pt x="93662" y="446088"/>
                      <a:pt x="84137" y="555625"/>
                    </a:cubicBezTo>
                    <a:cubicBezTo>
                      <a:pt x="74612" y="665162"/>
                      <a:pt x="85725" y="822325"/>
                      <a:pt x="103187" y="889000"/>
                    </a:cubicBezTo>
                    <a:cubicBezTo>
                      <a:pt x="120649" y="955675"/>
                      <a:pt x="169862" y="925513"/>
                      <a:pt x="188912" y="955675"/>
                    </a:cubicBezTo>
                    <a:cubicBezTo>
                      <a:pt x="207962" y="985838"/>
                      <a:pt x="239712" y="1036638"/>
                      <a:pt x="217487" y="1069975"/>
                    </a:cubicBezTo>
                    <a:cubicBezTo>
                      <a:pt x="195262" y="1103312"/>
                      <a:pt x="85725" y="1130300"/>
                      <a:pt x="55562" y="1155700"/>
                    </a:cubicBezTo>
                    <a:cubicBezTo>
                      <a:pt x="25399" y="1181100"/>
                      <a:pt x="0" y="1204913"/>
                      <a:pt x="36512" y="1222375"/>
                    </a:cubicBezTo>
                    <a:cubicBezTo>
                      <a:pt x="73024" y="1239837"/>
                      <a:pt x="69850" y="1249363"/>
                      <a:pt x="274637" y="1260475"/>
                    </a:cubicBezTo>
                    <a:cubicBezTo>
                      <a:pt x="479425" y="1271588"/>
                      <a:pt x="1082675" y="1304925"/>
                      <a:pt x="1265237" y="1289050"/>
                    </a:cubicBezTo>
                    <a:cubicBezTo>
                      <a:pt x="1447799" y="1273175"/>
                      <a:pt x="1336675" y="1201738"/>
                      <a:pt x="1370012" y="1165225"/>
                    </a:cubicBezTo>
                    <a:cubicBezTo>
                      <a:pt x="1403350" y="1128713"/>
                      <a:pt x="1449387" y="1096963"/>
                      <a:pt x="1465262" y="1069975"/>
                    </a:cubicBezTo>
                    <a:cubicBezTo>
                      <a:pt x="1481137" y="1042988"/>
                      <a:pt x="1452562" y="1049337"/>
                      <a:pt x="1465262" y="1003300"/>
                    </a:cubicBezTo>
                    <a:cubicBezTo>
                      <a:pt x="1477962" y="957263"/>
                      <a:pt x="1544637" y="828675"/>
                      <a:pt x="1541462" y="793750"/>
                    </a:cubicBezTo>
                    <a:cubicBezTo>
                      <a:pt x="1538287" y="758825"/>
                      <a:pt x="1462087" y="804863"/>
                      <a:pt x="1446212" y="793750"/>
                    </a:cubicBezTo>
                    <a:cubicBezTo>
                      <a:pt x="1430337" y="782638"/>
                      <a:pt x="1455737" y="736600"/>
                      <a:pt x="1446212" y="727075"/>
                    </a:cubicBezTo>
                    <a:cubicBezTo>
                      <a:pt x="1436687" y="717550"/>
                      <a:pt x="1408112" y="763587"/>
                      <a:pt x="1389062" y="736600"/>
                    </a:cubicBezTo>
                    <a:cubicBezTo>
                      <a:pt x="1370012" y="709613"/>
                      <a:pt x="1349375" y="620713"/>
                      <a:pt x="1331912" y="565150"/>
                    </a:cubicBezTo>
                    <a:cubicBezTo>
                      <a:pt x="1314449" y="509587"/>
                      <a:pt x="1330324" y="455612"/>
                      <a:pt x="1284287" y="403225"/>
                    </a:cubicBezTo>
                    <a:cubicBezTo>
                      <a:pt x="1238250" y="350838"/>
                      <a:pt x="1117600" y="290513"/>
                      <a:pt x="1055687" y="250825"/>
                    </a:cubicBezTo>
                    <a:cubicBezTo>
                      <a:pt x="993774" y="211137"/>
                      <a:pt x="955674" y="179387"/>
                      <a:pt x="912812" y="165100"/>
                    </a:cubicBezTo>
                    <a:cubicBezTo>
                      <a:pt x="869950" y="150813"/>
                      <a:pt x="842962" y="171450"/>
                      <a:pt x="798512" y="165100"/>
                    </a:cubicBezTo>
                    <a:cubicBezTo>
                      <a:pt x="754062" y="158750"/>
                      <a:pt x="715962" y="153988"/>
                      <a:pt x="646112" y="127000"/>
                    </a:cubicBezTo>
                    <a:cubicBezTo>
                      <a:pt x="576262" y="100013"/>
                      <a:pt x="469900" y="25400"/>
                      <a:pt x="417512" y="12700"/>
                    </a:cubicBezTo>
                    <a:close/>
                  </a:path>
                </a:pathLst>
              </a:custGeom>
              <a:solidFill>
                <a:srgbClr val="2F0AB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5773667" y="3244906"/>
                <a:ext cx="233320" cy="218485"/>
              </a:xfrm>
              <a:custGeom>
                <a:avLst/>
                <a:gdLst>
                  <a:gd name="connsiteX0" fmla="*/ 149703 w 233320"/>
                  <a:gd name="connsiteY0" fmla="*/ 113289 h 218485"/>
                  <a:gd name="connsiteX1" fmla="*/ 222531 w 233320"/>
                  <a:gd name="connsiteY1" fmla="*/ 105197 h 218485"/>
                  <a:gd name="connsiteX2" fmla="*/ 84967 w 233320"/>
                  <a:gd name="connsiteY2" fmla="*/ 8092 h 218485"/>
                  <a:gd name="connsiteX3" fmla="*/ 68783 w 233320"/>
                  <a:gd name="connsiteY3" fmla="*/ 56644 h 218485"/>
                  <a:gd name="connsiteX4" fmla="*/ 4046 w 233320"/>
                  <a:gd name="connsiteY4" fmla="*/ 105197 h 218485"/>
                  <a:gd name="connsiteX5" fmla="*/ 44506 w 233320"/>
                  <a:gd name="connsiteY5" fmla="*/ 178025 h 218485"/>
                  <a:gd name="connsiteX6" fmla="*/ 84967 w 233320"/>
                  <a:gd name="connsiteY6" fmla="*/ 210393 h 218485"/>
                  <a:gd name="connsiteX7" fmla="*/ 93059 w 233320"/>
                  <a:gd name="connsiteY7" fmla="*/ 129473 h 218485"/>
                  <a:gd name="connsiteX8" fmla="*/ 93059 w 233320"/>
                  <a:gd name="connsiteY8" fmla="*/ 113289 h 218485"/>
                  <a:gd name="connsiteX9" fmla="*/ 149703 w 233320"/>
                  <a:gd name="connsiteY9" fmla="*/ 113289 h 21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320" h="218485">
                    <a:moveTo>
                      <a:pt x="149703" y="113289"/>
                    </a:moveTo>
                    <a:cubicBezTo>
                      <a:pt x="171281" y="111940"/>
                      <a:pt x="233320" y="122730"/>
                      <a:pt x="222531" y="105197"/>
                    </a:cubicBezTo>
                    <a:cubicBezTo>
                      <a:pt x="211742" y="87664"/>
                      <a:pt x="110592" y="16184"/>
                      <a:pt x="84967" y="8092"/>
                    </a:cubicBezTo>
                    <a:cubicBezTo>
                      <a:pt x="59342" y="0"/>
                      <a:pt x="82270" y="40460"/>
                      <a:pt x="68783" y="56644"/>
                    </a:cubicBezTo>
                    <a:cubicBezTo>
                      <a:pt x="55296" y="72828"/>
                      <a:pt x="8092" y="84967"/>
                      <a:pt x="4046" y="105197"/>
                    </a:cubicBezTo>
                    <a:cubicBezTo>
                      <a:pt x="0" y="125427"/>
                      <a:pt x="31019" y="160492"/>
                      <a:pt x="44506" y="178025"/>
                    </a:cubicBezTo>
                    <a:cubicBezTo>
                      <a:pt x="57993" y="195558"/>
                      <a:pt x="76875" y="218485"/>
                      <a:pt x="84967" y="210393"/>
                    </a:cubicBezTo>
                    <a:cubicBezTo>
                      <a:pt x="93059" y="202301"/>
                      <a:pt x="91710" y="145657"/>
                      <a:pt x="93059" y="129473"/>
                    </a:cubicBezTo>
                    <a:cubicBezTo>
                      <a:pt x="94408" y="113289"/>
                      <a:pt x="83618" y="111940"/>
                      <a:pt x="93059" y="113289"/>
                    </a:cubicBezTo>
                    <a:cubicBezTo>
                      <a:pt x="102500" y="114638"/>
                      <a:pt x="128125" y="114638"/>
                      <a:pt x="149703" y="113289"/>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972589" y="665019"/>
                <a:ext cx="613007" cy="678872"/>
              </a:xfrm>
              <a:custGeom>
                <a:avLst/>
                <a:gdLst>
                  <a:gd name="connsiteX0" fmla="*/ 523702 w 606829"/>
                  <a:gd name="connsiteY0" fmla="*/ 52647 h 731519"/>
                  <a:gd name="connsiteX1" fmla="*/ 556953 w 606829"/>
                  <a:gd name="connsiteY1" fmla="*/ 385156 h 731519"/>
                  <a:gd name="connsiteX2" fmla="*/ 440575 w 606829"/>
                  <a:gd name="connsiteY2" fmla="*/ 684414 h 731519"/>
                  <a:gd name="connsiteX3" fmla="*/ 241069 w 606829"/>
                  <a:gd name="connsiteY3" fmla="*/ 667789 h 731519"/>
                  <a:gd name="connsiteX4" fmla="*/ 174567 w 606829"/>
                  <a:gd name="connsiteY4" fmla="*/ 351905 h 731519"/>
                  <a:gd name="connsiteX5" fmla="*/ 58189 w 606829"/>
                  <a:gd name="connsiteY5" fmla="*/ 69273 h 731519"/>
                  <a:gd name="connsiteX6" fmla="*/ 523702 w 606829"/>
                  <a:gd name="connsiteY6" fmla="*/ 52647 h 731519"/>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27709 h 706581"/>
                  <a:gd name="connsiteX1" fmla="*/ 556953 w 606829"/>
                  <a:gd name="connsiteY1" fmla="*/ 360218 h 706581"/>
                  <a:gd name="connsiteX2" fmla="*/ 440575 w 606829"/>
                  <a:gd name="connsiteY2" fmla="*/ 659476 h 706581"/>
                  <a:gd name="connsiteX3" fmla="*/ 241069 w 606829"/>
                  <a:gd name="connsiteY3" fmla="*/ 642851 h 706581"/>
                  <a:gd name="connsiteX4" fmla="*/ 174567 w 606829"/>
                  <a:gd name="connsiteY4" fmla="*/ 326967 h 706581"/>
                  <a:gd name="connsiteX5" fmla="*/ 58189 w 606829"/>
                  <a:gd name="connsiteY5" fmla="*/ 44335 h 706581"/>
                  <a:gd name="connsiteX6" fmla="*/ 523702 w 606829"/>
                  <a:gd name="connsiteY6" fmla="*/ 27709 h 706581"/>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06829"/>
                  <a:gd name="connsiteY0" fmla="*/ 0 h 678872"/>
                  <a:gd name="connsiteX1" fmla="*/ 556953 w 606829"/>
                  <a:gd name="connsiteY1" fmla="*/ 332509 h 678872"/>
                  <a:gd name="connsiteX2" fmla="*/ 440575 w 606829"/>
                  <a:gd name="connsiteY2" fmla="*/ 631767 h 678872"/>
                  <a:gd name="connsiteX3" fmla="*/ 241069 w 606829"/>
                  <a:gd name="connsiteY3" fmla="*/ 615142 h 678872"/>
                  <a:gd name="connsiteX4" fmla="*/ 174567 w 606829"/>
                  <a:gd name="connsiteY4" fmla="*/ 299258 h 678872"/>
                  <a:gd name="connsiteX5" fmla="*/ 58189 w 606829"/>
                  <a:gd name="connsiteY5" fmla="*/ 16626 h 678872"/>
                  <a:gd name="connsiteX6" fmla="*/ 523702 w 606829"/>
                  <a:gd name="connsiteY6" fmla="*/ 0 h 678872"/>
                  <a:gd name="connsiteX0" fmla="*/ 523702 w 613007"/>
                  <a:gd name="connsiteY0" fmla="*/ 0 h 678872"/>
                  <a:gd name="connsiteX1" fmla="*/ 556953 w 613007"/>
                  <a:gd name="connsiteY1" fmla="*/ 332509 h 678872"/>
                  <a:gd name="connsiteX2" fmla="*/ 440575 w 613007"/>
                  <a:gd name="connsiteY2" fmla="*/ 631767 h 678872"/>
                  <a:gd name="connsiteX3" fmla="*/ 241069 w 613007"/>
                  <a:gd name="connsiteY3" fmla="*/ 615142 h 678872"/>
                  <a:gd name="connsiteX4" fmla="*/ 174567 w 613007"/>
                  <a:gd name="connsiteY4" fmla="*/ 299258 h 678872"/>
                  <a:gd name="connsiteX5" fmla="*/ 58189 w 613007"/>
                  <a:gd name="connsiteY5" fmla="*/ 16626 h 678872"/>
                  <a:gd name="connsiteX6" fmla="*/ 523702 w 613007"/>
                  <a:gd name="connsiteY6" fmla="*/ 0 h 67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007" h="678872">
                    <a:moveTo>
                      <a:pt x="523702" y="0"/>
                    </a:moveTo>
                    <a:cubicBezTo>
                      <a:pt x="606829" y="52647"/>
                      <a:pt x="570808" y="227215"/>
                      <a:pt x="556953" y="332509"/>
                    </a:cubicBezTo>
                    <a:cubicBezTo>
                      <a:pt x="613007" y="326650"/>
                      <a:pt x="555440" y="607033"/>
                      <a:pt x="440575" y="631767"/>
                    </a:cubicBezTo>
                    <a:cubicBezTo>
                      <a:pt x="387928" y="678872"/>
                      <a:pt x="285404" y="670560"/>
                      <a:pt x="241069" y="615142"/>
                    </a:cubicBezTo>
                    <a:cubicBezTo>
                      <a:pt x="135914" y="548539"/>
                      <a:pt x="144227" y="414391"/>
                      <a:pt x="174567" y="299258"/>
                    </a:cubicBezTo>
                    <a:cubicBezTo>
                      <a:pt x="144087" y="199505"/>
                      <a:pt x="0" y="60961"/>
                      <a:pt x="58189" y="16626"/>
                    </a:cubicBezTo>
                    <a:cubicBezTo>
                      <a:pt x="261788" y="26819"/>
                      <a:pt x="314766" y="15354"/>
                      <a:pt x="523702" y="0"/>
                    </a:cubicBezTo>
                    <a:close/>
                  </a:path>
                </a:pathLst>
              </a:custGeom>
              <a:solidFill>
                <a:srgbClr val="008000">
                  <a:alpha val="7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29"/>
              <p:cNvGrpSpPr/>
              <p:nvPr/>
            </p:nvGrpSpPr>
            <p:grpSpPr>
              <a:xfrm>
                <a:off x="-160713" y="2255520"/>
                <a:ext cx="9254837" cy="4644044"/>
                <a:chOff x="-160713" y="2255520"/>
                <a:chExt cx="9254837" cy="4644044"/>
              </a:xfrm>
            </p:grpSpPr>
            <p:sp>
              <p:nvSpPr>
                <p:cNvPr id="54" name="Rectangle 53"/>
                <p:cNvSpPr/>
                <p:nvPr/>
              </p:nvSpPr>
              <p:spPr>
                <a:xfrm>
                  <a:off x="2971800" y="6096000"/>
                  <a:ext cx="3886200" cy="457200"/>
                </a:xfrm>
                <a:prstGeom prst="rect">
                  <a:avLst/>
                </a:prstGeom>
                <a:noFill/>
                <a:ln w="63500">
                  <a:solidFill>
                    <a:srgbClr val="008000">
                      <a:alpha val="50000"/>
                    </a:srgbClr>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28"/>
                <p:cNvGrpSpPr/>
                <p:nvPr/>
              </p:nvGrpSpPr>
              <p:grpSpPr>
                <a:xfrm>
                  <a:off x="-160713" y="2255520"/>
                  <a:ext cx="9254837" cy="4644044"/>
                  <a:chOff x="-160713" y="2255520"/>
                  <a:chExt cx="9254837" cy="4644044"/>
                </a:xfrm>
              </p:grpSpPr>
              <p:sp>
                <p:nvSpPr>
                  <p:cNvPr id="56" name="Freeform 55"/>
                  <p:cNvSpPr/>
                  <p:nvPr/>
                </p:nvSpPr>
                <p:spPr>
                  <a:xfrm>
                    <a:off x="-160713" y="2255520"/>
                    <a:ext cx="9254837" cy="4644044"/>
                  </a:xfrm>
                  <a:custGeom>
                    <a:avLst/>
                    <a:gdLst>
                      <a:gd name="connsiteX0" fmla="*/ 110837 w 9254837"/>
                      <a:gd name="connsiteY0" fmla="*/ 22167 h 4644044"/>
                      <a:gd name="connsiteX1" fmla="*/ 260466 w 9254837"/>
                      <a:gd name="connsiteY1" fmla="*/ 55418 h 4644044"/>
                      <a:gd name="connsiteX2" fmla="*/ 260466 w 9254837"/>
                      <a:gd name="connsiteY2" fmla="*/ 354676 h 4644044"/>
                      <a:gd name="connsiteX3" fmla="*/ 193964 w 9254837"/>
                      <a:gd name="connsiteY3" fmla="*/ 387927 h 4644044"/>
                      <a:gd name="connsiteX4" fmla="*/ 60960 w 9254837"/>
                      <a:gd name="connsiteY4" fmla="*/ 1069571 h 4644044"/>
                      <a:gd name="connsiteX5" fmla="*/ 94211 w 9254837"/>
                      <a:gd name="connsiteY5" fmla="*/ 1435331 h 4644044"/>
                      <a:gd name="connsiteX6" fmla="*/ 626226 w 9254837"/>
                      <a:gd name="connsiteY6" fmla="*/ 1368829 h 4644044"/>
                      <a:gd name="connsiteX7" fmla="*/ 1208117 w 9254837"/>
                      <a:gd name="connsiteY7" fmla="*/ 1485207 h 4644044"/>
                      <a:gd name="connsiteX8" fmla="*/ 1357746 w 9254837"/>
                      <a:gd name="connsiteY8" fmla="*/ 1717964 h 4644044"/>
                      <a:gd name="connsiteX9" fmla="*/ 1274618 w 9254837"/>
                      <a:gd name="connsiteY9" fmla="*/ 2183476 h 4644044"/>
                      <a:gd name="connsiteX10" fmla="*/ 1341120 w 9254837"/>
                      <a:gd name="connsiteY10" fmla="*/ 2815244 h 4644044"/>
                      <a:gd name="connsiteX11" fmla="*/ 1573877 w 9254837"/>
                      <a:gd name="connsiteY11" fmla="*/ 3114502 h 4644044"/>
                      <a:gd name="connsiteX12" fmla="*/ 1989513 w 9254837"/>
                      <a:gd name="connsiteY12" fmla="*/ 2998124 h 4644044"/>
                      <a:gd name="connsiteX13" fmla="*/ 2405149 w 9254837"/>
                      <a:gd name="connsiteY13" fmla="*/ 3064625 h 4644044"/>
                      <a:gd name="connsiteX14" fmla="*/ 2588029 w 9254837"/>
                      <a:gd name="connsiteY14" fmla="*/ 3280756 h 4644044"/>
                      <a:gd name="connsiteX15" fmla="*/ 2804160 w 9254837"/>
                      <a:gd name="connsiteY15" fmla="*/ 3197629 h 4644044"/>
                      <a:gd name="connsiteX16" fmla="*/ 3003666 w 9254837"/>
                      <a:gd name="connsiteY16" fmla="*/ 2765367 h 4644044"/>
                      <a:gd name="connsiteX17" fmla="*/ 3203171 w 9254837"/>
                      <a:gd name="connsiteY17" fmla="*/ 2582487 h 4644044"/>
                      <a:gd name="connsiteX18" fmla="*/ 3419302 w 9254837"/>
                      <a:gd name="connsiteY18" fmla="*/ 2549236 h 4644044"/>
                      <a:gd name="connsiteX19" fmla="*/ 3502429 w 9254837"/>
                      <a:gd name="connsiteY19" fmla="*/ 2432858 h 4644044"/>
                      <a:gd name="connsiteX20" fmla="*/ 3951317 w 9254837"/>
                      <a:gd name="connsiteY20" fmla="*/ 2299855 h 4644044"/>
                      <a:gd name="connsiteX21" fmla="*/ 4017818 w 9254837"/>
                      <a:gd name="connsiteY21" fmla="*/ 2449484 h 4644044"/>
                      <a:gd name="connsiteX22" fmla="*/ 4017818 w 9254837"/>
                      <a:gd name="connsiteY22" fmla="*/ 2682240 h 4644044"/>
                      <a:gd name="connsiteX23" fmla="*/ 4217324 w 9254837"/>
                      <a:gd name="connsiteY23" fmla="*/ 2698865 h 4644044"/>
                      <a:gd name="connsiteX24" fmla="*/ 4317077 w 9254837"/>
                      <a:gd name="connsiteY24" fmla="*/ 2532611 h 4644044"/>
                      <a:gd name="connsiteX25" fmla="*/ 4416829 w 9254837"/>
                      <a:gd name="connsiteY25" fmla="*/ 2432858 h 4644044"/>
                      <a:gd name="connsiteX26" fmla="*/ 4516582 w 9254837"/>
                      <a:gd name="connsiteY26" fmla="*/ 2582487 h 4644044"/>
                      <a:gd name="connsiteX27" fmla="*/ 4699462 w 9254837"/>
                      <a:gd name="connsiteY27" fmla="*/ 2532611 h 4644044"/>
                      <a:gd name="connsiteX28" fmla="*/ 4716088 w 9254837"/>
                      <a:gd name="connsiteY28" fmla="*/ 2665615 h 4644044"/>
                      <a:gd name="connsiteX29" fmla="*/ 5231477 w 9254837"/>
                      <a:gd name="connsiteY29" fmla="*/ 2499360 h 4644044"/>
                      <a:gd name="connsiteX30" fmla="*/ 5414357 w 9254837"/>
                      <a:gd name="connsiteY30" fmla="*/ 2632364 h 4644044"/>
                      <a:gd name="connsiteX31" fmla="*/ 5613862 w 9254837"/>
                      <a:gd name="connsiteY31" fmla="*/ 2698865 h 4644044"/>
                      <a:gd name="connsiteX32" fmla="*/ 5746866 w 9254837"/>
                      <a:gd name="connsiteY32" fmla="*/ 2499360 h 4644044"/>
                      <a:gd name="connsiteX33" fmla="*/ 5863244 w 9254837"/>
                      <a:gd name="connsiteY33" fmla="*/ 2316480 h 4644044"/>
                      <a:gd name="connsiteX34" fmla="*/ 5929746 w 9254837"/>
                      <a:gd name="connsiteY34" fmla="*/ 2499360 h 4644044"/>
                      <a:gd name="connsiteX35" fmla="*/ 6145877 w 9254837"/>
                      <a:gd name="connsiteY35" fmla="*/ 2515985 h 4644044"/>
                      <a:gd name="connsiteX36" fmla="*/ 6179128 w 9254837"/>
                      <a:gd name="connsiteY36" fmla="*/ 2682240 h 4644044"/>
                      <a:gd name="connsiteX37" fmla="*/ 6312131 w 9254837"/>
                      <a:gd name="connsiteY37" fmla="*/ 2831869 h 4644044"/>
                      <a:gd name="connsiteX38" fmla="*/ 6810895 w 9254837"/>
                      <a:gd name="connsiteY38" fmla="*/ 3048000 h 4644044"/>
                      <a:gd name="connsiteX39" fmla="*/ 6993775 w 9254837"/>
                      <a:gd name="connsiteY39" fmla="*/ 3230880 h 4644044"/>
                      <a:gd name="connsiteX40" fmla="*/ 7110153 w 9254837"/>
                      <a:gd name="connsiteY40" fmla="*/ 3380509 h 4644044"/>
                      <a:gd name="connsiteX41" fmla="*/ 7309658 w 9254837"/>
                      <a:gd name="connsiteY41" fmla="*/ 3447011 h 4644044"/>
                      <a:gd name="connsiteX42" fmla="*/ 7658793 w 9254837"/>
                      <a:gd name="connsiteY42" fmla="*/ 3447011 h 4644044"/>
                      <a:gd name="connsiteX43" fmla="*/ 7991302 w 9254837"/>
                      <a:gd name="connsiteY43" fmla="*/ 3413760 h 4644044"/>
                      <a:gd name="connsiteX44" fmla="*/ 8240684 w 9254837"/>
                      <a:gd name="connsiteY44" fmla="*/ 3480262 h 4644044"/>
                      <a:gd name="connsiteX45" fmla="*/ 8623069 w 9254837"/>
                      <a:gd name="connsiteY45" fmla="*/ 3546764 h 4644044"/>
                      <a:gd name="connsiteX46" fmla="*/ 8972204 w 9254837"/>
                      <a:gd name="connsiteY46" fmla="*/ 3879273 h 4644044"/>
                      <a:gd name="connsiteX47" fmla="*/ 9005455 w 9254837"/>
                      <a:gd name="connsiteY47" fmla="*/ 4045527 h 4644044"/>
                      <a:gd name="connsiteX48" fmla="*/ 9204960 w 9254837"/>
                      <a:gd name="connsiteY48" fmla="*/ 4145280 h 4644044"/>
                      <a:gd name="connsiteX49" fmla="*/ 9071957 w 9254837"/>
                      <a:gd name="connsiteY49" fmla="*/ 4461164 h 4644044"/>
                      <a:gd name="connsiteX50" fmla="*/ 9254837 w 9254837"/>
                      <a:gd name="connsiteY50" fmla="*/ 4644044 h 464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254837" h="4644044">
                        <a:moveTo>
                          <a:pt x="110837" y="22167"/>
                        </a:moveTo>
                        <a:cubicBezTo>
                          <a:pt x="173182" y="11083"/>
                          <a:pt x="235528" y="0"/>
                          <a:pt x="260466" y="55418"/>
                        </a:cubicBezTo>
                        <a:cubicBezTo>
                          <a:pt x="285404" y="110836"/>
                          <a:pt x="271550" y="299258"/>
                          <a:pt x="260466" y="354676"/>
                        </a:cubicBezTo>
                        <a:cubicBezTo>
                          <a:pt x="249382" y="410094"/>
                          <a:pt x="227215" y="268778"/>
                          <a:pt x="193964" y="387927"/>
                        </a:cubicBezTo>
                        <a:cubicBezTo>
                          <a:pt x="160713" y="507076"/>
                          <a:pt x="77585" y="895004"/>
                          <a:pt x="60960" y="1069571"/>
                        </a:cubicBezTo>
                        <a:cubicBezTo>
                          <a:pt x="44335" y="1244138"/>
                          <a:pt x="0" y="1385455"/>
                          <a:pt x="94211" y="1435331"/>
                        </a:cubicBezTo>
                        <a:cubicBezTo>
                          <a:pt x="188422" y="1485207"/>
                          <a:pt x="440575" y="1360516"/>
                          <a:pt x="626226" y="1368829"/>
                        </a:cubicBezTo>
                        <a:cubicBezTo>
                          <a:pt x="811877" y="1377142"/>
                          <a:pt x="1086197" y="1427018"/>
                          <a:pt x="1208117" y="1485207"/>
                        </a:cubicBezTo>
                        <a:cubicBezTo>
                          <a:pt x="1330037" y="1543396"/>
                          <a:pt x="1346663" y="1601586"/>
                          <a:pt x="1357746" y="1717964"/>
                        </a:cubicBezTo>
                        <a:cubicBezTo>
                          <a:pt x="1368829" y="1834342"/>
                          <a:pt x="1277389" y="2000596"/>
                          <a:pt x="1274618" y="2183476"/>
                        </a:cubicBezTo>
                        <a:cubicBezTo>
                          <a:pt x="1271847" y="2366356"/>
                          <a:pt x="1291244" y="2660073"/>
                          <a:pt x="1341120" y="2815244"/>
                        </a:cubicBezTo>
                        <a:cubicBezTo>
                          <a:pt x="1390996" y="2970415"/>
                          <a:pt x="1465812" y="3084022"/>
                          <a:pt x="1573877" y="3114502"/>
                        </a:cubicBezTo>
                        <a:cubicBezTo>
                          <a:pt x="1681943" y="3144982"/>
                          <a:pt x="1850968" y="3006437"/>
                          <a:pt x="1989513" y="2998124"/>
                        </a:cubicBezTo>
                        <a:cubicBezTo>
                          <a:pt x="2128058" y="2989811"/>
                          <a:pt x="2305396" y="3017520"/>
                          <a:pt x="2405149" y="3064625"/>
                        </a:cubicBezTo>
                        <a:cubicBezTo>
                          <a:pt x="2504902" y="3111730"/>
                          <a:pt x="2521527" y="3258589"/>
                          <a:pt x="2588029" y="3280756"/>
                        </a:cubicBezTo>
                        <a:cubicBezTo>
                          <a:pt x="2654531" y="3302923"/>
                          <a:pt x="2734887" y="3283527"/>
                          <a:pt x="2804160" y="3197629"/>
                        </a:cubicBezTo>
                        <a:cubicBezTo>
                          <a:pt x="2873433" y="3111731"/>
                          <a:pt x="2937164" y="2867890"/>
                          <a:pt x="3003666" y="2765367"/>
                        </a:cubicBezTo>
                        <a:cubicBezTo>
                          <a:pt x="3070168" y="2662844"/>
                          <a:pt x="3133898" y="2618509"/>
                          <a:pt x="3203171" y="2582487"/>
                        </a:cubicBezTo>
                        <a:cubicBezTo>
                          <a:pt x="3272444" y="2546465"/>
                          <a:pt x="3369426" y="2574174"/>
                          <a:pt x="3419302" y="2549236"/>
                        </a:cubicBezTo>
                        <a:cubicBezTo>
                          <a:pt x="3469178" y="2524298"/>
                          <a:pt x="3413760" y="2474422"/>
                          <a:pt x="3502429" y="2432858"/>
                        </a:cubicBezTo>
                        <a:cubicBezTo>
                          <a:pt x="3591098" y="2391295"/>
                          <a:pt x="3865419" y="2297084"/>
                          <a:pt x="3951317" y="2299855"/>
                        </a:cubicBezTo>
                        <a:cubicBezTo>
                          <a:pt x="4037215" y="2302626"/>
                          <a:pt x="4006735" y="2385753"/>
                          <a:pt x="4017818" y="2449484"/>
                        </a:cubicBezTo>
                        <a:cubicBezTo>
                          <a:pt x="4028902" y="2513215"/>
                          <a:pt x="3984567" y="2640677"/>
                          <a:pt x="4017818" y="2682240"/>
                        </a:cubicBezTo>
                        <a:cubicBezTo>
                          <a:pt x="4051069" y="2723803"/>
                          <a:pt x="4167448" y="2723803"/>
                          <a:pt x="4217324" y="2698865"/>
                        </a:cubicBezTo>
                        <a:cubicBezTo>
                          <a:pt x="4267200" y="2673927"/>
                          <a:pt x="4283826" y="2576946"/>
                          <a:pt x="4317077" y="2532611"/>
                        </a:cubicBezTo>
                        <a:cubicBezTo>
                          <a:pt x="4350328" y="2488276"/>
                          <a:pt x="4383578" y="2424545"/>
                          <a:pt x="4416829" y="2432858"/>
                        </a:cubicBezTo>
                        <a:cubicBezTo>
                          <a:pt x="4450080" y="2441171"/>
                          <a:pt x="4469477" y="2565862"/>
                          <a:pt x="4516582" y="2582487"/>
                        </a:cubicBezTo>
                        <a:cubicBezTo>
                          <a:pt x="4563687" y="2599112"/>
                          <a:pt x="4666211" y="2518756"/>
                          <a:pt x="4699462" y="2532611"/>
                        </a:cubicBezTo>
                        <a:cubicBezTo>
                          <a:pt x="4732713" y="2546466"/>
                          <a:pt x="4627419" y="2671157"/>
                          <a:pt x="4716088" y="2665615"/>
                        </a:cubicBezTo>
                        <a:cubicBezTo>
                          <a:pt x="4804757" y="2660073"/>
                          <a:pt x="5115099" y="2504902"/>
                          <a:pt x="5231477" y="2499360"/>
                        </a:cubicBezTo>
                        <a:cubicBezTo>
                          <a:pt x="5347855" y="2493818"/>
                          <a:pt x="5350626" y="2599113"/>
                          <a:pt x="5414357" y="2632364"/>
                        </a:cubicBezTo>
                        <a:cubicBezTo>
                          <a:pt x="5478088" y="2665615"/>
                          <a:pt x="5558444" y="2721032"/>
                          <a:pt x="5613862" y="2698865"/>
                        </a:cubicBezTo>
                        <a:cubicBezTo>
                          <a:pt x="5669280" y="2676698"/>
                          <a:pt x="5705302" y="2563091"/>
                          <a:pt x="5746866" y="2499360"/>
                        </a:cubicBezTo>
                        <a:cubicBezTo>
                          <a:pt x="5788430" y="2435629"/>
                          <a:pt x="5832764" y="2316480"/>
                          <a:pt x="5863244" y="2316480"/>
                        </a:cubicBezTo>
                        <a:cubicBezTo>
                          <a:pt x="5893724" y="2316480"/>
                          <a:pt x="5882641" y="2466109"/>
                          <a:pt x="5929746" y="2499360"/>
                        </a:cubicBezTo>
                        <a:cubicBezTo>
                          <a:pt x="5976852" y="2532611"/>
                          <a:pt x="6104313" y="2485505"/>
                          <a:pt x="6145877" y="2515985"/>
                        </a:cubicBezTo>
                        <a:cubicBezTo>
                          <a:pt x="6187441" y="2546465"/>
                          <a:pt x="6151419" y="2629593"/>
                          <a:pt x="6179128" y="2682240"/>
                        </a:cubicBezTo>
                        <a:cubicBezTo>
                          <a:pt x="6206837" y="2734887"/>
                          <a:pt x="6206837" y="2770909"/>
                          <a:pt x="6312131" y="2831869"/>
                        </a:cubicBezTo>
                        <a:cubicBezTo>
                          <a:pt x="6417426" y="2892829"/>
                          <a:pt x="6697288" y="2981498"/>
                          <a:pt x="6810895" y="3048000"/>
                        </a:cubicBezTo>
                        <a:cubicBezTo>
                          <a:pt x="6924502" y="3114502"/>
                          <a:pt x="6943899" y="3175462"/>
                          <a:pt x="6993775" y="3230880"/>
                        </a:cubicBezTo>
                        <a:cubicBezTo>
                          <a:pt x="7043651" y="3286298"/>
                          <a:pt x="7057506" y="3344487"/>
                          <a:pt x="7110153" y="3380509"/>
                        </a:cubicBezTo>
                        <a:cubicBezTo>
                          <a:pt x="7162800" y="3416531"/>
                          <a:pt x="7218218" y="3435927"/>
                          <a:pt x="7309658" y="3447011"/>
                        </a:cubicBezTo>
                        <a:cubicBezTo>
                          <a:pt x="7401098" y="3458095"/>
                          <a:pt x="7545186" y="3452553"/>
                          <a:pt x="7658793" y="3447011"/>
                        </a:cubicBezTo>
                        <a:cubicBezTo>
                          <a:pt x="7772400" y="3441469"/>
                          <a:pt x="7894320" y="3408218"/>
                          <a:pt x="7991302" y="3413760"/>
                        </a:cubicBezTo>
                        <a:cubicBezTo>
                          <a:pt x="8088284" y="3419302"/>
                          <a:pt x="8135390" y="3458095"/>
                          <a:pt x="8240684" y="3480262"/>
                        </a:cubicBezTo>
                        <a:cubicBezTo>
                          <a:pt x="8345978" y="3502429"/>
                          <a:pt x="8501149" y="3480262"/>
                          <a:pt x="8623069" y="3546764"/>
                        </a:cubicBezTo>
                        <a:cubicBezTo>
                          <a:pt x="8744989" y="3613266"/>
                          <a:pt x="8908473" y="3796146"/>
                          <a:pt x="8972204" y="3879273"/>
                        </a:cubicBezTo>
                        <a:cubicBezTo>
                          <a:pt x="9035935" y="3962400"/>
                          <a:pt x="8966662" y="4001193"/>
                          <a:pt x="9005455" y="4045527"/>
                        </a:cubicBezTo>
                        <a:cubicBezTo>
                          <a:pt x="9044248" y="4089862"/>
                          <a:pt x="9193876" y="4076007"/>
                          <a:pt x="9204960" y="4145280"/>
                        </a:cubicBezTo>
                        <a:cubicBezTo>
                          <a:pt x="9216044" y="4214553"/>
                          <a:pt x="9063644" y="4378037"/>
                          <a:pt x="9071957" y="4461164"/>
                        </a:cubicBezTo>
                        <a:cubicBezTo>
                          <a:pt x="9080270" y="4544291"/>
                          <a:pt x="9235441" y="4613564"/>
                          <a:pt x="9254837" y="4644044"/>
                        </a:cubicBezTo>
                      </a:path>
                    </a:pathLst>
                  </a:custGeom>
                  <a:ln w="76200">
                    <a:solidFill>
                      <a:srgbClr val="008000"/>
                    </a:solidFill>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33251" y="4572000"/>
                    <a:ext cx="2438400" cy="2310938"/>
                  </a:xfrm>
                  <a:custGeom>
                    <a:avLst/>
                    <a:gdLst>
                      <a:gd name="connsiteX0" fmla="*/ 0 w 2438400"/>
                      <a:gd name="connsiteY0" fmla="*/ 0 h 2310938"/>
                      <a:gd name="connsiteX1" fmla="*/ 315884 w 2438400"/>
                      <a:gd name="connsiteY1" fmla="*/ 216131 h 2310938"/>
                      <a:gd name="connsiteX2" fmla="*/ 365760 w 2438400"/>
                      <a:gd name="connsiteY2" fmla="*/ 216131 h 2310938"/>
                      <a:gd name="connsiteX3" fmla="*/ 315884 w 2438400"/>
                      <a:gd name="connsiteY3" fmla="*/ 515389 h 2310938"/>
                      <a:gd name="connsiteX4" fmla="*/ 465513 w 2438400"/>
                      <a:gd name="connsiteY4" fmla="*/ 748145 h 2310938"/>
                      <a:gd name="connsiteX5" fmla="*/ 681644 w 2438400"/>
                      <a:gd name="connsiteY5" fmla="*/ 565265 h 2310938"/>
                      <a:gd name="connsiteX6" fmla="*/ 781396 w 2438400"/>
                      <a:gd name="connsiteY6" fmla="*/ 731520 h 2310938"/>
                      <a:gd name="connsiteX7" fmla="*/ 980902 w 2438400"/>
                      <a:gd name="connsiteY7" fmla="*/ 931025 h 2310938"/>
                      <a:gd name="connsiteX8" fmla="*/ 1396538 w 2438400"/>
                      <a:gd name="connsiteY8" fmla="*/ 1030778 h 2310938"/>
                      <a:gd name="connsiteX9" fmla="*/ 1446415 w 2438400"/>
                      <a:gd name="connsiteY9" fmla="*/ 1246909 h 2310938"/>
                      <a:gd name="connsiteX10" fmla="*/ 1645920 w 2438400"/>
                      <a:gd name="connsiteY10" fmla="*/ 1263535 h 2310938"/>
                      <a:gd name="connsiteX11" fmla="*/ 1662546 w 2438400"/>
                      <a:gd name="connsiteY11" fmla="*/ 1097280 h 2310938"/>
                      <a:gd name="connsiteX12" fmla="*/ 1795549 w 2438400"/>
                      <a:gd name="connsiteY12" fmla="*/ 1030778 h 2310938"/>
                      <a:gd name="connsiteX13" fmla="*/ 1878676 w 2438400"/>
                      <a:gd name="connsiteY13" fmla="*/ 947651 h 2310938"/>
                      <a:gd name="connsiteX14" fmla="*/ 2211186 w 2438400"/>
                      <a:gd name="connsiteY14" fmla="*/ 1014153 h 2310938"/>
                      <a:gd name="connsiteX15" fmla="*/ 2144684 w 2438400"/>
                      <a:gd name="connsiteY15" fmla="*/ 1163782 h 2310938"/>
                      <a:gd name="connsiteX16" fmla="*/ 2344189 w 2438400"/>
                      <a:gd name="connsiteY16" fmla="*/ 1496291 h 2310938"/>
                      <a:gd name="connsiteX17" fmla="*/ 2427316 w 2438400"/>
                      <a:gd name="connsiteY17" fmla="*/ 1762298 h 2310938"/>
                      <a:gd name="connsiteX18" fmla="*/ 2410691 w 2438400"/>
                      <a:gd name="connsiteY18" fmla="*/ 2044931 h 2310938"/>
                      <a:gd name="connsiteX19" fmla="*/ 2310938 w 2438400"/>
                      <a:gd name="connsiteY19" fmla="*/ 2310938 h 231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8400" h="2310938">
                        <a:moveTo>
                          <a:pt x="0" y="0"/>
                        </a:moveTo>
                        <a:cubicBezTo>
                          <a:pt x="127462" y="90054"/>
                          <a:pt x="254924" y="180109"/>
                          <a:pt x="315884" y="216131"/>
                        </a:cubicBezTo>
                        <a:cubicBezTo>
                          <a:pt x="376844" y="252153"/>
                          <a:pt x="365760" y="166255"/>
                          <a:pt x="365760" y="216131"/>
                        </a:cubicBezTo>
                        <a:cubicBezTo>
                          <a:pt x="365760" y="266007"/>
                          <a:pt x="299258" y="426720"/>
                          <a:pt x="315884" y="515389"/>
                        </a:cubicBezTo>
                        <a:cubicBezTo>
                          <a:pt x="332510" y="604058"/>
                          <a:pt x="404553" y="739832"/>
                          <a:pt x="465513" y="748145"/>
                        </a:cubicBezTo>
                        <a:cubicBezTo>
                          <a:pt x="526473" y="756458"/>
                          <a:pt x="628997" y="568036"/>
                          <a:pt x="681644" y="565265"/>
                        </a:cubicBezTo>
                        <a:cubicBezTo>
                          <a:pt x="734291" y="562494"/>
                          <a:pt x="731520" y="670560"/>
                          <a:pt x="781396" y="731520"/>
                        </a:cubicBezTo>
                        <a:cubicBezTo>
                          <a:pt x="831272" y="792480"/>
                          <a:pt x="878378" y="881149"/>
                          <a:pt x="980902" y="931025"/>
                        </a:cubicBezTo>
                        <a:cubicBezTo>
                          <a:pt x="1083426" y="980901"/>
                          <a:pt x="1318953" y="978131"/>
                          <a:pt x="1396538" y="1030778"/>
                        </a:cubicBezTo>
                        <a:cubicBezTo>
                          <a:pt x="1474124" y="1083425"/>
                          <a:pt x="1404851" y="1208116"/>
                          <a:pt x="1446415" y="1246909"/>
                        </a:cubicBezTo>
                        <a:cubicBezTo>
                          <a:pt x="1487979" y="1285702"/>
                          <a:pt x="1609898" y="1288473"/>
                          <a:pt x="1645920" y="1263535"/>
                        </a:cubicBezTo>
                        <a:cubicBezTo>
                          <a:pt x="1681942" y="1238597"/>
                          <a:pt x="1637608" y="1136073"/>
                          <a:pt x="1662546" y="1097280"/>
                        </a:cubicBezTo>
                        <a:cubicBezTo>
                          <a:pt x="1687484" y="1058487"/>
                          <a:pt x="1759527" y="1055716"/>
                          <a:pt x="1795549" y="1030778"/>
                        </a:cubicBezTo>
                        <a:cubicBezTo>
                          <a:pt x="1831571" y="1005840"/>
                          <a:pt x="1809403" y="950422"/>
                          <a:pt x="1878676" y="947651"/>
                        </a:cubicBezTo>
                        <a:cubicBezTo>
                          <a:pt x="1947949" y="944880"/>
                          <a:pt x="2166851" y="978131"/>
                          <a:pt x="2211186" y="1014153"/>
                        </a:cubicBezTo>
                        <a:cubicBezTo>
                          <a:pt x="2255521" y="1050175"/>
                          <a:pt x="2122517" y="1083426"/>
                          <a:pt x="2144684" y="1163782"/>
                        </a:cubicBezTo>
                        <a:cubicBezTo>
                          <a:pt x="2166851" y="1244138"/>
                          <a:pt x="2297084" y="1396538"/>
                          <a:pt x="2344189" y="1496291"/>
                        </a:cubicBezTo>
                        <a:cubicBezTo>
                          <a:pt x="2391294" y="1596044"/>
                          <a:pt x="2416232" y="1670858"/>
                          <a:pt x="2427316" y="1762298"/>
                        </a:cubicBezTo>
                        <a:cubicBezTo>
                          <a:pt x="2438400" y="1853738"/>
                          <a:pt x="2430087" y="1953491"/>
                          <a:pt x="2410691" y="2044931"/>
                        </a:cubicBezTo>
                        <a:cubicBezTo>
                          <a:pt x="2391295" y="2136371"/>
                          <a:pt x="2310938" y="2310938"/>
                          <a:pt x="2310938" y="2310938"/>
                        </a:cubicBezTo>
                      </a:path>
                    </a:pathLst>
                  </a:custGeom>
                  <a:ln w="76200">
                    <a:solidFill>
                      <a:srgbClr val="008000">
                        <a:alpha val="50000"/>
                      </a:srgb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51" name="5-Point Star 50"/>
              <p:cNvSpPr/>
              <p:nvPr/>
            </p:nvSpPr>
            <p:spPr>
              <a:xfrm>
                <a:off x="7543800" y="5410200"/>
                <a:ext cx="533400" cy="5334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5935508" y="3681876"/>
                <a:ext cx="227926" cy="149703"/>
              </a:xfrm>
              <a:custGeom>
                <a:avLst/>
                <a:gdLst>
                  <a:gd name="connsiteX0" fmla="*/ 133519 w 227926"/>
                  <a:gd name="connsiteY0" fmla="*/ 16184 h 149703"/>
                  <a:gd name="connsiteX1" fmla="*/ 222531 w 227926"/>
                  <a:gd name="connsiteY1" fmla="*/ 113289 h 149703"/>
                  <a:gd name="connsiteX2" fmla="*/ 165887 w 227926"/>
                  <a:gd name="connsiteY2" fmla="*/ 145657 h 149703"/>
                  <a:gd name="connsiteX3" fmla="*/ 76874 w 227926"/>
                  <a:gd name="connsiteY3" fmla="*/ 137565 h 149703"/>
                  <a:gd name="connsiteX4" fmla="*/ 12138 w 227926"/>
                  <a:gd name="connsiteY4" fmla="*/ 97105 h 149703"/>
                  <a:gd name="connsiteX5" fmla="*/ 4046 w 227926"/>
                  <a:gd name="connsiteY5" fmla="*/ 48552 h 149703"/>
                  <a:gd name="connsiteX6" fmla="*/ 28322 w 227926"/>
                  <a:gd name="connsiteY6" fmla="*/ 16184 h 149703"/>
                  <a:gd name="connsiteX7" fmla="*/ 133519 w 227926"/>
                  <a:gd name="connsiteY7" fmla="*/ 16184 h 14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26" h="149703">
                    <a:moveTo>
                      <a:pt x="133519" y="16184"/>
                    </a:moveTo>
                    <a:cubicBezTo>
                      <a:pt x="165887" y="32368"/>
                      <a:pt x="217136" y="91710"/>
                      <a:pt x="222531" y="113289"/>
                    </a:cubicBezTo>
                    <a:cubicBezTo>
                      <a:pt x="227926" y="134868"/>
                      <a:pt x="190163" y="141611"/>
                      <a:pt x="165887" y="145657"/>
                    </a:cubicBezTo>
                    <a:cubicBezTo>
                      <a:pt x="141611" y="149703"/>
                      <a:pt x="102499" y="145657"/>
                      <a:pt x="76874" y="137565"/>
                    </a:cubicBezTo>
                    <a:cubicBezTo>
                      <a:pt x="51249" y="129473"/>
                      <a:pt x="24276" y="111941"/>
                      <a:pt x="12138" y="97105"/>
                    </a:cubicBezTo>
                    <a:cubicBezTo>
                      <a:pt x="0" y="82270"/>
                      <a:pt x="1349" y="62039"/>
                      <a:pt x="4046" y="48552"/>
                    </a:cubicBezTo>
                    <a:cubicBezTo>
                      <a:pt x="6743" y="35065"/>
                      <a:pt x="6743" y="21579"/>
                      <a:pt x="28322" y="16184"/>
                    </a:cubicBezTo>
                    <a:cubicBezTo>
                      <a:pt x="49901" y="10789"/>
                      <a:pt x="101151" y="0"/>
                      <a:pt x="133519" y="16184"/>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3017520" y="2660233"/>
                <a:ext cx="762000" cy="540167"/>
              </a:xfrm>
              <a:custGeom>
                <a:avLst/>
                <a:gdLst>
                  <a:gd name="connsiteX0" fmla="*/ 712099 w 741770"/>
                  <a:gd name="connsiteY0" fmla="*/ 43157 h 569139"/>
                  <a:gd name="connsiteX1" fmla="*/ 639271 w 741770"/>
                  <a:gd name="connsiteY1" fmla="*/ 107893 h 569139"/>
                  <a:gd name="connsiteX2" fmla="*/ 590719 w 741770"/>
                  <a:gd name="connsiteY2" fmla="*/ 132169 h 569139"/>
                  <a:gd name="connsiteX3" fmla="*/ 679731 w 741770"/>
                  <a:gd name="connsiteY3" fmla="*/ 310194 h 569139"/>
                  <a:gd name="connsiteX4" fmla="*/ 736375 w 741770"/>
                  <a:gd name="connsiteY4" fmla="*/ 544863 h 569139"/>
                  <a:gd name="connsiteX5" fmla="*/ 647363 w 741770"/>
                  <a:gd name="connsiteY5" fmla="*/ 455851 h 569139"/>
                  <a:gd name="connsiteX6" fmla="*/ 590719 w 741770"/>
                  <a:gd name="connsiteY6" fmla="*/ 423482 h 569139"/>
                  <a:gd name="connsiteX7" fmla="*/ 436970 w 741770"/>
                  <a:gd name="connsiteY7" fmla="*/ 415390 h 569139"/>
                  <a:gd name="connsiteX8" fmla="*/ 347958 w 741770"/>
                  <a:gd name="connsiteY8" fmla="*/ 415390 h 569139"/>
                  <a:gd name="connsiteX9" fmla="*/ 267037 w 741770"/>
                  <a:gd name="connsiteY9" fmla="*/ 383022 h 569139"/>
                  <a:gd name="connsiteX10" fmla="*/ 194209 w 741770"/>
                  <a:gd name="connsiteY10" fmla="*/ 407298 h 569139"/>
                  <a:gd name="connsiteX11" fmla="*/ 258945 w 741770"/>
                  <a:gd name="connsiteY11" fmla="*/ 512495 h 569139"/>
                  <a:gd name="connsiteX12" fmla="*/ 121381 w 741770"/>
                  <a:gd name="connsiteY12" fmla="*/ 488219 h 569139"/>
                  <a:gd name="connsiteX13" fmla="*/ 40460 w 741770"/>
                  <a:gd name="connsiteY13" fmla="*/ 447759 h 569139"/>
                  <a:gd name="connsiteX14" fmla="*/ 32368 w 741770"/>
                  <a:gd name="connsiteY14" fmla="*/ 326378 h 569139"/>
                  <a:gd name="connsiteX15" fmla="*/ 234669 w 741770"/>
                  <a:gd name="connsiteY15" fmla="*/ 326378 h 569139"/>
                  <a:gd name="connsiteX16" fmla="*/ 380326 w 741770"/>
                  <a:gd name="connsiteY16" fmla="*/ 294010 h 569139"/>
                  <a:gd name="connsiteX17" fmla="*/ 485522 w 741770"/>
                  <a:gd name="connsiteY17" fmla="*/ 294010 h 569139"/>
                  <a:gd name="connsiteX18" fmla="*/ 477430 w 741770"/>
                  <a:gd name="connsiteY18" fmla="*/ 213090 h 569139"/>
                  <a:gd name="connsiteX19" fmla="*/ 412694 w 741770"/>
                  <a:gd name="connsiteY19" fmla="*/ 164537 h 569139"/>
                  <a:gd name="connsiteX20" fmla="*/ 420786 w 741770"/>
                  <a:gd name="connsiteY20" fmla="*/ 75525 h 569139"/>
                  <a:gd name="connsiteX21" fmla="*/ 291313 w 741770"/>
                  <a:gd name="connsiteY21" fmla="*/ 75525 h 569139"/>
                  <a:gd name="connsiteX22" fmla="*/ 275129 w 741770"/>
                  <a:gd name="connsiteY22" fmla="*/ 18881 h 569139"/>
                  <a:gd name="connsiteX23" fmla="*/ 428878 w 741770"/>
                  <a:gd name="connsiteY23" fmla="*/ 2697 h 569139"/>
                  <a:gd name="connsiteX24" fmla="*/ 517890 w 741770"/>
                  <a:gd name="connsiteY24" fmla="*/ 35065 h 569139"/>
                  <a:gd name="connsiteX25" fmla="*/ 590719 w 741770"/>
                  <a:gd name="connsiteY25" fmla="*/ 26973 h 569139"/>
                  <a:gd name="connsiteX26" fmla="*/ 712099 w 741770"/>
                  <a:gd name="connsiteY26" fmla="*/ 43157 h 56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1770" h="569139">
                    <a:moveTo>
                      <a:pt x="712099" y="43157"/>
                    </a:moveTo>
                    <a:cubicBezTo>
                      <a:pt x="720191" y="56644"/>
                      <a:pt x="659501" y="93058"/>
                      <a:pt x="639271" y="107893"/>
                    </a:cubicBezTo>
                    <a:cubicBezTo>
                      <a:pt x="619041" y="122728"/>
                      <a:pt x="583976" y="98452"/>
                      <a:pt x="590719" y="132169"/>
                    </a:cubicBezTo>
                    <a:cubicBezTo>
                      <a:pt x="597462" y="165886"/>
                      <a:pt x="655455" y="241412"/>
                      <a:pt x="679731" y="310194"/>
                    </a:cubicBezTo>
                    <a:cubicBezTo>
                      <a:pt x="704007" y="378976"/>
                      <a:pt x="741770" y="520587"/>
                      <a:pt x="736375" y="544863"/>
                    </a:cubicBezTo>
                    <a:cubicBezTo>
                      <a:pt x="730980" y="569139"/>
                      <a:pt x="671639" y="476081"/>
                      <a:pt x="647363" y="455851"/>
                    </a:cubicBezTo>
                    <a:cubicBezTo>
                      <a:pt x="623087" y="435621"/>
                      <a:pt x="625785" y="430226"/>
                      <a:pt x="590719" y="423482"/>
                    </a:cubicBezTo>
                    <a:cubicBezTo>
                      <a:pt x="555654" y="416739"/>
                      <a:pt x="477430" y="416739"/>
                      <a:pt x="436970" y="415390"/>
                    </a:cubicBezTo>
                    <a:cubicBezTo>
                      <a:pt x="396510" y="414041"/>
                      <a:pt x="376280" y="420785"/>
                      <a:pt x="347958" y="415390"/>
                    </a:cubicBezTo>
                    <a:cubicBezTo>
                      <a:pt x="319636" y="409995"/>
                      <a:pt x="292662" y="384371"/>
                      <a:pt x="267037" y="383022"/>
                    </a:cubicBezTo>
                    <a:cubicBezTo>
                      <a:pt x="241412" y="381673"/>
                      <a:pt x="195558" y="385719"/>
                      <a:pt x="194209" y="407298"/>
                    </a:cubicBezTo>
                    <a:cubicBezTo>
                      <a:pt x="192860" y="428877"/>
                      <a:pt x="271083" y="499008"/>
                      <a:pt x="258945" y="512495"/>
                    </a:cubicBezTo>
                    <a:cubicBezTo>
                      <a:pt x="246807" y="525982"/>
                      <a:pt x="157795" y="499008"/>
                      <a:pt x="121381" y="488219"/>
                    </a:cubicBezTo>
                    <a:cubicBezTo>
                      <a:pt x="84967" y="477430"/>
                      <a:pt x="55296" y="474733"/>
                      <a:pt x="40460" y="447759"/>
                    </a:cubicBezTo>
                    <a:cubicBezTo>
                      <a:pt x="25624" y="420785"/>
                      <a:pt x="0" y="346608"/>
                      <a:pt x="32368" y="326378"/>
                    </a:cubicBezTo>
                    <a:cubicBezTo>
                      <a:pt x="64736" y="306148"/>
                      <a:pt x="176676" y="331773"/>
                      <a:pt x="234669" y="326378"/>
                    </a:cubicBezTo>
                    <a:cubicBezTo>
                      <a:pt x="292662" y="320983"/>
                      <a:pt x="338517" y="299405"/>
                      <a:pt x="380326" y="294010"/>
                    </a:cubicBezTo>
                    <a:cubicBezTo>
                      <a:pt x="422135" y="288615"/>
                      <a:pt x="469338" y="307497"/>
                      <a:pt x="485522" y="294010"/>
                    </a:cubicBezTo>
                    <a:cubicBezTo>
                      <a:pt x="501706" y="280523"/>
                      <a:pt x="489568" y="234669"/>
                      <a:pt x="477430" y="213090"/>
                    </a:cubicBezTo>
                    <a:cubicBezTo>
                      <a:pt x="465292" y="191511"/>
                      <a:pt x="422135" y="187464"/>
                      <a:pt x="412694" y="164537"/>
                    </a:cubicBezTo>
                    <a:cubicBezTo>
                      <a:pt x="403253" y="141610"/>
                      <a:pt x="441016" y="90360"/>
                      <a:pt x="420786" y="75525"/>
                    </a:cubicBezTo>
                    <a:cubicBezTo>
                      <a:pt x="400556" y="60690"/>
                      <a:pt x="315589" y="84966"/>
                      <a:pt x="291313" y="75525"/>
                    </a:cubicBezTo>
                    <a:cubicBezTo>
                      <a:pt x="267037" y="66084"/>
                      <a:pt x="252202" y="31019"/>
                      <a:pt x="275129" y="18881"/>
                    </a:cubicBezTo>
                    <a:cubicBezTo>
                      <a:pt x="298056" y="6743"/>
                      <a:pt x="388418" y="0"/>
                      <a:pt x="428878" y="2697"/>
                    </a:cubicBezTo>
                    <a:cubicBezTo>
                      <a:pt x="469338" y="5394"/>
                      <a:pt x="490917" y="31019"/>
                      <a:pt x="517890" y="35065"/>
                    </a:cubicBezTo>
                    <a:cubicBezTo>
                      <a:pt x="544863" y="39111"/>
                      <a:pt x="561048" y="28322"/>
                      <a:pt x="590719" y="26973"/>
                    </a:cubicBezTo>
                    <a:cubicBezTo>
                      <a:pt x="620390" y="25624"/>
                      <a:pt x="704007" y="29670"/>
                      <a:pt x="712099" y="43157"/>
                    </a:cubicBezTo>
                    <a:close/>
                  </a:path>
                </a:pathLst>
              </a:custGeom>
              <a:solidFill>
                <a:srgbClr val="2F0AB6"/>
              </a:solidFill>
              <a:ln w="12700">
                <a:solidFill>
                  <a:schemeClr val="tx1"/>
                </a:solidFill>
              </a:ln>
              <a:effectLst>
                <a:outerShdw dist="38100" dir="7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36" name="TextBox 35"/>
            <p:cNvSpPr txBox="1"/>
            <p:nvPr/>
          </p:nvSpPr>
          <p:spPr>
            <a:xfrm>
              <a:off x="2743200" y="3200400"/>
              <a:ext cx="1400212" cy="510204"/>
            </a:xfrm>
            <a:prstGeom prst="rect">
              <a:avLst/>
            </a:prstGeom>
            <a:solidFill>
              <a:schemeClr val="bg1">
                <a:lumMod val="75000"/>
                <a:alpha val="85000"/>
              </a:schemeClr>
            </a:solidFill>
          </p:spPr>
          <p:txBody>
            <a:bodyPr wrap="square" rtlCol="0">
              <a:spAutoFit/>
            </a:bodyPr>
            <a:lstStyle/>
            <a:p>
              <a:pPr algn="ctr">
                <a:lnSpc>
                  <a:spcPts val="1500"/>
                </a:lnSpc>
              </a:pPr>
              <a:r>
                <a:rPr lang="en-US" sz="2400" b="1" spc="-100" dirty="0" smtClean="0">
                  <a:solidFill>
                    <a:srgbClr val="2F0AB6"/>
                  </a:solidFill>
                  <a:effectLst>
                    <a:outerShdw dist="38100" dir="7200000" algn="ctr" rotWithShape="0">
                      <a:schemeClr val="bg1"/>
                    </a:outerShdw>
                  </a:effectLst>
                </a:rPr>
                <a:t>Saint </a:t>
              </a:r>
              <a:r>
                <a:rPr lang="en-US" sz="2400" b="1" spc="-100" dirty="0" err="1" smtClean="0">
                  <a:solidFill>
                    <a:srgbClr val="2F0AB6"/>
                  </a:solidFill>
                  <a:effectLst>
                    <a:outerShdw dist="38100" dir="7200000" algn="ctr" rotWithShape="0">
                      <a:schemeClr val="bg1"/>
                    </a:outerShdw>
                  </a:effectLst>
                </a:rPr>
                <a:t>Domingue</a:t>
              </a:r>
              <a:endParaRPr lang="en-US" sz="2400" b="1" spc="-100" dirty="0">
                <a:solidFill>
                  <a:srgbClr val="2F0AB6"/>
                </a:solidFill>
                <a:effectLst>
                  <a:outerShdw dist="38100" dir="7200000" algn="ctr" rotWithShape="0">
                    <a:schemeClr val="bg1"/>
                  </a:outerShdw>
                </a:effectLst>
              </a:endParaRPr>
            </a:p>
          </p:txBody>
        </p:sp>
        <p:sp>
          <p:nvSpPr>
            <p:cNvPr id="37" name="5-Point Star 36"/>
            <p:cNvSpPr/>
            <p:nvPr/>
          </p:nvSpPr>
          <p:spPr>
            <a:xfrm>
              <a:off x="3048000" y="2362200"/>
              <a:ext cx="533400" cy="533400"/>
            </a:xfrm>
            <a:prstGeom prst="star5">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TextBox 37"/>
            <p:cNvSpPr txBox="1"/>
            <p:nvPr/>
          </p:nvSpPr>
          <p:spPr>
            <a:xfrm>
              <a:off x="0" y="676656"/>
              <a:ext cx="9144000" cy="523220"/>
            </a:xfrm>
            <a:prstGeom prst="rect">
              <a:avLst/>
            </a:prstGeom>
          </p:spPr>
          <p:txBody>
            <a:bodyPr wrap="square" rtlCol="0">
              <a:spAutoFit/>
            </a:bodyPr>
            <a:lstStyle/>
            <a:p>
              <a:pPr>
                <a:buFont typeface="Arial" pitchFamily="34" charset="0"/>
                <a:buChar char="•"/>
              </a:pPr>
              <a:r>
                <a:rPr lang="en-US" sz="2800" dirty="0" smtClean="0"/>
                <a:t> 20% of </a:t>
              </a:r>
              <a:r>
                <a:rPr lang="en-US" sz="2800" dirty="0" err="1" smtClean="0"/>
                <a:t>Acadiens</a:t>
              </a:r>
              <a:r>
                <a:rPr lang="en-US" sz="2800" dirty="0" smtClean="0"/>
                <a:t> on </a:t>
              </a:r>
              <a:r>
                <a:rPr lang="en-US" sz="2800" dirty="0" err="1" smtClean="0"/>
                <a:t>Domingue</a:t>
              </a:r>
              <a:r>
                <a:rPr lang="en-US" sz="2800" dirty="0" smtClean="0"/>
                <a:t> die in 1</a:t>
              </a:r>
              <a:r>
                <a:rPr lang="en-US" sz="2800" baseline="30000" dirty="0" smtClean="0"/>
                <a:t>st</a:t>
              </a:r>
              <a:r>
                <a:rPr lang="en-US" sz="2800" dirty="0" smtClean="0"/>
                <a:t> year</a:t>
              </a:r>
            </a:p>
          </p:txBody>
        </p:sp>
        <p:sp useBgFill="1">
          <p:nvSpPr>
            <p:cNvPr id="44" name="TextBox 43"/>
            <p:cNvSpPr txBox="1"/>
            <p:nvPr/>
          </p:nvSpPr>
          <p:spPr>
            <a:xfrm>
              <a:off x="0" y="1163360"/>
              <a:ext cx="9144000" cy="523220"/>
            </a:xfrm>
            <a:prstGeom prst="rect">
              <a:avLst/>
            </a:prstGeom>
          </p:spPr>
          <p:txBody>
            <a:bodyPr wrap="square" rtlCol="0">
              <a:spAutoFit/>
            </a:bodyPr>
            <a:lstStyle/>
            <a:p>
              <a:pPr>
                <a:buFont typeface="Arial" pitchFamily="34" charset="0"/>
                <a:buChar char="•"/>
              </a:pPr>
              <a:r>
                <a:rPr lang="en-US" sz="2800" dirty="0" smtClean="0"/>
                <a:t> French transfer 1000 Germans from French Guiana to assist</a:t>
              </a:r>
            </a:p>
          </p:txBody>
        </p:sp>
        <p:sp useBgFill="1">
          <p:nvSpPr>
            <p:cNvPr id="45" name="TextBox 44"/>
            <p:cNvSpPr txBox="1"/>
            <p:nvPr/>
          </p:nvSpPr>
          <p:spPr>
            <a:xfrm>
              <a:off x="0" y="1686580"/>
              <a:ext cx="9144000" cy="523220"/>
            </a:xfrm>
            <a:prstGeom prst="rect">
              <a:avLst/>
            </a:prstGeom>
          </p:spPr>
          <p:txBody>
            <a:bodyPr wrap="square" rtlCol="0">
              <a:spAutoFit/>
            </a:bodyPr>
            <a:lstStyle/>
            <a:p>
              <a:pPr>
                <a:buFont typeface="Arial" pitchFamily="34" charset="0"/>
                <a:buChar char="•"/>
              </a:pPr>
              <a:r>
                <a:rPr lang="en-US" sz="2800" dirty="0" smtClean="0"/>
                <a:t> remaining </a:t>
              </a:r>
              <a:r>
                <a:rPr lang="en-US" sz="2800" dirty="0" err="1" smtClean="0"/>
                <a:t>Acadiens</a:t>
              </a:r>
              <a:r>
                <a:rPr lang="en-US" sz="2800" dirty="0" smtClean="0"/>
                <a:t> endure &amp; integrate into Saint </a:t>
              </a:r>
              <a:r>
                <a:rPr lang="en-US" sz="2800" dirty="0" err="1" smtClean="0"/>
                <a:t>Dominque</a:t>
              </a:r>
              <a:endParaRPr lang="en-US" sz="2800" dirty="0" smtClean="0"/>
            </a:p>
          </p:txBody>
        </p:sp>
      </p:grpSp>
      <p:grpSp>
        <p:nvGrpSpPr>
          <p:cNvPr id="70" name="Group 69"/>
          <p:cNvGrpSpPr/>
          <p:nvPr/>
        </p:nvGrpSpPr>
        <p:grpSpPr>
          <a:xfrm>
            <a:off x="34258" y="-76200"/>
            <a:ext cx="9035130" cy="7315200"/>
            <a:chOff x="34258" y="-76200"/>
            <a:chExt cx="9035130" cy="7315200"/>
          </a:xfrm>
        </p:grpSpPr>
        <p:pic>
          <p:nvPicPr>
            <p:cNvPr id="2" name="Picture 1"/>
            <p:cNvPicPr preferRelativeResize="0">
              <a:picLocks noChangeAspect="1" noChangeArrowheads="1"/>
            </p:cNvPicPr>
            <p:nvPr/>
          </p:nvPicPr>
          <p:blipFill>
            <a:blip r:embed="rId4"/>
            <a:srcRect t="421" r="29691" b="9435"/>
            <a:stretch>
              <a:fillRect/>
            </a:stretch>
          </p:blipFill>
          <p:spPr bwMode="auto">
            <a:xfrm>
              <a:off x="131049" y="-76200"/>
              <a:ext cx="8839200" cy="6389783"/>
            </a:xfrm>
            <a:prstGeom prst="rect">
              <a:avLst/>
            </a:prstGeom>
            <a:noFill/>
            <a:ln w="203200">
              <a:solidFill>
                <a:schemeClr val="tx1"/>
              </a:solidFill>
              <a:miter lim="800000"/>
              <a:headEnd/>
              <a:tailEnd/>
            </a:ln>
            <a:effectLst/>
          </p:spPr>
        </p:pic>
        <p:grpSp>
          <p:nvGrpSpPr>
            <p:cNvPr id="3" name="Group 2"/>
            <p:cNvGrpSpPr/>
            <p:nvPr/>
          </p:nvGrpSpPr>
          <p:grpSpPr>
            <a:xfrm>
              <a:off x="131048" y="902208"/>
              <a:ext cx="8860552" cy="5411375"/>
              <a:chOff x="131048" y="1435608"/>
              <a:chExt cx="8860552" cy="5411375"/>
            </a:xfrm>
          </p:grpSpPr>
          <p:pic>
            <p:nvPicPr>
              <p:cNvPr id="4" name="Picture 2"/>
              <p:cNvPicPr>
                <a:picLocks noChangeAspect="1" noChangeArrowheads="1"/>
              </p:cNvPicPr>
              <p:nvPr/>
            </p:nvPicPr>
            <p:blipFill>
              <a:blip r:embed="rId5"/>
              <a:srcRect t="14137" r="29517" b="10341"/>
              <a:stretch>
                <a:fillRect/>
              </a:stretch>
            </p:blipFill>
            <p:spPr bwMode="auto">
              <a:xfrm>
                <a:off x="131048" y="1435608"/>
                <a:ext cx="8860552" cy="5337681"/>
              </a:xfrm>
              <a:prstGeom prst="rect">
                <a:avLst/>
              </a:prstGeom>
              <a:noFill/>
              <a:ln w="9525">
                <a:noFill/>
                <a:miter lim="800000"/>
                <a:headEnd/>
                <a:tailEnd/>
              </a:ln>
              <a:effectLst/>
            </p:spPr>
          </p:pic>
          <p:pic>
            <p:nvPicPr>
              <p:cNvPr id="5" name="Picture 4"/>
              <p:cNvPicPr preferRelativeResize="0">
                <a:picLocks noChangeAspect="1" noChangeArrowheads="1"/>
              </p:cNvPicPr>
              <p:nvPr/>
            </p:nvPicPr>
            <p:blipFill>
              <a:blip r:embed="rId4"/>
              <a:srcRect t="74596" r="80435" b="9435"/>
              <a:stretch>
                <a:fillRect/>
              </a:stretch>
            </p:blipFill>
            <p:spPr bwMode="auto">
              <a:xfrm>
                <a:off x="131049" y="5715000"/>
                <a:ext cx="2459751" cy="1131983"/>
              </a:xfrm>
              <a:prstGeom prst="rect">
                <a:avLst/>
              </a:prstGeom>
              <a:noFill/>
              <a:ln w="9525">
                <a:noFill/>
                <a:miter lim="800000"/>
                <a:headEnd/>
                <a:tailEnd/>
              </a:ln>
              <a:effectLst/>
            </p:spPr>
          </p:pic>
        </p:grpSp>
        <p:sp>
          <p:nvSpPr>
            <p:cNvPr id="29" name="TextBox 28"/>
            <p:cNvSpPr txBox="1"/>
            <p:nvPr/>
          </p:nvSpPr>
          <p:spPr>
            <a:xfrm>
              <a:off x="5562600" y="1524000"/>
              <a:ext cx="1216266" cy="374461"/>
            </a:xfrm>
            <a:prstGeom prst="rect">
              <a:avLst/>
            </a:prstGeom>
            <a:noFill/>
          </p:spPr>
          <p:txBody>
            <a:bodyPr wrap="square" rtlCol="0">
              <a:spAutoFit/>
            </a:bodyPr>
            <a:lstStyle/>
            <a:p>
              <a:pPr algn="ctr">
                <a:lnSpc>
                  <a:spcPts val="2200"/>
                </a:lnSpc>
              </a:pPr>
              <a:r>
                <a:rPr lang="en-US" sz="2400" dirty="0" smtClean="0">
                  <a:solidFill>
                    <a:srgbClr val="2F0AB6"/>
                  </a:solidFill>
                  <a:effectLst>
                    <a:outerShdw dist="38100" dir="7200000" algn="ctr" rotWithShape="0">
                      <a:schemeClr val="tx1"/>
                    </a:outerShdw>
                  </a:effectLst>
                </a:rPr>
                <a:t>FRANCE</a:t>
              </a:r>
              <a:endParaRPr lang="en-US" sz="2400" dirty="0">
                <a:solidFill>
                  <a:srgbClr val="2F0AB6"/>
                </a:solidFill>
                <a:effectLst>
                  <a:outerShdw dist="38100" dir="7200000" algn="ctr" rotWithShape="0">
                    <a:schemeClr val="tx1"/>
                  </a:outerShdw>
                </a:effectLst>
              </a:endParaRPr>
            </a:p>
          </p:txBody>
        </p:sp>
        <p:grpSp>
          <p:nvGrpSpPr>
            <p:cNvPr id="69" name="Group 68"/>
            <p:cNvGrpSpPr/>
            <p:nvPr/>
          </p:nvGrpSpPr>
          <p:grpSpPr>
            <a:xfrm>
              <a:off x="34258" y="6019800"/>
              <a:ext cx="9035130" cy="1219200"/>
              <a:chOff x="34258" y="6019800"/>
              <a:chExt cx="9035130" cy="1219200"/>
            </a:xfrm>
          </p:grpSpPr>
          <p:cxnSp>
            <p:nvCxnSpPr>
              <p:cNvPr id="65" name="Straight Connector 64"/>
              <p:cNvCxnSpPr/>
              <p:nvPr/>
            </p:nvCxnSpPr>
            <p:spPr>
              <a:xfrm rot="5400000">
                <a:off x="8649494" y="6819106"/>
                <a:ext cx="838200" cy="1588"/>
              </a:xfrm>
              <a:prstGeom prst="line">
                <a:avLst/>
              </a:prstGeom>
              <a:ln w="203200">
                <a:solidFill>
                  <a:schemeClr val="tx1"/>
                </a:solidFill>
              </a:ln>
            </p:spPr>
            <p:style>
              <a:lnRef idx="1">
                <a:schemeClr val="accent1"/>
              </a:lnRef>
              <a:fillRef idx="0">
                <a:schemeClr val="accent1"/>
              </a:fillRef>
              <a:effectRef idx="0">
                <a:schemeClr val="accent1"/>
              </a:effectRef>
              <a:fontRef idx="minor">
                <a:schemeClr val="tx1"/>
              </a:fontRef>
            </p:style>
          </p:cxnSp>
          <p:pic>
            <p:nvPicPr>
              <p:cNvPr id="66" name="Picture 2"/>
              <p:cNvPicPr>
                <a:picLocks noChangeAspect="1" noChangeArrowheads="1"/>
              </p:cNvPicPr>
              <p:nvPr/>
            </p:nvPicPr>
            <p:blipFill>
              <a:blip r:embed="rId5"/>
              <a:srcRect l="40176" t="85467" r="29776" b="11846"/>
              <a:stretch>
                <a:fillRect/>
              </a:stretch>
            </p:blipFill>
            <p:spPr bwMode="auto">
              <a:xfrm flipV="1">
                <a:off x="137160" y="6248400"/>
                <a:ext cx="8860536" cy="611071"/>
              </a:xfrm>
              <a:prstGeom prst="rect">
                <a:avLst/>
              </a:prstGeom>
              <a:noFill/>
              <a:ln w="9525">
                <a:noFill/>
                <a:miter lim="800000"/>
                <a:headEnd/>
                <a:tailEnd/>
              </a:ln>
              <a:effectLst/>
            </p:spPr>
          </p:pic>
          <p:cxnSp>
            <p:nvCxnSpPr>
              <p:cNvPr id="67" name="Straight Connector 66"/>
              <p:cNvCxnSpPr/>
              <p:nvPr/>
            </p:nvCxnSpPr>
            <p:spPr>
              <a:xfrm rot="5400000">
                <a:off x="-384048" y="6438106"/>
                <a:ext cx="838200" cy="1588"/>
              </a:xfrm>
              <a:prstGeom prst="line">
                <a:avLst/>
              </a:prstGeom>
              <a:ln w="203200">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10" name="Picture 2"/>
          <p:cNvPicPr>
            <a:picLocks noChangeAspect="1" noChangeArrowheads="1"/>
          </p:cNvPicPr>
          <p:nvPr/>
        </p:nvPicPr>
        <p:blipFill>
          <a:blip r:embed="rId6"/>
          <a:srcRect l="39113" t="41192" r="45076" b="51220"/>
          <a:stretch>
            <a:fillRect/>
          </a:stretch>
        </p:blipFill>
        <p:spPr bwMode="auto">
          <a:xfrm>
            <a:off x="0" y="6248400"/>
            <a:ext cx="9144000" cy="607546"/>
          </a:xfrm>
          <a:prstGeom prst="rect">
            <a:avLst/>
          </a:prstGeom>
          <a:noFill/>
          <a:ln w="9525">
            <a:noFill/>
            <a:miter lim="800000"/>
            <a:headEnd/>
            <a:tailEnd/>
          </a:ln>
          <a:effectLst/>
        </p:spPr>
      </p:pic>
      <p:sp>
        <p:nvSpPr>
          <p:cNvPr id="11" name="Rectangle 10"/>
          <p:cNvSpPr/>
          <p:nvPr/>
        </p:nvSpPr>
        <p:spPr>
          <a:xfrm>
            <a:off x="0" y="6172200"/>
            <a:ext cx="9144000" cy="707886"/>
          </a:xfrm>
          <a:prstGeom prst="rect">
            <a:avLst/>
          </a:prstGeom>
          <a:noFill/>
          <a:ln w="76200">
            <a:noFill/>
          </a:ln>
        </p:spPr>
        <p:txBody>
          <a:bodyPr wrap="square">
            <a:spAutoFit/>
          </a:bodyPr>
          <a:lstStyle/>
          <a:p>
            <a:pPr algn="ctr"/>
            <a:r>
              <a:rPr lang="en-US" sz="4000" b="1" dirty="0" err="1" smtClean="0">
                <a:solidFill>
                  <a:srgbClr val="2F0AB6"/>
                </a:solidFill>
                <a:effectLst>
                  <a:outerShdw dist="50800" dir="7200000" algn="ctr" rotWithShape="0">
                    <a:schemeClr val="tx1"/>
                  </a:outerShdw>
                </a:effectLst>
              </a:rPr>
              <a:t>Acadien</a:t>
            </a:r>
            <a:r>
              <a:rPr lang="en-US" sz="4000" b="1" dirty="0" smtClean="0">
                <a:solidFill>
                  <a:srgbClr val="2F0AB6"/>
                </a:solidFill>
                <a:effectLst>
                  <a:outerShdw dist="50800" dir="7200000" algn="ctr" rotWithShape="0">
                    <a:schemeClr val="tx1"/>
                  </a:outerShdw>
                </a:effectLst>
              </a:rPr>
              <a:t> migration to the Tropics</a:t>
            </a:r>
            <a:endParaRPr lang="en-US" sz="4000" b="1" dirty="0">
              <a:solidFill>
                <a:srgbClr val="2F0AB6"/>
              </a:solidFill>
              <a:effectLst>
                <a:outerShdw dist="50800" dir="7200000" algn="ctr" rotWithShape="0">
                  <a:schemeClr val="tx1"/>
                </a:outerShdw>
              </a:effectLst>
            </a:endParaRPr>
          </a:p>
        </p:txBody>
      </p:sp>
      <p:sp>
        <p:nvSpPr>
          <p:cNvPr id="68" name="Oval 67"/>
          <p:cNvSpPr/>
          <p:nvPr/>
        </p:nvSpPr>
        <p:spPr>
          <a:xfrm>
            <a:off x="3200400" y="5867400"/>
            <a:ext cx="304800" cy="304800"/>
          </a:xfrm>
          <a:prstGeom prst="ellipse">
            <a:avLst/>
          </a:prstGeom>
          <a:noFill/>
          <a:ln w="38100">
            <a:solidFill>
              <a:srgbClr val="2F0AB6"/>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914400" y="3657600"/>
            <a:ext cx="2095807" cy="385170"/>
          </a:xfrm>
          <a:prstGeom prst="rect">
            <a:avLst/>
          </a:prstGeom>
          <a:noFill/>
        </p:spPr>
        <p:txBody>
          <a:bodyPr wrap="square" rtlCol="0">
            <a:spAutoFit/>
          </a:bodyPr>
          <a:lstStyle/>
          <a:p>
            <a:pPr algn="ctr">
              <a:lnSpc>
                <a:spcPts val="2200"/>
              </a:lnSpc>
            </a:pPr>
            <a:r>
              <a:rPr lang="en-US" sz="2400" dirty="0" smtClean="0">
                <a:solidFill>
                  <a:srgbClr val="FF0000"/>
                </a:solidFill>
                <a:effectLst>
                  <a:outerShdw dist="38100" dir="7200000" algn="ctr" rotWithShape="0">
                    <a:schemeClr val="tx1"/>
                  </a:outerShdw>
                </a:effectLst>
              </a:rPr>
              <a:t>French Guiana</a:t>
            </a:r>
            <a:endParaRPr lang="en-US" sz="2400" dirty="0">
              <a:solidFill>
                <a:srgbClr val="FF0000"/>
              </a:solidFill>
              <a:effectLst>
                <a:outerShdw dist="38100" dir="7200000" algn="ctr" rotWithShape="0">
                  <a:schemeClr val="tx1"/>
                </a:outerShdw>
              </a:effectLst>
            </a:endParaRPr>
          </a:p>
        </p:txBody>
      </p:sp>
      <p:sp>
        <p:nvSpPr>
          <p:cNvPr id="27" name="TextBox 26"/>
          <p:cNvSpPr txBox="1"/>
          <p:nvPr/>
        </p:nvSpPr>
        <p:spPr>
          <a:xfrm>
            <a:off x="802819" y="3200400"/>
            <a:ext cx="1864181" cy="385170"/>
          </a:xfrm>
          <a:prstGeom prst="rect">
            <a:avLst/>
          </a:prstGeom>
          <a:noFill/>
        </p:spPr>
        <p:txBody>
          <a:bodyPr wrap="square" rtlCol="0">
            <a:spAutoFit/>
          </a:bodyPr>
          <a:lstStyle/>
          <a:p>
            <a:pPr algn="ctr">
              <a:lnSpc>
                <a:spcPts val="2200"/>
              </a:lnSpc>
            </a:pPr>
            <a:r>
              <a:rPr lang="en-US" sz="2400" dirty="0" smtClean="0">
                <a:solidFill>
                  <a:srgbClr val="FF0000"/>
                </a:solidFill>
                <a:effectLst>
                  <a:outerShdw dist="38100" dir="7200000" algn="ctr" rotWithShape="0">
                    <a:schemeClr val="tx1"/>
                  </a:outerShdw>
                </a:effectLst>
              </a:rPr>
              <a:t>Martinique</a:t>
            </a:r>
          </a:p>
        </p:txBody>
      </p:sp>
      <p:sp>
        <p:nvSpPr>
          <p:cNvPr id="28" name="TextBox 27"/>
          <p:cNvSpPr txBox="1"/>
          <p:nvPr/>
        </p:nvSpPr>
        <p:spPr>
          <a:xfrm>
            <a:off x="228600" y="2739030"/>
            <a:ext cx="2080603" cy="385170"/>
          </a:xfrm>
          <a:prstGeom prst="rect">
            <a:avLst/>
          </a:prstGeom>
          <a:noFill/>
        </p:spPr>
        <p:txBody>
          <a:bodyPr wrap="square" rtlCol="0">
            <a:spAutoFit/>
          </a:bodyPr>
          <a:lstStyle/>
          <a:p>
            <a:pPr algn="ctr">
              <a:lnSpc>
                <a:spcPts val="2200"/>
              </a:lnSpc>
            </a:pPr>
            <a:r>
              <a:rPr lang="en-US" sz="2400" dirty="0" smtClean="0">
                <a:solidFill>
                  <a:srgbClr val="FF0000"/>
                </a:solidFill>
                <a:effectLst>
                  <a:outerShdw dist="38100" dir="7200000" algn="ctr" rotWithShape="0">
                    <a:schemeClr val="tx1"/>
                  </a:outerShdw>
                </a:effectLst>
              </a:rPr>
              <a:t>St. </a:t>
            </a:r>
            <a:r>
              <a:rPr lang="en-US" sz="2400" dirty="0" err="1" smtClean="0">
                <a:solidFill>
                  <a:srgbClr val="FF0000"/>
                </a:solidFill>
                <a:effectLst>
                  <a:outerShdw dist="38100" dir="7200000" algn="ctr" rotWithShape="0">
                    <a:schemeClr val="tx1"/>
                  </a:outerShdw>
                </a:effectLst>
              </a:rPr>
              <a:t>Domingue</a:t>
            </a:r>
            <a:endParaRPr lang="en-US" sz="2400" dirty="0">
              <a:solidFill>
                <a:srgbClr val="FF0000"/>
              </a:solidFill>
              <a:effectLst>
                <a:outerShdw dist="38100" dir="7200000" algn="ctr" rotWithShape="0">
                  <a:schemeClr val="tx1"/>
                </a:outerShdw>
              </a:effectLst>
            </a:endParaRPr>
          </a:p>
        </p:txBody>
      </p:sp>
      <p:sp useBgFill="1">
        <p:nvSpPr>
          <p:cNvPr id="39" name="TextBox 38"/>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sp>
        <p:nvSpPr>
          <p:cNvPr id="40" name="Freeform 39"/>
          <p:cNvSpPr/>
          <p:nvPr/>
        </p:nvSpPr>
        <p:spPr>
          <a:xfrm>
            <a:off x="3208149" y="1805552"/>
            <a:ext cx="1968285" cy="1836550"/>
          </a:xfrm>
          <a:custGeom>
            <a:avLst/>
            <a:gdLst>
              <a:gd name="connsiteX0" fmla="*/ 1968285 w 1968285"/>
              <a:gd name="connsiteY0" fmla="*/ 38746 h 1836550"/>
              <a:gd name="connsiteX1" fmla="*/ 1596326 w 1968285"/>
              <a:gd name="connsiteY1" fmla="*/ 147234 h 1836550"/>
              <a:gd name="connsiteX2" fmla="*/ 743919 w 1968285"/>
              <a:gd name="connsiteY2" fmla="*/ 922150 h 1836550"/>
              <a:gd name="connsiteX3" fmla="*/ 0 w 1968285"/>
              <a:gd name="connsiteY3" fmla="*/ 1836550 h 1836550"/>
            </a:gdLst>
            <a:ahLst/>
            <a:cxnLst>
              <a:cxn ang="0">
                <a:pos x="connsiteX0" y="connsiteY0"/>
              </a:cxn>
              <a:cxn ang="0">
                <a:pos x="connsiteX1" y="connsiteY1"/>
              </a:cxn>
              <a:cxn ang="0">
                <a:pos x="connsiteX2" y="connsiteY2"/>
              </a:cxn>
              <a:cxn ang="0">
                <a:pos x="connsiteX3" y="connsiteY3"/>
              </a:cxn>
            </a:cxnLst>
            <a:rect l="l" t="t" r="r" b="b"/>
            <a:pathLst>
              <a:path w="1968285" h="1836550">
                <a:moveTo>
                  <a:pt x="1968285" y="38746"/>
                </a:moveTo>
                <a:cubicBezTo>
                  <a:pt x="1884336" y="19373"/>
                  <a:pt x="1800387" y="0"/>
                  <a:pt x="1596326" y="147234"/>
                </a:cubicBezTo>
                <a:cubicBezTo>
                  <a:pt x="1392265" y="294468"/>
                  <a:pt x="1009973" y="640597"/>
                  <a:pt x="743919" y="922150"/>
                </a:cubicBezTo>
                <a:cubicBezTo>
                  <a:pt x="477865" y="1203703"/>
                  <a:pt x="238932" y="1520126"/>
                  <a:pt x="0" y="1836550"/>
                </a:cubicBezTo>
              </a:path>
            </a:pathLst>
          </a:custGeom>
          <a:ln w="76200">
            <a:solidFill>
              <a:srgbClr val="FF0000"/>
            </a:solidFill>
            <a:prstDash val="sysDot"/>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2464231" y="2278251"/>
            <a:ext cx="131735" cy="697424"/>
          </a:xfrm>
          <a:custGeom>
            <a:avLst/>
            <a:gdLst>
              <a:gd name="connsiteX0" fmla="*/ 0 w 131735"/>
              <a:gd name="connsiteY0" fmla="*/ 0 h 697424"/>
              <a:gd name="connsiteX1" fmla="*/ 123986 w 131735"/>
              <a:gd name="connsiteY1" fmla="*/ 340963 h 697424"/>
              <a:gd name="connsiteX2" fmla="*/ 46494 w 131735"/>
              <a:gd name="connsiteY2" fmla="*/ 697424 h 697424"/>
            </a:gdLst>
            <a:ahLst/>
            <a:cxnLst>
              <a:cxn ang="0">
                <a:pos x="connsiteX0" y="connsiteY0"/>
              </a:cxn>
              <a:cxn ang="0">
                <a:pos x="connsiteX1" y="connsiteY1"/>
              </a:cxn>
              <a:cxn ang="0">
                <a:pos x="connsiteX2" y="connsiteY2"/>
              </a:cxn>
            </a:cxnLst>
            <a:rect l="l" t="t" r="r" b="b"/>
            <a:pathLst>
              <a:path w="131735" h="697424">
                <a:moveTo>
                  <a:pt x="0" y="0"/>
                </a:moveTo>
                <a:cubicBezTo>
                  <a:pt x="58118" y="112363"/>
                  <a:pt x="116237" y="224726"/>
                  <a:pt x="123986" y="340963"/>
                </a:cubicBezTo>
                <a:cubicBezTo>
                  <a:pt x="131735" y="457200"/>
                  <a:pt x="89114" y="577312"/>
                  <a:pt x="46494" y="697424"/>
                </a:cubicBezTo>
              </a:path>
            </a:pathLst>
          </a:custGeom>
          <a:ln w="76200">
            <a:solidFill>
              <a:srgbClr val="FF0000"/>
            </a:solidFill>
            <a:prstDash val="sysDot"/>
          </a:ln>
          <a:effectLst>
            <a:outerShdw dist="50800" dir="4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2438401" y="2286000"/>
            <a:ext cx="457200" cy="838200"/>
          </a:xfrm>
          <a:custGeom>
            <a:avLst/>
            <a:gdLst>
              <a:gd name="connsiteX0" fmla="*/ 0 w 464949"/>
              <a:gd name="connsiteY0" fmla="*/ 0 h 759417"/>
              <a:gd name="connsiteX1" fmla="*/ 371959 w 464949"/>
              <a:gd name="connsiteY1" fmla="*/ 418454 h 759417"/>
              <a:gd name="connsiteX2" fmla="*/ 464949 w 464949"/>
              <a:gd name="connsiteY2" fmla="*/ 759417 h 759417"/>
              <a:gd name="connsiteX0" fmla="*/ 0 w 464949"/>
              <a:gd name="connsiteY0" fmla="*/ 0 h 759417"/>
              <a:gd name="connsiteX1" fmla="*/ 371959 w 464949"/>
              <a:gd name="connsiteY1" fmla="*/ 418454 h 759417"/>
              <a:gd name="connsiteX2" fmla="*/ 464949 w 464949"/>
              <a:gd name="connsiteY2" fmla="*/ 759417 h 759417"/>
              <a:gd name="connsiteX0" fmla="*/ 0 w 489697"/>
              <a:gd name="connsiteY0" fmla="*/ 0 h 759417"/>
              <a:gd name="connsiteX1" fmla="*/ 371959 w 489697"/>
              <a:gd name="connsiteY1" fmla="*/ 418454 h 759417"/>
              <a:gd name="connsiteX2" fmla="*/ 464949 w 489697"/>
              <a:gd name="connsiteY2" fmla="*/ 759417 h 759417"/>
              <a:gd name="connsiteX0" fmla="*/ 0 w 528918"/>
              <a:gd name="connsiteY0" fmla="*/ 0 h 759417"/>
              <a:gd name="connsiteX1" fmla="*/ 371959 w 528918"/>
              <a:gd name="connsiteY1" fmla="*/ 418454 h 759417"/>
              <a:gd name="connsiteX2" fmla="*/ 464949 w 528918"/>
              <a:gd name="connsiteY2" fmla="*/ 759417 h 759417"/>
              <a:gd name="connsiteX0" fmla="*/ 0 w 464949"/>
              <a:gd name="connsiteY0" fmla="*/ 0 h 759417"/>
              <a:gd name="connsiteX1" fmla="*/ 464949 w 464949"/>
              <a:gd name="connsiteY1" fmla="*/ 759417 h 759417"/>
              <a:gd name="connsiteX0" fmla="*/ 0 w 464949"/>
              <a:gd name="connsiteY0" fmla="*/ 0 h 759417"/>
              <a:gd name="connsiteX1" fmla="*/ 464949 w 464949"/>
              <a:gd name="connsiteY1" fmla="*/ 759417 h 759417"/>
              <a:gd name="connsiteX0" fmla="*/ 0 w 464949"/>
              <a:gd name="connsiteY0" fmla="*/ 0 h 759417"/>
              <a:gd name="connsiteX1" fmla="*/ 464949 w 464949"/>
              <a:gd name="connsiteY1" fmla="*/ 759417 h 759417"/>
            </a:gdLst>
            <a:ahLst/>
            <a:cxnLst>
              <a:cxn ang="0">
                <a:pos x="connsiteX0" y="connsiteY0"/>
              </a:cxn>
              <a:cxn ang="0">
                <a:pos x="connsiteX1" y="connsiteY1"/>
              </a:cxn>
            </a:cxnLst>
            <a:rect l="l" t="t" r="r" b="b"/>
            <a:pathLst>
              <a:path w="464949" h="759417">
                <a:moveTo>
                  <a:pt x="0" y="0"/>
                </a:moveTo>
                <a:cubicBezTo>
                  <a:pt x="332036" y="171336"/>
                  <a:pt x="459004" y="425596"/>
                  <a:pt x="464949" y="759417"/>
                </a:cubicBezTo>
              </a:path>
            </a:pathLst>
          </a:custGeom>
          <a:ln w="76200">
            <a:solidFill>
              <a:srgbClr val="FF0000"/>
            </a:solidFill>
            <a:prstDash val="sysDot"/>
          </a:ln>
          <a:effectLst>
            <a:outerShdw dist="50800" dir="4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rot="2086099">
            <a:off x="2616795" y="1749693"/>
            <a:ext cx="304799" cy="1240141"/>
          </a:xfrm>
          <a:custGeom>
            <a:avLst/>
            <a:gdLst>
              <a:gd name="connsiteX0" fmla="*/ 0 w 464949"/>
              <a:gd name="connsiteY0" fmla="*/ 0 h 759417"/>
              <a:gd name="connsiteX1" fmla="*/ 371959 w 464949"/>
              <a:gd name="connsiteY1" fmla="*/ 418454 h 759417"/>
              <a:gd name="connsiteX2" fmla="*/ 464949 w 464949"/>
              <a:gd name="connsiteY2" fmla="*/ 759417 h 759417"/>
            </a:gdLst>
            <a:ahLst/>
            <a:cxnLst>
              <a:cxn ang="0">
                <a:pos x="connsiteX0" y="connsiteY0"/>
              </a:cxn>
              <a:cxn ang="0">
                <a:pos x="connsiteX1" y="connsiteY1"/>
              </a:cxn>
              <a:cxn ang="0">
                <a:pos x="connsiteX2" y="connsiteY2"/>
              </a:cxn>
            </a:cxnLst>
            <a:rect l="l" t="t" r="r" b="b"/>
            <a:pathLst>
              <a:path w="464949" h="759417">
                <a:moveTo>
                  <a:pt x="0" y="0"/>
                </a:moveTo>
                <a:cubicBezTo>
                  <a:pt x="147234" y="145942"/>
                  <a:pt x="294468" y="291885"/>
                  <a:pt x="371959" y="418454"/>
                </a:cubicBezTo>
                <a:cubicBezTo>
                  <a:pt x="449451" y="545024"/>
                  <a:pt x="457200" y="652220"/>
                  <a:pt x="464949" y="759417"/>
                </a:cubicBezTo>
              </a:path>
            </a:pathLst>
          </a:custGeom>
          <a:ln w="76200">
            <a:solidFill>
              <a:srgbClr val="FF0000"/>
            </a:solidFill>
            <a:prstDash val="sysDot"/>
          </a:ln>
          <a:effectLst>
            <a:outerShdw dist="50800" dir="4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5-Point Star 30"/>
          <p:cNvSpPr/>
          <p:nvPr/>
        </p:nvSpPr>
        <p:spPr>
          <a:xfrm>
            <a:off x="2209800" y="2743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2667000" y="28956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p:cNvSpPr/>
          <p:nvPr/>
        </p:nvSpPr>
        <p:spPr>
          <a:xfrm>
            <a:off x="2895600" y="3429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0" y="6172200"/>
            <a:ext cx="9144000" cy="707886"/>
          </a:xfrm>
          <a:prstGeom prst="rect">
            <a:avLst/>
          </a:prstGeom>
          <a:noFill/>
          <a:ln w="76200">
            <a:noFill/>
          </a:ln>
        </p:spPr>
        <p:txBody>
          <a:bodyPr wrap="square">
            <a:spAutoFit/>
          </a:bodyPr>
          <a:lstStyle/>
          <a:p>
            <a:pPr algn="ctr"/>
            <a:r>
              <a:rPr lang="en-US" sz="4000" b="1" dirty="0" err="1" smtClean="0">
                <a:solidFill>
                  <a:srgbClr val="2F0AB6"/>
                </a:solidFill>
                <a:effectLst>
                  <a:outerShdw dist="50800" dir="7200000" algn="ctr" rotWithShape="0">
                    <a:schemeClr val="tx1"/>
                  </a:outerShdw>
                </a:effectLst>
              </a:rPr>
              <a:t>Acadien</a:t>
            </a:r>
            <a:r>
              <a:rPr lang="en-US" sz="4000" b="1" dirty="0" smtClean="0">
                <a:solidFill>
                  <a:srgbClr val="2F0AB6"/>
                </a:solidFill>
                <a:effectLst>
                  <a:outerShdw dist="50800" dir="7200000" algn="ctr" rotWithShape="0">
                    <a:schemeClr val="tx1"/>
                  </a:outerShdw>
                </a:effectLst>
              </a:rPr>
              <a:t> migration to the Falklands</a:t>
            </a:r>
            <a:endParaRPr lang="en-US" sz="4000" b="1" dirty="0">
              <a:solidFill>
                <a:srgbClr val="2F0AB6"/>
              </a:solidFill>
              <a:effectLst>
                <a:outerShdw dist="50800" dir="7200000" algn="ctr" rotWithShape="0">
                  <a:schemeClr val="tx1"/>
                </a:outerShdw>
              </a:effectLst>
            </a:endParaRPr>
          </a:p>
        </p:txBody>
      </p:sp>
      <p:sp>
        <p:nvSpPr>
          <p:cNvPr id="62" name="TextBox 61"/>
          <p:cNvSpPr txBox="1"/>
          <p:nvPr/>
        </p:nvSpPr>
        <p:spPr>
          <a:xfrm rot="20522958">
            <a:off x="6636874" y="5322914"/>
            <a:ext cx="2063783" cy="466410"/>
          </a:xfrm>
          <a:prstGeom prst="rect">
            <a:avLst/>
          </a:prstGeom>
          <a:noFill/>
        </p:spPr>
        <p:txBody>
          <a:bodyPr wrap="square" rtlCol="0">
            <a:spAutoFit/>
          </a:bodyPr>
          <a:lstStyle/>
          <a:p>
            <a:pPr algn="ctr">
              <a:lnSpc>
                <a:spcPts val="2200"/>
              </a:lnSpc>
            </a:pPr>
            <a:r>
              <a:rPr lang="en-US" sz="4800" b="1" dirty="0" smtClean="0">
                <a:solidFill>
                  <a:srgbClr val="FF0000"/>
                </a:solidFill>
                <a:effectLst>
                  <a:outerShdw dist="38100" dir="7200000" algn="ctr" rotWithShape="0">
                    <a:schemeClr val="tx1"/>
                  </a:outerShdw>
                </a:effectLst>
              </a:rPr>
              <a:t>WHY?</a:t>
            </a:r>
            <a:endParaRPr lang="en-US" sz="4800" b="1" dirty="0">
              <a:solidFill>
                <a:srgbClr val="FF0000"/>
              </a:solidFill>
              <a:effectLst>
                <a:outerShdw dist="38100" dir="7200000" algn="ctr" rotWithShape="0">
                  <a:schemeClr val="tx1"/>
                </a:outerShdw>
              </a:effectLst>
            </a:endParaRPr>
          </a:p>
        </p:txBody>
      </p:sp>
      <p:sp useBgFill="1">
        <p:nvSpPr>
          <p:cNvPr id="71" name="TextBox 70"/>
          <p:cNvSpPr txBox="1"/>
          <p:nvPr/>
        </p:nvSpPr>
        <p:spPr>
          <a:xfrm>
            <a:off x="0" y="672405"/>
            <a:ext cx="4800600" cy="954107"/>
          </a:xfrm>
          <a:prstGeom prst="rect">
            <a:avLst/>
          </a:prstGeom>
        </p:spPr>
        <p:txBody>
          <a:bodyPr wrap="square" rtlCol="0">
            <a:spAutoFit/>
          </a:bodyPr>
          <a:lstStyle/>
          <a:p>
            <a:pPr algn="ctr"/>
            <a:r>
              <a:rPr lang="en-US" sz="2800" dirty="0" smtClean="0"/>
              <a:t>way-station for European explorers/traders to the Pacific</a:t>
            </a:r>
          </a:p>
        </p:txBody>
      </p:sp>
      <p:sp>
        <p:nvSpPr>
          <p:cNvPr id="73" name="Oval 72"/>
          <p:cNvSpPr/>
          <p:nvPr/>
        </p:nvSpPr>
        <p:spPr>
          <a:xfrm rot="958054">
            <a:off x="4680946" y="1042110"/>
            <a:ext cx="1077508" cy="1497180"/>
          </a:xfrm>
          <a:prstGeom prst="ellipse">
            <a:avLst/>
          </a:prstGeom>
          <a:solidFill>
            <a:schemeClr val="tx1">
              <a:alpha val="63000"/>
            </a:schemeClr>
          </a:solidFill>
          <a:ln>
            <a:noFill/>
          </a:ln>
          <a:effectLst>
            <a:innerShdw blurRad="419100" dist="203200" dir="10800000">
              <a:schemeClr val="tx1">
                <a:alpha val="50000"/>
              </a:schemeClr>
            </a:innerShd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p:cNvGrpSpPr/>
          <p:nvPr/>
        </p:nvGrpSpPr>
        <p:grpSpPr>
          <a:xfrm>
            <a:off x="152400" y="1905000"/>
            <a:ext cx="5114441" cy="4845803"/>
            <a:chOff x="418454" y="1968285"/>
            <a:chExt cx="5114441" cy="4845803"/>
          </a:xfrm>
          <a:effectLst>
            <a:outerShdw dist="50800" dir="5400000" algn="ctr" rotWithShape="0">
              <a:schemeClr val="bg1"/>
            </a:outerShdw>
          </a:effectLst>
        </p:grpSpPr>
        <p:sp>
          <p:nvSpPr>
            <p:cNvPr id="74" name="Freeform 73"/>
            <p:cNvSpPr/>
            <p:nvPr/>
          </p:nvSpPr>
          <p:spPr>
            <a:xfrm>
              <a:off x="418454" y="1968285"/>
              <a:ext cx="5114441" cy="4845803"/>
            </a:xfrm>
            <a:custGeom>
              <a:avLst/>
              <a:gdLst>
                <a:gd name="connsiteX0" fmla="*/ 5114441 w 5114441"/>
                <a:gd name="connsiteY0" fmla="*/ 0 h 4569417"/>
                <a:gd name="connsiteX1" fmla="*/ 4572000 w 5114441"/>
                <a:gd name="connsiteY1" fmla="*/ 418454 h 4569417"/>
                <a:gd name="connsiteX2" fmla="*/ 4324027 w 5114441"/>
                <a:gd name="connsiteY2" fmla="*/ 1487837 h 4569417"/>
                <a:gd name="connsiteX3" fmla="*/ 4494509 w 5114441"/>
                <a:gd name="connsiteY3" fmla="*/ 3099661 h 4569417"/>
                <a:gd name="connsiteX4" fmla="*/ 3750590 w 5114441"/>
                <a:gd name="connsiteY4" fmla="*/ 4122549 h 4569417"/>
                <a:gd name="connsiteX5" fmla="*/ 3037668 w 5114441"/>
                <a:gd name="connsiteY5" fmla="*/ 4417017 h 4569417"/>
                <a:gd name="connsiteX6" fmla="*/ 2216258 w 5114441"/>
                <a:gd name="connsiteY6" fmla="*/ 4463512 h 4569417"/>
                <a:gd name="connsiteX7" fmla="*/ 1487838 w 5114441"/>
                <a:gd name="connsiteY7" fmla="*/ 3781586 h 4569417"/>
                <a:gd name="connsiteX8" fmla="*/ 0 w 5114441"/>
                <a:gd name="connsiteY8" fmla="*/ 2123268 h 4569417"/>
                <a:gd name="connsiteX0" fmla="*/ 5114441 w 5114441"/>
                <a:gd name="connsiteY0" fmla="*/ 0 h 4569417"/>
                <a:gd name="connsiteX1" fmla="*/ 4572000 w 5114441"/>
                <a:gd name="connsiteY1" fmla="*/ 418454 h 4569417"/>
                <a:gd name="connsiteX2" fmla="*/ 4324027 w 5114441"/>
                <a:gd name="connsiteY2" fmla="*/ 1487837 h 4569417"/>
                <a:gd name="connsiteX3" fmla="*/ 4494509 w 5114441"/>
                <a:gd name="connsiteY3" fmla="*/ 3099661 h 4569417"/>
                <a:gd name="connsiteX4" fmla="*/ 3750590 w 5114441"/>
                <a:gd name="connsiteY4" fmla="*/ 4122549 h 4569417"/>
                <a:gd name="connsiteX5" fmla="*/ 3037668 w 5114441"/>
                <a:gd name="connsiteY5" fmla="*/ 4417017 h 4569417"/>
                <a:gd name="connsiteX6" fmla="*/ 2216258 w 5114441"/>
                <a:gd name="connsiteY6" fmla="*/ 4463512 h 4569417"/>
                <a:gd name="connsiteX7" fmla="*/ 1487838 w 5114441"/>
                <a:gd name="connsiteY7" fmla="*/ 3781586 h 4569417"/>
                <a:gd name="connsiteX8" fmla="*/ 0 w 5114441"/>
                <a:gd name="connsiteY8" fmla="*/ 2123268 h 4569417"/>
                <a:gd name="connsiteX0" fmla="*/ 5114441 w 5114441"/>
                <a:gd name="connsiteY0" fmla="*/ 0 h 4845803"/>
                <a:gd name="connsiteX1" fmla="*/ 4572000 w 5114441"/>
                <a:gd name="connsiteY1" fmla="*/ 418454 h 4845803"/>
                <a:gd name="connsiteX2" fmla="*/ 4324027 w 5114441"/>
                <a:gd name="connsiteY2" fmla="*/ 1487837 h 4845803"/>
                <a:gd name="connsiteX3" fmla="*/ 4494509 w 5114441"/>
                <a:gd name="connsiteY3" fmla="*/ 3099661 h 4845803"/>
                <a:gd name="connsiteX4" fmla="*/ 3750590 w 5114441"/>
                <a:gd name="connsiteY4" fmla="*/ 4122549 h 4845803"/>
                <a:gd name="connsiteX5" fmla="*/ 3037668 w 5114441"/>
                <a:gd name="connsiteY5" fmla="*/ 4417017 h 4845803"/>
                <a:gd name="connsiteX6" fmla="*/ 2216258 w 5114441"/>
                <a:gd name="connsiteY6" fmla="*/ 4463512 h 4845803"/>
                <a:gd name="connsiteX7" fmla="*/ 0 w 5114441"/>
                <a:gd name="connsiteY7" fmla="*/ 2123268 h 4845803"/>
                <a:gd name="connsiteX0" fmla="*/ 5114441 w 5114441"/>
                <a:gd name="connsiteY0" fmla="*/ 0 h 4845803"/>
                <a:gd name="connsiteX1" fmla="*/ 4572000 w 5114441"/>
                <a:gd name="connsiteY1" fmla="*/ 418454 h 4845803"/>
                <a:gd name="connsiteX2" fmla="*/ 4324027 w 5114441"/>
                <a:gd name="connsiteY2" fmla="*/ 1487837 h 4845803"/>
                <a:gd name="connsiteX3" fmla="*/ 4494509 w 5114441"/>
                <a:gd name="connsiteY3" fmla="*/ 3099661 h 4845803"/>
                <a:gd name="connsiteX4" fmla="*/ 3750590 w 5114441"/>
                <a:gd name="connsiteY4" fmla="*/ 4122549 h 4845803"/>
                <a:gd name="connsiteX5" fmla="*/ 3037668 w 5114441"/>
                <a:gd name="connsiteY5" fmla="*/ 4417017 h 4845803"/>
                <a:gd name="connsiteX6" fmla="*/ 2216258 w 5114441"/>
                <a:gd name="connsiteY6" fmla="*/ 4463512 h 4845803"/>
                <a:gd name="connsiteX7" fmla="*/ 0 w 5114441"/>
                <a:gd name="connsiteY7" fmla="*/ 2123268 h 4845803"/>
                <a:gd name="connsiteX0" fmla="*/ 5114441 w 5114441"/>
                <a:gd name="connsiteY0" fmla="*/ 0 h 4845803"/>
                <a:gd name="connsiteX1" fmla="*/ 4572000 w 5114441"/>
                <a:gd name="connsiteY1" fmla="*/ 418454 h 4845803"/>
                <a:gd name="connsiteX2" fmla="*/ 4324027 w 5114441"/>
                <a:gd name="connsiteY2" fmla="*/ 1487837 h 4845803"/>
                <a:gd name="connsiteX3" fmla="*/ 4494509 w 5114441"/>
                <a:gd name="connsiteY3" fmla="*/ 3099661 h 4845803"/>
                <a:gd name="connsiteX4" fmla="*/ 3750590 w 5114441"/>
                <a:gd name="connsiteY4" fmla="*/ 4122549 h 4845803"/>
                <a:gd name="connsiteX5" fmla="*/ 3037668 w 5114441"/>
                <a:gd name="connsiteY5" fmla="*/ 4417017 h 4845803"/>
                <a:gd name="connsiteX6" fmla="*/ 2216258 w 5114441"/>
                <a:gd name="connsiteY6" fmla="*/ 4463512 h 4845803"/>
                <a:gd name="connsiteX7" fmla="*/ 0 w 5114441"/>
                <a:gd name="connsiteY7" fmla="*/ 2123268 h 484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4441" h="4845803">
                  <a:moveTo>
                    <a:pt x="5114441" y="0"/>
                  </a:moveTo>
                  <a:cubicBezTo>
                    <a:pt x="4909088" y="85240"/>
                    <a:pt x="4703736" y="170481"/>
                    <a:pt x="4572000" y="418454"/>
                  </a:cubicBezTo>
                  <a:cubicBezTo>
                    <a:pt x="4440264" y="666427"/>
                    <a:pt x="4336942" y="1040969"/>
                    <a:pt x="4324027" y="1487837"/>
                  </a:cubicBezTo>
                  <a:cubicBezTo>
                    <a:pt x="4311112" y="1934705"/>
                    <a:pt x="4590082" y="2660542"/>
                    <a:pt x="4494509" y="3099661"/>
                  </a:cubicBezTo>
                  <a:cubicBezTo>
                    <a:pt x="4398936" y="3538780"/>
                    <a:pt x="3993397" y="3902990"/>
                    <a:pt x="3750590" y="4122549"/>
                  </a:cubicBezTo>
                  <a:cubicBezTo>
                    <a:pt x="3507783" y="4342108"/>
                    <a:pt x="3293390" y="4360190"/>
                    <a:pt x="3037668" y="4417017"/>
                  </a:cubicBezTo>
                  <a:cubicBezTo>
                    <a:pt x="2781946" y="4473844"/>
                    <a:pt x="2722536" y="4845803"/>
                    <a:pt x="2216258" y="4463512"/>
                  </a:cubicBezTo>
                  <a:cubicBezTo>
                    <a:pt x="1709980" y="4081221"/>
                    <a:pt x="455263" y="3461934"/>
                    <a:pt x="0" y="2123268"/>
                  </a:cubicBezTo>
                </a:path>
              </a:pathLst>
            </a:cu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Freeform 74"/>
            <p:cNvSpPr/>
            <p:nvPr/>
          </p:nvSpPr>
          <p:spPr>
            <a:xfrm>
              <a:off x="2303196" y="4850969"/>
              <a:ext cx="498121" cy="1336113"/>
            </a:xfrm>
            <a:custGeom>
              <a:avLst/>
              <a:gdLst>
                <a:gd name="connsiteX0" fmla="*/ 72325 w 599268"/>
                <a:gd name="connsiteY0" fmla="*/ 712923 h 769749"/>
                <a:gd name="connsiteX1" fmla="*/ 87824 w 599268"/>
                <a:gd name="connsiteY1" fmla="*/ 650929 h 769749"/>
                <a:gd name="connsiteX2" fmla="*/ 599268 w 599268"/>
                <a:gd name="connsiteY2" fmla="*/ 0 h 769749"/>
                <a:gd name="connsiteX0" fmla="*/ 131828 w 658771"/>
                <a:gd name="connsiteY0" fmla="*/ 712923 h 769749"/>
                <a:gd name="connsiteX1" fmla="*/ 147327 w 658771"/>
                <a:gd name="connsiteY1" fmla="*/ 650929 h 769749"/>
                <a:gd name="connsiteX2" fmla="*/ 85242 w 658771"/>
                <a:gd name="connsiteY2" fmla="*/ 346458 h 769749"/>
                <a:gd name="connsiteX3" fmla="*/ 658771 w 658771"/>
                <a:gd name="connsiteY3" fmla="*/ 0 h 769749"/>
                <a:gd name="connsiteX0" fmla="*/ 131828 w 658771"/>
                <a:gd name="connsiteY0" fmla="*/ 712923 h 735973"/>
                <a:gd name="connsiteX1" fmla="*/ 85242 w 658771"/>
                <a:gd name="connsiteY1" fmla="*/ 725641 h 735973"/>
                <a:gd name="connsiteX2" fmla="*/ 147327 w 658771"/>
                <a:gd name="connsiteY2" fmla="*/ 650929 h 735973"/>
                <a:gd name="connsiteX3" fmla="*/ 85242 w 658771"/>
                <a:gd name="connsiteY3" fmla="*/ 346458 h 735973"/>
                <a:gd name="connsiteX4" fmla="*/ 658771 w 658771"/>
                <a:gd name="connsiteY4" fmla="*/ 0 h 735973"/>
                <a:gd name="connsiteX0" fmla="*/ 167912 w 694855"/>
                <a:gd name="connsiteY0" fmla="*/ 712923 h 735973"/>
                <a:gd name="connsiteX1" fmla="*/ 121326 w 694855"/>
                <a:gd name="connsiteY1" fmla="*/ 725641 h 735973"/>
                <a:gd name="connsiteX2" fmla="*/ 183411 w 694855"/>
                <a:gd name="connsiteY2" fmla="*/ 650929 h 735973"/>
                <a:gd name="connsiteX3" fmla="*/ 121326 w 694855"/>
                <a:gd name="connsiteY3" fmla="*/ 346458 h 735973"/>
                <a:gd name="connsiteX4" fmla="*/ 694855 w 694855"/>
                <a:gd name="connsiteY4" fmla="*/ 0 h 735973"/>
                <a:gd name="connsiteX0" fmla="*/ 167912 w 694855"/>
                <a:gd name="connsiteY0" fmla="*/ 712923 h 735973"/>
                <a:gd name="connsiteX1" fmla="*/ 121326 w 694855"/>
                <a:gd name="connsiteY1" fmla="*/ 725641 h 735973"/>
                <a:gd name="connsiteX2" fmla="*/ 183411 w 694855"/>
                <a:gd name="connsiteY2" fmla="*/ 650929 h 735973"/>
                <a:gd name="connsiteX3" fmla="*/ 121326 w 694855"/>
                <a:gd name="connsiteY3" fmla="*/ 346458 h 735973"/>
                <a:gd name="connsiteX4" fmla="*/ 694855 w 694855"/>
                <a:gd name="connsiteY4" fmla="*/ 0 h 735973"/>
                <a:gd name="connsiteX0" fmla="*/ 240282 w 1417963"/>
                <a:gd name="connsiteY0" fmla="*/ 712923 h 735973"/>
                <a:gd name="connsiteX1" fmla="*/ 193696 w 1417963"/>
                <a:gd name="connsiteY1" fmla="*/ 725641 h 735973"/>
                <a:gd name="connsiteX2" fmla="*/ 255781 w 1417963"/>
                <a:gd name="connsiteY2" fmla="*/ 650929 h 735973"/>
                <a:gd name="connsiteX3" fmla="*/ 193696 w 1417963"/>
                <a:gd name="connsiteY3" fmla="*/ 346458 h 735973"/>
                <a:gd name="connsiteX4" fmla="*/ 1417963 w 1417963"/>
                <a:gd name="connsiteY4" fmla="*/ 0 h 735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963" h="735973">
                  <a:moveTo>
                    <a:pt x="240282" y="712923"/>
                  </a:moveTo>
                  <a:cubicBezTo>
                    <a:pt x="232518" y="715043"/>
                    <a:pt x="191113" y="735973"/>
                    <a:pt x="193696" y="725641"/>
                  </a:cubicBezTo>
                  <a:cubicBezTo>
                    <a:pt x="196279" y="715309"/>
                    <a:pt x="255781" y="714126"/>
                    <a:pt x="255781" y="650929"/>
                  </a:cubicBezTo>
                  <a:cubicBezTo>
                    <a:pt x="248017" y="638821"/>
                    <a:pt x="-1" y="454946"/>
                    <a:pt x="193696" y="346458"/>
                  </a:cubicBezTo>
                  <a:cubicBezTo>
                    <a:pt x="387393" y="237970"/>
                    <a:pt x="723108" y="118806"/>
                    <a:pt x="1417963" y="0"/>
                  </a:cubicBezTo>
                </a:path>
              </a:pathLst>
            </a:cu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7" name="5-Point Star 76"/>
          <p:cNvSpPr/>
          <p:nvPr/>
        </p:nvSpPr>
        <p:spPr>
          <a:xfrm>
            <a:off x="3124200" y="5715000"/>
            <a:ext cx="457200" cy="45720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2971800" y="5791200"/>
            <a:ext cx="762000" cy="4572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4"/>
                                        </p:tgtEl>
                                      </p:cBhvr>
                                    </p:animEffect>
                                    <p:set>
                                      <p:cBhvr>
                                        <p:cTn id="7" dur="1" fill="hold">
                                          <p:stCondLst>
                                            <p:cond delay="999"/>
                                          </p:stCondLst>
                                        </p:cTn>
                                        <p:tgtEl>
                                          <p:spTgt spid="3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1000"/>
                                        <p:tgtEl>
                                          <p:spTgt spid="7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up)">
                                      <p:cBhvr>
                                        <p:cTn id="15" dur="1000"/>
                                        <p:tgtEl>
                                          <p:spTgt spid="40"/>
                                        </p:tgtEl>
                                      </p:cBhvr>
                                    </p:animEffect>
                                  </p:childTnLst>
                                </p:cTn>
                              </p:par>
                            </p:childTnLst>
                          </p:cTn>
                        </p:par>
                        <p:par>
                          <p:cTn id="16" fill="hold">
                            <p:stCondLst>
                              <p:cond delay="1000"/>
                            </p:stCondLst>
                            <p:childTnLst>
                              <p:par>
                                <p:cTn id="17" presetID="49" presetClass="entr" presetSubtype="0" decel="100000"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000" fill="hold"/>
                                        <p:tgtEl>
                                          <p:spTgt spid="33"/>
                                        </p:tgtEl>
                                        <p:attrNameLst>
                                          <p:attrName>ppt_w</p:attrName>
                                        </p:attrNameLst>
                                      </p:cBhvr>
                                      <p:tavLst>
                                        <p:tav tm="0">
                                          <p:val>
                                            <p:fltVal val="0"/>
                                          </p:val>
                                        </p:tav>
                                        <p:tav tm="100000">
                                          <p:val>
                                            <p:strVal val="#ppt_w"/>
                                          </p:val>
                                        </p:tav>
                                      </p:tavLst>
                                    </p:anim>
                                    <p:anim calcmode="lin" valueType="num">
                                      <p:cBhvr>
                                        <p:cTn id="20" dur="1000" fill="hold"/>
                                        <p:tgtEl>
                                          <p:spTgt spid="33"/>
                                        </p:tgtEl>
                                        <p:attrNameLst>
                                          <p:attrName>ppt_h</p:attrName>
                                        </p:attrNameLst>
                                      </p:cBhvr>
                                      <p:tavLst>
                                        <p:tav tm="0">
                                          <p:val>
                                            <p:fltVal val="0"/>
                                          </p:val>
                                        </p:tav>
                                        <p:tav tm="100000">
                                          <p:val>
                                            <p:strVal val="#ppt_h"/>
                                          </p:val>
                                        </p:tav>
                                      </p:tavLst>
                                    </p:anim>
                                    <p:anim calcmode="lin" valueType="num">
                                      <p:cBhvr>
                                        <p:cTn id="21" dur="1000" fill="hold"/>
                                        <p:tgtEl>
                                          <p:spTgt spid="33"/>
                                        </p:tgtEl>
                                        <p:attrNameLst>
                                          <p:attrName>style.rotation</p:attrName>
                                        </p:attrNameLst>
                                      </p:cBhvr>
                                      <p:tavLst>
                                        <p:tav tm="0">
                                          <p:val>
                                            <p:fltVal val="360"/>
                                          </p:val>
                                        </p:tav>
                                        <p:tav tm="100000">
                                          <p:val>
                                            <p:fltVal val="0"/>
                                          </p:val>
                                        </p:tav>
                                      </p:tavLst>
                                    </p:anim>
                                    <p:animEffect transition="in" filter="fade">
                                      <p:cBhvr>
                                        <p:cTn id="22" dur="1000"/>
                                        <p:tgtEl>
                                          <p:spTgt spid="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up)">
                                      <p:cBhvr>
                                        <p:cTn id="30" dur="1000"/>
                                        <p:tgtEl>
                                          <p:spTgt spid="41"/>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ipe(up)">
                                      <p:cBhvr>
                                        <p:cTn id="33" dur="1000"/>
                                        <p:tgtEl>
                                          <p:spTgt spid="43"/>
                                        </p:tgtEl>
                                      </p:cBhvr>
                                    </p:animEffect>
                                  </p:childTnLst>
                                </p:cTn>
                              </p:par>
                            </p:childTnLst>
                          </p:cTn>
                        </p:par>
                        <p:par>
                          <p:cTn id="34" fill="hold">
                            <p:stCondLst>
                              <p:cond delay="1000"/>
                            </p:stCondLst>
                            <p:childTnLst>
                              <p:par>
                                <p:cTn id="35" presetID="49" presetClass="entr" presetSubtype="0" decel="100000" fill="hold" grpId="0" nodeType="after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1000" fill="hold"/>
                                        <p:tgtEl>
                                          <p:spTgt spid="31"/>
                                        </p:tgtEl>
                                        <p:attrNameLst>
                                          <p:attrName>ppt_w</p:attrName>
                                        </p:attrNameLst>
                                      </p:cBhvr>
                                      <p:tavLst>
                                        <p:tav tm="0">
                                          <p:val>
                                            <p:fltVal val="0"/>
                                          </p:val>
                                        </p:tav>
                                        <p:tav tm="100000">
                                          <p:val>
                                            <p:strVal val="#ppt_w"/>
                                          </p:val>
                                        </p:tav>
                                      </p:tavLst>
                                    </p:anim>
                                    <p:anim calcmode="lin" valueType="num">
                                      <p:cBhvr>
                                        <p:cTn id="38" dur="1000" fill="hold"/>
                                        <p:tgtEl>
                                          <p:spTgt spid="31"/>
                                        </p:tgtEl>
                                        <p:attrNameLst>
                                          <p:attrName>ppt_h</p:attrName>
                                        </p:attrNameLst>
                                      </p:cBhvr>
                                      <p:tavLst>
                                        <p:tav tm="0">
                                          <p:val>
                                            <p:fltVal val="0"/>
                                          </p:val>
                                        </p:tav>
                                        <p:tav tm="100000">
                                          <p:val>
                                            <p:strVal val="#ppt_h"/>
                                          </p:val>
                                        </p:tav>
                                      </p:tavLst>
                                    </p:anim>
                                    <p:anim calcmode="lin" valueType="num">
                                      <p:cBhvr>
                                        <p:cTn id="39" dur="1000" fill="hold"/>
                                        <p:tgtEl>
                                          <p:spTgt spid="31"/>
                                        </p:tgtEl>
                                        <p:attrNameLst>
                                          <p:attrName>style.rotation</p:attrName>
                                        </p:attrNameLst>
                                      </p:cBhvr>
                                      <p:tavLst>
                                        <p:tav tm="0">
                                          <p:val>
                                            <p:fltVal val="360"/>
                                          </p:val>
                                        </p:tav>
                                        <p:tav tm="100000">
                                          <p:val>
                                            <p:fltVal val="0"/>
                                          </p:val>
                                        </p:tav>
                                      </p:tavLst>
                                    </p:anim>
                                    <p:animEffect transition="in" filter="fade">
                                      <p:cBhvr>
                                        <p:cTn id="40" dur="1000"/>
                                        <p:tgtEl>
                                          <p:spTgt spid="3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wipe(up)">
                                      <p:cBhvr>
                                        <p:cTn id="48" dur="1000"/>
                                        <p:tgtEl>
                                          <p:spTgt spid="42"/>
                                        </p:tgtEl>
                                      </p:cBhvr>
                                    </p:animEffect>
                                  </p:childTnLst>
                                </p:cTn>
                              </p:par>
                            </p:childTnLst>
                          </p:cTn>
                        </p:par>
                        <p:par>
                          <p:cTn id="49" fill="hold">
                            <p:stCondLst>
                              <p:cond delay="1000"/>
                            </p:stCondLst>
                            <p:childTnLst>
                              <p:par>
                                <p:cTn id="50" presetID="49" presetClass="entr" presetSubtype="0" decel="100000" fill="hold" grpId="0" nodeType="after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p:cTn id="52" dur="1000" fill="hold"/>
                                        <p:tgtEl>
                                          <p:spTgt spid="32"/>
                                        </p:tgtEl>
                                        <p:attrNameLst>
                                          <p:attrName>ppt_w</p:attrName>
                                        </p:attrNameLst>
                                      </p:cBhvr>
                                      <p:tavLst>
                                        <p:tav tm="0">
                                          <p:val>
                                            <p:fltVal val="0"/>
                                          </p:val>
                                        </p:tav>
                                        <p:tav tm="100000">
                                          <p:val>
                                            <p:strVal val="#ppt_w"/>
                                          </p:val>
                                        </p:tav>
                                      </p:tavLst>
                                    </p:anim>
                                    <p:anim calcmode="lin" valueType="num">
                                      <p:cBhvr>
                                        <p:cTn id="53" dur="1000" fill="hold"/>
                                        <p:tgtEl>
                                          <p:spTgt spid="32"/>
                                        </p:tgtEl>
                                        <p:attrNameLst>
                                          <p:attrName>ppt_h</p:attrName>
                                        </p:attrNameLst>
                                      </p:cBhvr>
                                      <p:tavLst>
                                        <p:tav tm="0">
                                          <p:val>
                                            <p:fltVal val="0"/>
                                          </p:val>
                                        </p:tav>
                                        <p:tav tm="100000">
                                          <p:val>
                                            <p:strVal val="#ppt_h"/>
                                          </p:val>
                                        </p:tav>
                                      </p:tavLst>
                                    </p:anim>
                                    <p:anim calcmode="lin" valueType="num">
                                      <p:cBhvr>
                                        <p:cTn id="54" dur="1000" fill="hold"/>
                                        <p:tgtEl>
                                          <p:spTgt spid="32"/>
                                        </p:tgtEl>
                                        <p:attrNameLst>
                                          <p:attrName>style.rotation</p:attrName>
                                        </p:attrNameLst>
                                      </p:cBhvr>
                                      <p:tavLst>
                                        <p:tav tm="0">
                                          <p:val>
                                            <p:fltVal val="360"/>
                                          </p:val>
                                        </p:tav>
                                        <p:tav tm="100000">
                                          <p:val>
                                            <p:fltVal val="0"/>
                                          </p:val>
                                        </p:tav>
                                      </p:tavLst>
                                    </p:anim>
                                    <p:animEffect transition="in" filter="fade">
                                      <p:cBhvr>
                                        <p:cTn id="55" dur="1000"/>
                                        <p:tgtEl>
                                          <p:spTgt spid="3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10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1000"/>
                                        <p:tgtEl>
                                          <p:spTgt spid="33"/>
                                        </p:tgtEl>
                                      </p:cBhvr>
                                    </p:animEffect>
                                    <p:set>
                                      <p:cBhvr>
                                        <p:cTn id="63" dur="1" fill="hold">
                                          <p:stCondLst>
                                            <p:cond delay="999"/>
                                          </p:stCondLst>
                                        </p:cTn>
                                        <p:tgtEl>
                                          <p:spTgt spid="33"/>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31"/>
                                        </p:tgtEl>
                                      </p:cBhvr>
                                    </p:animEffect>
                                    <p:set>
                                      <p:cBhvr>
                                        <p:cTn id="66" dur="1" fill="hold">
                                          <p:stCondLst>
                                            <p:cond delay="999"/>
                                          </p:stCondLst>
                                        </p:cTn>
                                        <p:tgtEl>
                                          <p:spTgt spid="3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28"/>
                                        </p:tgtEl>
                                      </p:cBhvr>
                                    </p:animEffect>
                                    <p:set>
                                      <p:cBhvr>
                                        <p:cTn id="69" dur="1" fill="hold">
                                          <p:stCondLst>
                                            <p:cond delay="999"/>
                                          </p:stCondLst>
                                        </p:cTn>
                                        <p:tgtEl>
                                          <p:spTgt spid="28"/>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26"/>
                                        </p:tgtEl>
                                      </p:cBhvr>
                                    </p:animEffect>
                                    <p:set>
                                      <p:cBhvr>
                                        <p:cTn id="72" dur="1" fill="hold">
                                          <p:stCondLst>
                                            <p:cond delay="999"/>
                                          </p:stCondLst>
                                        </p:cTn>
                                        <p:tgtEl>
                                          <p:spTgt spid="26"/>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27"/>
                                        </p:tgtEl>
                                      </p:cBhvr>
                                    </p:animEffect>
                                    <p:set>
                                      <p:cBhvr>
                                        <p:cTn id="75" dur="1" fill="hold">
                                          <p:stCondLst>
                                            <p:cond delay="999"/>
                                          </p:stCondLst>
                                        </p:cTn>
                                        <p:tgtEl>
                                          <p:spTgt spid="27"/>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32"/>
                                        </p:tgtEl>
                                      </p:cBhvr>
                                    </p:animEffect>
                                    <p:set>
                                      <p:cBhvr>
                                        <p:cTn id="78" dur="1" fill="hold">
                                          <p:stCondLst>
                                            <p:cond delay="999"/>
                                          </p:stCondLst>
                                        </p:cTn>
                                        <p:tgtEl>
                                          <p:spTgt spid="32"/>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000"/>
                                        <p:tgtEl>
                                          <p:spTgt spid="40"/>
                                        </p:tgtEl>
                                      </p:cBhvr>
                                    </p:animEffect>
                                    <p:set>
                                      <p:cBhvr>
                                        <p:cTn id="81" dur="1" fill="hold">
                                          <p:stCondLst>
                                            <p:cond delay="999"/>
                                          </p:stCondLst>
                                        </p:cTn>
                                        <p:tgtEl>
                                          <p:spTgt spid="40"/>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43"/>
                                        </p:tgtEl>
                                      </p:cBhvr>
                                    </p:animEffect>
                                    <p:set>
                                      <p:cBhvr>
                                        <p:cTn id="84" dur="1" fill="hold">
                                          <p:stCondLst>
                                            <p:cond delay="999"/>
                                          </p:stCondLst>
                                        </p:cTn>
                                        <p:tgtEl>
                                          <p:spTgt spid="43"/>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1000"/>
                                        <p:tgtEl>
                                          <p:spTgt spid="42"/>
                                        </p:tgtEl>
                                      </p:cBhvr>
                                    </p:animEffect>
                                    <p:set>
                                      <p:cBhvr>
                                        <p:cTn id="87" dur="1" fill="hold">
                                          <p:stCondLst>
                                            <p:cond delay="999"/>
                                          </p:stCondLst>
                                        </p:cTn>
                                        <p:tgtEl>
                                          <p:spTgt spid="42"/>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1000"/>
                                        <p:tgtEl>
                                          <p:spTgt spid="41"/>
                                        </p:tgtEl>
                                      </p:cBhvr>
                                    </p:animEffect>
                                    <p:set>
                                      <p:cBhvr>
                                        <p:cTn id="90" dur="1" fill="hold">
                                          <p:stCondLst>
                                            <p:cond delay="999"/>
                                          </p:stCondLst>
                                        </p:cTn>
                                        <p:tgtEl>
                                          <p:spTgt spid="41"/>
                                        </p:tgtEl>
                                        <p:attrNameLst>
                                          <p:attrName>style.visibility</p:attrName>
                                        </p:attrNameLst>
                                      </p:cBhvr>
                                      <p:to>
                                        <p:strVal val="hidden"/>
                                      </p:to>
                                    </p:set>
                                  </p:childTnLst>
                                </p:cTn>
                              </p:par>
                            </p:childTnLst>
                          </p:cTn>
                        </p:par>
                        <p:par>
                          <p:cTn id="91" fill="hold">
                            <p:stCondLst>
                              <p:cond delay="1000"/>
                            </p:stCondLst>
                            <p:childTnLst>
                              <p:par>
                                <p:cTn id="92" presetID="26" presetClass="entr" presetSubtype="0" fill="hold" grpId="0" nodeType="afterEffect">
                                  <p:stCondLst>
                                    <p:cond delay="0"/>
                                  </p:stCondLst>
                                  <p:childTnLst>
                                    <p:set>
                                      <p:cBhvr>
                                        <p:cTn id="93" dur="1" fill="hold">
                                          <p:stCondLst>
                                            <p:cond delay="0"/>
                                          </p:stCondLst>
                                        </p:cTn>
                                        <p:tgtEl>
                                          <p:spTgt spid="68"/>
                                        </p:tgtEl>
                                        <p:attrNameLst>
                                          <p:attrName>style.visibility</p:attrName>
                                        </p:attrNameLst>
                                      </p:cBhvr>
                                      <p:to>
                                        <p:strVal val="visible"/>
                                      </p:to>
                                    </p:set>
                                    <p:animEffect transition="in" filter="wipe(down)">
                                      <p:cBhvr>
                                        <p:cTn id="94" dur="290">
                                          <p:stCondLst>
                                            <p:cond delay="0"/>
                                          </p:stCondLst>
                                        </p:cTn>
                                        <p:tgtEl>
                                          <p:spTgt spid="68"/>
                                        </p:tgtEl>
                                      </p:cBhvr>
                                    </p:animEffect>
                                    <p:anim calcmode="lin" valueType="num">
                                      <p:cBhvr>
                                        <p:cTn id="95" dur="911"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96" dur="332"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97" dur="332" tmFilter="0, 0; 0.125,0.2665; 0.25,0.4; 0.375,0.465; 0.5,0.5;  0.625,0.535; 0.75,0.6; 0.875,0.7335; 1,1">
                                          <p:stCondLst>
                                            <p:cond delay="332"/>
                                          </p:stCondLst>
                                        </p:cTn>
                                        <p:tgtEl>
                                          <p:spTgt spid="68"/>
                                        </p:tgtEl>
                                        <p:attrNameLst>
                                          <p:attrName>ppt_y</p:attrName>
                                        </p:attrNameLst>
                                      </p:cBhvr>
                                      <p:tavLst>
                                        <p:tav tm="0" fmla="#ppt_y-sin(pi*$)/9">
                                          <p:val>
                                            <p:fltVal val="0"/>
                                          </p:val>
                                        </p:tav>
                                        <p:tav tm="100000">
                                          <p:val>
                                            <p:fltVal val="1"/>
                                          </p:val>
                                        </p:tav>
                                      </p:tavLst>
                                    </p:anim>
                                    <p:anim calcmode="lin" valueType="num">
                                      <p:cBhvr>
                                        <p:cTn id="98" dur="166" tmFilter="0, 0; 0.125,0.2665; 0.25,0.4; 0.375,0.465; 0.5,0.5;  0.625,0.535; 0.75,0.6; 0.875,0.7335; 1,1">
                                          <p:stCondLst>
                                            <p:cond delay="662"/>
                                          </p:stCondLst>
                                        </p:cTn>
                                        <p:tgtEl>
                                          <p:spTgt spid="68"/>
                                        </p:tgtEl>
                                        <p:attrNameLst>
                                          <p:attrName>ppt_y</p:attrName>
                                        </p:attrNameLst>
                                      </p:cBhvr>
                                      <p:tavLst>
                                        <p:tav tm="0" fmla="#ppt_y-sin(pi*$)/27">
                                          <p:val>
                                            <p:fltVal val="0"/>
                                          </p:val>
                                        </p:tav>
                                        <p:tav tm="100000">
                                          <p:val>
                                            <p:fltVal val="1"/>
                                          </p:val>
                                        </p:tav>
                                      </p:tavLst>
                                    </p:anim>
                                    <p:anim calcmode="lin" valueType="num">
                                      <p:cBhvr>
                                        <p:cTn id="99" dur="82" tmFilter="0, 0; 0.125,0.2665; 0.25,0.4; 0.375,0.465; 0.5,0.5;  0.625,0.535; 0.75,0.6; 0.875,0.7335; 1,1">
                                          <p:stCondLst>
                                            <p:cond delay="828"/>
                                          </p:stCondLst>
                                        </p:cTn>
                                        <p:tgtEl>
                                          <p:spTgt spid="68"/>
                                        </p:tgtEl>
                                        <p:attrNameLst>
                                          <p:attrName>ppt_y</p:attrName>
                                        </p:attrNameLst>
                                      </p:cBhvr>
                                      <p:tavLst>
                                        <p:tav tm="0" fmla="#ppt_y-sin(pi*$)/81">
                                          <p:val>
                                            <p:fltVal val="0"/>
                                          </p:val>
                                        </p:tav>
                                        <p:tav tm="100000">
                                          <p:val>
                                            <p:fltVal val="1"/>
                                          </p:val>
                                        </p:tav>
                                      </p:tavLst>
                                    </p:anim>
                                    <p:animScale>
                                      <p:cBhvr>
                                        <p:cTn id="100" dur="13">
                                          <p:stCondLst>
                                            <p:cond delay="325"/>
                                          </p:stCondLst>
                                        </p:cTn>
                                        <p:tgtEl>
                                          <p:spTgt spid="68"/>
                                        </p:tgtEl>
                                      </p:cBhvr>
                                      <p:to x="100000" y="60000"/>
                                    </p:animScale>
                                    <p:animScale>
                                      <p:cBhvr>
                                        <p:cTn id="101" dur="83" decel="50000">
                                          <p:stCondLst>
                                            <p:cond delay="338"/>
                                          </p:stCondLst>
                                        </p:cTn>
                                        <p:tgtEl>
                                          <p:spTgt spid="68"/>
                                        </p:tgtEl>
                                      </p:cBhvr>
                                      <p:to x="100000" y="100000"/>
                                    </p:animScale>
                                    <p:animScale>
                                      <p:cBhvr>
                                        <p:cTn id="102" dur="13">
                                          <p:stCondLst>
                                            <p:cond delay="656"/>
                                          </p:stCondLst>
                                        </p:cTn>
                                        <p:tgtEl>
                                          <p:spTgt spid="68"/>
                                        </p:tgtEl>
                                      </p:cBhvr>
                                      <p:to x="100000" y="80000"/>
                                    </p:animScale>
                                    <p:animScale>
                                      <p:cBhvr>
                                        <p:cTn id="103" dur="83" decel="50000">
                                          <p:stCondLst>
                                            <p:cond delay="669"/>
                                          </p:stCondLst>
                                        </p:cTn>
                                        <p:tgtEl>
                                          <p:spTgt spid="68"/>
                                        </p:tgtEl>
                                      </p:cBhvr>
                                      <p:to x="100000" y="100000"/>
                                    </p:animScale>
                                    <p:animScale>
                                      <p:cBhvr>
                                        <p:cTn id="104" dur="13">
                                          <p:stCondLst>
                                            <p:cond delay="821"/>
                                          </p:stCondLst>
                                        </p:cTn>
                                        <p:tgtEl>
                                          <p:spTgt spid="68"/>
                                        </p:tgtEl>
                                      </p:cBhvr>
                                      <p:to x="100000" y="90000"/>
                                    </p:animScale>
                                    <p:animScale>
                                      <p:cBhvr>
                                        <p:cTn id="105" dur="83" decel="50000">
                                          <p:stCondLst>
                                            <p:cond delay="834"/>
                                          </p:stCondLst>
                                        </p:cTn>
                                        <p:tgtEl>
                                          <p:spTgt spid="68"/>
                                        </p:tgtEl>
                                      </p:cBhvr>
                                      <p:to x="100000" y="100000"/>
                                    </p:animScale>
                                    <p:animScale>
                                      <p:cBhvr>
                                        <p:cTn id="106" dur="13">
                                          <p:stCondLst>
                                            <p:cond delay="904"/>
                                          </p:stCondLst>
                                        </p:cTn>
                                        <p:tgtEl>
                                          <p:spTgt spid="68"/>
                                        </p:tgtEl>
                                      </p:cBhvr>
                                      <p:to x="100000" y="95000"/>
                                    </p:animScale>
                                    <p:animScale>
                                      <p:cBhvr>
                                        <p:cTn id="107" dur="83" decel="50000">
                                          <p:stCondLst>
                                            <p:cond delay="917"/>
                                          </p:stCondLst>
                                        </p:cTn>
                                        <p:tgtEl>
                                          <p:spTgt spid="68"/>
                                        </p:tgtEl>
                                      </p:cBhvr>
                                      <p:to x="100000" y="100000"/>
                                    </p:animScale>
                                  </p:childTnLst>
                                </p:cTn>
                              </p:par>
                            </p:childTnLst>
                          </p:cTn>
                        </p:par>
                        <p:par>
                          <p:cTn id="108" fill="hold">
                            <p:stCondLst>
                              <p:cond delay="2000"/>
                            </p:stCondLst>
                            <p:childTnLst>
                              <p:par>
                                <p:cTn id="109" presetID="53" presetClass="exit" presetSubtype="0" fill="hold" grpId="1" nodeType="afterEffect">
                                  <p:stCondLst>
                                    <p:cond delay="0"/>
                                  </p:stCondLst>
                                  <p:childTnLst>
                                    <p:anim calcmode="lin" valueType="num">
                                      <p:cBhvr>
                                        <p:cTn id="110" dur="1000"/>
                                        <p:tgtEl>
                                          <p:spTgt spid="11"/>
                                        </p:tgtEl>
                                        <p:attrNameLst>
                                          <p:attrName>ppt_w</p:attrName>
                                        </p:attrNameLst>
                                      </p:cBhvr>
                                      <p:tavLst>
                                        <p:tav tm="0">
                                          <p:val>
                                            <p:strVal val="ppt_w"/>
                                          </p:val>
                                        </p:tav>
                                        <p:tav tm="100000">
                                          <p:val>
                                            <p:fltVal val="0"/>
                                          </p:val>
                                        </p:tav>
                                      </p:tavLst>
                                    </p:anim>
                                    <p:anim calcmode="lin" valueType="num">
                                      <p:cBhvr>
                                        <p:cTn id="111" dur="1000"/>
                                        <p:tgtEl>
                                          <p:spTgt spid="11"/>
                                        </p:tgtEl>
                                        <p:attrNameLst>
                                          <p:attrName>ppt_h</p:attrName>
                                        </p:attrNameLst>
                                      </p:cBhvr>
                                      <p:tavLst>
                                        <p:tav tm="0">
                                          <p:val>
                                            <p:strVal val="ppt_h"/>
                                          </p:val>
                                        </p:tav>
                                        <p:tav tm="100000">
                                          <p:val>
                                            <p:fltVal val="0"/>
                                          </p:val>
                                        </p:tav>
                                      </p:tavLst>
                                    </p:anim>
                                    <p:animEffect transition="out" filter="fade">
                                      <p:cBhvr>
                                        <p:cTn id="112" dur="1000"/>
                                        <p:tgtEl>
                                          <p:spTgt spid="11"/>
                                        </p:tgtEl>
                                      </p:cBhvr>
                                    </p:animEffect>
                                    <p:set>
                                      <p:cBhvr>
                                        <p:cTn id="113" dur="1" fill="hold">
                                          <p:stCondLst>
                                            <p:cond delay="999"/>
                                          </p:stCondLst>
                                        </p:cTn>
                                        <p:tgtEl>
                                          <p:spTgt spid="11"/>
                                        </p:tgtEl>
                                        <p:attrNameLst>
                                          <p:attrName>style.visibility</p:attrName>
                                        </p:attrNameLst>
                                      </p:cBhvr>
                                      <p:to>
                                        <p:strVal val="hidden"/>
                                      </p:to>
                                    </p:set>
                                  </p:childTnLst>
                                </p:cTn>
                              </p:par>
                              <p:par>
                                <p:cTn id="114" presetID="53" presetClass="entr" presetSubtype="0" fill="hold" grpId="0" nodeType="withEffect">
                                  <p:stCondLst>
                                    <p:cond delay="0"/>
                                  </p:stCondLst>
                                  <p:childTnLst>
                                    <p:set>
                                      <p:cBhvr>
                                        <p:cTn id="115" dur="1" fill="hold">
                                          <p:stCondLst>
                                            <p:cond delay="0"/>
                                          </p:stCondLst>
                                        </p:cTn>
                                        <p:tgtEl>
                                          <p:spTgt spid="30"/>
                                        </p:tgtEl>
                                        <p:attrNameLst>
                                          <p:attrName>style.visibility</p:attrName>
                                        </p:attrNameLst>
                                      </p:cBhvr>
                                      <p:to>
                                        <p:strVal val="visible"/>
                                      </p:to>
                                    </p:set>
                                    <p:anim calcmode="lin" valueType="num">
                                      <p:cBhvr>
                                        <p:cTn id="116" dur="1000" fill="hold"/>
                                        <p:tgtEl>
                                          <p:spTgt spid="30"/>
                                        </p:tgtEl>
                                        <p:attrNameLst>
                                          <p:attrName>ppt_w</p:attrName>
                                        </p:attrNameLst>
                                      </p:cBhvr>
                                      <p:tavLst>
                                        <p:tav tm="0">
                                          <p:val>
                                            <p:fltVal val="0"/>
                                          </p:val>
                                        </p:tav>
                                        <p:tav tm="100000">
                                          <p:val>
                                            <p:strVal val="#ppt_w"/>
                                          </p:val>
                                        </p:tav>
                                      </p:tavLst>
                                    </p:anim>
                                    <p:anim calcmode="lin" valueType="num">
                                      <p:cBhvr>
                                        <p:cTn id="117" dur="1000" fill="hold"/>
                                        <p:tgtEl>
                                          <p:spTgt spid="30"/>
                                        </p:tgtEl>
                                        <p:attrNameLst>
                                          <p:attrName>ppt_h</p:attrName>
                                        </p:attrNameLst>
                                      </p:cBhvr>
                                      <p:tavLst>
                                        <p:tav tm="0">
                                          <p:val>
                                            <p:fltVal val="0"/>
                                          </p:val>
                                        </p:tav>
                                        <p:tav tm="100000">
                                          <p:val>
                                            <p:strVal val="#ppt_h"/>
                                          </p:val>
                                        </p:tav>
                                      </p:tavLst>
                                    </p:anim>
                                    <p:animEffect transition="in" filter="fade">
                                      <p:cBhvr>
                                        <p:cTn id="118" dur="1000"/>
                                        <p:tgtEl>
                                          <p:spTgt spid="30"/>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62"/>
                                        </p:tgtEl>
                                        <p:attrNameLst>
                                          <p:attrName>style.visibility</p:attrName>
                                        </p:attrNameLst>
                                      </p:cBhvr>
                                      <p:to>
                                        <p:strVal val="visible"/>
                                      </p:to>
                                    </p:set>
                                    <p:animEffect transition="in" filter="fade">
                                      <p:cBhvr>
                                        <p:cTn id="123" dur="1000"/>
                                        <p:tgtEl>
                                          <p:spTgt spid="62"/>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71"/>
                                        </p:tgtEl>
                                        <p:attrNameLst>
                                          <p:attrName>style.visibility</p:attrName>
                                        </p:attrNameLst>
                                      </p:cBhvr>
                                      <p:to>
                                        <p:strVal val="visible"/>
                                      </p:to>
                                    </p:set>
                                    <p:animEffect transition="in" filter="fade">
                                      <p:cBhvr>
                                        <p:cTn id="128" dur="1000"/>
                                        <p:tgtEl>
                                          <p:spTgt spid="71"/>
                                        </p:tgtEl>
                                      </p:cBhvr>
                                    </p:animEffect>
                                  </p:childTnLst>
                                </p:cTn>
                              </p:par>
                              <p:par>
                                <p:cTn id="129" presetID="10" presetClass="exit" presetSubtype="0" fill="hold" nodeType="withEffect">
                                  <p:stCondLst>
                                    <p:cond delay="0"/>
                                  </p:stCondLst>
                                  <p:childTnLst>
                                    <p:animEffect transition="out" filter="fade">
                                      <p:cBhvr>
                                        <p:cTn id="130" dur="1000"/>
                                        <p:tgtEl>
                                          <p:spTgt spid="10"/>
                                        </p:tgtEl>
                                      </p:cBhvr>
                                    </p:animEffect>
                                    <p:set>
                                      <p:cBhvr>
                                        <p:cTn id="131" dur="1" fill="hold">
                                          <p:stCondLst>
                                            <p:cond delay="999"/>
                                          </p:stCondLst>
                                        </p:cTn>
                                        <p:tgtEl>
                                          <p:spTgt spid="10"/>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1000"/>
                                        <p:tgtEl>
                                          <p:spTgt spid="30"/>
                                        </p:tgtEl>
                                      </p:cBhvr>
                                    </p:animEffect>
                                    <p:set>
                                      <p:cBhvr>
                                        <p:cTn id="134" dur="1" fill="hold">
                                          <p:stCondLst>
                                            <p:cond delay="999"/>
                                          </p:stCondLst>
                                        </p:cTn>
                                        <p:tgtEl>
                                          <p:spTgt spid="30"/>
                                        </p:tgtEl>
                                        <p:attrNameLst>
                                          <p:attrName>style.visibility</p:attrName>
                                        </p:attrNameLst>
                                      </p:cBhvr>
                                      <p:to>
                                        <p:strVal val="hidden"/>
                                      </p:to>
                                    </p:set>
                                  </p:childTnLst>
                                </p:cTn>
                              </p:par>
                              <p:par>
                                <p:cTn id="135" presetID="53" presetClass="entr" presetSubtype="0" fill="hold" grpId="0" nodeType="withEffect">
                                  <p:stCondLst>
                                    <p:cond delay="0"/>
                                  </p:stCondLst>
                                  <p:childTnLst>
                                    <p:set>
                                      <p:cBhvr>
                                        <p:cTn id="136" dur="1" fill="hold">
                                          <p:stCondLst>
                                            <p:cond delay="0"/>
                                          </p:stCondLst>
                                        </p:cTn>
                                        <p:tgtEl>
                                          <p:spTgt spid="73"/>
                                        </p:tgtEl>
                                        <p:attrNameLst>
                                          <p:attrName>style.visibility</p:attrName>
                                        </p:attrNameLst>
                                      </p:cBhvr>
                                      <p:to>
                                        <p:strVal val="visible"/>
                                      </p:to>
                                    </p:set>
                                    <p:anim calcmode="lin" valueType="num">
                                      <p:cBhvr>
                                        <p:cTn id="137" dur="3000" fill="hold"/>
                                        <p:tgtEl>
                                          <p:spTgt spid="73"/>
                                        </p:tgtEl>
                                        <p:attrNameLst>
                                          <p:attrName>ppt_w</p:attrName>
                                        </p:attrNameLst>
                                      </p:cBhvr>
                                      <p:tavLst>
                                        <p:tav tm="0">
                                          <p:val>
                                            <p:fltVal val="0"/>
                                          </p:val>
                                        </p:tav>
                                        <p:tav tm="100000">
                                          <p:val>
                                            <p:strVal val="#ppt_w"/>
                                          </p:val>
                                        </p:tav>
                                      </p:tavLst>
                                    </p:anim>
                                    <p:anim calcmode="lin" valueType="num">
                                      <p:cBhvr>
                                        <p:cTn id="138" dur="3000" fill="hold"/>
                                        <p:tgtEl>
                                          <p:spTgt spid="73"/>
                                        </p:tgtEl>
                                        <p:attrNameLst>
                                          <p:attrName>ppt_h</p:attrName>
                                        </p:attrNameLst>
                                      </p:cBhvr>
                                      <p:tavLst>
                                        <p:tav tm="0">
                                          <p:val>
                                            <p:fltVal val="0"/>
                                          </p:val>
                                        </p:tav>
                                        <p:tav tm="100000">
                                          <p:val>
                                            <p:strVal val="#ppt_h"/>
                                          </p:val>
                                        </p:tav>
                                      </p:tavLst>
                                    </p:anim>
                                    <p:animEffect transition="in" filter="fade">
                                      <p:cBhvr>
                                        <p:cTn id="139" dur="3000"/>
                                        <p:tgtEl>
                                          <p:spTgt spid="73"/>
                                        </p:tgtEl>
                                      </p:cBhvr>
                                    </p:animEffect>
                                  </p:childTnLst>
                                </p:cTn>
                              </p:par>
                            </p:childTnLst>
                          </p:cTn>
                        </p:par>
                      </p:childTnLst>
                    </p:cTn>
                  </p:par>
                  <p:par>
                    <p:cTn id="140" fill="hold">
                      <p:stCondLst>
                        <p:cond delay="indefinite"/>
                      </p:stCondLst>
                      <p:childTnLst>
                        <p:par>
                          <p:cTn id="141" fill="hold">
                            <p:stCondLst>
                              <p:cond delay="0"/>
                            </p:stCondLst>
                            <p:childTnLst>
                              <p:par>
                                <p:cTn id="142" presetID="0" presetClass="path" presetSubtype="0" accel="50000" decel="50000" fill="hold" grpId="2" nodeType="clickEffect">
                                  <p:stCondLst>
                                    <p:cond delay="0"/>
                                  </p:stCondLst>
                                  <p:childTnLst>
                                    <p:animMotion origin="layout" path="M -3.33333E-6 7.51445E-7 C -0.02274 0.00301 -0.0118 0.00277 -0.02708 0.00902 C -0.03316 0.01457 -0.03698 0.02173 -0.04409 0.02497 C -0.05555 0.04809 -0.03784 0.01318 -0.0526 0.03838 C -0.0552 0.04277 -0.05677 0.04786 -0.05937 0.05202 C -0.06163 0.05572 -0.06389 0.05965 -0.06614 0.06335 C -0.07014 0.07861 -0.06475 0.06011 -0.07291 0.07907 C -0.07725 0.08925 -0.07639 0.10081 -0.08142 0.11075 C -0.08836 0.15052 -0.08871 0.1926 -0.08142 0.2326 C -0.07916 0.24485 -0.07812 0.25803 -0.07291 0.26867 C -0.07239 0.27329 -0.07205 0.27792 -0.07118 0.28231 C -0.06979 0.29064 -0.06614 0.30705 -0.06614 0.30728 C -0.06371 0.33248 -0.06406 0.3637 -0.05764 0.38821 C -0.05625 0.41618 -0.05086 0.45202 -0.06441 0.4763 C -0.06614 0.48717 -0.06857 0.49526 -0.07118 0.50566 C -0.07118 0.5059 -0.07378 0.52023 -0.07465 0.52139 C -0.07743 0.52509 -0.08472 0.5304 -0.08472 0.53064 C -0.08732 0.53549 -0.08854 0.5415 -0.09149 0.54636 C -0.09652 0.55468 -0.10277 0.56116 -0.1085 0.56879 C -0.11267 0.57433 -0.1158 0.58405 -0.12031 0.58913 C -0.125 0.59422 -0.13055 0.59815 -0.13559 0.60277 C -0.14461 0.6111 -0.15382 0.62289 -0.16441 0.62751 C -0.16718 0.62867 -0.17014 0.6289 -0.17291 0.62983 C -0.17465 0.63052 -0.17621 0.63144 -0.17795 0.63214 C -0.1842 0.64416 -0.19791 0.65017 -0.2085 0.65457 C -0.21545 0.66936 -0.22847 0.67052 -0.24062 0.67283 C -0.27152 0.67098 -0.2842 0.67029 -0.31024 0.65919 C -0.31267 0.65711 -0.32413 0.64717 -0.32708 0.64347 C -0.33385 0.63537 -0.38836 0.59537 -0.39618 0.58798 C -0.40937 0.57549 -0.51684 0.39861 -0.52343 0.38936 " pathEditMode="relative" rAng="0" ptsTypes="ffffffffffffffffffffffffffffff">
                                      <p:cBhvr>
                                        <p:cTn id="143" dur="7000" fill="hold"/>
                                        <p:tgtEl>
                                          <p:spTgt spid="73"/>
                                        </p:tgtEl>
                                        <p:attrNameLst>
                                          <p:attrName>ppt_x</p:attrName>
                                          <p:attrName>ppt_y</p:attrName>
                                        </p:attrNameLst>
                                      </p:cBhvr>
                                      <p:rCtr x="-262" y="336"/>
                                    </p:animMotion>
                                  </p:childTnLst>
                                </p:cTn>
                              </p:par>
                              <p:par>
                                <p:cTn id="144" presetID="53" presetClass="exit" presetSubtype="0" fill="hold" grpId="1" nodeType="withEffect">
                                  <p:stCondLst>
                                    <p:cond delay="0"/>
                                  </p:stCondLst>
                                  <p:childTnLst>
                                    <p:anim calcmode="lin" valueType="num">
                                      <p:cBhvr>
                                        <p:cTn id="145" dur="7000"/>
                                        <p:tgtEl>
                                          <p:spTgt spid="73"/>
                                        </p:tgtEl>
                                        <p:attrNameLst>
                                          <p:attrName>ppt_w</p:attrName>
                                        </p:attrNameLst>
                                      </p:cBhvr>
                                      <p:tavLst>
                                        <p:tav tm="0">
                                          <p:val>
                                            <p:strVal val="ppt_w"/>
                                          </p:val>
                                        </p:tav>
                                        <p:tav tm="100000">
                                          <p:val>
                                            <p:fltVal val="0"/>
                                          </p:val>
                                        </p:tav>
                                      </p:tavLst>
                                    </p:anim>
                                    <p:anim calcmode="lin" valueType="num">
                                      <p:cBhvr>
                                        <p:cTn id="146" dur="7000"/>
                                        <p:tgtEl>
                                          <p:spTgt spid="73"/>
                                        </p:tgtEl>
                                        <p:attrNameLst>
                                          <p:attrName>ppt_h</p:attrName>
                                        </p:attrNameLst>
                                      </p:cBhvr>
                                      <p:tavLst>
                                        <p:tav tm="0">
                                          <p:val>
                                            <p:strVal val="ppt_h"/>
                                          </p:val>
                                        </p:tav>
                                        <p:tav tm="100000">
                                          <p:val>
                                            <p:fltVal val="0"/>
                                          </p:val>
                                        </p:tav>
                                      </p:tavLst>
                                    </p:anim>
                                    <p:animEffect transition="out" filter="fade">
                                      <p:cBhvr>
                                        <p:cTn id="147" dur="7000"/>
                                        <p:tgtEl>
                                          <p:spTgt spid="73"/>
                                        </p:tgtEl>
                                      </p:cBhvr>
                                    </p:animEffect>
                                    <p:set>
                                      <p:cBhvr>
                                        <p:cTn id="148" dur="1" fill="hold">
                                          <p:stCondLst>
                                            <p:cond delay="6999"/>
                                          </p:stCondLst>
                                        </p:cTn>
                                        <p:tgtEl>
                                          <p:spTgt spid="73"/>
                                        </p:tgtEl>
                                        <p:attrNameLst>
                                          <p:attrName>style.visibility</p:attrName>
                                        </p:attrNameLst>
                                      </p:cBhvr>
                                      <p:to>
                                        <p:strVal val="hidden"/>
                                      </p:to>
                                    </p:set>
                                  </p:childTnLst>
                                </p:cTn>
                              </p:par>
                              <p:par>
                                <p:cTn id="149" presetID="22" presetClass="entr" presetSubtype="2" fill="hold" nodeType="withEffect">
                                  <p:stCondLst>
                                    <p:cond delay="0"/>
                                  </p:stCondLst>
                                  <p:childTnLst>
                                    <p:set>
                                      <p:cBhvr>
                                        <p:cTn id="150" dur="1" fill="hold">
                                          <p:stCondLst>
                                            <p:cond delay="0"/>
                                          </p:stCondLst>
                                        </p:cTn>
                                        <p:tgtEl>
                                          <p:spTgt spid="76"/>
                                        </p:tgtEl>
                                        <p:attrNameLst>
                                          <p:attrName>style.visibility</p:attrName>
                                        </p:attrNameLst>
                                      </p:cBhvr>
                                      <p:to>
                                        <p:strVal val="visible"/>
                                      </p:to>
                                    </p:set>
                                    <p:animEffect transition="in" filter="wipe(right)">
                                      <p:cBhvr>
                                        <p:cTn id="151" dur="7000"/>
                                        <p:tgtEl>
                                          <p:spTgt spid="76"/>
                                        </p:tgtEl>
                                      </p:cBhvr>
                                    </p:animEffect>
                                  </p:childTnLst>
                                </p:cTn>
                              </p:par>
                              <p:par>
                                <p:cTn id="152" presetID="49" presetClass="entr" presetSubtype="0" decel="100000" fill="hold" grpId="0" nodeType="withEffect">
                                  <p:stCondLst>
                                    <p:cond delay="3500"/>
                                  </p:stCondLst>
                                  <p:childTnLst>
                                    <p:set>
                                      <p:cBhvr>
                                        <p:cTn id="153" dur="1" fill="hold">
                                          <p:stCondLst>
                                            <p:cond delay="0"/>
                                          </p:stCondLst>
                                        </p:cTn>
                                        <p:tgtEl>
                                          <p:spTgt spid="77"/>
                                        </p:tgtEl>
                                        <p:attrNameLst>
                                          <p:attrName>style.visibility</p:attrName>
                                        </p:attrNameLst>
                                      </p:cBhvr>
                                      <p:to>
                                        <p:strVal val="visible"/>
                                      </p:to>
                                    </p:set>
                                    <p:anim calcmode="lin" valueType="num">
                                      <p:cBhvr>
                                        <p:cTn id="154" dur="1000" fill="hold"/>
                                        <p:tgtEl>
                                          <p:spTgt spid="77"/>
                                        </p:tgtEl>
                                        <p:attrNameLst>
                                          <p:attrName>ppt_w</p:attrName>
                                        </p:attrNameLst>
                                      </p:cBhvr>
                                      <p:tavLst>
                                        <p:tav tm="0">
                                          <p:val>
                                            <p:fltVal val="0"/>
                                          </p:val>
                                        </p:tav>
                                        <p:tav tm="100000">
                                          <p:val>
                                            <p:strVal val="#ppt_w"/>
                                          </p:val>
                                        </p:tav>
                                      </p:tavLst>
                                    </p:anim>
                                    <p:anim calcmode="lin" valueType="num">
                                      <p:cBhvr>
                                        <p:cTn id="155" dur="1000" fill="hold"/>
                                        <p:tgtEl>
                                          <p:spTgt spid="77"/>
                                        </p:tgtEl>
                                        <p:attrNameLst>
                                          <p:attrName>ppt_h</p:attrName>
                                        </p:attrNameLst>
                                      </p:cBhvr>
                                      <p:tavLst>
                                        <p:tav tm="0">
                                          <p:val>
                                            <p:fltVal val="0"/>
                                          </p:val>
                                        </p:tav>
                                        <p:tav tm="100000">
                                          <p:val>
                                            <p:strVal val="#ppt_h"/>
                                          </p:val>
                                        </p:tav>
                                      </p:tavLst>
                                    </p:anim>
                                    <p:anim calcmode="lin" valueType="num">
                                      <p:cBhvr>
                                        <p:cTn id="156" dur="1000" fill="hold"/>
                                        <p:tgtEl>
                                          <p:spTgt spid="77"/>
                                        </p:tgtEl>
                                        <p:attrNameLst>
                                          <p:attrName>style.rotation</p:attrName>
                                        </p:attrNameLst>
                                      </p:cBhvr>
                                      <p:tavLst>
                                        <p:tav tm="0">
                                          <p:val>
                                            <p:fltVal val="360"/>
                                          </p:val>
                                        </p:tav>
                                        <p:tav tm="100000">
                                          <p:val>
                                            <p:fltVal val="0"/>
                                          </p:val>
                                        </p:tav>
                                      </p:tavLst>
                                    </p:anim>
                                    <p:animEffect transition="in" filter="fade">
                                      <p:cBhvr>
                                        <p:cTn id="157" dur="1000"/>
                                        <p:tgtEl>
                                          <p:spTgt spid="77"/>
                                        </p:tgtEl>
                                      </p:cBhvr>
                                    </p:animEffect>
                                  </p:childTnLst>
                                </p:cTn>
                              </p:par>
                              <p:par>
                                <p:cTn id="158" presetID="10" presetClass="exit" presetSubtype="0" fill="hold" grpId="1" nodeType="withEffect">
                                  <p:stCondLst>
                                    <p:cond delay="3500"/>
                                  </p:stCondLst>
                                  <p:childTnLst>
                                    <p:animEffect transition="out" filter="fade">
                                      <p:cBhvr>
                                        <p:cTn id="159" dur="1000"/>
                                        <p:tgtEl>
                                          <p:spTgt spid="68"/>
                                        </p:tgtEl>
                                      </p:cBhvr>
                                    </p:animEffect>
                                    <p:set>
                                      <p:cBhvr>
                                        <p:cTn id="160" dur="1" fill="hold">
                                          <p:stCondLst>
                                            <p:cond delay="999"/>
                                          </p:stCondLst>
                                        </p:cTn>
                                        <p:tgtEl>
                                          <p:spTgt spid="68"/>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1000"/>
                                        <p:tgtEl>
                                          <p:spTgt spid="62"/>
                                        </p:tgtEl>
                                      </p:cBhvr>
                                    </p:animEffect>
                                    <p:set>
                                      <p:cBhvr>
                                        <p:cTn id="165" dur="1" fill="hold">
                                          <p:stCondLst>
                                            <p:cond delay="999"/>
                                          </p:stCondLst>
                                        </p:cTn>
                                        <p:tgtEl>
                                          <p:spTgt spid="62"/>
                                        </p:tgtEl>
                                        <p:attrNameLst>
                                          <p:attrName>style.visibility</p:attrName>
                                        </p:attrNameLst>
                                      </p:cBhvr>
                                      <p:to>
                                        <p:strVal val="hidden"/>
                                      </p:to>
                                    </p:set>
                                  </p:childTnLst>
                                </p:cTn>
                              </p:par>
                              <p:par>
                                <p:cTn id="166" presetID="10" presetClass="entr" presetSubtype="0" fill="hold" grpId="2" nodeType="withEffect">
                                  <p:stCondLst>
                                    <p:cond delay="0"/>
                                  </p:stCondLst>
                                  <p:childTnLst>
                                    <p:set>
                                      <p:cBhvr>
                                        <p:cTn id="167" dur="1" fill="hold">
                                          <p:stCondLst>
                                            <p:cond delay="0"/>
                                          </p:stCondLst>
                                        </p:cTn>
                                        <p:tgtEl>
                                          <p:spTgt spid="30"/>
                                        </p:tgtEl>
                                        <p:attrNameLst>
                                          <p:attrName>style.visibility</p:attrName>
                                        </p:attrNameLst>
                                      </p:cBhvr>
                                      <p:to>
                                        <p:strVal val="visible"/>
                                      </p:to>
                                    </p:set>
                                    <p:animEffect transition="in" filter="fade">
                                      <p:cBhvr>
                                        <p:cTn id="168" dur="1000"/>
                                        <p:tgtEl>
                                          <p:spTgt spid="30"/>
                                        </p:tgtEl>
                                      </p:cBhvr>
                                    </p:animEffect>
                                  </p:childTnLst>
                                </p:cTn>
                              </p:par>
                              <p:par>
                                <p:cTn id="169" presetID="10" presetClass="entr" presetSubtype="0" fill="hold" nodeType="withEffect">
                                  <p:stCondLst>
                                    <p:cond delay="0"/>
                                  </p:stCondLst>
                                  <p:childTnLst>
                                    <p:set>
                                      <p:cBhvr>
                                        <p:cTn id="170" dur="1" fill="hold">
                                          <p:stCondLst>
                                            <p:cond delay="0"/>
                                          </p:stCondLst>
                                        </p:cTn>
                                        <p:tgtEl>
                                          <p:spTgt spid="10"/>
                                        </p:tgtEl>
                                        <p:attrNameLst>
                                          <p:attrName>style.visibility</p:attrName>
                                        </p:attrNameLst>
                                      </p:cBhvr>
                                      <p:to>
                                        <p:strVal val="visible"/>
                                      </p:to>
                                    </p:set>
                                    <p:animEffect transition="in" filter="fade">
                                      <p:cBhvr>
                                        <p:cTn id="171" dur="1000"/>
                                        <p:tgtEl>
                                          <p:spTgt spid="10"/>
                                        </p:tgtEl>
                                      </p:cBhvr>
                                    </p:animEffect>
                                  </p:childTnLst>
                                </p:cTn>
                              </p:par>
                              <p:par>
                                <p:cTn id="172" presetID="10" presetClass="exit" presetSubtype="0" fill="hold" nodeType="withEffect">
                                  <p:stCondLst>
                                    <p:cond delay="0"/>
                                  </p:stCondLst>
                                  <p:childTnLst>
                                    <p:animEffect transition="out" filter="fade">
                                      <p:cBhvr>
                                        <p:cTn id="173" dur="1000"/>
                                        <p:tgtEl>
                                          <p:spTgt spid="76"/>
                                        </p:tgtEl>
                                      </p:cBhvr>
                                    </p:animEffect>
                                    <p:set>
                                      <p:cBhvr>
                                        <p:cTn id="174" dur="1" fill="hold">
                                          <p:stCondLst>
                                            <p:cond delay="999"/>
                                          </p:stCondLst>
                                        </p:cTn>
                                        <p:tgtEl>
                                          <p:spTgt spid="76"/>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1000"/>
                                        <p:tgtEl>
                                          <p:spTgt spid="71"/>
                                        </p:tgtEl>
                                      </p:cBhvr>
                                    </p:animEffect>
                                    <p:set>
                                      <p:cBhvr>
                                        <p:cTn id="177" dur="1" fill="hold">
                                          <p:stCondLst>
                                            <p:cond delay="999"/>
                                          </p:stCondLst>
                                        </p:cTn>
                                        <p:tgtEl>
                                          <p:spTgt spid="71"/>
                                        </p:tgtEl>
                                        <p:attrNameLst>
                                          <p:attrName>style.visibility</p:attrName>
                                        </p:attrNameLst>
                                      </p:cBhvr>
                                      <p:to>
                                        <p:strVal val="hidden"/>
                                      </p:to>
                                    </p:set>
                                  </p:childTnLst>
                                </p:cTn>
                              </p:par>
                            </p:childTnLst>
                          </p:cTn>
                        </p:par>
                        <p:par>
                          <p:cTn id="178" fill="hold">
                            <p:stCondLst>
                              <p:cond delay="1000"/>
                            </p:stCondLst>
                            <p:childTnLst>
                              <p:par>
                                <p:cTn id="179" presetID="22" presetClass="entr" presetSubtype="8" fill="hold" grpId="3" nodeType="afterEffect">
                                  <p:stCondLst>
                                    <p:cond delay="0"/>
                                  </p:stCondLst>
                                  <p:childTnLst>
                                    <p:set>
                                      <p:cBhvr>
                                        <p:cTn id="180" dur="1" fill="hold">
                                          <p:stCondLst>
                                            <p:cond delay="0"/>
                                          </p:stCondLst>
                                        </p:cTn>
                                        <p:tgtEl>
                                          <p:spTgt spid="78"/>
                                        </p:tgtEl>
                                        <p:attrNameLst>
                                          <p:attrName>style.visibility</p:attrName>
                                        </p:attrNameLst>
                                      </p:cBhvr>
                                      <p:to>
                                        <p:strVal val="visible"/>
                                      </p:to>
                                    </p:set>
                                    <p:animEffect transition="in" filter="wipe(left)">
                                      <p:cBhvr>
                                        <p:cTn id="181" dur="1000"/>
                                        <p:tgtEl>
                                          <p:spTgt spid="78"/>
                                        </p:tgtEl>
                                      </p:cBhvr>
                                    </p:animEffect>
                                  </p:childTnLst>
                                </p:cTn>
                              </p:par>
                              <p:par>
                                <p:cTn id="182" presetID="10" presetClass="exit" presetSubtype="0" fill="hold" grpId="1" nodeType="withEffect">
                                  <p:stCondLst>
                                    <p:cond delay="500"/>
                                  </p:stCondLst>
                                  <p:childTnLst>
                                    <p:animEffect transition="out" filter="fade">
                                      <p:cBhvr>
                                        <p:cTn id="183" dur="1000"/>
                                        <p:tgtEl>
                                          <p:spTgt spid="77"/>
                                        </p:tgtEl>
                                      </p:cBhvr>
                                    </p:animEffect>
                                    <p:set>
                                      <p:cBhvr>
                                        <p:cTn id="184" dur="1" fill="hold">
                                          <p:stCondLst>
                                            <p:cond delay="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p:bldP spid="68" grpId="0" animBg="1"/>
      <p:bldP spid="68" grpId="1" animBg="1"/>
      <p:bldP spid="26" grpId="0"/>
      <p:bldP spid="26" grpId="1"/>
      <p:bldP spid="27" grpId="0"/>
      <p:bldP spid="27" grpId="1"/>
      <p:bldP spid="28" grpId="0"/>
      <p:bldP spid="28" grpId="1"/>
      <p:bldP spid="40" grpId="0" animBg="1"/>
      <p:bldP spid="40" grpId="1" animBg="1"/>
      <p:bldP spid="41" grpId="0" animBg="1"/>
      <p:bldP spid="41" grpId="1" animBg="1"/>
      <p:bldP spid="42" grpId="0" animBg="1"/>
      <p:bldP spid="42" grpId="1" animBg="1"/>
      <p:bldP spid="43" grpId="0" animBg="1"/>
      <p:bldP spid="43" grpId="1" animBg="1"/>
      <p:bldP spid="31" grpId="0" animBg="1"/>
      <p:bldP spid="31" grpId="1" animBg="1"/>
      <p:bldP spid="32" grpId="0" animBg="1"/>
      <p:bldP spid="32" grpId="1" animBg="1"/>
      <p:bldP spid="33" grpId="0" animBg="1"/>
      <p:bldP spid="33" grpId="1" animBg="1"/>
      <p:bldP spid="30" grpId="0"/>
      <p:bldP spid="30" grpId="1"/>
      <p:bldP spid="30" grpId="2"/>
      <p:bldP spid="62" grpId="0"/>
      <p:bldP spid="62" grpId="1"/>
      <p:bldP spid="71" grpId="0" animBg="1"/>
      <p:bldP spid="71" grpId="1" animBg="1"/>
      <p:bldP spid="73" grpId="0" animBg="1"/>
      <p:bldP spid="73" grpId="1" animBg="1"/>
      <p:bldP spid="73" grpId="2" animBg="1"/>
      <p:bldP spid="77" grpId="0" animBg="1"/>
      <p:bldP spid="77" grpId="1" animBg="1"/>
      <p:bldP spid="78" grpId="3"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76200"/>
            <a:ext cx="9144000" cy="6956286"/>
            <a:chOff x="0" y="-76200"/>
            <a:chExt cx="9144000" cy="6956286"/>
          </a:xfrm>
        </p:grpSpPr>
        <p:pic>
          <p:nvPicPr>
            <p:cNvPr id="2" name="Picture 1"/>
            <p:cNvPicPr preferRelativeResize="0">
              <a:picLocks noChangeAspect="1" noChangeArrowheads="1"/>
            </p:cNvPicPr>
            <p:nvPr/>
          </p:nvPicPr>
          <p:blipFill>
            <a:blip r:embed="rId3"/>
            <a:srcRect t="421" r="29691" b="9435"/>
            <a:stretch>
              <a:fillRect/>
            </a:stretch>
          </p:blipFill>
          <p:spPr bwMode="auto">
            <a:xfrm>
              <a:off x="131049" y="-76200"/>
              <a:ext cx="8839200" cy="6389783"/>
            </a:xfrm>
            <a:prstGeom prst="rect">
              <a:avLst/>
            </a:prstGeom>
            <a:noFill/>
            <a:ln w="203200">
              <a:solidFill>
                <a:schemeClr val="tx1"/>
              </a:solidFill>
              <a:miter lim="800000"/>
              <a:headEnd/>
              <a:tailEnd/>
            </a:ln>
            <a:effectLst/>
          </p:spPr>
        </p:pic>
        <p:grpSp>
          <p:nvGrpSpPr>
            <p:cNvPr id="3" name="Group 2"/>
            <p:cNvGrpSpPr/>
            <p:nvPr/>
          </p:nvGrpSpPr>
          <p:grpSpPr>
            <a:xfrm>
              <a:off x="131048" y="902208"/>
              <a:ext cx="8860552" cy="5411375"/>
              <a:chOff x="131048" y="1435608"/>
              <a:chExt cx="8860552" cy="5411375"/>
            </a:xfrm>
          </p:grpSpPr>
          <p:pic>
            <p:nvPicPr>
              <p:cNvPr id="4" name="Picture 2"/>
              <p:cNvPicPr>
                <a:picLocks noChangeAspect="1" noChangeArrowheads="1"/>
              </p:cNvPicPr>
              <p:nvPr/>
            </p:nvPicPr>
            <p:blipFill>
              <a:blip r:embed="rId4"/>
              <a:srcRect t="14137" r="29517" b="10341"/>
              <a:stretch>
                <a:fillRect/>
              </a:stretch>
            </p:blipFill>
            <p:spPr bwMode="auto">
              <a:xfrm>
                <a:off x="131048" y="1435608"/>
                <a:ext cx="8860552" cy="5337681"/>
              </a:xfrm>
              <a:prstGeom prst="rect">
                <a:avLst/>
              </a:prstGeom>
              <a:noFill/>
              <a:ln w="9525">
                <a:noFill/>
                <a:miter lim="800000"/>
                <a:headEnd/>
                <a:tailEnd/>
              </a:ln>
              <a:effectLst/>
            </p:spPr>
          </p:pic>
          <p:pic>
            <p:nvPicPr>
              <p:cNvPr id="5" name="Picture 4"/>
              <p:cNvPicPr preferRelativeResize="0">
                <a:picLocks noChangeAspect="1" noChangeArrowheads="1"/>
              </p:cNvPicPr>
              <p:nvPr/>
            </p:nvPicPr>
            <p:blipFill>
              <a:blip r:embed="rId3"/>
              <a:srcRect t="74596" r="80435" b="9435"/>
              <a:stretch>
                <a:fillRect/>
              </a:stretch>
            </p:blipFill>
            <p:spPr bwMode="auto">
              <a:xfrm>
                <a:off x="131049" y="5715000"/>
                <a:ext cx="2459751" cy="1131983"/>
              </a:xfrm>
              <a:prstGeom prst="rect">
                <a:avLst/>
              </a:prstGeom>
              <a:noFill/>
              <a:ln w="9525">
                <a:noFill/>
                <a:miter lim="800000"/>
                <a:headEnd/>
                <a:tailEnd/>
              </a:ln>
              <a:effectLst/>
            </p:spPr>
          </p:pic>
        </p:grpSp>
        <p:pic>
          <p:nvPicPr>
            <p:cNvPr id="10" name="Picture 2"/>
            <p:cNvPicPr>
              <a:picLocks noChangeAspect="1" noChangeArrowheads="1"/>
            </p:cNvPicPr>
            <p:nvPr/>
          </p:nvPicPr>
          <p:blipFill>
            <a:blip r:embed="rId5"/>
            <a:srcRect l="39113" t="41192" r="45076" b="51220"/>
            <a:stretch>
              <a:fillRect/>
            </a:stretch>
          </p:blipFill>
          <p:spPr bwMode="auto">
            <a:xfrm>
              <a:off x="0" y="6248400"/>
              <a:ext cx="9144000" cy="607546"/>
            </a:xfrm>
            <a:prstGeom prst="rect">
              <a:avLst/>
            </a:prstGeom>
            <a:noFill/>
            <a:ln w="9525">
              <a:noFill/>
              <a:miter lim="800000"/>
              <a:headEnd/>
              <a:tailEnd/>
            </a:ln>
            <a:effectLst/>
          </p:spPr>
        </p:pic>
        <p:sp>
          <p:nvSpPr>
            <p:cNvPr id="29" name="TextBox 28"/>
            <p:cNvSpPr txBox="1"/>
            <p:nvPr/>
          </p:nvSpPr>
          <p:spPr>
            <a:xfrm>
              <a:off x="5562600" y="1524000"/>
              <a:ext cx="1216266" cy="374461"/>
            </a:xfrm>
            <a:prstGeom prst="rect">
              <a:avLst/>
            </a:prstGeom>
            <a:noFill/>
          </p:spPr>
          <p:txBody>
            <a:bodyPr wrap="square" rtlCol="0">
              <a:spAutoFit/>
            </a:bodyPr>
            <a:lstStyle/>
            <a:p>
              <a:pPr algn="ctr">
                <a:lnSpc>
                  <a:spcPts val="2200"/>
                </a:lnSpc>
              </a:pPr>
              <a:r>
                <a:rPr lang="en-US" sz="2400" dirty="0" smtClean="0">
                  <a:solidFill>
                    <a:srgbClr val="2F0AB6"/>
                  </a:solidFill>
                  <a:effectLst>
                    <a:outerShdw dist="38100" dir="7200000" algn="ctr" rotWithShape="0">
                      <a:schemeClr val="tx1"/>
                    </a:outerShdw>
                  </a:effectLst>
                </a:rPr>
                <a:t>FRANCE</a:t>
              </a:r>
              <a:endParaRPr lang="en-US" sz="2400" dirty="0">
                <a:solidFill>
                  <a:srgbClr val="2F0AB6"/>
                </a:solidFill>
                <a:effectLst>
                  <a:outerShdw dist="38100" dir="7200000" algn="ctr" rotWithShape="0">
                    <a:schemeClr val="tx1"/>
                  </a:outerShdw>
                </a:effectLst>
              </a:endParaRPr>
            </a:p>
          </p:txBody>
        </p:sp>
        <p:sp>
          <p:nvSpPr>
            <p:cNvPr id="21" name="Rectangle 20"/>
            <p:cNvSpPr/>
            <p:nvPr/>
          </p:nvSpPr>
          <p:spPr>
            <a:xfrm>
              <a:off x="0" y="6172200"/>
              <a:ext cx="9144000" cy="707886"/>
            </a:xfrm>
            <a:prstGeom prst="rect">
              <a:avLst/>
            </a:prstGeom>
            <a:noFill/>
            <a:ln w="76200">
              <a:noFill/>
            </a:ln>
          </p:spPr>
          <p:txBody>
            <a:bodyPr wrap="square">
              <a:spAutoFit/>
            </a:bodyPr>
            <a:lstStyle/>
            <a:p>
              <a:pPr algn="ctr"/>
              <a:r>
                <a:rPr lang="en-US" sz="4000" b="1" dirty="0" err="1" smtClean="0">
                  <a:solidFill>
                    <a:srgbClr val="2F0AB6"/>
                  </a:solidFill>
                  <a:effectLst>
                    <a:outerShdw dist="50800" dir="7200000" algn="ctr" rotWithShape="0">
                      <a:schemeClr val="tx1"/>
                    </a:outerShdw>
                  </a:effectLst>
                </a:rPr>
                <a:t>Acadien</a:t>
              </a:r>
              <a:r>
                <a:rPr lang="en-US" sz="4000" b="1" dirty="0" smtClean="0">
                  <a:solidFill>
                    <a:srgbClr val="2F0AB6"/>
                  </a:solidFill>
                  <a:effectLst>
                    <a:outerShdw dist="50800" dir="7200000" algn="ctr" rotWithShape="0">
                      <a:schemeClr val="tx1"/>
                    </a:outerShdw>
                  </a:effectLst>
                </a:rPr>
                <a:t> migration to the Falklands</a:t>
              </a:r>
              <a:endParaRPr lang="en-US" sz="4000" b="1" dirty="0">
                <a:solidFill>
                  <a:srgbClr val="2F0AB6"/>
                </a:solidFill>
                <a:effectLst>
                  <a:outerShdw dist="50800" dir="7200000" algn="ctr" rotWithShape="0">
                    <a:schemeClr val="tx1"/>
                  </a:outerShdw>
                </a:effectLst>
              </a:endParaRPr>
            </a:p>
          </p:txBody>
        </p:sp>
      </p:grpSp>
      <p:sp useBgFill="1">
        <p:nvSpPr>
          <p:cNvPr id="39" name="TextBox 38"/>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sp>
        <p:nvSpPr>
          <p:cNvPr id="22" name="Rectangle 21"/>
          <p:cNvSpPr/>
          <p:nvPr/>
        </p:nvSpPr>
        <p:spPr>
          <a:xfrm>
            <a:off x="2971800" y="5791200"/>
            <a:ext cx="762000" cy="4572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6" cstate="print"/>
          <a:srcRect/>
          <a:stretch>
            <a:fillRect/>
          </a:stretch>
        </p:blipFill>
        <p:spPr bwMode="auto">
          <a:xfrm>
            <a:off x="4554537" y="4079618"/>
            <a:ext cx="4513263" cy="2702182"/>
          </a:xfrm>
          <a:prstGeom prst="rect">
            <a:avLst/>
          </a:prstGeom>
          <a:noFill/>
          <a:ln w="25400">
            <a:solidFill>
              <a:schemeClr val="tx1"/>
            </a:solidFill>
            <a:miter lim="800000"/>
            <a:headEnd/>
            <a:tailEnd/>
          </a:ln>
          <a:effectLst/>
        </p:spPr>
      </p:pic>
      <p:sp useBgFill="1">
        <p:nvSpPr>
          <p:cNvPr id="13" name="TextBox 12"/>
          <p:cNvSpPr txBox="1"/>
          <p:nvPr/>
        </p:nvSpPr>
        <p:spPr>
          <a:xfrm>
            <a:off x="0" y="676656"/>
            <a:ext cx="7086600" cy="954107"/>
          </a:xfrm>
          <a:prstGeom prst="rect">
            <a:avLst/>
          </a:prstGeom>
        </p:spPr>
        <p:txBody>
          <a:bodyPr wrap="square" rtlCol="0">
            <a:spAutoFit/>
          </a:bodyPr>
          <a:lstStyle/>
          <a:p>
            <a:pPr>
              <a:buFont typeface="Arial" pitchFamily="34" charset="0"/>
              <a:buChar char="•"/>
            </a:pPr>
            <a:r>
              <a:rPr lang="en-US" sz="2800" dirty="0" smtClean="0"/>
              <a:t> 1763: 150 </a:t>
            </a:r>
            <a:r>
              <a:rPr lang="en-US" sz="2800" dirty="0" err="1" smtClean="0"/>
              <a:t>Acadiens</a:t>
            </a:r>
            <a:r>
              <a:rPr lang="en-US" sz="2800" dirty="0" smtClean="0"/>
              <a:t> join Louis de Bougainville   </a:t>
            </a:r>
          </a:p>
          <a:p>
            <a:r>
              <a:rPr lang="en-US" sz="2800" dirty="0" smtClean="0"/>
              <a:t>  to develop 1</a:t>
            </a:r>
            <a:r>
              <a:rPr lang="en-US" sz="2800" baseline="30000" dirty="0" smtClean="0"/>
              <a:t>st</a:t>
            </a:r>
            <a:r>
              <a:rPr lang="en-US" sz="2800" dirty="0" smtClean="0"/>
              <a:t> settlement on </a:t>
            </a:r>
            <a:r>
              <a:rPr lang="en-US" sz="2800" i="1" dirty="0" smtClean="0"/>
              <a:t>Iles </a:t>
            </a:r>
            <a:r>
              <a:rPr lang="en-US" sz="2800" i="1" dirty="0" err="1" smtClean="0"/>
              <a:t>Malouines</a:t>
            </a:r>
            <a:r>
              <a:rPr lang="en-US" sz="2800" i="1" dirty="0" smtClean="0"/>
              <a:t> </a:t>
            </a:r>
            <a:endParaRPr lang="en-US" sz="2800" dirty="0" smtClean="0"/>
          </a:p>
        </p:txBody>
      </p:sp>
      <p:sp useBgFill="1">
        <p:nvSpPr>
          <p:cNvPr id="14" name="TextBox 13"/>
          <p:cNvSpPr txBox="1"/>
          <p:nvPr/>
        </p:nvSpPr>
        <p:spPr>
          <a:xfrm>
            <a:off x="0" y="1600200"/>
            <a:ext cx="7239000" cy="523220"/>
          </a:xfrm>
          <a:prstGeom prst="rect">
            <a:avLst/>
          </a:prstGeom>
        </p:spPr>
        <p:txBody>
          <a:bodyPr wrap="square" rtlCol="0">
            <a:spAutoFit/>
          </a:bodyPr>
          <a:lstStyle/>
          <a:p>
            <a:pPr>
              <a:buFont typeface="Arial" pitchFamily="34" charset="0"/>
              <a:buChar char="•"/>
            </a:pPr>
            <a:r>
              <a:rPr lang="en-US" sz="2800" dirty="0" smtClean="0"/>
              <a:t> islands named for French town of St </a:t>
            </a:r>
            <a:r>
              <a:rPr lang="en-US" sz="2800" dirty="0" err="1" smtClean="0"/>
              <a:t>Malo</a:t>
            </a:r>
            <a:endParaRPr lang="en-US" sz="2800" dirty="0" smtClean="0"/>
          </a:p>
        </p:txBody>
      </p:sp>
      <p:sp>
        <p:nvSpPr>
          <p:cNvPr id="16" name="5-Point Star 15"/>
          <p:cNvSpPr/>
          <p:nvPr/>
        </p:nvSpPr>
        <p:spPr>
          <a:xfrm>
            <a:off x="8610600" y="5257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a:blip r:embed="rId6" cstate="print"/>
          <a:srcRect l="67921" t="77440"/>
          <a:stretch>
            <a:fillRect/>
          </a:stretch>
        </p:blipFill>
        <p:spPr bwMode="auto">
          <a:xfrm>
            <a:off x="7620000" y="6172200"/>
            <a:ext cx="1447800" cy="609600"/>
          </a:xfrm>
          <a:prstGeom prst="rect">
            <a:avLst/>
          </a:prstGeom>
          <a:noFill/>
          <a:ln w="25400">
            <a:solidFill>
              <a:schemeClr val="tx1"/>
            </a:solidFill>
            <a:miter lim="800000"/>
            <a:headEnd/>
            <a:tailEnd/>
          </a:ln>
          <a:effectLst/>
        </p:spPr>
      </p:pic>
      <p:sp useBgFill="1">
        <p:nvSpPr>
          <p:cNvPr id="18" name="TextBox 17"/>
          <p:cNvSpPr txBox="1"/>
          <p:nvPr/>
        </p:nvSpPr>
        <p:spPr>
          <a:xfrm>
            <a:off x="0" y="2551093"/>
            <a:ext cx="7239000" cy="523220"/>
          </a:xfrm>
          <a:prstGeom prst="rect">
            <a:avLst/>
          </a:prstGeom>
        </p:spPr>
        <p:txBody>
          <a:bodyPr wrap="square" rtlCol="0">
            <a:spAutoFit/>
          </a:bodyPr>
          <a:lstStyle/>
          <a:p>
            <a:pPr>
              <a:buFont typeface="Arial" pitchFamily="34" charset="0"/>
              <a:buChar char="•"/>
            </a:pPr>
            <a:r>
              <a:rPr lang="en-US" sz="2800" dirty="0" smtClean="0"/>
              <a:t> colony thrives w/fort, housing, &amp; farms </a:t>
            </a:r>
          </a:p>
        </p:txBody>
      </p:sp>
      <p:sp useBgFill="1">
        <p:nvSpPr>
          <p:cNvPr id="19" name="TextBox 18"/>
          <p:cNvSpPr txBox="1"/>
          <p:nvPr/>
        </p:nvSpPr>
        <p:spPr>
          <a:xfrm>
            <a:off x="0" y="3058180"/>
            <a:ext cx="7239000" cy="523220"/>
          </a:xfrm>
          <a:prstGeom prst="rect">
            <a:avLst/>
          </a:prstGeom>
        </p:spPr>
        <p:txBody>
          <a:bodyPr wrap="square" rtlCol="0">
            <a:spAutoFit/>
          </a:bodyPr>
          <a:lstStyle/>
          <a:p>
            <a:pPr>
              <a:buFont typeface="Arial" pitchFamily="34" charset="0"/>
              <a:buChar char="•"/>
            </a:pPr>
            <a:r>
              <a:rPr lang="en-US" sz="2800" dirty="0" smtClean="0"/>
              <a:t> 1765: Bougainville brings 2</a:t>
            </a:r>
            <a:r>
              <a:rPr lang="en-US" sz="2800" baseline="30000" dirty="0" smtClean="0"/>
              <a:t>nd</a:t>
            </a:r>
            <a:r>
              <a:rPr lang="en-US" sz="2800" dirty="0" smtClean="0"/>
              <a:t> </a:t>
            </a:r>
            <a:r>
              <a:rPr lang="en-US" sz="2800" dirty="0" err="1" smtClean="0"/>
              <a:t>Acadien</a:t>
            </a:r>
            <a:r>
              <a:rPr lang="en-US" sz="2800" dirty="0" smtClean="0"/>
              <a:t> group </a:t>
            </a:r>
          </a:p>
        </p:txBody>
      </p:sp>
      <p:sp useBgFill="1">
        <p:nvSpPr>
          <p:cNvPr id="20" name="TextBox 19"/>
          <p:cNvSpPr txBox="1"/>
          <p:nvPr/>
        </p:nvSpPr>
        <p:spPr>
          <a:xfrm>
            <a:off x="0" y="2057400"/>
            <a:ext cx="7239000" cy="523220"/>
          </a:xfrm>
          <a:prstGeom prst="rect">
            <a:avLst/>
          </a:prstGeom>
        </p:spPr>
        <p:txBody>
          <a:bodyPr wrap="square" rtlCol="0">
            <a:spAutoFit/>
          </a:bodyPr>
          <a:lstStyle/>
          <a:p>
            <a:pPr>
              <a:buFont typeface="Arial" pitchFamily="34" charset="0"/>
              <a:buChar char="•"/>
            </a:pPr>
            <a:r>
              <a:rPr lang="en-US" sz="2800" dirty="0" smtClean="0"/>
              <a:t> climate &amp; boggy soil similar to </a:t>
            </a:r>
            <a:r>
              <a:rPr lang="en-US" sz="2800" dirty="0" err="1" smtClean="0"/>
              <a:t>Acadie</a:t>
            </a:r>
            <a:endParaRPr lang="en-US" sz="2800" dirty="0" smtClean="0"/>
          </a:p>
        </p:txBody>
      </p:sp>
      <p:pic>
        <p:nvPicPr>
          <p:cNvPr id="1026" name="Picture 2"/>
          <p:cNvPicPr>
            <a:picLocks noChangeAspect="1" noChangeArrowheads="1"/>
          </p:cNvPicPr>
          <p:nvPr/>
        </p:nvPicPr>
        <p:blipFill>
          <a:blip r:embed="rId7"/>
          <a:srcRect l="3272" t="2272" r="5112" b="2319"/>
          <a:stretch>
            <a:fillRect/>
          </a:stretch>
        </p:blipFill>
        <p:spPr bwMode="auto">
          <a:xfrm>
            <a:off x="7010400" y="685800"/>
            <a:ext cx="2133600" cy="3200400"/>
          </a:xfrm>
          <a:prstGeom prst="rect">
            <a:avLst/>
          </a:prstGeom>
          <a:noFill/>
          <a:ln w="25400">
            <a:solidFill>
              <a:schemeClr val="tx1"/>
            </a:solidFill>
            <a:miter lim="800000"/>
            <a:headEnd/>
            <a:tailEnd/>
          </a:ln>
          <a:effectLst/>
        </p:spPr>
      </p:pic>
      <p:pic>
        <p:nvPicPr>
          <p:cNvPr id="1027" name="Picture 3"/>
          <p:cNvPicPr>
            <a:picLocks noChangeAspect="1" noChangeArrowheads="1"/>
          </p:cNvPicPr>
          <p:nvPr/>
        </p:nvPicPr>
        <p:blipFill>
          <a:blip r:embed="rId8"/>
          <a:srcRect/>
          <a:stretch>
            <a:fillRect/>
          </a:stretch>
        </p:blipFill>
        <p:spPr bwMode="auto">
          <a:xfrm>
            <a:off x="65072" y="3581400"/>
            <a:ext cx="5421328" cy="3200400"/>
          </a:xfrm>
          <a:prstGeom prst="rect">
            <a:avLst/>
          </a:prstGeom>
          <a:noFill/>
          <a:ln w="25400">
            <a:solidFill>
              <a:schemeClr val="tx1"/>
            </a:solidFill>
            <a:miter lim="800000"/>
            <a:headEnd/>
            <a:tailEnd/>
          </a:ln>
          <a:effectLst/>
        </p:spPr>
      </p:pic>
      <p:sp>
        <p:nvSpPr>
          <p:cNvPr id="23" name="Rectangle 22"/>
          <p:cNvSpPr/>
          <p:nvPr/>
        </p:nvSpPr>
        <p:spPr>
          <a:xfrm>
            <a:off x="228600" y="3124200"/>
            <a:ext cx="838200" cy="381000"/>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p:cNvPicPr>
            <a:picLocks noChangeAspect="1" noChangeArrowheads="1"/>
          </p:cNvPicPr>
          <p:nvPr/>
        </p:nvPicPr>
        <p:blipFill>
          <a:blip r:embed="rId9"/>
          <a:srcRect l="6598" t="9486" r="4330" b="-1976"/>
          <a:stretch>
            <a:fillRect/>
          </a:stretch>
        </p:blipFill>
        <p:spPr bwMode="auto">
          <a:xfrm>
            <a:off x="76200" y="3886200"/>
            <a:ext cx="2057400" cy="2971800"/>
          </a:xfrm>
          <a:prstGeom prst="rect">
            <a:avLst/>
          </a:prstGeom>
          <a:noFill/>
          <a:ln w="25400">
            <a:solidFill>
              <a:schemeClr val="tx1"/>
            </a:solidFill>
            <a:miter lim="800000"/>
            <a:headEnd/>
            <a:tailEnd/>
          </a:ln>
          <a:effectLst/>
        </p:spPr>
      </p:pic>
      <p:sp>
        <p:nvSpPr>
          <p:cNvPr id="25" name="TextBox 24"/>
          <p:cNvSpPr txBox="1"/>
          <p:nvPr/>
        </p:nvSpPr>
        <p:spPr>
          <a:xfrm rot="20234927">
            <a:off x="2000581" y="4531988"/>
            <a:ext cx="2714333" cy="646331"/>
          </a:xfrm>
          <a:prstGeom prst="rect">
            <a:avLst/>
          </a:prstGeom>
          <a:noFill/>
        </p:spPr>
        <p:txBody>
          <a:bodyPr wrap="none" rtlCol="0">
            <a:spAutoFit/>
          </a:bodyPr>
          <a:lstStyle/>
          <a:p>
            <a:r>
              <a:rPr lang="en-US" sz="3600" b="1" dirty="0" smtClean="0">
                <a:solidFill>
                  <a:srgbClr val="002060"/>
                </a:solidFill>
                <a:effectLst>
                  <a:outerShdw dist="50800" dir="5400000" algn="ctr" rotWithShape="0">
                    <a:schemeClr val="tx1"/>
                  </a:outerShdw>
                </a:effectLst>
              </a:rPr>
              <a:t>British threat</a:t>
            </a:r>
            <a:endParaRPr lang="en-US" sz="3600" b="1" dirty="0">
              <a:solidFill>
                <a:srgbClr val="002060"/>
              </a:solidFill>
              <a:effectLst>
                <a:outerShdw dist="50800" dir="5400000" algn="ctr" rotWithShape="0">
                  <a:schemeClr val="tx1"/>
                </a:outerShdw>
              </a:effectLst>
            </a:endParaRPr>
          </a:p>
        </p:txBody>
      </p:sp>
      <p:sp>
        <p:nvSpPr>
          <p:cNvPr id="26" name="TextBox 25"/>
          <p:cNvSpPr txBox="1"/>
          <p:nvPr/>
        </p:nvSpPr>
        <p:spPr>
          <a:xfrm rot="1259392">
            <a:off x="7525174" y="4656230"/>
            <a:ext cx="1431226" cy="461665"/>
          </a:xfrm>
          <a:prstGeom prst="rect">
            <a:avLst/>
          </a:prstGeom>
          <a:noFill/>
        </p:spPr>
        <p:txBody>
          <a:bodyPr wrap="none" rtlCol="0">
            <a:spAutoFit/>
          </a:bodyPr>
          <a:lstStyle/>
          <a:p>
            <a:r>
              <a:rPr lang="en-US" sz="2400" b="1" dirty="0" smtClean="0">
                <a:solidFill>
                  <a:srgbClr val="FF0000"/>
                </a:solidFill>
                <a:effectLst>
                  <a:outerShdw dist="50800" dir="7200000" algn="ctr" rotWithShape="0">
                    <a:schemeClr val="tx1"/>
                  </a:outerShdw>
                </a:effectLst>
              </a:rPr>
              <a:t>Fort Louis</a:t>
            </a:r>
            <a:endParaRPr lang="en-US" sz="24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000" fill="hold"/>
                                        <p:tgtEl>
                                          <p:spTgt spid="22"/>
                                        </p:tgtEl>
                                      </p:cBhvr>
                                      <p:by x="300000" y="300000"/>
                                    </p:animScale>
                                  </p:childTnLst>
                                </p:cTn>
                              </p:par>
                              <p:par>
                                <p:cTn id="7" presetID="10" presetClass="exit" presetSubtype="0" fill="hold" grpId="1" nodeType="withEffect">
                                  <p:stCondLst>
                                    <p:cond delay="0"/>
                                  </p:stCondLst>
                                  <p:childTnLst>
                                    <p:animEffect transition="out" filter="fade">
                                      <p:cBhvr>
                                        <p:cTn id="8" dur="1000"/>
                                        <p:tgtEl>
                                          <p:spTgt spid="22"/>
                                        </p:tgtEl>
                                      </p:cBhvr>
                                    </p:animEffect>
                                    <p:set>
                                      <p:cBhvr>
                                        <p:cTn id="9" dur="1" fill="hold">
                                          <p:stCondLst>
                                            <p:cond delay="999"/>
                                          </p:stCondLst>
                                        </p:cTn>
                                        <p:tgtEl>
                                          <p:spTgt spid="22"/>
                                        </p:tgtEl>
                                        <p:attrNameLst>
                                          <p:attrName>style.visibility</p:attrName>
                                        </p:attrNameLst>
                                      </p:cBhvr>
                                      <p:to>
                                        <p:strVal val="hidden"/>
                                      </p:to>
                                    </p:set>
                                  </p:childTnLst>
                                </p:cTn>
                              </p:par>
                              <p:par>
                                <p:cTn id="10" presetID="63" presetClass="path" presetSubtype="0" accel="50000" decel="50000" fill="hold" grpId="2" nodeType="withEffect">
                                  <p:stCondLst>
                                    <p:cond delay="0"/>
                                  </p:stCondLst>
                                  <p:childTnLst>
                                    <p:animMotion origin="layout" path="M 3.33333E-6 2.22222E-6 L 0.40833 -0.1 " pathEditMode="relative" rAng="0" ptsTypes="AA">
                                      <p:cBhvr>
                                        <p:cTn id="11" dur="1000" fill="hold"/>
                                        <p:tgtEl>
                                          <p:spTgt spid="22"/>
                                        </p:tgtEl>
                                        <p:attrNameLst>
                                          <p:attrName>ppt_x</p:attrName>
                                          <p:attrName>ppt_y</p:attrName>
                                        </p:attrNameLst>
                                      </p:cBhvr>
                                      <p:rCtr x="204" y="-50"/>
                                    </p:animMotion>
                                  </p:childTnLst>
                                </p:cTn>
                              </p:par>
                              <p:par>
                                <p:cTn id="12" presetID="10" presetClass="entr" presetSubtype="0" fill="hold" nodeType="withEffect">
                                  <p:stCondLst>
                                    <p:cond delay="50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childTnLst>
                                </p:cTn>
                              </p:par>
                              <p:par>
                                <p:cTn id="15" presetID="10" presetClass="exit" presetSubtype="0" fill="hold" nodeType="withEffect">
                                  <p:stCondLst>
                                    <p:cond delay="500"/>
                                  </p:stCondLst>
                                  <p:childTnLst>
                                    <p:animEffect transition="out" filter="fade">
                                      <p:cBhvr>
                                        <p:cTn id="16" dur="1000"/>
                                        <p:tgtEl>
                                          <p:spTgt spid="12"/>
                                        </p:tgtEl>
                                      </p:cBhvr>
                                    </p:animEffect>
                                    <p:set>
                                      <p:cBhvr>
                                        <p:cTn id="17" dur="1" fill="hold">
                                          <p:stCondLst>
                                            <p:cond delay="9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10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290">
                                          <p:stCondLst>
                                            <p:cond delay="0"/>
                                          </p:stCondLst>
                                        </p:cTn>
                                        <p:tgtEl>
                                          <p:spTgt spid="16"/>
                                        </p:tgtEl>
                                      </p:cBhvr>
                                    </p:animEffect>
                                    <p:anim calcmode="lin" valueType="num">
                                      <p:cBhvr>
                                        <p:cTn id="31" dur="911"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2" dur="332"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3" dur="332" tmFilter="0, 0; 0.125,0.2665; 0.25,0.4; 0.375,0.465; 0.5,0.5;  0.625,0.535; 0.75,0.6; 0.875,0.7335; 1,1">
                                          <p:stCondLst>
                                            <p:cond delay="332"/>
                                          </p:stCondLst>
                                        </p:cTn>
                                        <p:tgtEl>
                                          <p:spTgt spid="16"/>
                                        </p:tgtEl>
                                        <p:attrNameLst>
                                          <p:attrName>ppt_y</p:attrName>
                                        </p:attrNameLst>
                                      </p:cBhvr>
                                      <p:tavLst>
                                        <p:tav tm="0" fmla="#ppt_y-sin(pi*$)/9">
                                          <p:val>
                                            <p:fltVal val="0"/>
                                          </p:val>
                                        </p:tav>
                                        <p:tav tm="100000">
                                          <p:val>
                                            <p:fltVal val="1"/>
                                          </p:val>
                                        </p:tav>
                                      </p:tavLst>
                                    </p:anim>
                                    <p:anim calcmode="lin" valueType="num">
                                      <p:cBhvr>
                                        <p:cTn id="34" dur="166" tmFilter="0, 0; 0.125,0.2665; 0.25,0.4; 0.375,0.465; 0.5,0.5;  0.625,0.535; 0.75,0.6; 0.875,0.7335; 1,1">
                                          <p:stCondLst>
                                            <p:cond delay="662"/>
                                          </p:stCondLst>
                                        </p:cTn>
                                        <p:tgtEl>
                                          <p:spTgt spid="16"/>
                                        </p:tgtEl>
                                        <p:attrNameLst>
                                          <p:attrName>ppt_y</p:attrName>
                                        </p:attrNameLst>
                                      </p:cBhvr>
                                      <p:tavLst>
                                        <p:tav tm="0" fmla="#ppt_y-sin(pi*$)/27">
                                          <p:val>
                                            <p:fltVal val="0"/>
                                          </p:val>
                                        </p:tav>
                                        <p:tav tm="100000">
                                          <p:val>
                                            <p:fltVal val="1"/>
                                          </p:val>
                                        </p:tav>
                                      </p:tavLst>
                                    </p:anim>
                                    <p:anim calcmode="lin" valueType="num">
                                      <p:cBhvr>
                                        <p:cTn id="35" dur="82" tmFilter="0, 0; 0.125,0.2665; 0.25,0.4; 0.375,0.465; 0.5,0.5;  0.625,0.535; 0.75,0.6; 0.875,0.7335; 1,1">
                                          <p:stCondLst>
                                            <p:cond delay="828"/>
                                          </p:stCondLst>
                                        </p:cTn>
                                        <p:tgtEl>
                                          <p:spTgt spid="16"/>
                                        </p:tgtEl>
                                        <p:attrNameLst>
                                          <p:attrName>ppt_y</p:attrName>
                                        </p:attrNameLst>
                                      </p:cBhvr>
                                      <p:tavLst>
                                        <p:tav tm="0" fmla="#ppt_y-sin(pi*$)/81">
                                          <p:val>
                                            <p:fltVal val="0"/>
                                          </p:val>
                                        </p:tav>
                                        <p:tav tm="100000">
                                          <p:val>
                                            <p:fltVal val="1"/>
                                          </p:val>
                                        </p:tav>
                                      </p:tavLst>
                                    </p:anim>
                                    <p:animScale>
                                      <p:cBhvr>
                                        <p:cTn id="36" dur="13">
                                          <p:stCondLst>
                                            <p:cond delay="325"/>
                                          </p:stCondLst>
                                        </p:cTn>
                                        <p:tgtEl>
                                          <p:spTgt spid="16"/>
                                        </p:tgtEl>
                                      </p:cBhvr>
                                      <p:to x="100000" y="60000"/>
                                    </p:animScale>
                                    <p:animScale>
                                      <p:cBhvr>
                                        <p:cTn id="37" dur="83" decel="50000">
                                          <p:stCondLst>
                                            <p:cond delay="338"/>
                                          </p:stCondLst>
                                        </p:cTn>
                                        <p:tgtEl>
                                          <p:spTgt spid="16"/>
                                        </p:tgtEl>
                                      </p:cBhvr>
                                      <p:to x="100000" y="100000"/>
                                    </p:animScale>
                                    <p:animScale>
                                      <p:cBhvr>
                                        <p:cTn id="38" dur="13">
                                          <p:stCondLst>
                                            <p:cond delay="656"/>
                                          </p:stCondLst>
                                        </p:cTn>
                                        <p:tgtEl>
                                          <p:spTgt spid="16"/>
                                        </p:tgtEl>
                                      </p:cBhvr>
                                      <p:to x="100000" y="80000"/>
                                    </p:animScale>
                                    <p:animScale>
                                      <p:cBhvr>
                                        <p:cTn id="39" dur="83" decel="50000">
                                          <p:stCondLst>
                                            <p:cond delay="669"/>
                                          </p:stCondLst>
                                        </p:cTn>
                                        <p:tgtEl>
                                          <p:spTgt spid="16"/>
                                        </p:tgtEl>
                                      </p:cBhvr>
                                      <p:to x="100000" y="100000"/>
                                    </p:animScale>
                                    <p:animScale>
                                      <p:cBhvr>
                                        <p:cTn id="40" dur="13">
                                          <p:stCondLst>
                                            <p:cond delay="821"/>
                                          </p:stCondLst>
                                        </p:cTn>
                                        <p:tgtEl>
                                          <p:spTgt spid="16"/>
                                        </p:tgtEl>
                                      </p:cBhvr>
                                      <p:to x="100000" y="90000"/>
                                    </p:animScale>
                                    <p:animScale>
                                      <p:cBhvr>
                                        <p:cTn id="41" dur="83" decel="50000">
                                          <p:stCondLst>
                                            <p:cond delay="834"/>
                                          </p:stCondLst>
                                        </p:cTn>
                                        <p:tgtEl>
                                          <p:spTgt spid="16"/>
                                        </p:tgtEl>
                                      </p:cBhvr>
                                      <p:to x="100000" y="100000"/>
                                    </p:animScale>
                                    <p:animScale>
                                      <p:cBhvr>
                                        <p:cTn id="42" dur="13">
                                          <p:stCondLst>
                                            <p:cond delay="904"/>
                                          </p:stCondLst>
                                        </p:cTn>
                                        <p:tgtEl>
                                          <p:spTgt spid="16"/>
                                        </p:tgtEl>
                                      </p:cBhvr>
                                      <p:to x="100000" y="95000"/>
                                    </p:animScale>
                                    <p:animScale>
                                      <p:cBhvr>
                                        <p:cTn id="43" dur="83" decel="50000">
                                          <p:stCondLst>
                                            <p:cond delay="917"/>
                                          </p:stCondLst>
                                        </p:cTn>
                                        <p:tgtEl>
                                          <p:spTgt spid="16"/>
                                        </p:tgtEl>
                                      </p:cBhvr>
                                      <p:to x="100000" y="100000"/>
                                    </p:animScale>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childTnLst>
                                </p:cTn>
                              </p:par>
                              <p:par>
                                <p:cTn id="53" presetID="10" presetClass="entr" presetSubtype="0" fill="hold" nodeType="withEffect">
                                  <p:stCondLst>
                                    <p:cond delay="50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childTnLst>
                                </p:cTn>
                              </p:par>
                              <p:par>
                                <p:cTn id="56" presetID="6" presetClass="emph" presetSubtype="0" fill="hold" nodeType="withEffect">
                                  <p:stCondLst>
                                    <p:cond delay="500"/>
                                  </p:stCondLst>
                                  <p:childTnLst>
                                    <p:animScale>
                                      <p:cBhvr>
                                        <p:cTn id="57" dur="1000" fill="hold"/>
                                        <p:tgtEl>
                                          <p:spTgt spid="17"/>
                                        </p:tgtEl>
                                      </p:cBhvr>
                                      <p:by x="300000" y="300000"/>
                                    </p:animScale>
                                  </p:childTnLst>
                                </p:cTn>
                              </p:par>
                              <p:par>
                                <p:cTn id="58" presetID="64" presetClass="path" presetSubtype="0" accel="50000" decel="50000" fill="hold" nodeType="withEffect">
                                  <p:stCondLst>
                                    <p:cond delay="500"/>
                                  </p:stCondLst>
                                  <p:childTnLst>
                                    <p:animMotion origin="layout" path="M -1.11022E-16 -2.60116E-6 L -0.62083 -0.42173 " pathEditMode="relative" rAng="0" ptsTypes="AA">
                                      <p:cBhvr>
                                        <p:cTn id="59" dur="1000" fill="hold"/>
                                        <p:tgtEl>
                                          <p:spTgt spid="17"/>
                                        </p:tgtEl>
                                        <p:attrNameLst>
                                          <p:attrName>ppt_x</p:attrName>
                                          <p:attrName>ppt_y</p:attrName>
                                        </p:attrNameLst>
                                      </p:cBhvr>
                                      <p:rCtr x="-310" y="-211"/>
                                    </p:animMotion>
                                  </p:childTnLst>
                                </p:cTn>
                              </p:par>
                            </p:childTnLst>
                          </p:cTn>
                        </p:par>
                      </p:childTnLst>
                    </p:cTn>
                  </p:par>
                  <p:par>
                    <p:cTn id="60" fill="hold">
                      <p:stCondLst>
                        <p:cond delay="indefinite"/>
                      </p:stCondLst>
                      <p:childTnLst>
                        <p:par>
                          <p:cTn id="61" fill="hold">
                            <p:stCondLst>
                              <p:cond delay="0"/>
                            </p:stCondLst>
                            <p:childTnLst>
                              <p:par>
                                <p:cTn id="62" presetID="53" presetClass="exit" presetSubtype="0" fill="hold" nodeType="clickEffect">
                                  <p:stCondLst>
                                    <p:cond delay="0"/>
                                  </p:stCondLst>
                                  <p:childTnLst>
                                    <p:anim calcmode="lin" valueType="num">
                                      <p:cBhvr>
                                        <p:cTn id="63" dur="1000"/>
                                        <p:tgtEl>
                                          <p:spTgt spid="17"/>
                                        </p:tgtEl>
                                        <p:attrNameLst>
                                          <p:attrName>ppt_w</p:attrName>
                                        </p:attrNameLst>
                                      </p:cBhvr>
                                      <p:tavLst>
                                        <p:tav tm="0">
                                          <p:val>
                                            <p:strVal val="ppt_w"/>
                                          </p:val>
                                        </p:tav>
                                        <p:tav tm="100000">
                                          <p:val>
                                            <p:fltVal val="0"/>
                                          </p:val>
                                        </p:tav>
                                      </p:tavLst>
                                    </p:anim>
                                    <p:anim calcmode="lin" valueType="num">
                                      <p:cBhvr>
                                        <p:cTn id="64" dur="1000"/>
                                        <p:tgtEl>
                                          <p:spTgt spid="17"/>
                                        </p:tgtEl>
                                        <p:attrNameLst>
                                          <p:attrName>ppt_h</p:attrName>
                                        </p:attrNameLst>
                                      </p:cBhvr>
                                      <p:tavLst>
                                        <p:tav tm="0">
                                          <p:val>
                                            <p:strVal val="ppt_h"/>
                                          </p:val>
                                        </p:tav>
                                        <p:tav tm="100000">
                                          <p:val>
                                            <p:fltVal val="0"/>
                                          </p:val>
                                        </p:tav>
                                      </p:tavLst>
                                    </p:anim>
                                    <p:animEffect transition="out" filter="fade">
                                      <p:cBhvr>
                                        <p:cTn id="65" dur="1000"/>
                                        <p:tgtEl>
                                          <p:spTgt spid="17"/>
                                        </p:tgtEl>
                                      </p:cBhvr>
                                    </p:animEffect>
                                    <p:set>
                                      <p:cBhvr>
                                        <p:cTn id="66" dur="1" fill="hold">
                                          <p:stCondLst>
                                            <p:cond delay="999"/>
                                          </p:stCondLst>
                                        </p:cTn>
                                        <p:tgtEl>
                                          <p:spTgt spid="17"/>
                                        </p:tgtEl>
                                        <p:attrNameLst>
                                          <p:attrName>style.visibility</p:attrName>
                                        </p:attrNameLst>
                                      </p:cBhvr>
                                      <p:to>
                                        <p:strVal val="hidden"/>
                                      </p:to>
                                    </p:set>
                                  </p:childTnLst>
                                </p:cTn>
                              </p:par>
                              <p:par>
                                <p:cTn id="67" presetID="42" presetClass="path" presetSubtype="0" accel="50000" decel="50000" fill="hold" nodeType="withEffect">
                                  <p:stCondLst>
                                    <p:cond delay="0"/>
                                  </p:stCondLst>
                                  <p:childTnLst>
                                    <p:animMotion origin="layout" path="M -0.62917 -0.43283 L -1.11022E-16 -2.60116E-6 " pathEditMode="relative" rAng="0" ptsTypes="AA">
                                      <p:cBhvr>
                                        <p:cTn id="68" dur="1000" fill="hold"/>
                                        <p:tgtEl>
                                          <p:spTgt spid="17"/>
                                        </p:tgtEl>
                                        <p:attrNameLst>
                                          <p:attrName>ppt_x</p:attrName>
                                          <p:attrName>ppt_y</p:attrName>
                                        </p:attrNameLst>
                                      </p:cBhvr>
                                      <p:rCtr x="315" y="216"/>
                                    </p:animMotion>
                                  </p:childTnLst>
                                </p:cTn>
                              </p:par>
                            </p:childTnLst>
                          </p:cTn>
                        </p:par>
                        <p:par>
                          <p:cTn id="69" fill="hold">
                            <p:stCondLst>
                              <p:cond delay="1000"/>
                            </p:stCondLst>
                            <p:childTnLst>
                              <p:par>
                                <p:cTn id="70" presetID="10" presetClass="entr" presetSubtype="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1000"/>
                                        <p:tgtEl>
                                          <p:spTgt spid="20"/>
                                        </p:tgtEl>
                                      </p:cBhvr>
                                    </p:animEffect>
                                  </p:childTnLst>
                                </p:cTn>
                              </p:par>
                              <p:par>
                                <p:cTn id="73" presetID="10" presetClass="entr" presetSubtype="0" fill="hold" nodeType="withEffect">
                                  <p:stCondLst>
                                    <p:cond delay="0"/>
                                  </p:stCondLst>
                                  <p:childTnLst>
                                    <p:set>
                                      <p:cBhvr>
                                        <p:cTn id="74" dur="1" fill="hold">
                                          <p:stCondLst>
                                            <p:cond delay="0"/>
                                          </p:stCondLst>
                                        </p:cTn>
                                        <p:tgtEl>
                                          <p:spTgt spid="1027"/>
                                        </p:tgtEl>
                                        <p:attrNameLst>
                                          <p:attrName>style.visibility</p:attrName>
                                        </p:attrNameLst>
                                      </p:cBhvr>
                                      <p:to>
                                        <p:strVal val="visible"/>
                                      </p:to>
                                    </p:set>
                                    <p:animEffect transition="in" filter="fade">
                                      <p:cBhvr>
                                        <p:cTn id="75" dur="1000"/>
                                        <p:tgtEl>
                                          <p:spTgt spid="102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1000"/>
                                        <p:tgtEl>
                                          <p:spTgt spid="18"/>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1000"/>
                                        <p:tgtEl>
                                          <p:spTgt spid="19"/>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1000"/>
                                        <p:tgtEl>
                                          <p:spTgt spid="1027"/>
                                        </p:tgtEl>
                                      </p:cBhvr>
                                    </p:animEffect>
                                    <p:set>
                                      <p:cBhvr>
                                        <p:cTn id="90" dur="1" fill="hold">
                                          <p:stCondLst>
                                            <p:cond delay="999"/>
                                          </p:stCondLst>
                                        </p:cTn>
                                        <p:tgtEl>
                                          <p:spTgt spid="1027"/>
                                        </p:tgtEl>
                                        <p:attrNameLst>
                                          <p:attrName>style.visibility</p:attrName>
                                        </p:attrNameLst>
                                      </p:cBhvr>
                                      <p:to>
                                        <p:strVal val="hidden"/>
                                      </p:to>
                                    </p:set>
                                  </p:childTnLst>
                                </p:cTn>
                              </p:par>
                            </p:childTnLst>
                          </p:cTn>
                        </p:par>
                        <p:par>
                          <p:cTn id="91" fill="hold">
                            <p:stCondLst>
                              <p:cond delay="1000"/>
                            </p:stCondLst>
                            <p:childTnLst>
                              <p:par>
                                <p:cTn id="92" presetID="22" presetClass="entr" presetSubtype="8" fill="hold" grpId="0" nodeType="afterEffect">
                                  <p:stCondLst>
                                    <p:cond delay="0"/>
                                  </p:stCondLst>
                                  <p:childTnLst>
                                    <p:set>
                                      <p:cBhvr>
                                        <p:cTn id="93" dur="1" fill="hold">
                                          <p:stCondLst>
                                            <p:cond delay="0"/>
                                          </p:stCondLst>
                                        </p:cTn>
                                        <p:tgtEl>
                                          <p:spTgt spid="23"/>
                                        </p:tgtEl>
                                        <p:attrNameLst>
                                          <p:attrName>style.visibility</p:attrName>
                                        </p:attrNameLst>
                                      </p:cBhvr>
                                      <p:to>
                                        <p:strVal val="visible"/>
                                      </p:to>
                                    </p:set>
                                    <p:animEffect transition="in" filter="wipe(left)">
                                      <p:cBhvr>
                                        <p:cTn id="94" dur="1000"/>
                                        <p:tgtEl>
                                          <p:spTgt spid="23"/>
                                        </p:tgtEl>
                                      </p:cBhvr>
                                    </p:animEffect>
                                  </p:childTnLst>
                                </p:cTn>
                              </p:par>
                            </p:childTnLst>
                          </p:cTn>
                        </p:par>
                        <p:par>
                          <p:cTn id="95" fill="hold">
                            <p:stCondLst>
                              <p:cond delay="2000"/>
                            </p:stCondLst>
                            <p:childTnLst>
                              <p:par>
                                <p:cTn id="96" presetID="10" presetClass="entr" presetSubtype="0" fill="hold" nodeType="after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fade">
                                      <p:cBhvr>
                                        <p:cTn id="98" dur="1000"/>
                                        <p:tgtEl>
                                          <p:spTgt spid="24"/>
                                        </p:tgtEl>
                                      </p:cBhvr>
                                    </p:animEffect>
                                  </p:childTnLst>
                                </p:cTn>
                              </p:par>
                            </p:childTnLst>
                          </p:cTn>
                        </p:par>
                        <p:par>
                          <p:cTn id="99" fill="hold">
                            <p:stCondLst>
                              <p:cond delay="3000"/>
                            </p:stCondLst>
                            <p:childTnLst>
                              <p:par>
                                <p:cTn id="100" presetID="53" presetClass="entr" presetSubtype="0" fill="hold" grpId="0" nodeType="afterEffect">
                                  <p:stCondLst>
                                    <p:cond delay="0"/>
                                  </p:stCondLst>
                                  <p:childTnLst>
                                    <p:set>
                                      <p:cBhvr>
                                        <p:cTn id="101" dur="1" fill="hold">
                                          <p:stCondLst>
                                            <p:cond delay="0"/>
                                          </p:stCondLst>
                                        </p:cTn>
                                        <p:tgtEl>
                                          <p:spTgt spid="25"/>
                                        </p:tgtEl>
                                        <p:attrNameLst>
                                          <p:attrName>style.visibility</p:attrName>
                                        </p:attrNameLst>
                                      </p:cBhvr>
                                      <p:to>
                                        <p:strVal val="visible"/>
                                      </p:to>
                                    </p:set>
                                    <p:anim calcmode="lin" valueType="num">
                                      <p:cBhvr>
                                        <p:cTn id="102" dur="1000" fill="hold"/>
                                        <p:tgtEl>
                                          <p:spTgt spid="25"/>
                                        </p:tgtEl>
                                        <p:attrNameLst>
                                          <p:attrName>ppt_w</p:attrName>
                                        </p:attrNameLst>
                                      </p:cBhvr>
                                      <p:tavLst>
                                        <p:tav tm="0">
                                          <p:val>
                                            <p:fltVal val="0"/>
                                          </p:val>
                                        </p:tav>
                                        <p:tav tm="100000">
                                          <p:val>
                                            <p:strVal val="#ppt_w"/>
                                          </p:val>
                                        </p:tav>
                                      </p:tavLst>
                                    </p:anim>
                                    <p:anim calcmode="lin" valueType="num">
                                      <p:cBhvr>
                                        <p:cTn id="103" dur="1000" fill="hold"/>
                                        <p:tgtEl>
                                          <p:spTgt spid="25"/>
                                        </p:tgtEl>
                                        <p:attrNameLst>
                                          <p:attrName>ppt_h</p:attrName>
                                        </p:attrNameLst>
                                      </p:cBhvr>
                                      <p:tavLst>
                                        <p:tav tm="0">
                                          <p:val>
                                            <p:fltVal val="0"/>
                                          </p:val>
                                        </p:tav>
                                        <p:tav tm="100000">
                                          <p:val>
                                            <p:strVal val="#ppt_h"/>
                                          </p:val>
                                        </p:tav>
                                      </p:tavLst>
                                    </p:anim>
                                    <p:animEffect transition="in" filter="fade">
                                      <p:cBhvr>
                                        <p:cTn id="10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2" grpId="2" animBg="1"/>
      <p:bldP spid="13" grpId="0" animBg="1"/>
      <p:bldP spid="14" grpId="0" animBg="1"/>
      <p:bldP spid="16" grpId="0" animBg="1"/>
      <p:bldP spid="18" grpId="0" animBg="1"/>
      <p:bldP spid="19" grpId="0" animBg="1"/>
      <p:bldP spid="20" grpId="0" animBg="1"/>
      <p:bldP spid="23" grpId="0" animBg="1"/>
      <p:bldP spid="25" grpId="0"/>
      <p:bldP spid="26" grpId="0"/>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1859" name="Picture 3"/>
          <p:cNvPicPr>
            <a:picLocks noChangeAspect="1" noChangeArrowheads="1"/>
          </p:cNvPicPr>
          <p:nvPr/>
        </p:nvPicPr>
        <p:blipFill>
          <a:blip r:embed="rId2"/>
          <a:srcRect l="4687" t="6357" r="3906" b="6243"/>
          <a:stretch>
            <a:fillRect/>
          </a:stretch>
        </p:blipFill>
        <p:spPr bwMode="auto">
          <a:xfrm>
            <a:off x="0" y="1387231"/>
            <a:ext cx="9144000" cy="5470769"/>
          </a:xfrm>
          <a:prstGeom prst="rect">
            <a:avLst/>
          </a:prstGeom>
          <a:noFill/>
          <a:ln w="9525">
            <a:noFill/>
            <a:miter lim="800000"/>
            <a:headEnd/>
            <a:tailEnd/>
          </a:ln>
          <a:effectLst/>
        </p:spPr>
      </p:pic>
      <p:sp>
        <p:nvSpPr>
          <p:cNvPr id="5" name="Rectangle 4"/>
          <p:cNvSpPr/>
          <p:nvPr/>
        </p:nvSpPr>
        <p:spPr>
          <a:xfrm>
            <a:off x="0" y="0"/>
            <a:ext cx="9144000" cy="369332"/>
          </a:xfrm>
          <a:prstGeom prst="rect">
            <a:avLst/>
          </a:prstGeom>
        </p:spPr>
        <p:txBody>
          <a:bodyPr wrap="square">
            <a:spAutoFit/>
          </a:bodyPr>
          <a:lstStyle/>
          <a:p>
            <a:r>
              <a:rPr lang="en-US" dirty="0" smtClean="0">
                <a:hlinkClick r:id="rId3"/>
              </a:rPr>
              <a:t>http://www.asiapacificms.com/articles/argentine_sovereignty/falklands_map_mid.jpg</a:t>
            </a:r>
            <a:endParaRPr lang="en-US" dirty="0"/>
          </a:p>
        </p:txBody>
      </p:sp>
      <p:pic>
        <p:nvPicPr>
          <p:cNvPr id="121860" name="Picture 4"/>
          <p:cNvPicPr>
            <a:picLocks noChangeAspect="1" noChangeArrowheads="1"/>
          </p:cNvPicPr>
          <p:nvPr/>
        </p:nvPicPr>
        <p:blipFill>
          <a:blip r:embed="rId4"/>
          <a:srcRect/>
          <a:stretch>
            <a:fillRect/>
          </a:stretch>
        </p:blipFill>
        <p:spPr bwMode="auto">
          <a:xfrm>
            <a:off x="5473700" y="381000"/>
            <a:ext cx="3670300" cy="29083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186309"/>
          </a:xfrm>
          <a:prstGeom prst="rect">
            <a:avLst/>
          </a:prstGeom>
        </p:spPr>
        <p:txBody>
          <a:bodyPr wrap="square">
            <a:spAutoFit/>
          </a:bodyPr>
          <a:lstStyle/>
          <a:p>
            <a:r>
              <a:rPr lang="en-US" dirty="0" smtClean="0">
                <a:hlinkClick r:id="rId2"/>
              </a:rPr>
              <a:t>https://en.wikipedia.org/wiki/Falkland_Islands</a:t>
            </a:r>
            <a:endParaRPr lang="en-US" dirty="0" smtClean="0"/>
          </a:p>
          <a:p>
            <a:r>
              <a:rPr lang="en-US" dirty="0" smtClean="0"/>
              <a:t>	Although </a:t>
            </a:r>
            <a:r>
              <a:rPr lang="en-US" dirty="0" err="1" smtClean="0"/>
              <a:t>Fuegians</a:t>
            </a:r>
            <a:r>
              <a:rPr lang="en-US" dirty="0" smtClean="0"/>
              <a:t> from Patagonia may have visited the Falkland Islands in prehistoric times, the islands were uninhabited when Europeans first discovered them.  Claims of discovery date back to the 16th century, but no consensus exists on whether early explorers discovered the Falklands or other islands in the South Atlantic. The first recorded landing on the islands is attributed to English captain John Strong, who, en route to Peru's and Chile's littoral in 1690, discovered the Falkland Sound and noted the islands' water and game.</a:t>
            </a:r>
          </a:p>
          <a:p>
            <a:r>
              <a:rPr lang="en-US" dirty="0" smtClean="0"/>
              <a:t>	The Falklands remained uninhabited until the 1764 establishment of Port Louis on East Falkland by French captain Louis Antoine de Bougainville, and the 1766 foundation of Port Egmont on Saunders Island by British captain John MacBride.  Whether or not the settlements were aware of each other's existence is debated by historians.  In 1766, France surrendered its claim on the Falklands to Spain, which renamed the French colony Puerto Soledad the following year.  Problems began when Spain discovered and captured Port Egmont in 1770. War was narrowly avoided by its restitution to Britain in 1771.</a:t>
            </a:r>
          </a:p>
          <a:p>
            <a:r>
              <a:rPr lang="en-US" dirty="0" smtClean="0"/>
              <a:t>	Both the British and Spanish settlements coexisted in the archipelago until 1774, when Britain's new economic and strategic considerations led it to voluntarily withdraw from the islands, leaving a plaque claiming the Falklands for King George III.  Spain's Viceroyalty of the Río de la Plata became the only governmental presence in the territory. West Falkland was left abandoned, and Puerto Soledad became mostly a prison camp.  Amid the British invasions of the Río de la Plata during the Napoleonic Wars in Europe, the islands' governor evacuated the archipelago in 1806; Spain's remaining colonial garrison followed suit in 1811, except for gauchos and fishermen who remained voluntarily.</a:t>
            </a:r>
            <a:endParaRPr lang="en-US"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9525">
            <a:noFill/>
            <a:miter lim="800000"/>
            <a:headEnd/>
            <a:tailEnd/>
          </a:ln>
          <a:effectLst/>
        </p:spPr>
      </p:pic>
      <p:sp>
        <p:nvSpPr>
          <p:cNvPr id="3" name="Freeform 2"/>
          <p:cNvSpPr/>
          <p:nvPr/>
        </p:nvSpPr>
        <p:spPr>
          <a:xfrm>
            <a:off x="2209801" y="2762839"/>
            <a:ext cx="740790" cy="402734"/>
          </a:xfrm>
          <a:custGeom>
            <a:avLst/>
            <a:gdLst>
              <a:gd name="connsiteX0" fmla="*/ 565609 w 565609"/>
              <a:gd name="connsiteY0" fmla="*/ 0 h 452487"/>
              <a:gd name="connsiteX1" fmla="*/ 348792 w 565609"/>
              <a:gd name="connsiteY1" fmla="*/ 301658 h 452487"/>
              <a:gd name="connsiteX2" fmla="*/ 0 w 565609"/>
              <a:gd name="connsiteY2" fmla="*/ 452487 h 452487"/>
              <a:gd name="connsiteX0" fmla="*/ 565609 w 565609"/>
              <a:gd name="connsiteY0" fmla="*/ 0 h 354702"/>
              <a:gd name="connsiteX1" fmla="*/ 348792 w 565609"/>
              <a:gd name="connsiteY1" fmla="*/ 301658 h 354702"/>
              <a:gd name="connsiteX2" fmla="*/ 0 w 565609"/>
              <a:gd name="connsiteY2" fmla="*/ 318263 h 354702"/>
            </a:gdLst>
            <a:ahLst/>
            <a:cxnLst>
              <a:cxn ang="0">
                <a:pos x="connsiteX0" y="connsiteY0"/>
              </a:cxn>
              <a:cxn ang="0">
                <a:pos x="connsiteX1" y="connsiteY1"/>
              </a:cxn>
              <a:cxn ang="0">
                <a:pos x="connsiteX2" y="connsiteY2"/>
              </a:cxn>
            </a:cxnLst>
            <a:rect l="l" t="t" r="r" b="b"/>
            <a:pathLst>
              <a:path w="565609" h="354702">
                <a:moveTo>
                  <a:pt x="565609" y="0"/>
                </a:moveTo>
                <a:cubicBezTo>
                  <a:pt x="504334" y="113122"/>
                  <a:pt x="443060" y="248614"/>
                  <a:pt x="348792" y="301658"/>
                </a:cubicBezTo>
                <a:cubicBezTo>
                  <a:pt x="254524" y="354702"/>
                  <a:pt x="127262" y="280555"/>
                  <a:pt x="0" y="318263"/>
                </a:cubicBezTo>
              </a:path>
            </a:pathLst>
          </a:custGeom>
          <a:ln w="152400">
            <a:solidFill>
              <a:srgbClr val="FF0000"/>
            </a:solidFill>
            <a:tailEnd type="triangle" w="sm" len="sm"/>
          </a:ln>
          <a:effectLst>
            <a:outerShdw dist="254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Freeform 3"/>
          <p:cNvSpPr/>
          <p:nvPr/>
        </p:nvSpPr>
        <p:spPr>
          <a:xfrm rot="159533">
            <a:off x="3276600" y="1014301"/>
            <a:ext cx="4343400" cy="1567992"/>
          </a:xfrm>
          <a:custGeom>
            <a:avLst/>
            <a:gdLst>
              <a:gd name="connsiteX0" fmla="*/ 0 w 4292338"/>
              <a:gd name="connsiteY0" fmla="*/ 1567992 h 1567992"/>
              <a:gd name="connsiteX1" fmla="*/ 999241 w 4292338"/>
              <a:gd name="connsiteY1" fmla="*/ 1049517 h 1567992"/>
              <a:gd name="connsiteX2" fmla="*/ 2318994 w 4292338"/>
              <a:gd name="connsiteY2" fmla="*/ 210532 h 1567992"/>
              <a:gd name="connsiteX3" fmla="*/ 3440784 w 4292338"/>
              <a:gd name="connsiteY3" fmla="*/ 12569 h 1567992"/>
              <a:gd name="connsiteX4" fmla="*/ 4157221 w 4292338"/>
              <a:gd name="connsiteY4" fmla="*/ 285946 h 1567992"/>
              <a:gd name="connsiteX5" fmla="*/ 4251489 w 4292338"/>
              <a:gd name="connsiteY5" fmla="*/ 361361 h 156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2338" h="1567992">
                <a:moveTo>
                  <a:pt x="0" y="1567992"/>
                </a:moveTo>
                <a:cubicBezTo>
                  <a:pt x="306371" y="1421876"/>
                  <a:pt x="612742" y="1275760"/>
                  <a:pt x="999241" y="1049517"/>
                </a:cubicBezTo>
                <a:cubicBezTo>
                  <a:pt x="1385740" y="823274"/>
                  <a:pt x="1912070" y="383357"/>
                  <a:pt x="2318994" y="210532"/>
                </a:cubicBezTo>
                <a:cubicBezTo>
                  <a:pt x="2725918" y="37707"/>
                  <a:pt x="3134413" y="0"/>
                  <a:pt x="3440784" y="12569"/>
                </a:cubicBezTo>
                <a:cubicBezTo>
                  <a:pt x="3747155" y="25138"/>
                  <a:pt x="4022104" y="227814"/>
                  <a:pt x="4157221" y="285946"/>
                </a:cubicBezTo>
                <a:cubicBezTo>
                  <a:pt x="4292338" y="344078"/>
                  <a:pt x="4271913" y="352719"/>
                  <a:pt x="4251489" y="361361"/>
                </a:cubicBezTo>
              </a:path>
            </a:pathLst>
          </a:custGeom>
          <a:ln w="317500">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rot="348801">
            <a:off x="3142131" y="1214271"/>
            <a:ext cx="4641019" cy="1710657"/>
          </a:xfrm>
          <a:custGeom>
            <a:avLst/>
            <a:gdLst>
              <a:gd name="connsiteX0" fmla="*/ 0 w 4292338"/>
              <a:gd name="connsiteY0" fmla="*/ 1567992 h 1567992"/>
              <a:gd name="connsiteX1" fmla="*/ 999241 w 4292338"/>
              <a:gd name="connsiteY1" fmla="*/ 1049517 h 1567992"/>
              <a:gd name="connsiteX2" fmla="*/ 2318994 w 4292338"/>
              <a:gd name="connsiteY2" fmla="*/ 210532 h 1567992"/>
              <a:gd name="connsiteX3" fmla="*/ 3440784 w 4292338"/>
              <a:gd name="connsiteY3" fmla="*/ 12569 h 1567992"/>
              <a:gd name="connsiteX4" fmla="*/ 4157221 w 4292338"/>
              <a:gd name="connsiteY4" fmla="*/ 285946 h 1567992"/>
              <a:gd name="connsiteX5" fmla="*/ 4251489 w 4292338"/>
              <a:gd name="connsiteY5" fmla="*/ 361361 h 1567992"/>
              <a:gd name="connsiteX0" fmla="*/ 0 w 4157221"/>
              <a:gd name="connsiteY0" fmla="*/ 1567992 h 1567992"/>
              <a:gd name="connsiteX1" fmla="*/ 999241 w 4157221"/>
              <a:gd name="connsiteY1" fmla="*/ 1049517 h 1567992"/>
              <a:gd name="connsiteX2" fmla="*/ 2318994 w 4157221"/>
              <a:gd name="connsiteY2" fmla="*/ 210532 h 1567992"/>
              <a:gd name="connsiteX3" fmla="*/ 3440784 w 4157221"/>
              <a:gd name="connsiteY3" fmla="*/ 12569 h 1567992"/>
              <a:gd name="connsiteX4" fmla="*/ 4157221 w 4157221"/>
              <a:gd name="connsiteY4" fmla="*/ 285946 h 1567992"/>
              <a:gd name="connsiteX0" fmla="*/ 0 w 4244038"/>
              <a:gd name="connsiteY0" fmla="*/ 1593661 h 1593661"/>
              <a:gd name="connsiteX1" fmla="*/ 999241 w 4244038"/>
              <a:gd name="connsiteY1" fmla="*/ 1075186 h 1593661"/>
              <a:gd name="connsiteX2" fmla="*/ 2318994 w 4244038"/>
              <a:gd name="connsiteY2" fmla="*/ 236201 h 1593661"/>
              <a:gd name="connsiteX3" fmla="*/ 3440784 w 4244038"/>
              <a:gd name="connsiteY3" fmla="*/ 38238 h 1593661"/>
              <a:gd name="connsiteX4" fmla="*/ 4244038 w 4244038"/>
              <a:gd name="connsiteY4" fmla="*/ 465626 h 1593661"/>
              <a:gd name="connsiteX0" fmla="*/ 0 w 4244038"/>
              <a:gd name="connsiteY0" fmla="*/ 1593660 h 1593660"/>
              <a:gd name="connsiteX1" fmla="*/ 1010275 w 4244038"/>
              <a:gd name="connsiteY1" fmla="*/ 1161823 h 1593660"/>
              <a:gd name="connsiteX2" fmla="*/ 2318994 w 4244038"/>
              <a:gd name="connsiteY2" fmla="*/ 236200 h 1593660"/>
              <a:gd name="connsiteX3" fmla="*/ 3440784 w 4244038"/>
              <a:gd name="connsiteY3" fmla="*/ 38237 h 1593660"/>
              <a:gd name="connsiteX4" fmla="*/ 4244038 w 4244038"/>
              <a:gd name="connsiteY4" fmla="*/ 465625 h 1593660"/>
              <a:gd name="connsiteX0" fmla="*/ 129179 w 4373217"/>
              <a:gd name="connsiteY0" fmla="*/ 1593660 h 1908068"/>
              <a:gd name="connsiteX1" fmla="*/ 168379 w 4373217"/>
              <a:gd name="connsiteY1" fmla="*/ 1836095 h 1908068"/>
              <a:gd name="connsiteX2" fmla="*/ 1139454 w 4373217"/>
              <a:gd name="connsiteY2" fmla="*/ 1161823 h 1908068"/>
              <a:gd name="connsiteX3" fmla="*/ 2448173 w 4373217"/>
              <a:gd name="connsiteY3" fmla="*/ 236200 h 1908068"/>
              <a:gd name="connsiteX4" fmla="*/ 3569963 w 4373217"/>
              <a:gd name="connsiteY4" fmla="*/ 38237 h 1908068"/>
              <a:gd name="connsiteX5" fmla="*/ 4373217 w 4373217"/>
              <a:gd name="connsiteY5" fmla="*/ 465625 h 1908068"/>
              <a:gd name="connsiteX0" fmla="*/ 0 w 4204838"/>
              <a:gd name="connsiteY0" fmla="*/ 1836095 h 1836095"/>
              <a:gd name="connsiteX1" fmla="*/ 971075 w 4204838"/>
              <a:gd name="connsiteY1" fmla="*/ 1161823 h 1836095"/>
              <a:gd name="connsiteX2" fmla="*/ 2279794 w 4204838"/>
              <a:gd name="connsiteY2" fmla="*/ 236200 h 1836095"/>
              <a:gd name="connsiteX3" fmla="*/ 3401584 w 4204838"/>
              <a:gd name="connsiteY3" fmla="*/ 38237 h 1836095"/>
              <a:gd name="connsiteX4" fmla="*/ 4204838 w 4204838"/>
              <a:gd name="connsiteY4" fmla="*/ 465625 h 1836095"/>
              <a:gd name="connsiteX0" fmla="*/ 0 w 4260614"/>
              <a:gd name="connsiteY0" fmla="*/ 1822523 h 1822523"/>
              <a:gd name="connsiteX1" fmla="*/ 971075 w 4260614"/>
              <a:gd name="connsiteY1" fmla="*/ 1148251 h 1822523"/>
              <a:gd name="connsiteX2" fmla="*/ 2279794 w 4260614"/>
              <a:gd name="connsiteY2" fmla="*/ 222628 h 1822523"/>
              <a:gd name="connsiteX3" fmla="*/ 3401584 w 4260614"/>
              <a:gd name="connsiteY3" fmla="*/ 24665 h 1822523"/>
              <a:gd name="connsiteX4" fmla="*/ 4260614 w 4260614"/>
              <a:gd name="connsiteY4" fmla="*/ 370616 h 1822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614" h="1822523">
                <a:moveTo>
                  <a:pt x="0" y="1822523"/>
                </a:moveTo>
                <a:cubicBezTo>
                  <a:pt x="168379" y="1750550"/>
                  <a:pt x="591109" y="1414900"/>
                  <a:pt x="971075" y="1148251"/>
                </a:cubicBezTo>
                <a:cubicBezTo>
                  <a:pt x="1351041" y="881602"/>
                  <a:pt x="1874709" y="409892"/>
                  <a:pt x="2279794" y="222628"/>
                </a:cubicBezTo>
                <a:cubicBezTo>
                  <a:pt x="2684879" y="35364"/>
                  <a:pt x="3071447" y="0"/>
                  <a:pt x="3401584" y="24665"/>
                </a:cubicBezTo>
                <a:cubicBezTo>
                  <a:pt x="3731721" y="49330"/>
                  <a:pt x="4125497" y="312484"/>
                  <a:pt x="4260614" y="370616"/>
                </a:cubicBezTo>
              </a:path>
            </a:pathLst>
          </a:custGeom>
          <a:ln w="149225">
            <a:solidFill>
              <a:srgbClr val="FF0000"/>
            </a:solidFill>
            <a:tailEnd type="triangle" w="sm" len="sm"/>
          </a:ln>
          <a:effectLst>
            <a:outerShdw dist="25400" dir="6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3026004" y="2648932"/>
            <a:ext cx="735290" cy="3902697"/>
          </a:xfrm>
          <a:custGeom>
            <a:avLst/>
            <a:gdLst>
              <a:gd name="connsiteX0" fmla="*/ 0 w 735290"/>
              <a:gd name="connsiteY0" fmla="*/ 0 h 3902697"/>
              <a:gd name="connsiteX1" fmla="*/ 348792 w 735290"/>
              <a:gd name="connsiteY1" fmla="*/ 1206631 h 3902697"/>
              <a:gd name="connsiteX2" fmla="*/ 603316 w 735290"/>
              <a:gd name="connsiteY2" fmla="*/ 2215299 h 3902697"/>
              <a:gd name="connsiteX3" fmla="*/ 716437 w 735290"/>
              <a:gd name="connsiteY3" fmla="*/ 2988297 h 3902697"/>
              <a:gd name="connsiteX4" fmla="*/ 716437 w 735290"/>
              <a:gd name="connsiteY4" fmla="*/ 3450210 h 3902697"/>
              <a:gd name="connsiteX5" fmla="*/ 659876 w 735290"/>
              <a:gd name="connsiteY5" fmla="*/ 3902697 h 390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290" h="3902697">
                <a:moveTo>
                  <a:pt x="0" y="0"/>
                </a:moveTo>
                <a:cubicBezTo>
                  <a:pt x="124119" y="418707"/>
                  <a:pt x="248239" y="837415"/>
                  <a:pt x="348792" y="1206631"/>
                </a:cubicBezTo>
                <a:cubicBezTo>
                  <a:pt x="449345" y="1575847"/>
                  <a:pt x="542042" y="1918355"/>
                  <a:pt x="603316" y="2215299"/>
                </a:cubicBezTo>
                <a:cubicBezTo>
                  <a:pt x="664590" y="2512243"/>
                  <a:pt x="697584" y="2782479"/>
                  <a:pt x="716437" y="2988297"/>
                </a:cubicBezTo>
                <a:cubicBezTo>
                  <a:pt x="735290" y="3194115"/>
                  <a:pt x="725864" y="3297810"/>
                  <a:pt x="716437" y="3450210"/>
                </a:cubicBezTo>
                <a:cubicBezTo>
                  <a:pt x="707010" y="3602610"/>
                  <a:pt x="683443" y="3752653"/>
                  <a:pt x="659876" y="3902697"/>
                </a:cubicBezTo>
              </a:path>
            </a:pathLst>
          </a:custGeom>
          <a:ln w="50800">
            <a:solidFill>
              <a:srgbClr val="FF0000"/>
            </a:solidFill>
            <a:tailEnd type="triangle" w="lg" len="lg"/>
          </a:ln>
          <a:effectLst>
            <a:outerShdw dist="38100" dir="8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3" name="TextBox 12"/>
          <p:cNvSpPr txBox="1"/>
          <p:nvPr/>
        </p:nvSpPr>
        <p:spPr>
          <a:xfrm>
            <a:off x="0" y="0"/>
            <a:ext cx="9144000" cy="769441"/>
          </a:xfrm>
          <a:prstGeom prst="rect">
            <a:avLst/>
          </a:prstGeom>
        </p:spPr>
        <p:txBody>
          <a:bodyPr wrap="square" rtlCol="0">
            <a:spAutoFit/>
          </a:bodyPr>
          <a:lstStyle/>
          <a:p>
            <a:r>
              <a:rPr lang="en-US" sz="4400" b="1" dirty="0" smtClean="0">
                <a:solidFill>
                  <a:srgbClr val="002060"/>
                </a:solidFill>
              </a:rPr>
              <a:t>	The </a:t>
            </a:r>
            <a:r>
              <a:rPr lang="en-US" sz="4400" b="1" dirty="0" err="1" smtClean="0">
                <a:solidFill>
                  <a:srgbClr val="002060"/>
                </a:solidFill>
              </a:rPr>
              <a:t>Acadien</a:t>
            </a:r>
            <a:r>
              <a:rPr lang="en-US" sz="4400" b="1" dirty="0" smtClean="0">
                <a:solidFill>
                  <a:srgbClr val="002060"/>
                </a:solidFill>
              </a:rPr>
              <a:t> Diaspora</a:t>
            </a:r>
          </a:p>
        </p:txBody>
      </p:sp>
      <p:sp useBgFill="1">
        <p:nvSpPr>
          <p:cNvPr id="14" name="TextBox 13"/>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1755</a:t>
            </a:r>
            <a:endParaRPr lang="en-US" sz="4800" b="1" dirty="0">
              <a:solidFill>
                <a:srgbClr val="002060"/>
              </a:solidFill>
            </a:endParaRPr>
          </a:p>
        </p:txBody>
      </p:sp>
      <p:sp useBgFill="1">
        <p:nvSpPr>
          <p:cNvPr id="15" name="TextBox 14"/>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1756</a:t>
            </a:r>
            <a:endParaRPr lang="en-US" sz="4800" b="1" dirty="0">
              <a:solidFill>
                <a:srgbClr val="002060"/>
              </a:solidFill>
            </a:endParaRPr>
          </a:p>
        </p:txBody>
      </p:sp>
      <p:sp useBgFill="1">
        <p:nvSpPr>
          <p:cNvPr id="16" name="TextBox 15"/>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1757</a:t>
            </a:r>
            <a:endParaRPr lang="en-US" sz="4800" b="1" dirty="0">
              <a:solidFill>
                <a:srgbClr val="002060"/>
              </a:solidFill>
            </a:endParaRPr>
          </a:p>
        </p:txBody>
      </p:sp>
      <p:sp useBgFill="1">
        <p:nvSpPr>
          <p:cNvPr id="18" name="TextBox 17"/>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1758</a:t>
            </a:r>
            <a:endParaRPr lang="en-US" sz="4800" b="1" dirty="0">
              <a:solidFill>
                <a:srgbClr val="002060"/>
              </a:solidFill>
            </a:endParaRPr>
          </a:p>
        </p:txBody>
      </p:sp>
      <p:sp useBgFill="1">
        <p:nvSpPr>
          <p:cNvPr id="19" name="TextBox 18"/>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1759</a:t>
            </a:r>
            <a:endParaRPr lang="en-US" sz="4800" b="1" dirty="0">
              <a:solidFill>
                <a:srgbClr val="002060"/>
              </a:solidFill>
            </a:endParaRPr>
          </a:p>
        </p:txBody>
      </p:sp>
      <p:sp useBgFill="1">
        <p:nvSpPr>
          <p:cNvPr id="20" name="TextBox 19"/>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1760</a:t>
            </a:r>
            <a:endParaRPr lang="en-US" sz="4800" b="1" dirty="0">
              <a:solidFill>
                <a:srgbClr val="002060"/>
              </a:solidFill>
            </a:endParaRPr>
          </a:p>
        </p:txBody>
      </p:sp>
      <p:sp useBgFill="1">
        <p:nvSpPr>
          <p:cNvPr id="21" name="TextBox 20"/>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1761</a:t>
            </a:r>
            <a:endParaRPr lang="en-US" sz="4800" b="1" dirty="0">
              <a:solidFill>
                <a:srgbClr val="002060"/>
              </a:solidFill>
            </a:endParaRPr>
          </a:p>
        </p:txBody>
      </p:sp>
      <p:sp useBgFill="1">
        <p:nvSpPr>
          <p:cNvPr id="22" name="TextBox 21"/>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1762</a:t>
            </a:r>
            <a:endParaRPr lang="en-US" sz="4800" b="1" dirty="0">
              <a:solidFill>
                <a:srgbClr val="002060"/>
              </a:solidFill>
            </a:endParaRPr>
          </a:p>
        </p:txBody>
      </p:sp>
      <p:sp useBgFill="1">
        <p:nvSpPr>
          <p:cNvPr id="23" name="TextBox 22"/>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1763</a:t>
            </a:r>
            <a:endParaRPr lang="en-US" sz="4800" b="1" dirty="0">
              <a:solidFill>
                <a:srgbClr val="002060"/>
              </a:solidFill>
            </a:endParaRPr>
          </a:p>
        </p:txBody>
      </p:sp>
      <p:sp useBgFill="1">
        <p:nvSpPr>
          <p:cNvPr id="24" name="TextBox 23"/>
          <p:cNvSpPr txBox="1"/>
          <p:nvPr/>
        </p:nvSpPr>
        <p:spPr>
          <a:xfrm>
            <a:off x="7040880" y="0"/>
            <a:ext cx="1435008" cy="830997"/>
          </a:xfrm>
          <a:prstGeom prst="rect">
            <a:avLst/>
          </a:prstGeom>
        </p:spPr>
        <p:txBody>
          <a:bodyPr wrap="none" rtlCol="0">
            <a:spAutoFit/>
          </a:bodyPr>
          <a:lstStyle/>
          <a:p>
            <a:r>
              <a:rPr lang="en-US" sz="4800" b="1" dirty="0" smtClean="0">
                <a:solidFill>
                  <a:srgbClr val="002060"/>
                </a:solidFill>
              </a:rPr>
              <a:t>1764</a:t>
            </a:r>
            <a:endParaRPr lang="en-US" sz="4800" b="1" dirty="0">
              <a:solidFill>
                <a:srgbClr val="002060"/>
              </a:solidFill>
            </a:endParaRPr>
          </a:p>
        </p:txBody>
      </p:sp>
      <p:sp>
        <p:nvSpPr>
          <p:cNvPr id="27" name="TextBox 26"/>
          <p:cNvSpPr txBox="1"/>
          <p:nvPr/>
        </p:nvSpPr>
        <p:spPr>
          <a:xfrm>
            <a:off x="4724400" y="6027003"/>
            <a:ext cx="798808" cy="830997"/>
          </a:xfrm>
          <a:prstGeom prst="rect">
            <a:avLst/>
          </a:prstGeom>
          <a:noFill/>
        </p:spPr>
        <p:txBody>
          <a:bodyPr wrap="none" rtlCol="0">
            <a:spAutoFit/>
          </a:bodyPr>
          <a:lstStyle/>
          <a:p>
            <a:r>
              <a:rPr lang="en-US" sz="4800" b="1" dirty="0" smtClean="0">
                <a:ln>
                  <a:solidFill>
                    <a:schemeClr val="tx1"/>
                  </a:solidFill>
                </a:ln>
              </a:rPr>
              <a:t>1</a:t>
            </a:r>
            <a:r>
              <a:rPr lang="en-US" sz="4800" b="1" baseline="30000" dirty="0" smtClean="0">
                <a:ln>
                  <a:solidFill>
                    <a:schemeClr val="tx1"/>
                  </a:solidFill>
                </a:ln>
              </a:rPr>
              <a:t>st</a:t>
            </a:r>
            <a:endParaRPr lang="en-US" sz="4800" b="1" dirty="0" smtClean="0">
              <a:ln>
                <a:solidFill>
                  <a:schemeClr val="tx1"/>
                </a:solidFill>
              </a:ln>
            </a:endParaRPr>
          </a:p>
        </p:txBody>
      </p:sp>
      <p:sp>
        <p:nvSpPr>
          <p:cNvPr id="28" name="Freeform 27"/>
          <p:cNvSpPr/>
          <p:nvPr/>
        </p:nvSpPr>
        <p:spPr>
          <a:xfrm>
            <a:off x="3773978" y="2377440"/>
            <a:ext cx="4172989" cy="4172989"/>
          </a:xfrm>
          <a:custGeom>
            <a:avLst/>
            <a:gdLst>
              <a:gd name="connsiteX0" fmla="*/ 4172989 w 4172989"/>
              <a:gd name="connsiteY0" fmla="*/ 0 h 4172989"/>
              <a:gd name="connsiteX1" fmla="*/ 2443942 w 4172989"/>
              <a:gd name="connsiteY1" fmla="*/ 1213658 h 4172989"/>
              <a:gd name="connsiteX2" fmla="*/ 1180407 w 4172989"/>
              <a:gd name="connsiteY2" fmla="*/ 2244436 h 4172989"/>
              <a:gd name="connsiteX3" fmla="*/ 465513 w 4172989"/>
              <a:gd name="connsiteY3" fmla="*/ 3108960 h 4172989"/>
              <a:gd name="connsiteX4" fmla="*/ 0 w 4172989"/>
              <a:gd name="connsiteY4" fmla="*/ 4172989 h 4172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2989" h="4172989">
                <a:moveTo>
                  <a:pt x="4172989" y="0"/>
                </a:moveTo>
                <a:cubicBezTo>
                  <a:pt x="3557847" y="419792"/>
                  <a:pt x="2942706" y="839585"/>
                  <a:pt x="2443942" y="1213658"/>
                </a:cubicBezTo>
                <a:cubicBezTo>
                  <a:pt x="1945178" y="1587731"/>
                  <a:pt x="1510145" y="1928552"/>
                  <a:pt x="1180407" y="2244436"/>
                </a:cubicBezTo>
                <a:cubicBezTo>
                  <a:pt x="850669" y="2560320"/>
                  <a:pt x="662247" y="2787535"/>
                  <a:pt x="465513" y="3108960"/>
                </a:cubicBezTo>
                <a:cubicBezTo>
                  <a:pt x="268779" y="3430385"/>
                  <a:pt x="74814" y="3987338"/>
                  <a:pt x="0" y="4172989"/>
                </a:cubicBezTo>
              </a:path>
            </a:pathLst>
          </a:custGeom>
          <a:ln w="50800">
            <a:solidFill>
              <a:schemeClr val="tx1"/>
            </a:solidFill>
            <a:tailEnd type="triangle" w="lg" len="lg"/>
          </a:ln>
          <a:effectLst>
            <a:outerShdw dist="50800" dir="30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3040520" y="1981200"/>
            <a:ext cx="617080" cy="616145"/>
          </a:xfrm>
          <a:custGeom>
            <a:avLst/>
            <a:gdLst>
              <a:gd name="connsiteX0" fmla="*/ 0 w 633909"/>
              <a:gd name="connsiteY0" fmla="*/ 302930 h 302930"/>
              <a:gd name="connsiteX1" fmla="*/ 258052 w 633909"/>
              <a:gd name="connsiteY1" fmla="*/ 224392 h 302930"/>
              <a:gd name="connsiteX2" fmla="*/ 482444 w 633909"/>
              <a:gd name="connsiteY2" fmla="*/ 112196 h 302930"/>
              <a:gd name="connsiteX3" fmla="*/ 633909 w 633909"/>
              <a:gd name="connsiteY3" fmla="*/ 0 h 302930"/>
            </a:gdLst>
            <a:ahLst/>
            <a:cxnLst>
              <a:cxn ang="0">
                <a:pos x="connsiteX0" y="connsiteY0"/>
              </a:cxn>
              <a:cxn ang="0">
                <a:pos x="connsiteX1" y="connsiteY1"/>
              </a:cxn>
              <a:cxn ang="0">
                <a:pos x="connsiteX2" y="connsiteY2"/>
              </a:cxn>
              <a:cxn ang="0">
                <a:pos x="connsiteX3" y="connsiteY3"/>
              </a:cxn>
            </a:cxnLst>
            <a:rect l="l" t="t" r="r" b="b"/>
            <a:pathLst>
              <a:path w="633909" h="302930">
                <a:moveTo>
                  <a:pt x="0" y="302930"/>
                </a:moveTo>
                <a:cubicBezTo>
                  <a:pt x="88822" y="279555"/>
                  <a:pt x="177645" y="256181"/>
                  <a:pt x="258052" y="224392"/>
                </a:cubicBezTo>
                <a:cubicBezTo>
                  <a:pt x="338459" y="192603"/>
                  <a:pt x="419801" y="149595"/>
                  <a:pt x="482444" y="112196"/>
                </a:cubicBezTo>
                <a:cubicBezTo>
                  <a:pt x="545087" y="74797"/>
                  <a:pt x="609600" y="17764"/>
                  <a:pt x="633909" y="0"/>
                </a:cubicBezTo>
              </a:path>
            </a:pathLst>
          </a:custGeom>
          <a:ln w="50800">
            <a:solidFill>
              <a:srgbClr val="FF0000"/>
            </a:solidFill>
            <a:tailEnd type="triangle" w="med" len="med"/>
          </a:ln>
          <a:effectLst>
            <a:outerShdw dist="50800" dir="30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2286000" y="2639504"/>
            <a:ext cx="735291" cy="2694495"/>
          </a:xfrm>
          <a:custGeom>
            <a:avLst/>
            <a:gdLst>
              <a:gd name="connsiteX0" fmla="*/ 626883 w 659877"/>
              <a:gd name="connsiteY0" fmla="*/ 0 h 2645790"/>
              <a:gd name="connsiteX1" fmla="*/ 636310 w 659877"/>
              <a:gd name="connsiteY1" fmla="*/ 952107 h 2645790"/>
              <a:gd name="connsiteX2" fmla="*/ 485481 w 659877"/>
              <a:gd name="connsiteY2" fmla="*/ 1602557 h 2645790"/>
              <a:gd name="connsiteX3" fmla="*/ 80128 w 659877"/>
              <a:gd name="connsiteY3" fmla="*/ 2479250 h 2645790"/>
              <a:gd name="connsiteX4" fmla="*/ 4714 w 659877"/>
              <a:gd name="connsiteY4" fmla="*/ 2601798 h 264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877" h="2645790">
                <a:moveTo>
                  <a:pt x="626883" y="0"/>
                </a:moveTo>
                <a:cubicBezTo>
                  <a:pt x="643380" y="342507"/>
                  <a:pt x="659877" y="685014"/>
                  <a:pt x="636310" y="952107"/>
                </a:cubicBezTo>
                <a:cubicBezTo>
                  <a:pt x="612743" y="1219200"/>
                  <a:pt x="578178" y="1348033"/>
                  <a:pt x="485481" y="1602557"/>
                </a:cubicBezTo>
                <a:cubicBezTo>
                  <a:pt x="392784" y="1857081"/>
                  <a:pt x="160256" y="2312710"/>
                  <a:pt x="80128" y="2479250"/>
                </a:cubicBezTo>
                <a:cubicBezTo>
                  <a:pt x="0" y="2645790"/>
                  <a:pt x="2357" y="2623794"/>
                  <a:pt x="4714" y="2601798"/>
                </a:cubicBezTo>
              </a:path>
            </a:pathLst>
          </a:custGeom>
          <a:ln w="63500">
            <a:solidFill>
              <a:srgbClr val="FF0000"/>
            </a:solidFill>
            <a:tailEnd type="triangle" w="lg" len="lg"/>
          </a:ln>
          <a:effectLst>
            <a:outerShdw dist="38100" dir="96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rot="60000">
            <a:off x="1645920" y="4004109"/>
            <a:ext cx="664143" cy="1193533"/>
          </a:xfrm>
          <a:custGeom>
            <a:avLst/>
            <a:gdLst>
              <a:gd name="connsiteX0" fmla="*/ 0 w 664143"/>
              <a:gd name="connsiteY0" fmla="*/ 0 h 1193533"/>
              <a:gd name="connsiteX1" fmla="*/ 298383 w 664143"/>
              <a:gd name="connsiteY1" fmla="*/ 317634 h 1193533"/>
              <a:gd name="connsiteX2" fmla="*/ 500514 w 664143"/>
              <a:gd name="connsiteY2" fmla="*/ 635268 h 1193533"/>
              <a:gd name="connsiteX3" fmla="*/ 664143 w 664143"/>
              <a:gd name="connsiteY3" fmla="*/ 1193533 h 1193533"/>
            </a:gdLst>
            <a:ahLst/>
            <a:cxnLst>
              <a:cxn ang="0">
                <a:pos x="connsiteX0" y="connsiteY0"/>
              </a:cxn>
              <a:cxn ang="0">
                <a:pos x="connsiteX1" y="connsiteY1"/>
              </a:cxn>
              <a:cxn ang="0">
                <a:pos x="connsiteX2" y="connsiteY2"/>
              </a:cxn>
              <a:cxn ang="0">
                <a:pos x="connsiteX3" y="connsiteY3"/>
              </a:cxn>
            </a:cxnLst>
            <a:rect l="l" t="t" r="r" b="b"/>
            <a:pathLst>
              <a:path w="664143" h="1193533">
                <a:moveTo>
                  <a:pt x="0" y="0"/>
                </a:moveTo>
                <a:cubicBezTo>
                  <a:pt x="107482" y="105878"/>
                  <a:pt x="214964" y="211756"/>
                  <a:pt x="298383" y="317634"/>
                </a:cubicBezTo>
                <a:cubicBezTo>
                  <a:pt x="381802" y="423512"/>
                  <a:pt x="439554" y="489285"/>
                  <a:pt x="500514" y="635268"/>
                </a:cubicBezTo>
                <a:cubicBezTo>
                  <a:pt x="561474" y="781251"/>
                  <a:pt x="664143" y="1193533"/>
                  <a:pt x="664143" y="1193533"/>
                </a:cubicBezTo>
              </a:path>
            </a:pathLst>
          </a:custGeom>
          <a:ln w="38100">
            <a:solidFill>
              <a:srgbClr val="FFFF00"/>
            </a:solidFill>
            <a:tailEnd type="triangle" w="lg" len="med"/>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5606143" y="2394857"/>
            <a:ext cx="2329543" cy="4495800"/>
          </a:xfrm>
          <a:custGeom>
            <a:avLst/>
            <a:gdLst>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253343 w 2253343"/>
              <a:gd name="connsiteY0" fmla="*/ 0 h 4495800"/>
              <a:gd name="connsiteX1" fmla="*/ 1360714 w 2253343"/>
              <a:gd name="connsiteY1" fmla="*/ 707572 h 4495800"/>
              <a:gd name="connsiteX2" fmla="*/ 827314 w 2253343"/>
              <a:gd name="connsiteY2" fmla="*/ 1415143 h 4495800"/>
              <a:gd name="connsiteX3" fmla="*/ 381000 w 2253343"/>
              <a:gd name="connsiteY3" fmla="*/ 2416629 h 4495800"/>
              <a:gd name="connsiteX4" fmla="*/ 152400 w 2253343"/>
              <a:gd name="connsiteY4" fmla="*/ 3385457 h 4495800"/>
              <a:gd name="connsiteX5" fmla="*/ 0 w 2253343"/>
              <a:gd name="connsiteY5" fmla="*/ 4495800 h 4495800"/>
              <a:gd name="connsiteX0" fmla="*/ 2329543 w 2329543"/>
              <a:gd name="connsiteY0" fmla="*/ 0 h 4495800"/>
              <a:gd name="connsiteX1" fmla="*/ 1360714 w 2329543"/>
              <a:gd name="connsiteY1" fmla="*/ 707572 h 4495800"/>
              <a:gd name="connsiteX2" fmla="*/ 827314 w 2329543"/>
              <a:gd name="connsiteY2" fmla="*/ 1415143 h 4495800"/>
              <a:gd name="connsiteX3" fmla="*/ 381000 w 2329543"/>
              <a:gd name="connsiteY3" fmla="*/ 2416629 h 4495800"/>
              <a:gd name="connsiteX4" fmla="*/ 152400 w 2329543"/>
              <a:gd name="connsiteY4" fmla="*/ 3385457 h 4495800"/>
              <a:gd name="connsiteX5" fmla="*/ 0 w 2329543"/>
              <a:gd name="connsiteY5" fmla="*/ 4495800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9543" h="4495800">
                <a:moveTo>
                  <a:pt x="2329543" y="0"/>
                </a:moveTo>
                <a:cubicBezTo>
                  <a:pt x="2002064" y="235857"/>
                  <a:pt x="1611086" y="471715"/>
                  <a:pt x="1360714" y="707572"/>
                </a:cubicBezTo>
                <a:cubicBezTo>
                  <a:pt x="1110343" y="943429"/>
                  <a:pt x="990600" y="1130300"/>
                  <a:pt x="827314" y="1415143"/>
                </a:cubicBezTo>
                <a:cubicBezTo>
                  <a:pt x="664028" y="1699986"/>
                  <a:pt x="493486" y="2088243"/>
                  <a:pt x="381000" y="2416629"/>
                </a:cubicBezTo>
                <a:cubicBezTo>
                  <a:pt x="268514" y="2745015"/>
                  <a:pt x="215900" y="3038929"/>
                  <a:pt x="152400" y="3385457"/>
                </a:cubicBezTo>
                <a:cubicBezTo>
                  <a:pt x="88900" y="3731986"/>
                  <a:pt x="23586" y="4359729"/>
                  <a:pt x="0" y="4495800"/>
                </a:cubicBezTo>
              </a:path>
            </a:pathLst>
          </a:custGeom>
          <a:ln w="50800">
            <a:solidFill>
              <a:schemeClr val="tx1"/>
            </a:solidFill>
            <a:tailEnd type="triangle" w="lg" len="lg"/>
          </a:ln>
          <a:effectLst>
            <a:outerShdw dist="50800" dir="2400000" algn="ctr" rotWithShape="0">
              <a:srgbClr val="00B05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2485148" y="2473929"/>
            <a:ext cx="1144403" cy="435695"/>
          </a:xfrm>
          <a:custGeom>
            <a:avLst/>
            <a:gdLst>
              <a:gd name="connsiteX0" fmla="*/ 0 w 1144403"/>
              <a:gd name="connsiteY0" fmla="*/ 370248 h 435695"/>
              <a:gd name="connsiteX1" fmla="*/ 314150 w 1144403"/>
              <a:gd name="connsiteY1" fmla="*/ 415126 h 435695"/>
              <a:gd name="connsiteX2" fmla="*/ 774155 w 1144403"/>
              <a:gd name="connsiteY2" fmla="*/ 246832 h 435695"/>
              <a:gd name="connsiteX3" fmla="*/ 1144403 w 1144403"/>
              <a:gd name="connsiteY3" fmla="*/ 0 h 435695"/>
            </a:gdLst>
            <a:ahLst/>
            <a:cxnLst>
              <a:cxn ang="0">
                <a:pos x="connsiteX0" y="connsiteY0"/>
              </a:cxn>
              <a:cxn ang="0">
                <a:pos x="connsiteX1" y="connsiteY1"/>
              </a:cxn>
              <a:cxn ang="0">
                <a:pos x="connsiteX2" y="connsiteY2"/>
              </a:cxn>
              <a:cxn ang="0">
                <a:pos x="connsiteX3" y="connsiteY3"/>
              </a:cxn>
            </a:cxnLst>
            <a:rect l="l" t="t" r="r" b="b"/>
            <a:pathLst>
              <a:path w="1144403" h="435695">
                <a:moveTo>
                  <a:pt x="0" y="370248"/>
                </a:moveTo>
                <a:cubicBezTo>
                  <a:pt x="92562" y="402971"/>
                  <a:pt x="185124" y="435695"/>
                  <a:pt x="314150" y="415126"/>
                </a:cubicBezTo>
                <a:cubicBezTo>
                  <a:pt x="443176" y="394557"/>
                  <a:pt x="635780" y="316020"/>
                  <a:pt x="774155" y="246832"/>
                </a:cubicBezTo>
                <a:cubicBezTo>
                  <a:pt x="912530" y="177644"/>
                  <a:pt x="1028466" y="88822"/>
                  <a:pt x="1144403" y="0"/>
                </a:cubicBezTo>
              </a:path>
            </a:pathLst>
          </a:custGeom>
          <a:ln w="50800">
            <a:solidFill>
              <a:srgbClr val="FFFF00"/>
            </a:solidFill>
            <a:tailEnd type="triangle" w="med" len="sm"/>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2802904" y="2226297"/>
            <a:ext cx="551467" cy="491765"/>
          </a:xfrm>
          <a:custGeom>
            <a:avLst/>
            <a:gdLst>
              <a:gd name="connsiteX0" fmla="*/ 175966 w 551467"/>
              <a:gd name="connsiteY0" fmla="*/ 252952 h 491765"/>
              <a:gd name="connsiteX1" fmla="*/ 91125 w 551467"/>
              <a:gd name="connsiteY1" fmla="*/ 205818 h 491765"/>
              <a:gd name="connsiteX2" fmla="*/ 213673 w 551467"/>
              <a:gd name="connsiteY2" fmla="*/ 177538 h 491765"/>
              <a:gd name="connsiteX3" fmla="*/ 345649 w 551467"/>
              <a:gd name="connsiteY3" fmla="*/ 205818 h 491765"/>
              <a:gd name="connsiteX4" fmla="*/ 402209 w 551467"/>
              <a:gd name="connsiteY4" fmla="*/ 73843 h 491765"/>
              <a:gd name="connsiteX5" fmla="*/ 421063 w 551467"/>
              <a:gd name="connsiteY5" fmla="*/ 7856 h 491765"/>
              <a:gd name="connsiteX6" fmla="*/ 487051 w 551467"/>
              <a:gd name="connsiteY6" fmla="*/ 120977 h 491765"/>
              <a:gd name="connsiteX7" fmla="*/ 543611 w 551467"/>
              <a:gd name="connsiteY7" fmla="*/ 158684 h 491765"/>
              <a:gd name="connsiteX8" fmla="*/ 439917 w 551467"/>
              <a:gd name="connsiteY8" fmla="*/ 215245 h 491765"/>
              <a:gd name="connsiteX9" fmla="*/ 336222 w 551467"/>
              <a:gd name="connsiteY9" fmla="*/ 300087 h 491765"/>
              <a:gd name="connsiteX10" fmla="*/ 241954 w 551467"/>
              <a:gd name="connsiteY10" fmla="*/ 347221 h 491765"/>
              <a:gd name="connsiteX11" fmla="*/ 119405 w 551467"/>
              <a:gd name="connsiteY11" fmla="*/ 469769 h 491765"/>
              <a:gd name="connsiteX12" fmla="*/ 81698 w 551467"/>
              <a:gd name="connsiteY12" fmla="*/ 479196 h 491765"/>
              <a:gd name="connsiteX13" fmla="*/ 6284 w 551467"/>
              <a:gd name="connsiteY13" fmla="*/ 422635 h 491765"/>
              <a:gd name="connsiteX14" fmla="*/ 43991 w 551467"/>
              <a:gd name="connsiteY14" fmla="*/ 318940 h 491765"/>
              <a:gd name="connsiteX15" fmla="*/ 175966 w 551467"/>
              <a:gd name="connsiteY15" fmla="*/ 252952 h 49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1467" h="491765">
                <a:moveTo>
                  <a:pt x="175966" y="252952"/>
                </a:moveTo>
                <a:cubicBezTo>
                  <a:pt x="183822" y="234098"/>
                  <a:pt x="84841" y="218387"/>
                  <a:pt x="91125" y="205818"/>
                </a:cubicBezTo>
                <a:cubicBezTo>
                  <a:pt x="97409" y="193249"/>
                  <a:pt x="171252" y="177538"/>
                  <a:pt x="213673" y="177538"/>
                </a:cubicBezTo>
                <a:cubicBezTo>
                  <a:pt x="256094" y="177538"/>
                  <a:pt x="314226" y="223101"/>
                  <a:pt x="345649" y="205818"/>
                </a:cubicBezTo>
                <a:cubicBezTo>
                  <a:pt x="377072" y="188535"/>
                  <a:pt x="389640" y="106837"/>
                  <a:pt x="402209" y="73843"/>
                </a:cubicBezTo>
                <a:cubicBezTo>
                  <a:pt x="414778" y="40849"/>
                  <a:pt x="406923" y="0"/>
                  <a:pt x="421063" y="7856"/>
                </a:cubicBezTo>
                <a:cubicBezTo>
                  <a:pt x="435203" y="15712"/>
                  <a:pt x="466626" y="95839"/>
                  <a:pt x="487051" y="120977"/>
                </a:cubicBezTo>
                <a:cubicBezTo>
                  <a:pt x="507476" y="146115"/>
                  <a:pt x="551467" y="142973"/>
                  <a:pt x="543611" y="158684"/>
                </a:cubicBezTo>
                <a:cubicBezTo>
                  <a:pt x="535755" y="174395"/>
                  <a:pt x="474482" y="191678"/>
                  <a:pt x="439917" y="215245"/>
                </a:cubicBezTo>
                <a:cubicBezTo>
                  <a:pt x="405352" y="238812"/>
                  <a:pt x="369216" y="278091"/>
                  <a:pt x="336222" y="300087"/>
                </a:cubicBezTo>
                <a:cubicBezTo>
                  <a:pt x="303228" y="322083"/>
                  <a:pt x="278090" y="318941"/>
                  <a:pt x="241954" y="347221"/>
                </a:cubicBezTo>
                <a:cubicBezTo>
                  <a:pt x="205818" y="375501"/>
                  <a:pt x="146114" y="447773"/>
                  <a:pt x="119405" y="469769"/>
                </a:cubicBezTo>
                <a:cubicBezTo>
                  <a:pt x="92696" y="491765"/>
                  <a:pt x="100551" y="487052"/>
                  <a:pt x="81698" y="479196"/>
                </a:cubicBezTo>
                <a:cubicBezTo>
                  <a:pt x="62845" y="471340"/>
                  <a:pt x="12568" y="449344"/>
                  <a:pt x="6284" y="422635"/>
                </a:cubicBezTo>
                <a:cubicBezTo>
                  <a:pt x="0" y="395926"/>
                  <a:pt x="21995" y="344078"/>
                  <a:pt x="43991" y="318940"/>
                </a:cubicBezTo>
                <a:cubicBezTo>
                  <a:pt x="65987" y="293802"/>
                  <a:pt x="168110" y="271806"/>
                  <a:pt x="175966" y="252952"/>
                </a:cubicBezTo>
                <a:close/>
              </a:path>
            </a:pathLst>
          </a:cu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
          <p:cNvPicPr>
            <a:picLocks noChangeAspect="1" noChangeArrowheads="1"/>
          </p:cNvPicPr>
          <p:nvPr/>
        </p:nvPicPr>
        <p:blipFill>
          <a:blip r:embed="rId3"/>
          <a:srcRect l="5737" t="3326" r="80331" b="88912"/>
          <a:stretch>
            <a:fillRect/>
          </a:stretch>
        </p:blipFill>
        <p:spPr bwMode="auto">
          <a:xfrm>
            <a:off x="7391400" y="4876800"/>
            <a:ext cx="1295400" cy="533400"/>
          </a:xfrm>
          <a:prstGeom prst="rect">
            <a:avLst/>
          </a:prstGeom>
          <a:noFill/>
          <a:ln w="9525">
            <a:noFill/>
            <a:miter lim="800000"/>
            <a:headEnd/>
            <a:tailEnd/>
          </a:ln>
          <a:effectLst/>
        </p:spPr>
      </p:pic>
      <p:sp>
        <p:nvSpPr>
          <p:cNvPr id="40" name="Right Arrow 39"/>
          <p:cNvSpPr/>
          <p:nvPr/>
        </p:nvSpPr>
        <p:spPr>
          <a:xfrm>
            <a:off x="5638800" y="5867400"/>
            <a:ext cx="1295400" cy="457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p:cNvSpPr/>
          <p:nvPr/>
        </p:nvSpPr>
        <p:spPr>
          <a:xfrm>
            <a:off x="5638800" y="6477000"/>
            <a:ext cx="1295400" cy="457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01600">
            <a:solidFill>
              <a:srgbClr val="FF0000">
                <a:alpha val="69000"/>
              </a:srgbClr>
            </a:solidFill>
          </a:ln>
          <a:effectLst>
            <a:outerShdw blurRad="190500" dist="38100" dir="11400000" sx="110000" sy="11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2" name="Group 31"/>
          <p:cNvGrpSpPr/>
          <p:nvPr/>
        </p:nvGrpSpPr>
        <p:grpSpPr>
          <a:xfrm>
            <a:off x="1981200" y="5304609"/>
            <a:ext cx="914400" cy="211183"/>
            <a:chOff x="1981200" y="5304609"/>
            <a:chExt cx="914400" cy="211183"/>
          </a:xfrm>
        </p:grpSpPr>
        <p:pic>
          <p:nvPicPr>
            <p:cNvPr id="33" name="Picture 2"/>
            <p:cNvPicPr preferRelativeResize="0">
              <a:picLocks noChangeArrowheads="1"/>
            </p:cNvPicPr>
            <p:nvPr/>
          </p:nvPicPr>
          <p:blipFill>
            <a:blip r:embed="rId4"/>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34" name="Freeform 33"/>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Freeform 38"/>
          <p:cNvSpPr/>
          <p:nvPr/>
        </p:nvSpPr>
        <p:spPr>
          <a:xfrm>
            <a:off x="7772400" y="1447800"/>
            <a:ext cx="550333" cy="917222"/>
          </a:xfrm>
          <a:custGeom>
            <a:avLst/>
            <a:gdLst>
              <a:gd name="connsiteX0" fmla="*/ 0 w 321733"/>
              <a:gd name="connsiteY0" fmla="*/ 36689 h 764822"/>
              <a:gd name="connsiteX1" fmla="*/ 186267 w 321733"/>
              <a:gd name="connsiteY1" fmla="*/ 121356 h 764822"/>
              <a:gd name="connsiteX2" fmla="*/ 321733 w 321733"/>
              <a:gd name="connsiteY2" fmla="*/ 764822 h 764822"/>
            </a:gdLst>
            <a:ahLst/>
            <a:cxnLst>
              <a:cxn ang="0">
                <a:pos x="connsiteX0" y="connsiteY0"/>
              </a:cxn>
              <a:cxn ang="0">
                <a:pos x="connsiteX1" y="connsiteY1"/>
              </a:cxn>
              <a:cxn ang="0">
                <a:pos x="connsiteX2" y="connsiteY2"/>
              </a:cxn>
            </a:cxnLst>
            <a:rect l="l" t="t" r="r" b="b"/>
            <a:pathLst>
              <a:path w="321733" h="764822">
                <a:moveTo>
                  <a:pt x="0" y="36689"/>
                </a:moveTo>
                <a:cubicBezTo>
                  <a:pt x="66322" y="18344"/>
                  <a:pt x="132645" y="0"/>
                  <a:pt x="186267" y="121356"/>
                </a:cubicBezTo>
                <a:cubicBezTo>
                  <a:pt x="239889" y="242712"/>
                  <a:pt x="280811" y="503767"/>
                  <a:pt x="321733" y="764822"/>
                </a:cubicBezTo>
              </a:path>
            </a:pathLst>
          </a:custGeom>
          <a:ln w="63500">
            <a:solidFill>
              <a:srgbClr val="FF0000"/>
            </a:solidFill>
            <a:tailEnd type="triangle"/>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5" name="Picture 3"/>
          <p:cNvPicPr>
            <a:picLocks noChangeAspect="1" noChangeArrowheads="1"/>
          </p:cNvPicPr>
          <p:nvPr/>
        </p:nvPicPr>
        <p:blipFill>
          <a:blip r:embed="rId5"/>
          <a:srcRect/>
          <a:stretch>
            <a:fillRect/>
          </a:stretch>
        </p:blipFill>
        <p:spPr bwMode="auto">
          <a:xfrm>
            <a:off x="6858000" y="5454472"/>
            <a:ext cx="1752600" cy="1479728"/>
          </a:xfrm>
          <a:prstGeom prst="rect">
            <a:avLst/>
          </a:prstGeom>
          <a:noFill/>
          <a:ln w="9525">
            <a:noFill/>
            <a:miter lim="800000"/>
            <a:headEnd/>
            <a:tailEnd/>
          </a:ln>
          <a:effectLst/>
        </p:spPr>
      </p:pic>
      <p:sp>
        <p:nvSpPr>
          <p:cNvPr id="37" name="TextBox 36"/>
          <p:cNvSpPr txBox="1"/>
          <p:nvPr/>
        </p:nvSpPr>
        <p:spPr>
          <a:xfrm>
            <a:off x="228600" y="838200"/>
            <a:ext cx="1905000" cy="769441"/>
          </a:xfrm>
          <a:prstGeom prst="rect">
            <a:avLst/>
          </a:prstGeom>
          <a:noFill/>
        </p:spPr>
        <p:txBody>
          <a:bodyPr wrap="square" rtlCol="0">
            <a:spAutoFit/>
          </a:bodyPr>
          <a:lstStyle/>
          <a:p>
            <a:r>
              <a:rPr lang="en-US" sz="4400" b="1" dirty="0" smtClean="0">
                <a:solidFill>
                  <a:srgbClr val="002060"/>
                </a:solidFill>
              </a:rPr>
              <a:t> WHEN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grpId="1" nodeType="withEffect">
                                  <p:stCondLst>
                                    <p:cond delay="0"/>
                                  </p:stCondLst>
                                  <p:childTnLst>
                                    <p:anim calcmode="lin" valueType="num">
                                      <p:cBhvr>
                                        <p:cTn id="6" dur="1000"/>
                                        <p:tgtEl>
                                          <p:spTgt spid="14"/>
                                        </p:tgtEl>
                                        <p:attrNameLst>
                                          <p:attrName>ppt_w</p:attrName>
                                        </p:attrNameLst>
                                      </p:cBhvr>
                                      <p:tavLst>
                                        <p:tav tm="0">
                                          <p:val>
                                            <p:strVal val="ppt_w"/>
                                          </p:val>
                                        </p:tav>
                                        <p:tav tm="100000">
                                          <p:val>
                                            <p:fltVal val="0"/>
                                          </p:val>
                                        </p:tav>
                                      </p:tavLst>
                                    </p:anim>
                                    <p:anim calcmode="lin" valueType="num">
                                      <p:cBhvr>
                                        <p:cTn id="7" dur="1000"/>
                                        <p:tgtEl>
                                          <p:spTgt spid="14"/>
                                        </p:tgtEl>
                                        <p:attrNameLst>
                                          <p:attrName>ppt_h</p:attrName>
                                        </p:attrNameLst>
                                      </p:cBhvr>
                                      <p:tavLst>
                                        <p:tav tm="0">
                                          <p:val>
                                            <p:strVal val="ppt_h"/>
                                          </p:val>
                                        </p:tav>
                                        <p:tav tm="100000">
                                          <p:val>
                                            <p:fltVal val="0"/>
                                          </p:val>
                                        </p:tav>
                                      </p:tavLst>
                                    </p:anim>
                                    <p:anim calcmode="lin" valueType="num">
                                      <p:cBhvr>
                                        <p:cTn id="8" dur="1000"/>
                                        <p:tgtEl>
                                          <p:spTgt spid="14"/>
                                        </p:tgtEl>
                                        <p:attrNameLst>
                                          <p:attrName>style.rotation</p:attrName>
                                        </p:attrNameLst>
                                      </p:cBhvr>
                                      <p:tavLst>
                                        <p:tav tm="0">
                                          <p:val>
                                            <p:fltVal val="0"/>
                                          </p:val>
                                        </p:tav>
                                        <p:tav tm="100000">
                                          <p:val>
                                            <p:fltVal val="360"/>
                                          </p:val>
                                        </p:tav>
                                      </p:tavLst>
                                    </p:anim>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360"/>
                                          </p:val>
                                        </p:tav>
                                        <p:tav tm="100000">
                                          <p:val>
                                            <p:fltVal val="0"/>
                                          </p:val>
                                        </p:tav>
                                      </p:tavLst>
                                    </p:anim>
                                    <p:animEffect transition="in" filter="fade">
                                      <p:cBhvr>
                                        <p:cTn id="16" dur="1000"/>
                                        <p:tgtEl>
                                          <p:spTgt spid="15"/>
                                        </p:tgtEl>
                                      </p:cBhvr>
                                    </p:animEffect>
                                  </p:childTnLst>
                                </p:cTn>
                              </p:par>
                            </p:childTnLst>
                          </p:cTn>
                        </p:par>
                        <p:par>
                          <p:cTn id="17" fill="hold">
                            <p:stCondLst>
                              <p:cond delay="1000"/>
                            </p:stCondLst>
                            <p:childTnLst>
                              <p:par>
                                <p:cTn id="18" presetID="49" presetClass="exit" presetSubtype="0" accel="100000" fill="hold" grpId="1" nodeType="afterEffect">
                                  <p:stCondLst>
                                    <p:cond delay="0"/>
                                  </p:stCondLst>
                                  <p:childTnLst>
                                    <p:anim calcmode="lin" valueType="num">
                                      <p:cBhvr>
                                        <p:cTn id="19" dur="1000"/>
                                        <p:tgtEl>
                                          <p:spTgt spid="15"/>
                                        </p:tgtEl>
                                        <p:attrNameLst>
                                          <p:attrName>ppt_w</p:attrName>
                                        </p:attrNameLst>
                                      </p:cBhvr>
                                      <p:tavLst>
                                        <p:tav tm="0">
                                          <p:val>
                                            <p:strVal val="ppt_w"/>
                                          </p:val>
                                        </p:tav>
                                        <p:tav tm="100000">
                                          <p:val>
                                            <p:fltVal val="0"/>
                                          </p:val>
                                        </p:tav>
                                      </p:tavLst>
                                    </p:anim>
                                    <p:anim calcmode="lin" valueType="num">
                                      <p:cBhvr>
                                        <p:cTn id="20" dur="1000"/>
                                        <p:tgtEl>
                                          <p:spTgt spid="15"/>
                                        </p:tgtEl>
                                        <p:attrNameLst>
                                          <p:attrName>ppt_h</p:attrName>
                                        </p:attrNameLst>
                                      </p:cBhvr>
                                      <p:tavLst>
                                        <p:tav tm="0">
                                          <p:val>
                                            <p:strVal val="ppt_h"/>
                                          </p:val>
                                        </p:tav>
                                        <p:tav tm="100000">
                                          <p:val>
                                            <p:fltVal val="0"/>
                                          </p:val>
                                        </p:tav>
                                      </p:tavLst>
                                    </p:anim>
                                    <p:anim calcmode="lin" valueType="num">
                                      <p:cBhvr>
                                        <p:cTn id="21" dur="1000"/>
                                        <p:tgtEl>
                                          <p:spTgt spid="15"/>
                                        </p:tgtEl>
                                        <p:attrNameLst>
                                          <p:attrName>style.rotation</p:attrName>
                                        </p:attrNameLst>
                                      </p:cBhvr>
                                      <p:tavLst>
                                        <p:tav tm="0">
                                          <p:val>
                                            <p:fltVal val="0"/>
                                          </p:val>
                                        </p:tav>
                                        <p:tav tm="100000">
                                          <p:val>
                                            <p:fltVal val="360"/>
                                          </p:val>
                                        </p:tav>
                                      </p:tavLst>
                                    </p:anim>
                                    <p:animEffect transition="out" filter="fade">
                                      <p:cBhvr>
                                        <p:cTn id="22" dur="1000"/>
                                        <p:tgtEl>
                                          <p:spTgt spid="15"/>
                                        </p:tgtEl>
                                      </p:cBhvr>
                                    </p:animEffect>
                                    <p:set>
                                      <p:cBhvr>
                                        <p:cTn id="23" dur="1" fill="hold">
                                          <p:stCondLst>
                                            <p:cond delay="999"/>
                                          </p:stCondLst>
                                        </p:cTn>
                                        <p:tgtEl>
                                          <p:spTgt spid="15"/>
                                        </p:tgtEl>
                                        <p:attrNameLst>
                                          <p:attrName>style.visibility</p:attrName>
                                        </p:attrNameLst>
                                      </p:cBhvr>
                                      <p:to>
                                        <p:strVal val="hidden"/>
                                      </p:to>
                                    </p:set>
                                  </p:childTnLst>
                                </p:cTn>
                              </p:par>
                              <p:par>
                                <p:cTn id="24" presetID="49" presetClass="entr" presetSubtype="0" decel="10000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1000" fill="hold"/>
                                        <p:tgtEl>
                                          <p:spTgt spid="16"/>
                                        </p:tgtEl>
                                        <p:attrNameLst>
                                          <p:attrName>ppt_w</p:attrName>
                                        </p:attrNameLst>
                                      </p:cBhvr>
                                      <p:tavLst>
                                        <p:tav tm="0">
                                          <p:val>
                                            <p:fltVal val="0"/>
                                          </p:val>
                                        </p:tav>
                                        <p:tav tm="100000">
                                          <p:val>
                                            <p:strVal val="#ppt_w"/>
                                          </p:val>
                                        </p:tav>
                                      </p:tavLst>
                                    </p:anim>
                                    <p:anim calcmode="lin" valueType="num">
                                      <p:cBhvr>
                                        <p:cTn id="27" dur="1000" fill="hold"/>
                                        <p:tgtEl>
                                          <p:spTgt spid="16"/>
                                        </p:tgtEl>
                                        <p:attrNameLst>
                                          <p:attrName>ppt_h</p:attrName>
                                        </p:attrNameLst>
                                      </p:cBhvr>
                                      <p:tavLst>
                                        <p:tav tm="0">
                                          <p:val>
                                            <p:fltVal val="0"/>
                                          </p:val>
                                        </p:tav>
                                        <p:tav tm="100000">
                                          <p:val>
                                            <p:strVal val="#ppt_h"/>
                                          </p:val>
                                        </p:tav>
                                      </p:tavLst>
                                    </p:anim>
                                    <p:anim calcmode="lin" valueType="num">
                                      <p:cBhvr>
                                        <p:cTn id="28" dur="1000" fill="hold"/>
                                        <p:tgtEl>
                                          <p:spTgt spid="16"/>
                                        </p:tgtEl>
                                        <p:attrNameLst>
                                          <p:attrName>style.rotation</p:attrName>
                                        </p:attrNameLst>
                                      </p:cBhvr>
                                      <p:tavLst>
                                        <p:tav tm="0">
                                          <p:val>
                                            <p:fltVal val="360"/>
                                          </p:val>
                                        </p:tav>
                                        <p:tav tm="100000">
                                          <p:val>
                                            <p:fltVal val="0"/>
                                          </p:val>
                                        </p:tav>
                                      </p:tavLst>
                                    </p:anim>
                                    <p:animEffect transition="in" filter="fade">
                                      <p:cBhvr>
                                        <p:cTn id="29" dur="1000"/>
                                        <p:tgtEl>
                                          <p:spTgt spid="16"/>
                                        </p:tgtEl>
                                      </p:cBhvr>
                                    </p:animEffect>
                                  </p:childTnLst>
                                </p:cTn>
                              </p:par>
                            </p:childTnLst>
                          </p:cTn>
                        </p:par>
                        <p:par>
                          <p:cTn id="30" fill="hold">
                            <p:stCondLst>
                              <p:cond delay="2000"/>
                            </p:stCondLst>
                            <p:childTnLst>
                              <p:par>
                                <p:cTn id="31" presetID="49" presetClass="exit" presetSubtype="0" accel="100000" fill="hold" grpId="1" nodeType="afterEffect">
                                  <p:stCondLst>
                                    <p:cond delay="0"/>
                                  </p:stCondLst>
                                  <p:childTnLst>
                                    <p:anim calcmode="lin" valueType="num">
                                      <p:cBhvr>
                                        <p:cTn id="32" dur="1000"/>
                                        <p:tgtEl>
                                          <p:spTgt spid="16"/>
                                        </p:tgtEl>
                                        <p:attrNameLst>
                                          <p:attrName>ppt_w</p:attrName>
                                        </p:attrNameLst>
                                      </p:cBhvr>
                                      <p:tavLst>
                                        <p:tav tm="0">
                                          <p:val>
                                            <p:strVal val="ppt_w"/>
                                          </p:val>
                                        </p:tav>
                                        <p:tav tm="100000">
                                          <p:val>
                                            <p:fltVal val="0"/>
                                          </p:val>
                                        </p:tav>
                                      </p:tavLst>
                                    </p:anim>
                                    <p:anim calcmode="lin" valueType="num">
                                      <p:cBhvr>
                                        <p:cTn id="33" dur="1000"/>
                                        <p:tgtEl>
                                          <p:spTgt spid="16"/>
                                        </p:tgtEl>
                                        <p:attrNameLst>
                                          <p:attrName>ppt_h</p:attrName>
                                        </p:attrNameLst>
                                      </p:cBhvr>
                                      <p:tavLst>
                                        <p:tav tm="0">
                                          <p:val>
                                            <p:strVal val="ppt_h"/>
                                          </p:val>
                                        </p:tav>
                                        <p:tav tm="100000">
                                          <p:val>
                                            <p:fltVal val="0"/>
                                          </p:val>
                                        </p:tav>
                                      </p:tavLst>
                                    </p:anim>
                                    <p:anim calcmode="lin" valueType="num">
                                      <p:cBhvr>
                                        <p:cTn id="34" dur="1000"/>
                                        <p:tgtEl>
                                          <p:spTgt spid="16"/>
                                        </p:tgtEl>
                                        <p:attrNameLst>
                                          <p:attrName>style.rotation</p:attrName>
                                        </p:attrNameLst>
                                      </p:cBhvr>
                                      <p:tavLst>
                                        <p:tav tm="0">
                                          <p:val>
                                            <p:fltVal val="0"/>
                                          </p:val>
                                        </p:tav>
                                        <p:tav tm="100000">
                                          <p:val>
                                            <p:fltVal val="360"/>
                                          </p:val>
                                        </p:tav>
                                      </p:tavLst>
                                    </p:anim>
                                    <p:animEffect transition="out" filter="fade">
                                      <p:cBhvr>
                                        <p:cTn id="35" dur="1000"/>
                                        <p:tgtEl>
                                          <p:spTgt spid="16"/>
                                        </p:tgtEl>
                                      </p:cBhvr>
                                    </p:animEffect>
                                    <p:set>
                                      <p:cBhvr>
                                        <p:cTn id="36" dur="1" fill="hold">
                                          <p:stCondLst>
                                            <p:cond delay="999"/>
                                          </p:stCondLst>
                                        </p:cTn>
                                        <p:tgtEl>
                                          <p:spTgt spid="16"/>
                                        </p:tgtEl>
                                        <p:attrNameLst>
                                          <p:attrName>style.visibility</p:attrName>
                                        </p:attrNameLst>
                                      </p:cBhvr>
                                      <p:to>
                                        <p:strVal val="hidden"/>
                                      </p:to>
                                    </p:set>
                                  </p:childTnLst>
                                </p:cTn>
                              </p:par>
                              <p:par>
                                <p:cTn id="37" presetID="49" presetClass="entr" presetSubtype="0" decel="10000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style.rotation</p:attrName>
                                        </p:attrNameLst>
                                      </p:cBhvr>
                                      <p:tavLst>
                                        <p:tav tm="0">
                                          <p:val>
                                            <p:fltVal val="360"/>
                                          </p:val>
                                        </p:tav>
                                        <p:tav tm="100000">
                                          <p:val>
                                            <p:fltVal val="0"/>
                                          </p:val>
                                        </p:tav>
                                      </p:tavLst>
                                    </p:anim>
                                    <p:animEffect transition="in" filter="fade">
                                      <p:cBhvr>
                                        <p:cTn id="42" dur="1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20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49" presetClass="exit" presetSubtype="0" accel="100000" fill="hold" grpId="1" nodeType="clickEffect">
                                  <p:stCondLst>
                                    <p:cond delay="0"/>
                                  </p:stCondLst>
                                  <p:childTnLst>
                                    <p:anim calcmode="lin" valueType="num">
                                      <p:cBhvr>
                                        <p:cTn id="51" dur="1000"/>
                                        <p:tgtEl>
                                          <p:spTgt spid="18"/>
                                        </p:tgtEl>
                                        <p:attrNameLst>
                                          <p:attrName>ppt_w</p:attrName>
                                        </p:attrNameLst>
                                      </p:cBhvr>
                                      <p:tavLst>
                                        <p:tav tm="0">
                                          <p:val>
                                            <p:strVal val="ppt_w"/>
                                          </p:val>
                                        </p:tav>
                                        <p:tav tm="100000">
                                          <p:val>
                                            <p:fltVal val="0"/>
                                          </p:val>
                                        </p:tav>
                                      </p:tavLst>
                                    </p:anim>
                                    <p:anim calcmode="lin" valueType="num">
                                      <p:cBhvr>
                                        <p:cTn id="52" dur="1000"/>
                                        <p:tgtEl>
                                          <p:spTgt spid="18"/>
                                        </p:tgtEl>
                                        <p:attrNameLst>
                                          <p:attrName>ppt_h</p:attrName>
                                        </p:attrNameLst>
                                      </p:cBhvr>
                                      <p:tavLst>
                                        <p:tav tm="0">
                                          <p:val>
                                            <p:strVal val="ppt_h"/>
                                          </p:val>
                                        </p:tav>
                                        <p:tav tm="100000">
                                          <p:val>
                                            <p:fltVal val="0"/>
                                          </p:val>
                                        </p:tav>
                                      </p:tavLst>
                                    </p:anim>
                                    <p:anim calcmode="lin" valueType="num">
                                      <p:cBhvr>
                                        <p:cTn id="53" dur="1000"/>
                                        <p:tgtEl>
                                          <p:spTgt spid="18"/>
                                        </p:tgtEl>
                                        <p:attrNameLst>
                                          <p:attrName>style.rotation</p:attrName>
                                        </p:attrNameLst>
                                      </p:cBhvr>
                                      <p:tavLst>
                                        <p:tav tm="0">
                                          <p:val>
                                            <p:fltVal val="0"/>
                                          </p:val>
                                        </p:tav>
                                        <p:tav tm="100000">
                                          <p:val>
                                            <p:fltVal val="360"/>
                                          </p:val>
                                        </p:tav>
                                      </p:tavLst>
                                    </p:anim>
                                    <p:animEffect transition="out" filter="fade">
                                      <p:cBhvr>
                                        <p:cTn id="54" dur="1000"/>
                                        <p:tgtEl>
                                          <p:spTgt spid="18"/>
                                        </p:tgtEl>
                                      </p:cBhvr>
                                    </p:animEffect>
                                    <p:set>
                                      <p:cBhvr>
                                        <p:cTn id="55" dur="1" fill="hold">
                                          <p:stCondLst>
                                            <p:cond delay="999"/>
                                          </p:stCondLst>
                                        </p:cTn>
                                        <p:tgtEl>
                                          <p:spTgt spid="18"/>
                                        </p:tgtEl>
                                        <p:attrNameLst>
                                          <p:attrName>style.visibility</p:attrName>
                                        </p:attrNameLst>
                                      </p:cBhvr>
                                      <p:to>
                                        <p:strVal val="hidden"/>
                                      </p:to>
                                    </p:set>
                                  </p:childTnLst>
                                </p:cTn>
                              </p:par>
                              <p:par>
                                <p:cTn id="56" presetID="49" presetClass="entr" presetSubtype="0" decel="10000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1000" fill="hold"/>
                                        <p:tgtEl>
                                          <p:spTgt spid="19"/>
                                        </p:tgtEl>
                                        <p:attrNameLst>
                                          <p:attrName>ppt_w</p:attrName>
                                        </p:attrNameLst>
                                      </p:cBhvr>
                                      <p:tavLst>
                                        <p:tav tm="0">
                                          <p:val>
                                            <p:fltVal val="0"/>
                                          </p:val>
                                        </p:tav>
                                        <p:tav tm="100000">
                                          <p:val>
                                            <p:strVal val="#ppt_w"/>
                                          </p:val>
                                        </p:tav>
                                      </p:tavLst>
                                    </p:anim>
                                    <p:anim calcmode="lin" valueType="num">
                                      <p:cBhvr>
                                        <p:cTn id="59" dur="1000" fill="hold"/>
                                        <p:tgtEl>
                                          <p:spTgt spid="19"/>
                                        </p:tgtEl>
                                        <p:attrNameLst>
                                          <p:attrName>ppt_h</p:attrName>
                                        </p:attrNameLst>
                                      </p:cBhvr>
                                      <p:tavLst>
                                        <p:tav tm="0">
                                          <p:val>
                                            <p:fltVal val="0"/>
                                          </p:val>
                                        </p:tav>
                                        <p:tav tm="100000">
                                          <p:val>
                                            <p:strVal val="#ppt_h"/>
                                          </p:val>
                                        </p:tav>
                                      </p:tavLst>
                                    </p:anim>
                                    <p:anim calcmode="lin" valueType="num">
                                      <p:cBhvr>
                                        <p:cTn id="60" dur="1000" fill="hold"/>
                                        <p:tgtEl>
                                          <p:spTgt spid="19"/>
                                        </p:tgtEl>
                                        <p:attrNameLst>
                                          <p:attrName>style.rotation</p:attrName>
                                        </p:attrNameLst>
                                      </p:cBhvr>
                                      <p:tavLst>
                                        <p:tav tm="0">
                                          <p:val>
                                            <p:fltVal val="360"/>
                                          </p:val>
                                        </p:tav>
                                        <p:tav tm="100000">
                                          <p:val>
                                            <p:fltVal val="0"/>
                                          </p:val>
                                        </p:tav>
                                      </p:tavLst>
                                    </p:anim>
                                    <p:animEffect transition="in" filter="fade">
                                      <p:cBhvr>
                                        <p:cTn id="61" dur="1000"/>
                                        <p:tgtEl>
                                          <p:spTgt spid="19"/>
                                        </p:tgtEl>
                                      </p:cBhvr>
                                    </p:animEffect>
                                  </p:childTnLst>
                                </p:cTn>
                              </p:par>
                            </p:childTnLst>
                          </p:cTn>
                        </p:par>
                        <p:par>
                          <p:cTn id="62" fill="hold">
                            <p:stCondLst>
                              <p:cond delay="1000"/>
                            </p:stCondLst>
                            <p:childTnLst>
                              <p:par>
                                <p:cTn id="63" presetID="49" presetClass="exit" presetSubtype="0" accel="100000" fill="hold" grpId="1" nodeType="afterEffect">
                                  <p:stCondLst>
                                    <p:cond delay="0"/>
                                  </p:stCondLst>
                                  <p:childTnLst>
                                    <p:anim calcmode="lin" valueType="num">
                                      <p:cBhvr>
                                        <p:cTn id="64" dur="1000"/>
                                        <p:tgtEl>
                                          <p:spTgt spid="19"/>
                                        </p:tgtEl>
                                        <p:attrNameLst>
                                          <p:attrName>ppt_w</p:attrName>
                                        </p:attrNameLst>
                                      </p:cBhvr>
                                      <p:tavLst>
                                        <p:tav tm="0">
                                          <p:val>
                                            <p:strVal val="ppt_w"/>
                                          </p:val>
                                        </p:tav>
                                        <p:tav tm="100000">
                                          <p:val>
                                            <p:fltVal val="0"/>
                                          </p:val>
                                        </p:tav>
                                      </p:tavLst>
                                    </p:anim>
                                    <p:anim calcmode="lin" valueType="num">
                                      <p:cBhvr>
                                        <p:cTn id="65" dur="1000"/>
                                        <p:tgtEl>
                                          <p:spTgt spid="19"/>
                                        </p:tgtEl>
                                        <p:attrNameLst>
                                          <p:attrName>ppt_h</p:attrName>
                                        </p:attrNameLst>
                                      </p:cBhvr>
                                      <p:tavLst>
                                        <p:tav tm="0">
                                          <p:val>
                                            <p:strVal val="ppt_h"/>
                                          </p:val>
                                        </p:tav>
                                        <p:tav tm="100000">
                                          <p:val>
                                            <p:fltVal val="0"/>
                                          </p:val>
                                        </p:tav>
                                      </p:tavLst>
                                    </p:anim>
                                    <p:anim calcmode="lin" valueType="num">
                                      <p:cBhvr>
                                        <p:cTn id="66" dur="1000"/>
                                        <p:tgtEl>
                                          <p:spTgt spid="19"/>
                                        </p:tgtEl>
                                        <p:attrNameLst>
                                          <p:attrName>style.rotation</p:attrName>
                                        </p:attrNameLst>
                                      </p:cBhvr>
                                      <p:tavLst>
                                        <p:tav tm="0">
                                          <p:val>
                                            <p:fltVal val="0"/>
                                          </p:val>
                                        </p:tav>
                                        <p:tav tm="100000">
                                          <p:val>
                                            <p:fltVal val="360"/>
                                          </p:val>
                                        </p:tav>
                                      </p:tavLst>
                                    </p:anim>
                                    <p:animEffect transition="out" filter="fade">
                                      <p:cBhvr>
                                        <p:cTn id="67" dur="1000"/>
                                        <p:tgtEl>
                                          <p:spTgt spid="19"/>
                                        </p:tgtEl>
                                      </p:cBhvr>
                                    </p:animEffect>
                                    <p:set>
                                      <p:cBhvr>
                                        <p:cTn id="68" dur="1" fill="hold">
                                          <p:stCondLst>
                                            <p:cond delay="999"/>
                                          </p:stCondLst>
                                        </p:cTn>
                                        <p:tgtEl>
                                          <p:spTgt spid="19"/>
                                        </p:tgtEl>
                                        <p:attrNameLst>
                                          <p:attrName>style.visibility</p:attrName>
                                        </p:attrNameLst>
                                      </p:cBhvr>
                                      <p:to>
                                        <p:strVal val="hidden"/>
                                      </p:to>
                                    </p:set>
                                  </p:childTnLst>
                                </p:cTn>
                              </p:par>
                              <p:par>
                                <p:cTn id="69" presetID="49" presetClass="entr" presetSubtype="0" decel="100000" fill="hold" nodeType="with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p:cTn id="71" dur="1000" fill="hold"/>
                                        <p:tgtEl>
                                          <p:spTgt spid="20"/>
                                        </p:tgtEl>
                                        <p:attrNameLst>
                                          <p:attrName>ppt_w</p:attrName>
                                        </p:attrNameLst>
                                      </p:cBhvr>
                                      <p:tavLst>
                                        <p:tav tm="0">
                                          <p:val>
                                            <p:fltVal val="0"/>
                                          </p:val>
                                        </p:tav>
                                        <p:tav tm="100000">
                                          <p:val>
                                            <p:strVal val="#ppt_w"/>
                                          </p:val>
                                        </p:tav>
                                      </p:tavLst>
                                    </p:anim>
                                    <p:anim calcmode="lin" valueType="num">
                                      <p:cBhvr>
                                        <p:cTn id="72" dur="1000" fill="hold"/>
                                        <p:tgtEl>
                                          <p:spTgt spid="20"/>
                                        </p:tgtEl>
                                        <p:attrNameLst>
                                          <p:attrName>ppt_h</p:attrName>
                                        </p:attrNameLst>
                                      </p:cBhvr>
                                      <p:tavLst>
                                        <p:tav tm="0">
                                          <p:val>
                                            <p:fltVal val="0"/>
                                          </p:val>
                                        </p:tav>
                                        <p:tav tm="100000">
                                          <p:val>
                                            <p:strVal val="#ppt_h"/>
                                          </p:val>
                                        </p:tav>
                                      </p:tavLst>
                                    </p:anim>
                                    <p:anim calcmode="lin" valueType="num">
                                      <p:cBhvr>
                                        <p:cTn id="73" dur="1000" fill="hold"/>
                                        <p:tgtEl>
                                          <p:spTgt spid="20"/>
                                        </p:tgtEl>
                                        <p:attrNameLst>
                                          <p:attrName>style.rotation</p:attrName>
                                        </p:attrNameLst>
                                      </p:cBhvr>
                                      <p:tavLst>
                                        <p:tav tm="0">
                                          <p:val>
                                            <p:fltVal val="360"/>
                                          </p:val>
                                        </p:tav>
                                        <p:tav tm="100000">
                                          <p:val>
                                            <p:fltVal val="0"/>
                                          </p:val>
                                        </p:tav>
                                      </p:tavLst>
                                    </p:anim>
                                    <p:animEffect transition="in" filter="fade">
                                      <p:cBhvr>
                                        <p:cTn id="74" dur="10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wipe(left)">
                                      <p:cBhvr>
                                        <p:cTn id="79" dur="2000"/>
                                        <p:tgtEl>
                                          <p:spTgt spid="5"/>
                                        </p:tgtEl>
                                      </p:cBhvr>
                                    </p:animEffect>
                                  </p:childTnLst>
                                </p:cTn>
                              </p:par>
                            </p:childTnLst>
                          </p:cTn>
                        </p:par>
                      </p:childTnLst>
                    </p:cTn>
                  </p:par>
                  <p:par>
                    <p:cTn id="80" fill="hold">
                      <p:stCondLst>
                        <p:cond delay="indefinite"/>
                      </p:stCondLst>
                      <p:childTnLst>
                        <p:par>
                          <p:cTn id="81" fill="hold">
                            <p:stCondLst>
                              <p:cond delay="0"/>
                            </p:stCondLst>
                            <p:childTnLst>
                              <p:par>
                                <p:cTn id="82" presetID="49" presetClass="exit" presetSubtype="0" accel="100000" fill="hold" grpId="1" nodeType="clickEffect">
                                  <p:stCondLst>
                                    <p:cond delay="0"/>
                                  </p:stCondLst>
                                  <p:childTnLst>
                                    <p:anim calcmode="lin" valueType="num">
                                      <p:cBhvr>
                                        <p:cTn id="83" dur="1000"/>
                                        <p:tgtEl>
                                          <p:spTgt spid="20"/>
                                        </p:tgtEl>
                                        <p:attrNameLst>
                                          <p:attrName>ppt_w</p:attrName>
                                        </p:attrNameLst>
                                      </p:cBhvr>
                                      <p:tavLst>
                                        <p:tav tm="0">
                                          <p:val>
                                            <p:strVal val="ppt_w"/>
                                          </p:val>
                                        </p:tav>
                                        <p:tav tm="100000">
                                          <p:val>
                                            <p:fltVal val="0"/>
                                          </p:val>
                                        </p:tav>
                                      </p:tavLst>
                                    </p:anim>
                                    <p:anim calcmode="lin" valueType="num">
                                      <p:cBhvr>
                                        <p:cTn id="84" dur="1000"/>
                                        <p:tgtEl>
                                          <p:spTgt spid="20"/>
                                        </p:tgtEl>
                                        <p:attrNameLst>
                                          <p:attrName>ppt_h</p:attrName>
                                        </p:attrNameLst>
                                      </p:cBhvr>
                                      <p:tavLst>
                                        <p:tav tm="0">
                                          <p:val>
                                            <p:strVal val="ppt_h"/>
                                          </p:val>
                                        </p:tav>
                                        <p:tav tm="100000">
                                          <p:val>
                                            <p:fltVal val="0"/>
                                          </p:val>
                                        </p:tav>
                                      </p:tavLst>
                                    </p:anim>
                                    <p:anim calcmode="lin" valueType="num">
                                      <p:cBhvr>
                                        <p:cTn id="85" dur="1000"/>
                                        <p:tgtEl>
                                          <p:spTgt spid="20"/>
                                        </p:tgtEl>
                                        <p:attrNameLst>
                                          <p:attrName>style.rotation</p:attrName>
                                        </p:attrNameLst>
                                      </p:cBhvr>
                                      <p:tavLst>
                                        <p:tav tm="0">
                                          <p:val>
                                            <p:fltVal val="0"/>
                                          </p:val>
                                        </p:tav>
                                        <p:tav tm="100000">
                                          <p:val>
                                            <p:fltVal val="360"/>
                                          </p:val>
                                        </p:tav>
                                      </p:tavLst>
                                    </p:anim>
                                    <p:animEffect transition="out" filter="fade">
                                      <p:cBhvr>
                                        <p:cTn id="86" dur="1000"/>
                                        <p:tgtEl>
                                          <p:spTgt spid="20"/>
                                        </p:tgtEl>
                                      </p:cBhvr>
                                    </p:animEffect>
                                    <p:set>
                                      <p:cBhvr>
                                        <p:cTn id="87" dur="1" fill="hold">
                                          <p:stCondLst>
                                            <p:cond delay="999"/>
                                          </p:stCondLst>
                                        </p:cTn>
                                        <p:tgtEl>
                                          <p:spTgt spid="20"/>
                                        </p:tgtEl>
                                        <p:attrNameLst>
                                          <p:attrName>style.visibility</p:attrName>
                                        </p:attrNameLst>
                                      </p:cBhvr>
                                      <p:to>
                                        <p:strVal val="hidden"/>
                                      </p:to>
                                    </p:set>
                                  </p:childTnLst>
                                </p:cTn>
                              </p:par>
                              <p:par>
                                <p:cTn id="88" presetID="49" presetClass="entr" presetSubtype="0" decel="100000" fill="hold" grpId="0" nodeType="withEffect">
                                  <p:stCondLst>
                                    <p:cond delay="0"/>
                                  </p:stCondLst>
                                  <p:childTnLst>
                                    <p:set>
                                      <p:cBhvr>
                                        <p:cTn id="89" dur="1" fill="hold">
                                          <p:stCondLst>
                                            <p:cond delay="0"/>
                                          </p:stCondLst>
                                        </p:cTn>
                                        <p:tgtEl>
                                          <p:spTgt spid="21"/>
                                        </p:tgtEl>
                                        <p:attrNameLst>
                                          <p:attrName>style.visibility</p:attrName>
                                        </p:attrNameLst>
                                      </p:cBhvr>
                                      <p:to>
                                        <p:strVal val="visible"/>
                                      </p:to>
                                    </p:set>
                                    <p:anim calcmode="lin" valueType="num">
                                      <p:cBhvr>
                                        <p:cTn id="90" dur="1000" fill="hold"/>
                                        <p:tgtEl>
                                          <p:spTgt spid="21"/>
                                        </p:tgtEl>
                                        <p:attrNameLst>
                                          <p:attrName>ppt_w</p:attrName>
                                        </p:attrNameLst>
                                      </p:cBhvr>
                                      <p:tavLst>
                                        <p:tav tm="0">
                                          <p:val>
                                            <p:fltVal val="0"/>
                                          </p:val>
                                        </p:tav>
                                        <p:tav tm="100000">
                                          <p:val>
                                            <p:strVal val="#ppt_w"/>
                                          </p:val>
                                        </p:tav>
                                      </p:tavLst>
                                    </p:anim>
                                    <p:anim calcmode="lin" valueType="num">
                                      <p:cBhvr>
                                        <p:cTn id="91" dur="1000" fill="hold"/>
                                        <p:tgtEl>
                                          <p:spTgt spid="21"/>
                                        </p:tgtEl>
                                        <p:attrNameLst>
                                          <p:attrName>ppt_h</p:attrName>
                                        </p:attrNameLst>
                                      </p:cBhvr>
                                      <p:tavLst>
                                        <p:tav tm="0">
                                          <p:val>
                                            <p:fltVal val="0"/>
                                          </p:val>
                                        </p:tav>
                                        <p:tav tm="100000">
                                          <p:val>
                                            <p:strVal val="#ppt_h"/>
                                          </p:val>
                                        </p:tav>
                                      </p:tavLst>
                                    </p:anim>
                                    <p:anim calcmode="lin" valueType="num">
                                      <p:cBhvr>
                                        <p:cTn id="92" dur="1000" fill="hold"/>
                                        <p:tgtEl>
                                          <p:spTgt spid="21"/>
                                        </p:tgtEl>
                                        <p:attrNameLst>
                                          <p:attrName>style.rotation</p:attrName>
                                        </p:attrNameLst>
                                      </p:cBhvr>
                                      <p:tavLst>
                                        <p:tav tm="0">
                                          <p:val>
                                            <p:fltVal val="360"/>
                                          </p:val>
                                        </p:tav>
                                        <p:tav tm="100000">
                                          <p:val>
                                            <p:fltVal val="0"/>
                                          </p:val>
                                        </p:tav>
                                      </p:tavLst>
                                    </p:anim>
                                    <p:animEffect transition="in" filter="fade">
                                      <p:cBhvr>
                                        <p:cTn id="93" dur="1000"/>
                                        <p:tgtEl>
                                          <p:spTgt spid="21"/>
                                        </p:tgtEl>
                                      </p:cBhvr>
                                    </p:animEffect>
                                  </p:childTnLst>
                                </p:cTn>
                              </p:par>
                            </p:childTnLst>
                          </p:cTn>
                        </p:par>
                        <p:par>
                          <p:cTn id="94" fill="hold">
                            <p:stCondLst>
                              <p:cond delay="1000"/>
                            </p:stCondLst>
                            <p:childTnLst>
                              <p:par>
                                <p:cTn id="95" presetID="49" presetClass="exit" presetSubtype="0" accel="100000" fill="hold" grpId="1" nodeType="afterEffect">
                                  <p:stCondLst>
                                    <p:cond delay="0"/>
                                  </p:stCondLst>
                                  <p:childTnLst>
                                    <p:anim calcmode="lin" valueType="num">
                                      <p:cBhvr>
                                        <p:cTn id="96" dur="1000"/>
                                        <p:tgtEl>
                                          <p:spTgt spid="21"/>
                                        </p:tgtEl>
                                        <p:attrNameLst>
                                          <p:attrName>ppt_w</p:attrName>
                                        </p:attrNameLst>
                                      </p:cBhvr>
                                      <p:tavLst>
                                        <p:tav tm="0">
                                          <p:val>
                                            <p:strVal val="ppt_w"/>
                                          </p:val>
                                        </p:tav>
                                        <p:tav tm="100000">
                                          <p:val>
                                            <p:fltVal val="0"/>
                                          </p:val>
                                        </p:tav>
                                      </p:tavLst>
                                    </p:anim>
                                    <p:anim calcmode="lin" valueType="num">
                                      <p:cBhvr>
                                        <p:cTn id="97" dur="1000"/>
                                        <p:tgtEl>
                                          <p:spTgt spid="21"/>
                                        </p:tgtEl>
                                        <p:attrNameLst>
                                          <p:attrName>ppt_h</p:attrName>
                                        </p:attrNameLst>
                                      </p:cBhvr>
                                      <p:tavLst>
                                        <p:tav tm="0">
                                          <p:val>
                                            <p:strVal val="ppt_h"/>
                                          </p:val>
                                        </p:tav>
                                        <p:tav tm="100000">
                                          <p:val>
                                            <p:fltVal val="0"/>
                                          </p:val>
                                        </p:tav>
                                      </p:tavLst>
                                    </p:anim>
                                    <p:anim calcmode="lin" valueType="num">
                                      <p:cBhvr>
                                        <p:cTn id="98" dur="1000"/>
                                        <p:tgtEl>
                                          <p:spTgt spid="21"/>
                                        </p:tgtEl>
                                        <p:attrNameLst>
                                          <p:attrName>style.rotation</p:attrName>
                                        </p:attrNameLst>
                                      </p:cBhvr>
                                      <p:tavLst>
                                        <p:tav tm="0">
                                          <p:val>
                                            <p:fltVal val="0"/>
                                          </p:val>
                                        </p:tav>
                                        <p:tav tm="100000">
                                          <p:val>
                                            <p:fltVal val="360"/>
                                          </p:val>
                                        </p:tav>
                                      </p:tavLst>
                                    </p:anim>
                                    <p:animEffect transition="out" filter="fade">
                                      <p:cBhvr>
                                        <p:cTn id="99" dur="1000"/>
                                        <p:tgtEl>
                                          <p:spTgt spid="21"/>
                                        </p:tgtEl>
                                      </p:cBhvr>
                                    </p:animEffect>
                                    <p:set>
                                      <p:cBhvr>
                                        <p:cTn id="100" dur="1" fill="hold">
                                          <p:stCondLst>
                                            <p:cond delay="999"/>
                                          </p:stCondLst>
                                        </p:cTn>
                                        <p:tgtEl>
                                          <p:spTgt spid="21"/>
                                        </p:tgtEl>
                                        <p:attrNameLst>
                                          <p:attrName>style.visibility</p:attrName>
                                        </p:attrNameLst>
                                      </p:cBhvr>
                                      <p:to>
                                        <p:strVal val="hidden"/>
                                      </p:to>
                                    </p:set>
                                  </p:childTnLst>
                                </p:cTn>
                              </p:par>
                              <p:par>
                                <p:cTn id="101" presetID="49" presetClass="entr" presetSubtype="0" decel="100000" fill="hold" nodeType="withEffect">
                                  <p:stCondLst>
                                    <p:cond delay="0"/>
                                  </p:stCondLst>
                                  <p:childTnLst>
                                    <p:set>
                                      <p:cBhvr>
                                        <p:cTn id="102" dur="1" fill="hold">
                                          <p:stCondLst>
                                            <p:cond delay="0"/>
                                          </p:stCondLst>
                                        </p:cTn>
                                        <p:tgtEl>
                                          <p:spTgt spid="22"/>
                                        </p:tgtEl>
                                        <p:attrNameLst>
                                          <p:attrName>style.visibility</p:attrName>
                                        </p:attrNameLst>
                                      </p:cBhvr>
                                      <p:to>
                                        <p:strVal val="visible"/>
                                      </p:to>
                                    </p:set>
                                    <p:anim calcmode="lin" valueType="num">
                                      <p:cBhvr>
                                        <p:cTn id="103" dur="1000" fill="hold"/>
                                        <p:tgtEl>
                                          <p:spTgt spid="22"/>
                                        </p:tgtEl>
                                        <p:attrNameLst>
                                          <p:attrName>ppt_w</p:attrName>
                                        </p:attrNameLst>
                                      </p:cBhvr>
                                      <p:tavLst>
                                        <p:tav tm="0">
                                          <p:val>
                                            <p:fltVal val="0"/>
                                          </p:val>
                                        </p:tav>
                                        <p:tav tm="100000">
                                          <p:val>
                                            <p:strVal val="#ppt_w"/>
                                          </p:val>
                                        </p:tav>
                                      </p:tavLst>
                                    </p:anim>
                                    <p:anim calcmode="lin" valueType="num">
                                      <p:cBhvr>
                                        <p:cTn id="104" dur="1000" fill="hold"/>
                                        <p:tgtEl>
                                          <p:spTgt spid="22"/>
                                        </p:tgtEl>
                                        <p:attrNameLst>
                                          <p:attrName>ppt_h</p:attrName>
                                        </p:attrNameLst>
                                      </p:cBhvr>
                                      <p:tavLst>
                                        <p:tav tm="0">
                                          <p:val>
                                            <p:fltVal val="0"/>
                                          </p:val>
                                        </p:tav>
                                        <p:tav tm="100000">
                                          <p:val>
                                            <p:strVal val="#ppt_h"/>
                                          </p:val>
                                        </p:tav>
                                      </p:tavLst>
                                    </p:anim>
                                    <p:anim calcmode="lin" valueType="num">
                                      <p:cBhvr>
                                        <p:cTn id="105" dur="1000" fill="hold"/>
                                        <p:tgtEl>
                                          <p:spTgt spid="22"/>
                                        </p:tgtEl>
                                        <p:attrNameLst>
                                          <p:attrName>style.rotation</p:attrName>
                                        </p:attrNameLst>
                                      </p:cBhvr>
                                      <p:tavLst>
                                        <p:tav tm="0">
                                          <p:val>
                                            <p:fltVal val="360"/>
                                          </p:val>
                                        </p:tav>
                                        <p:tav tm="100000">
                                          <p:val>
                                            <p:fltVal val="0"/>
                                          </p:val>
                                        </p:tav>
                                      </p:tavLst>
                                    </p:anim>
                                    <p:animEffect transition="in" filter="fade">
                                      <p:cBhvr>
                                        <p:cTn id="106" dur="1000"/>
                                        <p:tgtEl>
                                          <p:spTgt spid="22"/>
                                        </p:tgtEl>
                                      </p:cBhvr>
                                    </p:animEffect>
                                  </p:childTnLst>
                                </p:cTn>
                              </p:par>
                            </p:childTnLst>
                          </p:cTn>
                        </p:par>
                        <p:par>
                          <p:cTn id="107" fill="hold">
                            <p:stCondLst>
                              <p:cond delay="2000"/>
                            </p:stCondLst>
                            <p:childTnLst>
                              <p:par>
                                <p:cTn id="108" presetID="49" presetClass="exit" presetSubtype="0" accel="100000" fill="hold" grpId="1" nodeType="afterEffect">
                                  <p:stCondLst>
                                    <p:cond delay="0"/>
                                  </p:stCondLst>
                                  <p:childTnLst>
                                    <p:anim calcmode="lin" valueType="num">
                                      <p:cBhvr>
                                        <p:cTn id="109" dur="1000"/>
                                        <p:tgtEl>
                                          <p:spTgt spid="22"/>
                                        </p:tgtEl>
                                        <p:attrNameLst>
                                          <p:attrName>ppt_w</p:attrName>
                                        </p:attrNameLst>
                                      </p:cBhvr>
                                      <p:tavLst>
                                        <p:tav tm="0">
                                          <p:val>
                                            <p:strVal val="ppt_w"/>
                                          </p:val>
                                        </p:tav>
                                        <p:tav tm="100000">
                                          <p:val>
                                            <p:fltVal val="0"/>
                                          </p:val>
                                        </p:tav>
                                      </p:tavLst>
                                    </p:anim>
                                    <p:anim calcmode="lin" valueType="num">
                                      <p:cBhvr>
                                        <p:cTn id="110" dur="1000"/>
                                        <p:tgtEl>
                                          <p:spTgt spid="22"/>
                                        </p:tgtEl>
                                        <p:attrNameLst>
                                          <p:attrName>ppt_h</p:attrName>
                                        </p:attrNameLst>
                                      </p:cBhvr>
                                      <p:tavLst>
                                        <p:tav tm="0">
                                          <p:val>
                                            <p:strVal val="ppt_h"/>
                                          </p:val>
                                        </p:tav>
                                        <p:tav tm="100000">
                                          <p:val>
                                            <p:fltVal val="0"/>
                                          </p:val>
                                        </p:tav>
                                      </p:tavLst>
                                    </p:anim>
                                    <p:anim calcmode="lin" valueType="num">
                                      <p:cBhvr>
                                        <p:cTn id="111" dur="1000"/>
                                        <p:tgtEl>
                                          <p:spTgt spid="22"/>
                                        </p:tgtEl>
                                        <p:attrNameLst>
                                          <p:attrName>style.rotation</p:attrName>
                                        </p:attrNameLst>
                                      </p:cBhvr>
                                      <p:tavLst>
                                        <p:tav tm="0">
                                          <p:val>
                                            <p:fltVal val="0"/>
                                          </p:val>
                                        </p:tav>
                                        <p:tav tm="100000">
                                          <p:val>
                                            <p:fltVal val="360"/>
                                          </p:val>
                                        </p:tav>
                                      </p:tavLst>
                                    </p:anim>
                                    <p:animEffect transition="out" filter="fade">
                                      <p:cBhvr>
                                        <p:cTn id="112" dur="1000"/>
                                        <p:tgtEl>
                                          <p:spTgt spid="22"/>
                                        </p:tgtEl>
                                      </p:cBhvr>
                                    </p:animEffect>
                                    <p:set>
                                      <p:cBhvr>
                                        <p:cTn id="113" dur="1" fill="hold">
                                          <p:stCondLst>
                                            <p:cond delay="999"/>
                                          </p:stCondLst>
                                        </p:cTn>
                                        <p:tgtEl>
                                          <p:spTgt spid="22"/>
                                        </p:tgtEl>
                                        <p:attrNameLst>
                                          <p:attrName>style.visibility</p:attrName>
                                        </p:attrNameLst>
                                      </p:cBhvr>
                                      <p:to>
                                        <p:strVal val="hidden"/>
                                      </p:to>
                                    </p:set>
                                  </p:childTnLst>
                                </p:cTn>
                              </p:par>
                              <p:par>
                                <p:cTn id="114" presetID="49" presetClass="entr" presetSubtype="0" decel="100000" fill="hold" nodeType="withEffect">
                                  <p:stCondLst>
                                    <p:cond delay="0"/>
                                  </p:stCondLst>
                                  <p:childTnLst>
                                    <p:set>
                                      <p:cBhvr>
                                        <p:cTn id="115" dur="1" fill="hold">
                                          <p:stCondLst>
                                            <p:cond delay="0"/>
                                          </p:stCondLst>
                                        </p:cTn>
                                        <p:tgtEl>
                                          <p:spTgt spid="23"/>
                                        </p:tgtEl>
                                        <p:attrNameLst>
                                          <p:attrName>style.visibility</p:attrName>
                                        </p:attrNameLst>
                                      </p:cBhvr>
                                      <p:to>
                                        <p:strVal val="visible"/>
                                      </p:to>
                                    </p:set>
                                    <p:anim calcmode="lin" valueType="num">
                                      <p:cBhvr>
                                        <p:cTn id="116" dur="1000" fill="hold"/>
                                        <p:tgtEl>
                                          <p:spTgt spid="23"/>
                                        </p:tgtEl>
                                        <p:attrNameLst>
                                          <p:attrName>ppt_w</p:attrName>
                                        </p:attrNameLst>
                                      </p:cBhvr>
                                      <p:tavLst>
                                        <p:tav tm="0">
                                          <p:val>
                                            <p:fltVal val="0"/>
                                          </p:val>
                                        </p:tav>
                                        <p:tav tm="100000">
                                          <p:val>
                                            <p:strVal val="#ppt_w"/>
                                          </p:val>
                                        </p:tav>
                                      </p:tavLst>
                                    </p:anim>
                                    <p:anim calcmode="lin" valueType="num">
                                      <p:cBhvr>
                                        <p:cTn id="117" dur="1000" fill="hold"/>
                                        <p:tgtEl>
                                          <p:spTgt spid="23"/>
                                        </p:tgtEl>
                                        <p:attrNameLst>
                                          <p:attrName>ppt_h</p:attrName>
                                        </p:attrNameLst>
                                      </p:cBhvr>
                                      <p:tavLst>
                                        <p:tav tm="0">
                                          <p:val>
                                            <p:fltVal val="0"/>
                                          </p:val>
                                        </p:tav>
                                        <p:tav tm="100000">
                                          <p:val>
                                            <p:strVal val="#ppt_h"/>
                                          </p:val>
                                        </p:tav>
                                      </p:tavLst>
                                    </p:anim>
                                    <p:anim calcmode="lin" valueType="num">
                                      <p:cBhvr>
                                        <p:cTn id="118" dur="1000" fill="hold"/>
                                        <p:tgtEl>
                                          <p:spTgt spid="23"/>
                                        </p:tgtEl>
                                        <p:attrNameLst>
                                          <p:attrName>style.rotation</p:attrName>
                                        </p:attrNameLst>
                                      </p:cBhvr>
                                      <p:tavLst>
                                        <p:tav tm="0">
                                          <p:val>
                                            <p:fltVal val="360"/>
                                          </p:val>
                                        </p:tav>
                                        <p:tav tm="100000">
                                          <p:val>
                                            <p:fltVal val="0"/>
                                          </p:val>
                                        </p:tav>
                                      </p:tavLst>
                                    </p:anim>
                                    <p:animEffect transition="in" filter="fade">
                                      <p:cBhvr>
                                        <p:cTn id="119" dur="1000"/>
                                        <p:tgtEl>
                                          <p:spTgt spid="23"/>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1" fill="hold" grpId="0" nodeType="clickEffect">
                                  <p:stCondLst>
                                    <p:cond delay="0"/>
                                  </p:stCondLst>
                                  <p:childTnLst>
                                    <p:set>
                                      <p:cBhvr>
                                        <p:cTn id="123" dur="1" fill="hold">
                                          <p:stCondLst>
                                            <p:cond delay="0"/>
                                          </p:stCondLst>
                                        </p:cTn>
                                        <p:tgtEl>
                                          <p:spTgt spid="39"/>
                                        </p:tgtEl>
                                        <p:attrNameLst>
                                          <p:attrName>style.visibility</p:attrName>
                                        </p:attrNameLst>
                                      </p:cBhvr>
                                      <p:to>
                                        <p:strVal val="visible"/>
                                      </p:to>
                                    </p:set>
                                    <p:animEffect transition="in" filter="wipe(up)">
                                      <p:cBhvr>
                                        <p:cTn id="124" dur="2000"/>
                                        <p:tgtEl>
                                          <p:spTgt spid="39"/>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grpId="0" nodeType="clickEffect">
                                  <p:stCondLst>
                                    <p:cond delay="0"/>
                                  </p:stCondLst>
                                  <p:childTnLst>
                                    <p:set>
                                      <p:cBhvr>
                                        <p:cTn id="128" dur="1" fill="hold">
                                          <p:stCondLst>
                                            <p:cond delay="0"/>
                                          </p:stCondLst>
                                        </p:cTn>
                                        <p:tgtEl>
                                          <p:spTgt spid="12"/>
                                        </p:tgtEl>
                                        <p:attrNameLst>
                                          <p:attrName>style.visibility</p:attrName>
                                        </p:attrNameLst>
                                      </p:cBhvr>
                                      <p:to>
                                        <p:strVal val="visible"/>
                                      </p:to>
                                    </p:set>
                                    <p:animEffect transition="in" filter="wipe(up)">
                                      <p:cBhvr>
                                        <p:cTn id="129" dur="2000"/>
                                        <p:tgtEl>
                                          <p:spTgt spid="12"/>
                                        </p:tgtEl>
                                      </p:cBhvr>
                                    </p:animEffect>
                                  </p:childTnLst>
                                </p:cTn>
                              </p:par>
                            </p:childTnLst>
                          </p:cTn>
                        </p:par>
                      </p:childTnLst>
                    </p:cTn>
                  </p:par>
                  <p:par>
                    <p:cTn id="130" fill="hold">
                      <p:stCondLst>
                        <p:cond delay="indefinite"/>
                      </p:stCondLst>
                      <p:childTnLst>
                        <p:par>
                          <p:cTn id="131" fill="hold">
                            <p:stCondLst>
                              <p:cond delay="0"/>
                            </p:stCondLst>
                            <p:childTnLst>
                              <p:par>
                                <p:cTn id="132" presetID="53" presetClass="entr" presetSubtype="0" fill="hold" grpId="0" nodeType="clickEffect">
                                  <p:stCondLst>
                                    <p:cond delay="0"/>
                                  </p:stCondLst>
                                  <p:childTnLst>
                                    <p:set>
                                      <p:cBhvr>
                                        <p:cTn id="133" dur="1" fill="hold">
                                          <p:stCondLst>
                                            <p:cond delay="0"/>
                                          </p:stCondLst>
                                        </p:cTn>
                                        <p:tgtEl>
                                          <p:spTgt spid="27"/>
                                        </p:tgtEl>
                                        <p:attrNameLst>
                                          <p:attrName>style.visibility</p:attrName>
                                        </p:attrNameLst>
                                      </p:cBhvr>
                                      <p:to>
                                        <p:strVal val="visible"/>
                                      </p:to>
                                    </p:set>
                                    <p:anim calcmode="lin" valueType="num">
                                      <p:cBhvr>
                                        <p:cTn id="134" dur="1000" fill="hold"/>
                                        <p:tgtEl>
                                          <p:spTgt spid="27"/>
                                        </p:tgtEl>
                                        <p:attrNameLst>
                                          <p:attrName>ppt_w</p:attrName>
                                        </p:attrNameLst>
                                      </p:cBhvr>
                                      <p:tavLst>
                                        <p:tav tm="0">
                                          <p:val>
                                            <p:fltVal val="0"/>
                                          </p:val>
                                        </p:tav>
                                        <p:tav tm="100000">
                                          <p:val>
                                            <p:strVal val="#ppt_w"/>
                                          </p:val>
                                        </p:tav>
                                      </p:tavLst>
                                    </p:anim>
                                    <p:anim calcmode="lin" valueType="num">
                                      <p:cBhvr>
                                        <p:cTn id="135" dur="1000" fill="hold"/>
                                        <p:tgtEl>
                                          <p:spTgt spid="27"/>
                                        </p:tgtEl>
                                        <p:attrNameLst>
                                          <p:attrName>ppt_h</p:attrName>
                                        </p:attrNameLst>
                                      </p:cBhvr>
                                      <p:tavLst>
                                        <p:tav tm="0">
                                          <p:val>
                                            <p:fltVal val="0"/>
                                          </p:val>
                                        </p:tav>
                                        <p:tav tm="100000">
                                          <p:val>
                                            <p:strVal val="#ppt_h"/>
                                          </p:val>
                                        </p:tav>
                                      </p:tavLst>
                                    </p:anim>
                                    <p:animEffect transition="in" filter="fade">
                                      <p:cBhvr>
                                        <p:cTn id="136" dur="1000"/>
                                        <p:tgtEl>
                                          <p:spTgt spid="27"/>
                                        </p:tgtEl>
                                      </p:cBhvr>
                                    </p:animEffect>
                                  </p:childTnLst>
                                </p:cTn>
                              </p:par>
                              <p:par>
                                <p:cTn id="137" presetID="42" presetClass="path" presetSubtype="0" accel="50000" decel="50000" fill="hold" grpId="0" nodeType="withEffect">
                                  <p:stCondLst>
                                    <p:cond delay="0"/>
                                  </p:stCondLst>
                                  <p:childTnLst>
                                    <p:animMotion origin="layout" path="M 0.00417 1.11111E-6 L 1.11022E-16 0.05555 " pathEditMode="relative" rAng="0" ptsTypes="AA">
                                      <p:cBhvr>
                                        <p:cTn id="138" dur="1000" fill="hold"/>
                                        <p:tgtEl>
                                          <p:spTgt spid="40"/>
                                        </p:tgtEl>
                                        <p:attrNameLst>
                                          <p:attrName>ppt_x</p:attrName>
                                          <p:attrName>ppt_y</p:attrName>
                                        </p:attrNameLst>
                                      </p:cBhvr>
                                      <p:rCtr x="-2" y="28"/>
                                    </p:animMotion>
                                  </p:childTnLst>
                                </p:cTn>
                              </p:par>
                            </p:childTnLst>
                          </p:cTn>
                        </p:par>
                      </p:childTnLst>
                    </p:cTn>
                  </p:par>
                  <p:par>
                    <p:cTn id="139" fill="hold">
                      <p:stCondLst>
                        <p:cond delay="indefinite"/>
                      </p:stCondLst>
                      <p:childTnLst>
                        <p:par>
                          <p:cTn id="140" fill="hold">
                            <p:stCondLst>
                              <p:cond delay="0"/>
                            </p:stCondLst>
                            <p:childTnLst>
                              <p:par>
                                <p:cTn id="141" presetID="22" presetClass="entr" presetSubtype="1" fill="hold" grpId="0" nodeType="clickEffect">
                                  <p:stCondLst>
                                    <p:cond delay="0"/>
                                  </p:stCondLst>
                                  <p:childTnLst>
                                    <p:set>
                                      <p:cBhvr>
                                        <p:cTn id="142" dur="1" fill="hold">
                                          <p:stCondLst>
                                            <p:cond delay="0"/>
                                          </p:stCondLst>
                                        </p:cTn>
                                        <p:tgtEl>
                                          <p:spTgt spid="28"/>
                                        </p:tgtEl>
                                        <p:attrNameLst>
                                          <p:attrName>style.visibility</p:attrName>
                                        </p:attrNameLst>
                                      </p:cBhvr>
                                      <p:to>
                                        <p:strVal val="visible"/>
                                      </p:to>
                                    </p:set>
                                    <p:animEffect transition="in" filter="wipe(up)">
                                      <p:cBhvr>
                                        <p:cTn id="143" dur="2000"/>
                                        <p:tgtEl>
                                          <p:spTgt spid="28"/>
                                        </p:tgtEl>
                                      </p:cBhvr>
                                    </p:animEffect>
                                  </p:childTnLst>
                                </p:cTn>
                              </p:par>
                              <p:par>
                                <p:cTn id="144" presetID="22" presetClass="entr" presetSubtype="1" fill="hold" grpId="0" nodeType="withEffect">
                                  <p:stCondLst>
                                    <p:cond delay="0"/>
                                  </p:stCondLst>
                                  <p:childTnLst>
                                    <p:set>
                                      <p:cBhvr>
                                        <p:cTn id="145" dur="1" fill="hold">
                                          <p:stCondLst>
                                            <p:cond delay="0"/>
                                          </p:stCondLst>
                                        </p:cTn>
                                        <p:tgtEl>
                                          <p:spTgt spid="30"/>
                                        </p:tgtEl>
                                        <p:attrNameLst>
                                          <p:attrName>style.visibility</p:attrName>
                                        </p:attrNameLst>
                                      </p:cBhvr>
                                      <p:to>
                                        <p:strVal val="visible"/>
                                      </p:to>
                                    </p:set>
                                    <p:animEffect transition="in" filter="wipe(up)">
                                      <p:cBhvr>
                                        <p:cTn id="146" dur="2000"/>
                                        <p:tgtEl>
                                          <p:spTgt spid="30"/>
                                        </p:tgtEl>
                                      </p:cBhvr>
                                    </p:animEffect>
                                  </p:childTnLst>
                                </p:cTn>
                              </p:par>
                            </p:childTnLst>
                          </p:cTn>
                        </p:par>
                      </p:childTnLst>
                    </p:cTn>
                  </p:par>
                  <p:par>
                    <p:cTn id="147" fill="hold">
                      <p:stCondLst>
                        <p:cond delay="indefinite"/>
                      </p:stCondLst>
                      <p:childTnLst>
                        <p:par>
                          <p:cTn id="148" fill="hold">
                            <p:stCondLst>
                              <p:cond delay="0"/>
                            </p:stCondLst>
                            <p:childTnLst>
                              <p:par>
                                <p:cTn id="149" presetID="49" presetClass="exit" presetSubtype="0" accel="100000" fill="hold" grpId="1" nodeType="clickEffect">
                                  <p:stCondLst>
                                    <p:cond delay="0"/>
                                  </p:stCondLst>
                                  <p:childTnLst>
                                    <p:anim calcmode="lin" valueType="num">
                                      <p:cBhvr>
                                        <p:cTn id="150" dur="1000"/>
                                        <p:tgtEl>
                                          <p:spTgt spid="23"/>
                                        </p:tgtEl>
                                        <p:attrNameLst>
                                          <p:attrName>ppt_w</p:attrName>
                                        </p:attrNameLst>
                                      </p:cBhvr>
                                      <p:tavLst>
                                        <p:tav tm="0">
                                          <p:val>
                                            <p:strVal val="ppt_w"/>
                                          </p:val>
                                        </p:tav>
                                        <p:tav tm="100000">
                                          <p:val>
                                            <p:fltVal val="0"/>
                                          </p:val>
                                        </p:tav>
                                      </p:tavLst>
                                    </p:anim>
                                    <p:anim calcmode="lin" valueType="num">
                                      <p:cBhvr>
                                        <p:cTn id="151" dur="1000"/>
                                        <p:tgtEl>
                                          <p:spTgt spid="23"/>
                                        </p:tgtEl>
                                        <p:attrNameLst>
                                          <p:attrName>ppt_h</p:attrName>
                                        </p:attrNameLst>
                                      </p:cBhvr>
                                      <p:tavLst>
                                        <p:tav tm="0">
                                          <p:val>
                                            <p:strVal val="ppt_h"/>
                                          </p:val>
                                        </p:tav>
                                        <p:tav tm="100000">
                                          <p:val>
                                            <p:fltVal val="0"/>
                                          </p:val>
                                        </p:tav>
                                      </p:tavLst>
                                    </p:anim>
                                    <p:anim calcmode="lin" valueType="num">
                                      <p:cBhvr>
                                        <p:cTn id="152" dur="1000"/>
                                        <p:tgtEl>
                                          <p:spTgt spid="23"/>
                                        </p:tgtEl>
                                        <p:attrNameLst>
                                          <p:attrName>style.rotation</p:attrName>
                                        </p:attrNameLst>
                                      </p:cBhvr>
                                      <p:tavLst>
                                        <p:tav tm="0">
                                          <p:val>
                                            <p:fltVal val="0"/>
                                          </p:val>
                                        </p:tav>
                                        <p:tav tm="100000">
                                          <p:val>
                                            <p:fltVal val="360"/>
                                          </p:val>
                                        </p:tav>
                                      </p:tavLst>
                                    </p:anim>
                                    <p:animEffect transition="out" filter="fade">
                                      <p:cBhvr>
                                        <p:cTn id="153" dur="1000"/>
                                        <p:tgtEl>
                                          <p:spTgt spid="23"/>
                                        </p:tgtEl>
                                      </p:cBhvr>
                                    </p:animEffect>
                                    <p:set>
                                      <p:cBhvr>
                                        <p:cTn id="154" dur="1" fill="hold">
                                          <p:stCondLst>
                                            <p:cond delay="999"/>
                                          </p:stCondLst>
                                        </p:cTn>
                                        <p:tgtEl>
                                          <p:spTgt spid="23"/>
                                        </p:tgtEl>
                                        <p:attrNameLst>
                                          <p:attrName>style.visibility</p:attrName>
                                        </p:attrNameLst>
                                      </p:cBhvr>
                                      <p:to>
                                        <p:strVal val="hidden"/>
                                      </p:to>
                                    </p:set>
                                  </p:childTnLst>
                                </p:cTn>
                              </p:par>
                              <p:par>
                                <p:cTn id="155" presetID="49" presetClass="entr" presetSubtype="0" decel="100000" fill="hold" grpId="0" nodeType="withEffect">
                                  <p:stCondLst>
                                    <p:cond delay="0"/>
                                  </p:stCondLst>
                                  <p:childTnLst>
                                    <p:set>
                                      <p:cBhvr>
                                        <p:cTn id="156" dur="1" fill="hold">
                                          <p:stCondLst>
                                            <p:cond delay="0"/>
                                          </p:stCondLst>
                                        </p:cTn>
                                        <p:tgtEl>
                                          <p:spTgt spid="24"/>
                                        </p:tgtEl>
                                        <p:attrNameLst>
                                          <p:attrName>style.visibility</p:attrName>
                                        </p:attrNameLst>
                                      </p:cBhvr>
                                      <p:to>
                                        <p:strVal val="visible"/>
                                      </p:to>
                                    </p:set>
                                    <p:anim calcmode="lin" valueType="num">
                                      <p:cBhvr>
                                        <p:cTn id="157" dur="1000" fill="hold"/>
                                        <p:tgtEl>
                                          <p:spTgt spid="24"/>
                                        </p:tgtEl>
                                        <p:attrNameLst>
                                          <p:attrName>ppt_w</p:attrName>
                                        </p:attrNameLst>
                                      </p:cBhvr>
                                      <p:tavLst>
                                        <p:tav tm="0">
                                          <p:val>
                                            <p:fltVal val="0"/>
                                          </p:val>
                                        </p:tav>
                                        <p:tav tm="100000">
                                          <p:val>
                                            <p:strVal val="#ppt_w"/>
                                          </p:val>
                                        </p:tav>
                                      </p:tavLst>
                                    </p:anim>
                                    <p:anim calcmode="lin" valueType="num">
                                      <p:cBhvr>
                                        <p:cTn id="158" dur="1000" fill="hold"/>
                                        <p:tgtEl>
                                          <p:spTgt spid="24"/>
                                        </p:tgtEl>
                                        <p:attrNameLst>
                                          <p:attrName>ppt_h</p:attrName>
                                        </p:attrNameLst>
                                      </p:cBhvr>
                                      <p:tavLst>
                                        <p:tav tm="0">
                                          <p:val>
                                            <p:fltVal val="0"/>
                                          </p:val>
                                        </p:tav>
                                        <p:tav tm="100000">
                                          <p:val>
                                            <p:strVal val="#ppt_h"/>
                                          </p:val>
                                        </p:tav>
                                      </p:tavLst>
                                    </p:anim>
                                    <p:anim calcmode="lin" valueType="num">
                                      <p:cBhvr>
                                        <p:cTn id="159" dur="1000" fill="hold"/>
                                        <p:tgtEl>
                                          <p:spTgt spid="24"/>
                                        </p:tgtEl>
                                        <p:attrNameLst>
                                          <p:attrName>style.rotation</p:attrName>
                                        </p:attrNameLst>
                                      </p:cBhvr>
                                      <p:tavLst>
                                        <p:tav tm="0">
                                          <p:val>
                                            <p:fltVal val="360"/>
                                          </p:val>
                                        </p:tav>
                                        <p:tav tm="100000">
                                          <p:val>
                                            <p:fltVal val="0"/>
                                          </p:val>
                                        </p:tav>
                                      </p:tavLst>
                                    </p:anim>
                                    <p:animEffect transition="in" filter="fade">
                                      <p:cBhvr>
                                        <p:cTn id="160" dur="1000"/>
                                        <p:tgtEl>
                                          <p:spTgt spid="24"/>
                                        </p:tgtEl>
                                      </p:cBhvr>
                                    </p:animEffect>
                                  </p:childTnLst>
                                </p:cTn>
                              </p:par>
                              <p:par>
                                <p:cTn id="161" presetID="10" presetClass="exit" presetSubtype="0" fill="hold" grpId="1" nodeType="withEffect">
                                  <p:stCondLst>
                                    <p:cond delay="0"/>
                                  </p:stCondLst>
                                  <p:childTnLst>
                                    <p:animEffect transition="out" filter="fade">
                                      <p:cBhvr>
                                        <p:cTn id="162" dur="1000"/>
                                        <p:tgtEl>
                                          <p:spTgt spid="27"/>
                                        </p:tgtEl>
                                      </p:cBhvr>
                                    </p:animEffect>
                                    <p:set>
                                      <p:cBhvr>
                                        <p:cTn id="163" dur="1" fill="hold">
                                          <p:stCondLst>
                                            <p:cond delay="999"/>
                                          </p:stCondLst>
                                        </p:cTn>
                                        <p:tgtEl>
                                          <p:spTgt spid="27"/>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64" presetClass="path" presetSubtype="0" accel="50000" decel="50000" fill="hold" grpId="1" nodeType="clickEffect">
                                  <p:stCondLst>
                                    <p:cond delay="0"/>
                                  </p:stCondLst>
                                  <p:childTnLst>
                                    <p:animMotion origin="layout" path="M 1.11022E-16 0.05556 L 0.00417 -3.33333E-6 " pathEditMode="relative" rAng="0" ptsTypes="AA">
                                      <p:cBhvr>
                                        <p:cTn id="167" dur="1000" fill="hold"/>
                                        <p:tgtEl>
                                          <p:spTgt spid="40"/>
                                        </p:tgtEl>
                                        <p:attrNameLst>
                                          <p:attrName>ppt_x</p:attrName>
                                          <p:attrName>ppt_y</p:attrName>
                                        </p:attrNameLst>
                                      </p:cBhvr>
                                      <p:rCtr x="2" y="-28"/>
                                    </p:animMotion>
                                  </p:childTnLst>
                                </p:cTn>
                              </p:par>
                            </p:childTnLst>
                          </p:cTn>
                        </p:par>
                      </p:childTnLst>
                    </p:cTn>
                  </p:par>
                  <p:par>
                    <p:cTn id="168" fill="hold">
                      <p:stCondLst>
                        <p:cond delay="indefinite"/>
                      </p:stCondLst>
                      <p:childTnLst>
                        <p:par>
                          <p:cTn id="169" fill="hold">
                            <p:stCondLst>
                              <p:cond delay="0"/>
                            </p:stCondLst>
                            <p:childTnLst>
                              <p:par>
                                <p:cTn id="170" presetID="22" presetClass="entr" presetSubtype="4" fill="hold" grpId="0" nodeType="clickEffect">
                                  <p:stCondLst>
                                    <p:cond delay="0"/>
                                  </p:stCondLst>
                                  <p:childTnLst>
                                    <p:set>
                                      <p:cBhvr>
                                        <p:cTn id="171" dur="1" fill="hold">
                                          <p:stCondLst>
                                            <p:cond delay="0"/>
                                          </p:stCondLst>
                                        </p:cTn>
                                        <p:tgtEl>
                                          <p:spTgt spid="29"/>
                                        </p:tgtEl>
                                        <p:attrNameLst>
                                          <p:attrName>style.visibility</p:attrName>
                                        </p:attrNameLst>
                                      </p:cBhvr>
                                      <p:to>
                                        <p:strVal val="visible"/>
                                      </p:to>
                                    </p:set>
                                    <p:animEffect transition="in" filter="wipe(down)">
                                      <p:cBhvr>
                                        <p:cTn id="172" dur="2000"/>
                                        <p:tgtEl>
                                          <p:spTgt spid="29"/>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1" fill="hold" grpId="0" nodeType="clickEffect">
                                  <p:stCondLst>
                                    <p:cond delay="0"/>
                                  </p:stCondLst>
                                  <p:childTnLst>
                                    <p:set>
                                      <p:cBhvr>
                                        <p:cTn id="176" dur="1" fill="hold">
                                          <p:stCondLst>
                                            <p:cond delay="0"/>
                                          </p:stCondLst>
                                        </p:cTn>
                                        <p:tgtEl>
                                          <p:spTgt spid="11"/>
                                        </p:tgtEl>
                                        <p:attrNameLst>
                                          <p:attrName>style.visibility</p:attrName>
                                        </p:attrNameLst>
                                      </p:cBhvr>
                                      <p:to>
                                        <p:strVal val="visible"/>
                                      </p:to>
                                    </p:set>
                                    <p:animEffect transition="in" filter="wipe(up)">
                                      <p:cBhvr>
                                        <p:cTn id="177" dur="2000"/>
                                        <p:tgtEl>
                                          <p:spTgt spid="11"/>
                                        </p:tgtEl>
                                      </p:cBhvr>
                                    </p:animEffect>
                                  </p:childTnLst>
                                </p:cTn>
                              </p:par>
                            </p:childTnLst>
                          </p:cTn>
                        </p:par>
                      </p:childTnLst>
                    </p:cTn>
                  </p:par>
                  <p:par>
                    <p:cTn id="178" fill="hold">
                      <p:stCondLst>
                        <p:cond delay="indefinite"/>
                      </p:stCondLst>
                      <p:childTnLst>
                        <p:par>
                          <p:cTn id="179" fill="hold">
                            <p:stCondLst>
                              <p:cond delay="0"/>
                            </p:stCondLst>
                            <p:childTnLst>
                              <p:par>
                                <p:cTn id="180" presetID="47" presetClass="entr" presetSubtype="0" fill="hold" grpId="0" nodeType="clickEffect">
                                  <p:stCondLst>
                                    <p:cond delay="0"/>
                                  </p:stCondLst>
                                  <p:childTnLst>
                                    <p:set>
                                      <p:cBhvr>
                                        <p:cTn id="181" dur="1" fill="hold">
                                          <p:stCondLst>
                                            <p:cond delay="0"/>
                                          </p:stCondLst>
                                        </p:cTn>
                                        <p:tgtEl>
                                          <p:spTgt spid="41"/>
                                        </p:tgtEl>
                                        <p:attrNameLst>
                                          <p:attrName>style.visibility</p:attrName>
                                        </p:attrNameLst>
                                      </p:cBhvr>
                                      <p:to>
                                        <p:strVal val="visible"/>
                                      </p:to>
                                    </p:set>
                                    <p:animEffect transition="in" filter="fade">
                                      <p:cBhvr>
                                        <p:cTn id="182" dur="1000"/>
                                        <p:tgtEl>
                                          <p:spTgt spid="41"/>
                                        </p:tgtEl>
                                      </p:cBhvr>
                                    </p:animEffect>
                                    <p:anim calcmode="lin" valueType="num">
                                      <p:cBhvr>
                                        <p:cTn id="183" dur="1000" fill="hold"/>
                                        <p:tgtEl>
                                          <p:spTgt spid="41"/>
                                        </p:tgtEl>
                                        <p:attrNameLst>
                                          <p:attrName>ppt_x</p:attrName>
                                        </p:attrNameLst>
                                      </p:cBhvr>
                                      <p:tavLst>
                                        <p:tav tm="0">
                                          <p:val>
                                            <p:strVal val="#ppt_x"/>
                                          </p:val>
                                        </p:tav>
                                        <p:tav tm="100000">
                                          <p:val>
                                            <p:strVal val="#ppt_x"/>
                                          </p:val>
                                        </p:tav>
                                      </p:tavLst>
                                    </p:anim>
                                    <p:anim calcmode="lin" valueType="num">
                                      <p:cBhvr>
                                        <p:cTn id="184" dur="1000" fill="hold"/>
                                        <p:tgtEl>
                                          <p:spTgt spid="41"/>
                                        </p:tgtEl>
                                        <p:attrNameLst>
                                          <p:attrName>ppt_y</p:attrName>
                                        </p:attrNameLst>
                                      </p:cBhvr>
                                      <p:tavLst>
                                        <p:tav tm="0">
                                          <p:val>
                                            <p:strVal val="#ppt_y-.1"/>
                                          </p:val>
                                        </p:tav>
                                        <p:tav tm="100000">
                                          <p:val>
                                            <p:strVal val="#ppt_y"/>
                                          </p:val>
                                        </p:tav>
                                      </p:tavLst>
                                    </p:anim>
                                  </p:childTnLst>
                                </p:cTn>
                              </p:par>
                              <p:par>
                                <p:cTn id="185" presetID="42" presetClass="exit" presetSubtype="0" fill="hold" grpId="2" nodeType="withEffect">
                                  <p:stCondLst>
                                    <p:cond delay="0"/>
                                  </p:stCondLst>
                                  <p:childTnLst>
                                    <p:animEffect transition="out" filter="fade">
                                      <p:cBhvr>
                                        <p:cTn id="186" dur="1000"/>
                                        <p:tgtEl>
                                          <p:spTgt spid="40"/>
                                        </p:tgtEl>
                                      </p:cBhvr>
                                    </p:animEffect>
                                    <p:anim calcmode="lin" valueType="num">
                                      <p:cBhvr>
                                        <p:cTn id="187" dur="1000"/>
                                        <p:tgtEl>
                                          <p:spTgt spid="40"/>
                                        </p:tgtEl>
                                        <p:attrNameLst>
                                          <p:attrName>ppt_x</p:attrName>
                                        </p:attrNameLst>
                                      </p:cBhvr>
                                      <p:tavLst>
                                        <p:tav tm="0">
                                          <p:val>
                                            <p:strVal val="ppt_x"/>
                                          </p:val>
                                        </p:tav>
                                        <p:tav tm="100000">
                                          <p:val>
                                            <p:strVal val="ppt_x"/>
                                          </p:val>
                                        </p:tav>
                                      </p:tavLst>
                                    </p:anim>
                                    <p:anim calcmode="lin" valueType="num">
                                      <p:cBhvr>
                                        <p:cTn id="188" dur="1000"/>
                                        <p:tgtEl>
                                          <p:spTgt spid="40"/>
                                        </p:tgtEl>
                                        <p:attrNameLst>
                                          <p:attrName>ppt_y</p:attrName>
                                        </p:attrNameLst>
                                      </p:cBhvr>
                                      <p:tavLst>
                                        <p:tav tm="0">
                                          <p:val>
                                            <p:strVal val="ppt_y"/>
                                          </p:val>
                                        </p:tav>
                                        <p:tav tm="100000">
                                          <p:val>
                                            <p:strVal val="ppt_y+.1"/>
                                          </p:val>
                                        </p:tav>
                                      </p:tavLst>
                                    </p:anim>
                                    <p:set>
                                      <p:cBhvr>
                                        <p:cTn id="189" dur="1" fill="hold">
                                          <p:stCondLst>
                                            <p:cond delay="999"/>
                                          </p:stCondLst>
                                        </p:cTn>
                                        <p:tgtEl>
                                          <p:spTgt spid="40"/>
                                        </p:tgtEl>
                                        <p:attrNameLst>
                                          <p:attrName>style.visibility</p:attrName>
                                        </p:attrNameLst>
                                      </p:cBhvr>
                                      <p:to>
                                        <p:strVal val="hidden"/>
                                      </p:to>
                                    </p:set>
                                  </p:childTnLst>
                                </p:cTn>
                              </p:par>
                            </p:childTnLst>
                          </p:cTn>
                        </p:par>
                      </p:childTnLst>
                    </p:cTn>
                  </p:par>
                  <p:par>
                    <p:cTn id="190" fill="hold">
                      <p:stCondLst>
                        <p:cond delay="indefinite"/>
                      </p:stCondLst>
                      <p:childTnLst>
                        <p:par>
                          <p:cTn id="191" fill="hold">
                            <p:stCondLst>
                              <p:cond delay="0"/>
                            </p:stCondLst>
                            <p:childTnLst>
                              <p:par>
                                <p:cTn id="192" presetID="22" presetClass="entr" presetSubtype="1" fill="hold" grpId="0" nodeType="clickEffect">
                                  <p:stCondLst>
                                    <p:cond delay="0"/>
                                  </p:stCondLst>
                                  <p:childTnLst>
                                    <p:set>
                                      <p:cBhvr>
                                        <p:cTn id="193" dur="1" fill="hold">
                                          <p:stCondLst>
                                            <p:cond delay="0"/>
                                          </p:stCondLst>
                                        </p:cTn>
                                        <p:tgtEl>
                                          <p:spTgt spid="26"/>
                                        </p:tgtEl>
                                        <p:attrNameLst>
                                          <p:attrName>style.visibility</p:attrName>
                                        </p:attrNameLst>
                                      </p:cBhvr>
                                      <p:to>
                                        <p:strVal val="visible"/>
                                      </p:to>
                                    </p:set>
                                    <p:animEffect transition="in" filter="wipe(up)">
                                      <p:cBhvr>
                                        <p:cTn id="194" dur="2000"/>
                                        <p:tgtEl>
                                          <p:spTgt spid="26"/>
                                        </p:tgtEl>
                                      </p:cBhvr>
                                    </p:animEffect>
                                  </p:childTnLst>
                                </p:cTn>
                              </p:par>
                            </p:childTnLst>
                          </p:cTn>
                        </p:par>
                      </p:childTnLst>
                    </p:cTn>
                  </p:par>
                  <p:par>
                    <p:cTn id="195" fill="hold">
                      <p:stCondLst>
                        <p:cond delay="indefinite"/>
                      </p:stCondLst>
                      <p:childTnLst>
                        <p:par>
                          <p:cTn id="196" fill="hold">
                            <p:stCondLst>
                              <p:cond delay="0"/>
                            </p:stCondLst>
                            <p:childTnLst>
                              <p:par>
                                <p:cTn id="197" presetID="22" presetClass="entr" presetSubtype="8" fill="hold" grpId="0" nodeType="clickEffect">
                                  <p:stCondLst>
                                    <p:cond delay="0"/>
                                  </p:stCondLst>
                                  <p:childTnLst>
                                    <p:set>
                                      <p:cBhvr>
                                        <p:cTn id="198" dur="1" fill="hold">
                                          <p:stCondLst>
                                            <p:cond delay="0"/>
                                          </p:stCondLst>
                                        </p:cTn>
                                        <p:tgtEl>
                                          <p:spTgt spid="31"/>
                                        </p:tgtEl>
                                        <p:attrNameLst>
                                          <p:attrName>style.visibility</p:attrName>
                                        </p:attrNameLst>
                                      </p:cBhvr>
                                      <p:to>
                                        <p:strVal val="visible"/>
                                      </p:to>
                                    </p:set>
                                    <p:animEffect transition="in" filter="wipe(left)">
                                      <p:cBhvr>
                                        <p:cTn id="199"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P spid="14" grpId="1" animBg="1"/>
      <p:bldP spid="15" grpId="0" animBg="1"/>
      <p:bldP spid="15" grpId="1" animBg="1"/>
      <p:bldP spid="16" grpId="0" animBg="1"/>
      <p:bldP spid="16" grpId="1" animBg="1"/>
      <p:bldP spid="18" grpId="0" animBg="1"/>
      <p:bldP spid="18" grpId="1" animBg="1"/>
      <p:bldP spid="19" grpId="0" animBg="1"/>
      <p:bldP spid="19" grpId="1" animBg="1"/>
      <p:bldP spid="20" grpId="1" animBg="1"/>
      <p:bldP spid="21" grpId="0" animBg="1"/>
      <p:bldP spid="21" grpId="1" animBg="1"/>
      <p:bldP spid="22" grpId="1" animBg="1"/>
      <p:bldP spid="23" grpId="1" animBg="1"/>
      <p:bldP spid="24" grpId="0" animBg="1"/>
      <p:bldP spid="27" grpId="0"/>
      <p:bldP spid="27" grpId="1"/>
      <p:bldP spid="28" grpId="0" animBg="1"/>
      <p:bldP spid="29" grpId="0" animBg="1"/>
      <p:bldP spid="11" grpId="0" animBg="1"/>
      <p:bldP spid="26" grpId="0" animBg="1"/>
      <p:bldP spid="30" grpId="0" animBg="1"/>
      <p:bldP spid="31" grpId="0" animBg="1"/>
      <p:bldP spid="40" grpId="0" animBg="1"/>
      <p:bldP spid="40" grpId="1" animBg="1"/>
      <p:bldP spid="40" grpId="2" animBg="1"/>
      <p:bldP spid="41" grpId="0" animBg="1"/>
      <p:bldP spid="39"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6172200" cy="8679299"/>
          </a:xfrm>
          <a:prstGeom prst="rect">
            <a:avLst/>
          </a:prstGeom>
        </p:spPr>
        <p:txBody>
          <a:bodyPr wrap="square">
            <a:spAutoFit/>
          </a:bodyPr>
          <a:lstStyle/>
          <a:p>
            <a:r>
              <a:rPr lang="en-US" dirty="0" smtClean="0">
                <a:hlinkClick r:id="rId2"/>
              </a:rPr>
              <a:t>https://en.wikipedia.org/wiki/Timeline_of_the_history_of_the_Falkland_Islands</a:t>
            </a:r>
            <a:endParaRPr lang="en-US" dirty="0" smtClean="0"/>
          </a:p>
          <a:p>
            <a:r>
              <a:rPr lang="en-US" dirty="0" smtClean="0"/>
              <a:t>1764: Louis de Bougainville (France) founded a naval base at Port Louis, East Falkland. The French named them the </a:t>
            </a:r>
            <a:r>
              <a:rPr lang="en-US" dirty="0" err="1" smtClean="0"/>
              <a:t>Îles</a:t>
            </a:r>
            <a:r>
              <a:rPr lang="en-US" dirty="0" smtClean="0"/>
              <a:t> </a:t>
            </a:r>
            <a:r>
              <a:rPr lang="en-US" dirty="0" err="1" smtClean="0"/>
              <a:t>Malouines</a:t>
            </a:r>
            <a:r>
              <a:rPr lang="en-US" dirty="0" smtClean="0"/>
              <a:t>, so-called from when the islands were briefly occupied by fishermen from St </a:t>
            </a:r>
            <a:r>
              <a:rPr lang="en-US" dirty="0" err="1" smtClean="0"/>
              <a:t>Malo</a:t>
            </a:r>
            <a:r>
              <a:rPr lang="en-US" dirty="0" smtClean="0"/>
              <a:t>. Many of the settlers were Acadians left homeless by the Great Expulsion in Nova Scotia.</a:t>
            </a:r>
          </a:p>
          <a:p>
            <a:r>
              <a:rPr lang="en-US" dirty="0" smtClean="0"/>
              <a:t>1765: Ignorant of de Bougainville's presence, John Byron (Great Britain) claims Saunders Island and other islands for Britain. Britain builds a settlement on Saunders Island the following year.</a:t>
            </a:r>
          </a:p>
          <a:p>
            <a:r>
              <a:rPr lang="en-US" dirty="0" smtClean="0"/>
              <a:t>1766: France and Spain reach agreement: French forces are to leave, and Spain agrees to pay for the installations built by de Bougainville.</a:t>
            </a:r>
          </a:p>
          <a:p>
            <a:r>
              <a:rPr lang="en-US" dirty="0" smtClean="0"/>
              <a:t>1767: Fort St Louis is formally transferred to the Spanish Crown and renamed Puerto Soledad. Bougainville receives compensation for his efforts in establishing the colony. The first Spanish Governor, Don Felipe Ruiz Puente, is appointed.</a:t>
            </a:r>
          </a:p>
          <a:p>
            <a:r>
              <a:rPr lang="en-US" dirty="0" smtClean="0"/>
              <a:t>1769: British and Spanish ships encounter one another whilst surveying the island. Each accuse the other of having no lawful reason for being in the islands.</a:t>
            </a:r>
          </a:p>
          <a:p>
            <a:r>
              <a:rPr lang="en-US" dirty="0" smtClean="0"/>
              <a:t>1770: Falkland Crisis: Five Spanish ships arrive at Port Egmont with over 1400 troops under the command of General </a:t>
            </a:r>
            <a:r>
              <a:rPr lang="en-US" dirty="0" err="1" smtClean="0"/>
              <a:t>Madariaga</a:t>
            </a:r>
            <a:r>
              <a:rPr lang="en-US" dirty="0" smtClean="0"/>
              <a:t>. The British are forced to abandon Port Egmont and threaten war.</a:t>
            </a:r>
          </a:p>
          <a:p>
            <a:r>
              <a:rPr lang="en-US" dirty="0" smtClean="0"/>
              <a:t>1771: That dispute was settled, with Spain retaining Puerto Soledad and Great Britain Port Egmont. Spain returns all goods and chattels seized and makes restitution. The Spanish later claim a secret agreement was reached whereby the British would leave the island, this is denied by the British and no documentary proof of the agreement has ever been produced.</a:t>
            </a:r>
            <a:endParaRPr lang="en-US" dirty="0"/>
          </a:p>
        </p:txBody>
      </p:sp>
      <p:grpSp>
        <p:nvGrpSpPr>
          <p:cNvPr id="7" name="Group 6"/>
          <p:cNvGrpSpPr/>
          <p:nvPr/>
        </p:nvGrpSpPr>
        <p:grpSpPr>
          <a:xfrm>
            <a:off x="6477000" y="381000"/>
            <a:ext cx="2225802" cy="3341132"/>
            <a:chOff x="6477000" y="381000"/>
            <a:chExt cx="2225802" cy="3341132"/>
          </a:xfrm>
        </p:grpSpPr>
        <p:pic>
          <p:nvPicPr>
            <p:cNvPr id="3" name="Picture 5" descr="https://upload.wikimedia.org/wikipedia/commons/thumb/6/64/Louis_Antoine_de_Bougainville_-_Portrait_par_Jean-Pierre_Franquel.jpg/150px-Louis_Antoine_de_Bougainville_-_Portrait_par_Jean-Pierre_Franquel.jpg">
              <a:hlinkClick r:id="rId3"/>
            </p:cNvPr>
            <p:cNvPicPr>
              <a:picLocks noChangeAspect="1" noChangeArrowheads="1"/>
            </p:cNvPicPr>
            <p:nvPr/>
          </p:nvPicPr>
          <p:blipFill>
            <a:blip r:embed="rId4"/>
            <a:srcRect/>
            <a:stretch>
              <a:fillRect/>
            </a:stretch>
          </p:blipFill>
          <p:spPr bwMode="auto">
            <a:xfrm>
              <a:off x="6477000" y="381000"/>
              <a:ext cx="2209800" cy="3049524"/>
            </a:xfrm>
            <a:prstGeom prst="rect">
              <a:avLst/>
            </a:prstGeom>
            <a:noFill/>
            <a:ln w="12700">
              <a:noFill/>
            </a:ln>
          </p:spPr>
        </p:pic>
        <p:sp>
          <p:nvSpPr>
            <p:cNvPr id="4" name="Rectangle 3"/>
            <p:cNvSpPr/>
            <p:nvPr/>
          </p:nvSpPr>
          <p:spPr>
            <a:xfrm>
              <a:off x="6477000" y="3352800"/>
              <a:ext cx="2225802" cy="369332"/>
            </a:xfrm>
            <a:prstGeom prst="rect">
              <a:avLst/>
            </a:prstGeom>
            <a:solidFill>
              <a:srgbClr val="171717"/>
            </a:solidFill>
          </p:spPr>
          <p:txBody>
            <a:bodyPr wrap="none">
              <a:spAutoFit/>
            </a:bodyPr>
            <a:lstStyle/>
            <a:p>
              <a:r>
                <a:rPr lang="en-US" spc="30" dirty="0" smtClean="0">
                  <a:solidFill>
                    <a:schemeClr val="bg1"/>
                  </a:solidFill>
                </a:rPr>
                <a:t>Louis de Bougainville</a:t>
              </a:r>
              <a:endParaRPr lang="en-US" spc="30" dirty="0">
                <a:solidFill>
                  <a:schemeClr val="bg1"/>
                </a:solidFill>
              </a:endParaRPr>
            </a:p>
          </p:txBody>
        </p:sp>
      </p:grpSp>
      <p:grpSp>
        <p:nvGrpSpPr>
          <p:cNvPr id="8" name="Group 7"/>
          <p:cNvGrpSpPr/>
          <p:nvPr/>
        </p:nvGrpSpPr>
        <p:grpSpPr>
          <a:xfrm>
            <a:off x="6477000" y="3733800"/>
            <a:ext cx="2302231" cy="3204865"/>
            <a:chOff x="6477000" y="3733800"/>
            <a:chExt cx="2302231" cy="3204865"/>
          </a:xfrm>
        </p:grpSpPr>
        <p:pic>
          <p:nvPicPr>
            <p:cNvPr id="139266" name="Picture 2" descr="https://upload.wikimedia.org/wikipedia/commons/thumb/0/07/John_Byron-Joshua_Reynolds-1759.jpg/800px-John_Byron-Joshua_Reynolds-1759.jpg"/>
            <p:cNvPicPr>
              <a:picLocks noChangeAspect="1" noChangeArrowheads="1"/>
            </p:cNvPicPr>
            <p:nvPr/>
          </p:nvPicPr>
          <p:blipFill>
            <a:blip r:embed="rId5" cstate="print"/>
            <a:srcRect/>
            <a:stretch>
              <a:fillRect/>
            </a:stretch>
          </p:blipFill>
          <p:spPr bwMode="auto">
            <a:xfrm>
              <a:off x="6477000" y="3733800"/>
              <a:ext cx="2302231" cy="2774188"/>
            </a:xfrm>
            <a:prstGeom prst="rect">
              <a:avLst/>
            </a:prstGeom>
            <a:noFill/>
          </p:spPr>
        </p:pic>
        <p:sp>
          <p:nvSpPr>
            <p:cNvPr id="6" name="Rectangle 5"/>
            <p:cNvSpPr/>
            <p:nvPr/>
          </p:nvSpPr>
          <p:spPr>
            <a:xfrm>
              <a:off x="6477000" y="6477000"/>
              <a:ext cx="2286000" cy="461665"/>
            </a:xfrm>
            <a:prstGeom prst="rect">
              <a:avLst/>
            </a:prstGeom>
            <a:solidFill>
              <a:schemeClr val="tx1">
                <a:lumMod val="85000"/>
                <a:lumOff val="15000"/>
              </a:schemeClr>
            </a:solidFill>
          </p:spPr>
          <p:txBody>
            <a:bodyPr wrap="square">
              <a:spAutoFit/>
            </a:bodyPr>
            <a:lstStyle/>
            <a:p>
              <a:pPr algn="ctr"/>
              <a:r>
                <a:rPr lang="en-US" sz="2400" dirty="0" smtClean="0">
                  <a:solidFill>
                    <a:schemeClr val="bg1"/>
                  </a:solidFill>
                </a:rPr>
                <a:t>John Byron</a:t>
              </a:r>
              <a:endParaRPr lang="en-US" sz="2400" dirty="0">
                <a:solidFill>
                  <a:schemeClr val="bg1"/>
                </a:solidFill>
              </a:endParaRPr>
            </a:p>
          </p:txBody>
        </p:sp>
      </p:gr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1200329"/>
          </a:xfrm>
          <a:prstGeom prst="rect">
            <a:avLst/>
          </a:prstGeom>
        </p:spPr>
        <p:txBody>
          <a:bodyPr wrap="square">
            <a:spAutoFit/>
          </a:bodyPr>
          <a:lstStyle/>
          <a:p>
            <a:r>
              <a:rPr lang="en-US" dirty="0" smtClean="0">
                <a:hlinkClick r:id="rId2"/>
              </a:rPr>
              <a:t>https://books.google.com/books?id=0DDqCQAAQBAJ&amp;pg=PA376&amp;lpg=PA376&amp;dq=falkland+in+french+empire+after+1763&amp;source=bl&amp;ots=EHKB__fHo1&amp;sig=ACfU3U0ObQBREzhdIE8fcf3g6TOxLu57ig&amp;hl=en&amp;ppis=_e&amp;sa=X&amp;ved=2ahUKEwjEsOH4zb3nAhVNIKwKHdWQD_wQ6AEwDHoECAkQAQ#v=onepage&amp;q=falkland%20in%20french%20empire%20after%201763&amp;f=false</a:t>
            </a:r>
            <a:endParaRPr lang="en-US" dirty="0"/>
          </a:p>
        </p:txBody>
      </p:sp>
      <p:pic>
        <p:nvPicPr>
          <p:cNvPr id="1026" name="Picture 2"/>
          <p:cNvPicPr>
            <a:picLocks noChangeAspect="1" noChangeArrowheads="1"/>
          </p:cNvPicPr>
          <p:nvPr/>
        </p:nvPicPr>
        <p:blipFill>
          <a:blip r:embed="rId3"/>
          <a:srcRect/>
          <a:stretch>
            <a:fillRect/>
          </a:stretch>
        </p:blipFill>
        <p:spPr bwMode="auto">
          <a:xfrm>
            <a:off x="0" y="1295400"/>
            <a:ext cx="9144000" cy="8392961"/>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372600" cy="18928259"/>
          </a:xfrm>
          <a:prstGeom prst="rect">
            <a:avLst/>
          </a:prstGeom>
        </p:spPr>
        <p:txBody>
          <a:bodyPr wrap="square">
            <a:spAutoFit/>
          </a:bodyPr>
          <a:lstStyle/>
          <a:p>
            <a:r>
              <a:rPr lang="en-US" dirty="0" smtClean="0">
                <a:hlinkClick r:id="rId2"/>
              </a:rPr>
              <a:t>https://www.falklandsbiographies.org/biographies/364</a:t>
            </a:r>
            <a:endParaRPr lang="en-US" dirty="0" smtClean="0"/>
          </a:p>
          <a:p>
            <a:r>
              <a:rPr lang="en-US" dirty="0" smtClean="0"/>
              <a:t>	PERNETTY, ANTOINE-JOSEPH (or </a:t>
            </a:r>
            <a:r>
              <a:rPr lang="en-US" dirty="0" err="1" smtClean="0"/>
              <a:t>Pernety</a:t>
            </a:r>
            <a:r>
              <a:rPr lang="en-US" dirty="0" smtClean="0"/>
              <a:t>)</a:t>
            </a:r>
          </a:p>
          <a:p>
            <a:r>
              <a:rPr lang="en-US" dirty="0" smtClean="0"/>
              <a:t>	French priest and naturalist, was born in </a:t>
            </a:r>
            <a:r>
              <a:rPr lang="en-US" dirty="0" err="1" smtClean="0"/>
              <a:t>Roanne</a:t>
            </a:r>
            <a:r>
              <a:rPr lang="en-US" dirty="0" smtClean="0"/>
              <a:t> (Loire) on 13 February 1716. As a Benedictine monk, he had been attached since 1730 to the Abbey of St </a:t>
            </a:r>
            <a:r>
              <a:rPr lang="en-US" dirty="0" err="1" smtClean="0"/>
              <a:t>Maur</a:t>
            </a:r>
            <a:r>
              <a:rPr lang="en-US" dirty="0" smtClean="0"/>
              <a:t> at St </a:t>
            </a:r>
            <a:r>
              <a:rPr lang="en-US" dirty="0" err="1" smtClean="0"/>
              <a:t>Germain</a:t>
            </a:r>
            <a:r>
              <a:rPr lang="en-US" dirty="0" smtClean="0"/>
              <a:t> des </a:t>
            </a:r>
            <a:r>
              <a:rPr lang="en-US" dirty="0" err="1" smtClean="0"/>
              <a:t>Prés</a:t>
            </a:r>
            <a:r>
              <a:rPr lang="en-US" dirty="0" smtClean="0"/>
              <a:t>, then just outside Paris. When BOUGAINVILLE was planning his expedition to the Falklands, </a:t>
            </a:r>
            <a:r>
              <a:rPr lang="en-US" dirty="0" err="1" smtClean="0"/>
              <a:t>Pernetty</a:t>
            </a:r>
            <a:r>
              <a:rPr lang="en-US" dirty="0" smtClean="0"/>
              <a:t> was recommended to him as chaplain by the </a:t>
            </a:r>
            <a:r>
              <a:rPr lang="en-US" dirty="0" err="1" smtClean="0"/>
              <a:t>Duc</a:t>
            </a:r>
            <a:r>
              <a:rPr lang="en-US" dirty="0" smtClean="0"/>
              <a:t> de Choiseul (the senior French statesman after whom Choiseul Sound was named), as an artist well versed in natural history, obliging, eager to please and a friend to all. </a:t>
            </a:r>
            <a:r>
              <a:rPr lang="en-US" dirty="0" err="1" smtClean="0"/>
              <a:t>Pernetty</a:t>
            </a:r>
            <a:r>
              <a:rPr lang="en-US" dirty="0" smtClean="0"/>
              <a:t> held some highly original opinions and had already published a Benedictine manual, a dictionary of painters and sculptors and a book unveiling the fables of ancient Egypt and Greece.</a:t>
            </a:r>
          </a:p>
          <a:p>
            <a:r>
              <a:rPr lang="en-US" dirty="0" smtClean="0"/>
              <a:t>	</a:t>
            </a:r>
            <a:r>
              <a:rPr lang="en-US" dirty="0" err="1" smtClean="0"/>
              <a:t>Pernetty's</a:t>
            </a:r>
            <a:r>
              <a:rPr lang="en-US" dirty="0" smtClean="0"/>
              <a:t> narrative of the voyage and of his stay on the Islands while the settlement of Fort St Louis (Port Louis) was being established was first published in French in Berlin in 1769, then in a much revised edition in Paris in 1770, followed by two English editions in 1771 and 1773. It is a charming and informative book, very much a personal account, enhanced with folding maps and engravings. The French title of 1770 is quite short: Histoire d' un voyage aux </a:t>
            </a:r>
            <a:r>
              <a:rPr lang="en-US" dirty="0" err="1" smtClean="0"/>
              <a:t>îles</a:t>
            </a:r>
            <a:r>
              <a:rPr lang="en-US" dirty="0" smtClean="0"/>
              <a:t> </a:t>
            </a:r>
            <a:r>
              <a:rPr lang="en-US" dirty="0" err="1" smtClean="0"/>
              <a:t>malouines</a:t>
            </a:r>
            <a:r>
              <a:rPr lang="en-US" dirty="0" smtClean="0"/>
              <a:t> fait en 1763 et 1764, avec des observations </a:t>
            </a:r>
            <a:r>
              <a:rPr lang="en-US" dirty="0" err="1" smtClean="0"/>
              <a:t>sur</a:t>
            </a:r>
            <a:r>
              <a:rPr lang="en-US" dirty="0" smtClean="0"/>
              <a:t> le </a:t>
            </a:r>
            <a:r>
              <a:rPr lang="en-US" dirty="0" err="1" smtClean="0"/>
              <a:t>détroit</a:t>
            </a:r>
            <a:r>
              <a:rPr lang="en-US" dirty="0" smtClean="0"/>
              <a:t> de Magellan et </a:t>
            </a:r>
            <a:r>
              <a:rPr lang="en-US" dirty="0" err="1" smtClean="0"/>
              <a:t>sur</a:t>
            </a:r>
            <a:r>
              <a:rPr lang="en-US" dirty="0" smtClean="0"/>
              <a:t> les </a:t>
            </a:r>
            <a:r>
              <a:rPr lang="en-US" dirty="0" err="1" smtClean="0"/>
              <a:t>Patagons</a:t>
            </a:r>
            <a:r>
              <a:rPr lang="en-US" dirty="0" smtClean="0"/>
              <a:t>, while the English one reads: The history of a voyage to the </a:t>
            </a:r>
            <a:r>
              <a:rPr lang="en-US" dirty="0" err="1" smtClean="0"/>
              <a:t>Malouine</a:t>
            </a:r>
            <a:r>
              <a:rPr lang="en-US" dirty="0" smtClean="0"/>
              <a:t> (or Falkland) Islands made in 1763 and 1764, under the command of M. de Bougainville, in order to form a settlement there; and of his two voyages to the </a:t>
            </a:r>
            <a:r>
              <a:rPr lang="en-US" dirty="0" err="1" smtClean="0"/>
              <a:t>Streights</a:t>
            </a:r>
            <a:r>
              <a:rPr lang="en-US" dirty="0" smtClean="0"/>
              <a:t> of Magellan, with an account of the Patagonians... In his 'advertisement to the reader' the English editor hoped that the work would meet with the approbation of the public and listed what changes had been made, mainly in the way of additional maps and a rearrangement of the plates.</a:t>
            </a:r>
          </a:p>
          <a:p>
            <a:r>
              <a:rPr lang="en-US" dirty="0" smtClean="0"/>
              <a:t>	The narrative begins: 'I left Paris on the 17th of August 1763 at two o'clock in the afternoon ...' so that the reader is straight away in </a:t>
            </a:r>
            <a:r>
              <a:rPr lang="en-US" dirty="0" err="1" smtClean="0"/>
              <a:t>Pernetty's</a:t>
            </a:r>
            <a:r>
              <a:rPr lang="en-US" dirty="0" smtClean="0"/>
              <a:t> company before the departure of the </a:t>
            </a:r>
            <a:r>
              <a:rPr lang="en-US" dirty="0" err="1" smtClean="0"/>
              <a:t>Aigle</a:t>
            </a:r>
            <a:r>
              <a:rPr lang="en-US" dirty="0" smtClean="0"/>
              <a:t> and the Sphinx. His narrative of the outward voyage is always interesting, but cannot detain us here, except perhaps to note his vivid description of 'crossing the Line' (the Equator) while 'Bon-</a:t>
            </a:r>
            <a:r>
              <a:rPr lang="en-US" dirty="0" err="1" smtClean="0"/>
              <a:t>homme</a:t>
            </a:r>
            <a:r>
              <a:rPr lang="en-US" dirty="0" smtClean="0"/>
              <a:t> la </a:t>
            </a:r>
            <a:r>
              <a:rPr lang="en-US" dirty="0" err="1" smtClean="0"/>
              <a:t>Ligne</a:t>
            </a:r>
            <a:r>
              <a:rPr lang="en-US" dirty="0" smtClean="0"/>
              <a:t>, lord governor of these latitudes' and his court held sway. Of the Falkland Islands, which he explored a little on his own, encountering at one stage 'an animal of terrible appearance and astonishing size' (presumably a male sea-elephant), </a:t>
            </a:r>
            <a:r>
              <a:rPr lang="en-US" dirty="0" err="1" smtClean="0"/>
              <a:t>Pernetty</a:t>
            </a:r>
            <a:r>
              <a:rPr lang="en-US" dirty="0" smtClean="0"/>
              <a:t> wrote:</a:t>
            </a:r>
          </a:p>
          <a:p>
            <a:r>
              <a:rPr lang="en-US" dirty="0" smtClean="0"/>
              <a:t>	In the quarter of island which we saw, the land everywhere presents a very agreeable aspect. Mountains, or rather eminences which we called mountains, encompass plains further than the eye can see, divided by little rising grounds and hills which communicate by gentle declivities. At the foot of each, a rivulet, more or less considerable, runs in winding mazes, and discharges itself into the sea through the innumerable creeks of the bays.</a:t>
            </a:r>
          </a:p>
          <a:p>
            <a:r>
              <a:rPr lang="en-US" dirty="0" smtClean="0"/>
              <a:t>	He protested to Bougainville about the burning (for clearance) of one of the islands in what is now Berkeley Sound, in which 200 penguins died. His fears that the whole 'continent' would catch fire and that game would be destroyed, were further aroused when Bougainville took no notice and set fire to areas of the main island. On one occasion </a:t>
            </a:r>
            <a:r>
              <a:rPr lang="en-US" dirty="0" err="1" smtClean="0"/>
              <a:t>Pernetty</a:t>
            </a:r>
            <a:r>
              <a:rPr lang="en-US" dirty="0" smtClean="0"/>
              <a:t> went ashore to shoot geese, but got his powder wet so that, on discovering a path nine or ten inches wide, he was in fear of attack by unseen natives of the Islands (supposing that such people existed). He then fixed his bayonet. (The track must have been made by foxes.) It may have been </a:t>
            </a:r>
            <a:r>
              <a:rPr lang="en-US" dirty="0" err="1" smtClean="0"/>
              <a:t>Pernetty's</a:t>
            </a:r>
            <a:r>
              <a:rPr lang="en-US" dirty="0" smtClean="0"/>
              <a:t> idea to erect a cross on one of the hills, which was named 'Mountain of the Cross'.</a:t>
            </a:r>
          </a:p>
          <a:p>
            <a:r>
              <a:rPr lang="en-US" dirty="0" smtClean="0"/>
              <a:t>	He was much interested in the natural history of the Iles </a:t>
            </a:r>
            <a:r>
              <a:rPr lang="en-US" dirty="0" err="1" smtClean="0"/>
              <a:t>Malouines</a:t>
            </a:r>
            <a:r>
              <a:rPr lang="en-US" dirty="0" smtClean="0"/>
              <a:t>, and on finding the quartzite rocks too hard to examine, he concentrated on the flora and fauna. He tells us that he stuffed some bird specimens with moss and presented them later to the Abbey of St </a:t>
            </a:r>
            <a:r>
              <a:rPr lang="en-US" dirty="0" err="1" smtClean="0"/>
              <a:t>Maur</a:t>
            </a:r>
            <a:r>
              <a:rPr lang="en-US" dirty="0" smtClean="0"/>
              <a:t> to be placed in its cabinet of curiosities. He remarks on the beauty of the living birds' eyes. The folding plates at the end of the English edition of his narrative depict fishes, birds, a 'sea-wolf' (presumably a leopard seal), a 'sea-lion', a sea-elephant and some smaller creatures and plants. Perhaps the most interesting of the other illustrations is 'A view of Fort St Louis at </a:t>
            </a:r>
            <a:r>
              <a:rPr lang="en-US" dirty="0" err="1" smtClean="0"/>
              <a:t>Acarron</a:t>
            </a:r>
            <a:r>
              <a:rPr lang="en-US" dirty="0" smtClean="0"/>
              <a:t> Bay', under which is 'A Plan of </a:t>
            </a:r>
            <a:r>
              <a:rPr lang="en-US" dirty="0" err="1" smtClean="0"/>
              <a:t>Acarron</a:t>
            </a:r>
            <a:r>
              <a:rPr lang="en-US" dirty="0" smtClean="0"/>
              <a:t> Bay...' Another fine plate is a chart of:  Hawkins's Maiden-land and [called] afterwards FALKLAND'S ISLANDS, then by the French Isles </a:t>
            </a:r>
            <a:r>
              <a:rPr lang="en-US" dirty="0" err="1" smtClean="0"/>
              <a:t>Nouvelles</a:t>
            </a:r>
            <a:r>
              <a:rPr lang="en-US" dirty="0" smtClean="0"/>
              <a:t> &amp; Isles </a:t>
            </a:r>
            <a:r>
              <a:rPr lang="en-US" dirty="0" err="1" smtClean="0"/>
              <a:t>Malouines</a:t>
            </a:r>
            <a:r>
              <a:rPr lang="en-US" dirty="0" smtClean="0"/>
              <a:t>, by the Dutch Nova </a:t>
            </a:r>
            <a:r>
              <a:rPr lang="en-US" dirty="0" err="1" smtClean="0"/>
              <a:t>Belgica</a:t>
            </a:r>
            <a:r>
              <a:rPr lang="en-US" dirty="0" smtClean="0"/>
              <a:t> and lately by the Spaniards of Buenos-</a:t>
            </a:r>
            <a:r>
              <a:rPr lang="en-US" dirty="0" err="1" smtClean="0"/>
              <a:t>ayres</a:t>
            </a:r>
            <a:r>
              <a:rPr lang="en-US" dirty="0" smtClean="0"/>
              <a:t> </a:t>
            </a:r>
            <a:r>
              <a:rPr lang="en-US" dirty="0" err="1" smtClean="0"/>
              <a:t>Yslas</a:t>
            </a:r>
            <a:r>
              <a:rPr lang="en-US" dirty="0" smtClean="0"/>
              <a:t> de </a:t>
            </a:r>
            <a:r>
              <a:rPr lang="en-US" dirty="0" err="1" smtClean="0"/>
              <a:t>Magallanes</a:t>
            </a:r>
            <a:r>
              <a:rPr lang="en-US" dirty="0" smtClean="0"/>
              <a:t>.</a:t>
            </a:r>
          </a:p>
          <a:p>
            <a:r>
              <a:rPr lang="en-US" dirty="0" smtClean="0"/>
              <a:t>	Before Bougainville's two ships departed from the Islands, a ceremony took place at Fort St Louis, in which Dom </a:t>
            </a:r>
            <a:r>
              <a:rPr lang="en-US" dirty="0" err="1" smtClean="0"/>
              <a:t>Pernetty</a:t>
            </a:r>
            <a:r>
              <a:rPr lang="en-US" dirty="0" smtClean="0"/>
              <a:t> must have officiated as priest. All present, including the 28 Acadians who were to form the colony, sang the Te Deum, but the wind blew too strongly for a full mass. 'Vive le Roy' was shouted seven times and the commission of King Louis XV was delivered to Monsieur de NERVILLE, appointing him governor. Interestingly, towards the end of </a:t>
            </a:r>
            <a:r>
              <a:rPr lang="en-US" dirty="0" err="1" smtClean="0"/>
              <a:t>Pernetty's</a:t>
            </a:r>
            <a:r>
              <a:rPr lang="en-US" dirty="0" smtClean="0"/>
              <a:t> book, he prints a letter from de </a:t>
            </a:r>
            <a:r>
              <a:rPr lang="en-US" dirty="0" err="1" smtClean="0"/>
              <a:t>Nerville</a:t>
            </a:r>
            <a:r>
              <a:rPr lang="en-US" dirty="0" smtClean="0"/>
              <a:t>, dated 25 April 1765, giving an account of the colony and its progress during the succeeding months.</a:t>
            </a:r>
          </a:p>
          <a:p>
            <a:r>
              <a:rPr lang="en-US" dirty="0" smtClean="0"/>
              <a:t>	</a:t>
            </a:r>
            <a:r>
              <a:rPr lang="en-US" dirty="0" err="1" smtClean="0"/>
              <a:t>Pernetty</a:t>
            </a:r>
            <a:r>
              <a:rPr lang="en-US" dirty="0" smtClean="0"/>
              <a:t> made unsuccessful attempts to get the rules of the Benedictine order relaxed, but had to accept his nomination in April 1768 by Pope Clement XIII as abbot of </a:t>
            </a:r>
            <a:r>
              <a:rPr lang="en-US" dirty="0" err="1" smtClean="0"/>
              <a:t>Burgen</a:t>
            </a:r>
            <a:r>
              <a:rPr lang="en-US" dirty="0" smtClean="0"/>
              <a:t> in Westphalia in north eastern Germany. Later on in 1782, he took up the post of librarian to King Frederick the Great of Prussia, in Berlin. At least three of his books were published there. As one familiar with the occult, alchemy and the </a:t>
            </a:r>
            <a:r>
              <a:rPr lang="en-US" dirty="0" err="1" smtClean="0"/>
              <a:t>Swedenborgian</a:t>
            </a:r>
            <a:r>
              <a:rPr lang="en-US" dirty="0" smtClean="0"/>
              <a:t> rite, created by the Swedish theosophist Emmanuel Swedenborg, he co-founded the </a:t>
            </a:r>
            <a:r>
              <a:rPr lang="en-US" dirty="0" err="1" smtClean="0"/>
              <a:t>Société</a:t>
            </a:r>
            <a:r>
              <a:rPr lang="en-US" dirty="0" smtClean="0"/>
              <a:t> des </a:t>
            </a:r>
            <a:r>
              <a:rPr lang="en-US" dirty="0" err="1" smtClean="0"/>
              <a:t>Illuminés</a:t>
            </a:r>
            <a:r>
              <a:rPr lang="en-US" dirty="0" smtClean="0"/>
              <a:t> </a:t>
            </a:r>
            <a:r>
              <a:rPr lang="en-US" dirty="0" err="1" smtClean="0"/>
              <a:t>d'Avignon</a:t>
            </a:r>
            <a:r>
              <a:rPr lang="en-US" dirty="0" smtClean="0"/>
              <a:t> in 1786. It seems that the chateau of La Tour </a:t>
            </a:r>
            <a:r>
              <a:rPr lang="en-US" dirty="0" err="1" smtClean="0"/>
              <a:t>Vaucros</a:t>
            </a:r>
            <a:r>
              <a:rPr lang="en-US" dirty="0" smtClean="0"/>
              <a:t> was put at his disposal by the then </a:t>
            </a:r>
            <a:r>
              <a:rPr lang="en-US" dirty="0" err="1" smtClean="0"/>
              <a:t>Marquess</a:t>
            </a:r>
            <a:r>
              <a:rPr lang="en-US" dirty="0" smtClean="0"/>
              <a:t> and it became, in the words of its present owner, the focus of 'mystical, philosophical and cultural encounters'. </a:t>
            </a:r>
            <a:r>
              <a:rPr lang="en-US" dirty="0" err="1" smtClean="0"/>
              <a:t>Pernetty</a:t>
            </a:r>
            <a:r>
              <a:rPr lang="en-US" dirty="0" smtClean="0"/>
              <a:t> died at his brother's house in Valence (</a:t>
            </a:r>
            <a:r>
              <a:rPr lang="en-US" dirty="0" err="1" smtClean="0"/>
              <a:t>Drôme</a:t>
            </a:r>
            <a:r>
              <a:rPr lang="en-US" dirty="0" smtClean="0"/>
              <a:t>) on 16 October 1801.</a:t>
            </a:r>
            <a:endParaRPr lang="en-US" dirty="0"/>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676656"/>
            <a:ext cx="7239000" cy="2904744"/>
            <a:chOff x="0" y="676656"/>
            <a:chExt cx="7239000" cy="2904744"/>
          </a:xfrm>
        </p:grpSpPr>
        <p:sp useBgFill="1">
          <p:nvSpPr>
            <p:cNvPr id="13" name="TextBox 12"/>
            <p:cNvSpPr txBox="1"/>
            <p:nvPr/>
          </p:nvSpPr>
          <p:spPr>
            <a:xfrm>
              <a:off x="0" y="676656"/>
              <a:ext cx="7086600" cy="954107"/>
            </a:xfrm>
            <a:prstGeom prst="rect">
              <a:avLst/>
            </a:prstGeom>
          </p:spPr>
          <p:txBody>
            <a:bodyPr wrap="square" rtlCol="0">
              <a:spAutoFit/>
            </a:bodyPr>
            <a:lstStyle/>
            <a:p>
              <a:pPr>
                <a:buFont typeface="Arial" pitchFamily="34" charset="0"/>
                <a:buChar char="•"/>
              </a:pPr>
              <a:r>
                <a:rPr lang="en-US" sz="2800" dirty="0" smtClean="0"/>
                <a:t> 1763: 150 </a:t>
              </a:r>
              <a:r>
                <a:rPr lang="en-US" sz="2800" dirty="0" err="1" smtClean="0"/>
                <a:t>Acadiens</a:t>
              </a:r>
              <a:r>
                <a:rPr lang="en-US" sz="2800" dirty="0" smtClean="0"/>
                <a:t> join Louis de Bougainville</a:t>
              </a:r>
            </a:p>
            <a:p>
              <a:r>
                <a:rPr lang="en-US" sz="2800" dirty="0" smtClean="0"/>
                <a:t>  to develop 1</a:t>
              </a:r>
              <a:r>
                <a:rPr lang="en-US" sz="2800" baseline="30000" dirty="0" smtClean="0"/>
                <a:t>st</a:t>
              </a:r>
              <a:r>
                <a:rPr lang="en-US" sz="2800" dirty="0" smtClean="0"/>
                <a:t> settlement on </a:t>
              </a:r>
              <a:r>
                <a:rPr lang="en-US" sz="2800" i="1" dirty="0" smtClean="0"/>
                <a:t>Iles </a:t>
              </a:r>
              <a:r>
                <a:rPr lang="en-US" sz="2800" i="1" dirty="0" err="1" smtClean="0"/>
                <a:t>Malouines</a:t>
              </a:r>
              <a:r>
                <a:rPr lang="en-US" sz="2800" i="1" dirty="0" smtClean="0"/>
                <a:t> </a:t>
              </a:r>
              <a:r>
                <a:rPr lang="en-US" sz="2800" dirty="0" smtClean="0"/>
                <a:t>   </a:t>
              </a:r>
            </a:p>
          </p:txBody>
        </p:sp>
        <p:sp useBgFill="1">
          <p:nvSpPr>
            <p:cNvPr id="14" name="TextBox 13"/>
            <p:cNvSpPr txBox="1"/>
            <p:nvPr/>
          </p:nvSpPr>
          <p:spPr>
            <a:xfrm>
              <a:off x="0" y="1600200"/>
              <a:ext cx="7239000" cy="523220"/>
            </a:xfrm>
            <a:prstGeom prst="rect">
              <a:avLst/>
            </a:prstGeom>
          </p:spPr>
          <p:txBody>
            <a:bodyPr wrap="square" rtlCol="0">
              <a:spAutoFit/>
            </a:bodyPr>
            <a:lstStyle/>
            <a:p>
              <a:pPr>
                <a:buFont typeface="Arial" pitchFamily="34" charset="0"/>
                <a:buChar char="•"/>
              </a:pPr>
              <a:r>
                <a:rPr lang="en-US" sz="2800" dirty="0" smtClean="0"/>
                <a:t> islands named for French town of St </a:t>
              </a:r>
              <a:r>
                <a:rPr lang="en-US" sz="2800" dirty="0" err="1" smtClean="0"/>
                <a:t>Malo</a:t>
              </a:r>
              <a:endParaRPr lang="en-US" sz="2800" dirty="0" smtClean="0"/>
            </a:p>
          </p:txBody>
        </p:sp>
        <p:sp useBgFill="1">
          <p:nvSpPr>
            <p:cNvPr id="18" name="TextBox 17"/>
            <p:cNvSpPr txBox="1"/>
            <p:nvPr/>
          </p:nvSpPr>
          <p:spPr>
            <a:xfrm>
              <a:off x="0" y="2551093"/>
              <a:ext cx="7239000" cy="523220"/>
            </a:xfrm>
            <a:prstGeom prst="rect">
              <a:avLst/>
            </a:prstGeom>
          </p:spPr>
          <p:txBody>
            <a:bodyPr wrap="square" rtlCol="0">
              <a:spAutoFit/>
            </a:bodyPr>
            <a:lstStyle/>
            <a:p>
              <a:pPr>
                <a:buFont typeface="Arial" pitchFamily="34" charset="0"/>
                <a:buChar char="•"/>
              </a:pPr>
              <a:r>
                <a:rPr lang="en-US" sz="2800" dirty="0" smtClean="0"/>
                <a:t> colony thrives w/fort, housing, &amp; farms </a:t>
              </a:r>
            </a:p>
          </p:txBody>
        </p:sp>
        <p:sp useBgFill="1">
          <p:nvSpPr>
            <p:cNvPr id="19" name="TextBox 18"/>
            <p:cNvSpPr txBox="1"/>
            <p:nvPr/>
          </p:nvSpPr>
          <p:spPr>
            <a:xfrm>
              <a:off x="0" y="3058180"/>
              <a:ext cx="7239000" cy="523220"/>
            </a:xfrm>
            <a:prstGeom prst="rect">
              <a:avLst/>
            </a:prstGeom>
          </p:spPr>
          <p:txBody>
            <a:bodyPr wrap="square" rtlCol="0">
              <a:spAutoFit/>
            </a:bodyPr>
            <a:lstStyle/>
            <a:p>
              <a:pPr>
                <a:buFont typeface="Arial" pitchFamily="34" charset="0"/>
                <a:buChar char="•"/>
              </a:pPr>
              <a:r>
                <a:rPr lang="en-US" sz="2800" dirty="0" smtClean="0"/>
                <a:t> 1765: Bougainville brings 2</a:t>
              </a:r>
              <a:r>
                <a:rPr lang="en-US" sz="2800" baseline="30000" dirty="0" smtClean="0"/>
                <a:t>nd</a:t>
              </a:r>
              <a:r>
                <a:rPr lang="en-US" sz="2800" dirty="0" smtClean="0"/>
                <a:t> </a:t>
              </a:r>
              <a:r>
                <a:rPr lang="en-US" sz="2800" dirty="0" err="1" smtClean="0"/>
                <a:t>Acadien</a:t>
              </a:r>
              <a:r>
                <a:rPr lang="en-US" sz="2800" dirty="0" smtClean="0"/>
                <a:t> group </a:t>
              </a:r>
            </a:p>
          </p:txBody>
        </p:sp>
        <p:sp useBgFill="1">
          <p:nvSpPr>
            <p:cNvPr id="20" name="TextBox 19"/>
            <p:cNvSpPr txBox="1"/>
            <p:nvPr/>
          </p:nvSpPr>
          <p:spPr>
            <a:xfrm>
              <a:off x="0" y="2057400"/>
              <a:ext cx="7239000" cy="523220"/>
            </a:xfrm>
            <a:prstGeom prst="rect">
              <a:avLst/>
            </a:prstGeom>
          </p:spPr>
          <p:txBody>
            <a:bodyPr wrap="square" rtlCol="0">
              <a:spAutoFit/>
            </a:bodyPr>
            <a:lstStyle/>
            <a:p>
              <a:pPr>
                <a:buFont typeface="Arial" pitchFamily="34" charset="0"/>
                <a:buChar char="•"/>
              </a:pPr>
              <a:r>
                <a:rPr lang="en-US" sz="2800" dirty="0" smtClean="0"/>
                <a:t> climate &amp; boggy soil similar to </a:t>
              </a:r>
              <a:r>
                <a:rPr lang="en-US" sz="2800" dirty="0" err="1" smtClean="0"/>
                <a:t>Acadie</a:t>
              </a:r>
              <a:endParaRPr lang="en-US" sz="2800" dirty="0" smtClean="0"/>
            </a:p>
          </p:txBody>
        </p:sp>
      </p:grpSp>
      <p:sp useBgFill="1">
        <p:nvSpPr>
          <p:cNvPr id="39" name="TextBox 38"/>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pic>
        <p:nvPicPr>
          <p:cNvPr id="2050" name="Picture 2"/>
          <p:cNvPicPr>
            <a:picLocks noChangeAspect="1" noChangeArrowheads="1"/>
          </p:cNvPicPr>
          <p:nvPr/>
        </p:nvPicPr>
        <p:blipFill>
          <a:blip r:embed="rId3" cstate="print"/>
          <a:srcRect/>
          <a:stretch>
            <a:fillRect/>
          </a:stretch>
        </p:blipFill>
        <p:spPr bwMode="auto">
          <a:xfrm>
            <a:off x="4554537" y="4079618"/>
            <a:ext cx="4513263" cy="2702182"/>
          </a:xfrm>
          <a:prstGeom prst="rect">
            <a:avLst/>
          </a:prstGeom>
          <a:noFill/>
          <a:ln w="25400">
            <a:solidFill>
              <a:schemeClr val="tx1"/>
            </a:solidFill>
            <a:miter lim="800000"/>
            <a:headEnd/>
            <a:tailEnd/>
          </a:ln>
          <a:effectLst/>
        </p:spPr>
      </p:pic>
      <p:sp>
        <p:nvSpPr>
          <p:cNvPr id="16" name="5-Point Star 15"/>
          <p:cNvSpPr/>
          <p:nvPr/>
        </p:nvSpPr>
        <p:spPr>
          <a:xfrm>
            <a:off x="8610600" y="5257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rot="20234927">
            <a:off x="2000581" y="4531988"/>
            <a:ext cx="2714333" cy="646331"/>
          </a:xfrm>
          <a:prstGeom prst="rect">
            <a:avLst/>
          </a:prstGeom>
          <a:noFill/>
        </p:spPr>
        <p:txBody>
          <a:bodyPr wrap="none" rtlCol="0">
            <a:spAutoFit/>
          </a:bodyPr>
          <a:lstStyle/>
          <a:p>
            <a:r>
              <a:rPr lang="en-US" sz="3600" b="1" dirty="0" smtClean="0">
                <a:solidFill>
                  <a:srgbClr val="002060"/>
                </a:solidFill>
                <a:effectLst>
                  <a:outerShdw dist="50800" dir="5400000" algn="ctr" rotWithShape="0">
                    <a:schemeClr val="tx1"/>
                  </a:outerShdw>
                </a:effectLst>
              </a:rPr>
              <a:t>British threat</a:t>
            </a:r>
            <a:endParaRPr lang="en-US" sz="3600" b="1" dirty="0">
              <a:solidFill>
                <a:srgbClr val="002060"/>
              </a:solidFill>
              <a:effectLst>
                <a:outerShdw dist="50800" dir="5400000" algn="ctr" rotWithShape="0">
                  <a:schemeClr val="tx1"/>
                </a:outerShdw>
              </a:effectLst>
            </a:endParaRPr>
          </a:p>
        </p:txBody>
      </p:sp>
      <p:sp useBgFill="1">
        <p:nvSpPr>
          <p:cNvPr id="25" name="TextBox 24"/>
          <p:cNvSpPr txBox="1"/>
          <p:nvPr/>
        </p:nvSpPr>
        <p:spPr>
          <a:xfrm>
            <a:off x="0" y="685800"/>
            <a:ext cx="7086600" cy="523220"/>
          </a:xfrm>
          <a:prstGeom prst="rect">
            <a:avLst/>
          </a:prstGeom>
        </p:spPr>
        <p:txBody>
          <a:bodyPr wrap="square" rtlCol="0">
            <a:spAutoFit/>
          </a:bodyPr>
          <a:lstStyle/>
          <a:p>
            <a:pPr>
              <a:buFont typeface="Arial" pitchFamily="34" charset="0"/>
              <a:buChar char="•"/>
            </a:pPr>
            <a:r>
              <a:rPr lang="en-US" sz="2800" dirty="0" smtClean="0"/>
              <a:t> 1765: John Byron claims Islands for Britain</a:t>
            </a:r>
          </a:p>
        </p:txBody>
      </p:sp>
      <p:sp useBgFill="1">
        <p:nvSpPr>
          <p:cNvPr id="26" name="TextBox 25"/>
          <p:cNvSpPr txBox="1"/>
          <p:nvPr/>
        </p:nvSpPr>
        <p:spPr>
          <a:xfrm>
            <a:off x="0" y="1600200"/>
            <a:ext cx="7239000" cy="954107"/>
          </a:xfrm>
          <a:prstGeom prst="rect">
            <a:avLst/>
          </a:prstGeom>
        </p:spPr>
        <p:txBody>
          <a:bodyPr wrap="square" rtlCol="0">
            <a:spAutoFit/>
          </a:bodyPr>
          <a:lstStyle/>
          <a:p>
            <a:pPr>
              <a:buFont typeface="Arial" pitchFamily="34" charset="0"/>
              <a:buChar char="•"/>
            </a:pPr>
            <a:r>
              <a:rPr lang="en-US" sz="2800" dirty="0" smtClean="0"/>
              <a:t> to avoid conflict with England, France cedes  </a:t>
            </a:r>
          </a:p>
          <a:p>
            <a:r>
              <a:rPr lang="en-US" sz="2800" dirty="0" smtClean="0"/>
              <a:t>   its claim to Falklands </a:t>
            </a:r>
            <a:r>
              <a:rPr lang="en-US" sz="2800" u="sng" dirty="0" smtClean="0"/>
              <a:t>to Spain </a:t>
            </a:r>
          </a:p>
        </p:txBody>
      </p:sp>
      <p:sp useBgFill="1">
        <p:nvSpPr>
          <p:cNvPr id="27" name="TextBox 26"/>
          <p:cNvSpPr txBox="1"/>
          <p:nvPr/>
        </p:nvSpPr>
        <p:spPr>
          <a:xfrm>
            <a:off x="0" y="2496312"/>
            <a:ext cx="7239000" cy="523220"/>
          </a:xfrm>
          <a:prstGeom prst="rect">
            <a:avLst/>
          </a:prstGeom>
        </p:spPr>
        <p:txBody>
          <a:bodyPr wrap="square" rtlCol="0">
            <a:spAutoFit/>
          </a:bodyPr>
          <a:lstStyle/>
          <a:p>
            <a:pPr>
              <a:buFont typeface="Arial" pitchFamily="34" charset="0"/>
              <a:buChar char="•"/>
            </a:pPr>
            <a:r>
              <a:rPr lang="en-US" sz="2800" dirty="0" smtClean="0"/>
              <a:t> 1767: </a:t>
            </a:r>
            <a:r>
              <a:rPr lang="en-US" sz="2800" i="1" dirty="0" smtClean="0"/>
              <a:t>Fort Louis </a:t>
            </a:r>
            <a:r>
              <a:rPr lang="en-US" sz="2800" dirty="0" smtClean="0"/>
              <a:t>renamed </a:t>
            </a:r>
            <a:r>
              <a:rPr lang="en-US" sz="2800" i="1" dirty="0" smtClean="0"/>
              <a:t>Puerto Soledad  </a:t>
            </a:r>
          </a:p>
        </p:txBody>
      </p:sp>
      <p:sp useBgFill="1">
        <p:nvSpPr>
          <p:cNvPr id="29" name="TextBox 28"/>
          <p:cNvSpPr txBox="1"/>
          <p:nvPr/>
        </p:nvSpPr>
        <p:spPr>
          <a:xfrm>
            <a:off x="0" y="3429000"/>
            <a:ext cx="7239000" cy="523220"/>
          </a:xfrm>
          <a:prstGeom prst="rect">
            <a:avLst/>
          </a:prstGeom>
        </p:spPr>
        <p:txBody>
          <a:bodyPr wrap="square" rtlCol="0">
            <a:spAutoFit/>
          </a:bodyPr>
          <a:lstStyle/>
          <a:p>
            <a:pPr>
              <a:buFont typeface="Arial" pitchFamily="34" charset="0"/>
              <a:buChar char="•"/>
            </a:pPr>
            <a:r>
              <a:rPr lang="en-US" sz="2800" dirty="0" smtClean="0"/>
              <a:t> a few </a:t>
            </a:r>
            <a:r>
              <a:rPr lang="en-US" sz="2800" dirty="0" err="1" smtClean="0"/>
              <a:t>Acadiens</a:t>
            </a:r>
            <a:r>
              <a:rPr lang="en-US" sz="2800" dirty="0" smtClean="0"/>
              <a:t> (~38) stay on the Falklands</a:t>
            </a:r>
          </a:p>
        </p:txBody>
      </p:sp>
      <p:sp>
        <p:nvSpPr>
          <p:cNvPr id="24" name="Rectangle 23"/>
          <p:cNvSpPr/>
          <p:nvPr/>
        </p:nvSpPr>
        <p:spPr>
          <a:xfrm>
            <a:off x="228600" y="3124200"/>
            <a:ext cx="838200" cy="381000"/>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TextBox 31"/>
          <p:cNvSpPr txBox="1"/>
          <p:nvPr/>
        </p:nvSpPr>
        <p:spPr>
          <a:xfrm>
            <a:off x="0" y="1143000"/>
            <a:ext cx="7239000" cy="523220"/>
          </a:xfrm>
          <a:prstGeom prst="rect">
            <a:avLst/>
          </a:prstGeom>
        </p:spPr>
        <p:txBody>
          <a:bodyPr wrap="square" rtlCol="0">
            <a:spAutoFit/>
          </a:bodyPr>
          <a:lstStyle/>
          <a:p>
            <a:pPr>
              <a:buFont typeface="Arial" pitchFamily="34" charset="0"/>
              <a:buChar char="•"/>
            </a:pPr>
            <a:r>
              <a:rPr lang="en-US" sz="2800" dirty="0" smtClean="0"/>
              <a:t> 1766: English colonizes Sanders Island</a:t>
            </a:r>
          </a:p>
        </p:txBody>
      </p:sp>
      <p:sp>
        <p:nvSpPr>
          <p:cNvPr id="33" name="5-Point Star 32"/>
          <p:cNvSpPr/>
          <p:nvPr/>
        </p:nvSpPr>
        <p:spPr>
          <a:xfrm>
            <a:off x="6096000" y="4572000"/>
            <a:ext cx="457200" cy="457200"/>
          </a:xfrm>
          <a:prstGeom prst="star5">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rot="1259392">
            <a:off x="7525174" y="4656230"/>
            <a:ext cx="1431226" cy="461665"/>
          </a:xfrm>
          <a:prstGeom prst="rect">
            <a:avLst/>
          </a:prstGeom>
          <a:noFill/>
        </p:spPr>
        <p:txBody>
          <a:bodyPr wrap="none" rtlCol="0">
            <a:spAutoFit/>
          </a:bodyPr>
          <a:lstStyle/>
          <a:p>
            <a:r>
              <a:rPr lang="en-US" sz="2400" b="1" dirty="0" smtClean="0">
                <a:solidFill>
                  <a:srgbClr val="FF0000"/>
                </a:solidFill>
                <a:effectLst>
                  <a:outerShdw dist="50800" dir="7200000" algn="ctr" rotWithShape="0">
                    <a:schemeClr val="tx1"/>
                  </a:outerShdw>
                </a:effectLst>
              </a:rPr>
              <a:t>Fort Louis</a:t>
            </a:r>
            <a:endParaRPr lang="en-US" sz="2400" b="1" dirty="0">
              <a:solidFill>
                <a:srgbClr val="FF0000"/>
              </a:solidFill>
              <a:effectLst>
                <a:outerShdw dist="50800" dir="7200000" algn="ctr" rotWithShape="0">
                  <a:schemeClr val="tx1"/>
                </a:outerShdw>
              </a:effectLst>
            </a:endParaRPr>
          </a:p>
        </p:txBody>
      </p:sp>
      <p:sp>
        <p:nvSpPr>
          <p:cNvPr id="35" name="TextBox 34"/>
          <p:cNvSpPr txBox="1"/>
          <p:nvPr/>
        </p:nvSpPr>
        <p:spPr>
          <a:xfrm>
            <a:off x="5384551" y="4116353"/>
            <a:ext cx="1753750" cy="461665"/>
          </a:xfrm>
          <a:prstGeom prst="rect">
            <a:avLst/>
          </a:prstGeom>
          <a:noFill/>
        </p:spPr>
        <p:txBody>
          <a:bodyPr wrap="none" rtlCol="0">
            <a:spAutoFit/>
          </a:bodyPr>
          <a:lstStyle/>
          <a:p>
            <a:r>
              <a:rPr lang="en-US" sz="2400" b="1" dirty="0" smtClean="0">
                <a:solidFill>
                  <a:srgbClr val="002060"/>
                </a:solidFill>
                <a:effectLst>
                  <a:outerShdw dist="50800" dir="7200000" algn="ctr" rotWithShape="0">
                    <a:schemeClr val="tx1"/>
                  </a:outerShdw>
                </a:effectLst>
              </a:rPr>
              <a:t>Fort Egmont</a:t>
            </a:r>
            <a:endParaRPr lang="en-US" sz="2400" b="1" dirty="0">
              <a:solidFill>
                <a:srgbClr val="002060"/>
              </a:solidFill>
              <a:effectLst>
                <a:outerShdw dist="50800" dir="7200000" algn="ctr" rotWithShape="0">
                  <a:schemeClr val="tx1"/>
                </a:outerShdw>
              </a:effectLst>
            </a:endParaRPr>
          </a:p>
        </p:txBody>
      </p:sp>
      <p:sp useBgFill="1">
        <p:nvSpPr>
          <p:cNvPr id="36" name="TextBox 35"/>
          <p:cNvSpPr txBox="1"/>
          <p:nvPr/>
        </p:nvSpPr>
        <p:spPr>
          <a:xfrm>
            <a:off x="0" y="2971800"/>
            <a:ext cx="7239000" cy="523220"/>
          </a:xfrm>
          <a:prstGeom prst="rect">
            <a:avLst/>
          </a:prstGeom>
        </p:spPr>
        <p:txBody>
          <a:bodyPr wrap="square" rtlCol="0">
            <a:spAutoFit/>
          </a:bodyPr>
          <a:lstStyle/>
          <a:p>
            <a:pPr>
              <a:buFont typeface="Arial" pitchFamily="34" charset="0"/>
              <a:buChar char="•"/>
            </a:pPr>
            <a:r>
              <a:rPr lang="en-US" sz="2800" dirty="0" smtClean="0"/>
              <a:t> </a:t>
            </a:r>
            <a:r>
              <a:rPr lang="en-US" sz="2800" dirty="0" err="1" smtClean="0"/>
              <a:t>Acadiens</a:t>
            </a:r>
            <a:r>
              <a:rPr lang="en-US" sz="2800" dirty="0" smtClean="0"/>
              <a:t> can stay or return to France</a:t>
            </a:r>
          </a:p>
        </p:txBody>
      </p:sp>
      <p:pic>
        <p:nvPicPr>
          <p:cNvPr id="1026" name="Picture 2"/>
          <p:cNvPicPr>
            <a:picLocks noChangeAspect="1" noChangeArrowheads="1"/>
          </p:cNvPicPr>
          <p:nvPr/>
        </p:nvPicPr>
        <p:blipFill>
          <a:blip r:embed="rId4"/>
          <a:srcRect l="3272" t="2272" r="5112" b="2319"/>
          <a:stretch>
            <a:fillRect/>
          </a:stretch>
        </p:blipFill>
        <p:spPr bwMode="auto">
          <a:xfrm>
            <a:off x="7010400" y="685800"/>
            <a:ext cx="2133600" cy="3200400"/>
          </a:xfrm>
          <a:prstGeom prst="rect">
            <a:avLst/>
          </a:prstGeom>
          <a:noFill/>
          <a:ln w="25400">
            <a:solidFill>
              <a:schemeClr val="tx1"/>
            </a:solidFill>
            <a:miter lim="800000"/>
            <a:headEnd/>
            <a:tailEnd/>
          </a:ln>
          <a:effectLst/>
        </p:spPr>
      </p:pic>
      <p:pic>
        <p:nvPicPr>
          <p:cNvPr id="15" name="Picture 2"/>
          <p:cNvPicPr>
            <a:picLocks noChangeAspect="1" noChangeArrowheads="1"/>
          </p:cNvPicPr>
          <p:nvPr/>
        </p:nvPicPr>
        <p:blipFill>
          <a:blip r:embed="rId5"/>
          <a:srcRect l="6598" t="9486" r="4330" b="-1976"/>
          <a:stretch>
            <a:fillRect/>
          </a:stretch>
        </p:blipFill>
        <p:spPr bwMode="auto">
          <a:xfrm>
            <a:off x="76200" y="3886200"/>
            <a:ext cx="2057400" cy="2971800"/>
          </a:xfrm>
          <a:prstGeom prst="rect">
            <a:avLst/>
          </a:prstGeom>
          <a:noFill/>
          <a:ln w="25400">
            <a:solidFill>
              <a:schemeClr val="tx1"/>
            </a:solidFill>
            <a:miter lim="800000"/>
            <a:headEnd/>
            <a:tailEnd/>
          </a:ln>
          <a:effectLst/>
        </p:spPr>
      </p:pic>
      <p:pic>
        <p:nvPicPr>
          <p:cNvPr id="12291" name="Picture 3"/>
          <p:cNvPicPr>
            <a:picLocks noChangeAspect="1" noChangeArrowheads="1"/>
          </p:cNvPicPr>
          <p:nvPr/>
        </p:nvPicPr>
        <p:blipFill>
          <a:blip r:embed="rId6"/>
          <a:srcRect/>
          <a:stretch>
            <a:fillRect/>
          </a:stretch>
        </p:blipFill>
        <p:spPr bwMode="auto">
          <a:xfrm>
            <a:off x="6629400" y="782552"/>
            <a:ext cx="2438400" cy="3103648"/>
          </a:xfrm>
          <a:prstGeom prst="rect">
            <a:avLst/>
          </a:prstGeom>
          <a:noFill/>
          <a:ln w="9525">
            <a:noFill/>
            <a:miter lim="800000"/>
            <a:headEnd/>
            <a:tailEnd/>
          </a:ln>
          <a:effectLst/>
        </p:spPr>
      </p:pic>
      <p:sp>
        <p:nvSpPr>
          <p:cNvPr id="28" name="TextBox 27"/>
          <p:cNvSpPr txBox="1"/>
          <p:nvPr/>
        </p:nvSpPr>
        <p:spPr>
          <a:xfrm rot="1259392">
            <a:off x="7720809" y="4551626"/>
            <a:ext cx="1277914" cy="622414"/>
          </a:xfrm>
          <a:prstGeom prst="rect">
            <a:avLst/>
          </a:prstGeom>
          <a:noFill/>
        </p:spPr>
        <p:txBody>
          <a:bodyPr wrap="none" rtlCol="0">
            <a:spAutoFit/>
          </a:bodyPr>
          <a:lstStyle/>
          <a:p>
            <a:pPr algn="ctr">
              <a:lnSpc>
                <a:spcPts val="2000"/>
              </a:lnSpc>
            </a:pPr>
            <a:r>
              <a:rPr lang="en-US" sz="2400" b="1" dirty="0" smtClean="0">
                <a:solidFill>
                  <a:srgbClr val="008000"/>
                </a:solidFill>
                <a:effectLst>
                  <a:outerShdw dist="50800" dir="7200000" algn="ctr" rotWithShape="0">
                    <a:schemeClr val="tx1"/>
                  </a:outerShdw>
                </a:effectLst>
              </a:rPr>
              <a:t>Puerto</a:t>
            </a:r>
          </a:p>
          <a:p>
            <a:pPr algn="ctr">
              <a:lnSpc>
                <a:spcPts val="2000"/>
              </a:lnSpc>
            </a:pPr>
            <a:r>
              <a:rPr lang="en-US" sz="2400" b="1" dirty="0" smtClean="0">
                <a:solidFill>
                  <a:srgbClr val="008000"/>
                </a:solidFill>
                <a:effectLst>
                  <a:outerShdw dist="50800" dir="7200000" algn="ctr" rotWithShape="0">
                    <a:schemeClr val="tx1"/>
                  </a:outerShdw>
                </a:effectLst>
              </a:rPr>
              <a:t> Soledad</a:t>
            </a:r>
            <a:endParaRPr lang="en-US" sz="2400" b="1" dirty="0">
              <a:solidFill>
                <a:srgbClr val="008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2"/>
                                        </p:tgtEl>
                                      </p:cBhvr>
                                    </p:animEffect>
                                    <p:set>
                                      <p:cBhvr>
                                        <p:cTn id="7" dur="1" fill="hold">
                                          <p:stCondLst>
                                            <p:cond delay="999"/>
                                          </p:stCondLst>
                                        </p:cTn>
                                        <p:tgtEl>
                                          <p:spTgt spid="2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7"/>
                                        </p:tgtEl>
                                      </p:cBhvr>
                                    </p:animEffect>
                                    <p:set>
                                      <p:cBhvr>
                                        <p:cTn id="10" dur="1" fill="hold">
                                          <p:stCondLst>
                                            <p:cond delay="999"/>
                                          </p:stCondLst>
                                        </p:cTn>
                                        <p:tgtEl>
                                          <p:spTgt spid="17"/>
                                        </p:tgtEl>
                                        <p:attrNameLst>
                                          <p:attrName>style.visibility</p:attrName>
                                        </p:attrNameLst>
                                      </p:cBhvr>
                                      <p:to>
                                        <p:strVal val="hidden"/>
                                      </p:to>
                                    </p:set>
                                  </p:childTnLst>
                                </p:cTn>
                              </p:par>
                              <p:par>
                                <p:cTn id="11" presetID="64" presetClass="path" presetSubtype="0" accel="50000" decel="50000" fill="hold" grpId="0" nodeType="withEffect">
                                  <p:stCondLst>
                                    <p:cond delay="0"/>
                                  </p:stCondLst>
                                  <p:childTnLst>
                                    <p:animMotion origin="layout" path="M -3.33333E-6 -3.33333E-6 L 0.00417 -0.35 " pathEditMode="relative" rAng="0" ptsTypes="AA">
                                      <p:cBhvr>
                                        <p:cTn id="12" dur="1000" fill="hold"/>
                                        <p:tgtEl>
                                          <p:spTgt spid="24"/>
                                        </p:tgtEl>
                                        <p:attrNameLst>
                                          <p:attrName>ppt_x</p:attrName>
                                          <p:attrName>ppt_y</p:attrName>
                                        </p:attrNameLst>
                                      </p:cBhvr>
                                      <p:rCtr x="2" y="-175"/>
                                    </p:animMotion>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childTnLst>
                                </p:cTn>
                              </p:par>
                            </p:childTnLst>
                          </p:cTn>
                        </p:par>
                        <p:par>
                          <p:cTn id="22" fill="hold">
                            <p:stCondLst>
                              <p:cond delay="1000"/>
                            </p:stCondLst>
                            <p:childTnLst>
                              <p:par>
                                <p:cTn id="23" presetID="26" presetClass="entr" presetSubtype="0"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290">
                                          <p:stCondLst>
                                            <p:cond delay="0"/>
                                          </p:stCondLst>
                                        </p:cTn>
                                        <p:tgtEl>
                                          <p:spTgt spid="33"/>
                                        </p:tgtEl>
                                      </p:cBhvr>
                                    </p:animEffect>
                                    <p:anim calcmode="lin" valueType="num">
                                      <p:cBhvr>
                                        <p:cTn id="26" dur="911"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33"/>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33"/>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33"/>
                                        </p:tgtEl>
                                        <p:attrNameLst>
                                          <p:attrName>ppt_y</p:attrName>
                                        </p:attrNameLst>
                                      </p:cBhvr>
                                      <p:tavLst>
                                        <p:tav tm="0" fmla="#ppt_y-sin(pi*$)/81">
                                          <p:val>
                                            <p:fltVal val="0"/>
                                          </p:val>
                                        </p:tav>
                                        <p:tav tm="100000">
                                          <p:val>
                                            <p:fltVal val="1"/>
                                          </p:val>
                                        </p:tav>
                                      </p:tavLst>
                                    </p:anim>
                                    <p:animScale>
                                      <p:cBhvr>
                                        <p:cTn id="31" dur="13">
                                          <p:stCondLst>
                                            <p:cond delay="325"/>
                                          </p:stCondLst>
                                        </p:cTn>
                                        <p:tgtEl>
                                          <p:spTgt spid="33"/>
                                        </p:tgtEl>
                                      </p:cBhvr>
                                      <p:to x="100000" y="60000"/>
                                    </p:animScale>
                                    <p:animScale>
                                      <p:cBhvr>
                                        <p:cTn id="32" dur="83" decel="50000">
                                          <p:stCondLst>
                                            <p:cond delay="338"/>
                                          </p:stCondLst>
                                        </p:cTn>
                                        <p:tgtEl>
                                          <p:spTgt spid="33"/>
                                        </p:tgtEl>
                                      </p:cBhvr>
                                      <p:to x="100000" y="100000"/>
                                    </p:animScale>
                                    <p:animScale>
                                      <p:cBhvr>
                                        <p:cTn id="33" dur="13">
                                          <p:stCondLst>
                                            <p:cond delay="656"/>
                                          </p:stCondLst>
                                        </p:cTn>
                                        <p:tgtEl>
                                          <p:spTgt spid="33"/>
                                        </p:tgtEl>
                                      </p:cBhvr>
                                      <p:to x="100000" y="80000"/>
                                    </p:animScale>
                                    <p:animScale>
                                      <p:cBhvr>
                                        <p:cTn id="34" dur="83" decel="50000">
                                          <p:stCondLst>
                                            <p:cond delay="669"/>
                                          </p:stCondLst>
                                        </p:cTn>
                                        <p:tgtEl>
                                          <p:spTgt spid="33"/>
                                        </p:tgtEl>
                                      </p:cBhvr>
                                      <p:to x="100000" y="100000"/>
                                    </p:animScale>
                                    <p:animScale>
                                      <p:cBhvr>
                                        <p:cTn id="35" dur="13">
                                          <p:stCondLst>
                                            <p:cond delay="821"/>
                                          </p:stCondLst>
                                        </p:cTn>
                                        <p:tgtEl>
                                          <p:spTgt spid="33"/>
                                        </p:tgtEl>
                                      </p:cBhvr>
                                      <p:to x="100000" y="90000"/>
                                    </p:animScale>
                                    <p:animScale>
                                      <p:cBhvr>
                                        <p:cTn id="36" dur="83" decel="50000">
                                          <p:stCondLst>
                                            <p:cond delay="834"/>
                                          </p:stCondLst>
                                        </p:cTn>
                                        <p:tgtEl>
                                          <p:spTgt spid="33"/>
                                        </p:tgtEl>
                                      </p:cBhvr>
                                      <p:to x="100000" y="100000"/>
                                    </p:animScale>
                                    <p:animScale>
                                      <p:cBhvr>
                                        <p:cTn id="37" dur="13">
                                          <p:stCondLst>
                                            <p:cond delay="904"/>
                                          </p:stCondLst>
                                        </p:cTn>
                                        <p:tgtEl>
                                          <p:spTgt spid="33"/>
                                        </p:tgtEl>
                                      </p:cBhvr>
                                      <p:to x="100000" y="95000"/>
                                    </p:animScale>
                                    <p:animScale>
                                      <p:cBhvr>
                                        <p:cTn id="38" dur="83" decel="50000">
                                          <p:stCondLst>
                                            <p:cond delay="917"/>
                                          </p:stCondLst>
                                        </p:cTn>
                                        <p:tgtEl>
                                          <p:spTgt spid="33"/>
                                        </p:tgtEl>
                                      </p:cBhvr>
                                      <p:to x="100000" y="100000"/>
                                    </p:animScale>
                                  </p:childTnLst>
                                </p:cTn>
                              </p:par>
                              <p:par>
                                <p:cTn id="39" presetID="10" presetClass="exit" presetSubtype="0" fill="hold" grpId="1" nodeType="withEffect">
                                  <p:stCondLst>
                                    <p:cond delay="0"/>
                                  </p:stCondLst>
                                  <p:childTnLst>
                                    <p:animEffect transition="out" filter="fade">
                                      <p:cBhvr>
                                        <p:cTn id="40" dur="1000"/>
                                        <p:tgtEl>
                                          <p:spTgt spid="24"/>
                                        </p:tgtEl>
                                      </p:cBhvr>
                                    </p:animEffect>
                                    <p:set>
                                      <p:cBhvr>
                                        <p:cTn id="41" dur="1" fill="hold">
                                          <p:stCondLst>
                                            <p:cond delay="999"/>
                                          </p:stCondLst>
                                        </p:cTn>
                                        <p:tgtEl>
                                          <p:spTgt spid="24"/>
                                        </p:tgtEl>
                                        <p:attrNameLst>
                                          <p:attrName>style.visibility</p:attrName>
                                        </p:attrNameLst>
                                      </p:cBhvr>
                                      <p:to>
                                        <p:strVal val="hidden"/>
                                      </p:to>
                                    </p:set>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childTnLst>
                                </p:cTn>
                              </p:par>
                              <p:par>
                                <p:cTn id="51" presetID="3" presetClass="emph" presetSubtype="2" fill="hold" nodeType="withEffect">
                                  <p:stCondLst>
                                    <p:cond delay="0"/>
                                  </p:stCondLst>
                                  <p:childTnLst>
                                    <p:animClr clrSpc="rgb">
                                      <p:cBhvr override="childStyle">
                                        <p:cTn id="52" dur="2000" fill="hold"/>
                                        <p:tgtEl>
                                          <p:spTgt spid="34"/>
                                        </p:tgtEl>
                                        <p:attrNameLst>
                                          <p:attrName>style.color</p:attrName>
                                        </p:attrNameLst>
                                      </p:cBhvr>
                                      <p:to>
                                        <a:srgbClr val="008000"/>
                                      </p:to>
                                    </p:animClr>
                                  </p:childTnLst>
                                </p:cTn>
                              </p:par>
                              <p:par>
                                <p:cTn id="53" presetID="1" presetClass="emph" presetSubtype="2" fill="hold" nodeType="withEffect">
                                  <p:stCondLst>
                                    <p:cond delay="0"/>
                                  </p:stCondLst>
                                  <p:childTnLst>
                                    <p:animClr clrSpc="rgb">
                                      <p:cBhvr>
                                        <p:cTn id="54" dur="2000" fill="hold"/>
                                        <p:tgtEl>
                                          <p:spTgt spid="16"/>
                                        </p:tgtEl>
                                        <p:attrNameLst>
                                          <p:attrName>fillcolor</p:attrName>
                                        </p:attrNameLst>
                                      </p:cBhvr>
                                      <p:to>
                                        <a:srgbClr val="008000"/>
                                      </p:to>
                                    </p:animClr>
                                    <p:set>
                                      <p:cBhvr>
                                        <p:cTn id="55" dur="2000" fill="hold"/>
                                        <p:tgtEl>
                                          <p:spTgt spid="16"/>
                                        </p:tgtEl>
                                        <p:attrNameLst>
                                          <p:attrName>fill.type</p:attrName>
                                        </p:attrNameLst>
                                      </p:cBhvr>
                                      <p:to>
                                        <p:strVal val="solid"/>
                                      </p:to>
                                    </p:set>
                                    <p:set>
                                      <p:cBhvr>
                                        <p:cTn id="56" dur="2000" fill="hold"/>
                                        <p:tgtEl>
                                          <p:spTgt spid="16"/>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childTnLst>
                                </p:cTn>
                              </p:par>
                            </p:childTnLst>
                          </p:cTn>
                        </p:par>
                        <p:par>
                          <p:cTn id="62" fill="hold">
                            <p:stCondLst>
                              <p:cond delay="1000"/>
                            </p:stCondLst>
                            <p:childTnLst>
                              <p:par>
                                <p:cTn id="63" presetID="53" presetClass="exit" presetSubtype="0" fill="hold" grpId="0" nodeType="afterEffect">
                                  <p:stCondLst>
                                    <p:cond delay="0"/>
                                  </p:stCondLst>
                                  <p:childTnLst>
                                    <p:anim calcmode="lin" valueType="num">
                                      <p:cBhvr>
                                        <p:cTn id="64" dur="1000"/>
                                        <p:tgtEl>
                                          <p:spTgt spid="34"/>
                                        </p:tgtEl>
                                        <p:attrNameLst>
                                          <p:attrName>ppt_w</p:attrName>
                                        </p:attrNameLst>
                                      </p:cBhvr>
                                      <p:tavLst>
                                        <p:tav tm="0">
                                          <p:val>
                                            <p:strVal val="ppt_w"/>
                                          </p:val>
                                        </p:tav>
                                        <p:tav tm="100000">
                                          <p:val>
                                            <p:fltVal val="0"/>
                                          </p:val>
                                        </p:tav>
                                      </p:tavLst>
                                    </p:anim>
                                    <p:anim calcmode="lin" valueType="num">
                                      <p:cBhvr>
                                        <p:cTn id="65" dur="1000"/>
                                        <p:tgtEl>
                                          <p:spTgt spid="34"/>
                                        </p:tgtEl>
                                        <p:attrNameLst>
                                          <p:attrName>ppt_h</p:attrName>
                                        </p:attrNameLst>
                                      </p:cBhvr>
                                      <p:tavLst>
                                        <p:tav tm="0">
                                          <p:val>
                                            <p:strVal val="ppt_h"/>
                                          </p:val>
                                        </p:tav>
                                        <p:tav tm="100000">
                                          <p:val>
                                            <p:fltVal val="0"/>
                                          </p:val>
                                        </p:tav>
                                      </p:tavLst>
                                    </p:anim>
                                    <p:animEffect transition="out" filter="fade">
                                      <p:cBhvr>
                                        <p:cTn id="66" dur="1000"/>
                                        <p:tgtEl>
                                          <p:spTgt spid="34"/>
                                        </p:tgtEl>
                                      </p:cBhvr>
                                    </p:animEffect>
                                    <p:set>
                                      <p:cBhvr>
                                        <p:cTn id="67" dur="1" fill="hold">
                                          <p:stCondLst>
                                            <p:cond delay="999"/>
                                          </p:stCondLst>
                                        </p:cTn>
                                        <p:tgtEl>
                                          <p:spTgt spid="34"/>
                                        </p:tgtEl>
                                        <p:attrNameLst>
                                          <p:attrName>style.visibility</p:attrName>
                                        </p:attrNameLst>
                                      </p:cBhvr>
                                      <p:to>
                                        <p:strVal val="hidden"/>
                                      </p:to>
                                    </p:set>
                                  </p:childTnLst>
                                </p:cTn>
                              </p:par>
                              <p:par>
                                <p:cTn id="68" presetID="53" presetClass="entr" presetSubtype="0"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p:cTn id="70" dur="1000" fill="hold"/>
                                        <p:tgtEl>
                                          <p:spTgt spid="28"/>
                                        </p:tgtEl>
                                        <p:attrNameLst>
                                          <p:attrName>ppt_w</p:attrName>
                                        </p:attrNameLst>
                                      </p:cBhvr>
                                      <p:tavLst>
                                        <p:tav tm="0">
                                          <p:val>
                                            <p:fltVal val="0"/>
                                          </p:val>
                                        </p:tav>
                                        <p:tav tm="100000">
                                          <p:val>
                                            <p:strVal val="#ppt_w"/>
                                          </p:val>
                                        </p:tav>
                                      </p:tavLst>
                                    </p:anim>
                                    <p:anim calcmode="lin" valueType="num">
                                      <p:cBhvr>
                                        <p:cTn id="71" dur="1000" fill="hold"/>
                                        <p:tgtEl>
                                          <p:spTgt spid="28"/>
                                        </p:tgtEl>
                                        <p:attrNameLst>
                                          <p:attrName>ppt_h</p:attrName>
                                        </p:attrNameLst>
                                      </p:cBhvr>
                                      <p:tavLst>
                                        <p:tav tm="0">
                                          <p:val>
                                            <p:fltVal val="0"/>
                                          </p:val>
                                        </p:tav>
                                        <p:tav tm="100000">
                                          <p:val>
                                            <p:strVal val="#ppt_h"/>
                                          </p:val>
                                        </p:tav>
                                      </p:tavLst>
                                    </p:anim>
                                    <p:animEffect transition="in" filter="fade">
                                      <p:cBhvr>
                                        <p:cTn id="72" dur="10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1000"/>
                                        <p:tgtEl>
                                          <p:spTgt spid="3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1000"/>
                                        <p:tgtEl>
                                          <p:spTgt spid="29"/>
                                        </p:tgtEl>
                                      </p:cBhvr>
                                    </p:animEffect>
                                  </p:childTnLst>
                                </p:cTn>
                              </p:par>
                              <p:par>
                                <p:cTn id="83" presetID="10" presetClass="exit" presetSubtype="0" fill="hold" nodeType="withEffect">
                                  <p:stCondLst>
                                    <p:cond delay="0"/>
                                  </p:stCondLst>
                                  <p:childTnLst>
                                    <p:animEffect transition="out" filter="fade">
                                      <p:cBhvr>
                                        <p:cTn id="84" dur="1000"/>
                                        <p:tgtEl>
                                          <p:spTgt spid="1026"/>
                                        </p:tgtEl>
                                      </p:cBhvr>
                                    </p:animEffect>
                                    <p:set>
                                      <p:cBhvr>
                                        <p:cTn id="85" dur="1" fill="hold">
                                          <p:stCondLst>
                                            <p:cond delay="999"/>
                                          </p:stCondLst>
                                        </p:cTn>
                                        <p:tgtEl>
                                          <p:spTgt spid="102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1000"/>
                                        <p:tgtEl>
                                          <p:spTgt spid="15"/>
                                        </p:tgtEl>
                                      </p:cBhvr>
                                    </p:animEffect>
                                    <p:set>
                                      <p:cBhvr>
                                        <p:cTn id="88" dur="1" fill="hold">
                                          <p:stCondLst>
                                            <p:cond delay="999"/>
                                          </p:stCondLst>
                                        </p:cTn>
                                        <p:tgtEl>
                                          <p:spTgt spid="15"/>
                                        </p:tgtEl>
                                        <p:attrNameLst>
                                          <p:attrName>style.visibility</p:attrName>
                                        </p:attrNameLst>
                                      </p:cBhvr>
                                      <p:to>
                                        <p:strVal val="hidden"/>
                                      </p:to>
                                    </p:set>
                                  </p:childTnLst>
                                </p:cTn>
                              </p:par>
                              <p:par>
                                <p:cTn id="89" presetID="10" presetClass="entr" presetSubtype="0" fill="hold" nodeType="withEffect">
                                  <p:stCondLst>
                                    <p:cond delay="500"/>
                                  </p:stCondLst>
                                  <p:childTnLst>
                                    <p:set>
                                      <p:cBhvr>
                                        <p:cTn id="90" dur="1" fill="hold">
                                          <p:stCondLst>
                                            <p:cond delay="0"/>
                                          </p:stCondLst>
                                        </p:cTn>
                                        <p:tgtEl>
                                          <p:spTgt spid="12291"/>
                                        </p:tgtEl>
                                        <p:attrNameLst>
                                          <p:attrName>style.visibility</p:attrName>
                                        </p:attrNameLst>
                                      </p:cBhvr>
                                      <p:to>
                                        <p:strVal val="visible"/>
                                      </p:to>
                                    </p:set>
                                    <p:animEffect transition="in" filter="fade">
                                      <p:cBhvr>
                                        <p:cTn id="91" dur="10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animBg="1"/>
      <p:bldP spid="26" grpId="0" animBg="1"/>
      <p:bldP spid="27" grpId="0" animBg="1"/>
      <p:bldP spid="29" grpId="0" animBg="1"/>
      <p:bldP spid="24" grpId="0" animBg="1"/>
      <p:bldP spid="24" grpId="1" animBg="1"/>
      <p:bldP spid="32" grpId="0" animBg="1"/>
      <p:bldP spid="33" grpId="0" animBg="1"/>
      <p:bldP spid="34" grpId="0"/>
      <p:bldP spid="35" grpId="0"/>
      <p:bldP spid="36" grpId="0" animBg="1"/>
      <p:bldP spid="28" grpId="0"/>
    </p:bld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369332"/>
          </a:xfrm>
          <a:prstGeom prst="rect">
            <a:avLst/>
          </a:prstGeom>
        </p:spPr>
        <p:txBody>
          <a:bodyPr wrap="square">
            <a:spAutoFit/>
          </a:bodyPr>
          <a:lstStyle/>
          <a:p>
            <a:r>
              <a:rPr lang="en-US" dirty="0" smtClean="0">
                <a:hlinkClick r:id="rId2"/>
              </a:rPr>
              <a:t>https://en.wikipedia.org/wiki/Port_William,_Falkland_Islands</a:t>
            </a:r>
            <a:endParaRPr lang="en-US" dirty="0"/>
          </a:p>
        </p:txBody>
      </p:sp>
      <p:pic>
        <p:nvPicPr>
          <p:cNvPr id="122882" name="Picture 2"/>
          <p:cNvPicPr>
            <a:picLocks noChangeAspect="1" noChangeArrowheads="1"/>
          </p:cNvPicPr>
          <p:nvPr/>
        </p:nvPicPr>
        <p:blipFill>
          <a:blip r:embed="rId3"/>
          <a:srcRect/>
          <a:stretch>
            <a:fillRect/>
          </a:stretch>
        </p:blipFill>
        <p:spPr bwMode="auto">
          <a:xfrm>
            <a:off x="0" y="990601"/>
            <a:ext cx="9165254" cy="58674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0" y="685800"/>
            <a:ext cx="9067800" cy="6096000"/>
            <a:chOff x="0" y="685800"/>
            <a:chExt cx="9067800" cy="6096000"/>
          </a:xfrm>
        </p:grpSpPr>
        <p:grpSp>
          <p:nvGrpSpPr>
            <p:cNvPr id="28" name="Group 27"/>
            <p:cNvGrpSpPr/>
            <p:nvPr/>
          </p:nvGrpSpPr>
          <p:grpSpPr>
            <a:xfrm>
              <a:off x="0" y="685800"/>
              <a:ext cx="9067800" cy="6096000"/>
              <a:chOff x="0" y="685800"/>
              <a:chExt cx="9067800" cy="6096000"/>
            </a:xfrm>
          </p:grpSpPr>
          <p:sp useBgFill="1">
            <p:nvSpPr>
              <p:cNvPr id="36" name="TextBox 35"/>
              <p:cNvSpPr txBox="1"/>
              <p:nvPr/>
            </p:nvSpPr>
            <p:spPr>
              <a:xfrm>
                <a:off x="0" y="2971800"/>
                <a:ext cx="7239000" cy="523220"/>
              </a:xfrm>
              <a:prstGeom prst="rect">
                <a:avLst/>
              </a:prstGeom>
            </p:spPr>
            <p:txBody>
              <a:bodyPr wrap="square" rtlCol="0">
                <a:spAutoFit/>
              </a:bodyPr>
              <a:lstStyle/>
              <a:p>
                <a:pPr>
                  <a:buFont typeface="Arial" pitchFamily="34" charset="0"/>
                  <a:buChar char="•"/>
                </a:pPr>
                <a:r>
                  <a:rPr lang="en-US" sz="2800" dirty="0" smtClean="0"/>
                  <a:t> </a:t>
                </a:r>
                <a:r>
                  <a:rPr lang="en-US" sz="2800" dirty="0" err="1" smtClean="0"/>
                  <a:t>Acadiens</a:t>
                </a:r>
                <a:r>
                  <a:rPr lang="en-US" sz="2800" dirty="0" smtClean="0"/>
                  <a:t> can stay or return to France</a:t>
                </a:r>
              </a:p>
            </p:txBody>
          </p:sp>
          <p:sp useBgFill="1">
            <p:nvSpPr>
              <p:cNvPr id="29" name="TextBox 28"/>
              <p:cNvSpPr txBox="1"/>
              <p:nvPr/>
            </p:nvSpPr>
            <p:spPr>
              <a:xfrm>
                <a:off x="0" y="3429000"/>
                <a:ext cx="7239000" cy="523220"/>
              </a:xfrm>
              <a:prstGeom prst="rect">
                <a:avLst/>
              </a:prstGeom>
            </p:spPr>
            <p:txBody>
              <a:bodyPr wrap="square" rtlCol="0">
                <a:spAutoFit/>
              </a:bodyPr>
              <a:lstStyle/>
              <a:p>
                <a:pPr>
                  <a:buFont typeface="Arial" pitchFamily="34" charset="0"/>
                  <a:buChar char="•"/>
                </a:pPr>
                <a:r>
                  <a:rPr lang="en-US" sz="2800" dirty="0" smtClean="0"/>
                  <a:t> a few </a:t>
                </a:r>
                <a:r>
                  <a:rPr lang="en-US" sz="2800" dirty="0" err="1" smtClean="0"/>
                  <a:t>Acadiens</a:t>
                </a:r>
                <a:r>
                  <a:rPr lang="en-US" sz="2800" dirty="0" smtClean="0"/>
                  <a:t> (~38) stay on the Falklands</a:t>
                </a:r>
              </a:p>
            </p:txBody>
          </p:sp>
          <p:sp useBgFill="1">
            <p:nvSpPr>
              <p:cNvPr id="25" name="TextBox 24"/>
              <p:cNvSpPr txBox="1"/>
              <p:nvPr/>
            </p:nvSpPr>
            <p:spPr>
              <a:xfrm>
                <a:off x="0" y="685800"/>
                <a:ext cx="7086600" cy="523220"/>
              </a:xfrm>
              <a:prstGeom prst="rect">
                <a:avLst/>
              </a:prstGeom>
            </p:spPr>
            <p:txBody>
              <a:bodyPr wrap="square" rtlCol="0">
                <a:spAutoFit/>
              </a:bodyPr>
              <a:lstStyle/>
              <a:p>
                <a:pPr>
                  <a:buFont typeface="Arial" pitchFamily="34" charset="0"/>
                  <a:buChar char="•"/>
                </a:pPr>
                <a:r>
                  <a:rPr lang="en-US" sz="2800" dirty="0" smtClean="0"/>
                  <a:t> 1765: John Byron claims Islands for Britain</a:t>
                </a:r>
              </a:p>
            </p:txBody>
          </p:sp>
          <p:pic>
            <p:nvPicPr>
              <p:cNvPr id="2050" name="Picture 2"/>
              <p:cNvPicPr>
                <a:picLocks noChangeAspect="1" noChangeArrowheads="1"/>
              </p:cNvPicPr>
              <p:nvPr/>
            </p:nvPicPr>
            <p:blipFill>
              <a:blip r:embed="rId3" cstate="print"/>
              <a:srcRect/>
              <a:stretch>
                <a:fillRect/>
              </a:stretch>
            </p:blipFill>
            <p:spPr bwMode="auto">
              <a:xfrm>
                <a:off x="4554537" y="4079618"/>
                <a:ext cx="4513263" cy="2702182"/>
              </a:xfrm>
              <a:prstGeom prst="rect">
                <a:avLst/>
              </a:prstGeom>
              <a:noFill/>
              <a:ln w="25400">
                <a:solidFill>
                  <a:schemeClr val="tx1"/>
                </a:solidFill>
                <a:miter lim="800000"/>
                <a:headEnd/>
                <a:tailEnd/>
              </a:ln>
              <a:effectLst/>
            </p:spPr>
          </p:pic>
          <p:sp>
            <p:nvSpPr>
              <p:cNvPr id="16" name="5-Point Star 15"/>
              <p:cNvSpPr/>
              <p:nvPr/>
            </p:nvSpPr>
            <p:spPr>
              <a:xfrm>
                <a:off x="8610600" y="5257800"/>
                <a:ext cx="457200" cy="457200"/>
              </a:xfrm>
              <a:prstGeom prst="star5">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TextBox 25"/>
              <p:cNvSpPr txBox="1"/>
              <p:nvPr/>
            </p:nvSpPr>
            <p:spPr>
              <a:xfrm>
                <a:off x="0" y="1600200"/>
                <a:ext cx="7239000" cy="954107"/>
              </a:xfrm>
              <a:prstGeom prst="rect">
                <a:avLst/>
              </a:prstGeom>
            </p:spPr>
            <p:txBody>
              <a:bodyPr wrap="square" rtlCol="0">
                <a:spAutoFit/>
              </a:bodyPr>
              <a:lstStyle/>
              <a:p>
                <a:pPr>
                  <a:buFont typeface="Arial" pitchFamily="34" charset="0"/>
                  <a:buChar char="•"/>
                </a:pPr>
                <a:r>
                  <a:rPr lang="en-US" sz="2800" dirty="0" smtClean="0"/>
                  <a:t> to avoid conflict with England, France cedes  </a:t>
                </a:r>
              </a:p>
              <a:p>
                <a:r>
                  <a:rPr lang="en-US" sz="2800" dirty="0" smtClean="0"/>
                  <a:t>   its claim to Falklands </a:t>
                </a:r>
                <a:r>
                  <a:rPr lang="en-US" sz="2800" u="sng" dirty="0" smtClean="0"/>
                  <a:t>to Spain </a:t>
                </a:r>
              </a:p>
            </p:txBody>
          </p:sp>
          <p:sp useBgFill="1">
            <p:nvSpPr>
              <p:cNvPr id="27" name="TextBox 26"/>
              <p:cNvSpPr txBox="1"/>
              <p:nvPr/>
            </p:nvSpPr>
            <p:spPr>
              <a:xfrm>
                <a:off x="0" y="2496312"/>
                <a:ext cx="7239000" cy="523220"/>
              </a:xfrm>
              <a:prstGeom prst="rect">
                <a:avLst/>
              </a:prstGeom>
            </p:spPr>
            <p:txBody>
              <a:bodyPr wrap="square" rtlCol="0">
                <a:spAutoFit/>
              </a:bodyPr>
              <a:lstStyle/>
              <a:p>
                <a:pPr>
                  <a:buFont typeface="Arial" pitchFamily="34" charset="0"/>
                  <a:buChar char="•"/>
                </a:pPr>
                <a:r>
                  <a:rPr lang="en-US" sz="2800" dirty="0" smtClean="0"/>
                  <a:t> 1767: </a:t>
                </a:r>
                <a:r>
                  <a:rPr lang="en-US" sz="2800" i="1" dirty="0" smtClean="0"/>
                  <a:t>Fort Louis </a:t>
                </a:r>
                <a:r>
                  <a:rPr lang="en-US" sz="2800" dirty="0" smtClean="0"/>
                  <a:t>renamed </a:t>
                </a:r>
                <a:r>
                  <a:rPr lang="en-US" sz="2800" i="1" dirty="0" smtClean="0"/>
                  <a:t>Puerto Soledad  </a:t>
                </a:r>
              </a:p>
            </p:txBody>
          </p:sp>
          <p:sp useBgFill="1">
            <p:nvSpPr>
              <p:cNvPr id="32" name="TextBox 31"/>
              <p:cNvSpPr txBox="1"/>
              <p:nvPr/>
            </p:nvSpPr>
            <p:spPr>
              <a:xfrm>
                <a:off x="0" y="1143000"/>
                <a:ext cx="7239000" cy="523220"/>
              </a:xfrm>
              <a:prstGeom prst="rect">
                <a:avLst/>
              </a:prstGeom>
            </p:spPr>
            <p:txBody>
              <a:bodyPr wrap="square" rtlCol="0">
                <a:spAutoFit/>
              </a:bodyPr>
              <a:lstStyle/>
              <a:p>
                <a:pPr>
                  <a:buFont typeface="Arial" pitchFamily="34" charset="0"/>
                  <a:buChar char="•"/>
                </a:pPr>
                <a:r>
                  <a:rPr lang="en-US" sz="2800" dirty="0" smtClean="0"/>
                  <a:t> 1766: English colonizes Sanders Island</a:t>
                </a:r>
              </a:p>
            </p:txBody>
          </p:sp>
          <p:sp>
            <p:nvSpPr>
              <p:cNvPr id="33" name="5-Point Star 32"/>
              <p:cNvSpPr/>
              <p:nvPr/>
            </p:nvSpPr>
            <p:spPr>
              <a:xfrm>
                <a:off x="6096000" y="4572000"/>
                <a:ext cx="457200" cy="457200"/>
              </a:xfrm>
              <a:prstGeom prst="star5">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5384551" y="4116353"/>
                <a:ext cx="1753750" cy="461665"/>
              </a:xfrm>
              <a:prstGeom prst="rect">
                <a:avLst/>
              </a:prstGeom>
              <a:noFill/>
            </p:spPr>
            <p:txBody>
              <a:bodyPr wrap="none" rtlCol="0">
                <a:spAutoFit/>
              </a:bodyPr>
              <a:lstStyle/>
              <a:p>
                <a:r>
                  <a:rPr lang="en-US" sz="2400" b="1" dirty="0" smtClean="0">
                    <a:solidFill>
                      <a:srgbClr val="002060"/>
                    </a:solidFill>
                    <a:effectLst>
                      <a:outerShdw dist="50800" dir="7200000" algn="ctr" rotWithShape="0">
                        <a:schemeClr val="tx1"/>
                      </a:outerShdw>
                    </a:effectLst>
                  </a:rPr>
                  <a:t>Fort Egmont</a:t>
                </a:r>
                <a:endParaRPr lang="en-US" sz="2400" b="1" dirty="0">
                  <a:solidFill>
                    <a:srgbClr val="002060"/>
                  </a:solidFill>
                  <a:effectLst>
                    <a:outerShdw dist="50800" dir="7200000" algn="ctr" rotWithShape="0">
                      <a:schemeClr val="tx1"/>
                    </a:outerShdw>
                  </a:effectLst>
                </a:endParaRPr>
              </a:p>
            </p:txBody>
          </p:sp>
          <p:pic>
            <p:nvPicPr>
              <p:cNvPr id="12291" name="Picture 3"/>
              <p:cNvPicPr>
                <a:picLocks noChangeAspect="1" noChangeArrowheads="1"/>
              </p:cNvPicPr>
              <p:nvPr/>
            </p:nvPicPr>
            <p:blipFill>
              <a:blip r:embed="rId4"/>
              <a:srcRect/>
              <a:stretch>
                <a:fillRect/>
              </a:stretch>
            </p:blipFill>
            <p:spPr bwMode="auto">
              <a:xfrm>
                <a:off x="6629400" y="782552"/>
                <a:ext cx="2438400" cy="3103648"/>
              </a:xfrm>
              <a:prstGeom prst="rect">
                <a:avLst/>
              </a:prstGeom>
              <a:noFill/>
              <a:ln w="9525">
                <a:noFill/>
                <a:miter lim="800000"/>
                <a:headEnd/>
                <a:tailEnd/>
              </a:ln>
              <a:effectLst/>
            </p:spPr>
          </p:pic>
        </p:grpSp>
        <p:sp>
          <p:nvSpPr>
            <p:cNvPr id="20" name="TextBox 19"/>
            <p:cNvSpPr txBox="1"/>
            <p:nvPr/>
          </p:nvSpPr>
          <p:spPr>
            <a:xfrm rot="1259392">
              <a:off x="7720809" y="4551626"/>
              <a:ext cx="1277914" cy="622414"/>
            </a:xfrm>
            <a:prstGeom prst="rect">
              <a:avLst/>
            </a:prstGeom>
            <a:noFill/>
          </p:spPr>
          <p:txBody>
            <a:bodyPr wrap="none" rtlCol="0">
              <a:spAutoFit/>
            </a:bodyPr>
            <a:lstStyle/>
            <a:p>
              <a:pPr algn="ctr">
                <a:lnSpc>
                  <a:spcPts val="2000"/>
                </a:lnSpc>
              </a:pPr>
              <a:r>
                <a:rPr lang="en-US" sz="2400" b="1" dirty="0" smtClean="0">
                  <a:solidFill>
                    <a:srgbClr val="008000"/>
                  </a:solidFill>
                  <a:effectLst>
                    <a:outerShdw dist="50800" dir="7200000" algn="ctr" rotWithShape="0">
                      <a:schemeClr val="tx1"/>
                    </a:outerShdw>
                  </a:effectLst>
                </a:rPr>
                <a:t>Puerto</a:t>
              </a:r>
            </a:p>
            <a:p>
              <a:pPr algn="ctr">
                <a:lnSpc>
                  <a:spcPts val="2000"/>
                </a:lnSpc>
              </a:pPr>
              <a:r>
                <a:rPr lang="en-US" sz="2400" b="1" dirty="0" smtClean="0">
                  <a:solidFill>
                    <a:srgbClr val="008000"/>
                  </a:solidFill>
                  <a:effectLst>
                    <a:outerShdw dist="50800" dir="7200000" algn="ctr" rotWithShape="0">
                      <a:schemeClr val="tx1"/>
                    </a:outerShdw>
                  </a:effectLst>
                </a:rPr>
                <a:t> Soledad</a:t>
              </a:r>
              <a:endParaRPr lang="en-US" sz="2400" b="1" dirty="0">
                <a:solidFill>
                  <a:srgbClr val="008000"/>
                </a:solidFill>
                <a:effectLst>
                  <a:outerShdw dist="50800" dir="7200000" algn="ctr" rotWithShape="0">
                    <a:schemeClr val="tx1"/>
                  </a:outerShdw>
                </a:effectLst>
              </a:endParaRPr>
            </a:p>
          </p:txBody>
        </p:sp>
      </p:grpSp>
      <p:sp useBgFill="1">
        <p:nvSpPr>
          <p:cNvPr id="39" name="TextBox 38"/>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sp>
        <p:nvSpPr>
          <p:cNvPr id="31" name="TextBox 30"/>
          <p:cNvSpPr txBox="1"/>
          <p:nvPr/>
        </p:nvSpPr>
        <p:spPr>
          <a:xfrm>
            <a:off x="210312" y="2505456"/>
            <a:ext cx="932688" cy="523220"/>
          </a:xfrm>
          <a:prstGeom prst="rect">
            <a:avLst/>
          </a:prstGeom>
          <a:noFill/>
          <a:ln w="76200">
            <a:solidFill>
              <a:srgbClr val="002060"/>
            </a:solidFill>
          </a:ln>
        </p:spPr>
        <p:txBody>
          <a:bodyPr wrap="square" rtlCol="0">
            <a:spAutoFit/>
          </a:bodyPr>
          <a:lstStyle/>
          <a:p>
            <a:r>
              <a:rPr lang="en-US" sz="2800" dirty="0" smtClean="0"/>
              <a:t>1767</a:t>
            </a:r>
            <a:endParaRPr lang="en-US" sz="2800" i="1" dirty="0" smtClean="0"/>
          </a:p>
        </p:txBody>
      </p:sp>
      <p:sp>
        <p:nvSpPr>
          <p:cNvPr id="38" name="Rectangle 37"/>
          <p:cNvSpPr/>
          <p:nvPr/>
        </p:nvSpPr>
        <p:spPr>
          <a:xfrm>
            <a:off x="5449824" y="54864"/>
            <a:ext cx="2895600" cy="609600"/>
          </a:xfrm>
          <a:prstGeom prst="rect">
            <a:avLst/>
          </a:prstGeom>
          <a:noFill/>
          <a:ln w="76200">
            <a:solidFill>
              <a:srgbClr val="2F0AB6"/>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143000" y="754559"/>
            <a:ext cx="1454244" cy="769441"/>
          </a:xfrm>
          <a:prstGeom prst="rect">
            <a:avLst/>
          </a:prstGeom>
          <a:noFill/>
        </p:spPr>
        <p:txBody>
          <a:bodyPr wrap="none" rtlCol="0">
            <a:spAutoFit/>
          </a:bodyPr>
          <a:lstStyle/>
          <a:p>
            <a:r>
              <a:rPr lang="en-US" sz="4400" b="1" dirty="0" smtClean="0">
                <a:solidFill>
                  <a:srgbClr val="002060"/>
                </a:solidFill>
              </a:rPr>
              <a:t> 1767</a:t>
            </a:r>
            <a:endParaRPr lang="en-US" sz="4400" b="1" dirty="0">
              <a:solidFill>
                <a:srgbClr val="002060"/>
              </a:solidFill>
            </a:endParaRPr>
          </a:p>
        </p:txBody>
      </p:sp>
      <p:sp>
        <p:nvSpPr>
          <p:cNvPr id="42" name="TextBox 41"/>
          <p:cNvSpPr txBox="1"/>
          <p:nvPr/>
        </p:nvSpPr>
        <p:spPr>
          <a:xfrm>
            <a:off x="2362200" y="744070"/>
            <a:ext cx="5516447" cy="769441"/>
          </a:xfrm>
          <a:prstGeom prst="rect">
            <a:avLst/>
          </a:prstGeom>
          <a:noFill/>
        </p:spPr>
        <p:txBody>
          <a:bodyPr wrap="none" rtlCol="0">
            <a:spAutoFit/>
          </a:bodyPr>
          <a:lstStyle/>
          <a:p>
            <a:r>
              <a:rPr lang="en-US" sz="4400" b="1" dirty="0" smtClean="0">
                <a:solidFill>
                  <a:srgbClr val="002060"/>
                </a:solidFill>
              </a:rPr>
              <a:t>: Where are they now?</a:t>
            </a:r>
            <a:endParaRPr lang="en-US" sz="44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1000"/>
                                        <p:tgtEl>
                                          <p:spTgt spid="31"/>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1000"/>
                                        <p:tgtEl>
                                          <p:spTgt spid="21"/>
                                        </p:tgtEl>
                                      </p:cBhvr>
                                    </p:animEffect>
                                    <p:set>
                                      <p:cBhvr>
                                        <p:cTn id="11" dur="1" fill="hold">
                                          <p:stCondLst>
                                            <p:cond delay="999"/>
                                          </p:stCondLst>
                                        </p:cTn>
                                        <p:tgtEl>
                                          <p:spTgt spid="21"/>
                                        </p:tgtEl>
                                        <p:attrNameLst>
                                          <p:attrName>style.visibility</p:attrName>
                                        </p:attrNameLst>
                                      </p:cBhvr>
                                      <p:to>
                                        <p:strVal val="hidden"/>
                                      </p:to>
                                    </p:se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10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64" presetClass="path" presetSubtype="0" accel="50000" decel="50000" fill="hold" grpId="1" nodeType="clickEffect">
                                  <p:stCondLst>
                                    <p:cond delay="0"/>
                                  </p:stCondLst>
                                  <p:childTnLst>
                                    <p:animMotion origin="layout" path="M 1.66667E-6 4.21965E-6 L 0.14271 -0.23654 " pathEditMode="relative" rAng="0" ptsTypes="AA">
                                      <p:cBhvr>
                                        <p:cTn id="19" dur="1000" fill="hold"/>
                                        <p:tgtEl>
                                          <p:spTgt spid="31"/>
                                        </p:tgtEl>
                                        <p:attrNameLst>
                                          <p:attrName>ppt_x</p:attrName>
                                          <p:attrName>ppt_y</p:attrName>
                                        </p:attrNameLst>
                                      </p:cBhvr>
                                      <p:rCtr x="71" y="-118"/>
                                    </p:animMotion>
                                  </p:childTnLst>
                                </p:cTn>
                              </p:par>
                              <p:par>
                                <p:cTn id="20" presetID="6" presetClass="emph" presetSubtype="0" fill="hold" grpId="2" nodeType="withEffect">
                                  <p:stCondLst>
                                    <p:cond delay="0"/>
                                  </p:stCondLst>
                                  <p:childTnLst>
                                    <p:animScale>
                                      <p:cBhvr>
                                        <p:cTn id="21" dur="1000" fill="hold"/>
                                        <p:tgtEl>
                                          <p:spTgt spid="31"/>
                                        </p:tgtEl>
                                      </p:cBhvr>
                                      <p:by x="150000" y="150000"/>
                                    </p:animScale>
                                  </p:childTnLst>
                                </p:cTn>
                              </p:par>
                              <p:par>
                                <p:cTn id="22" presetID="10" presetClass="exit" presetSubtype="0" fill="hold" grpId="3" nodeType="withEffect">
                                  <p:stCondLst>
                                    <p:cond delay="500"/>
                                  </p:stCondLst>
                                  <p:childTnLst>
                                    <p:animEffect transition="out" filter="fade">
                                      <p:cBhvr>
                                        <p:cTn id="23" dur="1000"/>
                                        <p:tgtEl>
                                          <p:spTgt spid="31"/>
                                        </p:tgtEl>
                                      </p:cBhvr>
                                    </p:animEffect>
                                    <p:set>
                                      <p:cBhvr>
                                        <p:cTn id="24" dur="1" fill="hold">
                                          <p:stCondLst>
                                            <p:cond delay="999"/>
                                          </p:stCondLst>
                                        </p:cTn>
                                        <p:tgtEl>
                                          <p:spTgt spid="31"/>
                                        </p:tgtEl>
                                        <p:attrNameLst>
                                          <p:attrName>style.visibility</p:attrName>
                                        </p:attrNameLst>
                                      </p:cBhvr>
                                      <p:to>
                                        <p:strVal val="hidden"/>
                                      </p:to>
                                    </p:set>
                                  </p:childTnLst>
                                </p:cTn>
                              </p:par>
                              <p:par>
                                <p:cTn id="25" presetID="10" presetClass="entr" presetSubtype="0" fill="hold" grpId="0" nodeType="withEffect">
                                  <p:stCondLst>
                                    <p:cond delay="50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2000"/>
                                        <p:tgtEl>
                                          <p:spTgt spid="41"/>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left)">
                                      <p:cBhvr>
                                        <p:cTn id="31"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1" grpId="2" animBg="1"/>
      <p:bldP spid="31" grpId="3" animBg="1"/>
      <p:bldP spid="38" grpId="0" animBg="1"/>
      <p:bldP spid="41" grpId="0"/>
      <p:bldP spid="4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 name="Group 159"/>
          <p:cNvGrpSpPr/>
          <p:nvPr/>
        </p:nvGrpSpPr>
        <p:grpSpPr>
          <a:xfrm>
            <a:off x="0" y="838200"/>
            <a:ext cx="9144000" cy="6096000"/>
            <a:chOff x="0" y="838200"/>
            <a:chExt cx="9144000" cy="6096000"/>
          </a:xfrm>
        </p:grpSpPr>
        <p:grpSp>
          <p:nvGrpSpPr>
            <p:cNvPr id="4" name="Group 69"/>
            <p:cNvGrpSpPr/>
            <p:nvPr/>
          </p:nvGrpSpPr>
          <p:grpSpPr>
            <a:xfrm>
              <a:off x="0" y="838200"/>
              <a:ext cx="9144000" cy="6096000"/>
              <a:chOff x="0" y="838200"/>
              <a:chExt cx="9144000" cy="609600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9525">
                <a:noFill/>
                <a:miter lim="800000"/>
                <a:headEnd/>
                <a:tailEnd/>
              </a:ln>
              <a:effectLst/>
            </p:spPr>
          </p:pic>
          <p:sp>
            <p:nvSpPr>
              <p:cNvPr id="78" name="Freeform 77"/>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24"/>
              <p:cNvGrpSpPr/>
              <p:nvPr/>
            </p:nvGrpSpPr>
            <p:grpSpPr>
              <a:xfrm>
                <a:off x="6071616" y="987552"/>
                <a:ext cx="588264" cy="1139952"/>
                <a:chOff x="6019800" y="990600"/>
                <a:chExt cx="588264" cy="1139952"/>
              </a:xfrm>
            </p:grpSpPr>
            <p:pic>
              <p:nvPicPr>
                <p:cNvPr id="26"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28"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29"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30"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6" name="Group 31"/>
              <p:cNvGrpSpPr/>
              <p:nvPr/>
            </p:nvGrpSpPr>
            <p:grpSpPr>
              <a:xfrm>
                <a:off x="4663440" y="2551176"/>
                <a:ext cx="763857" cy="719328"/>
                <a:chOff x="4724400" y="2551176"/>
                <a:chExt cx="763857" cy="719328"/>
              </a:xfrm>
            </p:grpSpPr>
            <p:pic>
              <p:nvPicPr>
                <p:cNvPr id="33"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34"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35"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36"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7" name="Group 36"/>
              <p:cNvGrpSpPr/>
              <p:nvPr/>
            </p:nvGrpSpPr>
            <p:grpSpPr>
              <a:xfrm>
                <a:off x="4271689" y="3851670"/>
                <a:ext cx="2052911" cy="2320530"/>
                <a:chOff x="4271689" y="3851670"/>
                <a:chExt cx="2052911" cy="2320530"/>
              </a:xfrm>
            </p:grpSpPr>
            <p:pic>
              <p:nvPicPr>
                <p:cNvPr id="38"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9"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8" name="Group 116"/>
                <p:cNvGrpSpPr/>
                <p:nvPr/>
              </p:nvGrpSpPr>
              <p:grpSpPr>
                <a:xfrm>
                  <a:off x="5441077" y="5637760"/>
                  <a:ext cx="883523" cy="534440"/>
                  <a:chOff x="5441077" y="5637760"/>
                  <a:chExt cx="883523" cy="534440"/>
                </a:xfrm>
              </p:grpSpPr>
              <p:pic>
                <p:nvPicPr>
                  <p:cNvPr id="41"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2"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3"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5" name="Picture 3"/>
              <p:cNvPicPr>
                <a:picLocks noChangeAspect="1" noChangeArrowheads="1"/>
              </p:cNvPicPr>
              <p:nvPr/>
            </p:nvPicPr>
            <p:blipFill>
              <a:blip r:embed="rId4"/>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9" name="Group 45"/>
              <p:cNvGrpSpPr/>
              <p:nvPr/>
            </p:nvGrpSpPr>
            <p:grpSpPr>
              <a:xfrm>
                <a:off x="1600200" y="3822192"/>
                <a:ext cx="2197608" cy="521208"/>
                <a:chOff x="1600200" y="3822192"/>
                <a:chExt cx="2197608" cy="521208"/>
              </a:xfrm>
            </p:grpSpPr>
            <p:pic>
              <p:nvPicPr>
                <p:cNvPr id="47"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48"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49"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0"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51"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52"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3" name="Picture 3"/>
              <p:cNvPicPr>
                <a:picLocks noChangeAspect="1" noChangeArrowheads="1"/>
              </p:cNvPicPr>
              <p:nvPr/>
            </p:nvPicPr>
            <p:blipFill>
              <a:blip r:embed="rId4"/>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0" name="Group 58"/>
              <p:cNvGrpSpPr/>
              <p:nvPr/>
            </p:nvGrpSpPr>
            <p:grpSpPr>
              <a:xfrm>
                <a:off x="1096733" y="5440680"/>
                <a:ext cx="776455" cy="249906"/>
                <a:chOff x="1096733" y="5440680"/>
                <a:chExt cx="776455" cy="249906"/>
              </a:xfrm>
            </p:grpSpPr>
            <p:sp>
              <p:nvSpPr>
                <p:cNvPr id="56" name="Freeform 5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64" name="Straight Connector 63"/>
            <p:cNvCxnSpPr/>
            <p:nvPr/>
          </p:nvCxnSpPr>
          <p:spPr>
            <a:xfrm rot="2148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2"/>
            <p:cNvPicPr preferRelativeResize="0">
              <a:picLocks noChangeArrowheads="1"/>
            </p:cNvPicPr>
            <p:nvPr/>
          </p:nvPicPr>
          <p:blipFill>
            <a:blip r:embed="rId5"/>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2" name="Freeform 6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53"/>
          <p:cNvGrpSpPr/>
          <p:nvPr/>
        </p:nvGrpSpPr>
        <p:grpSpPr>
          <a:xfrm>
            <a:off x="59266" y="987552"/>
            <a:ext cx="9022694" cy="5184648"/>
            <a:chOff x="59266" y="987552"/>
            <a:chExt cx="9022694" cy="5184648"/>
          </a:xfrm>
        </p:grpSpPr>
        <p:grpSp>
          <p:nvGrpSpPr>
            <p:cNvPr id="120" name="Group 69"/>
            <p:cNvGrpSpPr/>
            <p:nvPr/>
          </p:nvGrpSpPr>
          <p:grpSpPr>
            <a:xfrm>
              <a:off x="59266" y="987552"/>
              <a:ext cx="9022694" cy="5184648"/>
              <a:chOff x="59266" y="987552"/>
              <a:chExt cx="9022694" cy="5184648"/>
            </a:xfrm>
          </p:grpSpPr>
          <p:sp>
            <p:nvSpPr>
              <p:cNvPr id="124" name="Freeform 123"/>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124"/>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24"/>
              <p:cNvGrpSpPr/>
              <p:nvPr/>
            </p:nvGrpSpPr>
            <p:grpSpPr>
              <a:xfrm>
                <a:off x="6071616" y="987552"/>
                <a:ext cx="588264" cy="1139952"/>
                <a:chOff x="6019800" y="990600"/>
                <a:chExt cx="588264" cy="1139952"/>
              </a:xfrm>
            </p:grpSpPr>
            <p:pic>
              <p:nvPicPr>
                <p:cNvPr id="153"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154"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155"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156"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157"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158"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128" name="Group 31"/>
              <p:cNvGrpSpPr/>
              <p:nvPr/>
            </p:nvGrpSpPr>
            <p:grpSpPr>
              <a:xfrm>
                <a:off x="4663440" y="2551176"/>
                <a:ext cx="763857" cy="719328"/>
                <a:chOff x="4724400" y="2551176"/>
                <a:chExt cx="763857" cy="719328"/>
              </a:xfrm>
            </p:grpSpPr>
            <p:pic>
              <p:nvPicPr>
                <p:cNvPr id="149"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150"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151"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152"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129" name="Group 36"/>
              <p:cNvGrpSpPr/>
              <p:nvPr/>
            </p:nvGrpSpPr>
            <p:grpSpPr>
              <a:xfrm>
                <a:off x="4271689" y="3851670"/>
                <a:ext cx="2052911" cy="2320530"/>
                <a:chOff x="4271689" y="3851670"/>
                <a:chExt cx="2052911" cy="2320530"/>
              </a:xfrm>
            </p:grpSpPr>
            <p:pic>
              <p:nvPicPr>
                <p:cNvPr id="143"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144"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145" name="Group 116"/>
                <p:cNvGrpSpPr/>
                <p:nvPr/>
              </p:nvGrpSpPr>
              <p:grpSpPr>
                <a:xfrm>
                  <a:off x="5441077" y="5637760"/>
                  <a:ext cx="883523" cy="534440"/>
                  <a:chOff x="5441077" y="5637760"/>
                  <a:chExt cx="883523" cy="534440"/>
                </a:xfrm>
              </p:grpSpPr>
              <p:pic>
                <p:nvPicPr>
                  <p:cNvPr id="146"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147"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148"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130" name="Picture 3"/>
              <p:cNvPicPr>
                <a:picLocks noChangeAspect="1" noChangeArrowheads="1"/>
              </p:cNvPicPr>
              <p:nvPr/>
            </p:nvPicPr>
            <p:blipFill>
              <a:blip r:embed="rId4"/>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131" name="Group 45"/>
              <p:cNvGrpSpPr/>
              <p:nvPr/>
            </p:nvGrpSpPr>
            <p:grpSpPr>
              <a:xfrm>
                <a:off x="1600200" y="3822192"/>
                <a:ext cx="2197608" cy="521208"/>
                <a:chOff x="1600200" y="3822192"/>
                <a:chExt cx="2197608" cy="521208"/>
              </a:xfrm>
            </p:grpSpPr>
            <p:pic>
              <p:nvPicPr>
                <p:cNvPr id="137"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138"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139"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140"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141"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142"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132" name="Picture 3"/>
              <p:cNvPicPr>
                <a:picLocks noChangeAspect="1" noChangeArrowheads="1"/>
              </p:cNvPicPr>
              <p:nvPr/>
            </p:nvPicPr>
            <p:blipFill>
              <a:blip r:embed="rId4"/>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33" name="Group 58"/>
              <p:cNvGrpSpPr/>
              <p:nvPr/>
            </p:nvGrpSpPr>
            <p:grpSpPr>
              <a:xfrm>
                <a:off x="1096733" y="5440680"/>
                <a:ext cx="776455" cy="249906"/>
                <a:chOff x="1096733" y="5440680"/>
                <a:chExt cx="776455" cy="249906"/>
              </a:xfrm>
            </p:grpSpPr>
            <p:sp>
              <p:nvSpPr>
                <p:cNvPr id="134" name="Freeform 133"/>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Freeform 134"/>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Freeform 135"/>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121" name="Straight Connector 120"/>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2" name="Freeform 121"/>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Box 66"/>
          <p:cNvSpPr txBox="1"/>
          <p:nvPr/>
        </p:nvSpPr>
        <p:spPr>
          <a:xfrm>
            <a:off x="567798" y="3146321"/>
            <a:ext cx="1317291" cy="656590"/>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British Colonies</a:t>
            </a:r>
            <a:endParaRPr lang="en-US" sz="2400" b="1" dirty="0">
              <a:solidFill>
                <a:srgbClr val="FF0000"/>
              </a:solidFill>
              <a:effectLst>
                <a:outerShdw dist="38100" dir="7200000" algn="ctr" rotWithShape="0">
                  <a:schemeClr val="tx1"/>
                </a:outerShdw>
              </a:effectLst>
            </a:endParaRPr>
          </a:p>
        </p:txBody>
      </p:sp>
      <p:sp>
        <p:nvSpPr>
          <p:cNvPr id="71" name="TextBox 70"/>
          <p:cNvSpPr txBox="1"/>
          <p:nvPr/>
        </p:nvSpPr>
        <p:spPr>
          <a:xfrm>
            <a:off x="1371600" y="1694901"/>
            <a:ext cx="1686231" cy="667299"/>
          </a:xfrm>
          <a:prstGeom prst="rect">
            <a:avLst/>
          </a:prstGeom>
          <a:noFill/>
        </p:spPr>
        <p:txBody>
          <a:bodyPr wrap="non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British</a:t>
            </a:r>
          </a:p>
          <a:p>
            <a:pPr algn="ctr">
              <a:lnSpc>
                <a:spcPts val="2200"/>
              </a:lnSpc>
            </a:pPr>
            <a:r>
              <a:rPr lang="en-US" sz="2400" b="1" dirty="0" smtClean="0">
                <a:solidFill>
                  <a:srgbClr val="FF0000"/>
                </a:solidFill>
                <a:effectLst>
                  <a:outerShdw dist="38100" dir="7200000" algn="ctr" rotWithShape="0">
                    <a:schemeClr val="tx1"/>
                  </a:outerShdw>
                </a:effectLst>
              </a:rPr>
              <a:t>Nova Scotia</a:t>
            </a:r>
            <a:endParaRPr lang="en-US" sz="2400" b="1" dirty="0">
              <a:solidFill>
                <a:srgbClr val="FF0000"/>
              </a:solidFill>
              <a:effectLst>
                <a:outerShdw dist="38100" dir="7200000" algn="ctr" rotWithShape="0">
                  <a:schemeClr val="tx1"/>
                </a:outerShdw>
              </a:effectLst>
            </a:endParaRPr>
          </a:p>
        </p:txBody>
      </p:sp>
      <p:sp>
        <p:nvSpPr>
          <p:cNvPr id="80" name="TextBox 79"/>
          <p:cNvSpPr txBox="1"/>
          <p:nvPr/>
        </p:nvSpPr>
        <p:spPr>
          <a:xfrm>
            <a:off x="0" y="762000"/>
            <a:ext cx="1326004" cy="769441"/>
          </a:xfrm>
          <a:prstGeom prst="rect">
            <a:avLst/>
          </a:prstGeom>
          <a:noFill/>
        </p:spPr>
        <p:txBody>
          <a:bodyPr wrap="none" rtlCol="0">
            <a:spAutoFit/>
          </a:bodyPr>
          <a:lstStyle/>
          <a:p>
            <a:r>
              <a:rPr lang="en-US" sz="4400" b="1" dirty="0" smtClean="0">
                <a:solidFill>
                  <a:srgbClr val="002060"/>
                </a:solidFill>
              </a:rPr>
              <a:t>1763</a:t>
            </a:r>
            <a:endParaRPr lang="en-US" sz="4400" b="1" dirty="0">
              <a:solidFill>
                <a:srgbClr val="002060"/>
              </a:solidFill>
            </a:endParaRPr>
          </a:p>
        </p:txBody>
      </p:sp>
      <p:grpSp>
        <p:nvGrpSpPr>
          <p:cNvPr id="101" name="Group 100"/>
          <p:cNvGrpSpPr/>
          <p:nvPr/>
        </p:nvGrpSpPr>
        <p:grpSpPr>
          <a:xfrm>
            <a:off x="1143000" y="744070"/>
            <a:ext cx="6735647" cy="787371"/>
            <a:chOff x="1143000" y="744070"/>
            <a:chExt cx="6735647" cy="787371"/>
          </a:xfrm>
        </p:grpSpPr>
        <p:sp>
          <p:nvSpPr>
            <p:cNvPr id="73" name="TextBox 72"/>
            <p:cNvSpPr txBox="1"/>
            <p:nvPr/>
          </p:nvSpPr>
          <p:spPr>
            <a:xfrm>
              <a:off x="2362200" y="744070"/>
              <a:ext cx="5516447" cy="769441"/>
            </a:xfrm>
            <a:prstGeom prst="rect">
              <a:avLst/>
            </a:prstGeom>
            <a:noFill/>
          </p:spPr>
          <p:txBody>
            <a:bodyPr wrap="none" rtlCol="0">
              <a:spAutoFit/>
            </a:bodyPr>
            <a:lstStyle/>
            <a:p>
              <a:r>
                <a:rPr lang="en-US" sz="4400" b="1" dirty="0" smtClean="0">
                  <a:solidFill>
                    <a:srgbClr val="002060"/>
                  </a:solidFill>
                </a:rPr>
                <a:t>: Where are they now?</a:t>
              </a:r>
              <a:endParaRPr lang="en-US" sz="4400" b="1" dirty="0">
                <a:solidFill>
                  <a:srgbClr val="002060"/>
                </a:solidFill>
              </a:endParaRPr>
            </a:p>
          </p:txBody>
        </p:sp>
        <p:sp>
          <p:nvSpPr>
            <p:cNvPr id="100" name="TextBox 99"/>
            <p:cNvSpPr txBox="1"/>
            <p:nvPr/>
          </p:nvSpPr>
          <p:spPr>
            <a:xfrm>
              <a:off x="1143000" y="762000"/>
              <a:ext cx="1454244" cy="769441"/>
            </a:xfrm>
            <a:prstGeom prst="rect">
              <a:avLst/>
            </a:prstGeom>
            <a:noFill/>
          </p:spPr>
          <p:txBody>
            <a:bodyPr wrap="none" rtlCol="0">
              <a:spAutoFit/>
            </a:bodyPr>
            <a:lstStyle/>
            <a:p>
              <a:r>
                <a:rPr lang="en-US" sz="4400" b="1" dirty="0" smtClean="0">
                  <a:solidFill>
                    <a:srgbClr val="002060"/>
                  </a:solidFill>
                </a:rPr>
                <a:t> 1767</a:t>
              </a:r>
              <a:endParaRPr lang="en-US" sz="4400" b="1" dirty="0">
                <a:solidFill>
                  <a:srgbClr val="002060"/>
                </a:solidFill>
              </a:endParaRPr>
            </a:p>
          </p:txBody>
        </p:sp>
      </p:grpSp>
      <p:sp>
        <p:nvSpPr>
          <p:cNvPr id="63" name="TextBox 62"/>
          <p:cNvSpPr txBox="1"/>
          <p:nvPr/>
        </p:nvSpPr>
        <p:spPr>
          <a:xfrm>
            <a:off x="24872" y="762000"/>
            <a:ext cx="1499128" cy="769441"/>
          </a:xfrm>
          <a:prstGeom prst="rect">
            <a:avLst/>
          </a:prstGeom>
          <a:noFill/>
        </p:spPr>
        <p:txBody>
          <a:bodyPr wrap="none" rtlCol="0">
            <a:spAutoFit/>
          </a:bodyPr>
          <a:lstStyle/>
          <a:p>
            <a:r>
              <a:rPr lang="en-US" sz="4400" b="1" dirty="0" smtClean="0">
                <a:solidFill>
                  <a:srgbClr val="FF0000"/>
                </a:solidFill>
                <a:effectLst>
                  <a:outerShdw dist="50800" dir="7200000" algn="ctr" rotWithShape="0">
                    <a:schemeClr val="tx1"/>
                  </a:outerShdw>
                </a:effectLst>
              </a:rPr>
              <a:t>1763-</a:t>
            </a:r>
            <a:endParaRPr lang="en-US" sz="4400" b="1" dirty="0">
              <a:solidFill>
                <a:srgbClr val="FF0000"/>
              </a:solidFill>
              <a:effectLst>
                <a:outerShdw dist="50800" dir="7200000" algn="ctr" rotWithShape="0">
                  <a:schemeClr val="tx1"/>
                </a:outerShdw>
              </a:effectLst>
            </a:endParaRPr>
          </a:p>
        </p:txBody>
      </p:sp>
      <p:sp>
        <p:nvSpPr>
          <p:cNvPr id="68" name="TextBox 67"/>
          <p:cNvSpPr txBox="1"/>
          <p:nvPr/>
        </p:nvSpPr>
        <p:spPr>
          <a:xfrm>
            <a:off x="8001000" y="609600"/>
            <a:ext cx="1295400" cy="656590"/>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Great Britain</a:t>
            </a:r>
          </a:p>
        </p:txBody>
      </p:sp>
      <p:sp useBgFill="1">
        <p:nvSpPr>
          <p:cNvPr id="54" name="TextBox 53"/>
          <p:cNvSpPr txBox="1"/>
          <p:nvPr/>
        </p:nvSpPr>
        <p:spPr>
          <a:xfrm>
            <a:off x="0" y="0"/>
            <a:ext cx="9144000" cy="677108"/>
          </a:xfrm>
          <a:prstGeom prst="rect">
            <a:avLst/>
          </a:prstGeom>
        </p:spPr>
        <p:txBody>
          <a:bodyPr wrap="square" rtlCol="0">
            <a:spAutoFit/>
          </a:bodyPr>
          <a:lstStyle/>
          <a:p>
            <a:r>
              <a:rPr lang="en-US" sz="3800" b="1" dirty="0" smtClean="0">
                <a:solidFill>
                  <a:srgbClr val="002060"/>
                </a:solidFill>
              </a:rPr>
              <a:t>   Post-War Imperialism	The Migrants</a:t>
            </a:r>
          </a:p>
        </p:txBody>
      </p:sp>
      <p:sp>
        <p:nvSpPr>
          <p:cNvPr id="55" name="Freeform 54"/>
          <p:cNvSpPr/>
          <p:nvPr/>
        </p:nvSpPr>
        <p:spPr>
          <a:xfrm>
            <a:off x="1600200" y="2895600"/>
            <a:ext cx="876925" cy="1191718"/>
          </a:xfrm>
          <a:custGeom>
            <a:avLst/>
            <a:gdLst>
              <a:gd name="connsiteX0" fmla="*/ 876925 w 876925"/>
              <a:gd name="connsiteY0" fmla="*/ 0 h 1191718"/>
              <a:gd name="connsiteX1" fmla="*/ 786984 w 876925"/>
              <a:gd name="connsiteY1" fmla="*/ 37475 h 1191718"/>
              <a:gd name="connsiteX2" fmla="*/ 614597 w 876925"/>
              <a:gd name="connsiteY2" fmla="*/ 97436 h 1191718"/>
              <a:gd name="connsiteX3" fmla="*/ 562132 w 876925"/>
              <a:gd name="connsiteY3" fmla="*/ 209862 h 1191718"/>
              <a:gd name="connsiteX4" fmla="*/ 532151 w 876925"/>
              <a:gd name="connsiteY4" fmla="*/ 322289 h 1191718"/>
              <a:gd name="connsiteX5" fmla="*/ 427220 w 876925"/>
              <a:gd name="connsiteY5" fmla="*/ 307298 h 1191718"/>
              <a:gd name="connsiteX6" fmla="*/ 419725 w 876925"/>
              <a:gd name="connsiteY6" fmla="*/ 442210 h 1191718"/>
              <a:gd name="connsiteX7" fmla="*/ 374755 w 876925"/>
              <a:gd name="connsiteY7" fmla="*/ 554636 h 1191718"/>
              <a:gd name="connsiteX8" fmla="*/ 412230 w 876925"/>
              <a:gd name="connsiteY8" fmla="*/ 652072 h 1191718"/>
              <a:gd name="connsiteX9" fmla="*/ 382250 w 876925"/>
              <a:gd name="connsiteY9" fmla="*/ 801974 h 1191718"/>
              <a:gd name="connsiteX10" fmla="*/ 269823 w 876925"/>
              <a:gd name="connsiteY10" fmla="*/ 929390 h 1191718"/>
              <a:gd name="connsiteX11" fmla="*/ 164892 w 876925"/>
              <a:gd name="connsiteY11" fmla="*/ 1004341 h 1191718"/>
              <a:gd name="connsiteX12" fmla="*/ 97437 w 876925"/>
              <a:gd name="connsiteY12" fmla="*/ 1086787 h 1191718"/>
              <a:gd name="connsiteX13" fmla="*/ 0 w 876925"/>
              <a:gd name="connsiteY13" fmla="*/ 1191718 h 119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925" h="1191718">
                <a:moveTo>
                  <a:pt x="876925" y="0"/>
                </a:moveTo>
                <a:cubicBezTo>
                  <a:pt x="853815" y="10618"/>
                  <a:pt x="830705" y="21236"/>
                  <a:pt x="786984" y="37475"/>
                </a:cubicBezTo>
                <a:cubicBezTo>
                  <a:pt x="743263" y="53714"/>
                  <a:pt x="652072" y="68705"/>
                  <a:pt x="614597" y="97436"/>
                </a:cubicBezTo>
                <a:cubicBezTo>
                  <a:pt x="577122" y="126167"/>
                  <a:pt x="575873" y="172387"/>
                  <a:pt x="562132" y="209862"/>
                </a:cubicBezTo>
                <a:cubicBezTo>
                  <a:pt x="548391" y="247337"/>
                  <a:pt x="554636" y="306050"/>
                  <a:pt x="532151" y="322289"/>
                </a:cubicBezTo>
                <a:cubicBezTo>
                  <a:pt x="509666" y="338528"/>
                  <a:pt x="445958" y="287311"/>
                  <a:pt x="427220" y="307298"/>
                </a:cubicBezTo>
                <a:cubicBezTo>
                  <a:pt x="408482" y="327285"/>
                  <a:pt x="428469" y="400987"/>
                  <a:pt x="419725" y="442210"/>
                </a:cubicBezTo>
                <a:cubicBezTo>
                  <a:pt x="410981" y="483433"/>
                  <a:pt x="376004" y="519659"/>
                  <a:pt x="374755" y="554636"/>
                </a:cubicBezTo>
                <a:cubicBezTo>
                  <a:pt x="373506" y="589613"/>
                  <a:pt x="410981" y="610849"/>
                  <a:pt x="412230" y="652072"/>
                </a:cubicBezTo>
                <a:cubicBezTo>
                  <a:pt x="413479" y="693295"/>
                  <a:pt x="405984" y="755754"/>
                  <a:pt x="382250" y="801974"/>
                </a:cubicBezTo>
                <a:cubicBezTo>
                  <a:pt x="358516" y="848194"/>
                  <a:pt x="306049" y="895662"/>
                  <a:pt x="269823" y="929390"/>
                </a:cubicBezTo>
                <a:cubicBezTo>
                  <a:pt x="233597" y="963118"/>
                  <a:pt x="193623" y="978108"/>
                  <a:pt x="164892" y="1004341"/>
                </a:cubicBezTo>
                <a:cubicBezTo>
                  <a:pt x="136161" y="1030574"/>
                  <a:pt x="124919" y="1055558"/>
                  <a:pt x="97437" y="1086787"/>
                </a:cubicBezTo>
                <a:cubicBezTo>
                  <a:pt x="69955" y="1118016"/>
                  <a:pt x="34977" y="1154867"/>
                  <a:pt x="0" y="1191718"/>
                </a:cubicBezTo>
              </a:path>
            </a:pathLst>
          </a:custGeom>
          <a:ln w="152400">
            <a:solidFill>
              <a:srgbClr val="FF0000">
                <a:alpha val="69000"/>
              </a:srgbClr>
            </a:solidFill>
          </a:ln>
          <a:effectLst>
            <a:outerShdw blurRad="190500" dist="38100" dir="11400000" sx="110000" sy="11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Freeform 58"/>
          <p:cNvSpPr/>
          <p:nvPr/>
        </p:nvSpPr>
        <p:spPr>
          <a:xfrm rot="386655">
            <a:off x="7799832" y="1115568"/>
            <a:ext cx="678872" cy="762001"/>
          </a:xfrm>
          <a:custGeom>
            <a:avLst/>
            <a:gdLst>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4433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2909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8872" h="762001">
                <a:moveTo>
                  <a:pt x="318654" y="11084"/>
                </a:moveTo>
                <a:cubicBezTo>
                  <a:pt x="376843" y="22168"/>
                  <a:pt x="454429" y="121921"/>
                  <a:pt x="468283" y="177339"/>
                </a:cubicBezTo>
                <a:cubicBezTo>
                  <a:pt x="482138" y="232757"/>
                  <a:pt x="371301" y="324660"/>
                  <a:pt x="401781" y="343594"/>
                </a:cubicBezTo>
                <a:cubicBezTo>
                  <a:pt x="432261" y="362528"/>
                  <a:pt x="623454" y="254924"/>
                  <a:pt x="651163" y="290946"/>
                </a:cubicBezTo>
                <a:cubicBezTo>
                  <a:pt x="678872" y="326968"/>
                  <a:pt x="612370" y="514928"/>
                  <a:pt x="568036" y="559724"/>
                </a:cubicBezTo>
                <a:cubicBezTo>
                  <a:pt x="523702" y="604520"/>
                  <a:pt x="443345" y="540327"/>
                  <a:pt x="385156" y="559724"/>
                </a:cubicBezTo>
                <a:cubicBezTo>
                  <a:pt x="326967" y="579121"/>
                  <a:pt x="279861" y="645623"/>
                  <a:pt x="218901" y="676103"/>
                </a:cubicBezTo>
                <a:cubicBezTo>
                  <a:pt x="157941" y="706583"/>
                  <a:pt x="38792" y="762001"/>
                  <a:pt x="19396" y="742604"/>
                </a:cubicBezTo>
                <a:cubicBezTo>
                  <a:pt x="0" y="723208"/>
                  <a:pt x="99752" y="592975"/>
                  <a:pt x="102523" y="559724"/>
                </a:cubicBezTo>
                <a:cubicBezTo>
                  <a:pt x="105294" y="526473"/>
                  <a:pt x="36021" y="587433"/>
                  <a:pt x="36021" y="543099"/>
                </a:cubicBezTo>
                <a:cubicBezTo>
                  <a:pt x="36021" y="498765"/>
                  <a:pt x="88668" y="357448"/>
                  <a:pt x="102523" y="293717"/>
                </a:cubicBezTo>
                <a:cubicBezTo>
                  <a:pt x="116378" y="229986"/>
                  <a:pt x="116378" y="191194"/>
                  <a:pt x="119149" y="160714"/>
                </a:cubicBezTo>
                <a:cubicBezTo>
                  <a:pt x="121920" y="130234"/>
                  <a:pt x="88669" y="130233"/>
                  <a:pt x="119149" y="110837"/>
                </a:cubicBezTo>
                <a:cubicBezTo>
                  <a:pt x="149629" y="91441"/>
                  <a:pt x="260465" y="0"/>
                  <a:pt x="318654" y="11084"/>
                </a:cubicBezTo>
                <a:close/>
              </a:path>
            </a:pathLst>
          </a:custGeom>
          <a:solidFill>
            <a:srgbClr val="FF0000">
              <a:alpha val="64000"/>
            </a:srgbClr>
          </a:solidFill>
          <a:ln w="12700">
            <a:noFill/>
          </a:ln>
          <a:effectLst>
            <a:outerShdw blurRad="190500" dist="38100" dir="11400000" sx="131000" sy="13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2811087" y="2286000"/>
            <a:ext cx="541713" cy="397625"/>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95" h="418407">
                <a:moveTo>
                  <a:pt x="277091" y="112222"/>
                </a:moveTo>
                <a:cubicBezTo>
                  <a:pt x="328122" y="99522"/>
                  <a:pt x="451658" y="5542"/>
                  <a:pt x="493222" y="2771"/>
                </a:cubicBezTo>
                <a:cubicBezTo>
                  <a:pt x="534786" y="0"/>
                  <a:pt x="562495" y="46875"/>
                  <a:pt x="526473" y="95597"/>
                </a:cubicBezTo>
                <a:cubicBezTo>
                  <a:pt x="490451" y="144319"/>
                  <a:pt x="338051" y="241300"/>
                  <a:pt x="277091" y="295102"/>
                </a:cubicBezTo>
                <a:cubicBezTo>
                  <a:pt x="216131" y="348904"/>
                  <a:pt x="186118" y="284450"/>
                  <a:pt x="160713" y="418407"/>
                </a:cubicBezTo>
                <a:cubicBezTo>
                  <a:pt x="32898" y="413069"/>
                  <a:pt x="22168" y="329507"/>
                  <a:pt x="11084" y="295102"/>
                </a:cubicBezTo>
                <a:cubicBezTo>
                  <a:pt x="0" y="260697"/>
                  <a:pt x="64886" y="247997"/>
                  <a:pt x="94211" y="211975"/>
                </a:cubicBezTo>
                <a:cubicBezTo>
                  <a:pt x="123536" y="175953"/>
                  <a:pt x="156557" y="95596"/>
                  <a:pt x="187037" y="78971"/>
                </a:cubicBezTo>
                <a:cubicBezTo>
                  <a:pt x="217517" y="62346"/>
                  <a:pt x="226060" y="124922"/>
                  <a:pt x="277091" y="112222"/>
                </a:cubicBezTo>
                <a:close/>
              </a:path>
            </a:pathLst>
          </a:custGeom>
          <a:solidFill>
            <a:srgbClr val="FF0000">
              <a:alpha val="73000"/>
            </a:srgbClr>
          </a:solidFill>
          <a:ln>
            <a:noFill/>
          </a:ln>
          <a:effectLst>
            <a:outerShdw blurRad="177800" dist="50800" dir="12000000" sx="115000" sy="115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Rectangle 78"/>
          <p:cNvSpPr/>
          <p:nvPr/>
        </p:nvSpPr>
        <p:spPr>
          <a:xfrm>
            <a:off x="5449824" y="54864"/>
            <a:ext cx="2895600" cy="609600"/>
          </a:xfrm>
          <a:prstGeom prst="rect">
            <a:avLst/>
          </a:prstGeom>
          <a:noFill/>
          <a:ln w="76200">
            <a:solidFill>
              <a:srgbClr val="2F0AB6"/>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76200" y="838200"/>
            <a:ext cx="12954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8160327" y="1828800"/>
            <a:ext cx="755073" cy="533401"/>
          </a:xfrm>
          <a:custGeom>
            <a:avLst/>
            <a:gdLst>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4433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2909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67788"/>
              <a:gd name="connsiteY0" fmla="*/ 11084 h 762001"/>
              <a:gd name="connsiteX1" fmla="*/ 468283 w 667788"/>
              <a:gd name="connsiteY1" fmla="*/ 177339 h 762001"/>
              <a:gd name="connsiteX2" fmla="*/ 651163 w 667788"/>
              <a:gd name="connsiteY2" fmla="*/ 290946 h 762001"/>
              <a:gd name="connsiteX3" fmla="*/ 568036 w 667788"/>
              <a:gd name="connsiteY3" fmla="*/ 559724 h 762001"/>
              <a:gd name="connsiteX4" fmla="*/ 385156 w 667788"/>
              <a:gd name="connsiteY4" fmla="*/ 559724 h 762001"/>
              <a:gd name="connsiteX5" fmla="*/ 218901 w 667788"/>
              <a:gd name="connsiteY5" fmla="*/ 676103 h 762001"/>
              <a:gd name="connsiteX6" fmla="*/ 19396 w 667788"/>
              <a:gd name="connsiteY6" fmla="*/ 742604 h 762001"/>
              <a:gd name="connsiteX7" fmla="*/ 102523 w 667788"/>
              <a:gd name="connsiteY7" fmla="*/ 559724 h 762001"/>
              <a:gd name="connsiteX8" fmla="*/ 36021 w 667788"/>
              <a:gd name="connsiteY8" fmla="*/ 543099 h 762001"/>
              <a:gd name="connsiteX9" fmla="*/ 102523 w 667788"/>
              <a:gd name="connsiteY9" fmla="*/ 293717 h 762001"/>
              <a:gd name="connsiteX10" fmla="*/ 119149 w 667788"/>
              <a:gd name="connsiteY10" fmla="*/ 160714 h 762001"/>
              <a:gd name="connsiteX11" fmla="*/ 119149 w 667788"/>
              <a:gd name="connsiteY11" fmla="*/ 110837 h 762001"/>
              <a:gd name="connsiteX12" fmla="*/ 318654 w 667788"/>
              <a:gd name="connsiteY12" fmla="*/ 11084 h 762001"/>
              <a:gd name="connsiteX0" fmla="*/ 282633 w 631767"/>
              <a:gd name="connsiteY0" fmla="*/ 11084 h 676103"/>
              <a:gd name="connsiteX1" fmla="*/ 432262 w 631767"/>
              <a:gd name="connsiteY1" fmla="*/ 177339 h 676103"/>
              <a:gd name="connsiteX2" fmla="*/ 615142 w 631767"/>
              <a:gd name="connsiteY2" fmla="*/ 290946 h 676103"/>
              <a:gd name="connsiteX3" fmla="*/ 532015 w 631767"/>
              <a:gd name="connsiteY3" fmla="*/ 559724 h 676103"/>
              <a:gd name="connsiteX4" fmla="*/ 349135 w 631767"/>
              <a:gd name="connsiteY4" fmla="*/ 559724 h 676103"/>
              <a:gd name="connsiteX5" fmla="*/ 182880 w 631767"/>
              <a:gd name="connsiteY5" fmla="*/ 676103 h 676103"/>
              <a:gd name="connsiteX6" fmla="*/ 66502 w 631767"/>
              <a:gd name="connsiteY6" fmla="*/ 559724 h 676103"/>
              <a:gd name="connsiteX7" fmla="*/ 0 w 631767"/>
              <a:gd name="connsiteY7" fmla="*/ 543099 h 676103"/>
              <a:gd name="connsiteX8" fmla="*/ 66502 w 631767"/>
              <a:gd name="connsiteY8" fmla="*/ 293717 h 676103"/>
              <a:gd name="connsiteX9" fmla="*/ 83128 w 631767"/>
              <a:gd name="connsiteY9" fmla="*/ 160714 h 676103"/>
              <a:gd name="connsiteX10" fmla="*/ 83128 w 631767"/>
              <a:gd name="connsiteY10" fmla="*/ 110837 h 676103"/>
              <a:gd name="connsiteX11" fmla="*/ 282633 w 631767"/>
              <a:gd name="connsiteY11" fmla="*/ 11084 h 676103"/>
              <a:gd name="connsiteX0" fmla="*/ 235527 w 584661"/>
              <a:gd name="connsiteY0" fmla="*/ 11084 h 676103"/>
              <a:gd name="connsiteX1" fmla="*/ 385156 w 584661"/>
              <a:gd name="connsiteY1" fmla="*/ 177339 h 676103"/>
              <a:gd name="connsiteX2" fmla="*/ 568036 w 584661"/>
              <a:gd name="connsiteY2" fmla="*/ 290946 h 676103"/>
              <a:gd name="connsiteX3" fmla="*/ 484909 w 584661"/>
              <a:gd name="connsiteY3" fmla="*/ 559724 h 676103"/>
              <a:gd name="connsiteX4" fmla="*/ 302029 w 584661"/>
              <a:gd name="connsiteY4" fmla="*/ 559724 h 676103"/>
              <a:gd name="connsiteX5" fmla="*/ 135774 w 584661"/>
              <a:gd name="connsiteY5" fmla="*/ 676103 h 676103"/>
              <a:gd name="connsiteX6" fmla="*/ 19396 w 584661"/>
              <a:gd name="connsiteY6" fmla="*/ 559724 h 676103"/>
              <a:gd name="connsiteX7" fmla="*/ 19396 w 584661"/>
              <a:gd name="connsiteY7" fmla="*/ 293717 h 676103"/>
              <a:gd name="connsiteX8" fmla="*/ 36022 w 584661"/>
              <a:gd name="connsiteY8" fmla="*/ 160714 h 676103"/>
              <a:gd name="connsiteX9" fmla="*/ 36022 w 584661"/>
              <a:gd name="connsiteY9" fmla="*/ 110837 h 676103"/>
              <a:gd name="connsiteX10" fmla="*/ 235527 w 584661"/>
              <a:gd name="connsiteY10" fmla="*/ 11084 h 6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61" h="676103">
                <a:moveTo>
                  <a:pt x="235527" y="11084"/>
                </a:moveTo>
                <a:cubicBezTo>
                  <a:pt x="293716" y="22168"/>
                  <a:pt x="329738" y="130696"/>
                  <a:pt x="385156" y="177339"/>
                </a:cubicBezTo>
                <a:cubicBezTo>
                  <a:pt x="440574" y="223982"/>
                  <a:pt x="551411" y="227215"/>
                  <a:pt x="568036" y="290946"/>
                </a:cubicBezTo>
                <a:cubicBezTo>
                  <a:pt x="584661" y="354677"/>
                  <a:pt x="529243" y="514928"/>
                  <a:pt x="484909" y="559724"/>
                </a:cubicBezTo>
                <a:cubicBezTo>
                  <a:pt x="440575" y="604520"/>
                  <a:pt x="360218" y="540327"/>
                  <a:pt x="302029" y="559724"/>
                </a:cubicBezTo>
                <a:cubicBezTo>
                  <a:pt x="243840" y="579121"/>
                  <a:pt x="182879" y="676103"/>
                  <a:pt x="135774" y="676103"/>
                </a:cubicBezTo>
                <a:cubicBezTo>
                  <a:pt x="88669" y="676103"/>
                  <a:pt x="38792" y="623455"/>
                  <a:pt x="19396" y="559724"/>
                </a:cubicBezTo>
                <a:cubicBezTo>
                  <a:pt x="0" y="495993"/>
                  <a:pt x="16625" y="360219"/>
                  <a:pt x="19396" y="293717"/>
                </a:cubicBezTo>
                <a:cubicBezTo>
                  <a:pt x="22167" y="227215"/>
                  <a:pt x="33251" y="191194"/>
                  <a:pt x="36022" y="160714"/>
                </a:cubicBezTo>
                <a:cubicBezTo>
                  <a:pt x="38793" y="130234"/>
                  <a:pt x="5542" y="130233"/>
                  <a:pt x="36022" y="110837"/>
                </a:cubicBezTo>
                <a:cubicBezTo>
                  <a:pt x="66502" y="91441"/>
                  <a:pt x="177338" y="0"/>
                  <a:pt x="235527" y="11084"/>
                </a:cubicBezTo>
                <a:close/>
              </a:path>
            </a:pathLst>
          </a:custGeom>
          <a:solidFill>
            <a:srgbClr val="FF0000">
              <a:alpha val="64000"/>
            </a:srgbClr>
          </a:solidFill>
          <a:ln w="12700">
            <a:noFill/>
          </a:ln>
          <a:effectLst>
            <a:outerShdw blurRad="190500" dist="38100" dir="11400000" sx="131000" sy="13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a:off x="7848600" y="2286000"/>
            <a:ext cx="1295400" cy="385170"/>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France</a:t>
            </a:r>
          </a:p>
        </p:txBody>
      </p:sp>
      <p:sp>
        <p:nvSpPr>
          <p:cNvPr id="86" name="Freeform 85"/>
          <p:cNvSpPr/>
          <p:nvPr/>
        </p:nvSpPr>
        <p:spPr>
          <a:xfrm>
            <a:off x="2667000" y="1981200"/>
            <a:ext cx="1316171" cy="1001283"/>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Freeform 86"/>
          <p:cNvSpPr/>
          <p:nvPr/>
        </p:nvSpPr>
        <p:spPr>
          <a:xfrm rot="5400000">
            <a:off x="8305801" y="1828799"/>
            <a:ext cx="380999" cy="533401"/>
          </a:xfrm>
          <a:custGeom>
            <a:avLst/>
            <a:gdLst>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4433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2909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67788"/>
              <a:gd name="connsiteY0" fmla="*/ 11084 h 762001"/>
              <a:gd name="connsiteX1" fmla="*/ 468283 w 667788"/>
              <a:gd name="connsiteY1" fmla="*/ 177339 h 762001"/>
              <a:gd name="connsiteX2" fmla="*/ 651163 w 667788"/>
              <a:gd name="connsiteY2" fmla="*/ 290946 h 762001"/>
              <a:gd name="connsiteX3" fmla="*/ 568036 w 667788"/>
              <a:gd name="connsiteY3" fmla="*/ 559724 h 762001"/>
              <a:gd name="connsiteX4" fmla="*/ 385156 w 667788"/>
              <a:gd name="connsiteY4" fmla="*/ 559724 h 762001"/>
              <a:gd name="connsiteX5" fmla="*/ 218901 w 667788"/>
              <a:gd name="connsiteY5" fmla="*/ 676103 h 762001"/>
              <a:gd name="connsiteX6" fmla="*/ 19396 w 667788"/>
              <a:gd name="connsiteY6" fmla="*/ 742604 h 762001"/>
              <a:gd name="connsiteX7" fmla="*/ 102523 w 667788"/>
              <a:gd name="connsiteY7" fmla="*/ 559724 h 762001"/>
              <a:gd name="connsiteX8" fmla="*/ 36021 w 667788"/>
              <a:gd name="connsiteY8" fmla="*/ 543099 h 762001"/>
              <a:gd name="connsiteX9" fmla="*/ 102523 w 667788"/>
              <a:gd name="connsiteY9" fmla="*/ 293717 h 762001"/>
              <a:gd name="connsiteX10" fmla="*/ 119149 w 667788"/>
              <a:gd name="connsiteY10" fmla="*/ 160714 h 762001"/>
              <a:gd name="connsiteX11" fmla="*/ 119149 w 667788"/>
              <a:gd name="connsiteY11" fmla="*/ 110837 h 762001"/>
              <a:gd name="connsiteX12" fmla="*/ 318654 w 667788"/>
              <a:gd name="connsiteY12" fmla="*/ 11084 h 762001"/>
              <a:gd name="connsiteX0" fmla="*/ 282633 w 631767"/>
              <a:gd name="connsiteY0" fmla="*/ 11084 h 676103"/>
              <a:gd name="connsiteX1" fmla="*/ 432262 w 631767"/>
              <a:gd name="connsiteY1" fmla="*/ 177339 h 676103"/>
              <a:gd name="connsiteX2" fmla="*/ 615142 w 631767"/>
              <a:gd name="connsiteY2" fmla="*/ 290946 h 676103"/>
              <a:gd name="connsiteX3" fmla="*/ 532015 w 631767"/>
              <a:gd name="connsiteY3" fmla="*/ 559724 h 676103"/>
              <a:gd name="connsiteX4" fmla="*/ 349135 w 631767"/>
              <a:gd name="connsiteY4" fmla="*/ 559724 h 676103"/>
              <a:gd name="connsiteX5" fmla="*/ 182880 w 631767"/>
              <a:gd name="connsiteY5" fmla="*/ 676103 h 676103"/>
              <a:gd name="connsiteX6" fmla="*/ 66502 w 631767"/>
              <a:gd name="connsiteY6" fmla="*/ 559724 h 676103"/>
              <a:gd name="connsiteX7" fmla="*/ 0 w 631767"/>
              <a:gd name="connsiteY7" fmla="*/ 543099 h 676103"/>
              <a:gd name="connsiteX8" fmla="*/ 66502 w 631767"/>
              <a:gd name="connsiteY8" fmla="*/ 293717 h 676103"/>
              <a:gd name="connsiteX9" fmla="*/ 83128 w 631767"/>
              <a:gd name="connsiteY9" fmla="*/ 160714 h 676103"/>
              <a:gd name="connsiteX10" fmla="*/ 83128 w 631767"/>
              <a:gd name="connsiteY10" fmla="*/ 110837 h 676103"/>
              <a:gd name="connsiteX11" fmla="*/ 282633 w 631767"/>
              <a:gd name="connsiteY11" fmla="*/ 11084 h 676103"/>
              <a:gd name="connsiteX0" fmla="*/ 235527 w 584661"/>
              <a:gd name="connsiteY0" fmla="*/ 11084 h 676103"/>
              <a:gd name="connsiteX1" fmla="*/ 385156 w 584661"/>
              <a:gd name="connsiteY1" fmla="*/ 177339 h 676103"/>
              <a:gd name="connsiteX2" fmla="*/ 568036 w 584661"/>
              <a:gd name="connsiteY2" fmla="*/ 290946 h 676103"/>
              <a:gd name="connsiteX3" fmla="*/ 484909 w 584661"/>
              <a:gd name="connsiteY3" fmla="*/ 559724 h 676103"/>
              <a:gd name="connsiteX4" fmla="*/ 302029 w 584661"/>
              <a:gd name="connsiteY4" fmla="*/ 559724 h 676103"/>
              <a:gd name="connsiteX5" fmla="*/ 135774 w 584661"/>
              <a:gd name="connsiteY5" fmla="*/ 676103 h 676103"/>
              <a:gd name="connsiteX6" fmla="*/ 19396 w 584661"/>
              <a:gd name="connsiteY6" fmla="*/ 559724 h 676103"/>
              <a:gd name="connsiteX7" fmla="*/ 19396 w 584661"/>
              <a:gd name="connsiteY7" fmla="*/ 293717 h 676103"/>
              <a:gd name="connsiteX8" fmla="*/ 36022 w 584661"/>
              <a:gd name="connsiteY8" fmla="*/ 160714 h 676103"/>
              <a:gd name="connsiteX9" fmla="*/ 36022 w 584661"/>
              <a:gd name="connsiteY9" fmla="*/ 110837 h 676103"/>
              <a:gd name="connsiteX10" fmla="*/ 235527 w 584661"/>
              <a:gd name="connsiteY10" fmla="*/ 11084 h 6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61" h="676103">
                <a:moveTo>
                  <a:pt x="235527" y="11084"/>
                </a:moveTo>
                <a:cubicBezTo>
                  <a:pt x="293716" y="22168"/>
                  <a:pt x="329738" y="130696"/>
                  <a:pt x="385156" y="177339"/>
                </a:cubicBezTo>
                <a:cubicBezTo>
                  <a:pt x="440574" y="223982"/>
                  <a:pt x="551411" y="227215"/>
                  <a:pt x="568036" y="290946"/>
                </a:cubicBezTo>
                <a:cubicBezTo>
                  <a:pt x="584661" y="354677"/>
                  <a:pt x="529243" y="514928"/>
                  <a:pt x="484909" y="559724"/>
                </a:cubicBezTo>
                <a:cubicBezTo>
                  <a:pt x="440575" y="604520"/>
                  <a:pt x="360218" y="540327"/>
                  <a:pt x="302029" y="559724"/>
                </a:cubicBezTo>
                <a:cubicBezTo>
                  <a:pt x="243840" y="579121"/>
                  <a:pt x="182879" y="676103"/>
                  <a:pt x="135774" y="676103"/>
                </a:cubicBezTo>
                <a:cubicBezTo>
                  <a:pt x="88669" y="676103"/>
                  <a:pt x="38792" y="623455"/>
                  <a:pt x="19396" y="559724"/>
                </a:cubicBezTo>
                <a:cubicBezTo>
                  <a:pt x="0" y="495993"/>
                  <a:pt x="16625" y="360219"/>
                  <a:pt x="19396" y="293717"/>
                </a:cubicBezTo>
                <a:cubicBezTo>
                  <a:pt x="22167" y="227215"/>
                  <a:pt x="33251" y="191194"/>
                  <a:pt x="36022" y="160714"/>
                </a:cubicBezTo>
                <a:cubicBezTo>
                  <a:pt x="38793" y="130234"/>
                  <a:pt x="5542" y="130233"/>
                  <a:pt x="36022" y="110837"/>
                </a:cubicBezTo>
                <a:cubicBezTo>
                  <a:pt x="66502" y="91441"/>
                  <a:pt x="177338" y="0"/>
                  <a:pt x="235527" y="11084"/>
                </a:cubicBezTo>
                <a:close/>
              </a:path>
            </a:pathLst>
          </a:custGeom>
          <a:solidFill>
            <a:srgbClr val="FF0000">
              <a:alpha val="64000"/>
            </a:srgbClr>
          </a:solidFill>
          <a:ln w="12700">
            <a:noFill/>
          </a:ln>
          <a:effectLst>
            <a:outerShdw blurRad="190500" dist="38100" dir="11400000" sx="131000" sy="13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rot="7292389">
            <a:off x="8137452" y="1940166"/>
            <a:ext cx="380999" cy="533401"/>
          </a:xfrm>
          <a:custGeom>
            <a:avLst/>
            <a:gdLst>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4433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78872"/>
              <a:gd name="connsiteY0" fmla="*/ 11084 h 762001"/>
              <a:gd name="connsiteX1" fmla="*/ 468283 w 678872"/>
              <a:gd name="connsiteY1" fmla="*/ 177339 h 762001"/>
              <a:gd name="connsiteX2" fmla="*/ 401781 w 678872"/>
              <a:gd name="connsiteY2" fmla="*/ 343594 h 762001"/>
              <a:gd name="connsiteX3" fmla="*/ 651163 w 678872"/>
              <a:gd name="connsiteY3" fmla="*/ 290946 h 762001"/>
              <a:gd name="connsiteX4" fmla="*/ 568036 w 678872"/>
              <a:gd name="connsiteY4" fmla="*/ 559724 h 762001"/>
              <a:gd name="connsiteX5" fmla="*/ 385156 w 678872"/>
              <a:gd name="connsiteY5" fmla="*/ 559724 h 762001"/>
              <a:gd name="connsiteX6" fmla="*/ 218901 w 678872"/>
              <a:gd name="connsiteY6" fmla="*/ 676103 h 762001"/>
              <a:gd name="connsiteX7" fmla="*/ 19396 w 678872"/>
              <a:gd name="connsiteY7" fmla="*/ 742604 h 762001"/>
              <a:gd name="connsiteX8" fmla="*/ 102523 w 678872"/>
              <a:gd name="connsiteY8" fmla="*/ 559724 h 762001"/>
              <a:gd name="connsiteX9" fmla="*/ 36021 w 678872"/>
              <a:gd name="connsiteY9" fmla="*/ 543099 h 762001"/>
              <a:gd name="connsiteX10" fmla="*/ 102523 w 678872"/>
              <a:gd name="connsiteY10" fmla="*/ 293717 h 762001"/>
              <a:gd name="connsiteX11" fmla="*/ 119149 w 678872"/>
              <a:gd name="connsiteY11" fmla="*/ 160714 h 762001"/>
              <a:gd name="connsiteX12" fmla="*/ 119149 w 678872"/>
              <a:gd name="connsiteY12" fmla="*/ 110837 h 762001"/>
              <a:gd name="connsiteX13" fmla="*/ 318654 w 678872"/>
              <a:gd name="connsiteY13" fmla="*/ 11084 h 762001"/>
              <a:gd name="connsiteX0" fmla="*/ 318654 w 667788"/>
              <a:gd name="connsiteY0" fmla="*/ 11084 h 762001"/>
              <a:gd name="connsiteX1" fmla="*/ 468283 w 667788"/>
              <a:gd name="connsiteY1" fmla="*/ 177339 h 762001"/>
              <a:gd name="connsiteX2" fmla="*/ 651163 w 667788"/>
              <a:gd name="connsiteY2" fmla="*/ 290946 h 762001"/>
              <a:gd name="connsiteX3" fmla="*/ 568036 w 667788"/>
              <a:gd name="connsiteY3" fmla="*/ 559724 h 762001"/>
              <a:gd name="connsiteX4" fmla="*/ 385156 w 667788"/>
              <a:gd name="connsiteY4" fmla="*/ 559724 h 762001"/>
              <a:gd name="connsiteX5" fmla="*/ 218901 w 667788"/>
              <a:gd name="connsiteY5" fmla="*/ 676103 h 762001"/>
              <a:gd name="connsiteX6" fmla="*/ 19396 w 667788"/>
              <a:gd name="connsiteY6" fmla="*/ 742604 h 762001"/>
              <a:gd name="connsiteX7" fmla="*/ 102523 w 667788"/>
              <a:gd name="connsiteY7" fmla="*/ 559724 h 762001"/>
              <a:gd name="connsiteX8" fmla="*/ 36021 w 667788"/>
              <a:gd name="connsiteY8" fmla="*/ 543099 h 762001"/>
              <a:gd name="connsiteX9" fmla="*/ 102523 w 667788"/>
              <a:gd name="connsiteY9" fmla="*/ 293717 h 762001"/>
              <a:gd name="connsiteX10" fmla="*/ 119149 w 667788"/>
              <a:gd name="connsiteY10" fmla="*/ 160714 h 762001"/>
              <a:gd name="connsiteX11" fmla="*/ 119149 w 667788"/>
              <a:gd name="connsiteY11" fmla="*/ 110837 h 762001"/>
              <a:gd name="connsiteX12" fmla="*/ 318654 w 667788"/>
              <a:gd name="connsiteY12" fmla="*/ 11084 h 762001"/>
              <a:gd name="connsiteX0" fmla="*/ 282633 w 631767"/>
              <a:gd name="connsiteY0" fmla="*/ 11084 h 676103"/>
              <a:gd name="connsiteX1" fmla="*/ 432262 w 631767"/>
              <a:gd name="connsiteY1" fmla="*/ 177339 h 676103"/>
              <a:gd name="connsiteX2" fmla="*/ 615142 w 631767"/>
              <a:gd name="connsiteY2" fmla="*/ 290946 h 676103"/>
              <a:gd name="connsiteX3" fmla="*/ 532015 w 631767"/>
              <a:gd name="connsiteY3" fmla="*/ 559724 h 676103"/>
              <a:gd name="connsiteX4" fmla="*/ 349135 w 631767"/>
              <a:gd name="connsiteY4" fmla="*/ 559724 h 676103"/>
              <a:gd name="connsiteX5" fmla="*/ 182880 w 631767"/>
              <a:gd name="connsiteY5" fmla="*/ 676103 h 676103"/>
              <a:gd name="connsiteX6" fmla="*/ 66502 w 631767"/>
              <a:gd name="connsiteY6" fmla="*/ 559724 h 676103"/>
              <a:gd name="connsiteX7" fmla="*/ 0 w 631767"/>
              <a:gd name="connsiteY7" fmla="*/ 543099 h 676103"/>
              <a:gd name="connsiteX8" fmla="*/ 66502 w 631767"/>
              <a:gd name="connsiteY8" fmla="*/ 293717 h 676103"/>
              <a:gd name="connsiteX9" fmla="*/ 83128 w 631767"/>
              <a:gd name="connsiteY9" fmla="*/ 160714 h 676103"/>
              <a:gd name="connsiteX10" fmla="*/ 83128 w 631767"/>
              <a:gd name="connsiteY10" fmla="*/ 110837 h 676103"/>
              <a:gd name="connsiteX11" fmla="*/ 282633 w 631767"/>
              <a:gd name="connsiteY11" fmla="*/ 11084 h 676103"/>
              <a:gd name="connsiteX0" fmla="*/ 235527 w 584661"/>
              <a:gd name="connsiteY0" fmla="*/ 11084 h 676103"/>
              <a:gd name="connsiteX1" fmla="*/ 385156 w 584661"/>
              <a:gd name="connsiteY1" fmla="*/ 177339 h 676103"/>
              <a:gd name="connsiteX2" fmla="*/ 568036 w 584661"/>
              <a:gd name="connsiteY2" fmla="*/ 290946 h 676103"/>
              <a:gd name="connsiteX3" fmla="*/ 484909 w 584661"/>
              <a:gd name="connsiteY3" fmla="*/ 559724 h 676103"/>
              <a:gd name="connsiteX4" fmla="*/ 302029 w 584661"/>
              <a:gd name="connsiteY4" fmla="*/ 559724 h 676103"/>
              <a:gd name="connsiteX5" fmla="*/ 135774 w 584661"/>
              <a:gd name="connsiteY5" fmla="*/ 676103 h 676103"/>
              <a:gd name="connsiteX6" fmla="*/ 19396 w 584661"/>
              <a:gd name="connsiteY6" fmla="*/ 559724 h 676103"/>
              <a:gd name="connsiteX7" fmla="*/ 19396 w 584661"/>
              <a:gd name="connsiteY7" fmla="*/ 293717 h 676103"/>
              <a:gd name="connsiteX8" fmla="*/ 36022 w 584661"/>
              <a:gd name="connsiteY8" fmla="*/ 160714 h 676103"/>
              <a:gd name="connsiteX9" fmla="*/ 36022 w 584661"/>
              <a:gd name="connsiteY9" fmla="*/ 110837 h 676103"/>
              <a:gd name="connsiteX10" fmla="*/ 235527 w 584661"/>
              <a:gd name="connsiteY10" fmla="*/ 11084 h 67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661" h="676103">
                <a:moveTo>
                  <a:pt x="235527" y="11084"/>
                </a:moveTo>
                <a:cubicBezTo>
                  <a:pt x="293716" y="22168"/>
                  <a:pt x="329738" y="130696"/>
                  <a:pt x="385156" y="177339"/>
                </a:cubicBezTo>
                <a:cubicBezTo>
                  <a:pt x="440574" y="223982"/>
                  <a:pt x="551411" y="227215"/>
                  <a:pt x="568036" y="290946"/>
                </a:cubicBezTo>
                <a:cubicBezTo>
                  <a:pt x="584661" y="354677"/>
                  <a:pt x="529243" y="514928"/>
                  <a:pt x="484909" y="559724"/>
                </a:cubicBezTo>
                <a:cubicBezTo>
                  <a:pt x="440575" y="604520"/>
                  <a:pt x="360218" y="540327"/>
                  <a:pt x="302029" y="559724"/>
                </a:cubicBezTo>
                <a:cubicBezTo>
                  <a:pt x="243840" y="579121"/>
                  <a:pt x="182879" y="676103"/>
                  <a:pt x="135774" y="676103"/>
                </a:cubicBezTo>
                <a:cubicBezTo>
                  <a:pt x="88669" y="676103"/>
                  <a:pt x="38792" y="623455"/>
                  <a:pt x="19396" y="559724"/>
                </a:cubicBezTo>
                <a:cubicBezTo>
                  <a:pt x="0" y="495993"/>
                  <a:pt x="16625" y="360219"/>
                  <a:pt x="19396" y="293717"/>
                </a:cubicBezTo>
                <a:cubicBezTo>
                  <a:pt x="22167" y="227215"/>
                  <a:pt x="33251" y="191194"/>
                  <a:pt x="36022" y="160714"/>
                </a:cubicBezTo>
                <a:cubicBezTo>
                  <a:pt x="38793" y="130234"/>
                  <a:pt x="5542" y="130233"/>
                  <a:pt x="36022" y="110837"/>
                </a:cubicBezTo>
                <a:cubicBezTo>
                  <a:pt x="66502" y="91441"/>
                  <a:pt x="177338" y="0"/>
                  <a:pt x="235527" y="11084"/>
                </a:cubicBezTo>
                <a:close/>
              </a:path>
            </a:pathLst>
          </a:custGeom>
          <a:solidFill>
            <a:srgbClr val="FF0000">
              <a:alpha val="64000"/>
            </a:srgbClr>
          </a:solidFill>
          <a:ln w="12700">
            <a:noFill/>
          </a:ln>
          <a:effectLst>
            <a:outerShdw blurRad="190500" dist="38100" dir="11400000" sx="131000" sy="131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rot="4298534">
            <a:off x="2724330" y="2225637"/>
            <a:ext cx="782771" cy="685799"/>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TextBox 89"/>
          <p:cNvSpPr txBox="1"/>
          <p:nvPr/>
        </p:nvSpPr>
        <p:spPr>
          <a:xfrm>
            <a:off x="6096000" y="6483539"/>
            <a:ext cx="1524000" cy="374461"/>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Falklands</a:t>
            </a:r>
          </a:p>
        </p:txBody>
      </p:sp>
      <p:sp>
        <p:nvSpPr>
          <p:cNvPr id="91" name="TextBox 90"/>
          <p:cNvSpPr txBox="1"/>
          <p:nvPr/>
        </p:nvSpPr>
        <p:spPr>
          <a:xfrm>
            <a:off x="2286000" y="6483539"/>
            <a:ext cx="1524000" cy="385170"/>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Guiana</a:t>
            </a:r>
          </a:p>
        </p:txBody>
      </p:sp>
      <p:sp>
        <p:nvSpPr>
          <p:cNvPr id="92" name="TextBox 91"/>
          <p:cNvSpPr txBox="1"/>
          <p:nvPr/>
        </p:nvSpPr>
        <p:spPr>
          <a:xfrm rot="19779235">
            <a:off x="573691" y="5875567"/>
            <a:ext cx="1905000" cy="374461"/>
          </a:xfrm>
          <a:prstGeom prst="rect">
            <a:avLst/>
          </a:prstGeom>
          <a:noFill/>
        </p:spPr>
        <p:txBody>
          <a:bodyPr wrap="square" rtlCol="0">
            <a:spAutoFit/>
          </a:bodyPr>
          <a:lstStyle/>
          <a:p>
            <a:pPr algn="ctr">
              <a:lnSpc>
                <a:spcPts val="2200"/>
              </a:lnSpc>
            </a:pPr>
            <a:r>
              <a:rPr lang="en-US" sz="2400" b="1" dirty="0" smtClean="0">
                <a:solidFill>
                  <a:srgbClr val="FF0000"/>
                </a:solidFill>
                <a:effectLst>
                  <a:outerShdw dist="38100" dir="7200000" algn="ctr" rotWithShape="0">
                    <a:schemeClr val="tx1"/>
                  </a:outerShdw>
                </a:effectLst>
              </a:rPr>
              <a:t>St. </a:t>
            </a:r>
            <a:r>
              <a:rPr lang="en-US" sz="2400" b="1" dirty="0" err="1" smtClean="0">
                <a:solidFill>
                  <a:srgbClr val="FF0000"/>
                </a:solidFill>
                <a:effectLst>
                  <a:outerShdw dist="38100" dir="7200000" algn="ctr" rotWithShape="0">
                    <a:schemeClr val="tx1"/>
                  </a:outerShdw>
                </a:effectLst>
              </a:rPr>
              <a:t>Domingue</a:t>
            </a:r>
            <a:endParaRPr lang="en-US" sz="2400" b="1" dirty="0" smtClean="0">
              <a:solidFill>
                <a:srgbClr val="FF0000"/>
              </a:solidFill>
              <a:effectLst>
                <a:outerShdw dist="38100" dir="7200000" algn="ctr" rotWithShape="0">
                  <a:schemeClr val="tx1"/>
                </a:outerShdw>
              </a:effectLst>
            </a:endParaRPr>
          </a:p>
        </p:txBody>
      </p:sp>
      <p:sp>
        <p:nvSpPr>
          <p:cNvPr id="93" name="TextBox 92"/>
          <p:cNvSpPr txBox="1"/>
          <p:nvPr/>
        </p:nvSpPr>
        <p:spPr>
          <a:xfrm rot="19779235">
            <a:off x="1492307" y="5930651"/>
            <a:ext cx="1647454" cy="385170"/>
          </a:xfrm>
          <a:prstGeom prst="rect">
            <a:avLst/>
          </a:prstGeom>
          <a:noFill/>
        </p:spPr>
        <p:txBody>
          <a:bodyPr wrap="square" rtlCol="0">
            <a:spAutoFit/>
          </a:bodyPr>
          <a:lstStyle/>
          <a:p>
            <a:pPr algn="ctr">
              <a:lnSpc>
                <a:spcPts val="2200"/>
              </a:lnSpc>
            </a:pPr>
            <a:r>
              <a:rPr lang="en-US" sz="2400" b="1" dirty="0" err="1" smtClean="0">
                <a:solidFill>
                  <a:srgbClr val="FF0000"/>
                </a:solidFill>
                <a:effectLst>
                  <a:outerShdw dist="38100" dir="7200000" algn="ctr" rotWithShape="0">
                    <a:schemeClr val="tx1"/>
                  </a:outerShdw>
                </a:effectLst>
              </a:rPr>
              <a:t>Martinque</a:t>
            </a:r>
            <a:endParaRPr lang="en-US" sz="2400" b="1" dirty="0" smtClean="0">
              <a:solidFill>
                <a:srgbClr val="FF0000"/>
              </a:solidFill>
              <a:effectLst>
                <a:outerShdw dist="38100" dir="7200000" algn="ctr" rotWithShape="0">
                  <a:schemeClr val="tx1"/>
                </a:outerShdw>
              </a:effectLst>
            </a:endParaRPr>
          </a:p>
        </p:txBody>
      </p:sp>
      <p:sp>
        <p:nvSpPr>
          <p:cNvPr id="95" name="Freeform 94"/>
          <p:cNvSpPr/>
          <p:nvPr/>
        </p:nvSpPr>
        <p:spPr>
          <a:xfrm rot="4298534">
            <a:off x="2665099" y="2270164"/>
            <a:ext cx="782771" cy="685799"/>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Freeform 95"/>
          <p:cNvSpPr/>
          <p:nvPr/>
        </p:nvSpPr>
        <p:spPr>
          <a:xfrm rot="4298534">
            <a:off x="1733729" y="2651164"/>
            <a:ext cx="782771" cy="685799"/>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Freeform 96"/>
          <p:cNvSpPr/>
          <p:nvPr/>
        </p:nvSpPr>
        <p:spPr>
          <a:xfrm rot="4298534">
            <a:off x="1809931" y="2651164"/>
            <a:ext cx="782771" cy="685799"/>
          </a:xfrm>
          <a:custGeom>
            <a:avLst/>
            <a:gdLst>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526473 w 892233"/>
              <a:gd name="connsiteY0" fmla="*/ 8312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10" fmla="*/ 526473 w 892233"/>
              <a:gd name="connsiteY10" fmla="*/ 8312 h 573577"/>
              <a:gd name="connsiteX0" fmla="*/ 493222 w 892233"/>
              <a:gd name="connsiteY0" fmla="*/ 74814 h 573577"/>
              <a:gd name="connsiteX1" fmla="*/ 493222 w 892233"/>
              <a:gd name="connsiteY1" fmla="*/ 157941 h 573577"/>
              <a:gd name="connsiteX2" fmla="*/ 526473 w 892233"/>
              <a:gd name="connsiteY2" fmla="*/ 174567 h 573577"/>
              <a:gd name="connsiteX3" fmla="*/ 277091 w 892233"/>
              <a:gd name="connsiteY3" fmla="*/ 374072 h 573577"/>
              <a:gd name="connsiteX4" fmla="*/ 160713 w 892233"/>
              <a:gd name="connsiteY4" fmla="*/ 573577 h 573577"/>
              <a:gd name="connsiteX5" fmla="*/ 11084 w 892233"/>
              <a:gd name="connsiteY5" fmla="*/ 374072 h 573577"/>
              <a:gd name="connsiteX6" fmla="*/ 94211 w 892233"/>
              <a:gd name="connsiteY6" fmla="*/ 290945 h 573577"/>
              <a:gd name="connsiteX7" fmla="*/ 110837 w 892233"/>
              <a:gd name="connsiteY7" fmla="*/ 157941 h 573577"/>
              <a:gd name="connsiteX8" fmla="*/ 277091 w 892233"/>
              <a:gd name="connsiteY8" fmla="*/ 191192 h 573577"/>
              <a:gd name="connsiteX9" fmla="*/ 493222 w 892233"/>
              <a:gd name="connsiteY9" fmla="*/ 74814 h 573577"/>
              <a:gd name="connsiteX0" fmla="*/ 277091 w 562495"/>
              <a:gd name="connsiteY0" fmla="*/ 52647 h 435032"/>
              <a:gd name="connsiteX1" fmla="*/ 493222 w 562495"/>
              <a:gd name="connsiteY1" fmla="*/ 19396 h 435032"/>
              <a:gd name="connsiteX2" fmla="*/ 526473 w 562495"/>
              <a:gd name="connsiteY2" fmla="*/ 36022 h 435032"/>
              <a:gd name="connsiteX3" fmla="*/ 277091 w 562495"/>
              <a:gd name="connsiteY3" fmla="*/ 235527 h 435032"/>
              <a:gd name="connsiteX4" fmla="*/ 160713 w 562495"/>
              <a:gd name="connsiteY4" fmla="*/ 435032 h 435032"/>
              <a:gd name="connsiteX5" fmla="*/ 11084 w 562495"/>
              <a:gd name="connsiteY5" fmla="*/ 235527 h 435032"/>
              <a:gd name="connsiteX6" fmla="*/ 94211 w 562495"/>
              <a:gd name="connsiteY6" fmla="*/ 152400 h 435032"/>
              <a:gd name="connsiteX7" fmla="*/ 110837 w 562495"/>
              <a:gd name="connsiteY7" fmla="*/ 19396 h 435032"/>
              <a:gd name="connsiteX8" fmla="*/ 277091 w 562495"/>
              <a:gd name="connsiteY8" fmla="*/ 52647 h 435032"/>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108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94607"/>
              <a:gd name="connsiteX1" fmla="*/ 493222 w 562495"/>
              <a:gd name="connsiteY1" fmla="*/ 2771 h 494607"/>
              <a:gd name="connsiteX2" fmla="*/ 526473 w 562495"/>
              <a:gd name="connsiteY2" fmla="*/ 95597 h 494607"/>
              <a:gd name="connsiteX3" fmla="*/ 277091 w 562495"/>
              <a:gd name="connsiteY3" fmla="*/ 295102 h 494607"/>
              <a:gd name="connsiteX4" fmla="*/ 160713 w 562495"/>
              <a:gd name="connsiteY4" fmla="*/ 494607 h 494607"/>
              <a:gd name="connsiteX5" fmla="*/ 11084 w 562495"/>
              <a:gd name="connsiteY5" fmla="*/ 295102 h 494607"/>
              <a:gd name="connsiteX6" fmla="*/ 94211 w 562495"/>
              <a:gd name="connsiteY6" fmla="*/ 211975 h 494607"/>
              <a:gd name="connsiteX7" fmla="*/ 187037 w 562495"/>
              <a:gd name="connsiteY7" fmla="*/ 78971 h 494607"/>
              <a:gd name="connsiteX8" fmla="*/ 277091 w 562495"/>
              <a:gd name="connsiteY8" fmla="*/ 112222 h 4946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187037 w 562495"/>
              <a:gd name="connsiteY7" fmla="*/ 78971 h 418407"/>
              <a:gd name="connsiteX8" fmla="*/ 277091 w 562495"/>
              <a:gd name="connsiteY8" fmla="*/ 112222 h 418407"/>
              <a:gd name="connsiteX0" fmla="*/ 277091 w 562495"/>
              <a:gd name="connsiteY0" fmla="*/ 112222 h 418407"/>
              <a:gd name="connsiteX1" fmla="*/ 493222 w 562495"/>
              <a:gd name="connsiteY1" fmla="*/ 2771 h 418407"/>
              <a:gd name="connsiteX2" fmla="*/ 526473 w 562495"/>
              <a:gd name="connsiteY2" fmla="*/ 95597 h 418407"/>
              <a:gd name="connsiteX3" fmla="*/ 277091 w 562495"/>
              <a:gd name="connsiteY3" fmla="*/ 295102 h 418407"/>
              <a:gd name="connsiteX4" fmla="*/ 160713 w 562495"/>
              <a:gd name="connsiteY4" fmla="*/ 418407 h 418407"/>
              <a:gd name="connsiteX5" fmla="*/ 11084 w 562495"/>
              <a:gd name="connsiteY5" fmla="*/ 295102 h 418407"/>
              <a:gd name="connsiteX6" fmla="*/ 94211 w 562495"/>
              <a:gd name="connsiteY6" fmla="*/ 211975 h 418407"/>
              <a:gd name="connsiteX7" fmla="*/ 277091 w 562495"/>
              <a:gd name="connsiteY7" fmla="*/ 112222 h 418407"/>
              <a:gd name="connsiteX0" fmla="*/ 296487 w 581891"/>
              <a:gd name="connsiteY0" fmla="*/ 112222 h 328353"/>
              <a:gd name="connsiteX1" fmla="*/ 512618 w 581891"/>
              <a:gd name="connsiteY1" fmla="*/ 2771 h 328353"/>
              <a:gd name="connsiteX2" fmla="*/ 545869 w 581891"/>
              <a:gd name="connsiteY2" fmla="*/ 95597 h 328353"/>
              <a:gd name="connsiteX3" fmla="*/ 296487 w 581891"/>
              <a:gd name="connsiteY3" fmla="*/ 295102 h 328353"/>
              <a:gd name="connsiteX4" fmla="*/ 30480 w 581891"/>
              <a:gd name="connsiteY4" fmla="*/ 295102 h 328353"/>
              <a:gd name="connsiteX5" fmla="*/ 113607 w 581891"/>
              <a:gd name="connsiteY5" fmla="*/ 211975 h 328353"/>
              <a:gd name="connsiteX6" fmla="*/ 296487 w 581891"/>
              <a:gd name="connsiteY6" fmla="*/ 112222 h 328353"/>
              <a:gd name="connsiteX0" fmla="*/ 183988 w 581891"/>
              <a:gd name="connsiteY0" fmla="*/ 36946 h 336758"/>
              <a:gd name="connsiteX1" fmla="*/ 512618 w 581891"/>
              <a:gd name="connsiteY1" fmla="*/ 11176 h 336758"/>
              <a:gd name="connsiteX2" fmla="*/ 545869 w 581891"/>
              <a:gd name="connsiteY2" fmla="*/ 104002 h 336758"/>
              <a:gd name="connsiteX3" fmla="*/ 296487 w 581891"/>
              <a:gd name="connsiteY3" fmla="*/ 303507 h 336758"/>
              <a:gd name="connsiteX4" fmla="*/ 30480 w 581891"/>
              <a:gd name="connsiteY4" fmla="*/ 303507 h 336758"/>
              <a:gd name="connsiteX5" fmla="*/ 113607 w 581891"/>
              <a:gd name="connsiteY5" fmla="*/ 220380 h 336758"/>
              <a:gd name="connsiteX6" fmla="*/ 183988 w 581891"/>
              <a:gd name="connsiteY6" fmla="*/ 36946 h 336758"/>
              <a:gd name="connsiteX0" fmla="*/ 172258 w 570161"/>
              <a:gd name="connsiteY0" fmla="*/ 48722 h 359710"/>
              <a:gd name="connsiteX1" fmla="*/ 500888 w 570161"/>
              <a:gd name="connsiteY1" fmla="*/ 22952 h 359710"/>
              <a:gd name="connsiteX2" fmla="*/ 534139 w 570161"/>
              <a:gd name="connsiteY2" fmla="*/ 115778 h 359710"/>
              <a:gd name="connsiteX3" fmla="*/ 284757 w 570161"/>
              <a:gd name="connsiteY3" fmla="*/ 315283 h 359710"/>
              <a:gd name="connsiteX4" fmla="*/ 18750 w 570161"/>
              <a:gd name="connsiteY4" fmla="*/ 315283 h 359710"/>
              <a:gd name="connsiteX5" fmla="*/ 172258 w 570161"/>
              <a:gd name="connsiteY5" fmla="*/ 48722 h 359710"/>
              <a:gd name="connsiteX0" fmla="*/ 172258 w 570161"/>
              <a:gd name="connsiteY0" fmla="*/ 55542 h 366530"/>
              <a:gd name="connsiteX1" fmla="*/ 500888 w 570161"/>
              <a:gd name="connsiteY1" fmla="*/ 29772 h 366530"/>
              <a:gd name="connsiteX2" fmla="*/ 534139 w 570161"/>
              <a:gd name="connsiteY2" fmla="*/ 234173 h 366530"/>
              <a:gd name="connsiteX3" fmla="*/ 284757 w 570161"/>
              <a:gd name="connsiteY3" fmla="*/ 322103 h 366530"/>
              <a:gd name="connsiteX4" fmla="*/ 18750 w 570161"/>
              <a:gd name="connsiteY4" fmla="*/ 322103 h 366530"/>
              <a:gd name="connsiteX5" fmla="*/ 172258 w 570161"/>
              <a:gd name="connsiteY5" fmla="*/ 55542 h 366530"/>
              <a:gd name="connsiteX0" fmla="*/ 87884 w 485787"/>
              <a:gd name="connsiteY0" fmla="*/ 55542 h 366530"/>
              <a:gd name="connsiteX1" fmla="*/ 416514 w 485787"/>
              <a:gd name="connsiteY1" fmla="*/ 29772 h 366530"/>
              <a:gd name="connsiteX2" fmla="*/ 449765 w 485787"/>
              <a:gd name="connsiteY2" fmla="*/ 234173 h 366530"/>
              <a:gd name="connsiteX3" fmla="*/ 200383 w 485787"/>
              <a:gd name="connsiteY3" fmla="*/ 322103 h 366530"/>
              <a:gd name="connsiteX4" fmla="*/ 18750 w 485787"/>
              <a:gd name="connsiteY4" fmla="*/ 322103 h 366530"/>
              <a:gd name="connsiteX5" fmla="*/ 87884 w 485787"/>
              <a:gd name="connsiteY5" fmla="*/ 55542 h 36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87" h="366530">
                <a:moveTo>
                  <a:pt x="87884" y="55542"/>
                </a:moveTo>
                <a:cubicBezTo>
                  <a:pt x="154178" y="6820"/>
                  <a:pt x="356201" y="0"/>
                  <a:pt x="416514" y="29772"/>
                </a:cubicBezTo>
                <a:cubicBezTo>
                  <a:pt x="476827" y="59544"/>
                  <a:pt x="485787" y="185451"/>
                  <a:pt x="449765" y="234173"/>
                </a:cubicBezTo>
                <a:cubicBezTo>
                  <a:pt x="413743" y="282895"/>
                  <a:pt x="272219" y="307448"/>
                  <a:pt x="200383" y="322103"/>
                </a:cubicBezTo>
                <a:cubicBezTo>
                  <a:pt x="128547" y="336758"/>
                  <a:pt x="37500" y="366530"/>
                  <a:pt x="18750" y="322103"/>
                </a:cubicBezTo>
                <a:cubicBezTo>
                  <a:pt x="0" y="277676"/>
                  <a:pt x="21590" y="104264"/>
                  <a:pt x="87884" y="55542"/>
                </a:cubicBezTo>
                <a:close/>
              </a:path>
            </a:pathLst>
          </a:custGeom>
          <a:solidFill>
            <a:srgbClr val="FF0000">
              <a:alpha val="73000"/>
            </a:srgbClr>
          </a:solidFill>
          <a:ln>
            <a:noFill/>
          </a:ln>
          <a:effectLst>
            <a:outerShdw blurRad="177800" dist="50800" dir="12000000" sx="115000" sy="115000" algn="ctr" rotWithShape="0">
              <a:schemeClr val="tx1"/>
            </a:outerShdw>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TextBox 102"/>
          <p:cNvSpPr txBox="1"/>
          <p:nvPr/>
        </p:nvSpPr>
        <p:spPr>
          <a:xfrm>
            <a:off x="4953000" y="2743200"/>
            <a:ext cx="4114800" cy="1631216"/>
          </a:xfrm>
          <a:prstGeom prst="rect">
            <a:avLst/>
          </a:prstGeom>
          <a:solidFill>
            <a:srgbClr val="D9FFE6"/>
          </a:solidFill>
          <a:ln w="50800">
            <a:solidFill>
              <a:schemeClr val="tx1"/>
            </a:solidFill>
          </a:ln>
        </p:spPr>
        <p:txBody>
          <a:bodyPr wrap="square" rtlCol="0">
            <a:spAutoFit/>
          </a:bodyPr>
          <a:lstStyle/>
          <a:p>
            <a:pPr>
              <a:lnSpc>
                <a:spcPts val="3000"/>
              </a:lnSpc>
            </a:pPr>
            <a:r>
              <a:rPr lang="en-US" sz="2800" b="1" dirty="0" smtClean="0"/>
              <a:t>TROPICS are unsuccessful</a:t>
            </a:r>
            <a:r>
              <a:rPr lang="en-US" sz="2800" dirty="0" smtClean="0"/>
              <a:t>:</a:t>
            </a:r>
          </a:p>
          <a:p>
            <a:pPr>
              <a:lnSpc>
                <a:spcPts val="3000"/>
              </a:lnSpc>
            </a:pPr>
            <a:r>
              <a:rPr lang="en-US" sz="2800" dirty="0" smtClean="0"/>
              <a:t>	   - disease </a:t>
            </a:r>
          </a:p>
          <a:p>
            <a:pPr>
              <a:lnSpc>
                <a:spcPts val="3000"/>
              </a:lnSpc>
            </a:pPr>
            <a:r>
              <a:rPr lang="en-US" sz="2800" dirty="0" smtClean="0"/>
              <a:t>	   - climate</a:t>
            </a:r>
          </a:p>
          <a:p>
            <a:pPr>
              <a:lnSpc>
                <a:spcPts val="3000"/>
              </a:lnSpc>
            </a:pPr>
            <a:r>
              <a:rPr lang="en-US" sz="2800" dirty="0" smtClean="0"/>
              <a:t>	   - environment </a:t>
            </a:r>
          </a:p>
        </p:txBody>
      </p:sp>
      <p:grpSp>
        <p:nvGrpSpPr>
          <p:cNvPr id="107" name="Group 106"/>
          <p:cNvGrpSpPr/>
          <p:nvPr/>
        </p:nvGrpSpPr>
        <p:grpSpPr>
          <a:xfrm>
            <a:off x="2597733" y="3558808"/>
            <a:ext cx="2355267" cy="3902390"/>
            <a:chOff x="2597733" y="3558808"/>
            <a:chExt cx="2355267" cy="3902390"/>
          </a:xfrm>
        </p:grpSpPr>
        <p:sp>
          <p:nvSpPr>
            <p:cNvPr id="102" name="Rectangle 101"/>
            <p:cNvSpPr/>
            <p:nvPr/>
          </p:nvSpPr>
          <p:spPr>
            <a:xfrm rot="2768276">
              <a:off x="1559967" y="5446279"/>
              <a:ext cx="3052685" cy="97715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Connector 105"/>
            <p:cNvCxnSpPr>
              <a:endCxn id="103" idx="1"/>
            </p:cNvCxnSpPr>
            <p:nvPr/>
          </p:nvCxnSpPr>
          <p:spPr>
            <a:xfrm flipV="1">
              <a:off x="3048000" y="3558808"/>
              <a:ext cx="1905000" cy="162279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8" name="TextBox 107"/>
          <p:cNvSpPr txBox="1"/>
          <p:nvPr/>
        </p:nvSpPr>
        <p:spPr>
          <a:xfrm>
            <a:off x="4953000" y="4624626"/>
            <a:ext cx="4114800" cy="861774"/>
          </a:xfrm>
          <a:prstGeom prst="rect">
            <a:avLst/>
          </a:prstGeom>
          <a:solidFill>
            <a:srgbClr val="D9FFE6"/>
          </a:solidFill>
          <a:ln w="50800">
            <a:solidFill>
              <a:schemeClr val="tx1"/>
            </a:solidFill>
          </a:ln>
        </p:spPr>
        <p:txBody>
          <a:bodyPr wrap="square" rtlCol="0">
            <a:spAutoFit/>
          </a:bodyPr>
          <a:lstStyle/>
          <a:p>
            <a:pPr>
              <a:lnSpc>
                <a:spcPts val="3000"/>
              </a:lnSpc>
            </a:pPr>
            <a:r>
              <a:rPr lang="en-US" sz="2800" b="1" dirty="0" smtClean="0"/>
              <a:t>FALKLANDS unsuccessful</a:t>
            </a:r>
            <a:r>
              <a:rPr lang="en-US" sz="2800" dirty="0" smtClean="0"/>
              <a:t>:</a:t>
            </a:r>
          </a:p>
          <a:p>
            <a:pPr>
              <a:lnSpc>
                <a:spcPts val="3000"/>
              </a:lnSpc>
            </a:pPr>
            <a:r>
              <a:rPr lang="en-US" sz="2800" dirty="0" smtClean="0"/>
              <a:t>	   political disruption</a:t>
            </a:r>
          </a:p>
        </p:txBody>
      </p:sp>
      <p:grpSp>
        <p:nvGrpSpPr>
          <p:cNvPr id="109" name="Group 108"/>
          <p:cNvGrpSpPr/>
          <p:nvPr/>
        </p:nvGrpSpPr>
        <p:grpSpPr>
          <a:xfrm>
            <a:off x="5301602" y="5486401"/>
            <a:ext cx="946798" cy="1413303"/>
            <a:chOff x="1687805" y="4701809"/>
            <a:chExt cx="946798" cy="1413303"/>
          </a:xfrm>
        </p:grpSpPr>
        <p:sp>
          <p:nvSpPr>
            <p:cNvPr id="110" name="Rectangle 109"/>
            <p:cNvSpPr/>
            <p:nvPr/>
          </p:nvSpPr>
          <p:spPr>
            <a:xfrm>
              <a:off x="1687805" y="5311408"/>
              <a:ext cx="946798" cy="80370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Connector 110"/>
            <p:cNvCxnSpPr/>
            <p:nvPr/>
          </p:nvCxnSpPr>
          <p:spPr>
            <a:xfrm rot="5400000" flipH="1" flipV="1">
              <a:off x="1415404" y="5006608"/>
              <a:ext cx="609599"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6" name="Rectangle 115"/>
          <p:cNvSpPr/>
          <p:nvPr/>
        </p:nvSpPr>
        <p:spPr>
          <a:xfrm>
            <a:off x="301752" y="54864"/>
            <a:ext cx="4572000" cy="609600"/>
          </a:xfrm>
          <a:prstGeom prst="rect">
            <a:avLst/>
          </a:prstGeom>
          <a:noFill/>
          <a:ln w="76200">
            <a:solidFill>
              <a:srgbClr val="2F0AB6"/>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1143000" y="754559"/>
            <a:ext cx="1454244" cy="769441"/>
          </a:xfrm>
          <a:prstGeom prst="rect">
            <a:avLst/>
          </a:prstGeom>
          <a:noFill/>
        </p:spPr>
        <p:txBody>
          <a:bodyPr wrap="none" rtlCol="0">
            <a:spAutoFit/>
          </a:bodyPr>
          <a:lstStyle/>
          <a:p>
            <a:r>
              <a:rPr lang="en-US" sz="4400" b="1" dirty="0" smtClean="0">
                <a:solidFill>
                  <a:srgbClr val="FF0000"/>
                </a:solidFill>
                <a:effectLst>
                  <a:outerShdw dist="50800" dir="7200000" algn="ctr" rotWithShape="0">
                    <a:schemeClr val="tx1"/>
                  </a:outerShdw>
                </a:effectLst>
              </a:rPr>
              <a:t> 1767</a:t>
            </a:r>
            <a:endParaRPr lang="en-US" sz="4400" b="1" dirty="0">
              <a:solidFill>
                <a:srgbClr val="FF0000"/>
              </a:solidFill>
              <a:effectLst>
                <a:outerShdw dist="50800" dir="7200000" algn="ctr" rotWithShape="0">
                  <a:schemeClr val="tx1"/>
                </a:outerShdw>
              </a:effectLst>
            </a:endParaRPr>
          </a:p>
        </p:txBody>
      </p:sp>
      <p:sp>
        <p:nvSpPr>
          <p:cNvPr id="118" name="TextBox 117"/>
          <p:cNvSpPr txBox="1"/>
          <p:nvPr/>
        </p:nvSpPr>
        <p:spPr>
          <a:xfrm>
            <a:off x="0" y="0"/>
            <a:ext cx="9144000" cy="769441"/>
          </a:xfrm>
          <a:prstGeom prst="rect">
            <a:avLst/>
          </a:prstGeom>
          <a:noFill/>
        </p:spPr>
        <p:txBody>
          <a:bodyPr wrap="square" rtlCol="0">
            <a:spAutoFit/>
          </a:bodyPr>
          <a:lstStyle/>
          <a:p>
            <a:pPr algn="ctr"/>
            <a:r>
              <a:rPr lang="en-US" sz="4400" b="1" dirty="0" smtClean="0">
                <a:ln>
                  <a:solidFill>
                    <a:srgbClr val="2F0AB6"/>
                  </a:solidFill>
                </a:ln>
                <a:solidFill>
                  <a:srgbClr val="002060"/>
                </a:solidFill>
                <a:effectLst>
                  <a:outerShdw dist="50800" dir="7200000" algn="ctr" rotWithShape="0">
                    <a:schemeClr val="tx1"/>
                  </a:outerShdw>
                </a:effectLst>
                <a:latin typeface="Tempus Sans ITC" pitchFamily="82" charset="0"/>
              </a:rPr>
              <a:t> Where will the </a:t>
            </a:r>
            <a:r>
              <a:rPr lang="en-US" sz="4400" b="1" dirty="0" err="1" smtClean="0">
                <a:ln>
                  <a:solidFill>
                    <a:srgbClr val="2F0AB6"/>
                  </a:solidFill>
                </a:ln>
                <a:solidFill>
                  <a:srgbClr val="002060"/>
                </a:solidFill>
                <a:effectLst>
                  <a:outerShdw dist="50800" dir="7200000" algn="ctr" rotWithShape="0">
                    <a:schemeClr val="tx1"/>
                  </a:outerShdw>
                </a:effectLst>
                <a:latin typeface="Tempus Sans ITC" pitchFamily="82" charset="0"/>
              </a:rPr>
              <a:t>Acadiens</a:t>
            </a:r>
            <a:r>
              <a:rPr lang="en-US" sz="4400" b="1" dirty="0" smtClean="0">
                <a:ln>
                  <a:solidFill>
                    <a:srgbClr val="2F0AB6"/>
                  </a:solidFill>
                </a:ln>
                <a:solidFill>
                  <a:srgbClr val="002060"/>
                </a:solidFill>
                <a:effectLst>
                  <a:outerShdw dist="50800" dir="7200000" algn="ctr" rotWithShape="0">
                    <a:schemeClr val="tx1"/>
                  </a:outerShdw>
                </a:effectLst>
                <a:latin typeface="Tempus Sans ITC" pitchFamily="82" charset="0"/>
              </a:rPr>
              <a:t> go?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01"/>
                                        </p:tgtEl>
                                      </p:cBhvr>
                                    </p:animEffect>
                                    <p:set>
                                      <p:cBhvr>
                                        <p:cTn id="7" dur="1" fill="hold">
                                          <p:stCondLst>
                                            <p:cond delay="999"/>
                                          </p:stCondLst>
                                        </p:cTn>
                                        <p:tgtEl>
                                          <p:spTgt spid="10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19"/>
                                        </p:tgtEl>
                                        <p:attrNameLst>
                                          <p:attrName>style.visibility</p:attrName>
                                        </p:attrNameLst>
                                      </p:cBhvr>
                                      <p:to>
                                        <p:strVal val="visible"/>
                                      </p:to>
                                    </p:set>
                                    <p:animEffect transition="in" filter="fade">
                                      <p:cBhvr>
                                        <p:cTn id="10" dur="1000"/>
                                        <p:tgtEl>
                                          <p:spTgt spid="119"/>
                                        </p:tgtEl>
                                      </p:cBhvr>
                                    </p:animEffect>
                                  </p:childTnLst>
                                </p:cTn>
                              </p:par>
                              <p:par>
                                <p:cTn id="11" presetID="10" presetClass="entr" presetSubtype="0" fill="hold"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1000"/>
                                        <p:tgtEl>
                                          <p:spTgt spid="80"/>
                                        </p:tgtEl>
                                      </p:cBhvr>
                                    </p:animEffect>
                                  </p:childTnLst>
                                </p:cTn>
                              </p:par>
                              <p:par>
                                <p:cTn id="14" presetID="10" presetClass="entr" presetSubtype="0" fill="hold" nodeType="withEffect">
                                  <p:stCondLst>
                                    <p:cond delay="0"/>
                                  </p:stCondLst>
                                  <p:childTnLst>
                                    <p:set>
                                      <p:cBhvr>
                                        <p:cTn id="15" dur="1" fill="hold">
                                          <p:stCondLst>
                                            <p:cond delay="0"/>
                                          </p:stCondLst>
                                        </p:cTn>
                                        <p:tgtEl>
                                          <p:spTgt spid="160"/>
                                        </p:tgtEl>
                                        <p:attrNameLst>
                                          <p:attrName>style.visibility</p:attrName>
                                        </p:attrNameLst>
                                      </p:cBhvr>
                                      <p:to>
                                        <p:strVal val="visible"/>
                                      </p:to>
                                    </p:set>
                                    <p:animEffect transition="in" filter="fade">
                                      <p:cBhvr>
                                        <p:cTn id="16" dur="1000"/>
                                        <p:tgtEl>
                                          <p:spTgt spid="160"/>
                                        </p:tgtEl>
                                      </p:cBhvr>
                                    </p:animEffect>
                                  </p:childTnLst>
                                </p:cTn>
                              </p:par>
                              <p:par>
                                <p:cTn id="17" presetID="10"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1000"/>
                                        <p:tgtEl>
                                          <p:spTgt spid="60"/>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1000"/>
                                        <p:tgtEl>
                                          <p:spTgt spid="55"/>
                                        </p:tgtEl>
                                      </p:cBhvr>
                                    </p:animEffect>
                                  </p:childTnLst>
                                </p:cTn>
                              </p:par>
                              <p:par>
                                <p:cTn id="23" presetID="10" presetClass="entr" presetSubtype="0"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1000"/>
                                        <p:tgtEl>
                                          <p:spTgt spid="59"/>
                                        </p:tgtEl>
                                      </p:cBhvr>
                                    </p:animEffect>
                                  </p:childTnLst>
                                </p:cTn>
                              </p:par>
                              <p:par>
                                <p:cTn id="26" presetID="10" presetClass="entr" presetSubtype="0" fill="hold" nodeType="with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fade">
                                      <p:cBhvr>
                                        <p:cTn id="28" dur="1000"/>
                                        <p:tgtEl>
                                          <p:spTgt spid="71"/>
                                        </p:tgtEl>
                                      </p:cBhvr>
                                    </p:animEffect>
                                  </p:childTnLst>
                                </p:cTn>
                              </p:par>
                              <p:par>
                                <p:cTn id="29" presetID="10" presetClass="entr" presetSubtype="0" fill="hold" nodeType="with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1000"/>
                                        <p:tgtEl>
                                          <p:spTgt spid="67"/>
                                        </p:tgtEl>
                                      </p:cBhvr>
                                    </p:animEffect>
                                  </p:childTnLst>
                                </p:cTn>
                              </p:par>
                              <p:par>
                                <p:cTn id="32" presetID="10" presetClass="entr" presetSubtype="0" fill="hold" nodeType="with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fade">
                                      <p:cBhvr>
                                        <p:cTn id="34" dur="1000"/>
                                        <p:tgtEl>
                                          <p:spTgt spid="6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3"/>
                                        </p:tgtEl>
                                        <p:attrNameLst>
                                          <p:attrName>style.visibility</p:attrName>
                                        </p:attrNameLst>
                                      </p:cBhvr>
                                      <p:to>
                                        <p:strVal val="visible"/>
                                      </p:to>
                                    </p:set>
                                    <p:animEffect transition="in" filter="wipe(left)">
                                      <p:cBhvr>
                                        <p:cTn id="39" dur="1000"/>
                                        <p:tgtEl>
                                          <p:spTgt spid="8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1000"/>
                                        <p:tgtEl>
                                          <p:spTgt spid="83"/>
                                        </p:tgtEl>
                                      </p:cBhvr>
                                    </p:animEffect>
                                    <p:set>
                                      <p:cBhvr>
                                        <p:cTn id="44" dur="1" fill="hold">
                                          <p:stCondLst>
                                            <p:cond delay="999"/>
                                          </p:stCondLst>
                                        </p:cTn>
                                        <p:tgtEl>
                                          <p:spTgt spid="83"/>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fade">
                                      <p:cBhvr>
                                        <p:cTn id="47" dur="1000"/>
                                        <p:tgtEl>
                                          <p:spTgt spid="63"/>
                                        </p:tgtEl>
                                      </p:cBhvr>
                                    </p:animEffect>
                                  </p:childTnLst>
                                </p:cTn>
                              </p:par>
                              <p:par>
                                <p:cTn id="48" presetID="10" presetClass="exit" presetSubtype="0" fill="hold" grpId="1" nodeType="withEffect">
                                  <p:stCondLst>
                                    <p:cond delay="0"/>
                                  </p:stCondLst>
                                  <p:childTnLst>
                                    <p:animEffect transition="out" filter="fade">
                                      <p:cBhvr>
                                        <p:cTn id="49" dur="1000"/>
                                        <p:tgtEl>
                                          <p:spTgt spid="80"/>
                                        </p:tgtEl>
                                      </p:cBhvr>
                                    </p:animEffect>
                                    <p:set>
                                      <p:cBhvr>
                                        <p:cTn id="50" dur="1" fill="hold">
                                          <p:stCondLst>
                                            <p:cond delay="999"/>
                                          </p:stCondLst>
                                        </p:cTn>
                                        <p:tgtEl>
                                          <p:spTgt spid="80"/>
                                        </p:tgtEl>
                                        <p:attrNameLst>
                                          <p:attrName>style.visibility</p:attrName>
                                        </p:attrNameLst>
                                      </p:cBhvr>
                                      <p:to>
                                        <p:strVal val="hidden"/>
                                      </p:to>
                                    </p:set>
                                  </p:childTnLst>
                                </p:cTn>
                              </p:par>
                              <p:par>
                                <p:cTn id="51" presetID="22" presetClass="entr" presetSubtype="8" fill="hold" grpId="1" nodeType="withEffect">
                                  <p:stCondLst>
                                    <p:cond delay="500"/>
                                  </p:stCondLst>
                                  <p:childTnLst>
                                    <p:set>
                                      <p:cBhvr>
                                        <p:cTn id="52" dur="1" fill="hold">
                                          <p:stCondLst>
                                            <p:cond delay="0"/>
                                          </p:stCondLst>
                                        </p:cTn>
                                        <p:tgtEl>
                                          <p:spTgt spid="69"/>
                                        </p:tgtEl>
                                        <p:attrNameLst>
                                          <p:attrName>style.visibility</p:attrName>
                                        </p:attrNameLst>
                                      </p:cBhvr>
                                      <p:to>
                                        <p:strVal val="visible"/>
                                      </p:to>
                                    </p:set>
                                    <p:animEffect transition="in" filter="wipe(left)">
                                      <p:cBhvr>
                                        <p:cTn id="53" dur="1000"/>
                                        <p:tgtEl>
                                          <p:spTgt spid="69"/>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xit" presetSubtype="0" fill="hold" nodeType="clickEffect">
                                  <p:stCondLst>
                                    <p:cond delay="0"/>
                                  </p:stCondLst>
                                  <p:childTnLst>
                                    <p:animEffect transition="out" filter="fade">
                                      <p:cBhvr>
                                        <p:cTn id="57" dur="2000"/>
                                        <p:tgtEl>
                                          <p:spTgt spid="59"/>
                                        </p:tgtEl>
                                      </p:cBhvr>
                                    </p:animEffect>
                                    <p:anim calcmode="lin" valueType="num">
                                      <p:cBhvr>
                                        <p:cTn id="58" dur="2000"/>
                                        <p:tgtEl>
                                          <p:spTgt spid="59"/>
                                        </p:tgtEl>
                                        <p:attrNameLst>
                                          <p:attrName>ppt_x</p:attrName>
                                        </p:attrNameLst>
                                      </p:cBhvr>
                                      <p:tavLst>
                                        <p:tav tm="0">
                                          <p:val>
                                            <p:strVal val="ppt_x"/>
                                          </p:val>
                                        </p:tav>
                                        <p:tav tm="100000">
                                          <p:val>
                                            <p:strVal val="ppt_x"/>
                                          </p:val>
                                        </p:tav>
                                      </p:tavLst>
                                    </p:anim>
                                    <p:anim calcmode="lin" valueType="num">
                                      <p:cBhvr>
                                        <p:cTn id="59" dur="2000"/>
                                        <p:tgtEl>
                                          <p:spTgt spid="59"/>
                                        </p:tgtEl>
                                        <p:attrNameLst>
                                          <p:attrName>ppt_y</p:attrName>
                                        </p:attrNameLst>
                                      </p:cBhvr>
                                      <p:tavLst>
                                        <p:tav tm="0">
                                          <p:val>
                                            <p:strVal val="ppt_y"/>
                                          </p:val>
                                        </p:tav>
                                        <p:tav tm="100000">
                                          <p:val>
                                            <p:strVal val="ppt_y+.1"/>
                                          </p:val>
                                        </p:tav>
                                      </p:tavLst>
                                    </p:anim>
                                    <p:set>
                                      <p:cBhvr>
                                        <p:cTn id="60" dur="1" fill="hold">
                                          <p:stCondLst>
                                            <p:cond delay="1999"/>
                                          </p:stCondLst>
                                        </p:cTn>
                                        <p:tgtEl>
                                          <p:spTgt spid="59"/>
                                        </p:tgtEl>
                                        <p:attrNameLst>
                                          <p:attrName>style.visibility</p:attrName>
                                        </p:attrNameLst>
                                      </p:cBhvr>
                                      <p:to>
                                        <p:strVal val="hidden"/>
                                      </p:to>
                                    </p:set>
                                  </p:childTnLst>
                                </p:cTn>
                              </p:par>
                              <p:par>
                                <p:cTn id="61" presetID="47" presetClass="entr" presetSubtype="0" fill="hold" grpId="0" nodeType="withEffect">
                                  <p:stCondLst>
                                    <p:cond delay="0"/>
                                  </p:stCondLst>
                                  <p:childTnLst>
                                    <p:set>
                                      <p:cBhvr>
                                        <p:cTn id="62" dur="1" fill="hold">
                                          <p:stCondLst>
                                            <p:cond delay="0"/>
                                          </p:stCondLst>
                                        </p:cTn>
                                        <p:tgtEl>
                                          <p:spTgt spid="84"/>
                                        </p:tgtEl>
                                        <p:attrNameLst>
                                          <p:attrName>style.visibility</p:attrName>
                                        </p:attrNameLst>
                                      </p:cBhvr>
                                      <p:to>
                                        <p:strVal val="visible"/>
                                      </p:to>
                                    </p:set>
                                    <p:animEffect transition="in" filter="fade">
                                      <p:cBhvr>
                                        <p:cTn id="63" dur="2000"/>
                                        <p:tgtEl>
                                          <p:spTgt spid="84"/>
                                        </p:tgtEl>
                                      </p:cBhvr>
                                    </p:animEffect>
                                    <p:anim calcmode="lin" valueType="num">
                                      <p:cBhvr>
                                        <p:cTn id="64" dur="2000" fill="hold"/>
                                        <p:tgtEl>
                                          <p:spTgt spid="84"/>
                                        </p:tgtEl>
                                        <p:attrNameLst>
                                          <p:attrName>ppt_x</p:attrName>
                                        </p:attrNameLst>
                                      </p:cBhvr>
                                      <p:tavLst>
                                        <p:tav tm="0">
                                          <p:val>
                                            <p:strVal val="#ppt_x"/>
                                          </p:val>
                                        </p:tav>
                                        <p:tav tm="100000">
                                          <p:val>
                                            <p:strVal val="#ppt_x"/>
                                          </p:val>
                                        </p:tav>
                                      </p:tavLst>
                                    </p:anim>
                                    <p:anim calcmode="lin" valueType="num">
                                      <p:cBhvr>
                                        <p:cTn id="65" dur="2000" fill="hold"/>
                                        <p:tgtEl>
                                          <p:spTgt spid="84"/>
                                        </p:tgtEl>
                                        <p:attrNameLst>
                                          <p:attrName>ppt_y</p:attrName>
                                        </p:attrNameLst>
                                      </p:cBhvr>
                                      <p:tavLst>
                                        <p:tav tm="0">
                                          <p:val>
                                            <p:strVal val="#ppt_y-.1"/>
                                          </p:val>
                                        </p:tav>
                                        <p:tav tm="100000">
                                          <p:val>
                                            <p:strVal val="#ppt_y"/>
                                          </p:val>
                                        </p:tav>
                                      </p:tavLst>
                                    </p:anim>
                                  </p:childTnLst>
                                </p:cTn>
                              </p:par>
                              <p:par>
                                <p:cTn id="66" presetID="10" presetClass="entr" presetSubtype="0" fill="hold" grpId="0" nodeType="withEffect">
                                  <p:stCondLst>
                                    <p:cond delay="500"/>
                                  </p:stCondLst>
                                  <p:childTnLst>
                                    <p:set>
                                      <p:cBhvr>
                                        <p:cTn id="67" dur="1" fill="hold">
                                          <p:stCondLst>
                                            <p:cond delay="0"/>
                                          </p:stCondLst>
                                        </p:cTn>
                                        <p:tgtEl>
                                          <p:spTgt spid="85"/>
                                        </p:tgtEl>
                                        <p:attrNameLst>
                                          <p:attrName>style.visibility</p:attrName>
                                        </p:attrNameLst>
                                      </p:cBhvr>
                                      <p:to>
                                        <p:strVal val="visible"/>
                                      </p:to>
                                    </p:set>
                                    <p:animEffect transition="in" filter="fade">
                                      <p:cBhvr>
                                        <p:cTn id="68" dur="1000"/>
                                        <p:tgtEl>
                                          <p:spTgt spid="85"/>
                                        </p:tgtEl>
                                      </p:cBhvr>
                                    </p:animEffect>
                                  </p:childTnLst>
                                </p:cTn>
                              </p:par>
                              <p:par>
                                <p:cTn id="69" presetID="10" presetClass="exit" presetSubtype="0" fill="hold" nodeType="withEffect">
                                  <p:stCondLst>
                                    <p:cond delay="500"/>
                                  </p:stCondLst>
                                  <p:childTnLst>
                                    <p:animEffect transition="out" filter="fade">
                                      <p:cBhvr>
                                        <p:cTn id="70" dur="1000"/>
                                        <p:tgtEl>
                                          <p:spTgt spid="68"/>
                                        </p:tgtEl>
                                      </p:cBhvr>
                                    </p:animEffect>
                                    <p:set>
                                      <p:cBhvr>
                                        <p:cTn id="71" dur="1" fill="hold">
                                          <p:stCondLst>
                                            <p:cond delay="999"/>
                                          </p:stCondLst>
                                        </p:cTn>
                                        <p:tgtEl>
                                          <p:spTgt spid="68"/>
                                        </p:tgtEl>
                                        <p:attrNameLst>
                                          <p:attrName>style.visibility</p:attrName>
                                        </p:attrNameLst>
                                      </p:cBhvr>
                                      <p:to>
                                        <p:strVal val="hidden"/>
                                      </p:to>
                                    </p:set>
                                  </p:childTnLst>
                                </p:cTn>
                              </p:par>
                            </p:childTnLst>
                          </p:cTn>
                        </p:par>
                        <p:par>
                          <p:cTn id="72" fill="hold">
                            <p:stCondLst>
                              <p:cond delay="2000"/>
                            </p:stCondLst>
                            <p:childTnLst>
                              <p:par>
                                <p:cTn id="73" presetID="53" presetClass="entr" presetSubtype="0" fill="hold" nodeType="afterEffect">
                                  <p:stCondLst>
                                    <p:cond delay="0"/>
                                  </p:stCondLst>
                                  <p:childTnLst>
                                    <p:set>
                                      <p:cBhvr>
                                        <p:cTn id="74" dur="1" fill="hold">
                                          <p:stCondLst>
                                            <p:cond delay="0"/>
                                          </p:stCondLst>
                                        </p:cTn>
                                        <p:tgtEl>
                                          <p:spTgt spid="86"/>
                                        </p:tgtEl>
                                        <p:attrNameLst>
                                          <p:attrName>style.visibility</p:attrName>
                                        </p:attrNameLst>
                                      </p:cBhvr>
                                      <p:to>
                                        <p:strVal val="visible"/>
                                      </p:to>
                                    </p:set>
                                    <p:anim calcmode="lin" valueType="num">
                                      <p:cBhvr>
                                        <p:cTn id="75" dur="2000" fill="hold"/>
                                        <p:tgtEl>
                                          <p:spTgt spid="86"/>
                                        </p:tgtEl>
                                        <p:attrNameLst>
                                          <p:attrName>ppt_w</p:attrName>
                                        </p:attrNameLst>
                                      </p:cBhvr>
                                      <p:tavLst>
                                        <p:tav tm="0">
                                          <p:val>
                                            <p:fltVal val="0"/>
                                          </p:val>
                                        </p:tav>
                                        <p:tav tm="100000">
                                          <p:val>
                                            <p:strVal val="#ppt_w"/>
                                          </p:val>
                                        </p:tav>
                                      </p:tavLst>
                                    </p:anim>
                                    <p:anim calcmode="lin" valueType="num">
                                      <p:cBhvr>
                                        <p:cTn id="76" dur="2000" fill="hold"/>
                                        <p:tgtEl>
                                          <p:spTgt spid="86"/>
                                        </p:tgtEl>
                                        <p:attrNameLst>
                                          <p:attrName>ppt_h</p:attrName>
                                        </p:attrNameLst>
                                      </p:cBhvr>
                                      <p:tavLst>
                                        <p:tav tm="0">
                                          <p:val>
                                            <p:fltVal val="0"/>
                                          </p:val>
                                        </p:tav>
                                        <p:tav tm="100000">
                                          <p:val>
                                            <p:strVal val="#ppt_h"/>
                                          </p:val>
                                        </p:tav>
                                      </p:tavLst>
                                    </p:anim>
                                    <p:animEffect transition="in" filter="fade">
                                      <p:cBhvr>
                                        <p:cTn id="77" dur="2000"/>
                                        <p:tgtEl>
                                          <p:spTgt spid="86"/>
                                        </p:tgtEl>
                                      </p:cBhvr>
                                    </p:animEffect>
                                  </p:childTnLst>
                                </p:cTn>
                              </p:par>
                              <p:par>
                                <p:cTn id="78" presetID="0" presetClass="path" presetSubtype="0" accel="50000" decel="50000" fill="hold" nodeType="withEffect">
                                  <p:stCondLst>
                                    <p:cond delay="0"/>
                                  </p:stCondLst>
                                  <p:childTnLst>
                                    <p:animMotion origin="layout" path="M 0.02049 -0.02381 C 0.02118 -0.02404 0.03542 -0.02682 0.0375 -0.02844 C 0.04392 -0.03329 0.04445 -0.03861 0.0526 -0.04185 C 0.06476 -0.05271 0.05885 -0.04994 0.06962 -0.05318 C 0.0724 -0.05549 0.07552 -0.05734 0.07813 -0.06011 C 0.08004 -0.06196 0.08125 -0.06497 0.08316 -0.06682 C 0.08698 -0.07029 0.09392 -0.07144 0.09844 -0.07352 C 0.10399 -0.08485 0.11129 -0.08462 0.12049 -0.08716 C 0.13195 -0.09711 0.14323 -0.09641 0.15608 -0.10057 C 0.16788 -0.10451 0.17951 -0.1052 0.19167 -0.10751 C 0.20851 -0.11075 0.22379 -0.11468 0.2408 -0.11653 C 0.30521 -0.11537 0.34826 -0.11445 0.40521 -0.10751 C 0.41545 -0.09826 0.42726 -0.09711 0.43906 -0.09387 C 0.45382 -0.07815 0.4408 -0.08878 0.46285 -0.08254 C 0.48177 -0.07722 0.4974 -0.07144 0.51701 -0.06913 C 0.53351 -0.06474 0.55104 -0.05549 0.56788 -0.05549 " pathEditMode="relative" rAng="0" ptsTypes="fffffffffffffffA">
                                      <p:cBhvr>
                                        <p:cTn id="79" dur="3000" fill="hold"/>
                                        <p:tgtEl>
                                          <p:spTgt spid="86"/>
                                        </p:tgtEl>
                                        <p:attrNameLst>
                                          <p:attrName>ppt_x</p:attrName>
                                          <p:attrName>ppt_y</p:attrName>
                                        </p:attrNameLst>
                                      </p:cBhvr>
                                      <p:rCtr x="274" y="-46"/>
                                    </p:animMotion>
                                  </p:childTnLst>
                                </p:cTn>
                              </p:par>
                              <p:par>
                                <p:cTn id="80" presetID="10" presetClass="exit" presetSubtype="0" fill="hold" nodeType="withEffect">
                                  <p:stCondLst>
                                    <p:cond delay="1500"/>
                                  </p:stCondLst>
                                  <p:childTnLst>
                                    <p:animEffect transition="out" filter="fade">
                                      <p:cBhvr>
                                        <p:cTn id="81" dur="2000"/>
                                        <p:tgtEl>
                                          <p:spTgt spid="86"/>
                                        </p:tgtEl>
                                      </p:cBhvr>
                                    </p:animEffect>
                                    <p:set>
                                      <p:cBhvr>
                                        <p:cTn id="82" dur="1" fill="hold">
                                          <p:stCondLst>
                                            <p:cond delay="1999"/>
                                          </p:stCondLst>
                                        </p:cTn>
                                        <p:tgtEl>
                                          <p:spTgt spid="8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88"/>
                                        </p:tgtEl>
                                        <p:attrNameLst>
                                          <p:attrName>style.visibility</p:attrName>
                                        </p:attrNameLst>
                                      </p:cBhvr>
                                      <p:to>
                                        <p:strVal val="visible"/>
                                      </p:to>
                                    </p:set>
                                    <p:animEffect transition="in" filter="fade">
                                      <p:cBhvr>
                                        <p:cTn id="87" dur="1000"/>
                                        <p:tgtEl>
                                          <p:spTgt spid="88"/>
                                        </p:tgtEl>
                                      </p:cBhvr>
                                    </p:animEffect>
                                  </p:childTnLst>
                                </p:cTn>
                              </p:par>
                              <p:par>
                                <p:cTn id="88" presetID="0" presetClass="path" presetSubtype="0" accel="50000" decel="50000" fill="hold" grpId="1" nodeType="withEffect">
                                  <p:stCondLst>
                                    <p:cond delay="0"/>
                                  </p:stCondLst>
                                  <p:childTnLst>
                                    <p:animMotion origin="layout" path="M 0.01424 -0.01065 C -0.06059 0.04815 -0.13472 0.10764 -0.20937 0.18472 C -0.28385 0.2618 -0.38593 0.37384 -0.43454 0.45116 C -0.48298 0.52847 -0.49184 0.58889 -0.50052 0.64977 " pathEditMode="relative" rAng="0" ptsTypes="aaaA">
                                      <p:cBhvr>
                                        <p:cTn id="89" dur="3000" fill="hold"/>
                                        <p:tgtEl>
                                          <p:spTgt spid="88"/>
                                        </p:tgtEl>
                                        <p:attrNameLst>
                                          <p:attrName>ppt_x</p:attrName>
                                          <p:attrName>ppt_y</p:attrName>
                                        </p:attrNameLst>
                                      </p:cBhvr>
                                      <p:rCtr x="-257" y="330"/>
                                    </p:animMotion>
                                  </p:childTnLst>
                                </p:cTn>
                              </p:par>
                              <p:par>
                                <p:cTn id="90" presetID="53" presetClass="entr" presetSubtype="0" fill="hold" nodeType="withEffect">
                                  <p:stCondLst>
                                    <p:cond delay="0"/>
                                  </p:stCondLst>
                                  <p:childTnLst>
                                    <p:set>
                                      <p:cBhvr>
                                        <p:cTn id="91" dur="1" fill="hold">
                                          <p:stCondLst>
                                            <p:cond delay="0"/>
                                          </p:stCondLst>
                                        </p:cTn>
                                        <p:tgtEl>
                                          <p:spTgt spid="89"/>
                                        </p:tgtEl>
                                        <p:attrNameLst>
                                          <p:attrName>style.visibility</p:attrName>
                                        </p:attrNameLst>
                                      </p:cBhvr>
                                      <p:to>
                                        <p:strVal val="visible"/>
                                      </p:to>
                                    </p:set>
                                    <p:anim calcmode="lin" valueType="num">
                                      <p:cBhvr>
                                        <p:cTn id="92" dur="1000" fill="hold"/>
                                        <p:tgtEl>
                                          <p:spTgt spid="89"/>
                                        </p:tgtEl>
                                        <p:attrNameLst>
                                          <p:attrName>ppt_w</p:attrName>
                                        </p:attrNameLst>
                                      </p:cBhvr>
                                      <p:tavLst>
                                        <p:tav tm="0">
                                          <p:val>
                                            <p:fltVal val="0"/>
                                          </p:val>
                                        </p:tav>
                                        <p:tav tm="100000">
                                          <p:val>
                                            <p:strVal val="#ppt_w"/>
                                          </p:val>
                                        </p:tav>
                                      </p:tavLst>
                                    </p:anim>
                                    <p:anim calcmode="lin" valueType="num">
                                      <p:cBhvr>
                                        <p:cTn id="93" dur="1000" fill="hold"/>
                                        <p:tgtEl>
                                          <p:spTgt spid="89"/>
                                        </p:tgtEl>
                                        <p:attrNameLst>
                                          <p:attrName>ppt_h</p:attrName>
                                        </p:attrNameLst>
                                      </p:cBhvr>
                                      <p:tavLst>
                                        <p:tav tm="0">
                                          <p:val>
                                            <p:fltVal val="0"/>
                                          </p:val>
                                        </p:tav>
                                        <p:tav tm="100000">
                                          <p:val>
                                            <p:strVal val="#ppt_h"/>
                                          </p:val>
                                        </p:tav>
                                      </p:tavLst>
                                    </p:anim>
                                    <p:animEffect transition="in" filter="fade">
                                      <p:cBhvr>
                                        <p:cTn id="94" dur="1000"/>
                                        <p:tgtEl>
                                          <p:spTgt spid="89"/>
                                        </p:tgtEl>
                                      </p:cBhvr>
                                    </p:animEffect>
                                  </p:childTnLst>
                                </p:cTn>
                              </p:par>
                              <p:par>
                                <p:cTn id="95" presetID="0" presetClass="path" presetSubtype="0" accel="50000" decel="50000" fill="hold" nodeType="withEffect">
                                  <p:stCondLst>
                                    <p:cond delay="0"/>
                                  </p:stCondLst>
                                  <p:childTnLst>
                                    <p:animMotion origin="layout" path="M -0.01562 -1.50289E-6 C -0.01562 0.0007 -0.01302 0.01549 -0.01232 0.01734 C -0.01007 0.02382 -0.00816 0.02266 -0.00607 0.03052 C -0.00104 0.04208 -0.00278 0.0363 -0.00052 0.04648 C 0.00052 0.04879 0.00156 0.05179 0.00278 0.05457 C 0.00365 0.05596 0.00469 0.05642 0.00556 0.0585 C 0.00712 0.06174 0.00834 0.06867 0.00955 0.07283 C 0.01389 0.07723 0.01459 0.08463 0.01649 0.09364 C 0.02118 0.10405 0.02222 0.11676 0.025 0.12902 C 0.02743 0.14104 0.02917 0.15307 0.03125 0.16555 C 0.0342 0.18289 0.03715 0.19861 0.03976 0.21665 C 0.04653 0.28532 0.05104 0.33133 0.05504 0.39307 C 0.05764 0.45295 0.06129 0.53249 0.05556 0.57688 " pathEditMode="relative" rAng="0" ptsTypes="fffffffffffff">
                                      <p:cBhvr>
                                        <p:cTn id="96" dur="3000" fill="hold"/>
                                        <p:tgtEl>
                                          <p:spTgt spid="89"/>
                                        </p:tgtEl>
                                        <p:attrNameLst>
                                          <p:attrName>ppt_x</p:attrName>
                                          <p:attrName>ppt_y</p:attrName>
                                        </p:attrNameLst>
                                      </p:cBhvr>
                                      <p:rCtr x="38" y="288"/>
                                    </p:animMotion>
                                  </p:childTnLst>
                                </p:cTn>
                              </p:par>
                              <p:par>
                                <p:cTn id="97" presetID="10" presetClass="exit" presetSubtype="0" fill="hold" nodeType="withEffect">
                                  <p:stCondLst>
                                    <p:cond delay="1000"/>
                                  </p:stCondLst>
                                  <p:childTnLst>
                                    <p:animEffect transition="out" filter="fade">
                                      <p:cBhvr>
                                        <p:cTn id="98" dur="2000"/>
                                        <p:tgtEl>
                                          <p:spTgt spid="89"/>
                                        </p:tgtEl>
                                      </p:cBhvr>
                                    </p:animEffect>
                                    <p:set>
                                      <p:cBhvr>
                                        <p:cTn id="99" dur="1" fill="hold">
                                          <p:stCondLst>
                                            <p:cond delay="1999"/>
                                          </p:stCondLst>
                                        </p:cTn>
                                        <p:tgtEl>
                                          <p:spTgt spid="89"/>
                                        </p:tgtEl>
                                        <p:attrNameLst>
                                          <p:attrName>style.visibility</p:attrName>
                                        </p:attrNameLst>
                                      </p:cBhvr>
                                      <p:to>
                                        <p:strVal val="hidden"/>
                                      </p:to>
                                    </p:set>
                                  </p:childTnLst>
                                </p:cTn>
                              </p:par>
                            </p:childTnLst>
                          </p:cTn>
                        </p:par>
                        <p:par>
                          <p:cTn id="100" fill="hold">
                            <p:stCondLst>
                              <p:cond delay="3000"/>
                            </p:stCondLst>
                            <p:childTnLst>
                              <p:par>
                                <p:cTn id="101" presetID="10" presetClass="entr" presetSubtype="0" fill="hold" nodeType="afterEffect">
                                  <p:stCondLst>
                                    <p:cond delay="0"/>
                                  </p:stCondLst>
                                  <p:childTnLst>
                                    <p:set>
                                      <p:cBhvr>
                                        <p:cTn id="102" dur="1" fill="hold">
                                          <p:stCondLst>
                                            <p:cond delay="0"/>
                                          </p:stCondLst>
                                        </p:cTn>
                                        <p:tgtEl>
                                          <p:spTgt spid="91"/>
                                        </p:tgtEl>
                                        <p:attrNameLst>
                                          <p:attrName>style.visibility</p:attrName>
                                        </p:attrNameLst>
                                      </p:cBhvr>
                                      <p:to>
                                        <p:strVal val="visible"/>
                                      </p:to>
                                    </p:set>
                                    <p:animEffect transition="in" filter="fade">
                                      <p:cBhvr>
                                        <p:cTn id="103" dur="1000"/>
                                        <p:tgtEl>
                                          <p:spTgt spid="91"/>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0" fill="hold" nodeType="clickEffect">
                                  <p:stCondLst>
                                    <p:cond delay="0"/>
                                  </p:stCondLst>
                                  <p:childTnLst>
                                    <p:set>
                                      <p:cBhvr>
                                        <p:cTn id="107" dur="1" fill="hold">
                                          <p:stCondLst>
                                            <p:cond delay="0"/>
                                          </p:stCondLst>
                                        </p:cTn>
                                        <p:tgtEl>
                                          <p:spTgt spid="95"/>
                                        </p:tgtEl>
                                        <p:attrNameLst>
                                          <p:attrName>style.visibility</p:attrName>
                                        </p:attrNameLst>
                                      </p:cBhvr>
                                      <p:to>
                                        <p:strVal val="visible"/>
                                      </p:to>
                                    </p:set>
                                    <p:anim calcmode="lin" valueType="num">
                                      <p:cBhvr>
                                        <p:cTn id="108" dur="1000" fill="hold"/>
                                        <p:tgtEl>
                                          <p:spTgt spid="95"/>
                                        </p:tgtEl>
                                        <p:attrNameLst>
                                          <p:attrName>ppt_w</p:attrName>
                                        </p:attrNameLst>
                                      </p:cBhvr>
                                      <p:tavLst>
                                        <p:tav tm="0">
                                          <p:val>
                                            <p:fltVal val="0"/>
                                          </p:val>
                                        </p:tav>
                                        <p:tav tm="100000">
                                          <p:val>
                                            <p:strVal val="#ppt_w"/>
                                          </p:val>
                                        </p:tav>
                                      </p:tavLst>
                                    </p:anim>
                                    <p:anim calcmode="lin" valueType="num">
                                      <p:cBhvr>
                                        <p:cTn id="109" dur="1000" fill="hold"/>
                                        <p:tgtEl>
                                          <p:spTgt spid="95"/>
                                        </p:tgtEl>
                                        <p:attrNameLst>
                                          <p:attrName>ppt_h</p:attrName>
                                        </p:attrNameLst>
                                      </p:cBhvr>
                                      <p:tavLst>
                                        <p:tav tm="0">
                                          <p:val>
                                            <p:fltVal val="0"/>
                                          </p:val>
                                        </p:tav>
                                        <p:tav tm="100000">
                                          <p:val>
                                            <p:strVal val="#ppt_h"/>
                                          </p:val>
                                        </p:tav>
                                      </p:tavLst>
                                    </p:anim>
                                    <p:animEffect transition="in" filter="fade">
                                      <p:cBhvr>
                                        <p:cTn id="110" dur="1000"/>
                                        <p:tgtEl>
                                          <p:spTgt spid="95"/>
                                        </p:tgtEl>
                                      </p:cBhvr>
                                    </p:animEffect>
                                  </p:childTnLst>
                                </p:cTn>
                              </p:par>
                              <p:par>
                                <p:cTn id="111" presetID="0" presetClass="path" presetSubtype="0" accel="50000" decel="50000" fill="hold" nodeType="withEffect">
                                  <p:stCondLst>
                                    <p:cond delay="0"/>
                                  </p:stCondLst>
                                  <p:childTnLst>
                                    <p:animMotion origin="layout" path="M -1.38889E-6 2.22222E-6 C -1.38889E-6 0.00023 -0.00173 0.01041 -0.00208 0.01157 C -0.00885 0.15416 -0.02847 0.35116 -0.07587 0.4 " pathEditMode="relative" rAng="0" ptsTypes="fff">
                                      <p:cBhvr>
                                        <p:cTn id="112" dur="3000" fill="hold"/>
                                        <p:tgtEl>
                                          <p:spTgt spid="95"/>
                                        </p:tgtEl>
                                        <p:attrNameLst>
                                          <p:attrName>ppt_x</p:attrName>
                                          <p:attrName>ppt_y</p:attrName>
                                        </p:attrNameLst>
                                      </p:cBhvr>
                                      <p:rCtr x="-38" y="200"/>
                                    </p:animMotion>
                                  </p:childTnLst>
                                </p:cTn>
                              </p:par>
                              <p:par>
                                <p:cTn id="113" presetID="53" presetClass="entr" presetSubtype="0" fill="hold" nodeType="withEffect">
                                  <p:stCondLst>
                                    <p:cond delay="0"/>
                                  </p:stCondLst>
                                  <p:childTnLst>
                                    <p:set>
                                      <p:cBhvr>
                                        <p:cTn id="114" dur="1" fill="hold">
                                          <p:stCondLst>
                                            <p:cond delay="0"/>
                                          </p:stCondLst>
                                        </p:cTn>
                                        <p:tgtEl>
                                          <p:spTgt spid="96"/>
                                        </p:tgtEl>
                                        <p:attrNameLst>
                                          <p:attrName>style.visibility</p:attrName>
                                        </p:attrNameLst>
                                      </p:cBhvr>
                                      <p:to>
                                        <p:strVal val="visible"/>
                                      </p:to>
                                    </p:set>
                                    <p:anim calcmode="lin" valueType="num">
                                      <p:cBhvr>
                                        <p:cTn id="115" dur="1000" fill="hold"/>
                                        <p:tgtEl>
                                          <p:spTgt spid="96"/>
                                        </p:tgtEl>
                                        <p:attrNameLst>
                                          <p:attrName>ppt_w</p:attrName>
                                        </p:attrNameLst>
                                      </p:cBhvr>
                                      <p:tavLst>
                                        <p:tav tm="0">
                                          <p:val>
                                            <p:fltVal val="0"/>
                                          </p:val>
                                        </p:tav>
                                        <p:tav tm="100000">
                                          <p:val>
                                            <p:strVal val="#ppt_w"/>
                                          </p:val>
                                        </p:tav>
                                      </p:tavLst>
                                    </p:anim>
                                    <p:anim calcmode="lin" valueType="num">
                                      <p:cBhvr>
                                        <p:cTn id="116" dur="1000" fill="hold"/>
                                        <p:tgtEl>
                                          <p:spTgt spid="96"/>
                                        </p:tgtEl>
                                        <p:attrNameLst>
                                          <p:attrName>ppt_h</p:attrName>
                                        </p:attrNameLst>
                                      </p:cBhvr>
                                      <p:tavLst>
                                        <p:tav tm="0">
                                          <p:val>
                                            <p:fltVal val="0"/>
                                          </p:val>
                                        </p:tav>
                                        <p:tav tm="100000">
                                          <p:val>
                                            <p:strVal val="#ppt_h"/>
                                          </p:val>
                                        </p:tav>
                                      </p:tavLst>
                                    </p:anim>
                                    <p:animEffect transition="in" filter="fade">
                                      <p:cBhvr>
                                        <p:cTn id="117" dur="1000"/>
                                        <p:tgtEl>
                                          <p:spTgt spid="96"/>
                                        </p:tgtEl>
                                      </p:cBhvr>
                                    </p:animEffect>
                                  </p:childTnLst>
                                </p:cTn>
                              </p:par>
                              <p:par>
                                <p:cTn id="118" presetID="0" presetClass="path" presetSubtype="0" accel="50000" decel="50000" fill="hold" nodeType="withEffect">
                                  <p:stCondLst>
                                    <p:cond delay="0"/>
                                  </p:stCondLst>
                                  <p:childTnLst>
                                    <p:animMotion origin="layout" path="M 1.66667E-6 -3.33333E-6 C -0.00018 0.00023 0.00121 0.00926 0.00191 0.01019 C 0.0033 0.01436 0.00486 0.01389 0.00625 0.01898 C 0.01024 0.02639 0.00937 0.02269 0.01042 0.02917 C 0.01128 0.03056 0.01198 0.03218 0.01302 0.03426 C 0.01371 0.03496 0.01423 0.03542 0.0151 0.03681 C 0.01632 0.03912 0.01736 0.04329 0.01805 0.04561 C 0.02118 0.04908 0.02135 0.05324 0.02292 0.05903 C 0.02604 0.06551 0.02691 0.07338 0.0283 0.08102 C 0.02986 0.0882 0.0309 0.09561 0.03194 0.10324 C 0.03385 0.11343 0.03507 0.12315 0.03698 0.13426 C 0.03906 0.17547 0.0408 0.20324 0.04114 0.24005 C 0.04097 0.27547 0.03976 0.32292 0.03246 0.34792 " pathEditMode="relative" rAng="384817" ptsTypes="fffffffffffff">
                                      <p:cBhvr>
                                        <p:cTn id="119" dur="3000" fill="hold"/>
                                        <p:tgtEl>
                                          <p:spTgt spid="96"/>
                                        </p:tgtEl>
                                        <p:attrNameLst>
                                          <p:attrName>ppt_x</p:attrName>
                                          <p:attrName>ppt_y</p:attrName>
                                        </p:attrNameLst>
                                      </p:cBhvr>
                                      <p:rCtr x="19" y="174"/>
                                    </p:animMotion>
                                  </p:childTnLst>
                                </p:cTn>
                              </p:par>
                              <p:par>
                                <p:cTn id="120" presetID="10" presetClass="exit" presetSubtype="0" fill="hold" nodeType="withEffect">
                                  <p:stCondLst>
                                    <p:cond delay="1000"/>
                                  </p:stCondLst>
                                  <p:childTnLst>
                                    <p:animEffect transition="out" filter="fade">
                                      <p:cBhvr>
                                        <p:cTn id="121" dur="3000"/>
                                        <p:tgtEl>
                                          <p:spTgt spid="96"/>
                                        </p:tgtEl>
                                      </p:cBhvr>
                                    </p:animEffect>
                                    <p:set>
                                      <p:cBhvr>
                                        <p:cTn id="122" dur="1" fill="hold">
                                          <p:stCondLst>
                                            <p:cond delay="2999"/>
                                          </p:stCondLst>
                                        </p:cTn>
                                        <p:tgtEl>
                                          <p:spTgt spid="96"/>
                                        </p:tgtEl>
                                        <p:attrNameLst>
                                          <p:attrName>style.visibility</p:attrName>
                                        </p:attrNameLst>
                                      </p:cBhvr>
                                      <p:to>
                                        <p:strVal val="hidden"/>
                                      </p:to>
                                    </p:set>
                                  </p:childTnLst>
                                </p:cTn>
                              </p:par>
                            </p:childTnLst>
                          </p:cTn>
                        </p:par>
                        <p:par>
                          <p:cTn id="123" fill="hold">
                            <p:stCondLst>
                              <p:cond delay="4000"/>
                            </p:stCondLst>
                            <p:childTnLst>
                              <p:par>
                                <p:cTn id="124" presetID="10" presetClass="entr" presetSubtype="0" fill="hold" nodeType="afterEffect">
                                  <p:stCondLst>
                                    <p:cond delay="0"/>
                                  </p:stCondLst>
                                  <p:childTnLst>
                                    <p:set>
                                      <p:cBhvr>
                                        <p:cTn id="125" dur="1" fill="hold">
                                          <p:stCondLst>
                                            <p:cond delay="0"/>
                                          </p:stCondLst>
                                        </p:cTn>
                                        <p:tgtEl>
                                          <p:spTgt spid="92"/>
                                        </p:tgtEl>
                                        <p:attrNameLst>
                                          <p:attrName>style.visibility</p:attrName>
                                        </p:attrNameLst>
                                      </p:cBhvr>
                                      <p:to>
                                        <p:strVal val="visible"/>
                                      </p:to>
                                    </p:set>
                                    <p:animEffect transition="in" filter="fade">
                                      <p:cBhvr>
                                        <p:cTn id="126" dur="1000"/>
                                        <p:tgtEl>
                                          <p:spTgt spid="92"/>
                                        </p:tgtEl>
                                      </p:cBhvr>
                                    </p:animEffect>
                                  </p:childTnLst>
                                </p:cTn>
                              </p:par>
                            </p:childTnLst>
                          </p:cTn>
                        </p:par>
                      </p:childTnLst>
                    </p:cTn>
                  </p:par>
                  <p:par>
                    <p:cTn id="127" fill="hold">
                      <p:stCondLst>
                        <p:cond delay="indefinite"/>
                      </p:stCondLst>
                      <p:childTnLst>
                        <p:par>
                          <p:cTn id="128" fill="hold">
                            <p:stCondLst>
                              <p:cond delay="0"/>
                            </p:stCondLst>
                            <p:childTnLst>
                              <p:par>
                                <p:cTn id="129" presetID="53" presetClass="entr" presetSubtype="0" fill="hold" nodeType="clickEffect">
                                  <p:stCondLst>
                                    <p:cond delay="0"/>
                                  </p:stCondLst>
                                  <p:childTnLst>
                                    <p:set>
                                      <p:cBhvr>
                                        <p:cTn id="130" dur="1" fill="hold">
                                          <p:stCondLst>
                                            <p:cond delay="0"/>
                                          </p:stCondLst>
                                        </p:cTn>
                                        <p:tgtEl>
                                          <p:spTgt spid="97"/>
                                        </p:tgtEl>
                                        <p:attrNameLst>
                                          <p:attrName>style.visibility</p:attrName>
                                        </p:attrNameLst>
                                      </p:cBhvr>
                                      <p:to>
                                        <p:strVal val="visible"/>
                                      </p:to>
                                    </p:set>
                                    <p:anim calcmode="lin" valueType="num">
                                      <p:cBhvr>
                                        <p:cTn id="131" dur="1000" fill="hold"/>
                                        <p:tgtEl>
                                          <p:spTgt spid="97"/>
                                        </p:tgtEl>
                                        <p:attrNameLst>
                                          <p:attrName>ppt_w</p:attrName>
                                        </p:attrNameLst>
                                      </p:cBhvr>
                                      <p:tavLst>
                                        <p:tav tm="0">
                                          <p:val>
                                            <p:fltVal val="0"/>
                                          </p:val>
                                        </p:tav>
                                        <p:tav tm="100000">
                                          <p:val>
                                            <p:strVal val="#ppt_w"/>
                                          </p:val>
                                        </p:tav>
                                      </p:tavLst>
                                    </p:anim>
                                    <p:anim calcmode="lin" valueType="num">
                                      <p:cBhvr>
                                        <p:cTn id="132" dur="1000" fill="hold"/>
                                        <p:tgtEl>
                                          <p:spTgt spid="97"/>
                                        </p:tgtEl>
                                        <p:attrNameLst>
                                          <p:attrName>ppt_h</p:attrName>
                                        </p:attrNameLst>
                                      </p:cBhvr>
                                      <p:tavLst>
                                        <p:tav tm="0">
                                          <p:val>
                                            <p:fltVal val="0"/>
                                          </p:val>
                                        </p:tav>
                                        <p:tav tm="100000">
                                          <p:val>
                                            <p:strVal val="#ppt_h"/>
                                          </p:val>
                                        </p:tav>
                                      </p:tavLst>
                                    </p:anim>
                                    <p:animEffect transition="in" filter="fade">
                                      <p:cBhvr>
                                        <p:cTn id="133" dur="1000"/>
                                        <p:tgtEl>
                                          <p:spTgt spid="97"/>
                                        </p:tgtEl>
                                      </p:cBhvr>
                                    </p:animEffect>
                                  </p:childTnLst>
                                </p:cTn>
                              </p:par>
                              <p:par>
                                <p:cTn id="134" presetID="0" presetClass="path" presetSubtype="0" accel="50000" decel="50000" fill="hold" nodeType="withEffect">
                                  <p:stCondLst>
                                    <p:cond delay="0"/>
                                  </p:stCondLst>
                                  <p:childTnLst>
                                    <p:animMotion origin="layout" path="M -0.01563 -4.07407E-6 C -0.01563 0.00047 -0.01268 0.01088 -0.01216 0.01204 C -0.00937 0.01667 -0.00729 0.01598 -0.00486 0.02153 C 0.00087 0.02963 -0.00104 0.02547 0.00139 0.03264 C 0.00278 0.03449 0.00382 0.03658 0.00521 0.03843 C 0.00626 0.03936 0.00747 0.03982 0.00851 0.04121 C 0.01007 0.04352 0.01164 0.04838 0.01303 0.05139 C 0.01789 0.0544 0.01876 0.05973 0.02101 0.06621 C 0.02622 0.07338 0.02744 0.08241 0.03073 0.09121 C 0.03334 0.09954 0.03525 0.10787 0.03785 0.11667 C 0.04115 0.12894 0.04462 0.14005 0.04757 0.15278 C 0.0566 0.19838 0.08507 0.34954 0.09271 0.38912 " pathEditMode="relative" rAng="0" ptsTypes="ffffffffffff">
                                      <p:cBhvr>
                                        <p:cTn id="135" dur="3000" fill="hold"/>
                                        <p:tgtEl>
                                          <p:spTgt spid="97"/>
                                        </p:tgtEl>
                                        <p:attrNameLst>
                                          <p:attrName>ppt_x</p:attrName>
                                          <p:attrName>ppt_y</p:attrName>
                                        </p:attrNameLst>
                                      </p:cBhvr>
                                      <p:rCtr x="54" y="194"/>
                                    </p:animMotion>
                                  </p:childTnLst>
                                </p:cTn>
                              </p:par>
                            </p:childTnLst>
                          </p:cTn>
                        </p:par>
                        <p:par>
                          <p:cTn id="136" fill="hold">
                            <p:stCondLst>
                              <p:cond delay="3000"/>
                            </p:stCondLst>
                            <p:childTnLst>
                              <p:par>
                                <p:cTn id="137" presetID="10" presetClass="entr" presetSubtype="0" fill="hold" nodeType="afterEffect">
                                  <p:stCondLst>
                                    <p:cond delay="0"/>
                                  </p:stCondLst>
                                  <p:childTnLst>
                                    <p:set>
                                      <p:cBhvr>
                                        <p:cTn id="138" dur="1" fill="hold">
                                          <p:stCondLst>
                                            <p:cond delay="0"/>
                                          </p:stCondLst>
                                        </p:cTn>
                                        <p:tgtEl>
                                          <p:spTgt spid="93"/>
                                        </p:tgtEl>
                                        <p:attrNameLst>
                                          <p:attrName>style.visibility</p:attrName>
                                        </p:attrNameLst>
                                      </p:cBhvr>
                                      <p:to>
                                        <p:strVal val="visible"/>
                                      </p:to>
                                    </p:set>
                                    <p:animEffect transition="in" filter="fade">
                                      <p:cBhvr>
                                        <p:cTn id="139" dur="1000"/>
                                        <p:tgtEl>
                                          <p:spTgt spid="93"/>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87"/>
                                        </p:tgtEl>
                                        <p:attrNameLst>
                                          <p:attrName>style.visibility</p:attrName>
                                        </p:attrNameLst>
                                      </p:cBhvr>
                                      <p:to>
                                        <p:strVal val="visible"/>
                                      </p:to>
                                    </p:set>
                                    <p:animEffect transition="in" filter="fade">
                                      <p:cBhvr>
                                        <p:cTn id="144" dur="1000"/>
                                        <p:tgtEl>
                                          <p:spTgt spid="87"/>
                                        </p:tgtEl>
                                      </p:cBhvr>
                                    </p:animEffect>
                                  </p:childTnLst>
                                </p:cTn>
                              </p:par>
                              <p:par>
                                <p:cTn id="145" presetID="0" presetClass="path" presetSubtype="0" accel="50000" decel="50000" fill="hold" grpId="1" nodeType="withEffect">
                                  <p:stCondLst>
                                    <p:cond delay="0"/>
                                  </p:stCondLst>
                                  <p:childTnLst>
                                    <p:animMotion origin="layout" path="M 0.00416 4.44444E-6 C -0.04532 0.02824 -0.09462 0.05648 -0.14028 0.12106 C -0.18594 0.18611 -0.24306 0.29791 -0.26962 0.38865 C -0.29618 0.47939 -0.29375 0.60717 -0.3 0.66458 " pathEditMode="relative" rAng="0" ptsTypes="aaaa">
                                      <p:cBhvr>
                                        <p:cTn id="146" dur="3000" fill="hold"/>
                                        <p:tgtEl>
                                          <p:spTgt spid="87"/>
                                        </p:tgtEl>
                                        <p:attrNameLst>
                                          <p:attrName>ppt_x</p:attrName>
                                          <p:attrName>ppt_y</p:attrName>
                                        </p:attrNameLst>
                                      </p:cBhvr>
                                      <p:rCtr x="-152" y="332"/>
                                    </p:animMotion>
                                  </p:childTnLst>
                                </p:cTn>
                              </p:par>
                            </p:childTnLst>
                          </p:cTn>
                        </p:par>
                        <p:par>
                          <p:cTn id="147" fill="hold">
                            <p:stCondLst>
                              <p:cond delay="3000"/>
                            </p:stCondLst>
                            <p:childTnLst>
                              <p:par>
                                <p:cTn id="148" presetID="10" presetClass="entr" presetSubtype="0" fill="hold" nodeType="afterEffect">
                                  <p:stCondLst>
                                    <p:cond delay="0"/>
                                  </p:stCondLst>
                                  <p:childTnLst>
                                    <p:set>
                                      <p:cBhvr>
                                        <p:cTn id="149" dur="1" fill="hold">
                                          <p:stCondLst>
                                            <p:cond delay="0"/>
                                          </p:stCondLst>
                                        </p:cTn>
                                        <p:tgtEl>
                                          <p:spTgt spid="90"/>
                                        </p:tgtEl>
                                        <p:attrNameLst>
                                          <p:attrName>style.visibility</p:attrName>
                                        </p:attrNameLst>
                                      </p:cBhvr>
                                      <p:to>
                                        <p:strVal val="visible"/>
                                      </p:to>
                                    </p:set>
                                    <p:animEffect transition="in" filter="fade">
                                      <p:cBhvr>
                                        <p:cTn id="150" dur="1000"/>
                                        <p:tgtEl>
                                          <p:spTgt spid="90"/>
                                        </p:tgtEl>
                                      </p:cBhvr>
                                    </p:animEffect>
                                  </p:childTnLst>
                                </p:cTn>
                              </p:par>
                            </p:childTnLst>
                          </p:cTn>
                        </p:par>
                      </p:childTnLst>
                    </p:cTn>
                  </p:par>
                  <p:par>
                    <p:cTn id="151" fill="hold">
                      <p:stCondLst>
                        <p:cond delay="indefinite"/>
                      </p:stCondLst>
                      <p:childTnLst>
                        <p:par>
                          <p:cTn id="152" fill="hold">
                            <p:stCondLst>
                              <p:cond delay="0"/>
                            </p:stCondLst>
                            <p:childTnLst>
                              <p:par>
                                <p:cTn id="153" presetID="35" presetClass="path" presetSubtype="0" accel="50000" decel="50000" fill="hold" grpId="0" nodeType="clickEffect">
                                  <p:stCondLst>
                                    <p:cond delay="0"/>
                                  </p:stCondLst>
                                  <p:childTnLst>
                                    <p:animMotion origin="layout" path="M 0 0  L -0.25 0  E" pathEditMode="relative" ptsTypes="">
                                      <p:cBhvr>
                                        <p:cTn id="154" dur="1000" fill="hold"/>
                                        <p:tgtEl>
                                          <p:spTgt spid="79"/>
                                        </p:tgtEl>
                                        <p:attrNameLst>
                                          <p:attrName>ppt_x</p:attrName>
                                          <p:attrName>ppt_y</p:attrName>
                                        </p:attrNameLst>
                                      </p:cBhvr>
                                    </p:animMotion>
                                  </p:childTnLst>
                                </p:cTn>
                              </p:par>
                              <p:par>
                                <p:cTn id="155" presetID="50" presetClass="exit" presetSubtype="0" accel="100000" fill="hold" grpId="1" nodeType="withEffect">
                                  <p:stCondLst>
                                    <p:cond delay="0"/>
                                  </p:stCondLst>
                                  <p:childTnLst>
                                    <p:anim calcmode="lin" valueType="num">
                                      <p:cBhvr>
                                        <p:cTn id="156" dur="1000"/>
                                        <p:tgtEl>
                                          <p:spTgt spid="79"/>
                                        </p:tgtEl>
                                        <p:attrNameLst>
                                          <p:attrName>ppt_w</p:attrName>
                                        </p:attrNameLst>
                                      </p:cBhvr>
                                      <p:tavLst>
                                        <p:tav tm="0">
                                          <p:val>
                                            <p:strVal val="ppt_w"/>
                                          </p:val>
                                        </p:tav>
                                        <p:tav tm="100000">
                                          <p:val>
                                            <p:strVal val="ppt_w+.3"/>
                                          </p:val>
                                        </p:tav>
                                      </p:tavLst>
                                    </p:anim>
                                    <p:anim calcmode="lin" valueType="num">
                                      <p:cBhvr>
                                        <p:cTn id="157" dur="1000"/>
                                        <p:tgtEl>
                                          <p:spTgt spid="79"/>
                                        </p:tgtEl>
                                        <p:attrNameLst>
                                          <p:attrName>ppt_h</p:attrName>
                                        </p:attrNameLst>
                                      </p:cBhvr>
                                      <p:tavLst>
                                        <p:tav tm="0">
                                          <p:val>
                                            <p:strVal val="ppt_h"/>
                                          </p:val>
                                        </p:tav>
                                        <p:tav tm="100000">
                                          <p:val>
                                            <p:strVal val="ppt_h"/>
                                          </p:val>
                                        </p:tav>
                                      </p:tavLst>
                                    </p:anim>
                                    <p:animEffect transition="out" filter="fade">
                                      <p:cBhvr>
                                        <p:cTn id="158" dur="1000"/>
                                        <p:tgtEl>
                                          <p:spTgt spid="79"/>
                                        </p:tgtEl>
                                      </p:cBhvr>
                                    </p:animEffect>
                                    <p:set>
                                      <p:cBhvr>
                                        <p:cTn id="159" dur="1" fill="hold">
                                          <p:stCondLst>
                                            <p:cond delay="999"/>
                                          </p:stCondLst>
                                        </p:cTn>
                                        <p:tgtEl>
                                          <p:spTgt spid="79"/>
                                        </p:tgtEl>
                                        <p:attrNameLst>
                                          <p:attrName>style.visibility</p:attrName>
                                        </p:attrNameLst>
                                      </p:cBhvr>
                                      <p:to>
                                        <p:strVal val="hidden"/>
                                      </p:to>
                                    </p:set>
                                  </p:childTnLst>
                                </p:cTn>
                              </p:par>
                              <p:par>
                                <p:cTn id="160" presetID="17" presetClass="entr" presetSubtype="2" fill="hold" grpId="0" nodeType="withEffect">
                                  <p:stCondLst>
                                    <p:cond delay="500"/>
                                  </p:stCondLst>
                                  <p:childTnLst>
                                    <p:set>
                                      <p:cBhvr>
                                        <p:cTn id="161" dur="1" fill="hold">
                                          <p:stCondLst>
                                            <p:cond delay="0"/>
                                          </p:stCondLst>
                                        </p:cTn>
                                        <p:tgtEl>
                                          <p:spTgt spid="116"/>
                                        </p:tgtEl>
                                        <p:attrNameLst>
                                          <p:attrName>style.visibility</p:attrName>
                                        </p:attrNameLst>
                                      </p:cBhvr>
                                      <p:to>
                                        <p:strVal val="visible"/>
                                      </p:to>
                                    </p:set>
                                    <p:anim calcmode="lin" valueType="num">
                                      <p:cBhvr>
                                        <p:cTn id="162" dur="1000" fill="hold"/>
                                        <p:tgtEl>
                                          <p:spTgt spid="116"/>
                                        </p:tgtEl>
                                        <p:attrNameLst>
                                          <p:attrName>ppt_x</p:attrName>
                                        </p:attrNameLst>
                                      </p:cBhvr>
                                      <p:tavLst>
                                        <p:tav tm="0">
                                          <p:val>
                                            <p:strVal val="#ppt_x+#ppt_w/2"/>
                                          </p:val>
                                        </p:tav>
                                        <p:tav tm="100000">
                                          <p:val>
                                            <p:strVal val="#ppt_x"/>
                                          </p:val>
                                        </p:tav>
                                      </p:tavLst>
                                    </p:anim>
                                    <p:anim calcmode="lin" valueType="num">
                                      <p:cBhvr>
                                        <p:cTn id="163" dur="1000" fill="hold"/>
                                        <p:tgtEl>
                                          <p:spTgt spid="116"/>
                                        </p:tgtEl>
                                        <p:attrNameLst>
                                          <p:attrName>ppt_y</p:attrName>
                                        </p:attrNameLst>
                                      </p:cBhvr>
                                      <p:tavLst>
                                        <p:tav tm="0">
                                          <p:val>
                                            <p:strVal val="#ppt_y"/>
                                          </p:val>
                                        </p:tav>
                                        <p:tav tm="100000">
                                          <p:val>
                                            <p:strVal val="#ppt_y"/>
                                          </p:val>
                                        </p:tav>
                                      </p:tavLst>
                                    </p:anim>
                                    <p:anim calcmode="lin" valueType="num">
                                      <p:cBhvr>
                                        <p:cTn id="164" dur="1000" fill="hold"/>
                                        <p:tgtEl>
                                          <p:spTgt spid="116"/>
                                        </p:tgtEl>
                                        <p:attrNameLst>
                                          <p:attrName>ppt_w</p:attrName>
                                        </p:attrNameLst>
                                      </p:cBhvr>
                                      <p:tavLst>
                                        <p:tav tm="0">
                                          <p:val>
                                            <p:fltVal val="0"/>
                                          </p:val>
                                        </p:tav>
                                        <p:tav tm="100000">
                                          <p:val>
                                            <p:strVal val="#ppt_w"/>
                                          </p:val>
                                        </p:tav>
                                      </p:tavLst>
                                    </p:anim>
                                    <p:anim calcmode="lin" valueType="num">
                                      <p:cBhvr>
                                        <p:cTn id="165" dur="1000" fill="hold"/>
                                        <p:tgtEl>
                                          <p:spTgt spid="116"/>
                                        </p:tgtEl>
                                        <p:attrNameLst>
                                          <p:attrName>ppt_h</p:attrName>
                                        </p:attrNameLst>
                                      </p:cBhvr>
                                      <p:tavLst>
                                        <p:tav tm="0">
                                          <p:val>
                                            <p:strVal val="#ppt_h"/>
                                          </p:val>
                                        </p:tav>
                                        <p:tav tm="100000">
                                          <p:val>
                                            <p:strVal val="#ppt_h"/>
                                          </p:val>
                                        </p:tav>
                                      </p:tavLst>
                                    </p:anim>
                                  </p:childTnLst>
                                </p:cTn>
                              </p:par>
                            </p:childTnLst>
                          </p:cTn>
                        </p:par>
                        <p:par>
                          <p:cTn id="166" fill="hold">
                            <p:stCondLst>
                              <p:cond delay="1500"/>
                            </p:stCondLst>
                            <p:childTnLst>
                              <p:par>
                                <p:cTn id="167" presetID="10" presetClass="exit" presetSubtype="0" fill="hold" grpId="0" nodeType="afterEffect">
                                  <p:stCondLst>
                                    <p:cond delay="0"/>
                                  </p:stCondLst>
                                  <p:childTnLst>
                                    <p:animEffect transition="out" filter="fade">
                                      <p:cBhvr>
                                        <p:cTn id="168" dur="1000"/>
                                        <p:tgtEl>
                                          <p:spTgt spid="92"/>
                                        </p:tgtEl>
                                      </p:cBhvr>
                                    </p:animEffect>
                                    <p:set>
                                      <p:cBhvr>
                                        <p:cTn id="169" dur="1" fill="hold">
                                          <p:stCondLst>
                                            <p:cond delay="999"/>
                                          </p:stCondLst>
                                        </p:cTn>
                                        <p:tgtEl>
                                          <p:spTgt spid="92"/>
                                        </p:tgtEl>
                                        <p:attrNameLst>
                                          <p:attrName>style.visibility</p:attrName>
                                        </p:attrNameLst>
                                      </p:cBhvr>
                                      <p:to>
                                        <p:strVal val="hidden"/>
                                      </p:to>
                                    </p:set>
                                  </p:childTnLst>
                                </p:cTn>
                              </p:par>
                              <p:par>
                                <p:cTn id="170" presetID="10" presetClass="exit" presetSubtype="0" fill="hold" grpId="0" nodeType="withEffect">
                                  <p:stCondLst>
                                    <p:cond delay="0"/>
                                  </p:stCondLst>
                                  <p:childTnLst>
                                    <p:animEffect transition="out" filter="fade">
                                      <p:cBhvr>
                                        <p:cTn id="171" dur="1000"/>
                                        <p:tgtEl>
                                          <p:spTgt spid="93"/>
                                        </p:tgtEl>
                                      </p:cBhvr>
                                    </p:animEffect>
                                    <p:set>
                                      <p:cBhvr>
                                        <p:cTn id="172" dur="1" fill="hold">
                                          <p:stCondLst>
                                            <p:cond delay="999"/>
                                          </p:stCondLst>
                                        </p:cTn>
                                        <p:tgtEl>
                                          <p:spTgt spid="93"/>
                                        </p:tgtEl>
                                        <p:attrNameLst>
                                          <p:attrName>style.visibility</p:attrName>
                                        </p:attrNameLst>
                                      </p:cBhvr>
                                      <p:to>
                                        <p:strVal val="hidden"/>
                                      </p:to>
                                    </p:set>
                                  </p:childTnLst>
                                </p:cTn>
                              </p:par>
                              <p:par>
                                <p:cTn id="173" presetID="10" presetClass="exit" presetSubtype="0" fill="hold" grpId="0" nodeType="withEffect">
                                  <p:stCondLst>
                                    <p:cond delay="0"/>
                                  </p:stCondLst>
                                  <p:childTnLst>
                                    <p:animEffect transition="out" filter="fade">
                                      <p:cBhvr>
                                        <p:cTn id="174" dur="1000"/>
                                        <p:tgtEl>
                                          <p:spTgt spid="91"/>
                                        </p:tgtEl>
                                      </p:cBhvr>
                                    </p:animEffect>
                                    <p:set>
                                      <p:cBhvr>
                                        <p:cTn id="175" dur="1" fill="hold">
                                          <p:stCondLst>
                                            <p:cond delay="999"/>
                                          </p:stCondLst>
                                        </p:cTn>
                                        <p:tgtEl>
                                          <p:spTgt spid="91"/>
                                        </p:tgtEl>
                                        <p:attrNameLst>
                                          <p:attrName>style.visibility</p:attrName>
                                        </p:attrNameLst>
                                      </p:cBhvr>
                                      <p:to>
                                        <p:strVal val="hidden"/>
                                      </p:to>
                                    </p:set>
                                  </p:childTnLst>
                                </p:cTn>
                              </p:par>
                              <p:par>
                                <p:cTn id="176" presetID="10" presetClass="exit" presetSubtype="0" fill="hold" grpId="0" nodeType="withEffect">
                                  <p:stCondLst>
                                    <p:cond delay="0"/>
                                  </p:stCondLst>
                                  <p:childTnLst>
                                    <p:animEffect transition="out" filter="fade">
                                      <p:cBhvr>
                                        <p:cTn id="177" dur="1000"/>
                                        <p:tgtEl>
                                          <p:spTgt spid="90"/>
                                        </p:tgtEl>
                                      </p:cBhvr>
                                    </p:animEffect>
                                    <p:set>
                                      <p:cBhvr>
                                        <p:cTn id="178" dur="1" fill="hold">
                                          <p:stCondLst>
                                            <p:cond delay="999"/>
                                          </p:stCondLst>
                                        </p:cTn>
                                        <p:tgtEl>
                                          <p:spTgt spid="90"/>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22" presetClass="entr" presetSubtype="4" fill="hold" nodeType="clickEffect">
                                  <p:stCondLst>
                                    <p:cond delay="0"/>
                                  </p:stCondLst>
                                  <p:childTnLst>
                                    <p:set>
                                      <p:cBhvr>
                                        <p:cTn id="182" dur="1" fill="hold">
                                          <p:stCondLst>
                                            <p:cond delay="0"/>
                                          </p:stCondLst>
                                        </p:cTn>
                                        <p:tgtEl>
                                          <p:spTgt spid="107"/>
                                        </p:tgtEl>
                                        <p:attrNameLst>
                                          <p:attrName>style.visibility</p:attrName>
                                        </p:attrNameLst>
                                      </p:cBhvr>
                                      <p:to>
                                        <p:strVal val="visible"/>
                                      </p:to>
                                    </p:set>
                                    <p:animEffect transition="in" filter="wipe(down)">
                                      <p:cBhvr>
                                        <p:cTn id="183" dur="1000"/>
                                        <p:tgtEl>
                                          <p:spTgt spid="107"/>
                                        </p:tgtEl>
                                      </p:cBhvr>
                                    </p:animEffect>
                                  </p:childTnLst>
                                </p:cTn>
                              </p:par>
                            </p:childTnLst>
                          </p:cTn>
                        </p:par>
                        <p:par>
                          <p:cTn id="184" fill="hold">
                            <p:stCondLst>
                              <p:cond delay="1000"/>
                            </p:stCondLst>
                            <p:childTnLst>
                              <p:par>
                                <p:cTn id="185" presetID="10" presetClass="entr" presetSubtype="0" fill="hold" grpId="0" nodeType="afterEffect">
                                  <p:stCondLst>
                                    <p:cond delay="0"/>
                                  </p:stCondLst>
                                  <p:childTnLst>
                                    <p:set>
                                      <p:cBhvr>
                                        <p:cTn id="186" dur="1" fill="hold">
                                          <p:stCondLst>
                                            <p:cond delay="0"/>
                                          </p:stCondLst>
                                        </p:cTn>
                                        <p:tgtEl>
                                          <p:spTgt spid="103">
                                            <p:bg/>
                                          </p:spTgt>
                                        </p:tgtEl>
                                        <p:attrNameLst>
                                          <p:attrName>style.visibility</p:attrName>
                                        </p:attrNameLst>
                                      </p:cBhvr>
                                      <p:to>
                                        <p:strVal val="visible"/>
                                      </p:to>
                                    </p:set>
                                    <p:animEffect transition="in" filter="fade">
                                      <p:cBhvr>
                                        <p:cTn id="187" dur="1000"/>
                                        <p:tgtEl>
                                          <p:spTgt spid="103">
                                            <p:bg/>
                                          </p:spTgt>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103">
                                            <p:txEl>
                                              <p:pRg st="0" end="0"/>
                                            </p:txEl>
                                          </p:spTgt>
                                        </p:tgtEl>
                                        <p:attrNameLst>
                                          <p:attrName>style.visibility</p:attrName>
                                        </p:attrNameLst>
                                      </p:cBhvr>
                                      <p:to>
                                        <p:strVal val="visible"/>
                                      </p:to>
                                    </p:set>
                                    <p:animEffect transition="in" filter="fade">
                                      <p:cBhvr>
                                        <p:cTn id="190" dur="1000"/>
                                        <p:tgtEl>
                                          <p:spTgt spid="103">
                                            <p:txEl>
                                              <p:pRg st="0" end="0"/>
                                            </p:txEl>
                                          </p:spTgt>
                                        </p:tgtEl>
                                      </p:cBhvr>
                                    </p:animEffect>
                                  </p:childTnLst>
                                </p:cTn>
                              </p:par>
                            </p:childTnLst>
                          </p:cTn>
                        </p:par>
                      </p:childTnLst>
                    </p:cTn>
                  </p:par>
                  <p:par>
                    <p:cTn id="191" fill="hold">
                      <p:stCondLst>
                        <p:cond delay="indefinite"/>
                      </p:stCondLst>
                      <p:childTnLst>
                        <p:par>
                          <p:cTn id="192" fill="hold">
                            <p:stCondLst>
                              <p:cond delay="0"/>
                            </p:stCondLst>
                            <p:childTnLst>
                              <p:par>
                                <p:cTn id="193" presetID="10" presetClass="entr" presetSubtype="0" fill="hold" nodeType="clickEffect">
                                  <p:stCondLst>
                                    <p:cond delay="0"/>
                                  </p:stCondLst>
                                  <p:childTnLst>
                                    <p:set>
                                      <p:cBhvr>
                                        <p:cTn id="194" dur="1" fill="hold">
                                          <p:stCondLst>
                                            <p:cond delay="0"/>
                                          </p:stCondLst>
                                        </p:cTn>
                                        <p:tgtEl>
                                          <p:spTgt spid="103">
                                            <p:txEl>
                                              <p:pRg st="1" end="1"/>
                                            </p:txEl>
                                          </p:spTgt>
                                        </p:tgtEl>
                                        <p:attrNameLst>
                                          <p:attrName>style.visibility</p:attrName>
                                        </p:attrNameLst>
                                      </p:cBhvr>
                                      <p:to>
                                        <p:strVal val="visible"/>
                                      </p:to>
                                    </p:set>
                                    <p:animEffect transition="in" filter="fade">
                                      <p:cBhvr>
                                        <p:cTn id="195" dur="1000"/>
                                        <p:tgtEl>
                                          <p:spTgt spid="103">
                                            <p:txEl>
                                              <p:pRg st="1" end="1"/>
                                            </p:txEl>
                                          </p:spTgt>
                                        </p:tgtEl>
                                      </p:cBhvr>
                                    </p:animEffect>
                                  </p:childTnLst>
                                </p:cTn>
                              </p:par>
                            </p:childTnLst>
                          </p:cTn>
                        </p:par>
                      </p:childTnLst>
                    </p:cTn>
                  </p:par>
                  <p:par>
                    <p:cTn id="196" fill="hold">
                      <p:stCondLst>
                        <p:cond delay="indefinite"/>
                      </p:stCondLst>
                      <p:childTnLst>
                        <p:par>
                          <p:cTn id="197" fill="hold">
                            <p:stCondLst>
                              <p:cond delay="0"/>
                            </p:stCondLst>
                            <p:childTnLst>
                              <p:par>
                                <p:cTn id="198" presetID="10" presetClass="entr" presetSubtype="0" fill="hold" nodeType="clickEffect">
                                  <p:stCondLst>
                                    <p:cond delay="0"/>
                                  </p:stCondLst>
                                  <p:childTnLst>
                                    <p:set>
                                      <p:cBhvr>
                                        <p:cTn id="199" dur="1" fill="hold">
                                          <p:stCondLst>
                                            <p:cond delay="0"/>
                                          </p:stCondLst>
                                        </p:cTn>
                                        <p:tgtEl>
                                          <p:spTgt spid="103">
                                            <p:txEl>
                                              <p:pRg st="2" end="2"/>
                                            </p:txEl>
                                          </p:spTgt>
                                        </p:tgtEl>
                                        <p:attrNameLst>
                                          <p:attrName>style.visibility</p:attrName>
                                        </p:attrNameLst>
                                      </p:cBhvr>
                                      <p:to>
                                        <p:strVal val="visible"/>
                                      </p:to>
                                    </p:set>
                                    <p:animEffect transition="in" filter="fade">
                                      <p:cBhvr>
                                        <p:cTn id="200" dur="1000"/>
                                        <p:tgtEl>
                                          <p:spTgt spid="103">
                                            <p:txEl>
                                              <p:pRg st="2" end="2"/>
                                            </p:txEl>
                                          </p:spTgt>
                                        </p:tgtEl>
                                      </p:cBhvr>
                                    </p:animEffect>
                                  </p:childTnLst>
                                </p:cTn>
                              </p:par>
                            </p:childTnLst>
                          </p:cTn>
                        </p:par>
                      </p:childTnLst>
                    </p:cTn>
                  </p:par>
                  <p:par>
                    <p:cTn id="201" fill="hold">
                      <p:stCondLst>
                        <p:cond delay="indefinite"/>
                      </p:stCondLst>
                      <p:childTnLst>
                        <p:par>
                          <p:cTn id="202" fill="hold">
                            <p:stCondLst>
                              <p:cond delay="0"/>
                            </p:stCondLst>
                            <p:childTnLst>
                              <p:par>
                                <p:cTn id="203" presetID="10" presetClass="entr" presetSubtype="0" fill="hold" nodeType="clickEffect">
                                  <p:stCondLst>
                                    <p:cond delay="0"/>
                                  </p:stCondLst>
                                  <p:childTnLst>
                                    <p:set>
                                      <p:cBhvr>
                                        <p:cTn id="204" dur="1" fill="hold">
                                          <p:stCondLst>
                                            <p:cond delay="0"/>
                                          </p:stCondLst>
                                        </p:cTn>
                                        <p:tgtEl>
                                          <p:spTgt spid="103">
                                            <p:txEl>
                                              <p:pRg st="3" end="3"/>
                                            </p:txEl>
                                          </p:spTgt>
                                        </p:tgtEl>
                                        <p:attrNameLst>
                                          <p:attrName>style.visibility</p:attrName>
                                        </p:attrNameLst>
                                      </p:cBhvr>
                                      <p:to>
                                        <p:strVal val="visible"/>
                                      </p:to>
                                    </p:set>
                                    <p:animEffect transition="in" filter="fade">
                                      <p:cBhvr>
                                        <p:cTn id="205" dur="1000"/>
                                        <p:tgtEl>
                                          <p:spTgt spid="103">
                                            <p:txEl>
                                              <p:pRg st="3" end="3"/>
                                            </p:txEl>
                                          </p:spTgt>
                                        </p:tgtEl>
                                      </p:cBhvr>
                                    </p:animEffect>
                                  </p:childTnLst>
                                </p:cTn>
                              </p:par>
                            </p:childTnLst>
                          </p:cTn>
                        </p:par>
                      </p:childTnLst>
                    </p:cTn>
                  </p:par>
                  <p:par>
                    <p:cTn id="206" fill="hold">
                      <p:stCondLst>
                        <p:cond delay="indefinite"/>
                      </p:stCondLst>
                      <p:childTnLst>
                        <p:par>
                          <p:cTn id="207" fill="hold">
                            <p:stCondLst>
                              <p:cond delay="0"/>
                            </p:stCondLst>
                            <p:childTnLst>
                              <p:par>
                                <p:cTn id="208" presetID="22" presetClass="entr" presetSubtype="4" fill="hold" nodeType="clickEffect">
                                  <p:stCondLst>
                                    <p:cond delay="0"/>
                                  </p:stCondLst>
                                  <p:childTnLst>
                                    <p:set>
                                      <p:cBhvr>
                                        <p:cTn id="209" dur="1" fill="hold">
                                          <p:stCondLst>
                                            <p:cond delay="0"/>
                                          </p:stCondLst>
                                        </p:cTn>
                                        <p:tgtEl>
                                          <p:spTgt spid="109"/>
                                        </p:tgtEl>
                                        <p:attrNameLst>
                                          <p:attrName>style.visibility</p:attrName>
                                        </p:attrNameLst>
                                      </p:cBhvr>
                                      <p:to>
                                        <p:strVal val="visible"/>
                                      </p:to>
                                    </p:set>
                                    <p:animEffect transition="in" filter="wipe(down)">
                                      <p:cBhvr>
                                        <p:cTn id="210" dur="1000"/>
                                        <p:tgtEl>
                                          <p:spTgt spid="109"/>
                                        </p:tgtEl>
                                      </p:cBhvr>
                                    </p:animEffect>
                                  </p:childTnLst>
                                </p:cTn>
                              </p:par>
                            </p:childTnLst>
                          </p:cTn>
                        </p:par>
                        <p:par>
                          <p:cTn id="211" fill="hold">
                            <p:stCondLst>
                              <p:cond delay="1000"/>
                            </p:stCondLst>
                            <p:childTnLst>
                              <p:par>
                                <p:cTn id="212" presetID="10" presetClass="entr" presetSubtype="0" fill="hold" grpId="0" nodeType="afterEffect">
                                  <p:stCondLst>
                                    <p:cond delay="0"/>
                                  </p:stCondLst>
                                  <p:childTnLst>
                                    <p:set>
                                      <p:cBhvr>
                                        <p:cTn id="213" dur="1" fill="hold">
                                          <p:stCondLst>
                                            <p:cond delay="0"/>
                                          </p:stCondLst>
                                        </p:cTn>
                                        <p:tgtEl>
                                          <p:spTgt spid="108">
                                            <p:bg/>
                                          </p:spTgt>
                                        </p:tgtEl>
                                        <p:attrNameLst>
                                          <p:attrName>style.visibility</p:attrName>
                                        </p:attrNameLst>
                                      </p:cBhvr>
                                      <p:to>
                                        <p:strVal val="visible"/>
                                      </p:to>
                                    </p:set>
                                    <p:animEffect transition="in" filter="fade">
                                      <p:cBhvr>
                                        <p:cTn id="214" dur="1000"/>
                                        <p:tgtEl>
                                          <p:spTgt spid="108">
                                            <p:bg/>
                                          </p:spTgt>
                                        </p:tgtEl>
                                      </p:cBhvr>
                                    </p:animEffect>
                                  </p:childTnLst>
                                </p:cTn>
                              </p:par>
                            </p:childTnLst>
                          </p:cTn>
                        </p:par>
                        <p:par>
                          <p:cTn id="215" fill="hold">
                            <p:stCondLst>
                              <p:cond delay="2000"/>
                            </p:stCondLst>
                            <p:childTnLst>
                              <p:par>
                                <p:cTn id="216" presetID="10" presetClass="entr" presetSubtype="0" fill="hold" grpId="0" nodeType="afterEffect">
                                  <p:stCondLst>
                                    <p:cond delay="0"/>
                                  </p:stCondLst>
                                  <p:childTnLst>
                                    <p:set>
                                      <p:cBhvr>
                                        <p:cTn id="217" dur="1" fill="hold">
                                          <p:stCondLst>
                                            <p:cond delay="0"/>
                                          </p:stCondLst>
                                        </p:cTn>
                                        <p:tgtEl>
                                          <p:spTgt spid="108">
                                            <p:txEl>
                                              <p:pRg st="0" end="0"/>
                                            </p:txEl>
                                          </p:spTgt>
                                        </p:tgtEl>
                                        <p:attrNameLst>
                                          <p:attrName>style.visibility</p:attrName>
                                        </p:attrNameLst>
                                      </p:cBhvr>
                                      <p:to>
                                        <p:strVal val="visible"/>
                                      </p:to>
                                    </p:set>
                                    <p:animEffect transition="in" filter="fade">
                                      <p:cBhvr>
                                        <p:cTn id="218" dur="1000"/>
                                        <p:tgtEl>
                                          <p:spTgt spid="108">
                                            <p:txEl>
                                              <p:pRg st="0" end="0"/>
                                            </p:txEl>
                                          </p:spTgt>
                                        </p:tgtEl>
                                      </p:cBhvr>
                                    </p:animEffect>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nodeType="clickEffect">
                                  <p:stCondLst>
                                    <p:cond delay="0"/>
                                  </p:stCondLst>
                                  <p:childTnLst>
                                    <p:set>
                                      <p:cBhvr>
                                        <p:cTn id="222" dur="1" fill="hold">
                                          <p:stCondLst>
                                            <p:cond delay="0"/>
                                          </p:stCondLst>
                                        </p:cTn>
                                        <p:tgtEl>
                                          <p:spTgt spid="108">
                                            <p:txEl>
                                              <p:pRg st="1" end="1"/>
                                            </p:txEl>
                                          </p:spTgt>
                                        </p:tgtEl>
                                        <p:attrNameLst>
                                          <p:attrName>style.visibility</p:attrName>
                                        </p:attrNameLst>
                                      </p:cBhvr>
                                      <p:to>
                                        <p:strVal val="visible"/>
                                      </p:to>
                                    </p:set>
                                    <p:animEffect transition="in" filter="fade">
                                      <p:cBhvr>
                                        <p:cTn id="223" dur="1000"/>
                                        <p:tgtEl>
                                          <p:spTgt spid="108">
                                            <p:txEl>
                                              <p:pRg st="1" end="1"/>
                                            </p:txEl>
                                          </p:spTgt>
                                        </p:tgtEl>
                                      </p:cBhvr>
                                    </p:animEffect>
                                  </p:childTnLst>
                                </p:cTn>
                              </p:par>
                            </p:childTnLst>
                          </p:cTn>
                        </p:par>
                      </p:childTnLst>
                    </p:cTn>
                  </p:par>
                  <p:par>
                    <p:cTn id="224" fill="hold">
                      <p:stCondLst>
                        <p:cond delay="indefinite"/>
                      </p:stCondLst>
                      <p:childTnLst>
                        <p:par>
                          <p:cTn id="225" fill="hold">
                            <p:stCondLst>
                              <p:cond delay="0"/>
                            </p:stCondLst>
                            <p:childTnLst>
                              <p:par>
                                <p:cTn id="226" presetID="10" presetClass="exit" presetSubtype="0" fill="hold" grpId="1" nodeType="clickEffect">
                                  <p:stCondLst>
                                    <p:cond delay="0"/>
                                  </p:stCondLst>
                                  <p:childTnLst>
                                    <p:animEffect transition="out" filter="fade">
                                      <p:cBhvr>
                                        <p:cTn id="227" dur="1000"/>
                                        <p:tgtEl>
                                          <p:spTgt spid="103">
                                            <p:txEl>
                                              <p:pRg st="0" end="0"/>
                                            </p:txEl>
                                          </p:spTgt>
                                        </p:tgtEl>
                                      </p:cBhvr>
                                    </p:animEffect>
                                    <p:set>
                                      <p:cBhvr>
                                        <p:cTn id="228" dur="1" fill="hold">
                                          <p:stCondLst>
                                            <p:cond delay="999"/>
                                          </p:stCondLst>
                                        </p:cTn>
                                        <p:tgtEl>
                                          <p:spTgt spid="103">
                                            <p:txEl>
                                              <p:pRg st="0" end="0"/>
                                            </p:txEl>
                                          </p:spTgt>
                                        </p:tgtEl>
                                        <p:attrNameLst>
                                          <p:attrName>style.visibility</p:attrName>
                                        </p:attrNameLst>
                                      </p:cBhvr>
                                      <p:to>
                                        <p:strVal val="hidden"/>
                                      </p:to>
                                    </p:set>
                                  </p:childTnLst>
                                </p:cTn>
                              </p:par>
                              <p:par>
                                <p:cTn id="229" presetID="10" presetClass="exit" presetSubtype="0" fill="hold" grpId="1" nodeType="withEffect">
                                  <p:stCondLst>
                                    <p:cond delay="0"/>
                                  </p:stCondLst>
                                  <p:childTnLst>
                                    <p:animEffect transition="out" filter="fade">
                                      <p:cBhvr>
                                        <p:cTn id="230" dur="1000"/>
                                        <p:tgtEl>
                                          <p:spTgt spid="103">
                                            <p:txEl>
                                              <p:pRg st="1" end="1"/>
                                            </p:txEl>
                                          </p:spTgt>
                                        </p:tgtEl>
                                      </p:cBhvr>
                                    </p:animEffect>
                                    <p:set>
                                      <p:cBhvr>
                                        <p:cTn id="231" dur="1" fill="hold">
                                          <p:stCondLst>
                                            <p:cond delay="999"/>
                                          </p:stCondLst>
                                        </p:cTn>
                                        <p:tgtEl>
                                          <p:spTgt spid="103">
                                            <p:txEl>
                                              <p:pRg st="1" end="1"/>
                                            </p:txEl>
                                          </p:spTgt>
                                        </p:tgtEl>
                                        <p:attrNameLst>
                                          <p:attrName>style.visibility</p:attrName>
                                        </p:attrNameLst>
                                      </p:cBhvr>
                                      <p:to>
                                        <p:strVal val="hidden"/>
                                      </p:to>
                                    </p:set>
                                  </p:childTnLst>
                                </p:cTn>
                              </p:par>
                              <p:par>
                                <p:cTn id="232" presetID="10" presetClass="exit" presetSubtype="0" fill="hold" grpId="1" nodeType="withEffect">
                                  <p:stCondLst>
                                    <p:cond delay="0"/>
                                  </p:stCondLst>
                                  <p:childTnLst>
                                    <p:animEffect transition="out" filter="fade">
                                      <p:cBhvr>
                                        <p:cTn id="233" dur="1000"/>
                                        <p:tgtEl>
                                          <p:spTgt spid="103">
                                            <p:txEl>
                                              <p:pRg st="2" end="2"/>
                                            </p:txEl>
                                          </p:spTgt>
                                        </p:tgtEl>
                                      </p:cBhvr>
                                    </p:animEffect>
                                    <p:set>
                                      <p:cBhvr>
                                        <p:cTn id="234" dur="1" fill="hold">
                                          <p:stCondLst>
                                            <p:cond delay="999"/>
                                          </p:stCondLst>
                                        </p:cTn>
                                        <p:tgtEl>
                                          <p:spTgt spid="103">
                                            <p:txEl>
                                              <p:pRg st="2" end="2"/>
                                            </p:txEl>
                                          </p:spTgt>
                                        </p:tgtEl>
                                        <p:attrNameLst>
                                          <p:attrName>style.visibility</p:attrName>
                                        </p:attrNameLst>
                                      </p:cBhvr>
                                      <p:to>
                                        <p:strVal val="hidden"/>
                                      </p:to>
                                    </p:set>
                                  </p:childTnLst>
                                </p:cTn>
                              </p:par>
                              <p:par>
                                <p:cTn id="235" presetID="10" presetClass="exit" presetSubtype="0" fill="hold" grpId="1" nodeType="withEffect">
                                  <p:stCondLst>
                                    <p:cond delay="0"/>
                                  </p:stCondLst>
                                  <p:childTnLst>
                                    <p:animEffect transition="out" filter="fade">
                                      <p:cBhvr>
                                        <p:cTn id="236" dur="1000"/>
                                        <p:tgtEl>
                                          <p:spTgt spid="103">
                                            <p:txEl>
                                              <p:pRg st="3" end="3"/>
                                            </p:txEl>
                                          </p:spTgt>
                                        </p:tgtEl>
                                      </p:cBhvr>
                                    </p:animEffect>
                                    <p:set>
                                      <p:cBhvr>
                                        <p:cTn id="237" dur="1" fill="hold">
                                          <p:stCondLst>
                                            <p:cond delay="999"/>
                                          </p:stCondLst>
                                        </p:cTn>
                                        <p:tgtEl>
                                          <p:spTgt spid="103">
                                            <p:txEl>
                                              <p:pRg st="3" end="3"/>
                                            </p:txEl>
                                          </p:spTgt>
                                        </p:tgtEl>
                                        <p:attrNameLst>
                                          <p:attrName>style.visibility</p:attrName>
                                        </p:attrNameLst>
                                      </p:cBhvr>
                                      <p:to>
                                        <p:strVal val="hidden"/>
                                      </p:to>
                                    </p:set>
                                  </p:childTnLst>
                                </p:cTn>
                              </p:par>
                              <p:par>
                                <p:cTn id="238" presetID="10" presetClass="exit" presetSubtype="0" fill="hold" grpId="1" nodeType="withEffect">
                                  <p:stCondLst>
                                    <p:cond delay="0"/>
                                  </p:stCondLst>
                                  <p:childTnLst>
                                    <p:animEffect transition="out" filter="fade">
                                      <p:cBhvr>
                                        <p:cTn id="239" dur="1000"/>
                                        <p:tgtEl>
                                          <p:spTgt spid="103">
                                            <p:bg/>
                                          </p:spTgt>
                                        </p:tgtEl>
                                      </p:cBhvr>
                                    </p:animEffect>
                                    <p:set>
                                      <p:cBhvr>
                                        <p:cTn id="240" dur="1" fill="hold">
                                          <p:stCondLst>
                                            <p:cond delay="999"/>
                                          </p:stCondLst>
                                        </p:cTn>
                                        <p:tgtEl>
                                          <p:spTgt spid="103">
                                            <p:bg/>
                                          </p:spTgt>
                                        </p:tgtEl>
                                        <p:attrNameLst>
                                          <p:attrName>style.visibility</p:attrName>
                                        </p:attrNameLst>
                                      </p:cBhvr>
                                      <p:to>
                                        <p:strVal val="hidden"/>
                                      </p:to>
                                    </p:set>
                                  </p:childTnLst>
                                </p:cTn>
                              </p:par>
                              <p:par>
                                <p:cTn id="241" presetID="10" presetClass="exit" presetSubtype="0" fill="hold" nodeType="withEffect">
                                  <p:stCondLst>
                                    <p:cond delay="0"/>
                                  </p:stCondLst>
                                  <p:childTnLst>
                                    <p:animEffect transition="out" filter="fade">
                                      <p:cBhvr>
                                        <p:cTn id="242" dur="1000"/>
                                        <p:tgtEl>
                                          <p:spTgt spid="107"/>
                                        </p:tgtEl>
                                      </p:cBhvr>
                                    </p:animEffect>
                                    <p:set>
                                      <p:cBhvr>
                                        <p:cTn id="243" dur="1" fill="hold">
                                          <p:stCondLst>
                                            <p:cond delay="999"/>
                                          </p:stCondLst>
                                        </p:cTn>
                                        <p:tgtEl>
                                          <p:spTgt spid="107"/>
                                        </p:tgtEl>
                                        <p:attrNameLst>
                                          <p:attrName>style.visibility</p:attrName>
                                        </p:attrNameLst>
                                      </p:cBhvr>
                                      <p:to>
                                        <p:strVal val="hidden"/>
                                      </p:to>
                                    </p:set>
                                  </p:childTnLst>
                                </p:cTn>
                              </p:par>
                              <p:par>
                                <p:cTn id="244" presetID="10" presetClass="exit" presetSubtype="0" fill="hold" grpId="1" nodeType="withEffect">
                                  <p:stCondLst>
                                    <p:cond delay="0"/>
                                  </p:stCondLst>
                                  <p:childTnLst>
                                    <p:animEffect transition="out" filter="fade">
                                      <p:cBhvr>
                                        <p:cTn id="245" dur="1000"/>
                                        <p:tgtEl>
                                          <p:spTgt spid="108">
                                            <p:txEl>
                                              <p:pRg st="0" end="0"/>
                                            </p:txEl>
                                          </p:spTgt>
                                        </p:tgtEl>
                                      </p:cBhvr>
                                    </p:animEffect>
                                    <p:set>
                                      <p:cBhvr>
                                        <p:cTn id="246" dur="1" fill="hold">
                                          <p:stCondLst>
                                            <p:cond delay="999"/>
                                          </p:stCondLst>
                                        </p:cTn>
                                        <p:tgtEl>
                                          <p:spTgt spid="108">
                                            <p:txEl>
                                              <p:pRg st="0" end="0"/>
                                            </p:txEl>
                                          </p:spTgt>
                                        </p:tgtEl>
                                        <p:attrNameLst>
                                          <p:attrName>style.visibility</p:attrName>
                                        </p:attrNameLst>
                                      </p:cBhvr>
                                      <p:to>
                                        <p:strVal val="hidden"/>
                                      </p:to>
                                    </p:set>
                                  </p:childTnLst>
                                </p:cTn>
                              </p:par>
                              <p:par>
                                <p:cTn id="247" presetID="10" presetClass="exit" presetSubtype="0" fill="hold" grpId="1" nodeType="withEffect">
                                  <p:stCondLst>
                                    <p:cond delay="0"/>
                                  </p:stCondLst>
                                  <p:childTnLst>
                                    <p:animEffect transition="out" filter="fade">
                                      <p:cBhvr>
                                        <p:cTn id="248" dur="1000"/>
                                        <p:tgtEl>
                                          <p:spTgt spid="108">
                                            <p:txEl>
                                              <p:pRg st="1" end="1"/>
                                            </p:txEl>
                                          </p:spTgt>
                                        </p:tgtEl>
                                      </p:cBhvr>
                                    </p:animEffect>
                                    <p:set>
                                      <p:cBhvr>
                                        <p:cTn id="249" dur="1" fill="hold">
                                          <p:stCondLst>
                                            <p:cond delay="999"/>
                                          </p:stCondLst>
                                        </p:cTn>
                                        <p:tgtEl>
                                          <p:spTgt spid="108">
                                            <p:txEl>
                                              <p:pRg st="1" end="1"/>
                                            </p:txEl>
                                          </p:spTgt>
                                        </p:tgtEl>
                                        <p:attrNameLst>
                                          <p:attrName>style.visibility</p:attrName>
                                        </p:attrNameLst>
                                      </p:cBhvr>
                                      <p:to>
                                        <p:strVal val="hidden"/>
                                      </p:to>
                                    </p:set>
                                  </p:childTnLst>
                                </p:cTn>
                              </p:par>
                              <p:par>
                                <p:cTn id="250" presetID="10" presetClass="exit" presetSubtype="0" fill="hold" grpId="1" nodeType="withEffect">
                                  <p:stCondLst>
                                    <p:cond delay="0"/>
                                  </p:stCondLst>
                                  <p:childTnLst>
                                    <p:animEffect transition="out" filter="fade">
                                      <p:cBhvr>
                                        <p:cTn id="251" dur="1000"/>
                                        <p:tgtEl>
                                          <p:spTgt spid="108">
                                            <p:bg/>
                                          </p:spTgt>
                                        </p:tgtEl>
                                      </p:cBhvr>
                                    </p:animEffect>
                                    <p:set>
                                      <p:cBhvr>
                                        <p:cTn id="252" dur="1" fill="hold">
                                          <p:stCondLst>
                                            <p:cond delay="999"/>
                                          </p:stCondLst>
                                        </p:cTn>
                                        <p:tgtEl>
                                          <p:spTgt spid="108">
                                            <p:bg/>
                                          </p:spTgt>
                                        </p:tgtEl>
                                        <p:attrNameLst>
                                          <p:attrName>style.visibility</p:attrName>
                                        </p:attrNameLst>
                                      </p:cBhvr>
                                      <p:to>
                                        <p:strVal val="hidden"/>
                                      </p:to>
                                    </p:set>
                                  </p:childTnLst>
                                </p:cTn>
                              </p:par>
                              <p:par>
                                <p:cTn id="253" presetID="10" presetClass="exit" presetSubtype="0" fill="hold" nodeType="withEffect">
                                  <p:stCondLst>
                                    <p:cond delay="0"/>
                                  </p:stCondLst>
                                  <p:childTnLst>
                                    <p:animEffect transition="out" filter="fade">
                                      <p:cBhvr>
                                        <p:cTn id="254" dur="1000"/>
                                        <p:tgtEl>
                                          <p:spTgt spid="109"/>
                                        </p:tgtEl>
                                      </p:cBhvr>
                                    </p:animEffect>
                                    <p:set>
                                      <p:cBhvr>
                                        <p:cTn id="255" dur="1" fill="hold">
                                          <p:stCondLst>
                                            <p:cond delay="999"/>
                                          </p:stCondLst>
                                        </p:cTn>
                                        <p:tgtEl>
                                          <p:spTgt spid="109"/>
                                        </p:tgtEl>
                                        <p:attrNameLst>
                                          <p:attrName>style.visibility</p:attrName>
                                        </p:attrNameLst>
                                      </p:cBhvr>
                                      <p:to>
                                        <p:strVal val="hidden"/>
                                      </p:to>
                                    </p:set>
                                  </p:childTnLst>
                                </p:cTn>
                              </p:par>
                              <p:par>
                                <p:cTn id="256" presetID="10" presetClass="exit" presetSubtype="0" fill="hold" grpId="1" nodeType="withEffect">
                                  <p:stCondLst>
                                    <p:cond delay="0"/>
                                  </p:stCondLst>
                                  <p:childTnLst>
                                    <p:animEffect transition="out" filter="fade">
                                      <p:cBhvr>
                                        <p:cTn id="257" dur="1000"/>
                                        <p:tgtEl>
                                          <p:spTgt spid="116"/>
                                        </p:tgtEl>
                                      </p:cBhvr>
                                    </p:animEffect>
                                    <p:set>
                                      <p:cBhvr>
                                        <p:cTn id="258" dur="1" fill="hold">
                                          <p:stCondLst>
                                            <p:cond delay="999"/>
                                          </p:stCondLst>
                                        </p:cTn>
                                        <p:tgtEl>
                                          <p:spTgt spid="116"/>
                                        </p:tgtEl>
                                        <p:attrNameLst>
                                          <p:attrName>style.visibility</p:attrName>
                                        </p:attrNameLst>
                                      </p:cBhvr>
                                      <p:to>
                                        <p:strVal val="hidden"/>
                                      </p:to>
                                    </p:set>
                                  </p:childTnLst>
                                </p:cTn>
                              </p:par>
                            </p:childTnLst>
                          </p:cTn>
                        </p:par>
                        <p:par>
                          <p:cTn id="259" fill="hold">
                            <p:stCondLst>
                              <p:cond delay="1000"/>
                            </p:stCondLst>
                            <p:childTnLst>
                              <p:par>
                                <p:cTn id="260" presetID="6" presetClass="emph" presetSubtype="0" fill="hold" grpId="2" nodeType="afterEffect">
                                  <p:stCondLst>
                                    <p:cond delay="0"/>
                                  </p:stCondLst>
                                  <p:childTnLst>
                                    <p:animScale>
                                      <p:cBhvr>
                                        <p:cTn id="261" dur="1000" fill="hold"/>
                                        <p:tgtEl>
                                          <p:spTgt spid="69"/>
                                        </p:tgtEl>
                                      </p:cBhvr>
                                      <p:by x="150000" y="150000"/>
                                    </p:animScale>
                                  </p:childTnLst>
                                </p:cTn>
                              </p:par>
                              <p:par>
                                <p:cTn id="262" presetID="10" presetClass="exit" presetSubtype="0" fill="hold" grpId="1" nodeType="withEffect">
                                  <p:stCondLst>
                                    <p:cond delay="0"/>
                                  </p:stCondLst>
                                  <p:childTnLst>
                                    <p:animEffect transition="out" filter="fade">
                                      <p:cBhvr>
                                        <p:cTn id="263" dur="1000"/>
                                        <p:tgtEl>
                                          <p:spTgt spid="63"/>
                                        </p:tgtEl>
                                      </p:cBhvr>
                                    </p:animEffect>
                                    <p:set>
                                      <p:cBhvr>
                                        <p:cTn id="264" dur="1" fill="hold">
                                          <p:stCondLst>
                                            <p:cond delay="999"/>
                                          </p:stCondLst>
                                        </p:cTn>
                                        <p:tgtEl>
                                          <p:spTgt spid="63"/>
                                        </p:tgtEl>
                                        <p:attrNameLst>
                                          <p:attrName>style.visibility</p:attrName>
                                        </p:attrNameLst>
                                      </p:cBhvr>
                                      <p:to>
                                        <p:strVal val="hidden"/>
                                      </p:to>
                                    </p:set>
                                  </p:childTnLst>
                                </p:cTn>
                              </p:par>
                            </p:childTnLst>
                          </p:cTn>
                        </p:par>
                      </p:childTnLst>
                    </p:cTn>
                  </p:par>
                  <p:par>
                    <p:cTn id="265" fill="hold">
                      <p:stCondLst>
                        <p:cond delay="indefinite"/>
                      </p:stCondLst>
                      <p:childTnLst>
                        <p:par>
                          <p:cTn id="266" fill="hold">
                            <p:stCondLst>
                              <p:cond delay="0"/>
                            </p:stCondLst>
                            <p:childTnLst>
                              <p:par>
                                <p:cTn id="267" presetID="53" presetClass="entr" presetSubtype="0" fill="hold" grpId="0" nodeType="clickEffect">
                                  <p:stCondLst>
                                    <p:cond delay="0"/>
                                  </p:stCondLst>
                                  <p:childTnLst>
                                    <p:set>
                                      <p:cBhvr>
                                        <p:cTn id="268" dur="1" fill="hold">
                                          <p:stCondLst>
                                            <p:cond delay="0"/>
                                          </p:stCondLst>
                                        </p:cTn>
                                        <p:tgtEl>
                                          <p:spTgt spid="118"/>
                                        </p:tgtEl>
                                        <p:attrNameLst>
                                          <p:attrName>style.visibility</p:attrName>
                                        </p:attrNameLst>
                                      </p:cBhvr>
                                      <p:to>
                                        <p:strVal val="visible"/>
                                      </p:to>
                                    </p:set>
                                    <p:anim calcmode="lin" valueType="num">
                                      <p:cBhvr>
                                        <p:cTn id="269" dur="1000" fill="hold"/>
                                        <p:tgtEl>
                                          <p:spTgt spid="118"/>
                                        </p:tgtEl>
                                        <p:attrNameLst>
                                          <p:attrName>ppt_w</p:attrName>
                                        </p:attrNameLst>
                                      </p:cBhvr>
                                      <p:tavLst>
                                        <p:tav tm="0">
                                          <p:val>
                                            <p:fltVal val="0"/>
                                          </p:val>
                                        </p:tav>
                                        <p:tav tm="100000">
                                          <p:val>
                                            <p:strVal val="#ppt_w"/>
                                          </p:val>
                                        </p:tav>
                                      </p:tavLst>
                                    </p:anim>
                                    <p:anim calcmode="lin" valueType="num">
                                      <p:cBhvr>
                                        <p:cTn id="270" dur="1000" fill="hold"/>
                                        <p:tgtEl>
                                          <p:spTgt spid="118"/>
                                        </p:tgtEl>
                                        <p:attrNameLst>
                                          <p:attrName>ppt_h</p:attrName>
                                        </p:attrNameLst>
                                      </p:cBhvr>
                                      <p:tavLst>
                                        <p:tav tm="0">
                                          <p:val>
                                            <p:fltVal val="0"/>
                                          </p:val>
                                        </p:tav>
                                        <p:tav tm="100000">
                                          <p:val>
                                            <p:strVal val="#ppt_h"/>
                                          </p:val>
                                        </p:tav>
                                      </p:tavLst>
                                    </p:anim>
                                    <p:animEffect transition="in" filter="fade">
                                      <p:cBhvr>
                                        <p:cTn id="271" dur="1000"/>
                                        <p:tgtEl>
                                          <p:spTgt spid="118"/>
                                        </p:tgtEl>
                                      </p:cBhvr>
                                    </p:animEffect>
                                  </p:childTnLst>
                                </p:cTn>
                              </p:par>
                              <p:par>
                                <p:cTn id="272" presetID="53" presetClass="exit" presetSubtype="0" fill="hold" grpId="0" nodeType="withEffect">
                                  <p:stCondLst>
                                    <p:cond delay="0"/>
                                  </p:stCondLst>
                                  <p:childTnLst>
                                    <p:anim calcmode="lin" valueType="num">
                                      <p:cBhvr>
                                        <p:cTn id="273" dur="1000"/>
                                        <p:tgtEl>
                                          <p:spTgt spid="54"/>
                                        </p:tgtEl>
                                        <p:attrNameLst>
                                          <p:attrName>ppt_w</p:attrName>
                                        </p:attrNameLst>
                                      </p:cBhvr>
                                      <p:tavLst>
                                        <p:tav tm="0">
                                          <p:val>
                                            <p:strVal val="ppt_w"/>
                                          </p:val>
                                        </p:tav>
                                        <p:tav tm="100000">
                                          <p:val>
                                            <p:fltVal val="0"/>
                                          </p:val>
                                        </p:tav>
                                      </p:tavLst>
                                    </p:anim>
                                    <p:anim calcmode="lin" valueType="num">
                                      <p:cBhvr>
                                        <p:cTn id="274" dur="1000"/>
                                        <p:tgtEl>
                                          <p:spTgt spid="54"/>
                                        </p:tgtEl>
                                        <p:attrNameLst>
                                          <p:attrName>ppt_h</p:attrName>
                                        </p:attrNameLst>
                                      </p:cBhvr>
                                      <p:tavLst>
                                        <p:tav tm="0">
                                          <p:val>
                                            <p:strVal val="ppt_h"/>
                                          </p:val>
                                        </p:tav>
                                        <p:tav tm="100000">
                                          <p:val>
                                            <p:fltVal val="0"/>
                                          </p:val>
                                        </p:tav>
                                      </p:tavLst>
                                    </p:anim>
                                    <p:animEffect transition="out" filter="fade">
                                      <p:cBhvr>
                                        <p:cTn id="275" dur="1000"/>
                                        <p:tgtEl>
                                          <p:spTgt spid="54"/>
                                        </p:tgtEl>
                                      </p:cBhvr>
                                    </p:animEffect>
                                    <p:set>
                                      <p:cBhvr>
                                        <p:cTn id="276" dur="1" fill="hold">
                                          <p:stCondLst>
                                            <p:cond delay="9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1"/>
      <p:bldP spid="63" grpId="0"/>
      <p:bldP spid="63" grpId="1"/>
      <p:bldP spid="54" grpId="0" animBg="1"/>
      <p:bldP spid="79" grpId="0" animBg="1"/>
      <p:bldP spid="79" grpId="1" animBg="1"/>
      <p:bldP spid="83" grpId="0" animBg="1"/>
      <p:bldP spid="83" grpId="1" animBg="1"/>
      <p:bldP spid="84" grpId="0" animBg="1"/>
      <p:bldP spid="85" grpId="0"/>
      <p:bldP spid="87" grpId="0" animBg="1"/>
      <p:bldP spid="87" grpId="1" animBg="1"/>
      <p:bldP spid="88" grpId="0" animBg="1"/>
      <p:bldP spid="88" grpId="1" animBg="1"/>
      <p:bldP spid="90" grpId="0"/>
      <p:bldP spid="91" grpId="0"/>
      <p:bldP spid="92" grpId="0"/>
      <p:bldP spid="93" grpId="0"/>
      <p:bldP spid="103" grpId="0" uiExpand="1" build="allAtOnce" animBg="1"/>
      <p:bldP spid="103" grpId="1" uiExpand="1" build="allAtOnce" animBg="1"/>
      <p:bldP spid="108" grpId="0" build="allAtOnce" animBg="1"/>
      <p:bldP spid="108" grpId="1" uiExpand="1" build="allAtOnce" animBg="1"/>
      <p:bldP spid="116" grpId="0" animBg="1"/>
      <p:bldP spid="116" grpId="1" animBg="1"/>
      <p:bldP spid="69" grpId="1"/>
      <p:bldP spid="69" grpId="2"/>
      <p:bldP spid="11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9"/>
          <p:cNvGrpSpPr/>
          <p:nvPr/>
        </p:nvGrpSpPr>
        <p:grpSpPr>
          <a:xfrm>
            <a:off x="1981200" y="5304609"/>
            <a:ext cx="914400" cy="211183"/>
            <a:chOff x="1981200" y="5304609"/>
            <a:chExt cx="914400" cy="211183"/>
          </a:xfrm>
        </p:grpSpPr>
        <p:pic>
          <p:nvPicPr>
            <p:cNvPr id="61" name="Picture 2"/>
            <p:cNvPicPr preferRelativeResize="0">
              <a:picLocks noChangeArrowheads="1"/>
            </p:cNvPicPr>
            <p:nvPr/>
          </p:nvPicPr>
          <p:blipFill>
            <a:blip r:embed="rId2"/>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2" name="Freeform 6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53"/>
          <p:cNvGrpSpPr/>
          <p:nvPr/>
        </p:nvGrpSpPr>
        <p:grpSpPr>
          <a:xfrm>
            <a:off x="0" y="838200"/>
            <a:ext cx="9144000" cy="6096000"/>
            <a:chOff x="0" y="838200"/>
            <a:chExt cx="9144000" cy="6096000"/>
          </a:xfrm>
        </p:grpSpPr>
        <p:grpSp>
          <p:nvGrpSpPr>
            <p:cNvPr id="5" name="Group 69"/>
            <p:cNvGrpSpPr/>
            <p:nvPr/>
          </p:nvGrpSpPr>
          <p:grpSpPr>
            <a:xfrm>
              <a:off x="0" y="838200"/>
              <a:ext cx="9144000" cy="6096000"/>
              <a:chOff x="0" y="838200"/>
              <a:chExt cx="9144000" cy="6096000"/>
            </a:xfrm>
          </p:grpSpPr>
          <p:pic>
            <p:nvPicPr>
              <p:cNvPr id="2" name="Picture 2"/>
              <p:cNvPicPr>
                <a:picLocks noChangeAspect="1" noChangeArrowheads="1"/>
              </p:cNvPicPr>
              <p:nvPr/>
            </p:nvPicPr>
            <p:blipFill>
              <a:blip r:embed="rId3"/>
              <a:srcRect t="6504" r="139" b="6775"/>
              <a:stretch>
                <a:fillRect/>
              </a:stretch>
            </p:blipFill>
            <p:spPr bwMode="auto">
              <a:xfrm>
                <a:off x="0" y="838200"/>
                <a:ext cx="9144000" cy="6096000"/>
              </a:xfrm>
              <a:prstGeom prst="rect">
                <a:avLst/>
              </a:prstGeom>
              <a:noFill/>
              <a:ln w="9525">
                <a:noFill/>
                <a:miter lim="800000"/>
                <a:headEnd/>
                <a:tailEnd/>
              </a:ln>
              <a:effectLst/>
            </p:spPr>
          </p:pic>
          <p:sp>
            <p:nvSpPr>
              <p:cNvPr id="78" name="Freeform 77"/>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4"/>
              <p:cNvGrpSpPr/>
              <p:nvPr/>
            </p:nvGrpSpPr>
            <p:grpSpPr>
              <a:xfrm>
                <a:off x="6071616" y="987552"/>
                <a:ext cx="588264" cy="1139952"/>
                <a:chOff x="6019800" y="990600"/>
                <a:chExt cx="588264" cy="1139952"/>
              </a:xfrm>
            </p:grpSpPr>
            <p:pic>
              <p:nvPicPr>
                <p:cNvPr id="26" name="Picture 2"/>
                <p:cNvPicPr preferRelativeResize="0">
                  <a:picLocks noChangeArrowheads="1"/>
                </p:cNvPicPr>
                <p:nvPr/>
              </p:nvPicPr>
              <p:blipFill>
                <a:blip r:embed="rId3"/>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3"/>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28" name="Picture 2"/>
                <p:cNvPicPr preferRelativeResize="0">
                  <a:picLocks noChangeArrowheads="1"/>
                </p:cNvPicPr>
                <p:nvPr/>
              </p:nvPicPr>
              <p:blipFill>
                <a:blip r:embed="rId3"/>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29" name="Picture 2"/>
                <p:cNvPicPr preferRelativeResize="0">
                  <a:picLocks noChangeArrowheads="1"/>
                </p:cNvPicPr>
                <p:nvPr/>
              </p:nvPicPr>
              <p:blipFill>
                <a:blip r:embed="rId3"/>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30" name="Picture 2"/>
                <p:cNvPicPr preferRelativeResize="0">
                  <a:picLocks noChangeArrowheads="1"/>
                </p:cNvPicPr>
                <p:nvPr/>
              </p:nvPicPr>
              <p:blipFill>
                <a:blip r:embed="rId4"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3"/>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7" name="Group 31"/>
              <p:cNvGrpSpPr/>
              <p:nvPr/>
            </p:nvGrpSpPr>
            <p:grpSpPr>
              <a:xfrm>
                <a:off x="4663440" y="2551176"/>
                <a:ext cx="763857" cy="719328"/>
                <a:chOff x="4724400" y="2551176"/>
                <a:chExt cx="763857" cy="719328"/>
              </a:xfrm>
            </p:grpSpPr>
            <p:pic>
              <p:nvPicPr>
                <p:cNvPr id="33" name="Picture 2"/>
                <p:cNvPicPr preferRelativeResize="0">
                  <a:picLocks noChangeArrowheads="1"/>
                </p:cNvPicPr>
                <p:nvPr/>
              </p:nvPicPr>
              <p:blipFill>
                <a:blip r:embed="rId3"/>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34" name="Picture 2"/>
                <p:cNvPicPr preferRelativeResize="0">
                  <a:picLocks noChangeArrowheads="1"/>
                </p:cNvPicPr>
                <p:nvPr/>
              </p:nvPicPr>
              <p:blipFill>
                <a:blip r:embed="rId3"/>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35" name="Picture 2"/>
                <p:cNvPicPr preferRelativeResize="0">
                  <a:picLocks noChangeArrowheads="1"/>
                </p:cNvPicPr>
                <p:nvPr/>
              </p:nvPicPr>
              <p:blipFill>
                <a:blip r:embed="rId3"/>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36" name="Picture 2"/>
                <p:cNvPicPr preferRelativeResize="0">
                  <a:picLocks noChangeArrowheads="1"/>
                </p:cNvPicPr>
                <p:nvPr/>
              </p:nvPicPr>
              <p:blipFill>
                <a:blip r:embed="rId3"/>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8" name="Group 36"/>
              <p:cNvGrpSpPr/>
              <p:nvPr/>
            </p:nvGrpSpPr>
            <p:grpSpPr>
              <a:xfrm>
                <a:off x="4271689" y="3851670"/>
                <a:ext cx="2052911" cy="2320530"/>
                <a:chOff x="4271689" y="3851670"/>
                <a:chExt cx="2052911" cy="2320530"/>
              </a:xfrm>
            </p:grpSpPr>
            <p:pic>
              <p:nvPicPr>
                <p:cNvPr id="38" name="Picture 2"/>
                <p:cNvPicPr>
                  <a:picLocks noChangeAspect="1" noChangeArrowheads="1"/>
                </p:cNvPicPr>
                <p:nvPr/>
              </p:nvPicPr>
              <p:blipFill>
                <a:blip r:embed="rId3"/>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9" name="Picture 2"/>
                <p:cNvPicPr>
                  <a:picLocks noChangeAspect="1" noChangeArrowheads="1"/>
                </p:cNvPicPr>
                <p:nvPr/>
              </p:nvPicPr>
              <p:blipFill>
                <a:blip r:embed="rId3"/>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9" name="Group 116"/>
                <p:cNvGrpSpPr/>
                <p:nvPr/>
              </p:nvGrpSpPr>
              <p:grpSpPr>
                <a:xfrm>
                  <a:off x="5441077" y="5637760"/>
                  <a:ext cx="883523" cy="534440"/>
                  <a:chOff x="5441077" y="5637760"/>
                  <a:chExt cx="883523" cy="534440"/>
                </a:xfrm>
              </p:grpSpPr>
              <p:pic>
                <p:nvPicPr>
                  <p:cNvPr id="41" name="Picture 2"/>
                  <p:cNvPicPr>
                    <a:picLocks noChangeAspect="1" noChangeArrowheads="1"/>
                  </p:cNvPicPr>
                  <p:nvPr/>
                </p:nvPicPr>
                <p:blipFill>
                  <a:blip r:embed="rId3"/>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2" name="Picture 2"/>
                  <p:cNvPicPr>
                    <a:picLocks noChangeAspect="1" noChangeArrowheads="1"/>
                  </p:cNvPicPr>
                  <p:nvPr/>
                </p:nvPicPr>
                <p:blipFill>
                  <a:blip r:embed="rId3"/>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3" name="Picture 2"/>
                  <p:cNvPicPr>
                    <a:picLocks noChangeAspect="1" noChangeArrowheads="1"/>
                  </p:cNvPicPr>
                  <p:nvPr/>
                </p:nvPicPr>
                <p:blipFill>
                  <a:blip r:embed="rId3"/>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5" name="Picture 3"/>
              <p:cNvPicPr>
                <a:picLocks noChangeAspect="1" noChangeArrowheads="1"/>
              </p:cNvPicPr>
              <p:nvPr/>
            </p:nvPicPr>
            <p:blipFill>
              <a:blip r:embed="rId5"/>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10" name="Group 45"/>
              <p:cNvGrpSpPr/>
              <p:nvPr/>
            </p:nvGrpSpPr>
            <p:grpSpPr>
              <a:xfrm>
                <a:off x="1600200" y="3822192"/>
                <a:ext cx="2197608" cy="521208"/>
                <a:chOff x="1600200" y="3822192"/>
                <a:chExt cx="2197608" cy="521208"/>
              </a:xfrm>
            </p:grpSpPr>
            <p:pic>
              <p:nvPicPr>
                <p:cNvPr id="47" name="Picture 2"/>
                <p:cNvPicPr>
                  <a:picLocks noChangeAspect="1" noChangeArrowheads="1"/>
                </p:cNvPicPr>
                <p:nvPr/>
              </p:nvPicPr>
              <p:blipFill>
                <a:blip r:embed="rId3"/>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48" name="Picture 2"/>
                <p:cNvPicPr>
                  <a:picLocks noChangeAspect="1" noChangeArrowheads="1"/>
                </p:cNvPicPr>
                <p:nvPr/>
              </p:nvPicPr>
              <p:blipFill>
                <a:blip r:embed="rId3"/>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49" name="Picture 2"/>
                <p:cNvPicPr>
                  <a:picLocks noChangeAspect="1" noChangeArrowheads="1"/>
                </p:cNvPicPr>
                <p:nvPr/>
              </p:nvPicPr>
              <p:blipFill>
                <a:blip r:embed="rId3"/>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0" name="Picture 2"/>
                <p:cNvPicPr>
                  <a:picLocks noChangeAspect="1" noChangeArrowheads="1"/>
                </p:cNvPicPr>
                <p:nvPr/>
              </p:nvPicPr>
              <p:blipFill>
                <a:blip r:embed="rId3"/>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51" name="Picture 2"/>
                <p:cNvPicPr>
                  <a:picLocks noChangeAspect="1" noChangeArrowheads="1"/>
                </p:cNvPicPr>
                <p:nvPr/>
              </p:nvPicPr>
              <p:blipFill>
                <a:blip r:embed="rId3"/>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52" name="Picture 2"/>
                <p:cNvPicPr>
                  <a:picLocks noChangeAspect="1" noChangeArrowheads="1"/>
                </p:cNvPicPr>
                <p:nvPr/>
              </p:nvPicPr>
              <p:blipFill>
                <a:blip r:embed="rId3"/>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3" name="Picture 3"/>
              <p:cNvPicPr>
                <a:picLocks noChangeAspect="1" noChangeArrowheads="1"/>
              </p:cNvPicPr>
              <p:nvPr/>
            </p:nvPicPr>
            <p:blipFill>
              <a:blip r:embed="rId5"/>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1" name="Group 58"/>
              <p:cNvGrpSpPr/>
              <p:nvPr/>
            </p:nvGrpSpPr>
            <p:grpSpPr>
              <a:xfrm>
                <a:off x="1096733" y="5440680"/>
                <a:ext cx="776455" cy="249906"/>
                <a:chOff x="1096733" y="5440680"/>
                <a:chExt cx="776455" cy="249906"/>
              </a:xfrm>
            </p:grpSpPr>
            <p:sp>
              <p:nvSpPr>
                <p:cNvPr id="56" name="Freeform 5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64" name="Straight Connector 63"/>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64"/>
          <p:cNvGrpSpPr/>
          <p:nvPr/>
        </p:nvGrpSpPr>
        <p:grpSpPr>
          <a:xfrm>
            <a:off x="1981200" y="5303520"/>
            <a:ext cx="914400" cy="211183"/>
            <a:chOff x="1981200" y="5304609"/>
            <a:chExt cx="914400" cy="211183"/>
          </a:xfrm>
        </p:grpSpPr>
        <p:pic>
          <p:nvPicPr>
            <p:cNvPr id="71" name="Picture 2"/>
            <p:cNvPicPr preferRelativeResize="0">
              <a:picLocks noChangeArrowheads="1"/>
            </p:cNvPicPr>
            <p:nvPr/>
          </p:nvPicPr>
          <p:blipFill>
            <a:blip r:embed="rId2"/>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72" name="Freeform 7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Rectangle 66"/>
          <p:cNvSpPr/>
          <p:nvPr/>
        </p:nvSpPr>
        <p:spPr>
          <a:xfrm>
            <a:off x="0" y="838200"/>
            <a:ext cx="9144000" cy="6019800"/>
          </a:xfrm>
          <a:prstGeom prst="rect">
            <a:avLst/>
          </a:prstGeom>
          <a:solidFill>
            <a:schemeClr val="tx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0" y="685800"/>
            <a:ext cx="9134808" cy="6247864"/>
          </a:xfrm>
          <a:prstGeom prst="rect">
            <a:avLst/>
          </a:prstGeom>
          <a:noFill/>
          <a:effectLst/>
        </p:spPr>
        <p:txBody>
          <a:bodyPr wrap="square" rtlCol="0">
            <a:spAutoFit/>
          </a:bodyPr>
          <a:lstStyle/>
          <a:p>
            <a:pPr>
              <a:lnSpc>
                <a:spcPts val="4000"/>
              </a:lnSpc>
            </a:pPr>
            <a:r>
              <a:rPr lang="en-US" sz="3200" b="1" dirty="0" smtClean="0">
                <a:effectLst>
                  <a:outerShdw dist="50800" dir="5400000" algn="ctr" rotWithShape="0">
                    <a:schemeClr val="bg1"/>
                  </a:outerShdw>
                </a:effectLst>
              </a:rPr>
              <a:t>     </a:t>
            </a:r>
            <a:r>
              <a:rPr lang="en-US" sz="3200" b="1" u="sng" dirty="0" smtClean="0">
                <a:effectLst>
                  <a:outerShdw dist="50800" dir="5400000" algn="ctr" rotWithShape="0">
                    <a:schemeClr val="bg1"/>
                  </a:outerShdw>
                </a:effectLst>
              </a:rPr>
              <a:t>    WORLD		</a:t>
            </a:r>
            <a:r>
              <a:rPr lang="en-US" sz="3200" b="1" dirty="0" smtClean="0">
                <a:effectLst>
                  <a:outerShdw dist="50800" dir="5400000" algn="ctr" rotWithShape="0">
                    <a:schemeClr val="bg1"/>
                  </a:outerShdw>
                </a:effectLst>
              </a:rPr>
              <a:t>	  </a:t>
            </a:r>
            <a:r>
              <a:rPr lang="en-US" sz="3200" b="1" u="sng" dirty="0" smtClean="0">
                <a:effectLst>
                  <a:outerShdw dist="50800" dir="5400000" algn="ctr" rotWithShape="0">
                    <a:schemeClr val="bg1"/>
                  </a:outerShdw>
                </a:effectLst>
              </a:rPr>
              <a:t>	 ACADIENS           </a:t>
            </a:r>
            <a:r>
              <a:rPr lang="en-US" sz="800" b="1" u="sng" dirty="0" smtClean="0">
                <a:effectLst>
                  <a:outerShdw dist="50800" dir="5400000" algn="ctr" rotWithShape="0">
                    <a:schemeClr val="bg1"/>
                  </a:outerShdw>
                </a:effectLst>
              </a:rPr>
              <a:t>.</a:t>
            </a:r>
            <a:r>
              <a:rPr lang="en-US" sz="3200" b="1" u="sng" dirty="0" smtClean="0">
                <a:effectLst>
                  <a:outerShdw dist="50800" dir="5400000" algn="ctr" rotWithShape="0">
                    <a:schemeClr val="bg1"/>
                  </a:outerShdw>
                </a:effectLst>
              </a:rPr>
              <a:t> </a:t>
            </a:r>
          </a:p>
          <a:p>
            <a:pPr>
              <a:lnSpc>
                <a:spcPts val="4000"/>
              </a:lnSpc>
            </a:pPr>
            <a:r>
              <a:rPr lang="en-US" sz="3200" b="1" dirty="0" smtClean="0">
                <a:effectLst>
                  <a:outerShdw dist="50800" dir="5400000" algn="ctr" rotWithShape="0">
                    <a:schemeClr val="bg1"/>
                  </a:outerShdw>
                </a:effectLst>
              </a:rPr>
              <a:t>     Seven Years’ War 		  The Pariahs	</a:t>
            </a:r>
          </a:p>
          <a:p>
            <a:pPr>
              <a:lnSpc>
                <a:spcPts val="4000"/>
              </a:lnSpc>
            </a:pPr>
            <a:r>
              <a:rPr lang="en-US" sz="3200" b="1" dirty="0" smtClean="0">
                <a:effectLst>
                  <a:outerShdw dist="50800" dir="5400000" algn="ctr" rotWithShape="0">
                    <a:schemeClr val="bg1"/>
                  </a:outerShdw>
                </a:effectLst>
              </a:rPr>
              <a:t>			  		      - American Colonies</a:t>
            </a:r>
          </a:p>
          <a:p>
            <a:pPr>
              <a:lnSpc>
                <a:spcPts val="4000"/>
              </a:lnSpc>
            </a:pPr>
            <a:r>
              <a:rPr lang="en-US" sz="3200" b="1" dirty="0" smtClean="0">
                <a:effectLst>
                  <a:outerShdw dist="50800" dir="5400000" algn="ctr" rotWithShape="0">
                    <a:schemeClr val="bg1"/>
                  </a:outerShdw>
                </a:effectLst>
              </a:rPr>
              <a:t>					      - Great Britain</a:t>
            </a:r>
          </a:p>
          <a:p>
            <a:pPr>
              <a:lnSpc>
                <a:spcPts val="4000"/>
              </a:lnSpc>
            </a:pPr>
            <a:r>
              <a:rPr lang="en-US" sz="3200" b="1" dirty="0" smtClean="0">
                <a:effectLst>
                  <a:outerShdw dist="50800" dir="5400000" algn="ctr" rotWithShape="0">
                    <a:schemeClr val="bg1"/>
                  </a:outerShdw>
                </a:effectLst>
              </a:rPr>
              <a:t>					      - British Nova Scotia</a:t>
            </a:r>
          </a:p>
          <a:p>
            <a:pPr>
              <a:lnSpc>
                <a:spcPts val="4000"/>
              </a:lnSpc>
            </a:pPr>
            <a:r>
              <a:rPr lang="en-US" sz="3200" b="1" dirty="0" smtClean="0">
                <a:effectLst>
                  <a:outerShdw dist="50800" dir="5400000" algn="ctr" rotWithShape="0">
                    <a:schemeClr val="bg1"/>
                  </a:outerShdw>
                </a:effectLst>
              </a:rPr>
              <a:t>     Post-War Imperialism 	 The Migrants</a:t>
            </a:r>
          </a:p>
          <a:p>
            <a:pPr>
              <a:lnSpc>
                <a:spcPts val="4000"/>
              </a:lnSpc>
            </a:pPr>
            <a:r>
              <a:rPr lang="en-US" sz="3200" b="1" dirty="0" smtClean="0">
                <a:effectLst>
                  <a:outerShdw dist="50800" dir="5400000" algn="ctr" rotWithShape="0">
                    <a:schemeClr val="bg1"/>
                  </a:outerShdw>
                </a:effectLst>
              </a:rPr>
              <a:t>					      - France</a:t>
            </a:r>
          </a:p>
          <a:p>
            <a:pPr>
              <a:lnSpc>
                <a:spcPts val="4000"/>
              </a:lnSpc>
            </a:pPr>
            <a:r>
              <a:rPr lang="en-US" sz="3200" b="1" dirty="0" smtClean="0">
                <a:effectLst>
                  <a:outerShdw dist="50800" dir="5400000" algn="ctr" rotWithShape="0">
                    <a:schemeClr val="bg1"/>
                  </a:outerShdw>
                </a:effectLst>
              </a:rPr>
              <a:t>					      - Tropics</a:t>
            </a:r>
          </a:p>
          <a:p>
            <a:pPr>
              <a:lnSpc>
                <a:spcPts val="4000"/>
              </a:lnSpc>
            </a:pPr>
            <a:r>
              <a:rPr lang="en-US" sz="3200" b="1" dirty="0" smtClean="0">
                <a:effectLst>
                  <a:outerShdw dist="50800" dir="5400000" algn="ctr" rotWithShape="0">
                    <a:schemeClr val="bg1"/>
                  </a:outerShdw>
                </a:effectLst>
              </a:rPr>
              <a:t>					      - Falkland Islands</a:t>
            </a:r>
          </a:p>
          <a:p>
            <a:pPr>
              <a:lnSpc>
                <a:spcPts val="4000"/>
              </a:lnSpc>
            </a:pPr>
            <a:r>
              <a:rPr lang="en-US" sz="3200" b="1" dirty="0" smtClean="0">
                <a:effectLst>
                  <a:outerShdw dist="50800" dir="5400000" algn="ctr" rotWithShape="0">
                    <a:schemeClr val="bg1"/>
                  </a:outerShdw>
                </a:effectLst>
              </a:rPr>
              <a:t>     Nation Building	 	 The Settlers</a:t>
            </a:r>
          </a:p>
          <a:p>
            <a:pPr>
              <a:lnSpc>
                <a:spcPts val="4000"/>
              </a:lnSpc>
            </a:pPr>
            <a:r>
              <a:rPr lang="en-US" sz="3200" b="1" dirty="0" smtClean="0">
                <a:effectLst>
                  <a:outerShdw dist="50800" dir="5400000" algn="ctr" rotWithShape="0">
                    <a:schemeClr val="bg1"/>
                  </a:outerShdw>
                </a:effectLst>
              </a:rPr>
              <a:t>					      - British Canada </a:t>
            </a:r>
            <a:endParaRPr lang="en-US" sz="1200" b="1" dirty="0" smtClean="0">
              <a:effectLst>
                <a:outerShdw dist="50800" dir="5400000" algn="ctr" rotWithShape="0">
                  <a:schemeClr val="bg1"/>
                </a:outerShdw>
              </a:effectLst>
            </a:endParaRPr>
          </a:p>
          <a:p>
            <a:pPr>
              <a:lnSpc>
                <a:spcPts val="4000"/>
              </a:lnSpc>
            </a:pPr>
            <a:r>
              <a:rPr lang="en-US" sz="3200" b="1" dirty="0" smtClean="0">
                <a:effectLst>
                  <a:outerShdw dist="50800" dir="5400000" algn="ctr" rotWithShape="0">
                    <a:schemeClr val="bg1"/>
                  </a:outerShdw>
                </a:effectLst>
              </a:rPr>
              <a:t>					      - Spanish Louisiana</a:t>
            </a:r>
          </a:p>
        </p:txBody>
      </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Nation Building		The Settlers</a:t>
            </a:r>
          </a:p>
        </p:txBody>
      </p:sp>
      <p:sp>
        <p:nvSpPr>
          <p:cNvPr id="69" name="Rectangle 68"/>
          <p:cNvSpPr/>
          <p:nvPr/>
        </p:nvSpPr>
        <p:spPr>
          <a:xfrm>
            <a:off x="457200" y="5257800"/>
            <a:ext cx="6449394" cy="584775"/>
          </a:xfrm>
          <a:prstGeom prst="rect">
            <a:avLst/>
          </a:prstGeom>
          <a:effectLst/>
        </p:spPr>
        <p:txBody>
          <a:bodyPr wrap="none">
            <a:spAutoFit/>
          </a:bodyPr>
          <a:lstStyle/>
          <a:p>
            <a:r>
              <a:rPr lang="en-US" sz="3200" b="1" dirty="0" smtClean="0">
                <a:effectLst>
                  <a:outerShdw dist="50800" dir="5400000" algn="ctr" rotWithShape="0">
                    <a:schemeClr val="bg1"/>
                  </a:outerShdw>
                </a:effectLst>
              </a:rPr>
              <a:t>Nation Building		      The Settlers</a:t>
            </a:r>
            <a:endParaRPr lang="en-US" sz="3200" b="1" dirty="0">
              <a:effectLst>
                <a:outerShdw dist="50800" dir="5400000" algn="ctr" rotWithShape="0">
                  <a:schemeClr val="bg1"/>
                </a:outerShdw>
              </a:effectLst>
            </a:endParaRPr>
          </a:p>
        </p:txBody>
      </p:sp>
      <p:sp>
        <p:nvSpPr>
          <p:cNvPr id="54" name="TextBox 53"/>
          <p:cNvSpPr txBox="1"/>
          <p:nvPr/>
        </p:nvSpPr>
        <p:spPr>
          <a:xfrm>
            <a:off x="0" y="0"/>
            <a:ext cx="9144000" cy="769441"/>
          </a:xfrm>
          <a:prstGeom prst="rect">
            <a:avLst/>
          </a:prstGeom>
          <a:noFill/>
        </p:spPr>
        <p:txBody>
          <a:bodyPr wrap="square" rtlCol="0">
            <a:spAutoFit/>
          </a:bodyPr>
          <a:lstStyle/>
          <a:p>
            <a:pPr algn="ctr"/>
            <a:r>
              <a:rPr lang="en-US" sz="4400" b="1" dirty="0" smtClean="0">
                <a:ln>
                  <a:solidFill>
                    <a:srgbClr val="2F0AB6"/>
                  </a:solidFill>
                </a:ln>
                <a:solidFill>
                  <a:srgbClr val="002060"/>
                </a:solidFill>
                <a:effectLst>
                  <a:outerShdw dist="50800" dir="7200000" algn="ctr" rotWithShape="0">
                    <a:schemeClr val="tx1"/>
                  </a:outerShdw>
                </a:effectLst>
                <a:latin typeface="Tempus Sans ITC" pitchFamily="82" charset="0"/>
              </a:rPr>
              <a:t> Where will the </a:t>
            </a:r>
            <a:r>
              <a:rPr lang="en-US" sz="4400" b="1" dirty="0" err="1" smtClean="0">
                <a:ln>
                  <a:solidFill>
                    <a:srgbClr val="2F0AB6"/>
                  </a:solidFill>
                </a:ln>
                <a:solidFill>
                  <a:srgbClr val="002060"/>
                </a:solidFill>
                <a:effectLst>
                  <a:outerShdw dist="50800" dir="7200000" algn="ctr" rotWithShape="0">
                    <a:schemeClr val="tx1"/>
                  </a:outerShdw>
                </a:effectLst>
                <a:latin typeface="Tempus Sans ITC" pitchFamily="82" charset="0"/>
              </a:rPr>
              <a:t>Acadiens</a:t>
            </a:r>
            <a:r>
              <a:rPr lang="en-US" sz="4400" b="1" dirty="0" smtClean="0">
                <a:ln>
                  <a:solidFill>
                    <a:srgbClr val="2F0AB6"/>
                  </a:solidFill>
                </a:ln>
                <a:solidFill>
                  <a:srgbClr val="002060"/>
                </a:solidFill>
                <a:effectLst>
                  <a:outerShdw dist="50800" dir="7200000" algn="ctr" rotWithShape="0">
                    <a:schemeClr val="tx1"/>
                  </a:outerShdw>
                </a:effectLst>
                <a:latin typeface="Tempus Sans ITC" pitchFamily="82" charset="0"/>
              </a:rPr>
              <a:t> go?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animEffect transition="in" filter="fade">
                                      <p:cBhvr>
                                        <p:cTn id="7" dur="1000"/>
                                        <p:tgtEl>
                                          <p:spTgt spid="68">
                                            <p:txEl>
                                              <p:pRg st="0" end="0"/>
                                            </p:txEl>
                                          </p:spTgt>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8">
                                            <p:txEl>
                                              <p:pRg st="1" end="1"/>
                                            </p:txEl>
                                          </p:spTgt>
                                        </p:tgtEl>
                                        <p:attrNameLst>
                                          <p:attrName>style.visibility</p:attrName>
                                        </p:attrNameLst>
                                      </p:cBhvr>
                                      <p:to>
                                        <p:strVal val="visible"/>
                                      </p:to>
                                    </p:set>
                                    <p:animEffect transition="in" filter="fade">
                                      <p:cBhvr>
                                        <p:cTn id="10" dur="1000"/>
                                        <p:tgtEl>
                                          <p:spTgt spid="68">
                                            <p:txEl>
                                              <p:pRg st="1" end="1"/>
                                            </p:txEl>
                                          </p:spTgt>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68">
                                            <p:txEl>
                                              <p:pRg st="2" end="2"/>
                                            </p:txEl>
                                          </p:spTgt>
                                        </p:tgtEl>
                                        <p:attrNameLst>
                                          <p:attrName>style.visibility</p:attrName>
                                        </p:attrNameLst>
                                      </p:cBhvr>
                                      <p:to>
                                        <p:strVal val="visible"/>
                                      </p:to>
                                    </p:set>
                                    <p:animEffect transition="in" filter="fade">
                                      <p:cBhvr>
                                        <p:cTn id="13" dur="1000"/>
                                        <p:tgtEl>
                                          <p:spTgt spid="68">
                                            <p:txEl>
                                              <p:pRg st="2" end="2"/>
                                            </p:txEl>
                                          </p:spTgt>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68">
                                            <p:txEl>
                                              <p:pRg st="3" end="3"/>
                                            </p:txEl>
                                          </p:spTgt>
                                        </p:tgtEl>
                                        <p:attrNameLst>
                                          <p:attrName>style.visibility</p:attrName>
                                        </p:attrNameLst>
                                      </p:cBhvr>
                                      <p:to>
                                        <p:strVal val="visible"/>
                                      </p:to>
                                    </p:set>
                                    <p:animEffect transition="in" filter="fade">
                                      <p:cBhvr>
                                        <p:cTn id="16" dur="1000"/>
                                        <p:tgtEl>
                                          <p:spTgt spid="68">
                                            <p:txEl>
                                              <p:pRg st="3" end="3"/>
                                            </p:txEl>
                                          </p:spTgt>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8">
                                            <p:txEl>
                                              <p:pRg st="4" end="4"/>
                                            </p:txEl>
                                          </p:spTgt>
                                        </p:tgtEl>
                                        <p:attrNameLst>
                                          <p:attrName>style.visibility</p:attrName>
                                        </p:attrNameLst>
                                      </p:cBhvr>
                                      <p:to>
                                        <p:strVal val="visible"/>
                                      </p:to>
                                    </p:set>
                                    <p:animEffect transition="in" filter="fade">
                                      <p:cBhvr>
                                        <p:cTn id="19" dur="1000"/>
                                        <p:tgtEl>
                                          <p:spTgt spid="68">
                                            <p:txEl>
                                              <p:pRg st="4" end="4"/>
                                            </p:txEl>
                                          </p:spTgt>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68">
                                            <p:txEl>
                                              <p:pRg st="5" end="5"/>
                                            </p:txEl>
                                          </p:spTgt>
                                        </p:tgtEl>
                                        <p:attrNameLst>
                                          <p:attrName>style.visibility</p:attrName>
                                        </p:attrNameLst>
                                      </p:cBhvr>
                                      <p:to>
                                        <p:strVal val="visible"/>
                                      </p:to>
                                    </p:set>
                                    <p:animEffect transition="in" filter="fade">
                                      <p:cBhvr>
                                        <p:cTn id="22" dur="1000"/>
                                        <p:tgtEl>
                                          <p:spTgt spid="68">
                                            <p:txEl>
                                              <p:pRg st="5" end="5"/>
                                            </p:txEl>
                                          </p:spTgt>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68">
                                            <p:txEl>
                                              <p:pRg st="6" end="6"/>
                                            </p:txEl>
                                          </p:spTgt>
                                        </p:tgtEl>
                                        <p:attrNameLst>
                                          <p:attrName>style.visibility</p:attrName>
                                        </p:attrNameLst>
                                      </p:cBhvr>
                                      <p:to>
                                        <p:strVal val="visible"/>
                                      </p:to>
                                    </p:set>
                                    <p:animEffect transition="in" filter="fade">
                                      <p:cBhvr>
                                        <p:cTn id="25" dur="1000"/>
                                        <p:tgtEl>
                                          <p:spTgt spid="68">
                                            <p:txEl>
                                              <p:pRg st="6" end="6"/>
                                            </p:txEl>
                                          </p:spTgt>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68">
                                            <p:txEl>
                                              <p:pRg st="7" end="7"/>
                                            </p:txEl>
                                          </p:spTgt>
                                        </p:tgtEl>
                                        <p:attrNameLst>
                                          <p:attrName>style.visibility</p:attrName>
                                        </p:attrNameLst>
                                      </p:cBhvr>
                                      <p:to>
                                        <p:strVal val="visible"/>
                                      </p:to>
                                    </p:set>
                                    <p:animEffect transition="in" filter="fade">
                                      <p:cBhvr>
                                        <p:cTn id="28" dur="1000"/>
                                        <p:tgtEl>
                                          <p:spTgt spid="68">
                                            <p:txEl>
                                              <p:pRg st="7" end="7"/>
                                            </p:txEl>
                                          </p:spTgt>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68">
                                            <p:txEl>
                                              <p:pRg st="8" end="8"/>
                                            </p:txEl>
                                          </p:spTgt>
                                        </p:tgtEl>
                                        <p:attrNameLst>
                                          <p:attrName>style.visibility</p:attrName>
                                        </p:attrNameLst>
                                      </p:cBhvr>
                                      <p:to>
                                        <p:strVal val="visible"/>
                                      </p:to>
                                    </p:set>
                                    <p:animEffect transition="in" filter="fade">
                                      <p:cBhvr>
                                        <p:cTn id="31" dur="1000"/>
                                        <p:tgtEl>
                                          <p:spTgt spid="68">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68">
                                            <p:txEl>
                                              <p:pRg st="9" end="9"/>
                                            </p:txEl>
                                          </p:spTgt>
                                        </p:tgtEl>
                                        <p:attrNameLst>
                                          <p:attrName>style.visibility</p:attrName>
                                        </p:attrNameLst>
                                      </p:cBhvr>
                                      <p:to>
                                        <p:strVal val="visible"/>
                                      </p:to>
                                    </p:set>
                                    <p:animEffect transition="in" filter="wipe(left)">
                                      <p:cBhvr>
                                        <p:cTn id="36" dur="1000"/>
                                        <p:tgtEl>
                                          <p:spTgt spid="68">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8">
                                            <p:txEl>
                                              <p:pRg st="10" end="10"/>
                                            </p:txEl>
                                          </p:spTgt>
                                        </p:tgtEl>
                                        <p:attrNameLst>
                                          <p:attrName>style.visibility</p:attrName>
                                        </p:attrNameLst>
                                      </p:cBhvr>
                                      <p:to>
                                        <p:strVal val="visible"/>
                                      </p:to>
                                    </p:set>
                                    <p:animEffect transition="in" filter="fade">
                                      <p:cBhvr>
                                        <p:cTn id="41" dur="1000"/>
                                        <p:tgtEl>
                                          <p:spTgt spid="68">
                                            <p:txEl>
                                              <p:pRg st="10" end="10"/>
                                            </p:txEl>
                                          </p:spTgt>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68">
                                            <p:txEl>
                                              <p:pRg st="11" end="11"/>
                                            </p:txEl>
                                          </p:spTgt>
                                        </p:tgtEl>
                                        <p:attrNameLst>
                                          <p:attrName>style.visibility</p:attrName>
                                        </p:attrNameLst>
                                      </p:cBhvr>
                                      <p:to>
                                        <p:strVal val="visible"/>
                                      </p:to>
                                    </p:set>
                                    <p:animEffect transition="in" filter="fade">
                                      <p:cBhvr>
                                        <p:cTn id="45" dur="1000"/>
                                        <p:tgtEl>
                                          <p:spTgt spid="68">
                                            <p:txEl>
                                              <p:pRg st="11" end="1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1000"/>
                                        <p:tgtEl>
                                          <p:spTgt spid="68">
                                            <p:txEl>
                                              <p:pRg st="0" end="0"/>
                                            </p:txEl>
                                          </p:spTgt>
                                        </p:tgtEl>
                                      </p:cBhvr>
                                    </p:animEffect>
                                    <p:set>
                                      <p:cBhvr>
                                        <p:cTn id="50" dur="1" fill="hold">
                                          <p:stCondLst>
                                            <p:cond delay="999"/>
                                          </p:stCondLst>
                                        </p:cTn>
                                        <p:tgtEl>
                                          <p:spTgt spid="68">
                                            <p:txEl>
                                              <p:pRg st="0" end="0"/>
                                            </p:txEl>
                                          </p:spTgt>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1000"/>
                                        <p:tgtEl>
                                          <p:spTgt spid="68">
                                            <p:txEl>
                                              <p:pRg st="1" end="1"/>
                                            </p:txEl>
                                          </p:spTgt>
                                        </p:tgtEl>
                                      </p:cBhvr>
                                    </p:animEffect>
                                    <p:set>
                                      <p:cBhvr>
                                        <p:cTn id="53" dur="1" fill="hold">
                                          <p:stCondLst>
                                            <p:cond delay="999"/>
                                          </p:stCondLst>
                                        </p:cTn>
                                        <p:tgtEl>
                                          <p:spTgt spid="68">
                                            <p:txEl>
                                              <p:pRg st="1" end="1"/>
                                            </p:txEl>
                                          </p:spTgt>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1000"/>
                                        <p:tgtEl>
                                          <p:spTgt spid="68">
                                            <p:txEl>
                                              <p:pRg st="2" end="2"/>
                                            </p:txEl>
                                          </p:spTgt>
                                        </p:tgtEl>
                                      </p:cBhvr>
                                    </p:animEffect>
                                    <p:set>
                                      <p:cBhvr>
                                        <p:cTn id="56" dur="1" fill="hold">
                                          <p:stCondLst>
                                            <p:cond delay="999"/>
                                          </p:stCondLst>
                                        </p:cTn>
                                        <p:tgtEl>
                                          <p:spTgt spid="68">
                                            <p:txEl>
                                              <p:pRg st="2" end="2"/>
                                            </p:txEl>
                                          </p:spTgt>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1000"/>
                                        <p:tgtEl>
                                          <p:spTgt spid="68">
                                            <p:txEl>
                                              <p:pRg st="3" end="3"/>
                                            </p:txEl>
                                          </p:spTgt>
                                        </p:tgtEl>
                                      </p:cBhvr>
                                    </p:animEffect>
                                    <p:set>
                                      <p:cBhvr>
                                        <p:cTn id="59" dur="1" fill="hold">
                                          <p:stCondLst>
                                            <p:cond delay="999"/>
                                          </p:stCondLst>
                                        </p:cTn>
                                        <p:tgtEl>
                                          <p:spTgt spid="68">
                                            <p:txEl>
                                              <p:pRg st="3" end="3"/>
                                            </p:txEl>
                                          </p:spTgt>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1000"/>
                                        <p:tgtEl>
                                          <p:spTgt spid="68">
                                            <p:txEl>
                                              <p:pRg st="4" end="4"/>
                                            </p:txEl>
                                          </p:spTgt>
                                        </p:tgtEl>
                                      </p:cBhvr>
                                    </p:animEffect>
                                    <p:set>
                                      <p:cBhvr>
                                        <p:cTn id="62" dur="1" fill="hold">
                                          <p:stCondLst>
                                            <p:cond delay="999"/>
                                          </p:stCondLst>
                                        </p:cTn>
                                        <p:tgtEl>
                                          <p:spTgt spid="68">
                                            <p:txEl>
                                              <p:pRg st="4" end="4"/>
                                            </p:txEl>
                                          </p:spTgt>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1000"/>
                                        <p:tgtEl>
                                          <p:spTgt spid="68">
                                            <p:txEl>
                                              <p:pRg st="5" end="5"/>
                                            </p:txEl>
                                          </p:spTgt>
                                        </p:tgtEl>
                                      </p:cBhvr>
                                    </p:animEffect>
                                    <p:set>
                                      <p:cBhvr>
                                        <p:cTn id="65" dur="1" fill="hold">
                                          <p:stCondLst>
                                            <p:cond delay="999"/>
                                          </p:stCondLst>
                                        </p:cTn>
                                        <p:tgtEl>
                                          <p:spTgt spid="68">
                                            <p:txEl>
                                              <p:pRg st="5" end="5"/>
                                            </p:txEl>
                                          </p:spTgt>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1000"/>
                                        <p:tgtEl>
                                          <p:spTgt spid="68">
                                            <p:txEl>
                                              <p:pRg st="6" end="6"/>
                                            </p:txEl>
                                          </p:spTgt>
                                        </p:tgtEl>
                                      </p:cBhvr>
                                    </p:animEffect>
                                    <p:set>
                                      <p:cBhvr>
                                        <p:cTn id="68" dur="1" fill="hold">
                                          <p:stCondLst>
                                            <p:cond delay="999"/>
                                          </p:stCondLst>
                                        </p:cTn>
                                        <p:tgtEl>
                                          <p:spTgt spid="68">
                                            <p:txEl>
                                              <p:pRg st="6" end="6"/>
                                            </p:txEl>
                                          </p:spTgt>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1000"/>
                                        <p:tgtEl>
                                          <p:spTgt spid="68">
                                            <p:txEl>
                                              <p:pRg st="7" end="7"/>
                                            </p:txEl>
                                          </p:spTgt>
                                        </p:tgtEl>
                                      </p:cBhvr>
                                    </p:animEffect>
                                    <p:set>
                                      <p:cBhvr>
                                        <p:cTn id="71" dur="1" fill="hold">
                                          <p:stCondLst>
                                            <p:cond delay="999"/>
                                          </p:stCondLst>
                                        </p:cTn>
                                        <p:tgtEl>
                                          <p:spTgt spid="68">
                                            <p:txEl>
                                              <p:pRg st="7" end="7"/>
                                            </p:txEl>
                                          </p:spTgt>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1000"/>
                                        <p:tgtEl>
                                          <p:spTgt spid="68">
                                            <p:txEl>
                                              <p:pRg st="8" end="8"/>
                                            </p:txEl>
                                          </p:spTgt>
                                        </p:tgtEl>
                                      </p:cBhvr>
                                    </p:animEffect>
                                    <p:set>
                                      <p:cBhvr>
                                        <p:cTn id="74" dur="1" fill="hold">
                                          <p:stCondLst>
                                            <p:cond delay="999"/>
                                          </p:stCondLst>
                                        </p:cTn>
                                        <p:tgtEl>
                                          <p:spTgt spid="68">
                                            <p:txEl>
                                              <p:pRg st="8" end="8"/>
                                            </p:txEl>
                                          </p:spTgt>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1000"/>
                                        <p:tgtEl>
                                          <p:spTgt spid="68">
                                            <p:txEl>
                                              <p:pRg st="9" end="9"/>
                                            </p:txEl>
                                          </p:spTgt>
                                        </p:tgtEl>
                                      </p:cBhvr>
                                    </p:animEffect>
                                    <p:set>
                                      <p:cBhvr>
                                        <p:cTn id="77" dur="1" fill="hold">
                                          <p:stCondLst>
                                            <p:cond delay="999"/>
                                          </p:stCondLst>
                                        </p:cTn>
                                        <p:tgtEl>
                                          <p:spTgt spid="68">
                                            <p:txEl>
                                              <p:pRg st="9" end="9"/>
                                            </p:txEl>
                                          </p:spTgt>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00"/>
                                        <p:tgtEl>
                                          <p:spTgt spid="68">
                                            <p:txEl>
                                              <p:pRg st="10" end="10"/>
                                            </p:txEl>
                                          </p:spTgt>
                                        </p:tgtEl>
                                      </p:cBhvr>
                                    </p:animEffect>
                                    <p:set>
                                      <p:cBhvr>
                                        <p:cTn id="80" dur="1" fill="hold">
                                          <p:stCondLst>
                                            <p:cond delay="999"/>
                                          </p:stCondLst>
                                        </p:cTn>
                                        <p:tgtEl>
                                          <p:spTgt spid="68">
                                            <p:txEl>
                                              <p:pRg st="10" end="10"/>
                                            </p:txEl>
                                          </p:spTgt>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1000"/>
                                        <p:tgtEl>
                                          <p:spTgt spid="68">
                                            <p:txEl>
                                              <p:pRg st="11" end="11"/>
                                            </p:txEl>
                                          </p:spTgt>
                                        </p:tgtEl>
                                      </p:cBhvr>
                                    </p:animEffect>
                                    <p:set>
                                      <p:cBhvr>
                                        <p:cTn id="83" dur="1" fill="hold">
                                          <p:stCondLst>
                                            <p:cond delay="999"/>
                                          </p:stCondLst>
                                        </p:cTn>
                                        <p:tgtEl>
                                          <p:spTgt spid="68">
                                            <p:txEl>
                                              <p:pRg st="11" end="11"/>
                                            </p:txEl>
                                          </p:spTgt>
                                        </p:tgtEl>
                                        <p:attrNameLst>
                                          <p:attrName>style.visibility</p:attrName>
                                        </p:attrNameLst>
                                      </p:cBhvr>
                                      <p:to>
                                        <p:strVal val="hidden"/>
                                      </p:to>
                                    </p:set>
                                  </p:childTnLst>
                                </p:cTn>
                              </p:par>
                              <p:par>
                                <p:cTn id="84" presetID="1" presetClass="entr" presetSubtype="0" fill="hold" grpId="0" nodeType="withEffect">
                                  <p:stCondLst>
                                    <p:cond delay="0"/>
                                  </p:stCondLst>
                                  <p:childTnLst>
                                    <p:set>
                                      <p:cBhvr>
                                        <p:cTn id="85" dur="1" fill="hold">
                                          <p:stCondLst>
                                            <p:cond delay="0"/>
                                          </p:stCondLst>
                                        </p:cTn>
                                        <p:tgtEl>
                                          <p:spTgt spid="69"/>
                                        </p:tgtEl>
                                        <p:attrNameLst>
                                          <p:attrName>style.visibility</p:attrName>
                                        </p:attrNameLst>
                                      </p:cBhvr>
                                      <p:to>
                                        <p:strVal val="visible"/>
                                      </p:to>
                                    </p:set>
                                  </p:childTnLst>
                                </p:cTn>
                              </p:par>
                              <p:par>
                                <p:cTn id="86" presetID="64" presetClass="path" presetSubtype="0" accel="50000" decel="50000" fill="hold" grpId="1" nodeType="withEffect">
                                  <p:stCondLst>
                                    <p:cond delay="0"/>
                                  </p:stCondLst>
                                  <p:childTnLst>
                                    <p:animMotion origin="layout" path="M 1.11111E-6 -3.69942E-6 L 0.05278 -0.74173 " pathEditMode="relative" rAng="0" ptsTypes="AA">
                                      <p:cBhvr>
                                        <p:cTn id="87" dur="1000" fill="hold"/>
                                        <p:tgtEl>
                                          <p:spTgt spid="69"/>
                                        </p:tgtEl>
                                        <p:attrNameLst>
                                          <p:attrName>ppt_x</p:attrName>
                                          <p:attrName>ppt_y</p:attrName>
                                        </p:attrNameLst>
                                      </p:cBhvr>
                                      <p:rCtr x="26" y="-371"/>
                                    </p:animMotion>
                                  </p:childTnLst>
                                </p:cTn>
                              </p:par>
                              <p:par>
                                <p:cTn id="88" presetID="6" presetClass="emph" presetSubtype="0" fill="hold" grpId="2" nodeType="withEffect">
                                  <p:stCondLst>
                                    <p:cond delay="0"/>
                                  </p:stCondLst>
                                  <p:childTnLst>
                                    <p:animScale>
                                      <p:cBhvr>
                                        <p:cTn id="89" dur="1000" fill="hold"/>
                                        <p:tgtEl>
                                          <p:spTgt spid="69"/>
                                        </p:tgtEl>
                                      </p:cBhvr>
                                      <p:by x="120000" y="120000"/>
                                    </p:animScale>
                                  </p:childTnLst>
                                </p:cTn>
                              </p:par>
                              <p:par>
                                <p:cTn id="90" presetID="10" presetClass="exit" presetSubtype="0" fill="hold" grpId="3" nodeType="withEffect">
                                  <p:stCondLst>
                                    <p:cond delay="500"/>
                                  </p:stCondLst>
                                  <p:childTnLst>
                                    <p:animEffect transition="out" filter="fade">
                                      <p:cBhvr>
                                        <p:cTn id="91" dur="1000"/>
                                        <p:tgtEl>
                                          <p:spTgt spid="69"/>
                                        </p:tgtEl>
                                      </p:cBhvr>
                                    </p:animEffect>
                                    <p:set>
                                      <p:cBhvr>
                                        <p:cTn id="92" dur="1" fill="hold">
                                          <p:stCondLst>
                                            <p:cond delay="999"/>
                                          </p:stCondLst>
                                        </p:cTn>
                                        <p:tgtEl>
                                          <p:spTgt spid="69"/>
                                        </p:tgtEl>
                                        <p:attrNameLst>
                                          <p:attrName>style.visibility</p:attrName>
                                        </p:attrNameLst>
                                      </p:cBhvr>
                                      <p:to>
                                        <p:strVal val="hidden"/>
                                      </p:to>
                                    </p:set>
                                  </p:childTnLst>
                                </p:cTn>
                              </p:par>
                              <p:par>
                                <p:cTn id="93" presetID="10" presetClass="entr" presetSubtype="0" fill="hold" grpId="0" nodeType="withEffect">
                                  <p:stCondLst>
                                    <p:cond delay="500"/>
                                  </p:stCondLst>
                                  <p:childTnLst>
                                    <p:set>
                                      <p:cBhvr>
                                        <p:cTn id="94" dur="1" fill="hold">
                                          <p:stCondLst>
                                            <p:cond delay="0"/>
                                          </p:stCondLst>
                                        </p:cTn>
                                        <p:tgtEl>
                                          <p:spTgt spid="63"/>
                                        </p:tgtEl>
                                        <p:attrNameLst>
                                          <p:attrName>style.visibility</p:attrName>
                                        </p:attrNameLst>
                                      </p:cBhvr>
                                      <p:to>
                                        <p:strVal val="visible"/>
                                      </p:to>
                                    </p:set>
                                    <p:animEffect transition="in" filter="fade">
                                      <p:cBhvr>
                                        <p:cTn id="95" dur="1000"/>
                                        <p:tgtEl>
                                          <p:spTgt spid="63"/>
                                        </p:tgtEl>
                                      </p:cBhvr>
                                    </p:animEffect>
                                  </p:childTnLst>
                                </p:cTn>
                              </p:par>
                              <p:par>
                                <p:cTn id="96" presetID="10" presetClass="exit" presetSubtype="0" fill="hold" grpId="0" nodeType="withEffect">
                                  <p:stCondLst>
                                    <p:cond delay="500"/>
                                  </p:stCondLst>
                                  <p:childTnLst>
                                    <p:animEffect transition="out" filter="fade">
                                      <p:cBhvr>
                                        <p:cTn id="97" dur="1000"/>
                                        <p:tgtEl>
                                          <p:spTgt spid="54"/>
                                        </p:tgtEl>
                                      </p:cBhvr>
                                    </p:animEffect>
                                    <p:set>
                                      <p:cBhvr>
                                        <p:cTn id="98" dur="1" fill="hold">
                                          <p:stCondLst>
                                            <p:cond delay="9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build="allAtOnce"/>
      <p:bldP spid="68" grpId="1" uiExpand="1" build="allAtOnce"/>
      <p:bldP spid="63" grpId="0"/>
      <p:bldP spid="69" grpId="0"/>
      <p:bldP spid="69" grpId="1"/>
      <p:bldP spid="69" grpId="2"/>
      <p:bldP spid="69" grpId="3"/>
      <p:bldP spid="5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3"/>
          <p:cNvGrpSpPr/>
          <p:nvPr/>
        </p:nvGrpSpPr>
        <p:grpSpPr>
          <a:xfrm>
            <a:off x="0" y="838200"/>
            <a:ext cx="9144000" cy="6096000"/>
            <a:chOff x="0" y="838200"/>
            <a:chExt cx="9144000" cy="6096000"/>
          </a:xfrm>
        </p:grpSpPr>
        <p:grpSp>
          <p:nvGrpSpPr>
            <p:cNvPr id="5" name="Group 69"/>
            <p:cNvGrpSpPr/>
            <p:nvPr/>
          </p:nvGrpSpPr>
          <p:grpSpPr>
            <a:xfrm>
              <a:off x="0" y="838200"/>
              <a:ext cx="9144000" cy="6096000"/>
              <a:chOff x="0" y="838200"/>
              <a:chExt cx="9144000" cy="609600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9525">
                <a:noFill/>
                <a:miter lim="800000"/>
                <a:headEnd/>
                <a:tailEnd/>
              </a:ln>
              <a:effectLst/>
            </p:spPr>
          </p:pic>
          <p:sp>
            <p:nvSpPr>
              <p:cNvPr id="78" name="Freeform 77"/>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4"/>
              <p:cNvGrpSpPr/>
              <p:nvPr/>
            </p:nvGrpSpPr>
            <p:grpSpPr>
              <a:xfrm>
                <a:off x="6071616" y="987552"/>
                <a:ext cx="588264" cy="1139952"/>
                <a:chOff x="6019800" y="990600"/>
                <a:chExt cx="588264" cy="1139952"/>
              </a:xfrm>
            </p:grpSpPr>
            <p:pic>
              <p:nvPicPr>
                <p:cNvPr id="26"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28"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29"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30"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7" name="Group 31"/>
              <p:cNvGrpSpPr/>
              <p:nvPr/>
            </p:nvGrpSpPr>
            <p:grpSpPr>
              <a:xfrm>
                <a:off x="4663440" y="2551176"/>
                <a:ext cx="763857" cy="719328"/>
                <a:chOff x="4724400" y="2551176"/>
                <a:chExt cx="763857" cy="719328"/>
              </a:xfrm>
            </p:grpSpPr>
            <p:pic>
              <p:nvPicPr>
                <p:cNvPr id="33"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34"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35"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36"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8" name="Group 36"/>
              <p:cNvGrpSpPr/>
              <p:nvPr/>
            </p:nvGrpSpPr>
            <p:grpSpPr>
              <a:xfrm>
                <a:off x="4271689" y="3851670"/>
                <a:ext cx="2052911" cy="2320530"/>
                <a:chOff x="4271689" y="3851670"/>
                <a:chExt cx="2052911" cy="2320530"/>
              </a:xfrm>
            </p:grpSpPr>
            <p:pic>
              <p:nvPicPr>
                <p:cNvPr id="38"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9"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9" name="Group 116"/>
                <p:cNvGrpSpPr/>
                <p:nvPr/>
              </p:nvGrpSpPr>
              <p:grpSpPr>
                <a:xfrm>
                  <a:off x="5441077" y="5637760"/>
                  <a:ext cx="883523" cy="534440"/>
                  <a:chOff x="5441077" y="5637760"/>
                  <a:chExt cx="883523" cy="534440"/>
                </a:xfrm>
              </p:grpSpPr>
              <p:pic>
                <p:nvPicPr>
                  <p:cNvPr id="41"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2"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3"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5" name="Picture 3"/>
              <p:cNvPicPr>
                <a:picLocks noChangeAspect="1" noChangeArrowheads="1"/>
              </p:cNvPicPr>
              <p:nvPr/>
            </p:nvPicPr>
            <p:blipFill>
              <a:blip r:embed="rId4"/>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10" name="Group 45"/>
              <p:cNvGrpSpPr/>
              <p:nvPr/>
            </p:nvGrpSpPr>
            <p:grpSpPr>
              <a:xfrm>
                <a:off x="1600200" y="3822192"/>
                <a:ext cx="2197608" cy="521208"/>
                <a:chOff x="1600200" y="3822192"/>
                <a:chExt cx="2197608" cy="521208"/>
              </a:xfrm>
            </p:grpSpPr>
            <p:pic>
              <p:nvPicPr>
                <p:cNvPr id="47"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48"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49"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0"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51"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52"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3" name="Picture 3"/>
              <p:cNvPicPr>
                <a:picLocks noChangeAspect="1" noChangeArrowheads="1"/>
              </p:cNvPicPr>
              <p:nvPr/>
            </p:nvPicPr>
            <p:blipFill>
              <a:blip r:embed="rId4"/>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1" name="Group 58"/>
              <p:cNvGrpSpPr/>
              <p:nvPr/>
            </p:nvGrpSpPr>
            <p:grpSpPr>
              <a:xfrm>
                <a:off x="1096733" y="5440680"/>
                <a:ext cx="776455" cy="249906"/>
                <a:chOff x="1096733" y="5440680"/>
                <a:chExt cx="776455" cy="249906"/>
              </a:xfrm>
            </p:grpSpPr>
            <p:sp>
              <p:nvSpPr>
                <p:cNvPr id="56" name="Freeform 5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64" name="Straight Connector 63"/>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Nation Building		The Settlers</a:t>
            </a:r>
          </a:p>
        </p:txBody>
      </p:sp>
      <p:grpSp>
        <p:nvGrpSpPr>
          <p:cNvPr id="3" name="Group 59"/>
          <p:cNvGrpSpPr/>
          <p:nvPr/>
        </p:nvGrpSpPr>
        <p:grpSpPr>
          <a:xfrm>
            <a:off x="1981200" y="5304609"/>
            <a:ext cx="914400" cy="211183"/>
            <a:chOff x="1981200" y="5304609"/>
            <a:chExt cx="914400" cy="211183"/>
          </a:xfrm>
        </p:grpSpPr>
        <p:pic>
          <p:nvPicPr>
            <p:cNvPr id="61" name="Picture 2"/>
            <p:cNvPicPr preferRelativeResize="0">
              <a:picLocks noChangeArrowheads="1"/>
            </p:cNvPicPr>
            <p:nvPr/>
          </p:nvPicPr>
          <p:blipFill>
            <a:blip r:embed="rId5"/>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2" name="Freeform 6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64"/>
          <p:cNvGrpSpPr/>
          <p:nvPr/>
        </p:nvGrpSpPr>
        <p:grpSpPr>
          <a:xfrm>
            <a:off x="1981200" y="5303520"/>
            <a:ext cx="914400" cy="211183"/>
            <a:chOff x="1981200" y="5304609"/>
            <a:chExt cx="914400" cy="211183"/>
          </a:xfrm>
        </p:grpSpPr>
        <p:pic>
          <p:nvPicPr>
            <p:cNvPr id="71" name="Picture 2"/>
            <p:cNvPicPr preferRelativeResize="0">
              <a:picLocks noChangeArrowheads="1"/>
            </p:cNvPicPr>
            <p:nvPr/>
          </p:nvPicPr>
          <p:blipFill>
            <a:blip r:embed="rId5"/>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72" name="Freeform 7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Rectangle 66"/>
          <p:cNvSpPr/>
          <p:nvPr/>
        </p:nvSpPr>
        <p:spPr>
          <a:xfrm>
            <a:off x="0" y="838200"/>
            <a:ext cx="9144000" cy="6019800"/>
          </a:xfrm>
          <a:prstGeom prst="rect">
            <a:avLst/>
          </a:prstGeom>
          <a:solidFill>
            <a:schemeClr val="tx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79"/>
          <p:cNvGrpSpPr/>
          <p:nvPr/>
        </p:nvGrpSpPr>
        <p:grpSpPr>
          <a:xfrm>
            <a:off x="304800" y="109728"/>
            <a:ext cx="3886200" cy="1485807"/>
            <a:chOff x="304800" y="109728"/>
            <a:chExt cx="3886200" cy="1485807"/>
          </a:xfrm>
        </p:grpSpPr>
        <p:sp>
          <p:nvSpPr>
            <p:cNvPr id="55" name="Rounded Rectangle 54"/>
            <p:cNvSpPr/>
            <p:nvPr/>
          </p:nvSpPr>
          <p:spPr>
            <a:xfrm>
              <a:off x="304800" y="109728"/>
              <a:ext cx="3886200" cy="60960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306943" y="457200"/>
              <a:ext cx="226457" cy="1138335"/>
            </a:xfrm>
            <a:custGeom>
              <a:avLst/>
              <a:gdLst>
                <a:gd name="connsiteX0" fmla="*/ 95955 w 874888"/>
                <a:gd name="connsiteY0" fmla="*/ 0 h 1072445"/>
                <a:gd name="connsiteX1" fmla="*/ 129822 w 874888"/>
                <a:gd name="connsiteY1" fmla="*/ 897467 h 1072445"/>
                <a:gd name="connsiteX2" fmla="*/ 874888 w 874888"/>
                <a:gd name="connsiteY2" fmla="*/ 1049867 h 1072445"/>
                <a:gd name="connsiteX0" fmla="*/ 95955 w 874888"/>
                <a:gd name="connsiteY0" fmla="*/ 0 h 1072445"/>
                <a:gd name="connsiteX1" fmla="*/ 129822 w 874888"/>
                <a:gd name="connsiteY1" fmla="*/ 897467 h 1072445"/>
                <a:gd name="connsiteX2" fmla="*/ 874888 w 874888"/>
                <a:gd name="connsiteY2" fmla="*/ 1049867 h 1072445"/>
                <a:gd name="connsiteX0" fmla="*/ 95955 w 874888"/>
                <a:gd name="connsiteY0" fmla="*/ 0 h 1072445"/>
                <a:gd name="connsiteX1" fmla="*/ 129822 w 874888"/>
                <a:gd name="connsiteY1" fmla="*/ 897467 h 1072445"/>
                <a:gd name="connsiteX2" fmla="*/ 874888 w 874888"/>
                <a:gd name="connsiteY2" fmla="*/ 1049867 h 1072445"/>
                <a:gd name="connsiteX0" fmla="*/ 52751 w 831684"/>
                <a:gd name="connsiteY0" fmla="*/ 0 h 1072445"/>
                <a:gd name="connsiteX1" fmla="*/ 86618 w 831684"/>
                <a:gd name="connsiteY1" fmla="*/ 897467 h 1072445"/>
                <a:gd name="connsiteX2" fmla="*/ 831684 w 831684"/>
                <a:gd name="connsiteY2" fmla="*/ 1049867 h 1072445"/>
                <a:gd name="connsiteX0" fmla="*/ 0 w 778933"/>
                <a:gd name="connsiteY0" fmla="*/ 0 h 1072445"/>
                <a:gd name="connsiteX1" fmla="*/ 33867 w 778933"/>
                <a:gd name="connsiteY1" fmla="*/ 897467 h 1072445"/>
                <a:gd name="connsiteX2" fmla="*/ 778933 w 778933"/>
                <a:gd name="connsiteY2" fmla="*/ 1049867 h 1072445"/>
                <a:gd name="connsiteX0" fmla="*/ 0 w 778933"/>
                <a:gd name="connsiteY0" fmla="*/ 0 h 1072445"/>
                <a:gd name="connsiteX1" fmla="*/ 33867 w 778933"/>
                <a:gd name="connsiteY1" fmla="*/ 897467 h 1072445"/>
                <a:gd name="connsiteX2" fmla="*/ 778933 w 778933"/>
                <a:gd name="connsiteY2" fmla="*/ 1049867 h 1072445"/>
                <a:gd name="connsiteX0" fmla="*/ 0 w 778933"/>
                <a:gd name="connsiteY0" fmla="*/ 0 h 1310766"/>
                <a:gd name="connsiteX1" fmla="*/ 33867 w 778933"/>
                <a:gd name="connsiteY1" fmla="*/ 1135788 h 1310766"/>
                <a:gd name="connsiteX2" fmla="*/ 778933 w 778933"/>
                <a:gd name="connsiteY2" fmla="*/ 1288188 h 1310766"/>
                <a:gd name="connsiteX0" fmla="*/ 0 w 778933"/>
                <a:gd name="connsiteY0" fmla="*/ 0 h 1310766"/>
                <a:gd name="connsiteX1" fmla="*/ 33867 w 778933"/>
                <a:gd name="connsiteY1" fmla="*/ 1135788 h 1310766"/>
                <a:gd name="connsiteX2" fmla="*/ 778933 w 778933"/>
                <a:gd name="connsiteY2" fmla="*/ 1288188 h 1310766"/>
                <a:gd name="connsiteX0" fmla="*/ 94656 w 873589"/>
                <a:gd name="connsiteY0" fmla="*/ 182003 h 1492769"/>
                <a:gd name="connsiteX1" fmla="*/ 5644 w 873589"/>
                <a:gd name="connsiteY1" fmla="*/ 189298 h 1492769"/>
                <a:gd name="connsiteX2" fmla="*/ 128523 w 873589"/>
                <a:gd name="connsiteY2" fmla="*/ 1317791 h 1492769"/>
                <a:gd name="connsiteX3" fmla="*/ 873589 w 873589"/>
                <a:gd name="connsiteY3" fmla="*/ 1470191 h 1492769"/>
                <a:gd name="connsiteX0" fmla="*/ 5577 w 873522"/>
                <a:gd name="connsiteY0" fmla="*/ 0 h 1303471"/>
                <a:gd name="connsiteX1" fmla="*/ 128456 w 873522"/>
                <a:gd name="connsiteY1" fmla="*/ 1128493 h 1303471"/>
                <a:gd name="connsiteX2" fmla="*/ 873522 w 873522"/>
                <a:gd name="connsiteY2" fmla="*/ 1280893 h 1303471"/>
              </a:gdLst>
              <a:ahLst/>
              <a:cxnLst>
                <a:cxn ang="0">
                  <a:pos x="connsiteX0" y="connsiteY0"/>
                </a:cxn>
                <a:cxn ang="0">
                  <a:pos x="connsiteX1" y="connsiteY1"/>
                </a:cxn>
                <a:cxn ang="0">
                  <a:pos x="connsiteX2" y="connsiteY2"/>
                </a:cxn>
              </a:cxnLst>
              <a:rect l="l" t="t" r="r" b="b"/>
              <a:pathLst>
                <a:path w="873522" h="1303471">
                  <a:moveTo>
                    <a:pt x="5577" y="0"/>
                  </a:moveTo>
                  <a:cubicBezTo>
                    <a:pt x="11221" y="189298"/>
                    <a:pt x="0" y="915011"/>
                    <a:pt x="128456" y="1128493"/>
                  </a:cubicBezTo>
                  <a:cubicBezTo>
                    <a:pt x="258278" y="1303471"/>
                    <a:pt x="831189" y="1283715"/>
                    <a:pt x="873522" y="1280893"/>
                  </a:cubicBezTo>
                </a:path>
              </a:pathLst>
            </a:custGeom>
            <a:ln w="762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0" name="Rectangle 59"/>
          <p:cNvSpPr/>
          <p:nvPr/>
        </p:nvSpPr>
        <p:spPr>
          <a:xfrm>
            <a:off x="533400" y="1524000"/>
            <a:ext cx="8077200" cy="1877437"/>
          </a:xfrm>
          <a:prstGeom prst="rect">
            <a:avLst/>
          </a:prstGeom>
          <a:ln w="76200">
            <a:solidFill>
              <a:schemeClr val="tx1"/>
            </a:solidFill>
          </a:ln>
        </p:spPr>
        <p:txBody>
          <a:bodyPr wrap="square">
            <a:spAutoFit/>
          </a:bodyPr>
          <a:lstStyle/>
          <a:p>
            <a:r>
              <a:rPr lang="en-US" sz="3600" dirty="0" smtClean="0"/>
              <a:t>	</a:t>
            </a:r>
            <a:r>
              <a:rPr lang="en-US" sz="3600" b="1" dirty="0" smtClean="0">
                <a:solidFill>
                  <a:srgbClr val="002060"/>
                </a:solidFill>
              </a:rPr>
              <a:t>New World land claims . . . .</a:t>
            </a:r>
          </a:p>
          <a:p>
            <a:pPr>
              <a:lnSpc>
                <a:spcPts val="4800"/>
              </a:lnSpc>
              <a:buFontTx/>
              <a:buChar char="-"/>
            </a:pPr>
            <a:r>
              <a:rPr lang="en-US" sz="3600" dirty="0" smtClean="0"/>
              <a:t> need settlers to develop &amp; protect claims</a:t>
            </a:r>
          </a:p>
          <a:p>
            <a:pPr>
              <a:lnSpc>
                <a:spcPts val="4800"/>
              </a:lnSpc>
              <a:buFontTx/>
              <a:buChar char="-"/>
            </a:pPr>
            <a:r>
              <a:rPr lang="en-US" sz="3600" dirty="0" smtClean="0"/>
              <a:t> welcome hardy, hard-working </a:t>
            </a:r>
            <a:r>
              <a:rPr lang="en-US" sz="3600" dirty="0" err="1" smtClean="0"/>
              <a:t>Acadiens</a:t>
            </a:r>
            <a:endParaRPr lang="en-US" sz="3600" dirty="0" smtClean="0"/>
          </a:p>
        </p:txBody>
      </p:sp>
      <p:sp>
        <p:nvSpPr>
          <p:cNvPr id="65" name="Rectangle 64"/>
          <p:cNvSpPr/>
          <p:nvPr/>
        </p:nvSpPr>
        <p:spPr>
          <a:xfrm>
            <a:off x="533400" y="4114800"/>
            <a:ext cx="7772400" cy="1754326"/>
          </a:xfrm>
          <a:prstGeom prst="rect">
            <a:avLst/>
          </a:prstGeom>
          <a:solidFill>
            <a:schemeClr val="tx2">
              <a:lumMod val="20000"/>
              <a:lumOff val="80000"/>
              <a:alpha val="42000"/>
            </a:schemeClr>
          </a:solidFill>
          <a:ln w="76200">
            <a:solidFill>
              <a:schemeClr val="tx1"/>
            </a:solidFill>
          </a:ln>
        </p:spPr>
        <p:txBody>
          <a:bodyPr wrap="square">
            <a:spAutoFit/>
          </a:bodyPr>
          <a:lstStyle/>
          <a:p>
            <a:r>
              <a:rPr lang="en-US" sz="3600" b="1" dirty="0" smtClean="0">
                <a:solidFill>
                  <a:srgbClr val="002060"/>
                </a:solidFill>
              </a:rPr>
              <a:t>     </a:t>
            </a:r>
            <a:r>
              <a:rPr lang="en-US" sz="3600" b="1" dirty="0" err="1" smtClean="0">
                <a:solidFill>
                  <a:srgbClr val="002060"/>
                </a:solidFill>
              </a:rPr>
              <a:t>Acadiens</a:t>
            </a:r>
            <a:r>
              <a:rPr lang="en-US" sz="3600" b="1" dirty="0" smtClean="0">
                <a:solidFill>
                  <a:srgbClr val="002060"/>
                </a:solidFill>
              </a:rPr>
              <a:t> . . . .</a:t>
            </a:r>
          </a:p>
          <a:p>
            <a:pPr marL="50800">
              <a:buFontTx/>
              <a:buChar char="-"/>
            </a:pPr>
            <a:r>
              <a:rPr lang="en-US" sz="3600" dirty="0" smtClean="0"/>
              <a:t> want to reunite families/communities</a:t>
            </a:r>
          </a:p>
          <a:p>
            <a:pPr marL="50800">
              <a:buFontTx/>
              <a:buChar char="-"/>
            </a:pPr>
            <a:r>
              <a:rPr lang="en-US" sz="3600" dirty="0" smtClean="0"/>
              <a:t> need to find a new homeland</a:t>
            </a:r>
          </a:p>
        </p:txBody>
      </p:sp>
      <p:grpSp>
        <p:nvGrpSpPr>
          <p:cNvPr id="70" name="Group 69"/>
          <p:cNvGrpSpPr/>
          <p:nvPr/>
        </p:nvGrpSpPr>
        <p:grpSpPr>
          <a:xfrm>
            <a:off x="5334000" y="109728"/>
            <a:ext cx="3581400" cy="4005072"/>
            <a:chOff x="5334000" y="109728"/>
            <a:chExt cx="3581400" cy="4005072"/>
          </a:xfrm>
        </p:grpSpPr>
        <p:sp>
          <p:nvSpPr>
            <p:cNvPr id="73" name="Rounded Rectangle 72"/>
            <p:cNvSpPr/>
            <p:nvPr/>
          </p:nvSpPr>
          <p:spPr>
            <a:xfrm>
              <a:off x="5334000" y="109728"/>
              <a:ext cx="3048000" cy="60960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Bracket 73"/>
            <p:cNvSpPr/>
            <p:nvPr/>
          </p:nvSpPr>
          <p:spPr>
            <a:xfrm>
              <a:off x="7772400" y="713232"/>
              <a:ext cx="1143000" cy="3401568"/>
            </a:xfrm>
            <a:prstGeom prst="rightBracket">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1000"/>
                                        <p:tgtEl>
                                          <p:spTgt spid="54"/>
                                        </p:tgtEl>
                                      </p:cBhvr>
                                    </p:animEffect>
                                  </p:childTnLst>
                                </p:cTn>
                              </p:par>
                            </p:childTnLst>
                          </p:cTn>
                        </p:par>
                        <p:par>
                          <p:cTn id="8" fill="hold">
                            <p:stCondLst>
                              <p:cond delay="1000"/>
                            </p:stCondLst>
                            <p:childTnLst>
                              <p:par>
                                <p:cTn id="9" presetID="10" presetClass="entr" presetSubtype="0" fill="hold" grpId="1" nodeType="afterEffect">
                                  <p:stCondLst>
                                    <p:cond delay="0"/>
                                  </p:stCondLst>
                                  <p:childTnLst>
                                    <p:set>
                                      <p:cBhvr>
                                        <p:cTn id="10" dur="1" fill="hold">
                                          <p:stCondLst>
                                            <p:cond delay="0"/>
                                          </p:stCondLst>
                                        </p:cTn>
                                        <p:tgtEl>
                                          <p:spTgt spid="60">
                                            <p:bg/>
                                          </p:spTgt>
                                        </p:tgtEl>
                                        <p:attrNameLst>
                                          <p:attrName>style.visibility</p:attrName>
                                        </p:attrNameLst>
                                      </p:cBhvr>
                                      <p:to>
                                        <p:strVal val="visible"/>
                                      </p:to>
                                    </p:set>
                                    <p:animEffect transition="in" filter="fade">
                                      <p:cBhvr>
                                        <p:cTn id="11" dur="2000"/>
                                        <p:tgtEl>
                                          <p:spTgt spid="60">
                                            <p:bg/>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0">
                                            <p:txEl>
                                              <p:pRg st="0" end="0"/>
                                            </p:txEl>
                                          </p:spTgt>
                                        </p:tgtEl>
                                        <p:attrNameLst>
                                          <p:attrName>style.visibility</p:attrName>
                                        </p:attrNameLst>
                                      </p:cBhvr>
                                      <p:to>
                                        <p:strVal val="visible"/>
                                      </p:to>
                                    </p:set>
                                    <p:animEffect transition="in" filter="fade">
                                      <p:cBhvr>
                                        <p:cTn id="14" dur="1000"/>
                                        <p:tgtEl>
                                          <p:spTgt spid="6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0">
                                            <p:txEl>
                                              <p:pRg st="1" end="1"/>
                                            </p:txEl>
                                          </p:spTgt>
                                        </p:tgtEl>
                                        <p:attrNameLst>
                                          <p:attrName>style.visibility</p:attrName>
                                        </p:attrNameLst>
                                      </p:cBhvr>
                                      <p:to>
                                        <p:strVal val="visible"/>
                                      </p:to>
                                    </p:set>
                                    <p:animEffect transition="in" filter="fade">
                                      <p:cBhvr>
                                        <p:cTn id="19" dur="1000"/>
                                        <p:tgtEl>
                                          <p:spTgt spid="6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0">
                                            <p:txEl>
                                              <p:pRg st="2" end="2"/>
                                            </p:txEl>
                                          </p:spTgt>
                                        </p:tgtEl>
                                        <p:attrNameLst>
                                          <p:attrName>style.visibility</p:attrName>
                                        </p:attrNameLst>
                                      </p:cBhvr>
                                      <p:to>
                                        <p:strVal val="visible"/>
                                      </p:to>
                                    </p:set>
                                    <p:animEffect transition="in" filter="fade">
                                      <p:cBhvr>
                                        <p:cTn id="24" dur="1000"/>
                                        <p:tgtEl>
                                          <p:spTgt spid="6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70"/>
                                        </p:tgtEl>
                                        <p:attrNameLst>
                                          <p:attrName>style.visibility</p:attrName>
                                        </p:attrNameLst>
                                      </p:cBhvr>
                                      <p:to>
                                        <p:strVal val="visible"/>
                                      </p:to>
                                    </p:set>
                                    <p:animEffect transition="in" filter="wipe(up)">
                                      <p:cBhvr>
                                        <p:cTn id="29" dur="1000"/>
                                        <p:tgtEl>
                                          <p:spTgt spid="70"/>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65">
                                            <p:bg/>
                                          </p:spTgt>
                                        </p:tgtEl>
                                        <p:attrNameLst>
                                          <p:attrName>style.visibility</p:attrName>
                                        </p:attrNameLst>
                                      </p:cBhvr>
                                      <p:to>
                                        <p:strVal val="visible"/>
                                      </p:to>
                                    </p:set>
                                    <p:animEffect transition="in" filter="fade">
                                      <p:cBhvr>
                                        <p:cTn id="33" dur="1000"/>
                                        <p:tgtEl>
                                          <p:spTgt spid="65">
                                            <p:bg/>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5">
                                            <p:txEl>
                                              <p:pRg st="0" end="0"/>
                                            </p:txEl>
                                          </p:spTgt>
                                        </p:tgtEl>
                                        <p:attrNameLst>
                                          <p:attrName>style.visibility</p:attrName>
                                        </p:attrNameLst>
                                      </p:cBhvr>
                                      <p:to>
                                        <p:strVal val="visible"/>
                                      </p:to>
                                    </p:set>
                                    <p:animEffect transition="in" filter="fade">
                                      <p:cBhvr>
                                        <p:cTn id="36" dur="1000"/>
                                        <p:tgtEl>
                                          <p:spTgt spid="65">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5">
                                            <p:txEl>
                                              <p:pRg st="1" end="1"/>
                                            </p:txEl>
                                          </p:spTgt>
                                        </p:tgtEl>
                                        <p:attrNameLst>
                                          <p:attrName>style.visibility</p:attrName>
                                        </p:attrNameLst>
                                      </p:cBhvr>
                                      <p:to>
                                        <p:strVal val="visible"/>
                                      </p:to>
                                    </p:set>
                                    <p:animEffect transition="in" filter="fade">
                                      <p:cBhvr>
                                        <p:cTn id="41" dur="1000"/>
                                        <p:tgtEl>
                                          <p:spTgt spid="65">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5">
                                            <p:txEl>
                                              <p:pRg st="2" end="2"/>
                                            </p:txEl>
                                          </p:spTgt>
                                        </p:tgtEl>
                                        <p:attrNameLst>
                                          <p:attrName>style.visibility</p:attrName>
                                        </p:attrNameLst>
                                      </p:cBhvr>
                                      <p:to>
                                        <p:strVal val="visible"/>
                                      </p:to>
                                    </p:set>
                                    <p:animEffect transition="in" filter="fade">
                                      <p:cBhvr>
                                        <p:cTn id="46" dur="1000"/>
                                        <p:tgtEl>
                                          <p:spTgt spid="6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1" build="allAtOnce" animBg="1"/>
      <p:bldP spid="65" grpId="0" build="allAtOnce"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p:cNvGrpSpPr/>
          <p:nvPr/>
        </p:nvGrpSpPr>
        <p:grpSpPr>
          <a:xfrm>
            <a:off x="0" y="109728"/>
            <a:ext cx="9144000" cy="6824472"/>
            <a:chOff x="0" y="109728"/>
            <a:chExt cx="9144000" cy="6824472"/>
          </a:xfrm>
        </p:grpSpPr>
        <p:grpSp>
          <p:nvGrpSpPr>
            <p:cNvPr id="3" name="Group 53"/>
            <p:cNvGrpSpPr/>
            <p:nvPr/>
          </p:nvGrpSpPr>
          <p:grpSpPr>
            <a:xfrm>
              <a:off x="0" y="838200"/>
              <a:ext cx="9144000" cy="6096000"/>
              <a:chOff x="0" y="838200"/>
              <a:chExt cx="9144000" cy="6096000"/>
            </a:xfrm>
          </p:grpSpPr>
          <p:grpSp>
            <p:nvGrpSpPr>
              <p:cNvPr id="4" name="Group 69"/>
              <p:cNvGrpSpPr/>
              <p:nvPr/>
            </p:nvGrpSpPr>
            <p:grpSpPr>
              <a:xfrm>
                <a:off x="0" y="838200"/>
                <a:ext cx="9144000" cy="6096000"/>
                <a:chOff x="0" y="838200"/>
                <a:chExt cx="9144000" cy="6096000"/>
              </a:xfrm>
            </p:grpSpPr>
            <p:pic>
              <p:nvPicPr>
                <p:cNvPr id="2" name="Picture 2"/>
                <p:cNvPicPr>
                  <a:picLocks noChangeAspect="1" noChangeArrowheads="1"/>
                </p:cNvPicPr>
                <p:nvPr/>
              </p:nvPicPr>
              <p:blipFill>
                <a:blip r:embed="rId2"/>
                <a:srcRect t="6504" r="139" b="6775"/>
                <a:stretch>
                  <a:fillRect/>
                </a:stretch>
              </p:blipFill>
              <p:spPr bwMode="auto">
                <a:xfrm>
                  <a:off x="0" y="838200"/>
                  <a:ext cx="9144000" cy="6096000"/>
                </a:xfrm>
                <a:prstGeom prst="rect">
                  <a:avLst/>
                </a:prstGeom>
                <a:noFill/>
                <a:ln w="9525">
                  <a:noFill/>
                  <a:miter lim="800000"/>
                  <a:headEnd/>
                  <a:tailEnd/>
                </a:ln>
                <a:effectLst/>
              </p:spPr>
            </p:pic>
            <p:sp>
              <p:nvSpPr>
                <p:cNvPr id="78" name="Freeform 77"/>
                <p:cNvSpPr/>
                <p:nvPr/>
              </p:nvSpPr>
              <p:spPr>
                <a:xfrm>
                  <a:off x="59266" y="1444978"/>
                  <a:ext cx="2921001" cy="2884311"/>
                </a:xfrm>
                <a:custGeom>
                  <a:avLst/>
                  <a:gdLst>
                    <a:gd name="connsiteX0" fmla="*/ 2548467 w 2921001"/>
                    <a:gd name="connsiteY0" fmla="*/ 502355 h 2884311"/>
                    <a:gd name="connsiteX1" fmla="*/ 2633134 w 2921001"/>
                    <a:gd name="connsiteY1" fmla="*/ 553155 h 2884311"/>
                    <a:gd name="connsiteX2" fmla="*/ 2853267 w 2921001"/>
                    <a:gd name="connsiteY2" fmla="*/ 536222 h 2884311"/>
                    <a:gd name="connsiteX3" fmla="*/ 2921001 w 2921001"/>
                    <a:gd name="connsiteY3" fmla="*/ 807155 h 2884311"/>
                    <a:gd name="connsiteX4" fmla="*/ 2853267 w 2921001"/>
                    <a:gd name="connsiteY4" fmla="*/ 976489 h 2884311"/>
                    <a:gd name="connsiteX5" fmla="*/ 2751667 w 2921001"/>
                    <a:gd name="connsiteY5" fmla="*/ 1078089 h 2884311"/>
                    <a:gd name="connsiteX6" fmla="*/ 2429934 w 2921001"/>
                    <a:gd name="connsiteY6" fmla="*/ 1145822 h 2884311"/>
                    <a:gd name="connsiteX7" fmla="*/ 2379134 w 2921001"/>
                    <a:gd name="connsiteY7" fmla="*/ 1315155 h 2884311"/>
                    <a:gd name="connsiteX8" fmla="*/ 2379134 w 2921001"/>
                    <a:gd name="connsiteY8" fmla="*/ 1467555 h 2884311"/>
                    <a:gd name="connsiteX9" fmla="*/ 2108201 w 2921001"/>
                    <a:gd name="connsiteY9" fmla="*/ 1603022 h 2884311"/>
                    <a:gd name="connsiteX10" fmla="*/ 2006601 w 2921001"/>
                    <a:gd name="connsiteY10" fmla="*/ 1772355 h 2884311"/>
                    <a:gd name="connsiteX11" fmla="*/ 1854201 w 2921001"/>
                    <a:gd name="connsiteY11" fmla="*/ 2009422 h 2884311"/>
                    <a:gd name="connsiteX12" fmla="*/ 1634067 w 2921001"/>
                    <a:gd name="connsiteY12" fmla="*/ 2585155 h 2884311"/>
                    <a:gd name="connsiteX13" fmla="*/ 1227667 w 2921001"/>
                    <a:gd name="connsiteY13" fmla="*/ 2686755 h 2884311"/>
                    <a:gd name="connsiteX14" fmla="*/ 1058334 w 2921001"/>
                    <a:gd name="connsiteY14" fmla="*/ 2737555 h 2884311"/>
                    <a:gd name="connsiteX15" fmla="*/ 736601 w 2921001"/>
                    <a:gd name="connsiteY15" fmla="*/ 2873022 h 2884311"/>
                    <a:gd name="connsiteX16" fmla="*/ 296334 w 2921001"/>
                    <a:gd name="connsiteY16" fmla="*/ 2788355 h 2884311"/>
                    <a:gd name="connsiteX17" fmla="*/ 262467 w 2921001"/>
                    <a:gd name="connsiteY17" fmla="*/ 2297289 h 2884311"/>
                    <a:gd name="connsiteX18" fmla="*/ 42334 w 2921001"/>
                    <a:gd name="connsiteY18" fmla="*/ 1569155 h 2884311"/>
                    <a:gd name="connsiteX19" fmla="*/ 262467 w 2921001"/>
                    <a:gd name="connsiteY19" fmla="*/ 891822 h 2884311"/>
                    <a:gd name="connsiteX20" fmla="*/ 1617134 w 2921001"/>
                    <a:gd name="connsiteY20" fmla="*/ 62089 h 2884311"/>
                    <a:gd name="connsiteX21" fmla="*/ 2548467 w 2921001"/>
                    <a:gd name="connsiteY21" fmla="*/ 502355 h 28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1001" h="2884311">
                      <a:moveTo>
                        <a:pt x="2548467" y="502355"/>
                      </a:moveTo>
                      <a:cubicBezTo>
                        <a:pt x="2717800" y="584199"/>
                        <a:pt x="2582334" y="547511"/>
                        <a:pt x="2633134" y="553155"/>
                      </a:cubicBezTo>
                      <a:cubicBezTo>
                        <a:pt x="2683934" y="558799"/>
                        <a:pt x="2805289" y="493889"/>
                        <a:pt x="2853267" y="536222"/>
                      </a:cubicBezTo>
                      <a:cubicBezTo>
                        <a:pt x="2901245" y="578555"/>
                        <a:pt x="2921001" y="733777"/>
                        <a:pt x="2921001" y="807155"/>
                      </a:cubicBezTo>
                      <a:cubicBezTo>
                        <a:pt x="2921001" y="880533"/>
                        <a:pt x="2881489" y="931333"/>
                        <a:pt x="2853267" y="976489"/>
                      </a:cubicBezTo>
                      <a:cubicBezTo>
                        <a:pt x="2825045" y="1021645"/>
                        <a:pt x="2822223" y="1049867"/>
                        <a:pt x="2751667" y="1078089"/>
                      </a:cubicBezTo>
                      <a:cubicBezTo>
                        <a:pt x="2681112" y="1106311"/>
                        <a:pt x="2492023" y="1106311"/>
                        <a:pt x="2429934" y="1145822"/>
                      </a:cubicBezTo>
                      <a:cubicBezTo>
                        <a:pt x="2367845" y="1185333"/>
                        <a:pt x="2387601" y="1261533"/>
                        <a:pt x="2379134" y="1315155"/>
                      </a:cubicBezTo>
                      <a:cubicBezTo>
                        <a:pt x="2370667" y="1368777"/>
                        <a:pt x="2424290" y="1419577"/>
                        <a:pt x="2379134" y="1467555"/>
                      </a:cubicBezTo>
                      <a:cubicBezTo>
                        <a:pt x="2333979" y="1515533"/>
                        <a:pt x="2170290" y="1552222"/>
                        <a:pt x="2108201" y="1603022"/>
                      </a:cubicBezTo>
                      <a:cubicBezTo>
                        <a:pt x="2046112" y="1653822"/>
                        <a:pt x="2048934" y="1704622"/>
                        <a:pt x="2006601" y="1772355"/>
                      </a:cubicBezTo>
                      <a:cubicBezTo>
                        <a:pt x="1964268" y="1840088"/>
                        <a:pt x="1916290" y="1873955"/>
                        <a:pt x="1854201" y="2009422"/>
                      </a:cubicBezTo>
                      <a:cubicBezTo>
                        <a:pt x="1792112" y="2144889"/>
                        <a:pt x="1738489" y="2472266"/>
                        <a:pt x="1634067" y="2585155"/>
                      </a:cubicBezTo>
                      <a:cubicBezTo>
                        <a:pt x="1529645" y="2698044"/>
                        <a:pt x="1323623" y="2661355"/>
                        <a:pt x="1227667" y="2686755"/>
                      </a:cubicBezTo>
                      <a:cubicBezTo>
                        <a:pt x="1131711" y="2712155"/>
                        <a:pt x="1140178" y="2706510"/>
                        <a:pt x="1058334" y="2737555"/>
                      </a:cubicBezTo>
                      <a:cubicBezTo>
                        <a:pt x="976490" y="2768600"/>
                        <a:pt x="863601" y="2864555"/>
                        <a:pt x="736601" y="2873022"/>
                      </a:cubicBezTo>
                      <a:cubicBezTo>
                        <a:pt x="609601" y="2881489"/>
                        <a:pt x="375356" y="2884311"/>
                        <a:pt x="296334" y="2788355"/>
                      </a:cubicBezTo>
                      <a:cubicBezTo>
                        <a:pt x="217312" y="2692400"/>
                        <a:pt x="304800" y="2500489"/>
                        <a:pt x="262467" y="2297289"/>
                      </a:cubicBezTo>
                      <a:cubicBezTo>
                        <a:pt x="220134" y="2094089"/>
                        <a:pt x="42334" y="1803399"/>
                        <a:pt x="42334" y="1569155"/>
                      </a:cubicBezTo>
                      <a:cubicBezTo>
                        <a:pt x="42334" y="1334911"/>
                        <a:pt x="0" y="1143000"/>
                        <a:pt x="262467" y="891822"/>
                      </a:cubicBezTo>
                      <a:cubicBezTo>
                        <a:pt x="524934" y="640644"/>
                        <a:pt x="1230490" y="124178"/>
                        <a:pt x="1617134" y="62089"/>
                      </a:cubicBezTo>
                      <a:cubicBezTo>
                        <a:pt x="2003778" y="0"/>
                        <a:pt x="2379134" y="420511"/>
                        <a:pt x="2548467" y="50235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7808139" y="1779574"/>
                  <a:ext cx="1273821" cy="798414"/>
                </a:xfrm>
                <a:custGeom>
                  <a:avLst/>
                  <a:gdLst>
                    <a:gd name="connsiteX0" fmla="*/ 253550 w 1112655"/>
                    <a:gd name="connsiteY0" fmla="*/ 10789 h 672988"/>
                    <a:gd name="connsiteX1" fmla="*/ 148354 w 1112655"/>
                    <a:gd name="connsiteY1" fmla="*/ 107894 h 672988"/>
                    <a:gd name="connsiteX2" fmla="*/ 35065 w 1112655"/>
                    <a:gd name="connsiteY2" fmla="*/ 115986 h 672988"/>
                    <a:gd name="connsiteX3" fmla="*/ 10789 w 1112655"/>
                    <a:gd name="connsiteY3" fmla="*/ 196906 h 672988"/>
                    <a:gd name="connsiteX4" fmla="*/ 99802 w 1112655"/>
                    <a:gd name="connsiteY4" fmla="*/ 294011 h 672988"/>
                    <a:gd name="connsiteX5" fmla="*/ 140262 w 1112655"/>
                    <a:gd name="connsiteY5" fmla="*/ 391115 h 672988"/>
                    <a:gd name="connsiteX6" fmla="*/ 188814 w 1112655"/>
                    <a:gd name="connsiteY6" fmla="*/ 447759 h 672988"/>
                    <a:gd name="connsiteX7" fmla="*/ 204998 w 1112655"/>
                    <a:gd name="connsiteY7" fmla="*/ 536772 h 672988"/>
                    <a:gd name="connsiteX8" fmla="*/ 229274 w 1112655"/>
                    <a:gd name="connsiteY8" fmla="*/ 601508 h 672988"/>
                    <a:gd name="connsiteX9" fmla="*/ 237366 w 1112655"/>
                    <a:gd name="connsiteY9" fmla="*/ 633876 h 672988"/>
                    <a:gd name="connsiteX10" fmla="*/ 609600 w 1112655"/>
                    <a:gd name="connsiteY10" fmla="*/ 625784 h 672988"/>
                    <a:gd name="connsiteX11" fmla="*/ 844269 w 1112655"/>
                    <a:gd name="connsiteY11" fmla="*/ 609600 h 672988"/>
                    <a:gd name="connsiteX12" fmla="*/ 1014202 w 1112655"/>
                    <a:gd name="connsiteY12" fmla="*/ 245458 h 672988"/>
                    <a:gd name="connsiteX13" fmla="*/ 1022294 w 1112655"/>
                    <a:gd name="connsiteY13" fmla="*/ 99802 h 672988"/>
                    <a:gd name="connsiteX14" fmla="*/ 472035 w 1112655"/>
                    <a:gd name="connsiteY14" fmla="*/ 43158 h 672988"/>
                    <a:gd name="connsiteX15" fmla="*/ 253550 w 1112655"/>
                    <a:gd name="connsiteY15" fmla="*/ 10789 h 672988"/>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253550 w 1050616"/>
                    <a:gd name="connsiteY0" fmla="*/ 136215 h 798414"/>
                    <a:gd name="connsiteX1" fmla="*/ 148354 w 1050616"/>
                    <a:gd name="connsiteY1" fmla="*/ 233320 h 798414"/>
                    <a:gd name="connsiteX2" fmla="*/ 35065 w 1050616"/>
                    <a:gd name="connsiteY2" fmla="*/ 241412 h 798414"/>
                    <a:gd name="connsiteX3" fmla="*/ 10789 w 1050616"/>
                    <a:gd name="connsiteY3" fmla="*/ 322332 h 798414"/>
                    <a:gd name="connsiteX4" fmla="*/ 99802 w 1050616"/>
                    <a:gd name="connsiteY4" fmla="*/ 419437 h 798414"/>
                    <a:gd name="connsiteX5" fmla="*/ 140262 w 1050616"/>
                    <a:gd name="connsiteY5" fmla="*/ 516541 h 798414"/>
                    <a:gd name="connsiteX6" fmla="*/ 188814 w 1050616"/>
                    <a:gd name="connsiteY6" fmla="*/ 573185 h 798414"/>
                    <a:gd name="connsiteX7" fmla="*/ 204998 w 1050616"/>
                    <a:gd name="connsiteY7" fmla="*/ 662198 h 798414"/>
                    <a:gd name="connsiteX8" fmla="*/ 229274 w 1050616"/>
                    <a:gd name="connsiteY8" fmla="*/ 726934 h 798414"/>
                    <a:gd name="connsiteX9" fmla="*/ 237366 w 1050616"/>
                    <a:gd name="connsiteY9" fmla="*/ 759302 h 798414"/>
                    <a:gd name="connsiteX10" fmla="*/ 609600 w 1050616"/>
                    <a:gd name="connsiteY10" fmla="*/ 751210 h 798414"/>
                    <a:gd name="connsiteX11" fmla="*/ 844269 w 1050616"/>
                    <a:gd name="connsiteY11" fmla="*/ 735026 h 798414"/>
                    <a:gd name="connsiteX12" fmla="*/ 1014202 w 1050616"/>
                    <a:gd name="connsiteY12" fmla="*/ 370884 h 798414"/>
                    <a:gd name="connsiteX13" fmla="*/ 1022294 w 1050616"/>
                    <a:gd name="connsiteY13" fmla="*/ 225228 h 798414"/>
                    <a:gd name="connsiteX14" fmla="*/ 929235 w 1050616"/>
                    <a:gd name="connsiteY14" fmla="*/ 16184 h 798414"/>
                    <a:gd name="connsiteX15" fmla="*/ 253550 w 1050616"/>
                    <a:gd name="connsiteY15" fmla="*/ 136215 h 798414"/>
                    <a:gd name="connsiteX0" fmla="*/ 400555 w 1197621"/>
                    <a:gd name="connsiteY0" fmla="*/ 136215 h 798414"/>
                    <a:gd name="connsiteX1" fmla="*/ 295359 w 1197621"/>
                    <a:gd name="connsiteY1" fmla="*/ 233320 h 798414"/>
                    <a:gd name="connsiteX2" fmla="*/ 182070 w 1197621"/>
                    <a:gd name="connsiteY2" fmla="*/ 241412 h 798414"/>
                    <a:gd name="connsiteX3" fmla="*/ 157794 w 1197621"/>
                    <a:gd name="connsiteY3" fmla="*/ 322332 h 798414"/>
                    <a:gd name="connsiteX4" fmla="*/ 246807 w 1197621"/>
                    <a:gd name="connsiteY4" fmla="*/ 419437 h 798414"/>
                    <a:gd name="connsiteX5" fmla="*/ 287267 w 1197621"/>
                    <a:gd name="connsiteY5" fmla="*/ 516541 h 798414"/>
                    <a:gd name="connsiteX6" fmla="*/ 335819 w 1197621"/>
                    <a:gd name="connsiteY6" fmla="*/ 573185 h 798414"/>
                    <a:gd name="connsiteX7" fmla="*/ 352003 w 1197621"/>
                    <a:gd name="connsiteY7" fmla="*/ 662198 h 798414"/>
                    <a:gd name="connsiteX8" fmla="*/ 376279 w 1197621"/>
                    <a:gd name="connsiteY8" fmla="*/ 726934 h 798414"/>
                    <a:gd name="connsiteX9" fmla="*/ 384371 w 1197621"/>
                    <a:gd name="connsiteY9" fmla="*/ 759302 h 798414"/>
                    <a:gd name="connsiteX10" fmla="*/ 756605 w 1197621"/>
                    <a:gd name="connsiteY10" fmla="*/ 751210 h 798414"/>
                    <a:gd name="connsiteX11" fmla="*/ 991274 w 1197621"/>
                    <a:gd name="connsiteY11" fmla="*/ 735026 h 798414"/>
                    <a:gd name="connsiteX12" fmla="*/ 1161207 w 1197621"/>
                    <a:gd name="connsiteY12" fmla="*/ 370884 h 798414"/>
                    <a:gd name="connsiteX13" fmla="*/ 1169299 w 1197621"/>
                    <a:gd name="connsiteY13" fmla="*/ 225228 h 798414"/>
                    <a:gd name="connsiteX14" fmla="*/ 1076240 w 1197621"/>
                    <a:gd name="connsiteY14" fmla="*/ 16184 h 798414"/>
                    <a:gd name="connsiteX15" fmla="*/ 400555 w 1197621"/>
                    <a:gd name="connsiteY15" fmla="*/ 136215 h 798414"/>
                    <a:gd name="connsiteX0" fmla="*/ 552955 w 1350021"/>
                    <a:gd name="connsiteY0" fmla="*/ 136215 h 798414"/>
                    <a:gd name="connsiteX1" fmla="*/ 447759 w 1350021"/>
                    <a:gd name="connsiteY1" fmla="*/ 233320 h 798414"/>
                    <a:gd name="connsiteX2" fmla="*/ 334470 w 1350021"/>
                    <a:gd name="connsiteY2" fmla="*/ 241412 h 798414"/>
                    <a:gd name="connsiteX3" fmla="*/ 157794 w 1350021"/>
                    <a:gd name="connsiteY3" fmla="*/ 246132 h 798414"/>
                    <a:gd name="connsiteX4" fmla="*/ 399207 w 1350021"/>
                    <a:gd name="connsiteY4" fmla="*/ 419437 h 798414"/>
                    <a:gd name="connsiteX5" fmla="*/ 439667 w 1350021"/>
                    <a:gd name="connsiteY5" fmla="*/ 516541 h 798414"/>
                    <a:gd name="connsiteX6" fmla="*/ 488219 w 1350021"/>
                    <a:gd name="connsiteY6" fmla="*/ 573185 h 798414"/>
                    <a:gd name="connsiteX7" fmla="*/ 504403 w 1350021"/>
                    <a:gd name="connsiteY7" fmla="*/ 662198 h 798414"/>
                    <a:gd name="connsiteX8" fmla="*/ 528679 w 1350021"/>
                    <a:gd name="connsiteY8" fmla="*/ 726934 h 798414"/>
                    <a:gd name="connsiteX9" fmla="*/ 536771 w 1350021"/>
                    <a:gd name="connsiteY9" fmla="*/ 759302 h 798414"/>
                    <a:gd name="connsiteX10" fmla="*/ 909005 w 1350021"/>
                    <a:gd name="connsiteY10" fmla="*/ 751210 h 798414"/>
                    <a:gd name="connsiteX11" fmla="*/ 1143674 w 1350021"/>
                    <a:gd name="connsiteY11" fmla="*/ 735026 h 798414"/>
                    <a:gd name="connsiteX12" fmla="*/ 1313607 w 1350021"/>
                    <a:gd name="connsiteY12" fmla="*/ 370884 h 798414"/>
                    <a:gd name="connsiteX13" fmla="*/ 1321699 w 1350021"/>
                    <a:gd name="connsiteY13" fmla="*/ 225228 h 798414"/>
                    <a:gd name="connsiteX14" fmla="*/ 1228640 w 1350021"/>
                    <a:gd name="connsiteY14" fmla="*/ 16184 h 798414"/>
                    <a:gd name="connsiteX15" fmla="*/ 552955 w 1350021"/>
                    <a:gd name="connsiteY15" fmla="*/ 136215 h 798414"/>
                    <a:gd name="connsiteX0" fmla="*/ 476755 w 1273821"/>
                    <a:gd name="connsiteY0" fmla="*/ 136215 h 798414"/>
                    <a:gd name="connsiteX1" fmla="*/ 371559 w 1273821"/>
                    <a:gd name="connsiteY1" fmla="*/ 233320 h 798414"/>
                    <a:gd name="connsiteX2" fmla="*/ 258270 w 1273821"/>
                    <a:gd name="connsiteY2" fmla="*/ 241412 h 798414"/>
                    <a:gd name="connsiteX3" fmla="*/ 157794 w 1273821"/>
                    <a:gd name="connsiteY3" fmla="*/ 322332 h 798414"/>
                    <a:gd name="connsiteX4" fmla="*/ 323007 w 1273821"/>
                    <a:gd name="connsiteY4" fmla="*/ 419437 h 798414"/>
                    <a:gd name="connsiteX5" fmla="*/ 363467 w 1273821"/>
                    <a:gd name="connsiteY5" fmla="*/ 516541 h 798414"/>
                    <a:gd name="connsiteX6" fmla="*/ 412019 w 1273821"/>
                    <a:gd name="connsiteY6" fmla="*/ 573185 h 798414"/>
                    <a:gd name="connsiteX7" fmla="*/ 428203 w 1273821"/>
                    <a:gd name="connsiteY7" fmla="*/ 662198 h 798414"/>
                    <a:gd name="connsiteX8" fmla="*/ 452479 w 1273821"/>
                    <a:gd name="connsiteY8" fmla="*/ 726934 h 798414"/>
                    <a:gd name="connsiteX9" fmla="*/ 460571 w 1273821"/>
                    <a:gd name="connsiteY9" fmla="*/ 759302 h 798414"/>
                    <a:gd name="connsiteX10" fmla="*/ 832805 w 1273821"/>
                    <a:gd name="connsiteY10" fmla="*/ 751210 h 798414"/>
                    <a:gd name="connsiteX11" fmla="*/ 1067474 w 1273821"/>
                    <a:gd name="connsiteY11" fmla="*/ 735026 h 798414"/>
                    <a:gd name="connsiteX12" fmla="*/ 1237407 w 1273821"/>
                    <a:gd name="connsiteY12" fmla="*/ 370884 h 798414"/>
                    <a:gd name="connsiteX13" fmla="*/ 1245499 w 1273821"/>
                    <a:gd name="connsiteY13" fmla="*/ 225228 h 798414"/>
                    <a:gd name="connsiteX14" fmla="*/ 1152440 w 1273821"/>
                    <a:gd name="connsiteY14" fmla="*/ 16184 h 798414"/>
                    <a:gd name="connsiteX15" fmla="*/ 476755 w 1273821"/>
                    <a:gd name="connsiteY15" fmla="*/ 136215 h 79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3821" h="798414">
                      <a:moveTo>
                        <a:pt x="476755" y="136215"/>
                      </a:moveTo>
                      <a:cubicBezTo>
                        <a:pt x="346608" y="172404"/>
                        <a:pt x="407973" y="215787"/>
                        <a:pt x="371559" y="233320"/>
                      </a:cubicBezTo>
                      <a:cubicBezTo>
                        <a:pt x="335145" y="250853"/>
                        <a:pt x="293898" y="226577"/>
                        <a:pt x="258270" y="241412"/>
                      </a:cubicBezTo>
                      <a:cubicBezTo>
                        <a:pt x="222643" y="256247"/>
                        <a:pt x="0" y="314914"/>
                        <a:pt x="157794" y="322332"/>
                      </a:cubicBezTo>
                      <a:cubicBezTo>
                        <a:pt x="168584" y="352003"/>
                        <a:pt x="288728" y="387069"/>
                        <a:pt x="323007" y="419437"/>
                      </a:cubicBezTo>
                      <a:cubicBezTo>
                        <a:pt x="357286" y="451805"/>
                        <a:pt x="348632" y="490916"/>
                        <a:pt x="363467" y="516541"/>
                      </a:cubicBezTo>
                      <a:cubicBezTo>
                        <a:pt x="378302" y="542166"/>
                        <a:pt x="401230" y="548909"/>
                        <a:pt x="412019" y="573185"/>
                      </a:cubicBezTo>
                      <a:cubicBezTo>
                        <a:pt x="422808" y="597461"/>
                        <a:pt x="421460" y="636573"/>
                        <a:pt x="428203" y="662198"/>
                      </a:cubicBezTo>
                      <a:cubicBezTo>
                        <a:pt x="434946" y="687823"/>
                        <a:pt x="447084" y="710750"/>
                        <a:pt x="452479" y="726934"/>
                      </a:cubicBezTo>
                      <a:cubicBezTo>
                        <a:pt x="457874" y="743118"/>
                        <a:pt x="397183" y="755256"/>
                        <a:pt x="460571" y="759302"/>
                      </a:cubicBezTo>
                      <a:cubicBezTo>
                        <a:pt x="523959" y="763348"/>
                        <a:pt x="731655" y="755256"/>
                        <a:pt x="832805" y="751210"/>
                      </a:cubicBezTo>
                      <a:cubicBezTo>
                        <a:pt x="933955" y="747164"/>
                        <a:pt x="1000040" y="798414"/>
                        <a:pt x="1067474" y="735026"/>
                      </a:cubicBezTo>
                      <a:cubicBezTo>
                        <a:pt x="1134908" y="671638"/>
                        <a:pt x="1207736" y="455850"/>
                        <a:pt x="1237407" y="370884"/>
                      </a:cubicBezTo>
                      <a:cubicBezTo>
                        <a:pt x="1267078" y="285918"/>
                        <a:pt x="1259660" y="284345"/>
                        <a:pt x="1245499" y="225228"/>
                      </a:cubicBezTo>
                      <a:cubicBezTo>
                        <a:pt x="1231338" y="166111"/>
                        <a:pt x="1273821" y="32368"/>
                        <a:pt x="1152440" y="16184"/>
                      </a:cubicBezTo>
                      <a:cubicBezTo>
                        <a:pt x="1031059" y="0"/>
                        <a:pt x="606902" y="100026"/>
                        <a:pt x="476755" y="136215"/>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24"/>
                <p:cNvGrpSpPr/>
                <p:nvPr/>
              </p:nvGrpSpPr>
              <p:grpSpPr>
                <a:xfrm>
                  <a:off x="6071616" y="987552"/>
                  <a:ext cx="588264" cy="1139952"/>
                  <a:chOff x="6019800" y="990600"/>
                  <a:chExt cx="588264" cy="1139952"/>
                </a:xfrm>
              </p:grpSpPr>
              <p:pic>
                <p:nvPicPr>
                  <p:cNvPr id="26" name="Picture 2"/>
                  <p:cNvPicPr preferRelativeResize="0">
                    <a:picLocks noChangeArrowheads="1"/>
                  </p:cNvPicPr>
                  <p:nvPr/>
                </p:nvPicPr>
                <p:blipFill>
                  <a:blip r:embed="rId2"/>
                  <a:srcRect l="51595" t="24932" r="43412" b="72900"/>
                  <a:stretch>
                    <a:fillRect/>
                  </a:stretch>
                </p:blipFill>
                <p:spPr bwMode="auto">
                  <a:xfrm>
                    <a:off x="6019800" y="2020824"/>
                    <a:ext cx="512064" cy="109728"/>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2"/>
                  <a:srcRect l="51595" t="24932" r="43412" b="72900"/>
                  <a:stretch>
                    <a:fillRect/>
                  </a:stretch>
                </p:blipFill>
                <p:spPr bwMode="auto">
                  <a:xfrm>
                    <a:off x="6096000" y="1795272"/>
                    <a:ext cx="512064" cy="109728"/>
                  </a:xfrm>
                  <a:prstGeom prst="rect">
                    <a:avLst/>
                  </a:prstGeom>
                  <a:noFill/>
                  <a:ln w="9525">
                    <a:noFill/>
                    <a:miter lim="800000"/>
                    <a:headEnd/>
                    <a:tailEnd/>
                  </a:ln>
                  <a:effectLst/>
                </p:spPr>
              </p:pic>
              <p:pic>
                <p:nvPicPr>
                  <p:cNvPr id="28" name="Picture 2"/>
                  <p:cNvPicPr preferRelativeResize="0">
                    <a:picLocks noChangeArrowheads="1"/>
                  </p:cNvPicPr>
                  <p:nvPr/>
                </p:nvPicPr>
                <p:blipFill>
                  <a:blip r:embed="rId2"/>
                  <a:srcRect l="51595" t="24932" r="43412" b="72900"/>
                  <a:stretch>
                    <a:fillRect/>
                  </a:stretch>
                </p:blipFill>
                <p:spPr bwMode="auto">
                  <a:xfrm>
                    <a:off x="6108192" y="1609344"/>
                    <a:ext cx="365760" cy="82296"/>
                  </a:xfrm>
                  <a:prstGeom prst="rect">
                    <a:avLst/>
                  </a:prstGeom>
                  <a:noFill/>
                  <a:ln w="9525">
                    <a:noFill/>
                    <a:miter lim="800000"/>
                    <a:headEnd/>
                    <a:tailEnd/>
                  </a:ln>
                  <a:effectLst/>
                </p:spPr>
              </p:pic>
              <p:pic>
                <p:nvPicPr>
                  <p:cNvPr id="29" name="Picture 2"/>
                  <p:cNvPicPr preferRelativeResize="0">
                    <a:picLocks noChangeArrowheads="1"/>
                  </p:cNvPicPr>
                  <p:nvPr/>
                </p:nvPicPr>
                <p:blipFill>
                  <a:blip r:embed="rId2"/>
                  <a:srcRect l="51595" t="24932" r="43412" b="72900"/>
                  <a:stretch>
                    <a:fillRect/>
                  </a:stretch>
                </p:blipFill>
                <p:spPr bwMode="auto">
                  <a:xfrm>
                    <a:off x="6126480" y="1447800"/>
                    <a:ext cx="365760" cy="91440"/>
                  </a:xfrm>
                  <a:prstGeom prst="rect">
                    <a:avLst/>
                  </a:prstGeom>
                  <a:noFill/>
                  <a:ln w="9525">
                    <a:noFill/>
                    <a:miter lim="800000"/>
                    <a:headEnd/>
                    <a:tailEnd/>
                  </a:ln>
                  <a:effectLst/>
                </p:spPr>
              </p:pic>
              <p:pic>
                <p:nvPicPr>
                  <p:cNvPr id="30" name="Picture 2"/>
                  <p:cNvPicPr preferRelativeResize="0">
                    <a:picLocks noChangeArrowheads="1"/>
                  </p:cNvPicPr>
                  <p:nvPr/>
                </p:nvPicPr>
                <p:blipFill>
                  <a:blip r:embed="rId3" cstate="print"/>
                  <a:srcRect l="51595" t="24932" r="43412" b="72900"/>
                  <a:stretch>
                    <a:fillRect/>
                  </a:stretch>
                </p:blipFill>
                <p:spPr bwMode="auto">
                  <a:xfrm>
                    <a:off x="6153912" y="1298448"/>
                    <a:ext cx="274320" cy="91440"/>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2"/>
                  <a:srcRect l="51595" t="24932" r="43412" b="72900"/>
                  <a:stretch>
                    <a:fillRect/>
                  </a:stretch>
                </p:blipFill>
                <p:spPr bwMode="auto">
                  <a:xfrm>
                    <a:off x="6172200" y="990600"/>
                    <a:ext cx="304800" cy="152400"/>
                  </a:xfrm>
                  <a:prstGeom prst="rect">
                    <a:avLst/>
                  </a:prstGeom>
                  <a:noFill/>
                  <a:ln w="9525">
                    <a:noFill/>
                    <a:miter lim="800000"/>
                    <a:headEnd/>
                    <a:tailEnd/>
                  </a:ln>
                  <a:effectLst/>
                </p:spPr>
              </p:pic>
            </p:grpSp>
            <p:grpSp>
              <p:nvGrpSpPr>
                <p:cNvPr id="6" name="Group 31"/>
                <p:cNvGrpSpPr/>
                <p:nvPr/>
              </p:nvGrpSpPr>
              <p:grpSpPr>
                <a:xfrm>
                  <a:off x="4663440" y="2551176"/>
                  <a:ext cx="763857" cy="719328"/>
                  <a:chOff x="4724400" y="2551176"/>
                  <a:chExt cx="763857" cy="719328"/>
                </a:xfrm>
              </p:grpSpPr>
              <p:pic>
                <p:nvPicPr>
                  <p:cNvPr id="33" name="Picture 2"/>
                  <p:cNvPicPr preferRelativeResize="0">
                    <a:picLocks noChangeArrowheads="1"/>
                  </p:cNvPicPr>
                  <p:nvPr/>
                </p:nvPicPr>
                <p:blipFill>
                  <a:blip r:embed="rId2"/>
                  <a:srcRect l="46633" t="30084" r="47662" b="67134"/>
                  <a:stretch>
                    <a:fillRect/>
                  </a:stretch>
                </p:blipFill>
                <p:spPr bwMode="auto">
                  <a:xfrm rot="21060000">
                    <a:off x="4735537" y="2841996"/>
                    <a:ext cx="752720" cy="194130"/>
                  </a:xfrm>
                  <a:prstGeom prst="rect">
                    <a:avLst/>
                  </a:prstGeom>
                  <a:noFill/>
                  <a:ln w="9525">
                    <a:noFill/>
                    <a:miter lim="800000"/>
                    <a:headEnd/>
                    <a:tailEnd/>
                  </a:ln>
                  <a:effectLst/>
                </p:spPr>
              </p:pic>
              <p:pic>
                <p:nvPicPr>
                  <p:cNvPr id="34" name="Picture 2"/>
                  <p:cNvPicPr preferRelativeResize="0">
                    <a:picLocks noChangeArrowheads="1"/>
                  </p:cNvPicPr>
                  <p:nvPr/>
                </p:nvPicPr>
                <p:blipFill>
                  <a:blip r:embed="rId2"/>
                  <a:srcRect l="46602" t="37960" r="47573" b="58808"/>
                  <a:stretch>
                    <a:fillRect/>
                  </a:stretch>
                </p:blipFill>
                <p:spPr bwMode="auto">
                  <a:xfrm rot="-300000">
                    <a:off x="4724400" y="3044952"/>
                    <a:ext cx="639939" cy="225552"/>
                  </a:xfrm>
                  <a:prstGeom prst="rect">
                    <a:avLst/>
                  </a:prstGeom>
                  <a:noFill/>
                  <a:ln w="9525">
                    <a:noFill/>
                    <a:miter lim="800000"/>
                    <a:headEnd/>
                    <a:tailEnd/>
                  </a:ln>
                  <a:effectLst/>
                </p:spPr>
              </p:pic>
              <p:pic>
                <p:nvPicPr>
                  <p:cNvPr id="35" name="Picture 2"/>
                  <p:cNvPicPr preferRelativeResize="0">
                    <a:picLocks noChangeArrowheads="1"/>
                  </p:cNvPicPr>
                  <p:nvPr/>
                </p:nvPicPr>
                <p:blipFill>
                  <a:blip r:embed="rId2"/>
                  <a:srcRect l="46964" t="30444" r="47915" b="67399"/>
                  <a:stretch>
                    <a:fillRect/>
                  </a:stretch>
                </p:blipFill>
                <p:spPr bwMode="auto">
                  <a:xfrm rot="21120000">
                    <a:off x="4886455" y="2704425"/>
                    <a:ext cx="590895" cy="162191"/>
                  </a:xfrm>
                  <a:prstGeom prst="rect">
                    <a:avLst/>
                  </a:prstGeom>
                  <a:noFill/>
                  <a:ln w="9525">
                    <a:noFill/>
                    <a:miter lim="800000"/>
                    <a:headEnd/>
                    <a:tailEnd/>
                  </a:ln>
                  <a:effectLst/>
                </p:spPr>
              </p:pic>
              <p:pic>
                <p:nvPicPr>
                  <p:cNvPr id="36" name="Picture 2"/>
                  <p:cNvPicPr preferRelativeResize="0">
                    <a:picLocks noChangeArrowheads="1"/>
                  </p:cNvPicPr>
                  <p:nvPr/>
                </p:nvPicPr>
                <p:blipFill>
                  <a:blip r:embed="rId2"/>
                  <a:srcRect l="46922" t="33037" r="47451" b="64224"/>
                  <a:stretch>
                    <a:fillRect/>
                  </a:stretch>
                </p:blipFill>
                <p:spPr bwMode="auto">
                  <a:xfrm rot="-300000">
                    <a:off x="4803544" y="2551176"/>
                    <a:ext cx="618153" cy="187596"/>
                  </a:xfrm>
                  <a:prstGeom prst="rect">
                    <a:avLst/>
                  </a:prstGeom>
                  <a:noFill/>
                  <a:ln w="9525">
                    <a:noFill/>
                    <a:miter lim="800000"/>
                    <a:headEnd/>
                    <a:tailEnd/>
                  </a:ln>
                  <a:effectLst/>
                </p:spPr>
              </p:pic>
            </p:grpSp>
            <p:grpSp>
              <p:nvGrpSpPr>
                <p:cNvPr id="7" name="Group 36"/>
                <p:cNvGrpSpPr/>
                <p:nvPr/>
              </p:nvGrpSpPr>
              <p:grpSpPr>
                <a:xfrm>
                  <a:off x="4271689" y="3851670"/>
                  <a:ext cx="2052911" cy="2320530"/>
                  <a:chOff x="4271689" y="3851670"/>
                  <a:chExt cx="2052911" cy="2320530"/>
                </a:xfrm>
              </p:grpSpPr>
              <p:pic>
                <p:nvPicPr>
                  <p:cNvPr id="38" name="Picture 2"/>
                  <p:cNvPicPr>
                    <a:picLocks noChangeAspect="1" noChangeArrowheads="1"/>
                  </p:cNvPicPr>
                  <p:nvPr/>
                </p:nvPicPr>
                <p:blipFill>
                  <a:blip r:embed="rId2"/>
                  <a:srcRect l="39943" t="53595" r="52127" b="36590"/>
                  <a:stretch>
                    <a:fillRect/>
                  </a:stretch>
                </p:blipFill>
                <p:spPr bwMode="auto">
                  <a:xfrm rot="21180000">
                    <a:off x="4271689" y="3851670"/>
                    <a:ext cx="726060" cy="689975"/>
                  </a:xfrm>
                  <a:prstGeom prst="rect">
                    <a:avLst/>
                  </a:prstGeom>
                  <a:noFill/>
                  <a:ln w="9525">
                    <a:noFill/>
                    <a:miter lim="800000"/>
                    <a:headEnd/>
                    <a:tailEnd/>
                  </a:ln>
                  <a:effectLst/>
                </p:spPr>
              </p:pic>
              <p:pic>
                <p:nvPicPr>
                  <p:cNvPr id="39" name="Picture 2"/>
                  <p:cNvPicPr>
                    <a:picLocks noChangeAspect="1" noChangeArrowheads="1"/>
                  </p:cNvPicPr>
                  <p:nvPr/>
                </p:nvPicPr>
                <p:blipFill>
                  <a:blip r:embed="rId2"/>
                  <a:srcRect l="53259" t="55285" r="38419" b="41463"/>
                  <a:stretch>
                    <a:fillRect/>
                  </a:stretch>
                </p:blipFill>
                <p:spPr bwMode="auto">
                  <a:xfrm>
                    <a:off x="4617720" y="4495800"/>
                    <a:ext cx="762000" cy="228600"/>
                  </a:xfrm>
                  <a:prstGeom prst="rect">
                    <a:avLst/>
                  </a:prstGeom>
                  <a:noFill/>
                  <a:ln w="9525">
                    <a:noFill/>
                    <a:miter lim="800000"/>
                    <a:headEnd/>
                    <a:tailEnd/>
                  </a:ln>
                  <a:effectLst/>
                </p:spPr>
              </p:pic>
              <p:grpSp>
                <p:nvGrpSpPr>
                  <p:cNvPr id="8" name="Group 116"/>
                  <p:cNvGrpSpPr/>
                  <p:nvPr/>
                </p:nvGrpSpPr>
                <p:grpSpPr>
                  <a:xfrm>
                    <a:off x="5441077" y="5637760"/>
                    <a:ext cx="883523" cy="534440"/>
                    <a:chOff x="5441077" y="5637760"/>
                    <a:chExt cx="883523" cy="534440"/>
                  </a:xfrm>
                </p:grpSpPr>
                <p:pic>
                  <p:nvPicPr>
                    <p:cNvPr id="41" name="Picture 2"/>
                    <p:cNvPicPr>
                      <a:picLocks noChangeAspect="1" noChangeArrowheads="1"/>
                    </p:cNvPicPr>
                    <p:nvPr/>
                  </p:nvPicPr>
                  <p:blipFill>
                    <a:blip r:embed="rId2"/>
                    <a:srcRect l="59917" t="71545" r="33829" b="24973"/>
                    <a:stretch>
                      <a:fillRect/>
                    </a:stretch>
                  </p:blipFill>
                  <p:spPr bwMode="auto">
                    <a:xfrm rot="-180000">
                      <a:off x="5441077" y="5637760"/>
                      <a:ext cx="572710" cy="244794"/>
                    </a:xfrm>
                    <a:prstGeom prst="rect">
                      <a:avLst/>
                    </a:prstGeom>
                    <a:noFill/>
                    <a:ln w="9525">
                      <a:noFill/>
                      <a:miter lim="800000"/>
                      <a:headEnd/>
                      <a:tailEnd/>
                    </a:ln>
                    <a:effectLst/>
                  </p:spPr>
                </p:pic>
                <p:pic>
                  <p:nvPicPr>
                    <p:cNvPr id="42" name="Picture 2"/>
                    <p:cNvPicPr>
                      <a:picLocks noChangeAspect="1" noChangeArrowheads="1"/>
                    </p:cNvPicPr>
                    <p:nvPr/>
                  </p:nvPicPr>
                  <p:blipFill>
                    <a:blip r:embed="rId2"/>
                    <a:srcRect l="60830" t="71615" r="34677" b="24604"/>
                    <a:stretch>
                      <a:fillRect/>
                    </a:stretch>
                  </p:blipFill>
                  <p:spPr bwMode="auto">
                    <a:xfrm rot="-480000">
                      <a:off x="5807696" y="5879042"/>
                      <a:ext cx="411431" cy="265821"/>
                    </a:xfrm>
                    <a:prstGeom prst="rect">
                      <a:avLst/>
                    </a:prstGeom>
                    <a:noFill/>
                    <a:ln w="9525">
                      <a:noFill/>
                      <a:miter lim="800000"/>
                      <a:headEnd/>
                      <a:tailEnd/>
                    </a:ln>
                    <a:effectLst/>
                  </p:spPr>
                </p:pic>
                <p:pic>
                  <p:nvPicPr>
                    <p:cNvPr id="43" name="Picture 2"/>
                    <p:cNvPicPr>
                      <a:picLocks noChangeAspect="1" noChangeArrowheads="1"/>
                    </p:cNvPicPr>
                    <p:nvPr/>
                  </p:nvPicPr>
                  <p:blipFill>
                    <a:blip r:embed="rId2"/>
                    <a:srcRect l="60830" t="71615" r="37686" b="24438"/>
                    <a:stretch>
                      <a:fillRect/>
                    </a:stretch>
                  </p:blipFill>
                  <p:spPr bwMode="auto">
                    <a:xfrm>
                      <a:off x="6188695" y="5894737"/>
                      <a:ext cx="135905" cy="277463"/>
                    </a:xfrm>
                    <a:prstGeom prst="rect">
                      <a:avLst/>
                    </a:prstGeom>
                    <a:noFill/>
                    <a:ln w="9525">
                      <a:noFill/>
                      <a:miter lim="800000"/>
                      <a:headEnd/>
                      <a:tailEnd/>
                    </a:ln>
                    <a:effectLst/>
                  </p:spPr>
                </p:pic>
              </p:grpSp>
            </p:grpSp>
            <p:pic>
              <p:nvPicPr>
                <p:cNvPr id="45" name="Picture 3"/>
                <p:cNvPicPr>
                  <a:picLocks noChangeAspect="1" noChangeArrowheads="1"/>
                </p:cNvPicPr>
                <p:nvPr/>
              </p:nvPicPr>
              <p:blipFill>
                <a:blip r:embed="rId4"/>
                <a:srcRect l="5737" t="3326" r="80331" b="88912"/>
                <a:stretch>
                  <a:fillRect/>
                </a:stretch>
              </p:blipFill>
              <p:spPr bwMode="auto">
                <a:xfrm>
                  <a:off x="76200" y="2819400"/>
                  <a:ext cx="1524000" cy="533400"/>
                </a:xfrm>
                <a:prstGeom prst="rect">
                  <a:avLst/>
                </a:prstGeom>
                <a:noFill/>
                <a:ln w="9525">
                  <a:noFill/>
                  <a:miter lim="800000"/>
                  <a:headEnd/>
                  <a:tailEnd/>
                </a:ln>
                <a:effectLst/>
              </p:spPr>
            </p:pic>
            <p:grpSp>
              <p:nvGrpSpPr>
                <p:cNvPr id="9" name="Group 45"/>
                <p:cNvGrpSpPr/>
                <p:nvPr/>
              </p:nvGrpSpPr>
              <p:grpSpPr>
                <a:xfrm>
                  <a:off x="1600200" y="3822192"/>
                  <a:ext cx="2197608" cy="521208"/>
                  <a:chOff x="1600200" y="3822192"/>
                  <a:chExt cx="2197608" cy="521208"/>
                </a:xfrm>
              </p:grpSpPr>
              <p:pic>
                <p:nvPicPr>
                  <p:cNvPr id="47" name="Picture 2"/>
                  <p:cNvPicPr>
                    <a:picLocks noChangeAspect="1" noChangeArrowheads="1"/>
                  </p:cNvPicPr>
                  <p:nvPr/>
                </p:nvPicPr>
                <p:blipFill>
                  <a:blip r:embed="rId2"/>
                  <a:srcRect l="34951" t="48780" r="59224" b="46884"/>
                  <a:stretch>
                    <a:fillRect/>
                  </a:stretch>
                </p:blipFill>
                <p:spPr bwMode="auto">
                  <a:xfrm rot="120000">
                    <a:off x="3264408" y="4038600"/>
                    <a:ext cx="533400" cy="304800"/>
                  </a:xfrm>
                  <a:prstGeom prst="rect">
                    <a:avLst/>
                  </a:prstGeom>
                  <a:noFill/>
                  <a:ln w="9525">
                    <a:noFill/>
                    <a:miter lim="800000"/>
                    <a:headEnd/>
                    <a:tailEnd/>
                  </a:ln>
                  <a:effectLst/>
                </p:spPr>
              </p:pic>
              <p:pic>
                <p:nvPicPr>
                  <p:cNvPr id="48" name="Picture 2"/>
                  <p:cNvPicPr>
                    <a:picLocks noChangeAspect="1" noChangeArrowheads="1"/>
                  </p:cNvPicPr>
                  <p:nvPr/>
                </p:nvPicPr>
                <p:blipFill>
                  <a:blip r:embed="rId2"/>
                  <a:srcRect l="30790" t="47696" r="65049" b="49052"/>
                  <a:stretch>
                    <a:fillRect/>
                  </a:stretch>
                </p:blipFill>
                <p:spPr bwMode="auto">
                  <a:xfrm rot="420000">
                    <a:off x="2761488" y="3962400"/>
                    <a:ext cx="381000" cy="228600"/>
                  </a:xfrm>
                  <a:prstGeom prst="rect">
                    <a:avLst/>
                  </a:prstGeom>
                  <a:noFill/>
                  <a:ln w="9525">
                    <a:noFill/>
                    <a:miter lim="800000"/>
                    <a:headEnd/>
                    <a:tailEnd/>
                  </a:ln>
                  <a:effectLst/>
                </p:spPr>
              </p:pic>
              <p:pic>
                <p:nvPicPr>
                  <p:cNvPr id="49" name="Picture 2"/>
                  <p:cNvPicPr>
                    <a:picLocks noChangeAspect="1" noChangeArrowheads="1"/>
                  </p:cNvPicPr>
                  <p:nvPr/>
                </p:nvPicPr>
                <p:blipFill>
                  <a:blip r:embed="rId2"/>
                  <a:srcRect l="24133" t="53116" r="71706" b="43632"/>
                  <a:stretch>
                    <a:fillRect/>
                  </a:stretch>
                </p:blipFill>
                <p:spPr bwMode="auto">
                  <a:xfrm rot="-300000">
                    <a:off x="2194560" y="3962400"/>
                    <a:ext cx="381000" cy="228600"/>
                  </a:xfrm>
                  <a:prstGeom prst="rect">
                    <a:avLst/>
                  </a:prstGeom>
                  <a:noFill/>
                  <a:ln w="9525">
                    <a:noFill/>
                    <a:miter lim="800000"/>
                    <a:headEnd/>
                    <a:tailEnd/>
                  </a:ln>
                  <a:effectLst/>
                </p:spPr>
              </p:pic>
              <p:pic>
                <p:nvPicPr>
                  <p:cNvPr id="50" name="Picture 2"/>
                  <p:cNvPicPr>
                    <a:picLocks noChangeAspect="1" noChangeArrowheads="1"/>
                  </p:cNvPicPr>
                  <p:nvPr/>
                </p:nvPicPr>
                <p:blipFill>
                  <a:blip r:embed="rId2"/>
                  <a:srcRect l="20804" t="50948" r="75035" b="47147"/>
                  <a:stretch>
                    <a:fillRect/>
                  </a:stretch>
                </p:blipFill>
                <p:spPr bwMode="auto">
                  <a:xfrm rot="-300000">
                    <a:off x="1883664" y="3822192"/>
                    <a:ext cx="381000" cy="133890"/>
                  </a:xfrm>
                  <a:prstGeom prst="rect">
                    <a:avLst/>
                  </a:prstGeom>
                  <a:noFill/>
                  <a:ln w="9525">
                    <a:noFill/>
                    <a:miter lim="800000"/>
                    <a:headEnd/>
                    <a:tailEnd/>
                  </a:ln>
                  <a:effectLst/>
                </p:spPr>
              </p:pic>
              <p:pic>
                <p:nvPicPr>
                  <p:cNvPr id="51" name="Picture 2"/>
                  <p:cNvPicPr>
                    <a:picLocks noChangeAspect="1" noChangeArrowheads="1"/>
                  </p:cNvPicPr>
                  <p:nvPr/>
                </p:nvPicPr>
                <p:blipFill>
                  <a:blip r:embed="rId2"/>
                  <a:srcRect l="18308" t="55284" r="80027" b="42548"/>
                  <a:stretch>
                    <a:fillRect/>
                  </a:stretch>
                </p:blipFill>
                <p:spPr bwMode="auto">
                  <a:xfrm rot="19050671">
                    <a:off x="1865376" y="4083340"/>
                    <a:ext cx="152400" cy="152400"/>
                  </a:xfrm>
                  <a:prstGeom prst="rect">
                    <a:avLst/>
                  </a:prstGeom>
                  <a:noFill/>
                  <a:ln w="9525">
                    <a:noFill/>
                    <a:miter lim="800000"/>
                    <a:headEnd/>
                    <a:tailEnd/>
                  </a:ln>
                  <a:effectLst/>
                </p:spPr>
              </p:pic>
              <p:pic>
                <p:nvPicPr>
                  <p:cNvPr id="52" name="Picture 2"/>
                  <p:cNvPicPr>
                    <a:picLocks noChangeAspect="1" noChangeArrowheads="1"/>
                  </p:cNvPicPr>
                  <p:nvPr/>
                </p:nvPicPr>
                <p:blipFill>
                  <a:blip r:embed="rId2"/>
                  <a:srcRect l="18807" t="55284" r="77864" b="42548"/>
                  <a:stretch>
                    <a:fillRect/>
                  </a:stretch>
                </p:blipFill>
                <p:spPr bwMode="auto">
                  <a:xfrm>
                    <a:off x="1600200" y="4114800"/>
                    <a:ext cx="304800" cy="152400"/>
                  </a:xfrm>
                  <a:prstGeom prst="rect">
                    <a:avLst/>
                  </a:prstGeom>
                  <a:noFill/>
                  <a:ln w="9525">
                    <a:noFill/>
                    <a:miter lim="800000"/>
                    <a:headEnd/>
                    <a:tailEnd/>
                  </a:ln>
                  <a:effectLst/>
                </p:spPr>
              </p:pic>
            </p:grpSp>
            <p:pic>
              <p:nvPicPr>
                <p:cNvPr id="53" name="Picture 3"/>
                <p:cNvPicPr>
                  <a:picLocks noChangeAspect="1" noChangeArrowheads="1"/>
                </p:cNvPicPr>
                <p:nvPr/>
              </p:nvPicPr>
              <p:blipFill>
                <a:blip r:embed="rId4"/>
                <a:srcRect l="5737" t="3326" r="80331" b="88912"/>
                <a:stretch>
                  <a:fillRect/>
                </a:stretch>
              </p:blipFill>
              <p:spPr bwMode="auto">
                <a:xfrm>
                  <a:off x="7391400" y="4876800"/>
                  <a:ext cx="1295400" cy="533400"/>
                </a:xfrm>
                <a:prstGeom prst="rect">
                  <a:avLst/>
                </a:prstGeom>
                <a:noFill/>
                <a:ln w="9525">
                  <a:noFill/>
                  <a:miter lim="800000"/>
                  <a:headEnd/>
                  <a:tailEnd/>
                </a:ln>
                <a:effectLst/>
              </p:spPr>
            </p:pic>
            <p:grpSp>
              <p:nvGrpSpPr>
                <p:cNvPr id="10" name="Group 58"/>
                <p:cNvGrpSpPr/>
                <p:nvPr/>
              </p:nvGrpSpPr>
              <p:grpSpPr>
                <a:xfrm>
                  <a:off x="1096733" y="5440680"/>
                  <a:ext cx="776455" cy="249906"/>
                  <a:chOff x="1096733" y="5440680"/>
                  <a:chExt cx="776455" cy="249906"/>
                </a:xfrm>
              </p:grpSpPr>
              <p:sp>
                <p:nvSpPr>
                  <p:cNvPr id="56" name="Freeform 55"/>
                  <p:cNvSpPr/>
                  <p:nvPr/>
                </p:nvSpPr>
                <p:spPr>
                  <a:xfrm>
                    <a:off x="1340528" y="5521911"/>
                    <a:ext cx="53266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50800">
                    <a:solidFill>
                      <a:srgbClr val="9664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1371600" y="5440680"/>
                    <a:ext cx="457200" cy="168675"/>
                  </a:xfrm>
                  <a:custGeom>
                    <a:avLst/>
                    <a:gdLst>
                      <a:gd name="connsiteX0" fmla="*/ 0 w 532660"/>
                      <a:gd name="connsiteY0" fmla="*/ 0 h 168675"/>
                      <a:gd name="connsiteX1" fmla="*/ 230820 w 532660"/>
                      <a:gd name="connsiteY1" fmla="*/ 133165 h 168675"/>
                      <a:gd name="connsiteX2" fmla="*/ 532660 w 532660"/>
                      <a:gd name="connsiteY2" fmla="*/ 168675 h 168675"/>
                    </a:gdLst>
                    <a:ahLst/>
                    <a:cxnLst>
                      <a:cxn ang="0">
                        <a:pos x="connsiteX0" y="connsiteY0"/>
                      </a:cxn>
                      <a:cxn ang="0">
                        <a:pos x="connsiteX1" y="connsiteY1"/>
                      </a:cxn>
                      <a:cxn ang="0">
                        <a:pos x="connsiteX2" y="connsiteY2"/>
                      </a:cxn>
                    </a:cxnLst>
                    <a:rect l="l" t="t" r="r" b="b"/>
                    <a:pathLst>
                      <a:path w="532660" h="168675">
                        <a:moveTo>
                          <a:pt x="0" y="0"/>
                        </a:moveTo>
                        <a:cubicBezTo>
                          <a:pt x="71021" y="52526"/>
                          <a:pt x="142043" y="105053"/>
                          <a:pt x="230820" y="133165"/>
                        </a:cubicBezTo>
                        <a:cubicBezTo>
                          <a:pt x="319597" y="161277"/>
                          <a:pt x="489751" y="161277"/>
                          <a:pt x="532660" y="168675"/>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rot="1140000">
                    <a:off x="1096733" y="5506855"/>
                    <a:ext cx="525344" cy="155228"/>
                  </a:xfrm>
                  <a:custGeom>
                    <a:avLst/>
                    <a:gdLst>
                      <a:gd name="connsiteX0" fmla="*/ 0 w 532660"/>
                      <a:gd name="connsiteY0" fmla="*/ 0 h 168675"/>
                      <a:gd name="connsiteX1" fmla="*/ 230820 w 532660"/>
                      <a:gd name="connsiteY1" fmla="*/ 133165 h 168675"/>
                      <a:gd name="connsiteX2" fmla="*/ 532660 w 532660"/>
                      <a:gd name="connsiteY2" fmla="*/ 168675 h 168675"/>
                      <a:gd name="connsiteX0" fmla="*/ 0 w 580321"/>
                      <a:gd name="connsiteY0" fmla="*/ 0 h 147163"/>
                      <a:gd name="connsiteX1" fmla="*/ 278481 w 580321"/>
                      <a:gd name="connsiteY1" fmla="*/ 111653 h 147163"/>
                      <a:gd name="connsiteX2" fmla="*/ 580321 w 580321"/>
                      <a:gd name="connsiteY2" fmla="*/ 147163 h 147163"/>
                    </a:gdLst>
                    <a:ahLst/>
                    <a:cxnLst>
                      <a:cxn ang="0">
                        <a:pos x="connsiteX0" y="connsiteY0"/>
                      </a:cxn>
                      <a:cxn ang="0">
                        <a:pos x="connsiteX1" y="connsiteY1"/>
                      </a:cxn>
                      <a:cxn ang="0">
                        <a:pos x="connsiteX2" y="connsiteY2"/>
                      </a:cxn>
                    </a:cxnLst>
                    <a:rect l="l" t="t" r="r" b="b"/>
                    <a:pathLst>
                      <a:path w="580321" h="147163">
                        <a:moveTo>
                          <a:pt x="0" y="0"/>
                        </a:moveTo>
                        <a:cubicBezTo>
                          <a:pt x="71021" y="52526"/>
                          <a:pt x="181761" y="87126"/>
                          <a:pt x="278481" y="111653"/>
                        </a:cubicBezTo>
                        <a:cubicBezTo>
                          <a:pt x="375201" y="136180"/>
                          <a:pt x="537412" y="139765"/>
                          <a:pt x="580321" y="147163"/>
                        </a:cubicBezTo>
                      </a:path>
                    </a:pathLst>
                  </a:custGeom>
                  <a:ln w="1016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64" name="Straight Connector 63"/>
              <p:cNvCxnSpPr/>
              <p:nvPr/>
            </p:nvCxnSpPr>
            <p:spPr>
              <a:xfrm rot="-120000">
                <a:off x="8101584" y="1810512"/>
                <a:ext cx="228600" cy="1588"/>
              </a:xfrm>
              <a:prstGeom prst="line">
                <a:avLst/>
              </a:prstGeom>
              <a:ln w="762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7887966" y="1150056"/>
                <a:ext cx="541059" cy="463174"/>
              </a:xfrm>
              <a:custGeom>
                <a:avLst/>
                <a:gdLst>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13266 w 502354"/>
                  <a:gd name="connsiteY0" fmla="*/ 22578 h 409223"/>
                  <a:gd name="connsiteX1" fmla="*/ 414866 w 502354"/>
                  <a:gd name="connsiteY1" fmla="*/ 208845 h 409223"/>
                  <a:gd name="connsiteX2" fmla="*/ 482599 w 502354"/>
                  <a:gd name="connsiteY2" fmla="*/ 361245 h 409223"/>
                  <a:gd name="connsiteX3" fmla="*/ 296333 w 502354"/>
                  <a:gd name="connsiteY3" fmla="*/ 395112 h 409223"/>
                  <a:gd name="connsiteX4" fmla="*/ 42333 w 502354"/>
                  <a:gd name="connsiteY4" fmla="*/ 395112 h 409223"/>
                  <a:gd name="connsiteX5" fmla="*/ 42333 w 502354"/>
                  <a:gd name="connsiteY5" fmla="*/ 310445 h 409223"/>
                  <a:gd name="connsiteX6" fmla="*/ 59266 w 502354"/>
                  <a:gd name="connsiteY6" fmla="*/ 208845 h 409223"/>
                  <a:gd name="connsiteX7" fmla="*/ 59266 w 502354"/>
                  <a:gd name="connsiteY7" fmla="*/ 73378 h 409223"/>
                  <a:gd name="connsiteX8" fmla="*/ 313266 w 502354"/>
                  <a:gd name="connsiteY8" fmla="*/ 22578 h 409223"/>
                  <a:gd name="connsiteX0" fmla="*/ 323190 w 512278"/>
                  <a:gd name="connsiteY0" fmla="*/ 22578 h 409223"/>
                  <a:gd name="connsiteX1" fmla="*/ 424790 w 512278"/>
                  <a:gd name="connsiteY1" fmla="*/ 208845 h 409223"/>
                  <a:gd name="connsiteX2" fmla="*/ 492523 w 512278"/>
                  <a:gd name="connsiteY2" fmla="*/ 361245 h 409223"/>
                  <a:gd name="connsiteX3" fmla="*/ 306257 w 512278"/>
                  <a:gd name="connsiteY3" fmla="*/ 395112 h 409223"/>
                  <a:gd name="connsiteX4" fmla="*/ 52257 w 512278"/>
                  <a:gd name="connsiteY4" fmla="*/ 395112 h 409223"/>
                  <a:gd name="connsiteX5" fmla="*/ 52257 w 512278"/>
                  <a:gd name="connsiteY5" fmla="*/ 310445 h 409223"/>
                  <a:gd name="connsiteX6" fmla="*/ 69190 w 512278"/>
                  <a:gd name="connsiteY6" fmla="*/ 208845 h 409223"/>
                  <a:gd name="connsiteX7" fmla="*/ 69190 w 512278"/>
                  <a:gd name="connsiteY7" fmla="*/ 73378 h 409223"/>
                  <a:gd name="connsiteX8" fmla="*/ 323190 w 512278"/>
                  <a:gd name="connsiteY8"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10444 w 499532"/>
                  <a:gd name="connsiteY0" fmla="*/ 22578 h 409223"/>
                  <a:gd name="connsiteX1" fmla="*/ 412044 w 499532"/>
                  <a:gd name="connsiteY1" fmla="*/ 208845 h 409223"/>
                  <a:gd name="connsiteX2" fmla="*/ 479777 w 499532"/>
                  <a:gd name="connsiteY2" fmla="*/ 361245 h 409223"/>
                  <a:gd name="connsiteX3" fmla="*/ 293511 w 499532"/>
                  <a:gd name="connsiteY3" fmla="*/ 395112 h 409223"/>
                  <a:gd name="connsiteX4" fmla="*/ 39511 w 499532"/>
                  <a:gd name="connsiteY4" fmla="*/ 395112 h 409223"/>
                  <a:gd name="connsiteX5" fmla="*/ 56444 w 499532"/>
                  <a:gd name="connsiteY5" fmla="*/ 208845 h 409223"/>
                  <a:gd name="connsiteX6" fmla="*/ 56444 w 499532"/>
                  <a:gd name="connsiteY6" fmla="*/ 73378 h 409223"/>
                  <a:gd name="connsiteX7" fmla="*/ 310444 w 499532"/>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30721"/>
                  <a:gd name="connsiteY0" fmla="*/ 22578 h 409223"/>
                  <a:gd name="connsiteX1" fmla="*/ 443233 w 530721"/>
                  <a:gd name="connsiteY1" fmla="*/ 208845 h 409223"/>
                  <a:gd name="connsiteX2" fmla="*/ 510966 w 530721"/>
                  <a:gd name="connsiteY2" fmla="*/ 361245 h 409223"/>
                  <a:gd name="connsiteX3" fmla="*/ 324700 w 530721"/>
                  <a:gd name="connsiteY3" fmla="*/ 395112 h 409223"/>
                  <a:gd name="connsiteX4" fmla="*/ 70700 w 530721"/>
                  <a:gd name="connsiteY4" fmla="*/ 395112 h 409223"/>
                  <a:gd name="connsiteX5" fmla="*/ 87633 w 530721"/>
                  <a:gd name="connsiteY5" fmla="*/ 208845 h 409223"/>
                  <a:gd name="connsiteX6" fmla="*/ 87633 w 530721"/>
                  <a:gd name="connsiteY6" fmla="*/ 73378 h 409223"/>
                  <a:gd name="connsiteX7" fmla="*/ 341633 w 530721"/>
                  <a:gd name="connsiteY7" fmla="*/ 22578 h 4092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18022"/>
                  <a:gd name="connsiteY0" fmla="*/ 35278 h 421923"/>
                  <a:gd name="connsiteX1" fmla="*/ 367033 w 518022"/>
                  <a:gd name="connsiteY1" fmla="*/ 297745 h 421923"/>
                  <a:gd name="connsiteX2" fmla="*/ 510966 w 518022"/>
                  <a:gd name="connsiteY2" fmla="*/ 373945 h 421923"/>
                  <a:gd name="connsiteX3" fmla="*/ 324700 w 518022"/>
                  <a:gd name="connsiteY3" fmla="*/ 407812 h 421923"/>
                  <a:gd name="connsiteX4" fmla="*/ 70700 w 518022"/>
                  <a:gd name="connsiteY4" fmla="*/ 407812 h 421923"/>
                  <a:gd name="connsiteX5" fmla="*/ 87633 w 518022"/>
                  <a:gd name="connsiteY5" fmla="*/ 221545 h 421923"/>
                  <a:gd name="connsiteX6" fmla="*/ 87633 w 518022"/>
                  <a:gd name="connsiteY6" fmla="*/ 86078 h 421923"/>
                  <a:gd name="connsiteX7" fmla="*/ 341633 w 518022"/>
                  <a:gd name="connsiteY7" fmla="*/ 35278 h 421923"/>
                  <a:gd name="connsiteX0" fmla="*/ 341633 w 539996"/>
                  <a:gd name="connsiteY0" fmla="*/ 35278 h 421923"/>
                  <a:gd name="connsiteX1" fmla="*/ 367033 w 539996"/>
                  <a:gd name="connsiteY1" fmla="*/ 297745 h 421923"/>
                  <a:gd name="connsiteX2" fmla="*/ 510966 w 539996"/>
                  <a:gd name="connsiteY2" fmla="*/ 373945 h 421923"/>
                  <a:gd name="connsiteX3" fmla="*/ 324700 w 539996"/>
                  <a:gd name="connsiteY3" fmla="*/ 407812 h 421923"/>
                  <a:gd name="connsiteX4" fmla="*/ 70700 w 539996"/>
                  <a:gd name="connsiteY4" fmla="*/ 407812 h 421923"/>
                  <a:gd name="connsiteX5" fmla="*/ 87633 w 539996"/>
                  <a:gd name="connsiteY5" fmla="*/ 221545 h 421923"/>
                  <a:gd name="connsiteX6" fmla="*/ 87633 w 539996"/>
                  <a:gd name="connsiteY6" fmla="*/ 86078 h 421923"/>
                  <a:gd name="connsiteX7" fmla="*/ 341633 w 539996"/>
                  <a:gd name="connsiteY7" fmla="*/ 35278 h 421923"/>
                  <a:gd name="connsiteX0" fmla="*/ 341633 w 541059"/>
                  <a:gd name="connsiteY0" fmla="*/ 35278 h 421923"/>
                  <a:gd name="connsiteX1" fmla="*/ 367033 w 541059"/>
                  <a:gd name="connsiteY1" fmla="*/ 297745 h 421923"/>
                  <a:gd name="connsiteX2" fmla="*/ 510966 w 541059"/>
                  <a:gd name="connsiteY2" fmla="*/ 373945 h 421923"/>
                  <a:gd name="connsiteX3" fmla="*/ 324700 w 541059"/>
                  <a:gd name="connsiteY3" fmla="*/ 407812 h 421923"/>
                  <a:gd name="connsiteX4" fmla="*/ 70700 w 541059"/>
                  <a:gd name="connsiteY4" fmla="*/ 407812 h 421923"/>
                  <a:gd name="connsiteX5" fmla="*/ 87633 w 541059"/>
                  <a:gd name="connsiteY5" fmla="*/ 221545 h 421923"/>
                  <a:gd name="connsiteX6" fmla="*/ 87633 w 541059"/>
                  <a:gd name="connsiteY6" fmla="*/ 86078 h 421923"/>
                  <a:gd name="connsiteX7" fmla="*/ 341633 w 541059"/>
                  <a:gd name="connsiteY7" fmla="*/ 35278 h 421923"/>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 name="connsiteX0" fmla="*/ 341633 w 541059"/>
                  <a:gd name="connsiteY0" fmla="*/ 35278 h 463174"/>
                  <a:gd name="connsiteX1" fmla="*/ 367033 w 541059"/>
                  <a:gd name="connsiteY1" fmla="*/ 297745 h 463174"/>
                  <a:gd name="connsiteX2" fmla="*/ 510966 w 541059"/>
                  <a:gd name="connsiteY2" fmla="*/ 373945 h 463174"/>
                  <a:gd name="connsiteX3" fmla="*/ 324700 w 541059"/>
                  <a:gd name="connsiteY3" fmla="*/ 407812 h 463174"/>
                  <a:gd name="connsiteX4" fmla="*/ 70700 w 541059"/>
                  <a:gd name="connsiteY4" fmla="*/ 407812 h 463174"/>
                  <a:gd name="connsiteX5" fmla="*/ 87633 w 541059"/>
                  <a:gd name="connsiteY5" fmla="*/ 221545 h 463174"/>
                  <a:gd name="connsiteX6" fmla="*/ 87633 w 541059"/>
                  <a:gd name="connsiteY6" fmla="*/ 86078 h 463174"/>
                  <a:gd name="connsiteX7" fmla="*/ 341633 w 541059"/>
                  <a:gd name="connsiteY7" fmla="*/ 35278 h 46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059" h="463174">
                    <a:moveTo>
                      <a:pt x="341633" y="35278"/>
                    </a:moveTo>
                    <a:cubicBezTo>
                      <a:pt x="426832" y="140022"/>
                      <a:pt x="433441" y="223579"/>
                      <a:pt x="367033" y="297745"/>
                    </a:cubicBezTo>
                    <a:cubicBezTo>
                      <a:pt x="464012" y="265939"/>
                      <a:pt x="541059" y="292869"/>
                      <a:pt x="510966" y="373945"/>
                    </a:cubicBezTo>
                    <a:cubicBezTo>
                      <a:pt x="513126" y="463174"/>
                      <a:pt x="398078" y="402167"/>
                      <a:pt x="324700" y="407812"/>
                    </a:cubicBezTo>
                    <a:cubicBezTo>
                      <a:pt x="251322" y="413457"/>
                      <a:pt x="113033" y="421923"/>
                      <a:pt x="70700" y="407812"/>
                    </a:cubicBezTo>
                    <a:cubicBezTo>
                      <a:pt x="0" y="311555"/>
                      <a:pt x="67798" y="308128"/>
                      <a:pt x="87633" y="221545"/>
                    </a:cubicBezTo>
                    <a:cubicBezTo>
                      <a:pt x="90455" y="167923"/>
                      <a:pt x="48122" y="117122"/>
                      <a:pt x="87633" y="86078"/>
                    </a:cubicBezTo>
                    <a:cubicBezTo>
                      <a:pt x="127144" y="55034"/>
                      <a:pt x="295066" y="0"/>
                      <a:pt x="341633" y="35278"/>
                    </a:cubicBezTo>
                    <a:close/>
                  </a:path>
                </a:pathLst>
              </a:cu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59"/>
            <p:cNvGrpSpPr/>
            <p:nvPr/>
          </p:nvGrpSpPr>
          <p:grpSpPr>
            <a:xfrm>
              <a:off x="1981200" y="5304609"/>
              <a:ext cx="914400" cy="211183"/>
              <a:chOff x="1981200" y="5304609"/>
              <a:chExt cx="914400" cy="211183"/>
            </a:xfrm>
          </p:grpSpPr>
          <p:pic>
            <p:nvPicPr>
              <p:cNvPr id="61" name="Picture 2"/>
              <p:cNvPicPr preferRelativeResize="0">
                <a:picLocks noChangeArrowheads="1"/>
              </p:cNvPicPr>
              <p:nvPr/>
            </p:nvPicPr>
            <p:blipFill>
              <a:blip r:embed="rId5"/>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62" name="Freeform 6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64"/>
            <p:cNvGrpSpPr/>
            <p:nvPr/>
          </p:nvGrpSpPr>
          <p:grpSpPr>
            <a:xfrm>
              <a:off x="1981200" y="5303520"/>
              <a:ext cx="914400" cy="211183"/>
              <a:chOff x="1981200" y="5304609"/>
              <a:chExt cx="914400" cy="211183"/>
            </a:xfrm>
          </p:grpSpPr>
          <p:pic>
            <p:nvPicPr>
              <p:cNvPr id="71" name="Picture 2"/>
              <p:cNvPicPr preferRelativeResize="0">
                <a:picLocks noChangeArrowheads="1"/>
              </p:cNvPicPr>
              <p:nvPr/>
            </p:nvPicPr>
            <p:blipFill>
              <a:blip r:embed="rId5"/>
              <a:srcRect l="40836" t="40506" r="45831" b="56962"/>
              <a:stretch>
                <a:fillRect/>
              </a:stretch>
            </p:blipFill>
            <p:spPr bwMode="auto">
              <a:xfrm>
                <a:off x="1981200" y="5334000"/>
                <a:ext cx="914400" cy="164592"/>
              </a:xfrm>
              <a:prstGeom prst="rect">
                <a:avLst/>
              </a:prstGeom>
              <a:noFill/>
              <a:ln w="9525">
                <a:noFill/>
                <a:miter lim="800000"/>
                <a:headEnd/>
                <a:tailEnd/>
              </a:ln>
              <a:effectLst/>
            </p:spPr>
          </p:pic>
          <p:sp>
            <p:nvSpPr>
              <p:cNvPr id="72" name="Freeform 71"/>
              <p:cNvSpPr/>
              <p:nvPr/>
            </p:nvSpPr>
            <p:spPr>
              <a:xfrm>
                <a:off x="2110740" y="5304609"/>
                <a:ext cx="501831" cy="211183"/>
              </a:xfrm>
              <a:custGeom>
                <a:avLst/>
                <a:gdLst>
                  <a:gd name="connsiteX0" fmla="*/ 168729 w 501831"/>
                  <a:gd name="connsiteY0" fmla="*/ 11974 h 211183"/>
                  <a:gd name="connsiteX1" fmla="*/ 279763 w 501831"/>
                  <a:gd name="connsiteY1" fmla="*/ 5442 h 211183"/>
                  <a:gd name="connsiteX2" fmla="*/ 377734 w 501831"/>
                  <a:gd name="connsiteY2" fmla="*/ 11974 h 211183"/>
                  <a:gd name="connsiteX3" fmla="*/ 469174 w 501831"/>
                  <a:gd name="connsiteY3" fmla="*/ 77288 h 211183"/>
                  <a:gd name="connsiteX4" fmla="*/ 482237 w 501831"/>
                  <a:gd name="connsiteY4" fmla="*/ 123008 h 211183"/>
                  <a:gd name="connsiteX5" fmla="*/ 351609 w 501831"/>
                  <a:gd name="connsiteY5" fmla="*/ 129540 h 211183"/>
                  <a:gd name="connsiteX6" fmla="*/ 286294 w 501831"/>
                  <a:gd name="connsiteY6" fmla="*/ 207917 h 211183"/>
                  <a:gd name="connsiteX7" fmla="*/ 234043 w 501831"/>
                  <a:gd name="connsiteY7" fmla="*/ 149134 h 211183"/>
                  <a:gd name="connsiteX8" fmla="*/ 129540 w 501831"/>
                  <a:gd name="connsiteY8" fmla="*/ 149134 h 211183"/>
                  <a:gd name="connsiteX9" fmla="*/ 18506 w 501831"/>
                  <a:gd name="connsiteY9" fmla="*/ 162197 h 211183"/>
                  <a:gd name="connsiteX10" fmla="*/ 18506 w 501831"/>
                  <a:gd name="connsiteY10" fmla="*/ 90351 h 211183"/>
                  <a:gd name="connsiteX11" fmla="*/ 51163 w 501831"/>
                  <a:gd name="connsiteY11" fmla="*/ 57694 h 211183"/>
                  <a:gd name="connsiteX12" fmla="*/ 116477 w 501831"/>
                  <a:gd name="connsiteY12" fmla="*/ 18505 h 211183"/>
                  <a:gd name="connsiteX13" fmla="*/ 168729 w 501831"/>
                  <a:gd name="connsiteY13" fmla="*/ 11974 h 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831" h="211183">
                    <a:moveTo>
                      <a:pt x="168729" y="11974"/>
                    </a:moveTo>
                    <a:cubicBezTo>
                      <a:pt x="195943" y="9797"/>
                      <a:pt x="244929" y="5442"/>
                      <a:pt x="279763" y="5442"/>
                    </a:cubicBezTo>
                    <a:cubicBezTo>
                      <a:pt x="314597" y="5442"/>
                      <a:pt x="346166" y="0"/>
                      <a:pt x="377734" y="11974"/>
                    </a:cubicBezTo>
                    <a:cubicBezTo>
                      <a:pt x="409302" y="23948"/>
                      <a:pt x="451757" y="58782"/>
                      <a:pt x="469174" y="77288"/>
                    </a:cubicBezTo>
                    <a:cubicBezTo>
                      <a:pt x="486591" y="95794"/>
                      <a:pt x="501831" y="114299"/>
                      <a:pt x="482237" y="123008"/>
                    </a:cubicBezTo>
                    <a:cubicBezTo>
                      <a:pt x="462643" y="131717"/>
                      <a:pt x="384266" y="115389"/>
                      <a:pt x="351609" y="129540"/>
                    </a:cubicBezTo>
                    <a:cubicBezTo>
                      <a:pt x="318952" y="143691"/>
                      <a:pt x="305888" y="204651"/>
                      <a:pt x="286294" y="207917"/>
                    </a:cubicBezTo>
                    <a:cubicBezTo>
                      <a:pt x="266700" y="211183"/>
                      <a:pt x="260169" y="158931"/>
                      <a:pt x="234043" y="149134"/>
                    </a:cubicBezTo>
                    <a:cubicBezTo>
                      <a:pt x="207917" y="139337"/>
                      <a:pt x="165463" y="146957"/>
                      <a:pt x="129540" y="149134"/>
                    </a:cubicBezTo>
                    <a:cubicBezTo>
                      <a:pt x="93617" y="151311"/>
                      <a:pt x="37012" y="171994"/>
                      <a:pt x="18506" y="162197"/>
                    </a:cubicBezTo>
                    <a:cubicBezTo>
                      <a:pt x="0" y="152400"/>
                      <a:pt x="13063" y="107768"/>
                      <a:pt x="18506" y="90351"/>
                    </a:cubicBezTo>
                    <a:cubicBezTo>
                      <a:pt x="23949" y="72934"/>
                      <a:pt x="34835" y="69668"/>
                      <a:pt x="51163" y="57694"/>
                    </a:cubicBezTo>
                    <a:cubicBezTo>
                      <a:pt x="67492" y="45720"/>
                      <a:pt x="101237" y="31568"/>
                      <a:pt x="116477" y="18505"/>
                    </a:cubicBezTo>
                    <a:cubicBezTo>
                      <a:pt x="131717" y="5442"/>
                      <a:pt x="141515" y="14151"/>
                      <a:pt x="168729" y="11974"/>
                    </a:cubicBezTo>
                    <a:close/>
                  </a:path>
                </a:pathLst>
              </a:custGeom>
              <a:solidFill>
                <a:srgbClr val="FCEBE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Rectangle 66"/>
            <p:cNvSpPr/>
            <p:nvPr/>
          </p:nvSpPr>
          <p:spPr>
            <a:xfrm>
              <a:off x="0" y="838200"/>
              <a:ext cx="9144000" cy="6019800"/>
            </a:xfrm>
            <a:prstGeom prst="rect">
              <a:avLst/>
            </a:prstGeom>
            <a:solidFill>
              <a:schemeClr val="tx2">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79"/>
            <p:cNvGrpSpPr/>
            <p:nvPr/>
          </p:nvGrpSpPr>
          <p:grpSpPr>
            <a:xfrm>
              <a:off x="304800" y="109728"/>
              <a:ext cx="3886200" cy="1485807"/>
              <a:chOff x="304800" y="109728"/>
              <a:chExt cx="3886200" cy="1485807"/>
            </a:xfrm>
          </p:grpSpPr>
          <p:sp>
            <p:nvSpPr>
              <p:cNvPr id="55" name="Rounded Rectangle 54"/>
              <p:cNvSpPr/>
              <p:nvPr/>
            </p:nvSpPr>
            <p:spPr>
              <a:xfrm>
                <a:off x="304800" y="109728"/>
                <a:ext cx="3886200" cy="60960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306943" y="457200"/>
                <a:ext cx="226457" cy="1138335"/>
              </a:xfrm>
              <a:custGeom>
                <a:avLst/>
                <a:gdLst>
                  <a:gd name="connsiteX0" fmla="*/ 95955 w 874888"/>
                  <a:gd name="connsiteY0" fmla="*/ 0 h 1072445"/>
                  <a:gd name="connsiteX1" fmla="*/ 129822 w 874888"/>
                  <a:gd name="connsiteY1" fmla="*/ 897467 h 1072445"/>
                  <a:gd name="connsiteX2" fmla="*/ 874888 w 874888"/>
                  <a:gd name="connsiteY2" fmla="*/ 1049867 h 1072445"/>
                  <a:gd name="connsiteX0" fmla="*/ 95955 w 874888"/>
                  <a:gd name="connsiteY0" fmla="*/ 0 h 1072445"/>
                  <a:gd name="connsiteX1" fmla="*/ 129822 w 874888"/>
                  <a:gd name="connsiteY1" fmla="*/ 897467 h 1072445"/>
                  <a:gd name="connsiteX2" fmla="*/ 874888 w 874888"/>
                  <a:gd name="connsiteY2" fmla="*/ 1049867 h 1072445"/>
                  <a:gd name="connsiteX0" fmla="*/ 95955 w 874888"/>
                  <a:gd name="connsiteY0" fmla="*/ 0 h 1072445"/>
                  <a:gd name="connsiteX1" fmla="*/ 129822 w 874888"/>
                  <a:gd name="connsiteY1" fmla="*/ 897467 h 1072445"/>
                  <a:gd name="connsiteX2" fmla="*/ 874888 w 874888"/>
                  <a:gd name="connsiteY2" fmla="*/ 1049867 h 1072445"/>
                  <a:gd name="connsiteX0" fmla="*/ 52751 w 831684"/>
                  <a:gd name="connsiteY0" fmla="*/ 0 h 1072445"/>
                  <a:gd name="connsiteX1" fmla="*/ 86618 w 831684"/>
                  <a:gd name="connsiteY1" fmla="*/ 897467 h 1072445"/>
                  <a:gd name="connsiteX2" fmla="*/ 831684 w 831684"/>
                  <a:gd name="connsiteY2" fmla="*/ 1049867 h 1072445"/>
                  <a:gd name="connsiteX0" fmla="*/ 0 w 778933"/>
                  <a:gd name="connsiteY0" fmla="*/ 0 h 1072445"/>
                  <a:gd name="connsiteX1" fmla="*/ 33867 w 778933"/>
                  <a:gd name="connsiteY1" fmla="*/ 897467 h 1072445"/>
                  <a:gd name="connsiteX2" fmla="*/ 778933 w 778933"/>
                  <a:gd name="connsiteY2" fmla="*/ 1049867 h 1072445"/>
                  <a:gd name="connsiteX0" fmla="*/ 0 w 778933"/>
                  <a:gd name="connsiteY0" fmla="*/ 0 h 1072445"/>
                  <a:gd name="connsiteX1" fmla="*/ 33867 w 778933"/>
                  <a:gd name="connsiteY1" fmla="*/ 897467 h 1072445"/>
                  <a:gd name="connsiteX2" fmla="*/ 778933 w 778933"/>
                  <a:gd name="connsiteY2" fmla="*/ 1049867 h 1072445"/>
                  <a:gd name="connsiteX0" fmla="*/ 0 w 778933"/>
                  <a:gd name="connsiteY0" fmla="*/ 0 h 1310766"/>
                  <a:gd name="connsiteX1" fmla="*/ 33867 w 778933"/>
                  <a:gd name="connsiteY1" fmla="*/ 1135788 h 1310766"/>
                  <a:gd name="connsiteX2" fmla="*/ 778933 w 778933"/>
                  <a:gd name="connsiteY2" fmla="*/ 1288188 h 1310766"/>
                  <a:gd name="connsiteX0" fmla="*/ 0 w 778933"/>
                  <a:gd name="connsiteY0" fmla="*/ 0 h 1310766"/>
                  <a:gd name="connsiteX1" fmla="*/ 33867 w 778933"/>
                  <a:gd name="connsiteY1" fmla="*/ 1135788 h 1310766"/>
                  <a:gd name="connsiteX2" fmla="*/ 778933 w 778933"/>
                  <a:gd name="connsiteY2" fmla="*/ 1288188 h 1310766"/>
                  <a:gd name="connsiteX0" fmla="*/ 94656 w 873589"/>
                  <a:gd name="connsiteY0" fmla="*/ 182003 h 1492769"/>
                  <a:gd name="connsiteX1" fmla="*/ 5644 w 873589"/>
                  <a:gd name="connsiteY1" fmla="*/ 189298 h 1492769"/>
                  <a:gd name="connsiteX2" fmla="*/ 128523 w 873589"/>
                  <a:gd name="connsiteY2" fmla="*/ 1317791 h 1492769"/>
                  <a:gd name="connsiteX3" fmla="*/ 873589 w 873589"/>
                  <a:gd name="connsiteY3" fmla="*/ 1470191 h 1492769"/>
                  <a:gd name="connsiteX0" fmla="*/ 5577 w 873522"/>
                  <a:gd name="connsiteY0" fmla="*/ 0 h 1303471"/>
                  <a:gd name="connsiteX1" fmla="*/ 128456 w 873522"/>
                  <a:gd name="connsiteY1" fmla="*/ 1128493 h 1303471"/>
                  <a:gd name="connsiteX2" fmla="*/ 873522 w 873522"/>
                  <a:gd name="connsiteY2" fmla="*/ 1280893 h 1303471"/>
                </a:gdLst>
                <a:ahLst/>
                <a:cxnLst>
                  <a:cxn ang="0">
                    <a:pos x="connsiteX0" y="connsiteY0"/>
                  </a:cxn>
                  <a:cxn ang="0">
                    <a:pos x="connsiteX1" y="connsiteY1"/>
                  </a:cxn>
                  <a:cxn ang="0">
                    <a:pos x="connsiteX2" y="connsiteY2"/>
                  </a:cxn>
                </a:cxnLst>
                <a:rect l="l" t="t" r="r" b="b"/>
                <a:pathLst>
                  <a:path w="873522" h="1303471">
                    <a:moveTo>
                      <a:pt x="5577" y="0"/>
                    </a:moveTo>
                    <a:cubicBezTo>
                      <a:pt x="11221" y="189298"/>
                      <a:pt x="0" y="915011"/>
                      <a:pt x="128456" y="1128493"/>
                    </a:cubicBezTo>
                    <a:cubicBezTo>
                      <a:pt x="258278" y="1303471"/>
                      <a:pt x="831189" y="1283715"/>
                      <a:pt x="873522" y="1280893"/>
                    </a:cubicBezTo>
                  </a:path>
                </a:pathLst>
              </a:custGeom>
              <a:ln w="762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0" name="Rectangle 59"/>
            <p:cNvSpPr/>
            <p:nvPr/>
          </p:nvSpPr>
          <p:spPr>
            <a:xfrm>
              <a:off x="533400" y="1524000"/>
              <a:ext cx="8077200" cy="1877437"/>
            </a:xfrm>
            <a:prstGeom prst="rect">
              <a:avLst/>
            </a:prstGeom>
            <a:ln w="76200">
              <a:solidFill>
                <a:schemeClr val="tx1"/>
              </a:solidFill>
            </a:ln>
          </p:spPr>
          <p:txBody>
            <a:bodyPr wrap="square">
              <a:spAutoFit/>
            </a:bodyPr>
            <a:lstStyle/>
            <a:p>
              <a:r>
                <a:rPr lang="en-US" sz="3600" dirty="0" smtClean="0"/>
                <a:t>	</a:t>
              </a:r>
              <a:r>
                <a:rPr lang="en-US" sz="3600" b="1" dirty="0" smtClean="0">
                  <a:solidFill>
                    <a:srgbClr val="002060"/>
                  </a:solidFill>
                </a:rPr>
                <a:t>New World land claims . . . .</a:t>
              </a:r>
            </a:p>
            <a:p>
              <a:pPr>
                <a:lnSpc>
                  <a:spcPts val="4800"/>
                </a:lnSpc>
                <a:buFontTx/>
                <a:buChar char="-"/>
              </a:pPr>
              <a:r>
                <a:rPr lang="en-US" sz="3600" dirty="0" smtClean="0"/>
                <a:t> need settlers to develop &amp; protect claims</a:t>
              </a:r>
            </a:p>
            <a:p>
              <a:pPr>
                <a:lnSpc>
                  <a:spcPts val="4800"/>
                </a:lnSpc>
                <a:buFontTx/>
                <a:buChar char="-"/>
              </a:pPr>
              <a:r>
                <a:rPr lang="en-US" sz="3600" dirty="0" smtClean="0"/>
                <a:t> welcome hardy, hard-working </a:t>
              </a:r>
              <a:r>
                <a:rPr lang="en-US" sz="3600" dirty="0" err="1" smtClean="0"/>
                <a:t>Acadiens</a:t>
              </a:r>
              <a:endParaRPr lang="en-US" sz="3600" dirty="0" smtClean="0"/>
            </a:p>
          </p:txBody>
        </p:sp>
        <p:sp>
          <p:nvSpPr>
            <p:cNvPr id="65" name="Rectangle 64"/>
            <p:cNvSpPr/>
            <p:nvPr/>
          </p:nvSpPr>
          <p:spPr>
            <a:xfrm>
              <a:off x="533400" y="4114800"/>
              <a:ext cx="7772400" cy="1754326"/>
            </a:xfrm>
            <a:prstGeom prst="rect">
              <a:avLst/>
            </a:prstGeom>
            <a:solidFill>
              <a:schemeClr val="tx2">
                <a:lumMod val="20000"/>
                <a:lumOff val="80000"/>
                <a:alpha val="42000"/>
              </a:schemeClr>
            </a:solidFill>
            <a:ln w="76200">
              <a:solidFill>
                <a:schemeClr val="tx1"/>
              </a:solidFill>
            </a:ln>
          </p:spPr>
          <p:txBody>
            <a:bodyPr wrap="square">
              <a:spAutoFit/>
            </a:bodyPr>
            <a:lstStyle/>
            <a:p>
              <a:r>
                <a:rPr lang="en-US" sz="3600" b="1" dirty="0" smtClean="0">
                  <a:solidFill>
                    <a:srgbClr val="002060"/>
                  </a:solidFill>
                </a:rPr>
                <a:t>     </a:t>
              </a:r>
              <a:r>
                <a:rPr lang="en-US" sz="3600" b="1" dirty="0" err="1" smtClean="0">
                  <a:solidFill>
                    <a:srgbClr val="002060"/>
                  </a:solidFill>
                </a:rPr>
                <a:t>Acadiens</a:t>
              </a:r>
              <a:r>
                <a:rPr lang="en-US" sz="3600" b="1" dirty="0" smtClean="0">
                  <a:solidFill>
                    <a:srgbClr val="002060"/>
                  </a:solidFill>
                </a:rPr>
                <a:t> . . . .</a:t>
              </a:r>
            </a:p>
            <a:p>
              <a:pPr marL="50800">
                <a:buFontTx/>
                <a:buChar char="-"/>
              </a:pPr>
              <a:r>
                <a:rPr lang="en-US" sz="3600" dirty="0" smtClean="0"/>
                <a:t> want to reunite families/communities </a:t>
              </a:r>
            </a:p>
            <a:p>
              <a:pPr marL="50800">
                <a:buFontTx/>
                <a:buChar char="-"/>
              </a:pPr>
              <a:r>
                <a:rPr lang="en-US" sz="3600" dirty="0" smtClean="0"/>
                <a:t> need to find a new homeland</a:t>
              </a:r>
            </a:p>
          </p:txBody>
        </p:sp>
        <p:grpSp>
          <p:nvGrpSpPr>
            <p:cNvPr id="14" name="Group 69"/>
            <p:cNvGrpSpPr/>
            <p:nvPr/>
          </p:nvGrpSpPr>
          <p:grpSpPr>
            <a:xfrm>
              <a:off x="5334000" y="109728"/>
              <a:ext cx="3581400" cy="4005072"/>
              <a:chOff x="5334000" y="109728"/>
              <a:chExt cx="3581400" cy="4005072"/>
            </a:xfrm>
          </p:grpSpPr>
          <p:sp>
            <p:nvSpPr>
              <p:cNvPr id="73" name="Rounded Rectangle 72"/>
              <p:cNvSpPr/>
              <p:nvPr/>
            </p:nvSpPr>
            <p:spPr>
              <a:xfrm>
                <a:off x="5334000" y="109728"/>
                <a:ext cx="3048000" cy="60960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Bracket 73"/>
              <p:cNvSpPr/>
              <p:nvPr/>
            </p:nvSpPr>
            <p:spPr>
              <a:xfrm>
                <a:off x="7772400" y="713232"/>
                <a:ext cx="1143000" cy="3401568"/>
              </a:xfrm>
              <a:prstGeom prst="rightBracket">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63" name="TextBox 62"/>
          <p:cNvSpPr txBox="1"/>
          <p:nvPr/>
        </p:nvSpPr>
        <p:spPr>
          <a:xfrm>
            <a:off x="0" y="0"/>
            <a:ext cx="9144000" cy="769441"/>
          </a:xfrm>
          <a:prstGeom prst="rect">
            <a:avLst/>
          </a:prstGeom>
          <a:noFill/>
        </p:spPr>
        <p:txBody>
          <a:bodyPr wrap="square" rtlCol="0">
            <a:spAutoFit/>
          </a:bodyPr>
          <a:lstStyle/>
          <a:p>
            <a:r>
              <a:rPr lang="en-US" sz="4400" b="1" dirty="0" smtClean="0">
                <a:solidFill>
                  <a:srgbClr val="002060"/>
                </a:solidFill>
              </a:rPr>
              <a:t>   Nation Building		The Settlers</a:t>
            </a:r>
          </a:p>
        </p:txBody>
      </p:sp>
      <p:grpSp>
        <p:nvGrpSpPr>
          <p:cNvPr id="97" name="Group 96"/>
          <p:cNvGrpSpPr/>
          <p:nvPr/>
        </p:nvGrpSpPr>
        <p:grpSpPr>
          <a:xfrm>
            <a:off x="-76200" y="838200"/>
            <a:ext cx="6781800" cy="6028063"/>
            <a:chOff x="-76200" y="829937"/>
            <a:chExt cx="6781800" cy="6028063"/>
          </a:xfrm>
        </p:grpSpPr>
        <p:pic>
          <p:nvPicPr>
            <p:cNvPr id="98" name="Picture 2"/>
            <p:cNvPicPr>
              <a:picLocks noChangeAspect="1" noChangeArrowheads="1"/>
            </p:cNvPicPr>
            <p:nvPr/>
          </p:nvPicPr>
          <p:blipFill>
            <a:blip r:embed="rId6"/>
            <a:srcRect/>
            <a:stretch>
              <a:fillRect/>
            </a:stretch>
          </p:blipFill>
          <p:spPr bwMode="auto">
            <a:xfrm>
              <a:off x="-76200" y="829937"/>
              <a:ext cx="6781800" cy="6028063"/>
            </a:xfrm>
            <a:prstGeom prst="rect">
              <a:avLst/>
            </a:prstGeom>
            <a:noFill/>
            <a:ln w="9525">
              <a:noFill/>
              <a:miter lim="800000"/>
              <a:headEnd/>
              <a:tailEnd/>
            </a:ln>
            <a:effectLst/>
          </p:spPr>
        </p:pic>
        <p:pic>
          <p:nvPicPr>
            <p:cNvPr id="99" name="Picture 2"/>
            <p:cNvPicPr>
              <a:picLocks noChangeAspect="1" noChangeArrowheads="1"/>
            </p:cNvPicPr>
            <p:nvPr/>
          </p:nvPicPr>
          <p:blipFill>
            <a:blip r:embed="rId6"/>
            <a:srcRect l="79775" t="30475" r="1124" b="60676"/>
            <a:stretch>
              <a:fillRect/>
            </a:stretch>
          </p:blipFill>
          <p:spPr bwMode="auto">
            <a:xfrm>
              <a:off x="4343400" y="2133600"/>
              <a:ext cx="2286000" cy="533400"/>
            </a:xfrm>
            <a:prstGeom prst="rect">
              <a:avLst/>
            </a:prstGeom>
            <a:noFill/>
            <a:ln w="9525">
              <a:noFill/>
              <a:miter lim="800000"/>
              <a:headEnd/>
              <a:tailEnd/>
            </a:ln>
            <a:effectLst/>
          </p:spPr>
        </p:pic>
        <p:cxnSp>
          <p:nvCxnSpPr>
            <p:cNvPr id="100" name="Straight Connector 99"/>
            <p:cNvCxnSpPr/>
            <p:nvPr/>
          </p:nvCxnSpPr>
          <p:spPr>
            <a:xfrm>
              <a:off x="4352544" y="2133600"/>
              <a:ext cx="2057400" cy="1588"/>
            </a:xfrm>
            <a:prstGeom prst="line">
              <a:avLst/>
            </a:prstGeom>
            <a:ln w="38100">
              <a:solidFill>
                <a:schemeClr val="bg1">
                  <a:lumMod val="65000"/>
                </a:schemeClr>
              </a:solidFill>
            </a:ln>
            <a:effectLst>
              <a:outerShdw dir="5400000" algn="ctr" rotWithShape="0">
                <a:schemeClr val="bg1">
                  <a:lumMod val="75000"/>
                </a:schemeClr>
              </a:outerShdw>
            </a:effectLst>
          </p:spPr>
          <p:style>
            <a:lnRef idx="1">
              <a:schemeClr val="accent1"/>
            </a:lnRef>
            <a:fillRef idx="0">
              <a:schemeClr val="accent1"/>
            </a:fillRef>
            <a:effectRef idx="0">
              <a:schemeClr val="accent1"/>
            </a:effectRef>
            <a:fontRef idx="minor">
              <a:schemeClr val="tx1"/>
            </a:fontRef>
          </p:style>
        </p:cxnSp>
        <p:pic>
          <p:nvPicPr>
            <p:cNvPr id="101" name="Picture 2"/>
            <p:cNvPicPr>
              <a:picLocks noChangeAspect="1" noChangeArrowheads="1"/>
            </p:cNvPicPr>
            <p:nvPr/>
          </p:nvPicPr>
          <p:blipFill>
            <a:blip r:embed="rId6"/>
            <a:srcRect l="58427" t="26683" r="34831" b="69525"/>
            <a:stretch>
              <a:fillRect/>
            </a:stretch>
          </p:blipFill>
          <p:spPr bwMode="auto">
            <a:xfrm rot="20767683">
              <a:off x="4196797" y="2559141"/>
              <a:ext cx="457200" cy="302437"/>
            </a:xfrm>
            <a:prstGeom prst="rect">
              <a:avLst/>
            </a:prstGeom>
            <a:noFill/>
            <a:ln w="9525">
              <a:noFill/>
              <a:miter lim="800000"/>
              <a:headEnd/>
              <a:tailEnd/>
            </a:ln>
            <a:effectLst/>
          </p:spPr>
        </p:pic>
      </p:grpSp>
      <p:sp>
        <p:nvSpPr>
          <p:cNvPr id="75" name="Rectangle 74"/>
          <p:cNvSpPr/>
          <p:nvPr/>
        </p:nvSpPr>
        <p:spPr>
          <a:xfrm>
            <a:off x="1447800" y="1524000"/>
            <a:ext cx="2362200" cy="609600"/>
          </a:xfrm>
          <a:prstGeom prst="rect">
            <a:avLst/>
          </a:prstGeom>
          <a:noFill/>
          <a:ln w="76200">
            <a:solidFill>
              <a:srgbClr val="FF00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p:cNvGrpSpPr/>
          <p:nvPr/>
        </p:nvGrpSpPr>
        <p:grpSpPr>
          <a:xfrm>
            <a:off x="-76200" y="850392"/>
            <a:ext cx="6781800" cy="6028063"/>
            <a:chOff x="-76200" y="829937"/>
            <a:chExt cx="6781800" cy="6028063"/>
          </a:xfrm>
        </p:grpSpPr>
        <p:grpSp>
          <p:nvGrpSpPr>
            <p:cNvPr id="80" name="Group 79"/>
            <p:cNvGrpSpPr/>
            <p:nvPr/>
          </p:nvGrpSpPr>
          <p:grpSpPr>
            <a:xfrm>
              <a:off x="-76200" y="829937"/>
              <a:ext cx="6781800" cy="6028063"/>
              <a:chOff x="-76200" y="829937"/>
              <a:chExt cx="6781800" cy="6028063"/>
            </a:xfrm>
          </p:grpSpPr>
          <p:pic>
            <p:nvPicPr>
              <p:cNvPr id="69" name="Picture 3"/>
              <p:cNvPicPr>
                <a:picLocks noChangeAspect="1" noChangeArrowheads="1"/>
              </p:cNvPicPr>
              <p:nvPr/>
            </p:nvPicPr>
            <p:blipFill>
              <a:blip r:embed="rId7"/>
              <a:srcRect/>
              <a:stretch>
                <a:fillRect/>
              </a:stretch>
            </p:blipFill>
            <p:spPr bwMode="auto">
              <a:xfrm>
                <a:off x="-76200" y="829937"/>
                <a:ext cx="6781800" cy="6028063"/>
              </a:xfrm>
              <a:prstGeom prst="rect">
                <a:avLst/>
              </a:prstGeom>
              <a:noFill/>
              <a:ln w="9525">
                <a:noFill/>
                <a:miter lim="800000"/>
                <a:headEnd/>
                <a:tailEnd/>
              </a:ln>
              <a:effectLst/>
            </p:spPr>
          </p:pic>
          <p:pic>
            <p:nvPicPr>
              <p:cNvPr id="76" name="Picture 75"/>
              <p:cNvPicPr preferRelativeResize="0">
                <a:picLocks noChangeArrowheads="1"/>
              </p:cNvPicPr>
              <p:nvPr/>
            </p:nvPicPr>
            <p:blipFill>
              <a:blip r:embed="rId8"/>
              <a:srcRect l="67236" t="65686" r="4309" b="28770"/>
              <a:stretch>
                <a:fillRect/>
              </a:stretch>
            </p:blipFill>
            <p:spPr bwMode="auto">
              <a:xfrm>
                <a:off x="4343400" y="2148840"/>
                <a:ext cx="2133600" cy="502920"/>
              </a:xfrm>
              <a:prstGeom prst="rect">
                <a:avLst/>
              </a:prstGeom>
              <a:noFill/>
              <a:ln w="50800">
                <a:noFill/>
                <a:miter lim="800000"/>
                <a:headEnd/>
                <a:tailEnd/>
              </a:ln>
              <a:effectLst/>
            </p:spPr>
          </p:pic>
          <p:cxnSp>
            <p:nvCxnSpPr>
              <p:cNvPr id="79" name="Straight Connector 78"/>
              <p:cNvCxnSpPr/>
              <p:nvPr/>
            </p:nvCxnSpPr>
            <p:spPr>
              <a:xfrm>
                <a:off x="4352544" y="2133600"/>
                <a:ext cx="2057400" cy="1588"/>
              </a:xfrm>
              <a:prstGeom prst="line">
                <a:avLst/>
              </a:prstGeom>
              <a:ln w="38100">
                <a:solidFill>
                  <a:schemeClr val="bg1">
                    <a:lumMod val="65000"/>
                  </a:schemeClr>
                </a:solidFill>
              </a:ln>
              <a:effectLst>
                <a:outerShdw dir="5400000" algn="ctr" rotWithShape="0">
                  <a:schemeClr val="bg1">
                    <a:lumMod val="75000"/>
                  </a:schemeClr>
                </a:outerShdw>
              </a:effectLst>
            </p:spPr>
            <p:style>
              <a:lnRef idx="1">
                <a:schemeClr val="accent1"/>
              </a:lnRef>
              <a:fillRef idx="0">
                <a:schemeClr val="accent1"/>
              </a:fillRef>
              <a:effectRef idx="0">
                <a:schemeClr val="accent1"/>
              </a:effectRef>
              <a:fontRef idx="minor">
                <a:schemeClr val="tx1"/>
              </a:fontRef>
            </p:style>
          </p:cxnSp>
        </p:grpSp>
        <p:pic>
          <p:nvPicPr>
            <p:cNvPr id="81" name="Picture 3"/>
            <p:cNvPicPr>
              <a:picLocks noChangeAspect="1" noChangeArrowheads="1"/>
            </p:cNvPicPr>
            <p:nvPr/>
          </p:nvPicPr>
          <p:blipFill>
            <a:blip r:embed="rId7"/>
            <a:srcRect l="61798" t="27947" r="34831" b="68261"/>
            <a:stretch>
              <a:fillRect/>
            </a:stretch>
          </p:blipFill>
          <p:spPr bwMode="auto">
            <a:xfrm rot="1138660">
              <a:off x="4312442" y="2549919"/>
              <a:ext cx="228600" cy="228600"/>
            </a:xfrm>
            <a:prstGeom prst="rect">
              <a:avLst/>
            </a:prstGeom>
            <a:noFill/>
            <a:ln w="9525">
              <a:noFill/>
              <a:miter lim="800000"/>
              <a:headEnd/>
              <a:tailEnd/>
            </a:ln>
            <a:effectLst/>
          </p:spPr>
        </p:pic>
      </p:grpSp>
      <p:grpSp>
        <p:nvGrpSpPr>
          <p:cNvPr id="88" name="Group 87"/>
          <p:cNvGrpSpPr/>
          <p:nvPr/>
        </p:nvGrpSpPr>
        <p:grpSpPr>
          <a:xfrm>
            <a:off x="509752" y="1600200"/>
            <a:ext cx="4191000" cy="4797972"/>
            <a:chOff x="509752" y="1600200"/>
            <a:chExt cx="4191000" cy="4797972"/>
          </a:xfrm>
        </p:grpSpPr>
        <p:cxnSp>
          <p:nvCxnSpPr>
            <p:cNvPr id="84" name="Straight Arrow Connector 83"/>
            <p:cNvCxnSpPr/>
            <p:nvPr/>
          </p:nvCxnSpPr>
          <p:spPr>
            <a:xfrm rot="5400000">
              <a:off x="3924300" y="1943100"/>
              <a:ext cx="990600" cy="304800"/>
            </a:xfrm>
            <a:prstGeom prst="straightConnector1">
              <a:avLst/>
            </a:prstGeom>
            <a:ln w="76200">
              <a:solidFill>
                <a:schemeClr val="accent2">
                  <a:lumMod val="75000"/>
                </a:schemeClr>
              </a:solidFill>
              <a:prstDash val="solid"/>
              <a:tailEnd type="triangle" w="med" len="med"/>
            </a:ln>
            <a:effectLst>
              <a:outerShdw dist="88900" dir="8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87" name="Freeform 86"/>
            <p:cNvSpPr/>
            <p:nvPr/>
          </p:nvSpPr>
          <p:spPr>
            <a:xfrm>
              <a:off x="509752" y="2230821"/>
              <a:ext cx="4191000" cy="4167351"/>
            </a:xfrm>
            <a:custGeom>
              <a:avLst/>
              <a:gdLst>
                <a:gd name="connsiteX0" fmla="*/ 3888827 w 4191000"/>
                <a:gd name="connsiteY0" fmla="*/ 354724 h 4167351"/>
                <a:gd name="connsiteX1" fmla="*/ 4172607 w 4191000"/>
                <a:gd name="connsiteY1" fmla="*/ 496613 h 4167351"/>
                <a:gd name="connsiteX2" fmla="*/ 3999186 w 4191000"/>
                <a:gd name="connsiteY2" fmla="*/ 890751 h 4167351"/>
                <a:gd name="connsiteX3" fmla="*/ 3794234 w 4191000"/>
                <a:gd name="connsiteY3" fmla="*/ 953813 h 4167351"/>
                <a:gd name="connsiteX4" fmla="*/ 3920358 w 4191000"/>
                <a:gd name="connsiteY4" fmla="*/ 1206062 h 4167351"/>
                <a:gd name="connsiteX5" fmla="*/ 3668110 w 4191000"/>
                <a:gd name="connsiteY5" fmla="*/ 1411013 h 4167351"/>
                <a:gd name="connsiteX6" fmla="*/ 3510455 w 4191000"/>
                <a:gd name="connsiteY6" fmla="*/ 1868213 h 4167351"/>
                <a:gd name="connsiteX7" fmla="*/ 3352800 w 4191000"/>
                <a:gd name="connsiteY7" fmla="*/ 2073165 h 4167351"/>
                <a:gd name="connsiteX8" fmla="*/ 3100551 w 4191000"/>
                <a:gd name="connsiteY8" fmla="*/ 2278117 h 4167351"/>
                <a:gd name="connsiteX9" fmla="*/ 3084786 w 4191000"/>
                <a:gd name="connsiteY9" fmla="*/ 2514600 h 4167351"/>
                <a:gd name="connsiteX10" fmla="*/ 2643351 w 4191000"/>
                <a:gd name="connsiteY10" fmla="*/ 2751082 h 4167351"/>
                <a:gd name="connsiteX11" fmla="*/ 2438400 w 4191000"/>
                <a:gd name="connsiteY11" fmla="*/ 2814145 h 4167351"/>
                <a:gd name="connsiteX12" fmla="*/ 2328041 w 4191000"/>
                <a:gd name="connsiteY12" fmla="*/ 3176751 h 4167351"/>
                <a:gd name="connsiteX13" fmla="*/ 2264979 w 4191000"/>
                <a:gd name="connsiteY13" fmla="*/ 3397469 h 4167351"/>
                <a:gd name="connsiteX14" fmla="*/ 2469931 w 4191000"/>
                <a:gd name="connsiteY14" fmla="*/ 3760076 h 4167351"/>
                <a:gd name="connsiteX15" fmla="*/ 2264979 w 4191000"/>
                <a:gd name="connsiteY15" fmla="*/ 3980793 h 4167351"/>
                <a:gd name="connsiteX16" fmla="*/ 2343807 w 4191000"/>
                <a:gd name="connsiteY16" fmla="*/ 4075386 h 4167351"/>
                <a:gd name="connsiteX17" fmla="*/ 2217682 w 4191000"/>
                <a:gd name="connsiteY17" fmla="*/ 4154213 h 4167351"/>
                <a:gd name="connsiteX18" fmla="*/ 1902372 w 4191000"/>
                <a:gd name="connsiteY18" fmla="*/ 4154213 h 4167351"/>
                <a:gd name="connsiteX19" fmla="*/ 1760482 w 4191000"/>
                <a:gd name="connsiteY19" fmla="*/ 4106917 h 4167351"/>
                <a:gd name="connsiteX20" fmla="*/ 1539765 w 4191000"/>
                <a:gd name="connsiteY20" fmla="*/ 3854669 h 4167351"/>
                <a:gd name="connsiteX21" fmla="*/ 1066800 w 4191000"/>
                <a:gd name="connsiteY21" fmla="*/ 4028089 h 4167351"/>
                <a:gd name="connsiteX22" fmla="*/ 688427 w 4191000"/>
                <a:gd name="connsiteY22" fmla="*/ 3854669 h 4167351"/>
                <a:gd name="connsiteX23" fmla="*/ 451945 w 4191000"/>
                <a:gd name="connsiteY23" fmla="*/ 3665482 h 4167351"/>
                <a:gd name="connsiteX24" fmla="*/ 373117 w 4191000"/>
                <a:gd name="connsiteY24" fmla="*/ 3208282 h 4167351"/>
                <a:gd name="connsiteX25" fmla="*/ 451945 w 4191000"/>
                <a:gd name="connsiteY25" fmla="*/ 3113689 h 4167351"/>
                <a:gd name="connsiteX26" fmla="*/ 325820 w 4191000"/>
                <a:gd name="connsiteY26" fmla="*/ 2845676 h 4167351"/>
                <a:gd name="connsiteX27" fmla="*/ 341586 w 4191000"/>
                <a:gd name="connsiteY27" fmla="*/ 2546131 h 4167351"/>
                <a:gd name="connsiteX28" fmla="*/ 341586 w 4191000"/>
                <a:gd name="connsiteY28" fmla="*/ 2388476 h 4167351"/>
                <a:gd name="connsiteX29" fmla="*/ 105103 w 4191000"/>
                <a:gd name="connsiteY29" fmla="*/ 2293882 h 4167351"/>
                <a:gd name="connsiteX30" fmla="*/ 10510 w 4191000"/>
                <a:gd name="connsiteY30" fmla="*/ 2041634 h 4167351"/>
                <a:gd name="connsiteX31" fmla="*/ 168165 w 4191000"/>
                <a:gd name="connsiteY31" fmla="*/ 1600200 h 4167351"/>
                <a:gd name="connsiteX32" fmla="*/ 467710 w 4191000"/>
                <a:gd name="connsiteY32" fmla="*/ 1805151 h 4167351"/>
                <a:gd name="connsiteX33" fmla="*/ 893379 w 4191000"/>
                <a:gd name="connsiteY33" fmla="*/ 1899745 h 4167351"/>
                <a:gd name="connsiteX34" fmla="*/ 1019503 w 4191000"/>
                <a:gd name="connsiteY34" fmla="*/ 1820917 h 4167351"/>
                <a:gd name="connsiteX35" fmla="*/ 1208689 w 4191000"/>
                <a:gd name="connsiteY35" fmla="*/ 1962807 h 4167351"/>
                <a:gd name="connsiteX36" fmla="*/ 1413641 w 4191000"/>
                <a:gd name="connsiteY36" fmla="*/ 2120462 h 4167351"/>
                <a:gd name="connsiteX37" fmla="*/ 1524000 w 4191000"/>
                <a:gd name="connsiteY37" fmla="*/ 1978572 h 4167351"/>
                <a:gd name="connsiteX38" fmla="*/ 1760482 w 4191000"/>
                <a:gd name="connsiteY38" fmla="*/ 1899745 h 4167351"/>
                <a:gd name="connsiteX39" fmla="*/ 1918138 w 4191000"/>
                <a:gd name="connsiteY39" fmla="*/ 1820917 h 4167351"/>
                <a:gd name="connsiteX40" fmla="*/ 1965434 w 4191000"/>
                <a:gd name="connsiteY40" fmla="*/ 1647496 h 4167351"/>
                <a:gd name="connsiteX41" fmla="*/ 2138855 w 4191000"/>
                <a:gd name="connsiteY41" fmla="*/ 1537138 h 4167351"/>
                <a:gd name="connsiteX42" fmla="*/ 2548758 w 4191000"/>
                <a:gd name="connsiteY42" fmla="*/ 1679027 h 4167351"/>
                <a:gd name="connsiteX43" fmla="*/ 2832538 w 4191000"/>
                <a:gd name="connsiteY43" fmla="*/ 1757855 h 4167351"/>
                <a:gd name="connsiteX44" fmla="*/ 2974427 w 4191000"/>
                <a:gd name="connsiteY44" fmla="*/ 1600200 h 4167351"/>
                <a:gd name="connsiteX45" fmla="*/ 3084786 w 4191000"/>
                <a:gd name="connsiteY45" fmla="*/ 1332186 h 4167351"/>
                <a:gd name="connsiteX46" fmla="*/ 3084786 w 4191000"/>
                <a:gd name="connsiteY46" fmla="*/ 1064172 h 4167351"/>
                <a:gd name="connsiteX47" fmla="*/ 3163614 w 4191000"/>
                <a:gd name="connsiteY47" fmla="*/ 843455 h 4167351"/>
                <a:gd name="connsiteX48" fmla="*/ 3305503 w 4191000"/>
                <a:gd name="connsiteY48" fmla="*/ 906517 h 4167351"/>
                <a:gd name="connsiteX49" fmla="*/ 3242441 w 4191000"/>
                <a:gd name="connsiteY49" fmla="*/ 701565 h 4167351"/>
                <a:gd name="connsiteX50" fmla="*/ 3289738 w 4191000"/>
                <a:gd name="connsiteY50" fmla="*/ 622738 h 4167351"/>
                <a:gd name="connsiteX51" fmla="*/ 3494689 w 4191000"/>
                <a:gd name="connsiteY51" fmla="*/ 638503 h 4167351"/>
                <a:gd name="connsiteX52" fmla="*/ 3557751 w 4191000"/>
                <a:gd name="connsiteY52" fmla="*/ 638503 h 4167351"/>
                <a:gd name="connsiteX53" fmla="*/ 3557751 w 4191000"/>
                <a:gd name="connsiteY53" fmla="*/ 528145 h 4167351"/>
                <a:gd name="connsiteX54" fmla="*/ 3447393 w 4191000"/>
                <a:gd name="connsiteY54" fmla="*/ 307427 h 4167351"/>
                <a:gd name="connsiteX55" fmla="*/ 3258207 w 4191000"/>
                <a:gd name="connsiteY55" fmla="*/ 134007 h 4167351"/>
                <a:gd name="connsiteX56" fmla="*/ 3305503 w 4191000"/>
                <a:gd name="connsiteY56" fmla="*/ 23648 h 4167351"/>
                <a:gd name="connsiteX57" fmla="*/ 3605048 w 4191000"/>
                <a:gd name="connsiteY57" fmla="*/ 275896 h 4167351"/>
                <a:gd name="connsiteX58" fmla="*/ 3762703 w 4191000"/>
                <a:gd name="connsiteY58" fmla="*/ 338958 h 4167351"/>
                <a:gd name="connsiteX59" fmla="*/ 3888827 w 4191000"/>
                <a:gd name="connsiteY59" fmla="*/ 354724 h 416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191000" h="4167351">
                  <a:moveTo>
                    <a:pt x="3888827" y="354724"/>
                  </a:moveTo>
                  <a:cubicBezTo>
                    <a:pt x="3957144" y="381000"/>
                    <a:pt x="4154214" y="407275"/>
                    <a:pt x="4172607" y="496613"/>
                  </a:cubicBezTo>
                  <a:cubicBezTo>
                    <a:pt x="4191000" y="585951"/>
                    <a:pt x="4062248" y="814551"/>
                    <a:pt x="3999186" y="890751"/>
                  </a:cubicBezTo>
                  <a:cubicBezTo>
                    <a:pt x="3936124" y="966951"/>
                    <a:pt x="3807372" y="901261"/>
                    <a:pt x="3794234" y="953813"/>
                  </a:cubicBezTo>
                  <a:cubicBezTo>
                    <a:pt x="3781096" y="1006365"/>
                    <a:pt x="3941379" y="1129862"/>
                    <a:pt x="3920358" y="1206062"/>
                  </a:cubicBezTo>
                  <a:cubicBezTo>
                    <a:pt x="3899337" y="1282262"/>
                    <a:pt x="3736427" y="1300655"/>
                    <a:pt x="3668110" y="1411013"/>
                  </a:cubicBezTo>
                  <a:cubicBezTo>
                    <a:pt x="3599793" y="1521371"/>
                    <a:pt x="3563007" y="1757854"/>
                    <a:pt x="3510455" y="1868213"/>
                  </a:cubicBezTo>
                  <a:cubicBezTo>
                    <a:pt x="3457903" y="1978572"/>
                    <a:pt x="3421117" y="2004848"/>
                    <a:pt x="3352800" y="2073165"/>
                  </a:cubicBezTo>
                  <a:cubicBezTo>
                    <a:pt x="3284483" y="2141482"/>
                    <a:pt x="3145220" y="2204545"/>
                    <a:pt x="3100551" y="2278117"/>
                  </a:cubicBezTo>
                  <a:cubicBezTo>
                    <a:pt x="3055882" y="2351689"/>
                    <a:pt x="3160986" y="2435773"/>
                    <a:pt x="3084786" y="2514600"/>
                  </a:cubicBezTo>
                  <a:cubicBezTo>
                    <a:pt x="3008586" y="2593427"/>
                    <a:pt x="2751082" y="2701158"/>
                    <a:pt x="2643351" y="2751082"/>
                  </a:cubicBezTo>
                  <a:cubicBezTo>
                    <a:pt x="2535620" y="2801006"/>
                    <a:pt x="2490952" y="2743200"/>
                    <a:pt x="2438400" y="2814145"/>
                  </a:cubicBezTo>
                  <a:cubicBezTo>
                    <a:pt x="2385848" y="2885090"/>
                    <a:pt x="2356945" y="3079530"/>
                    <a:pt x="2328041" y="3176751"/>
                  </a:cubicBezTo>
                  <a:cubicBezTo>
                    <a:pt x="2299137" y="3273972"/>
                    <a:pt x="2241331" y="3300248"/>
                    <a:pt x="2264979" y="3397469"/>
                  </a:cubicBezTo>
                  <a:cubicBezTo>
                    <a:pt x="2288627" y="3494690"/>
                    <a:pt x="2469931" y="3662855"/>
                    <a:pt x="2469931" y="3760076"/>
                  </a:cubicBezTo>
                  <a:cubicBezTo>
                    <a:pt x="2469931" y="3857297"/>
                    <a:pt x="2286000" y="3928241"/>
                    <a:pt x="2264979" y="3980793"/>
                  </a:cubicBezTo>
                  <a:cubicBezTo>
                    <a:pt x="2243958" y="4033345"/>
                    <a:pt x="2351690" y="4046483"/>
                    <a:pt x="2343807" y="4075386"/>
                  </a:cubicBezTo>
                  <a:cubicBezTo>
                    <a:pt x="2335924" y="4104289"/>
                    <a:pt x="2291254" y="4141075"/>
                    <a:pt x="2217682" y="4154213"/>
                  </a:cubicBezTo>
                  <a:cubicBezTo>
                    <a:pt x="2144110" y="4167351"/>
                    <a:pt x="1978572" y="4162096"/>
                    <a:pt x="1902372" y="4154213"/>
                  </a:cubicBezTo>
                  <a:cubicBezTo>
                    <a:pt x="1826172" y="4146330"/>
                    <a:pt x="1820916" y="4156841"/>
                    <a:pt x="1760482" y="4106917"/>
                  </a:cubicBezTo>
                  <a:cubicBezTo>
                    <a:pt x="1700048" y="4056993"/>
                    <a:pt x="1655379" y="3867807"/>
                    <a:pt x="1539765" y="3854669"/>
                  </a:cubicBezTo>
                  <a:cubicBezTo>
                    <a:pt x="1424151" y="3841531"/>
                    <a:pt x="1208690" y="4028089"/>
                    <a:pt x="1066800" y="4028089"/>
                  </a:cubicBezTo>
                  <a:cubicBezTo>
                    <a:pt x="924910" y="4028089"/>
                    <a:pt x="790903" y="3915103"/>
                    <a:pt x="688427" y="3854669"/>
                  </a:cubicBezTo>
                  <a:cubicBezTo>
                    <a:pt x="585951" y="3794235"/>
                    <a:pt x="504497" y="3773213"/>
                    <a:pt x="451945" y="3665482"/>
                  </a:cubicBezTo>
                  <a:cubicBezTo>
                    <a:pt x="399393" y="3557751"/>
                    <a:pt x="373117" y="3300247"/>
                    <a:pt x="373117" y="3208282"/>
                  </a:cubicBezTo>
                  <a:cubicBezTo>
                    <a:pt x="373117" y="3116317"/>
                    <a:pt x="459828" y="3174123"/>
                    <a:pt x="451945" y="3113689"/>
                  </a:cubicBezTo>
                  <a:cubicBezTo>
                    <a:pt x="444062" y="3053255"/>
                    <a:pt x="344213" y="2940269"/>
                    <a:pt x="325820" y="2845676"/>
                  </a:cubicBezTo>
                  <a:cubicBezTo>
                    <a:pt x="307427" y="2751083"/>
                    <a:pt x="338958" y="2622331"/>
                    <a:pt x="341586" y="2546131"/>
                  </a:cubicBezTo>
                  <a:cubicBezTo>
                    <a:pt x="344214" y="2469931"/>
                    <a:pt x="381000" y="2430517"/>
                    <a:pt x="341586" y="2388476"/>
                  </a:cubicBezTo>
                  <a:cubicBezTo>
                    <a:pt x="302172" y="2346435"/>
                    <a:pt x="160282" y="2351689"/>
                    <a:pt x="105103" y="2293882"/>
                  </a:cubicBezTo>
                  <a:cubicBezTo>
                    <a:pt x="49924" y="2236075"/>
                    <a:pt x="0" y="2157248"/>
                    <a:pt x="10510" y="2041634"/>
                  </a:cubicBezTo>
                  <a:cubicBezTo>
                    <a:pt x="21020" y="1926020"/>
                    <a:pt x="91965" y="1639614"/>
                    <a:pt x="168165" y="1600200"/>
                  </a:cubicBezTo>
                  <a:cubicBezTo>
                    <a:pt x="244365" y="1560786"/>
                    <a:pt x="346841" y="1755227"/>
                    <a:pt x="467710" y="1805151"/>
                  </a:cubicBezTo>
                  <a:cubicBezTo>
                    <a:pt x="588579" y="1855075"/>
                    <a:pt x="801414" y="1897117"/>
                    <a:pt x="893379" y="1899745"/>
                  </a:cubicBezTo>
                  <a:cubicBezTo>
                    <a:pt x="985344" y="1902373"/>
                    <a:pt x="966951" y="1810407"/>
                    <a:pt x="1019503" y="1820917"/>
                  </a:cubicBezTo>
                  <a:cubicBezTo>
                    <a:pt x="1072055" y="1831427"/>
                    <a:pt x="1208689" y="1962807"/>
                    <a:pt x="1208689" y="1962807"/>
                  </a:cubicBezTo>
                  <a:cubicBezTo>
                    <a:pt x="1274379" y="2012731"/>
                    <a:pt x="1361089" y="2117835"/>
                    <a:pt x="1413641" y="2120462"/>
                  </a:cubicBezTo>
                  <a:cubicBezTo>
                    <a:pt x="1466193" y="2123089"/>
                    <a:pt x="1466193" y="2015358"/>
                    <a:pt x="1524000" y="1978572"/>
                  </a:cubicBezTo>
                  <a:cubicBezTo>
                    <a:pt x="1581807" y="1941786"/>
                    <a:pt x="1694792" y="1926021"/>
                    <a:pt x="1760482" y="1899745"/>
                  </a:cubicBezTo>
                  <a:cubicBezTo>
                    <a:pt x="1826172" y="1873469"/>
                    <a:pt x="1883979" y="1862958"/>
                    <a:pt x="1918138" y="1820917"/>
                  </a:cubicBezTo>
                  <a:cubicBezTo>
                    <a:pt x="1952297" y="1778876"/>
                    <a:pt x="1928648" y="1694793"/>
                    <a:pt x="1965434" y="1647496"/>
                  </a:cubicBezTo>
                  <a:cubicBezTo>
                    <a:pt x="2002220" y="1600200"/>
                    <a:pt x="2041634" y="1531883"/>
                    <a:pt x="2138855" y="1537138"/>
                  </a:cubicBezTo>
                  <a:cubicBezTo>
                    <a:pt x="2236076" y="1542393"/>
                    <a:pt x="2433144" y="1642241"/>
                    <a:pt x="2548758" y="1679027"/>
                  </a:cubicBezTo>
                  <a:cubicBezTo>
                    <a:pt x="2664372" y="1715813"/>
                    <a:pt x="2761593" y="1770993"/>
                    <a:pt x="2832538" y="1757855"/>
                  </a:cubicBezTo>
                  <a:cubicBezTo>
                    <a:pt x="2903483" y="1744717"/>
                    <a:pt x="2932386" y="1671145"/>
                    <a:pt x="2974427" y="1600200"/>
                  </a:cubicBezTo>
                  <a:cubicBezTo>
                    <a:pt x="3016468" y="1529255"/>
                    <a:pt x="3066393" y="1421524"/>
                    <a:pt x="3084786" y="1332186"/>
                  </a:cubicBezTo>
                  <a:cubicBezTo>
                    <a:pt x="3103179" y="1242848"/>
                    <a:pt x="3071648" y="1145627"/>
                    <a:pt x="3084786" y="1064172"/>
                  </a:cubicBezTo>
                  <a:cubicBezTo>
                    <a:pt x="3097924" y="982717"/>
                    <a:pt x="3126828" y="869731"/>
                    <a:pt x="3163614" y="843455"/>
                  </a:cubicBezTo>
                  <a:cubicBezTo>
                    <a:pt x="3200400" y="817179"/>
                    <a:pt x="3292365" y="930165"/>
                    <a:pt x="3305503" y="906517"/>
                  </a:cubicBezTo>
                  <a:cubicBezTo>
                    <a:pt x="3318641" y="882869"/>
                    <a:pt x="3245069" y="748862"/>
                    <a:pt x="3242441" y="701565"/>
                  </a:cubicBezTo>
                  <a:cubicBezTo>
                    <a:pt x="3239814" y="654269"/>
                    <a:pt x="3247697" y="633248"/>
                    <a:pt x="3289738" y="622738"/>
                  </a:cubicBezTo>
                  <a:cubicBezTo>
                    <a:pt x="3331779" y="612228"/>
                    <a:pt x="3450020" y="635875"/>
                    <a:pt x="3494689" y="638503"/>
                  </a:cubicBezTo>
                  <a:cubicBezTo>
                    <a:pt x="3539358" y="641131"/>
                    <a:pt x="3547241" y="656896"/>
                    <a:pt x="3557751" y="638503"/>
                  </a:cubicBezTo>
                  <a:cubicBezTo>
                    <a:pt x="3568261" y="620110"/>
                    <a:pt x="3576144" y="583324"/>
                    <a:pt x="3557751" y="528145"/>
                  </a:cubicBezTo>
                  <a:cubicBezTo>
                    <a:pt x="3539358" y="472966"/>
                    <a:pt x="3497317" y="373117"/>
                    <a:pt x="3447393" y="307427"/>
                  </a:cubicBezTo>
                  <a:cubicBezTo>
                    <a:pt x="3397469" y="241737"/>
                    <a:pt x="3281855" y="181303"/>
                    <a:pt x="3258207" y="134007"/>
                  </a:cubicBezTo>
                  <a:cubicBezTo>
                    <a:pt x="3234559" y="86711"/>
                    <a:pt x="3247696" y="0"/>
                    <a:pt x="3305503" y="23648"/>
                  </a:cubicBezTo>
                  <a:cubicBezTo>
                    <a:pt x="3363310" y="47296"/>
                    <a:pt x="3528848" y="223344"/>
                    <a:pt x="3605048" y="275896"/>
                  </a:cubicBezTo>
                  <a:cubicBezTo>
                    <a:pt x="3681248" y="328448"/>
                    <a:pt x="3707524" y="325820"/>
                    <a:pt x="3762703" y="338958"/>
                  </a:cubicBezTo>
                  <a:cubicBezTo>
                    <a:pt x="3817882" y="352096"/>
                    <a:pt x="3820510" y="328448"/>
                    <a:pt x="3888827" y="354724"/>
                  </a:cubicBezTo>
                  <a:close/>
                </a:path>
              </a:pathLst>
            </a:custGeom>
            <a:noFill/>
            <a:ln w="76200">
              <a:solidFill>
                <a:schemeClr val="tx1"/>
              </a:solidFill>
              <a:prstDash val="solid"/>
            </a:ln>
            <a:effectLst>
              <a:outerShdw dist="50800" dir="8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TextBox 89"/>
          <p:cNvSpPr txBox="1"/>
          <p:nvPr/>
        </p:nvSpPr>
        <p:spPr>
          <a:xfrm>
            <a:off x="0" y="914400"/>
            <a:ext cx="2209800" cy="707886"/>
          </a:xfrm>
          <a:prstGeom prst="rect">
            <a:avLst/>
          </a:prstGeom>
          <a:solidFill>
            <a:srgbClr val="F9F9F9"/>
          </a:solidFill>
          <a:ln w="50800">
            <a:solidFill>
              <a:schemeClr val="tx1"/>
            </a:solidFill>
          </a:ln>
          <a:effectLst>
            <a:outerShdw dist="50800" dir="7200000" algn="ctr" rotWithShape="0">
              <a:schemeClr val="tx1"/>
            </a:outerShdw>
          </a:effectLst>
        </p:spPr>
        <p:txBody>
          <a:bodyPr wrap="square" rtlCol="0">
            <a:spAutoFit/>
          </a:bodyPr>
          <a:lstStyle/>
          <a:p>
            <a:r>
              <a:rPr lang="en-US" sz="4000" b="1" dirty="0" smtClean="0"/>
              <a:t>PRE-1763</a:t>
            </a:r>
            <a:endParaRPr lang="en-US" sz="4000" b="1" dirty="0"/>
          </a:p>
        </p:txBody>
      </p:sp>
      <p:sp>
        <p:nvSpPr>
          <p:cNvPr id="91" name="Oval 90"/>
          <p:cNvSpPr/>
          <p:nvPr/>
        </p:nvSpPr>
        <p:spPr>
          <a:xfrm rot="1487464">
            <a:off x="4405890" y="3413542"/>
            <a:ext cx="457200" cy="762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rot="20599406">
            <a:off x="4921058" y="3188274"/>
            <a:ext cx="1045286" cy="461665"/>
          </a:xfrm>
          <a:prstGeom prst="rect">
            <a:avLst/>
          </a:prstGeom>
          <a:noFill/>
        </p:spPr>
        <p:txBody>
          <a:bodyPr wrap="none" rtlCol="0">
            <a:spAutoFit/>
          </a:bodyPr>
          <a:lstStyle/>
          <a:p>
            <a:r>
              <a:rPr lang="en-US" sz="2400" b="1" dirty="0" err="1" smtClean="0"/>
              <a:t>Acadie</a:t>
            </a:r>
            <a:endParaRPr lang="en-US" sz="2400" b="1" dirty="0"/>
          </a:p>
        </p:txBody>
      </p:sp>
      <p:pic>
        <p:nvPicPr>
          <p:cNvPr id="154626" name="Picture 2" descr="C:\Users\Sandra\AppData\Local\Microsoft\Windows\INetCache\IE\U3FRR2B4\S43Qy[1].png"/>
          <p:cNvPicPr>
            <a:picLocks noChangeAspect="1" noChangeArrowheads="1"/>
          </p:cNvPicPr>
          <p:nvPr/>
        </p:nvPicPr>
        <p:blipFill>
          <a:blip r:embed="rId9"/>
          <a:srcRect/>
          <a:stretch>
            <a:fillRect/>
          </a:stretch>
        </p:blipFill>
        <p:spPr bwMode="auto">
          <a:xfrm rot="20649468">
            <a:off x="4958759" y="3024950"/>
            <a:ext cx="1051560" cy="746760"/>
          </a:xfrm>
          <a:prstGeom prst="rect">
            <a:avLst/>
          </a:prstGeom>
          <a:noFill/>
        </p:spPr>
      </p:pic>
      <p:sp>
        <p:nvSpPr>
          <p:cNvPr id="94" name="TextBox 93"/>
          <p:cNvSpPr txBox="1"/>
          <p:nvPr/>
        </p:nvSpPr>
        <p:spPr>
          <a:xfrm rot="20399938">
            <a:off x="4828702" y="3474855"/>
            <a:ext cx="1686231" cy="461665"/>
          </a:xfrm>
          <a:prstGeom prst="rect">
            <a:avLst/>
          </a:prstGeom>
          <a:noFill/>
        </p:spPr>
        <p:txBody>
          <a:bodyPr wrap="none" rtlCol="0">
            <a:spAutoFit/>
          </a:bodyPr>
          <a:lstStyle/>
          <a:p>
            <a:r>
              <a:rPr lang="en-US" sz="2400" b="1" dirty="0" smtClean="0"/>
              <a:t>Nova Scotia</a:t>
            </a:r>
            <a:endParaRPr lang="en-US" sz="2400" b="1" dirty="0"/>
          </a:p>
        </p:txBody>
      </p:sp>
      <p:sp>
        <p:nvSpPr>
          <p:cNvPr id="96" name="TextBox 95"/>
          <p:cNvSpPr txBox="1"/>
          <p:nvPr/>
        </p:nvSpPr>
        <p:spPr>
          <a:xfrm>
            <a:off x="58766" y="914400"/>
            <a:ext cx="3834127" cy="584775"/>
          </a:xfrm>
          <a:prstGeom prst="rect">
            <a:avLst/>
          </a:prstGeom>
          <a:solidFill>
            <a:schemeClr val="bg1"/>
          </a:solidFill>
          <a:ln w="76200">
            <a:solidFill>
              <a:schemeClr val="tx1"/>
            </a:solidFill>
          </a:ln>
        </p:spPr>
        <p:txBody>
          <a:bodyPr wrap="none" rtlCol="0">
            <a:spAutoFit/>
          </a:bodyPr>
          <a:lstStyle/>
          <a:p>
            <a:r>
              <a:rPr lang="en-US" sz="3200" b="1" dirty="0" smtClean="0"/>
              <a:t>1763 – Treaty of Paris</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left)">
                                      <p:cBhvr>
                                        <p:cTn id="7" dur="10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68"/>
                                        </p:tgtEl>
                                      </p:cBhvr>
                                    </p:animEffect>
                                    <p:set>
                                      <p:cBhvr>
                                        <p:cTn id="12" dur="1" fill="hold">
                                          <p:stCondLst>
                                            <p:cond delay="999"/>
                                          </p:stCondLst>
                                        </p:cTn>
                                        <p:tgtEl>
                                          <p:spTgt spid="68"/>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1000"/>
                                        <p:tgtEl>
                                          <p:spTgt spid="75"/>
                                        </p:tgtEl>
                                      </p:cBhvr>
                                    </p:animEffect>
                                    <p:set>
                                      <p:cBhvr>
                                        <p:cTn id="15" dur="1" fill="hold">
                                          <p:stCondLst>
                                            <p:cond delay="999"/>
                                          </p:stCondLst>
                                        </p:cTn>
                                        <p:tgtEl>
                                          <p:spTgt spid="75"/>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fade">
                                      <p:cBhvr>
                                        <p:cTn id="18" dur="1000"/>
                                        <p:tgtEl>
                                          <p:spTgt spid="82"/>
                                        </p:tgtEl>
                                      </p:cBhvr>
                                    </p:animEffect>
                                  </p:childTnLst>
                                </p:cTn>
                              </p:par>
                              <p:par>
                                <p:cTn id="19" presetID="10" presetClass="entr" presetSubtype="0" fill="hold" nodeType="withEffect">
                                  <p:stCondLst>
                                    <p:cond delay="0"/>
                                  </p:stCondLst>
                                  <p:childTnLst>
                                    <p:set>
                                      <p:cBhvr>
                                        <p:cTn id="20" dur="1" fill="hold">
                                          <p:stCondLst>
                                            <p:cond delay="0"/>
                                          </p:stCondLst>
                                        </p:cTn>
                                        <p:tgtEl>
                                          <p:spTgt spid="97"/>
                                        </p:tgtEl>
                                        <p:attrNameLst>
                                          <p:attrName>style.visibility</p:attrName>
                                        </p:attrNameLst>
                                      </p:cBhvr>
                                      <p:to>
                                        <p:strVal val="visible"/>
                                      </p:to>
                                    </p:set>
                                    <p:animEffect transition="in" filter="fade">
                                      <p:cBhvr>
                                        <p:cTn id="21" dur="2000"/>
                                        <p:tgtEl>
                                          <p:spTgt spid="9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90"/>
                                        </p:tgtEl>
                                        <p:attrNameLst>
                                          <p:attrName>style.visibility</p:attrName>
                                        </p:attrNameLst>
                                      </p:cBhvr>
                                      <p:to>
                                        <p:strVal val="visible"/>
                                      </p:to>
                                    </p:set>
                                    <p:anim calcmode="lin" valueType="num">
                                      <p:cBhvr>
                                        <p:cTn id="26" dur="1000" fill="hold"/>
                                        <p:tgtEl>
                                          <p:spTgt spid="90"/>
                                        </p:tgtEl>
                                        <p:attrNameLst>
                                          <p:attrName>ppt_w</p:attrName>
                                        </p:attrNameLst>
                                      </p:cBhvr>
                                      <p:tavLst>
                                        <p:tav tm="0">
                                          <p:val>
                                            <p:fltVal val="0"/>
                                          </p:val>
                                        </p:tav>
                                        <p:tav tm="100000">
                                          <p:val>
                                            <p:strVal val="#ppt_w"/>
                                          </p:val>
                                        </p:tav>
                                      </p:tavLst>
                                    </p:anim>
                                    <p:anim calcmode="lin" valueType="num">
                                      <p:cBhvr>
                                        <p:cTn id="27" dur="1000" fill="hold"/>
                                        <p:tgtEl>
                                          <p:spTgt spid="90"/>
                                        </p:tgtEl>
                                        <p:attrNameLst>
                                          <p:attrName>ppt_h</p:attrName>
                                        </p:attrNameLst>
                                      </p:cBhvr>
                                      <p:tavLst>
                                        <p:tav tm="0">
                                          <p:val>
                                            <p:fltVal val="0"/>
                                          </p:val>
                                        </p:tav>
                                        <p:tav tm="100000">
                                          <p:val>
                                            <p:strVal val="#ppt_h"/>
                                          </p:val>
                                        </p:tav>
                                      </p:tavLst>
                                    </p:anim>
                                    <p:animEffect transition="in" filter="fade">
                                      <p:cBhvr>
                                        <p:cTn id="28" dur="1000"/>
                                        <p:tgtEl>
                                          <p:spTgt spid="9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1"/>
                                        </p:tgtEl>
                                        <p:attrNameLst>
                                          <p:attrName>style.visibility</p:attrName>
                                        </p:attrNameLst>
                                      </p:cBhvr>
                                      <p:to>
                                        <p:strVal val="visible"/>
                                      </p:to>
                                    </p:set>
                                    <p:animEffect transition="in" filter="wipe(down)">
                                      <p:cBhvr>
                                        <p:cTn id="33" dur="1000"/>
                                        <p:tgtEl>
                                          <p:spTgt spid="91"/>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fade">
                                      <p:cBhvr>
                                        <p:cTn id="37" dur="1000"/>
                                        <p:tgtEl>
                                          <p:spTgt spid="9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54626"/>
                                        </p:tgtEl>
                                        <p:attrNameLst>
                                          <p:attrName>style.visibility</p:attrName>
                                        </p:attrNameLst>
                                      </p:cBhvr>
                                      <p:to>
                                        <p:strVal val="visible"/>
                                      </p:to>
                                    </p:set>
                                    <p:animEffect transition="in" filter="wipe(left)">
                                      <p:cBhvr>
                                        <p:cTn id="42" dur="1000"/>
                                        <p:tgtEl>
                                          <p:spTgt spid="154626"/>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94"/>
                                        </p:tgtEl>
                                        <p:attrNameLst>
                                          <p:attrName>style.visibility</p:attrName>
                                        </p:attrNameLst>
                                      </p:cBhvr>
                                      <p:to>
                                        <p:strVal val="visible"/>
                                      </p:to>
                                    </p:set>
                                    <p:animEffect transition="in" filter="fade">
                                      <p:cBhvr>
                                        <p:cTn id="46" dur="1000"/>
                                        <p:tgtEl>
                                          <p:spTgt spid="9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88"/>
                                        </p:tgtEl>
                                        <p:attrNameLst>
                                          <p:attrName>style.visibility</p:attrName>
                                        </p:attrNameLst>
                                      </p:cBhvr>
                                      <p:to>
                                        <p:strVal val="visible"/>
                                      </p:to>
                                    </p:set>
                                    <p:animEffect transition="in" filter="wipe(up)">
                                      <p:cBhvr>
                                        <p:cTn id="51" dur="2000"/>
                                        <p:tgtEl>
                                          <p:spTgt spid="88"/>
                                        </p:tgtEl>
                                      </p:cBhvr>
                                    </p:animEffect>
                                  </p:childTnLst>
                                </p:cTn>
                              </p:par>
                              <p:par>
                                <p:cTn id="52" presetID="10" presetClass="exit" presetSubtype="0" fill="hold" nodeType="withEffect">
                                  <p:stCondLst>
                                    <p:cond delay="0"/>
                                  </p:stCondLst>
                                  <p:childTnLst>
                                    <p:animEffect transition="out" filter="fade">
                                      <p:cBhvr>
                                        <p:cTn id="53" dur="1000"/>
                                        <p:tgtEl>
                                          <p:spTgt spid="154626"/>
                                        </p:tgtEl>
                                      </p:cBhvr>
                                    </p:animEffect>
                                    <p:set>
                                      <p:cBhvr>
                                        <p:cTn id="54" dur="1" fill="hold">
                                          <p:stCondLst>
                                            <p:cond delay="999"/>
                                          </p:stCondLst>
                                        </p:cTn>
                                        <p:tgtEl>
                                          <p:spTgt spid="15462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92"/>
                                        </p:tgtEl>
                                      </p:cBhvr>
                                    </p:animEffect>
                                    <p:set>
                                      <p:cBhvr>
                                        <p:cTn id="57" dur="1" fill="hold">
                                          <p:stCondLst>
                                            <p:cond delay="999"/>
                                          </p:stCondLst>
                                        </p:cTn>
                                        <p:tgtEl>
                                          <p:spTgt spid="9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9" presetClass="exit" presetSubtype="0" fill="hold" grpId="1" nodeType="clickEffect">
                                  <p:stCondLst>
                                    <p:cond delay="0"/>
                                  </p:stCondLst>
                                  <p:childTnLst>
                                    <p:anim calcmode="lin" valueType="num">
                                      <p:cBhvr>
                                        <p:cTn id="61" dur="1000"/>
                                        <p:tgtEl>
                                          <p:spTgt spid="90"/>
                                        </p:tgtEl>
                                        <p:attrNameLst>
                                          <p:attrName>ppt_x</p:attrName>
                                        </p:attrNameLst>
                                      </p:cBhvr>
                                      <p:tavLst>
                                        <p:tav tm="0">
                                          <p:val>
                                            <p:strVal val="ppt_x"/>
                                          </p:val>
                                        </p:tav>
                                        <p:tav tm="100000">
                                          <p:val>
                                            <p:strVal val="ppt_x-.2"/>
                                          </p:val>
                                        </p:tav>
                                      </p:tavLst>
                                    </p:anim>
                                    <p:anim calcmode="lin" valueType="num">
                                      <p:cBhvr>
                                        <p:cTn id="62" dur="1000"/>
                                        <p:tgtEl>
                                          <p:spTgt spid="90"/>
                                        </p:tgtEl>
                                        <p:attrNameLst>
                                          <p:attrName>ppt_y</p:attrName>
                                        </p:attrNameLst>
                                      </p:cBhvr>
                                      <p:tavLst>
                                        <p:tav tm="0">
                                          <p:val>
                                            <p:strVal val="ppt_y"/>
                                          </p:val>
                                        </p:tav>
                                        <p:tav tm="100000">
                                          <p:val>
                                            <p:strVal val="ppt_y"/>
                                          </p:val>
                                        </p:tav>
                                      </p:tavLst>
                                    </p:anim>
                                    <p:animEffect transition="out" filter="fade">
                                      <p:cBhvr>
                                        <p:cTn id="63" dur="1000"/>
                                        <p:tgtEl>
                                          <p:spTgt spid="90"/>
                                        </p:tgtEl>
                                      </p:cBhvr>
                                    </p:animEffect>
                                    <p:set>
                                      <p:cBhvr>
                                        <p:cTn id="64" dur="1" fill="hold">
                                          <p:stCondLst>
                                            <p:cond delay="999"/>
                                          </p:stCondLst>
                                        </p:cTn>
                                        <p:tgtEl>
                                          <p:spTgt spid="90"/>
                                        </p:tgtEl>
                                        <p:attrNameLst>
                                          <p:attrName>style.visibility</p:attrName>
                                        </p:attrNameLst>
                                      </p:cBhvr>
                                      <p:to>
                                        <p:strVal val="hidden"/>
                                      </p:to>
                                    </p:set>
                                  </p:childTnLst>
                                </p:cTn>
                              </p:par>
                              <p:par>
                                <p:cTn id="65" presetID="29" presetClass="entr" presetSubtype="0" fill="hold" grpId="0" nodeType="withEffect">
                                  <p:stCondLst>
                                    <p:cond delay="0"/>
                                  </p:stCondLst>
                                  <p:childTnLst>
                                    <p:set>
                                      <p:cBhvr>
                                        <p:cTn id="66" dur="1" fill="hold">
                                          <p:stCondLst>
                                            <p:cond delay="0"/>
                                          </p:stCondLst>
                                        </p:cTn>
                                        <p:tgtEl>
                                          <p:spTgt spid="96"/>
                                        </p:tgtEl>
                                        <p:attrNameLst>
                                          <p:attrName>style.visibility</p:attrName>
                                        </p:attrNameLst>
                                      </p:cBhvr>
                                      <p:to>
                                        <p:strVal val="visible"/>
                                      </p:to>
                                    </p:set>
                                    <p:anim calcmode="lin" valueType="num">
                                      <p:cBhvr>
                                        <p:cTn id="67" dur="500" fill="hold"/>
                                        <p:tgtEl>
                                          <p:spTgt spid="96"/>
                                        </p:tgtEl>
                                        <p:attrNameLst>
                                          <p:attrName>ppt_x</p:attrName>
                                        </p:attrNameLst>
                                      </p:cBhvr>
                                      <p:tavLst>
                                        <p:tav tm="0">
                                          <p:val>
                                            <p:strVal val="#ppt_x-.2"/>
                                          </p:val>
                                        </p:tav>
                                        <p:tav tm="100000">
                                          <p:val>
                                            <p:strVal val="#ppt_x"/>
                                          </p:val>
                                        </p:tav>
                                      </p:tavLst>
                                    </p:anim>
                                    <p:anim calcmode="lin" valueType="num">
                                      <p:cBhvr>
                                        <p:cTn id="68" dur="500" fill="hold"/>
                                        <p:tgtEl>
                                          <p:spTgt spid="96"/>
                                        </p:tgtEl>
                                        <p:attrNameLst>
                                          <p:attrName>ppt_y</p:attrName>
                                        </p:attrNameLst>
                                      </p:cBhvr>
                                      <p:tavLst>
                                        <p:tav tm="0">
                                          <p:val>
                                            <p:strVal val="#ppt_y"/>
                                          </p:val>
                                        </p:tav>
                                        <p:tav tm="100000">
                                          <p:val>
                                            <p:strVal val="#ppt_y"/>
                                          </p:val>
                                        </p:tav>
                                      </p:tavLst>
                                    </p:anim>
                                    <p:animEffect transition="in" filter="wipe(right)" prLst="gradientSize: 0.1">
                                      <p:cBhvr>
                                        <p:cTn id="69" dur="500"/>
                                        <p:tgtEl>
                                          <p:spTgt spid="9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1000"/>
                                        <p:tgtEl>
                                          <p:spTgt spid="88"/>
                                        </p:tgtEl>
                                      </p:cBhvr>
                                    </p:animEffect>
                                    <p:set>
                                      <p:cBhvr>
                                        <p:cTn id="74" dur="1" fill="hold">
                                          <p:stCondLst>
                                            <p:cond delay="999"/>
                                          </p:stCondLst>
                                        </p:cTn>
                                        <p:tgtEl>
                                          <p:spTgt spid="88"/>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1000"/>
                                        <p:tgtEl>
                                          <p:spTgt spid="94"/>
                                        </p:tgtEl>
                                      </p:cBhvr>
                                    </p:animEffect>
                                    <p:set>
                                      <p:cBhvr>
                                        <p:cTn id="77" dur="1" fill="hold">
                                          <p:stCondLst>
                                            <p:cond delay="999"/>
                                          </p:stCondLst>
                                        </p:cTn>
                                        <p:tgtEl>
                                          <p:spTgt spid="94"/>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91"/>
                                        </p:tgtEl>
                                      </p:cBhvr>
                                    </p:animEffect>
                                    <p:set>
                                      <p:cBhvr>
                                        <p:cTn id="80" dur="1" fill="hold">
                                          <p:stCondLst>
                                            <p:cond delay="999"/>
                                          </p:stCondLst>
                                        </p:cTn>
                                        <p:tgtEl>
                                          <p:spTgt spid="91"/>
                                        </p:tgtEl>
                                        <p:attrNameLst>
                                          <p:attrName>style.visibility</p:attrName>
                                        </p:attrNameLst>
                                      </p:cBhvr>
                                      <p:to>
                                        <p:strVal val="hidden"/>
                                      </p:to>
                                    </p:set>
                                  </p:childTnLst>
                                </p:cTn>
                              </p:par>
                            </p:childTnLst>
                          </p:cTn>
                        </p:par>
                        <p:par>
                          <p:cTn id="81" fill="hold">
                            <p:stCondLst>
                              <p:cond delay="1000"/>
                            </p:stCondLst>
                            <p:childTnLst>
                              <p:par>
                                <p:cTn id="82" presetID="9" presetClass="exit" presetSubtype="0" fill="hold" nodeType="afterEffect">
                                  <p:stCondLst>
                                    <p:cond delay="0"/>
                                  </p:stCondLst>
                                  <p:childTnLst>
                                    <p:animEffect transition="out" filter="dissolve">
                                      <p:cBhvr>
                                        <p:cTn id="83" dur="2000"/>
                                        <p:tgtEl>
                                          <p:spTgt spid="82"/>
                                        </p:tgtEl>
                                      </p:cBhvr>
                                    </p:animEffect>
                                    <p:set>
                                      <p:cBhvr>
                                        <p:cTn id="84" dur="1" fill="hold">
                                          <p:stCondLst>
                                            <p:cond delay="1999"/>
                                          </p:stCondLst>
                                        </p:cTn>
                                        <p:tgtEl>
                                          <p:spTgt spid="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5" grpId="1" animBg="1"/>
      <p:bldP spid="90" grpId="0" animBg="1"/>
      <p:bldP spid="90" grpId="1" animBg="1"/>
      <p:bldP spid="91" grpId="0" animBg="1"/>
      <p:bldP spid="91" grpId="1" animBg="1"/>
      <p:bldP spid="92" grpId="0"/>
      <p:bldP spid="92" grpId="1"/>
      <p:bldP spid="94" grpId="0"/>
      <p:bldP spid="94" grpId="1"/>
      <p:bldP spid="9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12966</TotalTime>
  <Words>5824</Words>
  <Application>Microsoft Office PowerPoint</Application>
  <PresentationFormat>On-screen Show (4:3)</PresentationFormat>
  <Paragraphs>1800</Paragraphs>
  <Slides>136</Slides>
  <Notes>22</Notes>
  <HiddenSlides>59</HiddenSlides>
  <MMClips>1</MMClips>
  <ScaleCrop>false</ScaleCrop>
  <HeadingPairs>
    <vt:vector size="4" baseType="variant">
      <vt:variant>
        <vt:lpstr>Theme</vt:lpstr>
      </vt:variant>
      <vt:variant>
        <vt:i4>1</vt:i4>
      </vt:variant>
      <vt:variant>
        <vt:lpstr>Slide Titles</vt:lpstr>
      </vt:variant>
      <vt:variant>
        <vt:i4>136</vt:i4>
      </vt:variant>
    </vt:vector>
  </HeadingPairs>
  <TitlesOfParts>
    <vt:vector size="13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Sandra</dc:creator>
  <cp:lastModifiedBy>Sandra</cp:lastModifiedBy>
  <cp:revision>907</cp:revision>
  <dcterms:created xsi:type="dcterms:W3CDTF">2019-11-29T15:57:45Z</dcterms:created>
  <dcterms:modified xsi:type="dcterms:W3CDTF">2020-02-18T12:56:43Z</dcterms:modified>
</cp:coreProperties>
</file>